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58" r:id="rId4"/>
    <p:sldMasterId id="2147483764" r:id="rId5"/>
    <p:sldMasterId id="2147483776" r:id="rId6"/>
    <p:sldMasterId id="2147483789" r:id="rId7"/>
  </p:sldMasterIdLst>
  <p:notesMasterIdLst>
    <p:notesMasterId r:id="rId54"/>
  </p:notesMasterIdLst>
  <p:sldIdLst>
    <p:sldId id="256" r:id="rId8"/>
    <p:sldId id="571" r:id="rId9"/>
    <p:sldId id="520" r:id="rId10"/>
    <p:sldId id="521" r:id="rId11"/>
    <p:sldId id="522" r:id="rId12"/>
    <p:sldId id="525" r:id="rId13"/>
    <p:sldId id="527" r:id="rId14"/>
    <p:sldId id="526" r:id="rId15"/>
    <p:sldId id="535" r:id="rId16"/>
    <p:sldId id="536" r:id="rId17"/>
    <p:sldId id="537" r:id="rId18"/>
    <p:sldId id="540" r:id="rId19"/>
    <p:sldId id="541" r:id="rId20"/>
    <p:sldId id="543" r:id="rId21"/>
    <p:sldId id="516" r:id="rId22"/>
    <p:sldId id="324" r:id="rId23"/>
    <p:sldId id="472" r:id="rId24"/>
    <p:sldId id="479" r:id="rId25"/>
    <p:sldId id="481" r:id="rId26"/>
    <p:sldId id="482" r:id="rId27"/>
    <p:sldId id="514" r:id="rId28"/>
    <p:sldId id="544" r:id="rId29"/>
    <p:sldId id="325" r:id="rId30"/>
    <p:sldId id="257" r:id="rId31"/>
    <p:sldId id="258" r:id="rId32"/>
    <p:sldId id="264" r:id="rId33"/>
    <p:sldId id="381" r:id="rId34"/>
    <p:sldId id="307" r:id="rId35"/>
    <p:sldId id="268" r:id="rId36"/>
    <p:sldId id="269" r:id="rId37"/>
    <p:sldId id="390" r:id="rId38"/>
    <p:sldId id="274" r:id="rId39"/>
    <p:sldId id="277" r:id="rId40"/>
    <p:sldId id="278" r:id="rId41"/>
    <p:sldId id="279" r:id="rId42"/>
    <p:sldId id="385" r:id="rId43"/>
    <p:sldId id="386" r:id="rId44"/>
    <p:sldId id="281" r:id="rId45"/>
    <p:sldId id="282" r:id="rId46"/>
    <p:sldId id="284" r:id="rId47"/>
    <p:sldId id="387" r:id="rId48"/>
    <p:sldId id="285" r:id="rId49"/>
    <p:sldId id="287" r:id="rId50"/>
    <p:sldId id="296" r:id="rId51"/>
    <p:sldId id="299" r:id="rId52"/>
    <p:sldId id="56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1935" autoAdjust="0"/>
  </p:normalViewPr>
  <p:slideViewPr>
    <p:cSldViewPr snapToGrid="0">
      <p:cViewPr varScale="1">
        <p:scale>
          <a:sx n="122" d="100"/>
          <a:sy n="122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5225A-C561-43F0-96DA-5CF2ADE21F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It doesn’t mean they necessarily answer them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6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65FDB6F-FF2A-4CC4-ADB1-DE59B13C72F8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9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600" baseline="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70DAB30-CCFA-46CB-BEE4-A9FC7178E74B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0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1600" baseline="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2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2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5225A-C561-43F0-96DA-5CF2ADE21F0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9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77A7CAD-6433-4CC7-A4E3-AE5000A4E3AF}" type="slidenum">
              <a:rPr lang="en-US" altLang="en-US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8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2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0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1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574C2C9-FA66-4CC5-9981-996203B805C6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714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Pipeline could look different, but human is involved </a:t>
            </a:r>
            <a:r>
              <a:rPr lang="en-US" altLang="en-US" i="1" smtClean="0"/>
              <a:t>at test time</a:t>
            </a:r>
            <a:r>
              <a:rPr lang="en-US" altLang="en-US" smtClean="0"/>
              <a:t>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69D156E-AC2D-44DB-96D4-BBDAF772717A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4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18AC-E531-4C8C-95B3-4E3EB1F751A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3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 are taking a hike and come across this bird.  You would like to know what kind of bird it is.  What would</a:t>
            </a:r>
            <a:r>
              <a:rPr lang="en-US" baseline="0" dirty="0" smtClean="0"/>
              <a:t> you do?  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You pull out your birding field guide, you fumble through it forever, and never figure it out (show Sibley)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You plug it in to your leading computer vision algorithm (show bird, if you’re lucky, it might also say it’s a chair)</a:t>
            </a:r>
          </a:p>
          <a:p>
            <a:pPr marL="228600" indent="-228600">
              <a:buAutoNum type="alphaUcParenR"/>
            </a:pPr>
            <a:endParaRPr lang="en-US" baseline="0" dirty="0" smtClean="0"/>
          </a:p>
          <a:p>
            <a:pPr marL="228600" indent="-228600">
              <a:buAutoNum type="alphaUcParenR"/>
            </a:pPr>
            <a:r>
              <a:rPr lang="en-US" baseline="0" dirty="0" smtClean="0"/>
              <a:t>S</a:t>
            </a:r>
          </a:p>
          <a:p>
            <a:pPr marL="228600" indent="-228600">
              <a:buAutoNum type="alphaUcParenR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You learn to things 1) field guides don’t work</a:t>
            </a:r>
          </a:p>
          <a:p>
            <a:pPr marL="228600" indent="-228600">
              <a:buNone/>
            </a:pPr>
            <a:r>
              <a:rPr lang="en-US" baseline="0" dirty="0" smtClean="0"/>
              <a:t>2) Computer vision just does basic categories and doesn’t perform that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1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B80655A-5607-4EF1-80A1-407AD34E493E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4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BBA7-B130-4A47-84EC-CD2B1014193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0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6395-DE24-422C-862A-00FF129738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9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2B82-AA85-4EA2-BDE9-CB11635EE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4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C1D4-8F17-4B77-B4A5-9D16D3380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1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0414-982D-4083-A521-4696799ED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EDDD-B333-4F78-8866-E9BCD4395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7D0E-7A36-42FB-9841-0E2567623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7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BB5C-1A6A-43FB-B9B5-E0DD4D967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8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1F07-E300-4DA1-9644-DDE41F1C90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F7-F210-4D68-A631-7FBDF8CD1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D877-2BE3-4CC8-9C1D-85B1EC38B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1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93B8-8E9D-4024-AB22-B6833780B7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2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72B6-0523-4EA0-8995-2711763D9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10572-F85B-45F5-A200-3DA530C94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55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06E4-8400-46EA-9F0F-199D59DEAA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3E3F-A360-4620-8853-B255D3A3C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5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141D-052B-404F-B832-ED02A72D4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EDDB-5E15-40A5-B160-99B49E66C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8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2EA8-B985-4307-A784-7C15B2023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E6081-7A2E-42A3-9E9F-02378FFFB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38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6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8EE8-B020-49D9-9F0A-F629523BCB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F482-F829-44BC-95BC-C1B1FD795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1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0C31-866C-410C-A368-E7EF55850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8C0D-6715-44D6-86E8-89CA9E9C8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552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1D64-D627-4733-B937-C14D789E6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BDE1-C0F9-4499-909E-578BFC0F9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6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A51E-D14E-405D-8192-2F7D589BF7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43FE-A492-4210-A047-2308BBCC4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8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2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6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6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F4DA-22D5-4B74-94F5-E1B8068469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C831E-28C3-4873-A0C4-49A01FC9E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68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3F97-AE08-4F7C-86BF-01126E2A1B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0B8E-CDCC-454F-B2B1-43EF7AD7C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28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C5AB-0C69-4741-954C-A06B36058D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9C1C6-07E6-414D-BF1A-0E0037743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282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2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14" y="177596"/>
            <a:ext cx="8765972" cy="426912"/>
          </a:xfrm>
        </p:spPr>
        <p:txBody>
          <a:bodyPr lIns="0" tIns="0" rIns="0" bIns="0"/>
          <a:lstStyle>
            <a:lvl1pPr>
              <a:defRPr sz="2774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60" y="2237588"/>
            <a:ext cx="7766277" cy="335476"/>
          </a:xfrm>
        </p:spPr>
        <p:txBody>
          <a:bodyPr lIns="0" tIns="0" rIns="0" bIns="0"/>
          <a:lstStyle>
            <a:lvl1pPr>
              <a:defRPr sz="21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0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14" y="177596"/>
            <a:ext cx="8765972" cy="426912"/>
          </a:xfrm>
        </p:spPr>
        <p:txBody>
          <a:bodyPr lIns="0" tIns="0" rIns="0" bIns="0"/>
          <a:lstStyle>
            <a:lvl1pPr>
              <a:defRPr sz="2774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8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14" y="177596"/>
            <a:ext cx="8765972" cy="426912"/>
          </a:xfrm>
        </p:spPr>
        <p:txBody>
          <a:bodyPr lIns="0" tIns="0" rIns="0" bIns="0"/>
          <a:lstStyle>
            <a:lvl1pPr>
              <a:defRPr sz="2774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1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1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1D7-B0C1-424D-BA25-1949CDDB7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000" y="3583493"/>
            <a:ext cx="68580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3869"/>
            <a:ext cx="7886700" cy="1241595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823-5ACC-4AC4-9DE7-C74835FF42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  <p:cxnSp>
        <p:nvCxnSpPr>
          <p:cNvPr id="14" name="Straight Connector 13"/>
          <p:cNvCxnSpPr>
            <a:stCxn id="2" idx="1"/>
            <a:endCxn id="2" idx="3"/>
          </p:cNvCxnSpPr>
          <p:nvPr userDrawn="1"/>
        </p:nvCxnSpPr>
        <p:spPr>
          <a:xfrm>
            <a:off x="628650" y="734666"/>
            <a:ext cx="78867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1698"/>
            <a:ext cx="7886700" cy="5373949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rgbClr val="0070C0"/>
              </a:buClr>
              <a:defRPr/>
            </a:lvl2pPr>
            <a:lvl3pPr marL="857250" indent="-171450">
              <a:buClr>
                <a:srgbClr val="7030A0"/>
              </a:buClr>
              <a:buFont typeface="Wingdings" panose="05000000000000000000" pitchFamily="2" charset="2"/>
              <a:buChar char="Ø"/>
              <a:defRPr/>
            </a:lvl3pPr>
            <a:lvl4pPr marL="1200150" indent="-17145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lvl4pPr>
            <a:lvl5pPr marL="1543050" indent="-171450">
              <a:buClr>
                <a:schemeClr val="accent6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5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4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3A66-E29C-469C-8BB8-488DA8435A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7C42-F5ED-4C1A-AAD1-EE986F5DF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2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4264"/>
            <a:ext cx="7886700" cy="14602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0135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25267"/>
            <a:ext cx="3868340" cy="4464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855087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25267"/>
            <a:ext cx="3887391" cy="4464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278C-2F1A-4D98-A3D3-E7DC2EE6E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734666"/>
            <a:ext cx="78867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4464-816D-4492-B3FD-C1FABB6BF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03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B328-0774-41A3-AB85-8006DAD927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3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CB0-71E0-4977-A270-B353839676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45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BD6-427E-43CD-A82B-34E0E02260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26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22BC-834E-45FB-BA85-0C2533DE72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6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4865-E3FD-48AE-BA98-C21045F75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69666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360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9822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7393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34376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522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4258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564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1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288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41469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C7308-42B5-4F7D-92CA-CCF36CE255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02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A239-ACC3-418F-80C6-3AED4BB9F6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0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752"/>
            <a:ext cx="9144000" cy="65615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404"/>
            <a:ext cx="7886700" cy="5167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7E87-E2A1-4928-A62A-2CC360C4B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4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F3FC-73E7-4BA4-A529-0996B04FB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8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9FB-812A-4A0D-BDE6-D537A1CA47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22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870E-A4C8-47FD-AE37-7FEEDC2AD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3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171A-55AF-4519-BDD1-9FE6F8A5E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0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62EF-809E-4B9F-936F-1986DA3F5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28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9EE-CEDC-4F21-86CD-67C677463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1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CB3-C935-446A-8B1E-B845BF0A65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7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20A-BCC3-4BE8-9BAA-D18A42E8B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67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B656-21D2-410D-B9E8-06DC7688A1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A954-CA7D-4B38-897A-4DFA947E7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3881-C753-4E85-B3CA-2D9B2120F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3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32C17-87FD-481F-8CE7-E04844772E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2F555B-68A9-4910-9F4B-D3A90D849F9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2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3006" y="6680598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885088" y="6672747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37753" y="6672747"/>
            <a:ext cx="50380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556743" y="6700657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577553" y="6680297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597705" y="6660164"/>
            <a:ext cx="85646" cy="60401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1" y="0"/>
                </a:lnTo>
                <a:lnTo>
                  <a:pt x="43181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1449" y="6672747"/>
            <a:ext cx="403041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14" y="177596"/>
            <a:ext cx="87659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60" y="2237588"/>
            <a:ext cx="7766277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B172-CD66-45D2-8EBD-348B106EF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fld id="{756A84B3-3CBF-4C2B-8884-226CEDE01BF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7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3F39-33B6-49F4-AC4B-979FB395B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B8F6-1DFE-4E06-AF2C-E4E4148F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bird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0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1699: Intro to Computer Vision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sz="4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November 24, 2015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1498600" y="1120775"/>
            <a:ext cx="5180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TWO-PLAYER ONLINE GAME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1498600" y="1909763"/>
            <a:ext cx="7140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PARTNERS DON’T KNOW EACH OTHER AND CAN’T COMMUNICATE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498600" y="3130550"/>
            <a:ext cx="638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OBJECT OF THE GAME: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TYPE THE SAME WORD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498600" y="4327525"/>
            <a:ext cx="6243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THE ONLY THING IN COMMON IS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AN IMAGE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3600">
                <a:solidFill>
                  <a:srgbClr val="FFFFFF"/>
                </a:solidFill>
                <a:latin typeface="Arial Black" panose="020B0A04020102020204" pitchFamily="34" charset="0"/>
              </a:rPr>
              <a:t> ESP GAME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Luis von Ahn and Laura </a:t>
            </a:r>
            <a:r>
              <a:rPr lang="de-DE" b="1" dirty="0" smtClean="0">
                <a:solidFill>
                  <a:srgbClr val="FFFFFF"/>
                </a:solidFill>
              </a:rPr>
              <a:t>Dabbish</a:t>
            </a:r>
            <a:r>
              <a:rPr lang="en-US" dirty="0" smtClean="0">
                <a:solidFill>
                  <a:srgbClr val="FFFFFF"/>
                </a:solidFill>
              </a:rPr>
              <a:t>. “</a:t>
            </a:r>
            <a:r>
              <a:rPr lang="en-US" b="1" dirty="0" smtClean="0">
                <a:solidFill>
                  <a:srgbClr val="FFFFFF"/>
                </a:solidFill>
              </a:rPr>
              <a:t>Labeling </a:t>
            </a:r>
            <a:r>
              <a:rPr lang="en-US" b="1" dirty="0">
                <a:solidFill>
                  <a:srgbClr val="FFFFFF"/>
                </a:solidFill>
              </a:rPr>
              <a:t>Images with a Computer </a:t>
            </a:r>
            <a:r>
              <a:rPr lang="en-US" b="1" dirty="0" smtClean="0">
                <a:solidFill>
                  <a:srgbClr val="FFFFFF"/>
                </a:solidFill>
              </a:rPr>
              <a:t>Game.” CHI 2004.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8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5600"/>
            <a:ext cx="23129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625600"/>
            <a:ext cx="23129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1366838" y="836613"/>
            <a:ext cx="1922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PLAYER 1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722938" y="836613"/>
            <a:ext cx="1922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PLAYER 2</a:t>
            </a:r>
          </a:p>
        </p:txBody>
      </p:sp>
      <p:grpSp>
        <p:nvGrpSpPr>
          <p:cNvPr id="358406" name="Group 6"/>
          <p:cNvGrpSpPr>
            <a:grpSpLocks/>
          </p:cNvGrpSpPr>
          <p:nvPr/>
        </p:nvGrpSpPr>
        <p:grpSpPr bwMode="auto">
          <a:xfrm>
            <a:off x="623888" y="3441700"/>
            <a:ext cx="7478712" cy="519113"/>
            <a:chOff x="393" y="2320"/>
            <a:chExt cx="4711" cy="327"/>
          </a:xfrm>
        </p:grpSpPr>
        <p:sp>
          <p:nvSpPr>
            <p:cNvPr id="358407" name="Text Box 7"/>
            <p:cNvSpPr txBox="1">
              <a:spLocks noChangeArrowheads="1"/>
            </p:cNvSpPr>
            <p:nvPr/>
          </p:nvSpPr>
          <p:spPr bwMode="auto">
            <a:xfrm>
              <a:off x="393" y="2320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FF"/>
                  </a:solidFill>
                  <a:latin typeface="Arial" panose="020B0604020202020204" pitchFamily="34" charset="0"/>
                </a:rPr>
                <a:t>GUESSING: </a:t>
              </a:r>
              <a:r>
                <a:rPr lang="en-US" altLang="en-US" sz="2800" b="1">
                  <a:solidFill>
                    <a:srgbClr val="FFFF00"/>
                  </a:solidFill>
                  <a:latin typeface="Arial" panose="020B0604020202020204" pitchFamily="34" charset="0"/>
                </a:rPr>
                <a:t>CAR</a:t>
              </a:r>
            </a:p>
          </p:txBody>
        </p:sp>
        <p:sp>
          <p:nvSpPr>
            <p:cNvPr id="358408" name="Text Box 8"/>
            <p:cNvSpPr txBox="1">
              <a:spLocks noChangeArrowheads="1"/>
            </p:cNvSpPr>
            <p:nvPr/>
          </p:nvSpPr>
          <p:spPr bwMode="auto">
            <a:xfrm>
              <a:off x="3185" y="2320"/>
              <a:ext cx="19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FF"/>
                  </a:solidFill>
                  <a:latin typeface="Arial" panose="020B0604020202020204" pitchFamily="34" charset="0"/>
                </a:rPr>
                <a:t>GUESSING: </a:t>
              </a:r>
              <a:r>
                <a:rPr lang="en-US" altLang="en-US" sz="2800" b="1">
                  <a:solidFill>
                    <a:srgbClr val="FFFF00"/>
                  </a:solidFill>
                  <a:latin typeface="Arial" panose="020B0604020202020204" pitchFamily="34" charset="0"/>
                </a:rPr>
                <a:t>BOY</a:t>
              </a:r>
            </a:p>
          </p:txBody>
        </p:sp>
      </p:grp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5056188" y="4067175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GUESSING: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623888" y="5324475"/>
            <a:ext cx="3817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SUCCESS!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YOU AGREE ON CAR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5056188" y="4695825"/>
            <a:ext cx="3817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SUCCESS!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YOU AGREE ON CAR</a:t>
            </a:r>
          </a:p>
        </p:txBody>
      </p:sp>
      <p:grpSp>
        <p:nvGrpSpPr>
          <p:cNvPr id="358413" name="Group 13"/>
          <p:cNvGrpSpPr>
            <a:grpSpLocks/>
          </p:cNvGrpSpPr>
          <p:nvPr/>
        </p:nvGrpSpPr>
        <p:grpSpPr bwMode="auto">
          <a:xfrm>
            <a:off x="623888" y="4068763"/>
            <a:ext cx="3008312" cy="1146175"/>
            <a:chOff x="393" y="2715"/>
            <a:chExt cx="1895" cy="722"/>
          </a:xfrm>
        </p:grpSpPr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393" y="3110"/>
              <a:ext cx="18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FF"/>
                  </a:solidFill>
                  <a:latin typeface="Arial" panose="020B0604020202020204" pitchFamily="34" charset="0"/>
                </a:rPr>
                <a:t>GUESSING: </a:t>
              </a:r>
              <a:r>
                <a:rPr lang="en-US" altLang="en-US" sz="2800" b="1">
                  <a:solidFill>
                    <a:srgbClr val="FFFF00"/>
                  </a:solidFill>
                  <a:latin typeface="Arial" panose="020B0604020202020204" pitchFamily="34" charset="0"/>
                </a:rPr>
                <a:t>KID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393" y="2715"/>
              <a:ext cx="18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FF"/>
                  </a:solidFill>
                  <a:latin typeface="Arial" panose="020B0604020202020204" pitchFamily="34" charset="0"/>
                </a:rPr>
                <a:t>GUESSING: </a:t>
              </a:r>
              <a:r>
                <a:rPr lang="en-US" altLang="en-US" sz="2800" b="1">
                  <a:solidFill>
                    <a:srgbClr val="FFFF00"/>
                  </a:solidFill>
                  <a:latin typeface="Arial" panose="020B0604020202020204" pitchFamily="34" charset="0"/>
                </a:rPr>
                <a:t>HAT</a:t>
              </a:r>
            </a:p>
          </p:txBody>
        </p:sp>
      </p:grp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3600">
                <a:solidFill>
                  <a:srgbClr val="FFFFFF"/>
                </a:solidFill>
                <a:latin typeface="Arial Black" panose="020B0A04020102020204" pitchFamily="34" charset="0"/>
              </a:rPr>
              <a:t> ESP GAME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925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Luis von </a:t>
            </a:r>
            <a:r>
              <a:rPr lang="en-US" sz="1050" dirty="0" err="1" smtClean="0">
                <a:solidFill>
                  <a:srgbClr val="FFFFFF"/>
                </a:solidFill>
              </a:rPr>
              <a:t>Ahn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55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0" grpId="0"/>
      <p:bldP spid="358411" grpId="0"/>
      <p:bldP spid="358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2093913" y="174625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  <a:latin typeface="Arial Black" panose="020B0A04020102020204" pitchFamily="34" charset="0"/>
              </a:rPr>
              <a:t>REVEALING </a:t>
            </a:r>
            <a:r>
              <a:rPr lang="en-US" altLang="en-US" sz="3600">
                <a:solidFill>
                  <a:srgbClr val="FFFFFF"/>
                </a:solidFill>
                <a:latin typeface="Arial" panose="020B0604020202020204" pitchFamily="34" charset="0"/>
              </a:rPr>
              <a:t>IMAGES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5999163" y="1122363"/>
            <a:ext cx="211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REVEALER</a:t>
            </a: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1233488" y="1122363"/>
            <a:ext cx="192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GUESSER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6489700" y="4170363"/>
            <a:ext cx="95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CAR</a:t>
            </a:r>
          </a:p>
        </p:txBody>
      </p:sp>
      <p:grpSp>
        <p:nvGrpSpPr>
          <p:cNvPr id="421919" name="Group 31"/>
          <p:cNvGrpSpPr>
            <a:grpSpLocks/>
          </p:cNvGrpSpPr>
          <p:nvPr/>
        </p:nvGrpSpPr>
        <p:grpSpPr bwMode="auto">
          <a:xfrm>
            <a:off x="5441950" y="1852613"/>
            <a:ext cx="3227388" cy="2286000"/>
            <a:chOff x="3428" y="1167"/>
            <a:chExt cx="2033" cy="1440"/>
          </a:xfrm>
        </p:grpSpPr>
        <p:pic>
          <p:nvPicPr>
            <p:cNvPr id="421897" name="Picture 9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179"/>
              <a:ext cx="173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899" name="Line 11"/>
            <p:cNvSpPr>
              <a:spLocks noChangeShapeType="1"/>
            </p:cNvSpPr>
            <p:nvPr/>
          </p:nvSpPr>
          <p:spPr bwMode="auto">
            <a:xfrm>
              <a:off x="3819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0" name="Line 12"/>
            <p:cNvSpPr>
              <a:spLocks noChangeShapeType="1"/>
            </p:cNvSpPr>
            <p:nvPr/>
          </p:nvSpPr>
          <p:spPr bwMode="auto">
            <a:xfrm>
              <a:off x="410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1" name="Line 13"/>
            <p:cNvSpPr>
              <a:spLocks noChangeShapeType="1"/>
            </p:cNvSpPr>
            <p:nvPr/>
          </p:nvSpPr>
          <p:spPr bwMode="auto">
            <a:xfrm>
              <a:off x="439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2" name="Line 14"/>
            <p:cNvSpPr>
              <a:spLocks noChangeShapeType="1"/>
            </p:cNvSpPr>
            <p:nvPr/>
          </p:nvSpPr>
          <p:spPr bwMode="auto">
            <a:xfrm>
              <a:off x="4687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3" name="Line 15"/>
            <p:cNvSpPr>
              <a:spLocks noChangeShapeType="1"/>
            </p:cNvSpPr>
            <p:nvPr/>
          </p:nvSpPr>
          <p:spPr bwMode="auto">
            <a:xfrm>
              <a:off x="497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>
              <a:off x="526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>
              <a:off x="3530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6" name="Line 18"/>
            <p:cNvSpPr>
              <a:spLocks noChangeShapeType="1"/>
            </p:cNvSpPr>
            <p:nvPr/>
          </p:nvSpPr>
          <p:spPr bwMode="auto">
            <a:xfrm>
              <a:off x="3472" y="1455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3474" y="1743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>
              <a:off x="3491" y="2031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09" name="Line 21"/>
            <p:cNvSpPr>
              <a:spLocks noChangeShapeType="1"/>
            </p:cNvSpPr>
            <p:nvPr/>
          </p:nvSpPr>
          <p:spPr bwMode="auto">
            <a:xfrm>
              <a:off x="3467" y="2319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3428" y="260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11" name="Line 23"/>
            <p:cNvSpPr>
              <a:spLocks noChangeShapeType="1"/>
            </p:cNvSpPr>
            <p:nvPr/>
          </p:nvSpPr>
          <p:spPr bwMode="auto">
            <a:xfrm>
              <a:off x="3474" y="116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5927725" y="5449888"/>
            <a:ext cx="2238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PARTNER’S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GUESS</a:t>
            </a:r>
          </a:p>
        </p:txBody>
      </p:sp>
      <p:sp>
        <p:nvSpPr>
          <p:cNvPr id="421913" name="Rectangle 25"/>
          <p:cNvSpPr>
            <a:spLocks noChangeArrowheads="1"/>
          </p:cNvSpPr>
          <p:nvPr/>
        </p:nvSpPr>
        <p:spPr bwMode="auto">
          <a:xfrm>
            <a:off x="5699125" y="4906963"/>
            <a:ext cx="2619375" cy="48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15" name="Rectangle 27"/>
          <p:cNvSpPr>
            <a:spLocks noChangeArrowheads="1"/>
          </p:cNvSpPr>
          <p:nvPr/>
        </p:nvSpPr>
        <p:spPr bwMode="auto">
          <a:xfrm>
            <a:off x="901700" y="4906963"/>
            <a:ext cx="2619375" cy="48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16" name="Text Box 28"/>
          <p:cNvSpPr txBox="1">
            <a:spLocks noChangeArrowheads="1"/>
          </p:cNvSpPr>
          <p:nvPr/>
        </p:nvSpPr>
        <p:spPr bwMode="auto">
          <a:xfrm>
            <a:off x="1517650" y="5449888"/>
            <a:ext cx="142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GUESS</a:t>
            </a:r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992188" y="5010150"/>
            <a:ext cx="0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18" name="Line 30"/>
          <p:cNvSpPr>
            <a:spLocks noChangeShapeType="1"/>
          </p:cNvSpPr>
          <p:nvPr/>
        </p:nvSpPr>
        <p:spPr bwMode="auto">
          <a:xfrm>
            <a:off x="4587875" y="1096963"/>
            <a:ext cx="0" cy="54244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21920" name="Group 32"/>
          <p:cNvGrpSpPr>
            <a:grpSpLocks/>
          </p:cNvGrpSpPr>
          <p:nvPr/>
        </p:nvGrpSpPr>
        <p:grpSpPr bwMode="auto">
          <a:xfrm>
            <a:off x="676275" y="1852613"/>
            <a:ext cx="3227388" cy="2286000"/>
            <a:chOff x="3428" y="1167"/>
            <a:chExt cx="2033" cy="1440"/>
          </a:xfrm>
        </p:grpSpPr>
        <p:pic>
          <p:nvPicPr>
            <p:cNvPr id="42192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179"/>
              <a:ext cx="173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922" name="Line 34"/>
            <p:cNvSpPr>
              <a:spLocks noChangeShapeType="1"/>
            </p:cNvSpPr>
            <p:nvPr/>
          </p:nvSpPr>
          <p:spPr bwMode="auto">
            <a:xfrm>
              <a:off x="3819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3" name="Line 35"/>
            <p:cNvSpPr>
              <a:spLocks noChangeShapeType="1"/>
            </p:cNvSpPr>
            <p:nvPr/>
          </p:nvSpPr>
          <p:spPr bwMode="auto">
            <a:xfrm>
              <a:off x="410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4" name="Line 36"/>
            <p:cNvSpPr>
              <a:spLocks noChangeShapeType="1"/>
            </p:cNvSpPr>
            <p:nvPr/>
          </p:nvSpPr>
          <p:spPr bwMode="auto">
            <a:xfrm>
              <a:off x="4398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5" name="Line 37"/>
            <p:cNvSpPr>
              <a:spLocks noChangeShapeType="1"/>
            </p:cNvSpPr>
            <p:nvPr/>
          </p:nvSpPr>
          <p:spPr bwMode="auto">
            <a:xfrm>
              <a:off x="4687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6" name="Line 38"/>
            <p:cNvSpPr>
              <a:spLocks noChangeShapeType="1"/>
            </p:cNvSpPr>
            <p:nvPr/>
          </p:nvSpPr>
          <p:spPr bwMode="auto">
            <a:xfrm>
              <a:off x="497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7" name="Line 39"/>
            <p:cNvSpPr>
              <a:spLocks noChangeShapeType="1"/>
            </p:cNvSpPr>
            <p:nvPr/>
          </p:nvSpPr>
          <p:spPr bwMode="auto">
            <a:xfrm>
              <a:off x="5266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8" name="Line 40"/>
            <p:cNvSpPr>
              <a:spLocks noChangeShapeType="1"/>
            </p:cNvSpPr>
            <p:nvPr/>
          </p:nvSpPr>
          <p:spPr bwMode="auto">
            <a:xfrm>
              <a:off x="3530" y="1179"/>
              <a:ext cx="0" cy="1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29" name="Line 41"/>
            <p:cNvSpPr>
              <a:spLocks noChangeShapeType="1"/>
            </p:cNvSpPr>
            <p:nvPr/>
          </p:nvSpPr>
          <p:spPr bwMode="auto">
            <a:xfrm>
              <a:off x="3472" y="1455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30" name="Line 42"/>
            <p:cNvSpPr>
              <a:spLocks noChangeShapeType="1"/>
            </p:cNvSpPr>
            <p:nvPr/>
          </p:nvSpPr>
          <p:spPr bwMode="auto">
            <a:xfrm>
              <a:off x="3474" y="1743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31" name="Line 43"/>
            <p:cNvSpPr>
              <a:spLocks noChangeShapeType="1"/>
            </p:cNvSpPr>
            <p:nvPr/>
          </p:nvSpPr>
          <p:spPr bwMode="auto">
            <a:xfrm>
              <a:off x="3491" y="2031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32" name="Line 44"/>
            <p:cNvSpPr>
              <a:spLocks noChangeShapeType="1"/>
            </p:cNvSpPr>
            <p:nvPr/>
          </p:nvSpPr>
          <p:spPr bwMode="auto">
            <a:xfrm>
              <a:off x="3467" y="2319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33" name="Line 45"/>
            <p:cNvSpPr>
              <a:spLocks noChangeShapeType="1"/>
            </p:cNvSpPr>
            <p:nvPr/>
          </p:nvSpPr>
          <p:spPr bwMode="auto">
            <a:xfrm>
              <a:off x="3428" y="260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1934" name="Line 46"/>
            <p:cNvSpPr>
              <a:spLocks noChangeShapeType="1"/>
            </p:cNvSpPr>
            <p:nvPr/>
          </p:nvSpPr>
          <p:spPr bwMode="auto">
            <a:xfrm>
              <a:off x="3474" y="1167"/>
              <a:ext cx="1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21943" name="Rectangle 55"/>
          <p:cNvSpPr>
            <a:spLocks noChangeArrowheads="1"/>
          </p:cNvSpPr>
          <p:nvPr/>
        </p:nvSpPr>
        <p:spPr bwMode="auto">
          <a:xfrm>
            <a:off x="692150" y="1803400"/>
            <a:ext cx="1050925" cy="23606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4" name="Rectangle 56"/>
          <p:cNvSpPr>
            <a:spLocks noChangeArrowheads="1"/>
          </p:cNvSpPr>
          <p:nvPr/>
        </p:nvSpPr>
        <p:spPr bwMode="auto">
          <a:xfrm>
            <a:off x="2684463" y="1808163"/>
            <a:ext cx="1050925" cy="23606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5" name="Rectangle 57"/>
          <p:cNvSpPr>
            <a:spLocks noChangeArrowheads="1"/>
          </p:cNvSpPr>
          <p:nvPr/>
        </p:nvSpPr>
        <p:spPr bwMode="auto">
          <a:xfrm>
            <a:off x="1212850" y="1808163"/>
            <a:ext cx="1828800" cy="95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6" name="Rectangle 58"/>
          <p:cNvSpPr>
            <a:spLocks noChangeArrowheads="1"/>
          </p:cNvSpPr>
          <p:nvPr/>
        </p:nvSpPr>
        <p:spPr bwMode="auto">
          <a:xfrm>
            <a:off x="1009650" y="3686175"/>
            <a:ext cx="2397125" cy="6429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7" name="Rectangle 59"/>
          <p:cNvSpPr>
            <a:spLocks noChangeArrowheads="1"/>
          </p:cNvSpPr>
          <p:nvPr/>
        </p:nvSpPr>
        <p:spPr bwMode="auto">
          <a:xfrm>
            <a:off x="1730375" y="275590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8" name="Rectangle 60"/>
          <p:cNvSpPr>
            <a:spLocks noChangeArrowheads="1"/>
          </p:cNvSpPr>
          <p:nvPr/>
        </p:nvSpPr>
        <p:spPr bwMode="auto">
          <a:xfrm>
            <a:off x="2222500" y="276225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49" name="Rectangle 61"/>
          <p:cNvSpPr>
            <a:spLocks noChangeArrowheads="1"/>
          </p:cNvSpPr>
          <p:nvPr/>
        </p:nvSpPr>
        <p:spPr bwMode="auto">
          <a:xfrm>
            <a:off x="2225675" y="3235325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50" name="Rectangle 62"/>
          <p:cNvSpPr>
            <a:spLocks noChangeArrowheads="1"/>
          </p:cNvSpPr>
          <p:nvPr/>
        </p:nvSpPr>
        <p:spPr bwMode="auto">
          <a:xfrm>
            <a:off x="1724025" y="3225800"/>
            <a:ext cx="48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1951" name="Text Box 63"/>
          <p:cNvSpPr txBox="1">
            <a:spLocks noChangeArrowheads="1"/>
          </p:cNvSpPr>
          <p:nvPr/>
        </p:nvSpPr>
        <p:spPr bwMode="auto">
          <a:xfrm>
            <a:off x="879475" y="4895850"/>
            <a:ext cx="1449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BRUSH</a:t>
            </a:r>
          </a:p>
        </p:txBody>
      </p:sp>
      <p:sp>
        <p:nvSpPr>
          <p:cNvPr id="421952" name="Text Box 64"/>
          <p:cNvSpPr txBox="1">
            <a:spLocks noChangeArrowheads="1"/>
          </p:cNvSpPr>
          <p:nvPr/>
        </p:nvSpPr>
        <p:spPr bwMode="auto">
          <a:xfrm>
            <a:off x="6273800" y="4887913"/>
            <a:ext cx="1449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BRUSH</a:t>
            </a:r>
          </a:p>
        </p:txBody>
      </p:sp>
      <p:sp>
        <p:nvSpPr>
          <p:cNvPr id="421953" name="Text Box 65"/>
          <p:cNvSpPr txBox="1">
            <a:spLocks noChangeArrowheads="1"/>
          </p:cNvSpPr>
          <p:nvPr/>
        </p:nvSpPr>
        <p:spPr bwMode="auto">
          <a:xfrm>
            <a:off x="887413" y="4895850"/>
            <a:ext cx="95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421954" name="Text Box 66"/>
          <p:cNvSpPr txBox="1">
            <a:spLocks noChangeArrowheads="1"/>
          </p:cNvSpPr>
          <p:nvPr/>
        </p:nvSpPr>
        <p:spPr bwMode="auto">
          <a:xfrm>
            <a:off x="6481763" y="4894263"/>
            <a:ext cx="95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CAR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6604084"/>
            <a:ext cx="925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Luis von </a:t>
            </a:r>
            <a:r>
              <a:rPr lang="en-US" sz="1050" dirty="0" err="1" smtClean="0">
                <a:solidFill>
                  <a:srgbClr val="FFFFFF"/>
                </a:solidFill>
              </a:rPr>
              <a:t>Ahn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04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1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1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1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17" grpId="0" animBg="1"/>
      <p:bldP spid="421917" grpId="1" animBg="1"/>
      <p:bldP spid="421947" grpId="0" animBg="1"/>
      <p:bldP spid="421948" grpId="0" animBg="1"/>
      <p:bldP spid="421949" grpId="0" animBg="1"/>
      <p:bldP spid="421950" grpId="0" animBg="1"/>
      <p:bldP spid="421951" grpId="0"/>
      <p:bldP spid="421951" grpId="1"/>
      <p:bldP spid="421952" grpId="0"/>
      <p:bldP spid="421952" grpId="1"/>
      <p:bldP spid="421953" grpId="0"/>
      <p:bldP spid="421953" grpId="1"/>
      <p:bldP spid="421953" grpId="2"/>
      <p:bldP spid="4219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12"/>
            <a:ext cx="9144000" cy="64008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Using gaze to collect object bounding boxes</a:t>
            </a:r>
            <a:endParaRPr lang="en-US" sz="4000" dirty="0"/>
          </a:p>
        </p:txBody>
      </p:sp>
      <p:pic>
        <p:nvPicPr>
          <p:cNvPr id="15362" name="Picture 2" descr="http://groups.inf.ed.ac.uk/calvin/eyetrackdataset/data/horse1_heat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118"/>
            <a:ext cx="47720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groups.inf.ed.ac.uk/calvin/eyetrackdataset/data/horse3_heat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44" y="1554119"/>
            <a:ext cx="45400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717" y="5336278"/>
            <a:ext cx="877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Viewing task was to determine which object category is shown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Compute a bounding box from locations that were fixated by users (faster than drawing bounding boxes)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53705"/>
            <a:ext cx="6600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Papadopoulos et al., “Training </a:t>
            </a:r>
            <a:r>
              <a:rPr lang="en-US" sz="1400" dirty="0"/>
              <a:t>object class detectors from eye tracking </a:t>
            </a:r>
            <a:r>
              <a:rPr lang="en-US" sz="1400" dirty="0" smtClean="0"/>
              <a:t>data,” ECCV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4417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752"/>
            <a:ext cx="91440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Learning attributes using human gaze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5465810"/>
            <a:ext cx="8778240" cy="888577"/>
          </a:xfrm>
        </p:spPr>
        <p:txBody>
          <a:bodyPr>
            <a:noAutofit/>
          </a:bodyPr>
          <a:lstStyle/>
          <a:p>
            <a:r>
              <a:rPr lang="en-US" sz="2300" dirty="0" smtClean="0"/>
              <a:t>Use human gaze to learn where attributes “live”</a:t>
            </a:r>
          </a:p>
          <a:p>
            <a:r>
              <a:rPr lang="en-US" sz="2300" dirty="0" smtClean="0"/>
              <a:t>To learn attribute models, </a:t>
            </a:r>
            <a:r>
              <a:rPr lang="en-US" sz="2300" dirty="0"/>
              <a:t>e</a:t>
            </a:r>
            <a:r>
              <a:rPr lang="en-US" sz="2300" dirty="0" smtClean="0"/>
              <a:t>xtract features only from fixated regions</a:t>
            </a:r>
          </a:p>
          <a:p>
            <a:endParaRPr lang="en-US" sz="23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39" y="1012209"/>
            <a:ext cx="73609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9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Today:</a:t>
            </a:r>
            <a:br>
              <a:rPr lang="en-US" dirty="0" smtClean="0"/>
            </a:br>
            <a:r>
              <a:rPr lang="en-US" sz="3600" dirty="0" smtClean="0"/>
              <a:t>What to do when data is expensive to obtain?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6455"/>
            <a:ext cx="8229600" cy="4445875"/>
          </a:xfrm>
        </p:spPr>
        <p:txBody>
          <a:bodyPr>
            <a:normAutofit/>
          </a:bodyPr>
          <a:lstStyle/>
          <a:p>
            <a:r>
              <a:rPr lang="en-US" dirty="0" smtClean="0"/>
              <a:t>Use data intelligently, only label useful data </a:t>
            </a:r>
          </a:p>
          <a:p>
            <a:pPr lvl="1"/>
            <a:r>
              <a:rPr lang="en-US" i="1" dirty="0"/>
              <a:t>Active learning </a:t>
            </a:r>
            <a:r>
              <a:rPr lang="en-US" dirty="0"/>
              <a:t>(choose labeling questions at training time)</a:t>
            </a:r>
            <a:endParaRPr lang="en-US" i="1" dirty="0"/>
          </a:p>
          <a:p>
            <a:pPr lvl="1"/>
            <a:r>
              <a:rPr lang="en-US" i="1" dirty="0" smtClean="0"/>
              <a:t>Human-in-the-loop recognition</a:t>
            </a:r>
            <a:r>
              <a:rPr lang="en-US" dirty="0" smtClean="0"/>
              <a:t> (choose labeling questions at test time)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i="1" dirty="0" smtClean="0"/>
              <a:t>unsupervised </a:t>
            </a:r>
            <a:r>
              <a:rPr lang="en-US" dirty="0" smtClean="0"/>
              <a:t>methods that don’t require </a:t>
            </a:r>
            <a:r>
              <a:rPr lang="en-US" dirty="0" smtClean="0"/>
              <a:t>labels </a:t>
            </a:r>
            <a:r>
              <a:rPr lang="en-US" b="1" dirty="0" smtClean="0"/>
              <a:t>(next time)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2607" y="1986455"/>
            <a:ext cx="8450317" cy="15134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6175" y="6062998"/>
            <a:ext cx="491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 of recent research concepts; will go fast!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Crowdsourcing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smtClean="0"/>
              <a:t>Active Learning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76600" y="3657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Training Labels</a:t>
            </a:r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457200" y="4191000"/>
            <a:ext cx="1828800" cy="2133600"/>
            <a:chOff x="228600" y="1417320"/>
            <a:chExt cx="2438400" cy="2849880"/>
          </a:xfrm>
        </p:grpSpPr>
        <p:pic>
          <p:nvPicPr>
            <p:cNvPr id="143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2536916"/>
              <a:ext cx="1324907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95650"/>
              <a:ext cx="12382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42260"/>
              <a:ext cx="12954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4" name="TextBox 7"/>
            <p:cNvSpPr txBox="1">
              <a:spLocks noChangeArrowheads="1"/>
            </p:cNvSpPr>
            <p:nvPr/>
          </p:nvSpPr>
          <p:spPr bwMode="auto">
            <a:xfrm>
              <a:off x="457200" y="1417320"/>
              <a:ext cx="1828800" cy="11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cs typeface="Arial" panose="020B0604020202020204" pitchFamily="34" charset="0"/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006"/>
              <a:ext cx="2438400" cy="28201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638800" y="4876800"/>
            <a:ext cx="16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Classifier Training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4038600" y="6019800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876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Image 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90800" y="5181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029200" y="5181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562854">
            <a:off x="5083175" y="4302125"/>
            <a:ext cx="577850" cy="31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315200" y="5181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24800" y="4953000"/>
            <a:ext cx="11430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Trained Classifier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1981200"/>
            <a:ext cx="1981200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Show images,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Collect and filter labels</a:t>
            </a:r>
          </a:p>
        </p:txBody>
      </p:sp>
      <p:sp>
        <p:nvSpPr>
          <p:cNvPr id="25" name="Right Arrow 24"/>
          <p:cNvSpPr/>
          <p:nvPr/>
        </p:nvSpPr>
        <p:spPr>
          <a:xfrm rot="16200000">
            <a:off x="1333500" y="3390900"/>
            <a:ext cx="5334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351" name="Group 12"/>
          <p:cNvGrpSpPr>
            <a:grpSpLocks/>
          </p:cNvGrpSpPr>
          <p:nvPr/>
        </p:nvGrpSpPr>
        <p:grpSpPr bwMode="auto">
          <a:xfrm>
            <a:off x="7086600" y="1828800"/>
            <a:ext cx="1828800" cy="2133600"/>
            <a:chOff x="228600" y="1417320"/>
            <a:chExt cx="2438400" cy="2849880"/>
          </a:xfrm>
        </p:grpSpPr>
        <p:pic>
          <p:nvPicPr>
            <p:cNvPr id="1435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2536916"/>
              <a:ext cx="1324907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95650"/>
              <a:ext cx="12382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42260"/>
              <a:ext cx="12954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TextBox 7"/>
            <p:cNvSpPr txBox="1">
              <a:spLocks noChangeArrowheads="1"/>
            </p:cNvSpPr>
            <p:nvPr/>
          </p:nvSpPr>
          <p:spPr bwMode="auto">
            <a:xfrm>
              <a:off x="457200" y="1417320"/>
              <a:ext cx="2006600" cy="11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cs typeface="Arial" panose="020B0604020202020204" pitchFamily="34" charset="0"/>
                </a:rPr>
                <a:t>Unlabeled Images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8600" y="1447006"/>
              <a:ext cx="2438400" cy="28201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Right Arrow 38"/>
          <p:cNvSpPr/>
          <p:nvPr/>
        </p:nvSpPr>
        <p:spPr>
          <a:xfrm rot="3600000">
            <a:off x="2820988" y="3354388"/>
            <a:ext cx="5334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6200000">
            <a:off x="8039100" y="43053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2076450"/>
            <a:ext cx="2209800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Find images near decision boundary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3429000" y="2438400"/>
            <a:ext cx="12954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03705" y="6596390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James Hays</a:t>
            </a:r>
            <a:endParaRPr lang="en-US" sz="1050" dirty="0"/>
          </a:p>
        </p:txBody>
      </p:sp>
      <p:sp>
        <p:nvSpPr>
          <p:cNvPr id="2" name="Freeform 1"/>
          <p:cNvSpPr/>
          <p:nvPr/>
        </p:nvSpPr>
        <p:spPr>
          <a:xfrm>
            <a:off x="3368842" y="1483895"/>
            <a:ext cx="5710990" cy="3424989"/>
          </a:xfrm>
          <a:custGeom>
            <a:avLst/>
            <a:gdLst>
              <a:gd name="connsiteX0" fmla="*/ 4965032 w 5710990"/>
              <a:gd name="connsiteY0" fmla="*/ 8021 h 3424989"/>
              <a:gd name="connsiteX1" fmla="*/ 4965032 w 5710990"/>
              <a:gd name="connsiteY1" fmla="*/ 8021 h 3424989"/>
              <a:gd name="connsiteX2" fmla="*/ 3056021 w 5710990"/>
              <a:gd name="connsiteY2" fmla="*/ 56147 h 3424989"/>
              <a:gd name="connsiteX3" fmla="*/ 2903621 w 5710990"/>
              <a:gd name="connsiteY3" fmla="*/ 72189 h 3424989"/>
              <a:gd name="connsiteX4" fmla="*/ 2767263 w 5710990"/>
              <a:gd name="connsiteY4" fmla="*/ 96252 h 3424989"/>
              <a:gd name="connsiteX5" fmla="*/ 2614863 w 5710990"/>
              <a:gd name="connsiteY5" fmla="*/ 104273 h 3424989"/>
              <a:gd name="connsiteX6" fmla="*/ 2326105 w 5710990"/>
              <a:gd name="connsiteY6" fmla="*/ 128337 h 3424989"/>
              <a:gd name="connsiteX7" fmla="*/ 1155032 w 5710990"/>
              <a:gd name="connsiteY7" fmla="*/ 136358 h 3424989"/>
              <a:gd name="connsiteX8" fmla="*/ 1066800 w 5710990"/>
              <a:gd name="connsiteY8" fmla="*/ 152400 h 3424989"/>
              <a:gd name="connsiteX9" fmla="*/ 1034716 w 5710990"/>
              <a:gd name="connsiteY9" fmla="*/ 160421 h 3424989"/>
              <a:gd name="connsiteX10" fmla="*/ 834190 w 5710990"/>
              <a:gd name="connsiteY10" fmla="*/ 168442 h 3424989"/>
              <a:gd name="connsiteX11" fmla="*/ 770021 w 5710990"/>
              <a:gd name="connsiteY11" fmla="*/ 184484 h 3424989"/>
              <a:gd name="connsiteX12" fmla="*/ 745958 w 5710990"/>
              <a:gd name="connsiteY12" fmla="*/ 200526 h 3424989"/>
              <a:gd name="connsiteX13" fmla="*/ 689811 w 5710990"/>
              <a:gd name="connsiteY13" fmla="*/ 208547 h 3424989"/>
              <a:gd name="connsiteX14" fmla="*/ 617621 w 5710990"/>
              <a:gd name="connsiteY14" fmla="*/ 232610 h 3424989"/>
              <a:gd name="connsiteX15" fmla="*/ 569495 w 5710990"/>
              <a:gd name="connsiteY15" fmla="*/ 280737 h 3424989"/>
              <a:gd name="connsiteX16" fmla="*/ 457200 w 5710990"/>
              <a:gd name="connsiteY16" fmla="*/ 336884 h 3424989"/>
              <a:gd name="connsiteX17" fmla="*/ 401053 w 5710990"/>
              <a:gd name="connsiteY17" fmla="*/ 368968 h 3424989"/>
              <a:gd name="connsiteX18" fmla="*/ 256674 w 5710990"/>
              <a:gd name="connsiteY18" fmla="*/ 497305 h 3424989"/>
              <a:gd name="connsiteX19" fmla="*/ 216569 w 5710990"/>
              <a:gd name="connsiteY19" fmla="*/ 537410 h 3424989"/>
              <a:gd name="connsiteX20" fmla="*/ 192505 w 5710990"/>
              <a:gd name="connsiteY20" fmla="*/ 545431 h 3424989"/>
              <a:gd name="connsiteX21" fmla="*/ 120316 w 5710990"/>
              <a:gd name="connsiteY21" fmla="*/ 609600 h 3424989"/>
              <a:gd name="connsiteX22" fmla="*/ 88232 w 5710990"/>
              <a:gd name="connsiteY22" fmla="*/ 657726 h 3424989"/>
              <a:gd name="connsiteX23" fmla="*/ 72190 w 5710990"/>
              <a:gd name="connsiteY23" fmla="*/ 689810 h 3424989"/>
              <a:gd name="connsiteX24" fmla="*/ 48126 w 5710990"/>
              <a:gd name="connsiteY24" fmla="*/ 705852 h 3424989"/>
              <a:gd name="connsiteX25" fmla="*/ 16042 w 5710990"/>
              <a:gd name="connsiteY25" fmla="*/ 762000 h 3424989"/>
              <a:gd name="connsiteX26" fmla="*/ 8021 w 5710990"/>
              <a:gd name="connsiteY26" fmla="*/ 842210 h 3424989"/>
              <a:gd name="connsiteX27" fmla="*/ 0 w 5710990"/>
              <a:gd name="connsiteY27" fmla="*/ 866273 h 3424989"/>
              <a:gd name="connsiteX28" fmla="*/ 8021 w 5710990"/>
              <a:gd name="connsiteY28" fmla="*/ 1122947 h 3424989"/>
              <a:gd name="connsiteX29" fmla="*/ 32084 w 5710990"/>
              <a:gd name="connsiteY29" fmla="*/ 1147010 h 3424989"/>
              <a:gd name="connsiteX30" fmla="*/ 40105 w 5710990"/>
              <a:gd name="connsiteY30" fmla="*/ 1171073 h 3424989"/>
              <a:gd name="connsiteX31" fmla="*/ 80211 w 5710990"/>
              <a:gd name="connsiteY31" fmla="*/ 1219200 h 3424989"/>
              <a:gd name="connsiteX32" fmla="*/ 88232 w 5710990"/>
              <a:gd name="connsiteY32" fmla="*/ 1243263 h 3424989"/>
              <a:gd name="connsiteX33" fmla="*/ 104274 w 5710990"/>
              <a:gd name="connsiteY33" fmla="*/ 1283368 h 3424989"/>
              <a:gd name="connsiteX34" fmla="*/ 112295 w 5710990"/>
              <a:gd name="connsiteY34" fmla="*/ 1435768 h 3424989"/>
              <a:gd name="connsiteX35" fmla="*/ 120316 w 5710990"/>
              <a:gd name="connsiteY35" fmla="*/ 1459831 h 3424989"/>
              <a:gd name="connsiteX36" fmla="*/ 168442 w 5710990"/>
              <a:gd name="connsiteY36" fmla="*/ 1524000 h 3424989"/>
              <a:gd name="connsiteX37" fmla="*/ 216569 w 5710990"/>
              <a:gd name="connsiteY37" fmla="*/ 1588168 h 3424989"/>
              <a:gd name="connsiteX38" fmla="*/ 296779 w 5710990"/>
              <a:gd name="connsiteY38" fmla="*/ 1636294 h 3424989"/>
              <a:gd name="connsiteX39" fmla="*/ 385011 w 5710990"/>
              <a:gd name="connsiteY39" fmla="*/ 1700463 h 3424989"/>
              <a:gd name="connsiteX40" fmla="*/ 449179 w 5710990"/>
              <a:gd name="connsiteY40" fmla="*/ 1732547 h 3424989"/>
              <a:gd name="connsiteX41" fmla="*/ 497305 w 5710990"/>
              <a:gd name="connsiteY41" fmla="*/ 1756610 h 3424989"/>
              <a:gd name="connsiteX42" fmla="*/ 577516 w 5710990"/>
              <a:gd name="connsiteY42" fmla="*/ 1796716 h 3424989"/>
              <a:gd name="connsiteX43" fmla="*/ 633663 w 5710990"/>
              <a:gd name="connsiteY43" fmla="*/ 1828800 h 3424989"/>
              <a:gd name="connsiteX44" fmla="*/ 657726 w 5710990"/>
              <a:gd name="connsiteY44" fmla="*/ 1844842 h 3424989"/>
              <a:gd name="connsiteX45" fmla="*/ 681790 w 5710990"/>
              <a:gd name="connsiteY45" fmla="*/ 1852863 h 3424989"/>
              <a:gd name="connsiteX46" fmla="*/ 729916 w 5710990"/>
              <a:gd name="connsiteY46" fmla="*/ 1892968 h 3424989"/>
              <a:gd name="connsiteX47" fmla="*/ 778042 w 5710990"/>
              <a:gd name="connsiteY47" fmla="*/ 1909010 h 3424989"/>
              <a:gd name="connsiteX48" fmla="*/ 858253 w 5710990"/>
              <a:gd name="connsiteY48" fmla="*/ 1941094 h 3424989"/>
              <a:gd name="connsiteX49" fmla="*/ 898358 w 5710990"/>
              <a:gd name="connsiteY49" fmla="*/ 1957137 h 3424989"/>
              <a:gd name="connsiteX50" fmla="*/ 938463 w 5710990"/>
              <a:gd name="connsiteY50" fmla="*/ 1965158 h 3424989"/>
              <a:gd name="connsiteX51" fmla="*/ 1283369 w 5710990"/>
              <a:gd name="connsiteY51" fmla="*/ 1973179 h 3424989"/>
              <a:gd name="connsiteX52" fmla="*/ 1628274 w 5710990"/>
              <a:gd name="connsiteY52" fmla="*/ 1989221 h 3424989"/>
              <a:gd name="connsiteX53" fmla="*/ 1724526 w 5710990"/>
              <a:gd name="connsiteY53" fmla="*/ 1997242 h 3424989"/>
              <a:gd name="connsiteX54" fmla="*/ 1756611 w 5710990"/>
              <a:gd name="connsiteY54" fmla="*/ 2005263 h 3424989"/>
              <a:gd name="connsiteX55" fmla="*/ 1820779 w 5710990"/>
              <a:gd name="connsiteY55" fmla="*/ 2013284 h 3424989"/>
              <a:gd name="connsiteX56" fmla="*/ 1876926 w 5710990"/>
              <a:gd name="connsiteY56" fmla="*/ 2021305 h 3424989"/>
              <a:gd name="connsiteX57" fmla="*/ 1973179 w 5710990"/>
              <a:gd name="connsiteY57" fmla="*/ 2037347 h 3424989"/>
              <a:gd name="connsiteX58" fmla="*/ 2053390 w 5710990"/>
              <a:gd name="connsiteY58" fmla="*/ 2045368 h 3424989"/>
              <a:gd name="connsiteX59" fmla="*/ 2173705 w 5710990"/>
              <a:gd name="connsiteY59" fmla="*/ 2077452 h 3424989"/>
              <a:gd name="connsiteX60" fmla="*/ 2261937 w 5710990"/>
              <a:gd name="connsiteY60" fmla="*/ 2101516 h 3424989"/>
              <a:gd name="connsiteX61" fmla="*/ 2318084 w 5710990"/>
              <a:gd name="connsiteY61" fmla="*/ 2117558 h 3424989"/>
              <a:gd name="connsiteX62" fmla="*/ 2654969 w 5710990"/>
              <a:gd name="connsiteY62" fmla="*/ 2125579 h 3424989"/>
              <a:gd name="connsiteX63" fmla="*/ 2711116 w 5710990"/>
              <a:gd name="connsiteY63" fmla="*/ 2157663 h 3424989"/>
              <a:gd name="connsiteX64" fmla="*/ 2743200 w 5710990"/>
              <a:gd name="connsiteY64" fmla="*/ 2189747 h 3424989"/>
              <a:gd name="connsiteX65" fmla="*/ 2759242 w 5710990"/>
              <a:gd name="connsiteY65" fmla="*/ 2213810 h 3424989"/>
              <a:gd name="connsiteX66" fmla="*/ 2791326 w 5710990"/>
              <a:gd name="connsiteY66" fmla="*/ 2237873 h 3424989"/>
              <a:gd name="connsiteX67" fmla="*/ 2831432 w 5710990"/>
              <a:gd name="connsiteY67" fmla="*/ 2302042 h 3424989"/>
              <a:gd name="connsiteX68" fmla="*/ 2871537 w 5710990"/>
              <a:gd name="connsiteY68" fmla="*/ 2334126 h 3424989"/>
              <a:gd name="connsiteX69" fmla="*/ 2919663 w 5710990"/>
              <a:gd name="connsiteY69" fmla="*/ 2382252 h 3424989"/>
              <a:gd name="connsiteX70" fmla="*/ 2935705 w 5710990"/>
              <a:gd name="connsiteY70" fmla="*/ 2406316 h 3424989"/>
              <a:gd name="connsiteX71" fmla="*/ 2983832 w 5710990"/>
              <a:gd name="connsiteY71" fmla="*/ 2446421 h 3424989"/>
              <a:gd name="connsiteX72" fmla="*/ 3023937 w 5710990"/>
              <a:gd name="connsiteY72" fmla="*/ 2494547 h 3424989"/>
              <a:gd name="connsiteX73" fmla="*/ 3096126 w 5710990"/>
              <a:gd name="connsiteY73" fmla="*/ 2550694 h 3424989"/>
              <a:gd name="connsiteX74" fmla="*/ 3128211 w 5710990"/>
              <a:gd name="connsiteY74" fmla="*/ 2558716 h 3424989"/>
              <a:gd name="connsiteX75" fmla="*/ 3216442 w 5710990"/>
              <a:gd name="connsiteY75" fmla="*/ 2606842 h 3424989"/>
              <a:gd name="connsiteX76" fmla="*/ 3280611 w 5710990"/>
              <a:gd name="connsiteY76" fmla="*/ 2622884 h 3424989"/>
              <a:gd name="connsiteX77" fmla="*/ 3344779 w 5710990"/>
              <a:gd name="connsiteY77" fmla="*/ 2638926 h 3424989"/>
              <a:gd name="connsiteX78" fmla="*/ 3441032 w 5710990"/>
              <a:gd name="connsiteY78" fmla="*/ 2646947 h 3424989"/>
              <a:gd name="connsiteX79" fmla="*/ 3657600 w 5710990"/>
              <a:gd name="connsiteY79" fmla="*/ 2703094 h 3424989"/>
              <a:gd name="connsiteX80" fmla="*/ 3737811 w 5710990"/>
              <a:gd name="connsiteY80" fmla="*/ 2743200 h 3424989"/>
              <a:gd name="connsiteX81" fmla="*/ 3801979 w 5710990"/>
              <a:gd name="connsiteY81" fmla="*/ 2783305 h 3424989"/>
              <a:gd name="connsiteX82" fmla="*/ 3922295 w 5710990"/>
              <a:gd name="connsiteY82" fmla="*/ 2847473 h 3424989"/>
              <a:gd name="connsiteX83" fmla="*/ 4058653 w 5710990"/>
              <a:gd name="connsiteY83" fmla="*/ 2919663 h 3424989"/>
              <a:gd name="connsiteX84" fmla="*/ 4122821 w 5710990"/>
              <a:gd name="connsiteY84" fmla="*/ 2943726 h 3424989"/>
              <a:gd name="connsiteX85" fmla="*/ 4146884 w 5710990"/>
              <a:gd name="connsiteY85" fmla="*/ 2951747 h 3424989"/>
              <a:gd name="connsiteX86" fmla="*/ 4178969 w 5710990"/>
              <a:gd name="connsiteY86" fmla="*/ 2967789 h 3424989"/>
              <a:gd name="connsiteX87" fmla="*/ 4291263 w 5710990"/>
              <a:gd name="connsiteY87" fmla="*/ 3007894 h 3424989"/>
              <a:gd name="connsiteX88" fmla="*/ 4315326 w 5710990"/>
              <a:gd name="connsiteY88" fmla="*/ 3023937 h 3424989"/>
              <a:gd name="connsiteX89" fmla="*/ 4411579 w 5710990"/>
              <a:gd name="connsiteY89" fmla="*/ 3080084 h 3424989"/>
              <a:gd name="connsiteX90" fmla="*/ 4435642 w 5710990"/>
              <a:gd name="connsiteY90" fmla="*/ 3104147 h 3424989"/>
              <a:gd name="connsiteX91" fmla="*/ 4499811 w 5710990"/>
              <a:gd name="connsiteY91" fmla="*/ 3136231 h 3424989"/>
              <a:gd name="connsiteX92" fmla="*/ 4580021 w 5710990"/>
              <a:gd name="connsiteY92" fmla="*/ 3192379 h 3424989"/>
              <a:gd name="connsiteX93" fmla="*/ 4604084 w 5710990"/>
              <a:gd name="connsiteY93" fmla="*/ 3208421 h 3424989"/>
              <a:gd name="connsiteX94" fmla="*/ 4628147 w 5710990"/>
              <a:gd name="connsiteY94" fmla="*/ 3216442 h 3424989"/>
              <a:gd name="connsiteX95" fmla="*/ 4668253 w 5710990"/>
              <a:gd name="connsiteY95" fmla="*/ 3232484 h 3424989"/>
              <a:gd name="connsiteX96" fmla="*/ 4700337 w 5710990"/>
              <a:gd name="connsiteY96" fmla="*/ 3240505 h 3424989"/>
              <a:gd name="connsiteX97" fmla="*/ 4716379 w 5710990"/>
              <a:gd name="connsiteY97" fmla="*/ 3264568 h 3424989"/>
              <a:gd name="connsiteX98" fmla="*/ 4780547 w 5710990"/>
              <a:gd name="connsiteY98" fmla="*/ 3280610 h 3424989"/>
              <a:gd name="connsiteX99" fmla="*/ 4796590 w 5710990"/>
              <a:gd name="connsiteY99" fmla="*/ 3296652 h 3424989"/>
              <a:gd name="connsiteX100" fmla="*/ 4868779 w 5710990"/>
              <a:gd name="connsiteY100" fmla="*/ 3320716 h 3424989"/>
              <a:gd name="connsiteX101" fmla="*/ 4940969 w 5710990"/>
              <a:gd name="connsiteY101" fmla="*/ 3376863 h 3424989"/>
              <a:gd name="connsiteX102" fmla="*/ 4965032 w 5710990"/>
              <a:gd name="connsiteY102" fmla="*/ 3392905 h 3424989"/>
              <a:gd name="connsiteX103" fmla="*/ 5037221 w 5710990"/>
              <a:gd name="connsiteY103" fmla="*/ 3424989 h 3424989"/>
              <a:gd name="connsiteX104" fmla="*/ 5173579 w 5710990"/>
              <a:gd name="connsiteY104" fmla="*/ 3416968 h 3424989"/>
              <a:gd name="connsiteX105" fmla="*/ 5221705 w 5710990"/>
              <a:gd name="connsiteY105" fmla="*/ 3400926 h 3424989"/>
              <a:gd name="connsiteX106" fmla="*/ 5253790 w 5710990"/>
              <a:gd name="connsiteY106" fmla="*/ 3376863 h 3424989"/>
              <a:gd name="connsiteX107" fmla="*/ 5277853 w 5710990"/>
              <a:gd name="connsiteY107" fmla="*/ 3360821 h 3424989"/>
              <a:gd name="connsiteX108" fmla="*/ 5301916 w 5710990"/>
              <a:gd name="connsiteY108" fmla="*/ 3352800 h 3424989"/>
              <a:gd name="connsiteX109" fmla="*/ 5334000 w 5710990"/>
              <a:gd name="connsiteY109" fmla="*/ 3288631 h 3424989"/>
              <a:gd name="connsiteX110" fmla="*/ 5342021 w 5710990"/>
              <a:gd name="connsiteY110" fmla="*/ 3264568 h 3424989"/>
              <a:gd name="connsiteX111" fmla="*/ 5358063 w 5710990"/>
              <a:gd name="connsiteY111" fmla="*/ 3224463 h 3424989"/>
              <a:gd name="connsiteX112" fmla="*/ 5382126 w 5710990"/>
              <a:gd name="connsiteY112" fmla="*/ 3184358 h 3424989"/>
              <a:gd name="connsiteX113" fmla="*/ 5406190 w 5710990"/>
              <a:gd name="connsiteY113" fmla="*/ 3128210 h 3424989"/>
              <a:gd name="connsiteX114" fmla="*/ 5422232 w 5710990"/>
              <a:gd name="connsiteY114" fmla="*/ 3096126 h 3424989"/>
              <a:gd name="connsiteX115" fmla="*/ 5430253 w 5710990"/>
              <a:gd name="connsiteY115" fmla="*/ 3064042 h 3424989"/>
              <a:gd name="connsiteX116" fmla="*/ 5462337 w 5710990"/>
              <a:gd name="connsiteY116" fmla="*/ 2927684 h 3424989"/>
              <a:gd name="connsiteX117" fmla="*/ 5478379 w 5710990"/>
              <a:gd name="connsiteY117" fmla="*/ 2654968 h 3424989"/>
              <a:gd name="connsiteX118" fmla="*/ 5486400 w 5710990"/>
              <a:gd name="connsiteY118" fmla="*/ 2622884 h 3424989"/>
              <a:gd name="connsiteX119" fmla="*/ 5494421 w 5710990"/>
              <a:gd name="connsiteY119" fmla="*/ 2550694 h 3424989"/>
              <a:gd name="connsiteX120" fmla="*/ 5526505 w 5710990"/>
              <a:gd name="connsiteY120" fmla="*/ 2486526 h 3424989"/>
              <a:gd name="connsiteX121" fmla="*/ 5566611 w 5710990"/>
              <a:gd name="connsiteY121" fmla="*/ 2430379 h 3424989"/>
              <a:gd name="connsiteX122" fmla="*/ 5598695 w 5710990"/>
              <a:gd name="connsiteY122" fmla="*/ 2326105 h 3424989"/>
              <a:gd name="connsiteX123" fmla="*/ 5614737 w 5710990"/>
              <a:gd name="connsiteY123" fmla="*/ 2277979 h 3424989"/>
              <a:gd name="connsiteX124" fmla="*/ 5630779 w 5710990"/>
              <a:gd name="connsiteY124" fmla="*/ 2253916 h 3424989"/>
              <a:gd name="connsiteX125" fmla="*/ 5662863 w 5710990"/>
              <a:gd name="connsiteY125" fmla="*/ 2181726 h 3424989"/>
              <a:gd name="connsiteX126" fmla="*/ 5670884 w 5710990"/>
              <a:gd name="connsiteY126" fmla="*/ 2133600 h 3424989"/>
              <a:gd name="connsiteX127" fmla="*/ 5686926 w 5710990"/>
              <a:gd name="connsiteY127" fmla="*/ 2077452 h 3424989"/>
              <a:gd name="connsiteX128" fmla="*/ 5694947 w 5710990"/>
              <a:gd name="connsiteY128" fmla="*/ 2037347 h 3424989"/>
              <a:gd name="connsiteX129" fmla="*/ 5702969 w 5710990"/>
              <a:gd name="connsiteY129" fmla="*/ 1740568 h 3424989"/>
              <a:gd name="connsiteX130" fmla="*/ 5710990 w 5710990"/>
              <a:gd name="connsiteY130" fmla="*/ 1700463 h 3424989"/>
              <a:gd name="connsiteX131" fmla="*/ 5702969 w 5710990"/>
              <a:gd name="connsiteY131" fmla="*/ 1411705 h 3424989"/>
              <a:gd name="connsiteX132" fmla="*/ 5686926 w 5710990"/>
              <a:gd name="connsiteY132" fmla="*/ 1323473 h 3424989"/>
              <a:gd name="connsiteX133" fmla="*/ 5670884 w 5710990"/>
              <a:gd name="connsiteY133" fmla="*/ 1179094 h 3424989"/>
              <a:gd name="connsiteX134" fmla="*/ 5654842 w 5710990"/>
              <a:gd name="connsiteY134" fmla="*/ 673768 h 3424989"/>
              <a:gd name="connsiteX135" fmla="*/ 5646821 w 5710990"/>
              <a:gd name="connsiteY135" fmla="*/ 529389 h 3424989"/>
              <a:gd name="connsiteX136" fmla="*/ 5590674 w 5710990"/>
              <a:gd name="connsiteY136" fmla="*/ 336884 h 3424989"/>
              <a:gd name="connsiteX137" fmla="*/ 5558590 w 5710990"/>
              <a:gd name="connsiteY137" fmla="*/ 288758 h 3424989"/>
              <a:gd name="connsiteX138" fmla="*/ 5502442 w 5710990"/>
              <a:gd name="connsiteY138" fmla="*/ 200526 h 3424989"/>
              <a:gd name="connsiteX139" fmla="*/ 5430253 w 5710990"/>
              <a:gd name="connsiteY139" fmla="*/ 112294 h 3424989"/>
              <a:gd name="connsiteX140" fmla="*/ 5422232 w 5710990"/>
              <a:gd name="connsiteY140" fmla="*/ 88231 h 3424989"/>
              <a:gd name="connsiteX141" fmla="*/ 5317958 w 5710990"/>
              <a:gd name="connsiteY141" fmla="*/ 24063 h 3424989"/>
              <a:gd name="connsiteX142" fmla="*/ 5269832 w 5710990"/>
              <a:gd name="connsiteY142" fmla="*/ 8021 h 3424989"/>
              <a:gd name="connsiteX143" fmla="*/ 5245769 w 5710990"/>
              <a:gd name="connsiteY143" fmla="*/ 0 h 3424989"/>
              <a:gd name="connsiteX144" fmla="*/ 4965032 w 5710990"/>
              <a:gd name="connsiteY144" fmla="*/ 8021 h 342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710990" h="3424989">
                <a:moveTo>
                  <a:pt x="4965032" y="8021"/>
                </a:moveTo>
                <a:lnTo>
                  <a:pt x="4965032" y="8021"/>
                </a:lnTo>
                <a:cubicBezTo>
                  <a:pt x="4184662" y="98063"/>
                  <a:pt x="4896770" y="22981"/>
                  <a:pt x="3056021" y="56147"/>
                </a:cubicBezTo>
                <a:cubicBezTo>
                  <a:pt x="3049206" y="56270"/>
                  <a:pt x="2914676" y="70488"/>
                  <a:pt x="2903621" y="72189"/>
                </a:cubicBezTo>
                <a:cubicBezTo>
                  <a:pt x="2858003" y="79207"/>
                  <a:pt x="2813136" y="91155"/>
                  <a:pt x="2767263" y="96252"/>
                </a:cubicBezTo>
                <a:cubicBezTo>
                  <a:pt x="2716704" y="101870"/>
                  <a:pt x="2665599" y="100583"/>
                  <a:pt x="2614863" y="104273"/>
                </a:cubicBezTo>
                <a:cubicBezTo>
                  <a:pt x="2518531" y="111279"/>
                  <a:pt x="2422668" y="126215"/>
                  <a:pt x="2326105" y="128337"/>
                </a:cubicBezTo>
                <a:cubicBezTo>
                  <a:pt x="1935832" y="136915"/>
                  <a:pt x="1545390" y="133684"/>
                  <a:pt x="1155032" y="136358"/>
                </a:cubicBezTo>
                <a:cubicBezTo>
                  <a:pt x="1103404" y="153567"/>
                  <a:pt x="1157498" y="137284"/>
                  <a:pt x="1066800" y="152400"/>
                </a:cubicBezTo>
                <a:cubicBezTo>
                  <a:pt x="1055926" y="154212"/>
                  <a:pt x="1045714" y="159663"/>
                  <a:pt x="1034716" y="160421"/>
                </a:cubicBezTo>
                <a:cubicBezTo>
                  <a:pt x="967979" y="165024"/>
                  <a:pt x="901032" y="165768"/>
                  <a:pt x="834190" y="168442"/>
                </a:cubicBezTo>
                <a:cubicBezTo>
                  <a:pt x="812800" y="173789"/>
                  <a:pt x="788366" y="172254"/>
                  <a:pt x="770021" y="184484"/>
                </a:cubicBezTo>
                <a:cubicBezTo>
                  <a:pt x="762000" y="189831"/>
                  <a:pt x="755191" y="197756"/>
                  <a:pt x="745958" y="200526"/>
                </a:cubicBezTo>
                <a:cubicBezTo>
                  <a:pt x="727850" y="205959"/>
                  <a:pt x="708412" y="205165"/>
                  <a:pt x="689811" y="208547"/>
                </a:cubicBezTo>
                <a:cubicBezTo>
                  <a:pt x="658148" y="214304"/>
                  <a:pt x="649167" y="219992"/>
                  <a:pt x="617621" y="232610"/>
                </a:cubicBezTo>
                <a:cubicBezTo>
                  <a:pt x="601579" y="248652"/>
                  <a:pt x="589787" y="270591"/>
                  <a:pt x="569495" y="280737"/>
                </a:cubicBezTo>
                <a:cubicBezTo>
                  <a:pt x="532063" y="299453"/>
                  <a:pt x="493536" y="316121"/>
                  <a:pt x="457200" y="336884"/>
                </a:cubicBezTo>
                <a:cubicBezTo>
                  <a:pt x="438484" y="347579"/>
                  <a:pt x="417885" y="355502"/>
                  <a:pt x="401053" y="368968"/>
                </a:cubicBezTo>
                <a:cubicBezTo>
                  <a:pt x="350772" y="409193"/>
                  <a:pt x="302205" y="451774"/>
                  <a:pt x="256674" y="497305"/>
                </a:cubicBezTo>
                <a:cubicBezTo>
                  <a:pt x="243306" y="510673"/>
                  <a:pt x="231694" y="526067"/>
                  <a:pt x="216569" y="537410"/>
                </a:cubicBezTo>
                <a:cubicBezTo>
                  <a:pt x="209805" y="542483"/>
                  <a:pt x="200526" y="542757"/>
                  <a:pt x="192505" y="545431"/>
                </a:cubicBezTo>
                <a:cubicBezTo>
                  <a:pt x="168380" y="564731"/>
                  <a:pt x="139955" y="585052"/>
                  <a:pt x="120316" y="609600"/>
                </a:cubicBezTo>
                <a:cubicBezTo>
                  <a:pt x="108272" y="624655"/>
                  <a:pt x="98152" y="641193"/>
                  <a:pt x="88232" y="657726"/>
                </a:cubicBezTo>
                <a:cubicBezTo>
                  <a:pt x="82080" y="667979"/>
                  <a:pt x="79845" y="680624"/>
                  <a:pt x="72190" y="689810"/>
                </a:cubicBezTo>
                <a:cubicBezTo>
                  <a:pt x="66018" y="697216"/>
                  <a:pt x="56147" y="700505"/>
                  <a:pt x="48126" y="705852"/>
                </a:cubicBezTo>
                <a:cubicBezTo>
                  <a:pt x="39271" y="719135"/>
                  <a:pt x="19255" y="747004"/>
                  <a:pt x="16042" y="762000"/>
                </a:cubicBezTo>
                <a:cubicBezTo>
                  <a:pt x="10412" y="788274"/>
                  <a:pt x="12107" y="815652"/>
                  <a:pt x="8021" y="842210"/>
                </a:cubicBezTo>
                <a:cubicBezTo>
                  <a:pt x="6735" y="850567"/>
                  <a:pt x="2674" y="858252"/>
                  <a:pt x="0" y="866273"/>
                </a:cubicBezTo>
                <a:cubicBezTo>
                  <a:pt x="2674" y="951831"/>
                  <a:pt x="-1698" y="1037901"/>
                  <a:pt x="8021" y="1122947"/>
                </a:cubicBezTo>
                <a:cubicBezTo>
                  <a:pt x="9309" y="1134217"/>
                  <a:pt x="25792" y="1137572"/>
                  <a:pt x="32084" y="1147010"/>
                </a:cubicBezTo>
                <a:cubicBezTo>
                  <a:pt x="36774" y="1154045"/>
                  <a:pt x="36324" y="1163511"/>
                  <a:pt x="40105" y="1171073"/>
                </a:cubicBezTo>
                <a:cubicBezTo>
                  <a:pt x="51273" y="1193410"/>
                  <a:pt x="62469" y="1201458"/>
                  <a:pt x="80211" y="1219200"/>
                </a:cubicBezTo>
                <a:cubicBezTo>
                  <a:pt x="82885" y="1227221"/>
                  <a:pt x="85263" y="1235346"/>
                  <a:pt x="88232" y="1243263"/>
                </a:cubicBezTo>
                <a:cubicBezTo>
                  <a:pt x="93288" y="1256744"/>
                  <a:pt x="102488" y="1269081"/>
                  <a:pt x="104274" y="1283368"/>
                </a:cubicBezTo>
                <a:cubicBezTo>
                  <a:pt x="110584" y="1333845"/>
                  <a:pt x="107689" y="1385107"/>
                  <a:pt x="112295" y="1435768"/>
                </a:cubicBezTo>
                <a:cubicBezTo>
                  <a:pt x="113060" y="1444188"/>
                  <a:pt x="115777" y="1452698"/>
                  <a:pt x="120316" y="1459831"/>
                </a:cubicBezTo>
                <a:cubicBezTo>
                  <a:pt x="134670" y="1482388"/>
                  <a:pt x="153611" y="1501754"/>
                  <a:pt x="168442" y="1524000"/>
                </a:cubicBezTo>
                <a:cubicBezTo>
                  <a:pt x="185812" y="1550055"/>
                  <a:pt x="194309" y="1569619"/>
                  <a:pt x="216569" y="1588168"/>
                </a:cubicBezTo>
                <a:cubicBezTo>
                  <a:pt x="258033" y="1622721"/>
                  <a:pt x="243362" y="1606617"/>
                  <a:pt x="296779" y="1636294"/>
                </a:cubicBezTo>
                <a:cubicBezTo>
                  <a:pt x="319112" y="1648702"/>
                  <a:pt x="379626" y="1697770"/>
                  <a:pt x="385011" y="1700463"/>
                </a:cubicBezTo>
                <a:lnTo>
                  <a:pt x="449179" y="1732547"/>
                </a:lnTo>
                <a:cubicBezTo>
                  <a:pt x="465221" y="1740568"/>
                  <a:pt x="481925" y="1747382"/>
                  <a:pt x="497305" y="1756610"/>
                </a:cubicBezTo>
                <a:cubicBezTo>
                  <a:pt x="608863" y="1823543"/>
                  <a:pt x="468350" y="1742132"/>
                  <a:pt x="577516" y="1796716"/>
                </a:cubicBezTo>
                <a:cubicBezTo>
                  <a:pt x="596796" y="1806356"/>
                  <a:pt x="615179" y="1817710"/>
                  <a:pt x="633663" y="1828800"/>
                </a:cubicBezTo>
                <a:cubicBezTo>
                  <a:pt x="641929" y="1833760"/>
                  <a:pt x="649104" y="1840531"/>
                  <a:pt x="657726" y="1844842"/>
                </a:cubicBezTo>
                <a:cubicBezTo>
                  <a:pt x="665289" y="1848623"/>
                  <a:pt x="673769" y="1850189"/>
                  <a:pt x="681790" y="1852863"/>
                </a:cubicBezTo>
                <a:cubicBezTo>
                  <a:pt x="697832" y="1866231"/>
                  <a:pt x="711879" y="1882446"/>
                  <a:pt x="729916" y="1892968"/>
                </a:cubicBezTo>
                <a:cubicBezTo>
                  <a:pt x="744522" y="1901488"/>
                  <a:pt x="763542" y="1900310"/>
                  <a:pt x="778042" y="1909010"/>
                </a:cubicBezTo>
                <a:cubicBezTo>
                  <a:pt x="829838" y="1940087"/>
                  <a:pt x="802860" y="1930016"/>
                  <a:pt x="858253" y="1941094"/>
                </a:cubicBezTo>
                <a:cubicBezTo>
                  <a:pt x="871621" y="1946442"/>
                  <a:pt x="884567" y="1953000"/>
                  <a:pt x="898358" y="1957137"/>
                </a:cubicBezTo>
                <a:cubicBezTo>
                  <a:pt x="911416" y="1961055"/>
                  <a:pt x="924842" y="1964590"/>
                  <a:pt x="938463" y="1965158"/>
                </a:cubicBezTo>
                <a:cubicBezTo>
                  <a:pt x="1053363" y="1969945"/>
                  <a:pt x="1168400" y="1970505"/>
                  <a:pt x="1283369" y="1973179"/>
                </a:cubicBezTo>
                <a:lnTo>
                  <a:pt x="1628274" y="1989221"/>
                </a:lnTo>
                <a:cubicBezTo>
                  <a:pt x="1660421" y="1990974"/>
                  <a:pt x="1692579" y="1993249"/>
                  <a:pt x="1724526" y="1997242"/>
                </a:cubicBezTo>
                <a:cubicBezTo>
                  <a:pt x="1735465" y="1998609"/>
                  <a:pt x="1745737" y="2003451"/>
                  <a:pt x="1756611" y="2005263"/>
                </a:cubicBezTo>
                <a:cubicBezTo>
                  <a:pt x="1777874" y="2008807"/>
                  <a:pt x="1799412" y="2010435"/>
                  <a:pt x="1820779" y="2013284"/>
                </a:cubicBezTo>
                <a:lnTo>
                  <a:pt x="1876926" y="2021305"/>
                </a:lnTo>
                <a:cubicBezTo>
                  <a:pt x="1923237" y="2036741"/>
                  <a:pt x="1894653" y="2029081"/>
                  <a:pt x="1973179" y="2037347"/>
                </a:cubicBezTo>
                <a:lnTo>
                  <a:pt x="2053390" y="2045368"/>
                </a:lnTo>
                <a:cubicBezTo>
                  <a:pt x="2112835" y="2065183"/>
                  <a:pt x="2053576" y="2046113"/>
                  <a:pt x="2173705" y="2077452"/>
                </a:cubicBezTo>
                <a:cubicBezTo>
                  <a:pt x="2203203" y="2085147"/>
                  <a:pt x="2232564" y="2093357"/>
                  <a:pt x="2261937" y="2101516"/>
                </a:cubicBezTo>
                <a:cubicBezTo>
                  <a:pt x="2280691" y="2106726"/>
                  <a:pt x="2298625" y="2117095"/>
                  <a:pt x="2318084" y="2117558"/>
                </a:cubicBezTo>
                <a:lnTo>
                  <a:pt x="2654969" y="2125579"/>
                </a:lnTo>
                <a:cubicBezTo>
                  <a:pt x="2673176" y="2134682"/>
                  <a:pt x="2695244" y="2144058"/>
                  <a:pt x="2711116" y="2157663"/>
                </a:cubicBezTo>
                <a:cubicBezTo>
                  <a:pt x="2722599" y="2167506"/>
                  <a:pt x="2733357" y="2178264"/>
                  <a:pt x="2743200" y="2189747"/>
                </a:cubicBezTo>
                <a:cubicBezTo>
                  <a:pt x="2749474" y="2197066"/>
                  <a:pt x="2752425" y="2206993"/>
                  <a:pt x="2759242" y="2213810"/>
                </a:cubicBezTo>
                <a:cubicBezTo>
                  <a:pt x="2768695" y="2223263"/>
                  <a:pt x="2781873" y="2228420"/>
                  <a:pt x="2791326" y="2237873"/>
                </a:cubicBezTo>
                <a:cubicBezTo>
                  <a:pt x="2897403" y="2343950"/>
                  <a:pt x="2742476" y="2200378"/>
                  <a:pt x="2831432" y="2302042"/>
                </a:cubicBezTo>
                <a:cubicBezTo>
                  <a:pt x="2842705" y="2314926"/>
                  <a:pt x="2858869" y="2322610"/>
                  <a:pt x="2871537" y="2334126"/>
                </a:cubicBezTo>
                <a:cubicBezTo>
                  <a:pt x="2888324" y="2349387"/>
                  <a:pt x="2907079" y="2363375"/>
                  <a:pt x="2919663" y="2382252"/>
                </a:cubicBezTo>
                <a:cubicBezTo>
                  <a:pt x="2925010" y="2390273"/>
                  <a:pt x="2928888" y="2399499"/>
                  <a:pt x="2935705" y="2406316"/>
                </a:cubicBezTo>
                <a:cubicBezTo>
                  <a:pt x="2950471" y="2421082"/>
                  <a:pt x="2969066" y="2431655"/>
                  <a:pt x="2983832" y="2446421"/>
                </a:cubicBezTo>
                <a:cubicBezTo>
                  <a:pt x="2998598" y="2461187"/>
                  <a:pt x="3009968" y="2479026"/>
                  <a:pt x="3023937" y="2494547"/>
                </a:cubicBezTo>
                <a:cubicBezTo>
                  <a:pt x="3047846" y="2521113"/>
                  <a:pt x="3062841" y="2535900"/>
                  <a:pt x="3096126" y="2550694"/>
                </a:cubicBezTo>
                <a:cubicBezTo>
                  <a:pt x="3106200" y="2555171"/>
                  <a:pt x="3117516" y="2556042"/>
                  <a:pt x="3128211" y="2558716"/>
                </a:cubicBezTo>
                <a:cubicBezTo>
                  <a:pt x="3154566" y="2576286"/>
                  <a:pt x="3187326" y="2599563"/>
                  <a:pt x="3216442" y="2606842"/>
                </a:cubicBezTo>
                <a:cubicBezTo>
                  <a:pt x="3237832" y="2612189"/>
                  <a:pt x="3259694" y="2615912"/>
                  <a:pt x="3280611" y="2622884"/>
                </a:cubicBezTo>
                <a:cubicBezTo>
                  <a:pt x="3306148" y="2631396"/>
                  <a:pt x="3314862" y="2635406"/>
                  <a:pt x="3344779" y="2638926"/>
                </a:cubicBezTo>
                <a:cubicBezTo>
                  <a:pt x="3376754" y="2642688"/>
                  <a:pt x="3408948" y="2644273"/>
                  <a:pt x="3441032" y="2646947"/>
                </a:cubicBezTo>
                <a:cubicBezTo>
                  <a:pt x="3619561" y="2700505"/>
                  <a:pt x="3546186" y="2687178"/>
                  <a:pt x="3657600" y="2703094"/>
                </a:cubicBezTo>
                <a:cubicBezTo>
                  <a:pt x="3708684" y="2754180"/>
                  <a:pt x="3648007" y="2701292"/>
                  <a:pt x="3737811" y="2743200"/>
                </a:cubicBezTo>
                <a:cubicBezTo>
                  <a:pt x="3760668" y="2753867"/>
                  <a:pt x="3780590" y="2769937"/>
                  <a:pt x="3801979" y="2783305"/>
                </a:cubicBezTo>
                <a:cubicBezTo>
                  <a:pt x="3939580" y="2869306"/>
                  <a:pt x="3797621" y="2785136"/>
                  <a:pt x="3922295" y="2847473"/>
                </a:cubicBezTo>
                <a:cubicBezTo>
                  <a:pt x="3967848" y="2870250"/>
                  <a:pt x="4009844" y="2903393"/>
                  <a:pt x="4058653" y="2919663"/>
                </a:cubicBezTo>
                <a:cubicBezTo>
                  <a:pt x="4113271" y="2937869"/>
                  <a:pt x="4046093" y="2914953"/>
                  <a:pt x="4122821" y="2943726"/>
                </a:cubicBezTo>
                <a:cubicBezTo>
                  <a:pt x="4130738" y="2946695"/>
                  <a:pt x="4139113" y="2948417"/>
                  <a:pt x="4146884" y="2951747"/>
                </a:cubicBezTo>
                <a:cubicBezTo>
                  <a:pt x="4157875" y="2956457"/>
                  <a:pt x="4167809" y="2963497"/>
                  <a:pt x="4178969" y="2967789"/>
                </a:cubicBezTo>
                <a:cubicBezTo>
                  <a:pt x="4205777" y="2978100"/>
                  <a:pt x="4261122" y="2992823"/>
                  <a:pt x="4291263" y="3007894"/>
                </a:cubicBezTo>
                <a:cubicBezTo>
                  <a:pt x="4299885" y="3012205"/>
                  <a:pt x="4306956" y="3019154"/>
                  <a:pt x="4315326" y="3023937"/>
                </a:cubicBezTo>
                <a:cubicBezTo>
                  <a:pt x="4348259" y="3042756"/>
                  <a:pt x="4383073" y="3051578"/>
                  <a:pt x="4411579" y="3080084"/>
                </a:cubicBezTo>
                <a:cubicBezTo>
                  <a:pt x="4419600" y="3088105"/>
                  <a:pt x="4426072" y="3098057"/>
                  <a:pt x="4435642" y="3104147"/>
                </a:cubicBezTo>
                <a:cubicBezTo>
                  <a:pt x="4455818" y="3116986"/>
                  <a:pt x="4480220" y="3122517"/>
                  <a:pt x="4499811" y="3136231"/>
                </a:cubicBezTo>
                <a:lnTo>
                  <a:pt x="4580021" y="3192379"/>
                </a:lnTo>
                <a:cubicBezTo>
                  <a:pt x="4587947" y="3197866"/>
                  <a:pt x="4594939" y="3205373"/>
                  <a:pt x="4604084" y="3208421"/>
                </a:cubicBezTo>
                <a:cubicBezTo>
                  <a:pt x="4612105" y="3211095"/>
                  <a:pt x="4620230" y="3213473"/>
                  <a:pt x="4628147" y="3216442"/>
                </a:cubicBezTo>
                <a:cubicBezTo>
                  <a:pt x="4641629" y="3221498"/>
                  <a:pt x="4654593" y="3227931"/>
                  <a:pt x="4668253" y="3232484"/>
                </a:cubicBezTo>
                <a:cubicBezTo>
                  <a:pt x="4678711" y="3235970"/>
                  <a:pt x="4689642" y="3237831"/>
                  <a:pt x="4700337" y="3240505"/>
                </a:cubicBezTo>
                <a:cubicBezTo>
                  <a:pt x="4705684" y="3248526"/>
                  <a:pt x="4707757" y="3260257"/>
                  <a:pt x="4716379" y="3264568"/>
                </a:cubicBezTo>
                <a:cubicBezTo>
                  <a:pt x="4736099" y="3274428"/>
                  <a:pt x="4780547" y="3280610"/>
                  <a:pt x="4780547" y="3280610"/>
                </a:cubicBezTo>
                <a:cubicBezTo>
                  <a:pt x="4785895" y="3285957"/>
                  <a:pt x="4789639" y="3293673"/>
                  <a:pt x="4796590" y="3296652"/>
                </a:cubicBezTo>
                <a:cubicBezTo>
                  <a:pt x="4888076" y="3335860"/>
                  <a:pt x="4789720" y="3273280"/>
                  <a:pt x="4868779" y="3320716"/>
                </a:cubicBezTo>
                <a:cubicBezTo>
                  <a:pt x="4955662" y="3372847"/>
                  <a:pt x="4886022" y="3331074"/>
                  <a:pt x="4940969" y="3376863"/>
                </a:cubicBezTo>
                <a:cubicBezTo>
                  <a:pt x="4948375" y="3383034"/>
                  <a:pt x="4956605" y="3388223"/>
                  <a:pt x="4965032" y="3392905"/>
                </a:cubicBezTo>
                <a:cubicBezTo>
                  <a:pt x="5006798" y="3416108"/>
                  <a:pt x="5002706" y="3413484"/>
                  <a:pt x="5037221" y="3424989"/>
                </a:cubicBezTo>
                <a:cubicBezTo>
                  <a:pt x="5082674" y="3422315"/>
                  <a:pt x="5128430" y="3422857"/>
                  <a:pt x="5173579" y="3416968"/>
                </a:cubicBezTo>
                <a:cubicBezTo>
                  <a:pt x="5190347" y="3414781"/>
                  <a:pt x="5206580" y="3408488"/>
                  <a:pt x="5221705" y="3400926"/>
                </a:cubicBezTo>
                <a:cubicBezTo>
                  <a:pt x="5233662" y="3394947"/>
                  <a:pt x="5242911" y="3384633"/>
                  <a:pt x="5253790" y="3376863"/>
                </a:cubicBezTo>
                <a:cubicBezTo>
                  <a:pt x="5261634" y="3371260"/>
                  <a:pt x="5269231" y="3365132"/>
                  <a:pt x="5277853" y="3360821"/>
                </a:cubicBezTo>
                <a:cubicBezTo>
                  <a:pt x="5285415" y="3357040"/>
                  <a:pt x="5293895" y="3355474"/>
                  <a:pt x="5301916" y="3352800"/>
                </a:cubicBezTo>
                <a:cubicBezTo>
                  <a:pt x="5320003" y="3298538"/>
                  <a:pt x="5296116" y="3364400"/>
                  <a:pt x="5334000" y="3288631"/>
                </a:cubicBezTo>
                <a:cubicBezTo>
                  <a:pt x="5337781" y="3281069"/>
                  <a:pt x="5339052" y="3272485"/>
                  <a:pt x="5342021" y="3264568"/>
                </a:cubicBezTo>
                <a:cubicBezTo>
                  <a:pt x="5347077" y="3251087"/>
                  <a:pt x="5351624" y="3237341"/>
                  <a:pt x="5358063" y="3224463"/>
                </a:cubicBezTo>
                <a:cubicBezTo>
                  <a:pt x="5365035" y="3210519"/>
                  <a:pt x="5374555" y="3197986"/>
                  <a:pt x="5382126" y="3184358"/>
                </a:cubicBezTo>
                <a:cubicBezTo>
                  <a:pt x="5415382" y="3124498"/>
                  <a:pt x="5384891" y="3177909"/>
                  <a:pt x="5406190" y="3128210"/>
                </a:cubicBezTo>
                <a:cubicBezTo>
                  <a:pt x="5410900" y="3117220"/>
                  <a:pt x="5418034" y="3107322"/>
                  <a:pt x="5422232" y="3096126"/>
                </a:cubicBezTo>
                <a:cubicBezTo>
                  <a:pt x="5426103" y="3085804"/>
                  <a:pt x="5427352" y="3074677"/>
                  <a:pt x="5430253" y="3064042"/>
                </a:cubicBezTo>
                <a:cubicBezTo>
                  <a:pt x="5456727" y="2966970"/>
                  <a:pt x="5438358" y="3047581"/>
                  <a:pt x="5462337" y="2927684"/>
                </a:cubicBezTo>
                <a:cubicBezTo>
                  <a:pt x="5467684" y="2836779"/>
                  <a:pt x="5471212" y="2745748"/>
                  <a:pt x="5478379" y="2654968"/>
                </a:cubicBezTo>
                <a:cubicBezTo>
                  <a:pt x="5479247" y="2643978"/>
                  <a:pt x="5484724" y="2633780"/>
                  <a:pt x="5486400" y="2622884"/>
                </a:cubicBezTo>
                <a:cubicBezTo>
                  <a:pt x="5490081" y="2598954"/>
                  <a:pt x="5487589" y="2573922"/>
                  <a:pt x="5494421" y="2550694"/>
                </a:cubicBezTo>
                <a:cubicBezTo>
                  <a:pt x="5501169" y="2527752"/>
                  <a:pt x="5512156" y="2505657"/>
                  <a:pt x="5526505" y="2486526"/>
                </a:cubicBezTo>
                <a:cubicBezTo>
                  <a:pt x="5529739" y="2482214"/>
                  <a:pt x="5562345" y="2439978"/>
                  <a:pt x="5566611" y="2430379"/>
                </a:cubicBezTo>
                <a:cubicBezTo>
                  <a:pt x="5576652" y="2407786"/>
                  <a:pt x="5592000" y="2347865"/>
                  <a:pt x="5598695" y="2326105"/>
                </a:cubicBezTo>
                <a:cubicBezTo>
                  <a:pt x="5603668" y="2309943"/>
                  <a:pt x="5605357" y="2292049"/>
                  <a:pt x="5614737" y="2277979"/>
                </a:cubicBezTo>
                <a:lnTo>
                  <a:pt x="5630779" y="2253916"/>
                </a:lnTo>
                <a:cubicBezTo>
                  <a:pt x="5656766" y="2123978"/>
                  <a:pt x="5615574" y="2299949"/>
                  <a:pt x="5662863" y="2181726"/>
                </a:cubicBezTo>
                <a:cubicBezTo>
                  <a:pt x="5668903" y="2166626"/>
                  <a:pt x="5667695" y="2149547"/>
                  <a:pt x="5670884" y="2133600"/>
                </a:cubicBezTo>
                <a:cubicBezTo>
                  <a:pt x="5685886" y="2058590"/>
                  <a:pt x="5671638" y="2138607"/>
                  <a:pt x="5686926" y="2077452"/>
                </a:cubicBezTo>
                <a:cubicBezTo>
                  <a:pt x="5690232" y="2064226"/>
                  <a:pt x="5692273" y="2050715"/>
                  <a:pt x="5694947" y="2037347"/>
                </a:cubicBezTo>
                <a:cubicBezTo>
                  <a:pt x="5697621" y="1938421"/>
                  <a:pt x="5698262" y="1839418"/>
                  <a:pt x="5702969" y="1740568"/>
                </a:cubicBezTo>
                <a:cubicBezTo>
                  <a:pt x="5703617" y="1726950"/>
                  <a:pt x="5710990" y="1714096"/>
                  <a:pt x="5710990" y="1700463"/>
                </a:cubicBezTo>
                <a:cubicBezTo>
                  <a:pt x="5710990" y="1604173"/>
                  <a:pt x="5709103" y="1507799"/>
                  <a:pt x="5702969" y="1411705"/>
                </a:cubicBezTo>
                <a:cubicBezTo>
                  <a:pt x="5701065" y="1381873"/>
                  <a:pt x="5691841" y="1352959"/>
                  <a:pt x="5686926" y="1323473"/>
                </a:cubicBezTo>
                <a:cubicBezTo>
                  <a:pt x="5677168" y="1264929"/>
                  <a:pt x="5676805" y="1244231"/>
                  <a:pt x="5670884" y="1179094"/>
                </a:cubicBezTo>
                <a:cubicBezTo>
                  <a:pt x="5665537" y="1010652"/>
                  <a:pt x="5661079" y="842179"/>
                  <a:pt x="5654842" y="673768"/>
                </a:cubicBezTo>
                <a:cubicBezTo>
                  <a:pt x="5653058" y="625600"/>
                  <a:pt x="5653638" y="577105"/>
                  <a:pt x="5646821" y="529389"/>
                </a:cubicBezTo>
                <a:cubicBezTo>
                  <a:pt x="5638738" y="472807"/>
                  <a:pt x="5620631" y="392518"/>
                  <a:pt x="5590674" y="336884"/>
                </a:cubicBezTo>
                <a:cubicBezTo>
                  <a:pt x="5581533" y="319908"/>
                  <a:pt x="5569285" y="304800"/>
                  <a:pt x="5558590" y="288758"/>
                </a:cubicBezTo>
                <a:cubicBezTo>
                  <a:pt x="5543643" y="243917"/>
                  <a:pt x="5550807" y="256952"/>
                  <a:pt x="5502442" y="200526"/>
                </a:cubicBezTo>
                <a:cubicBezTo>
                  <a:pt x="5445616" y="134229"/>
                  <a:pt x="5469106" y="164099"/>
                  <a:pt x="5430253" y="112294"/>
                </a:cubicBezTo>
                <a:cubicBezTo>
                  <a:pt x="5427579" y="104273"/>
                  <a:pt x="5427734" y="94650"/>
                  <a:pt x="5422232" y="88231"/>
                </a:cubicBezTo>
                <a:cubicBezTo>
                  <a:pt x="5400696" y="63106"/>
                  <a:pt x="5345415" y="33215"/>
                  <a:pt x="5317958" y="24063"/>
                </a:cubicBezTo>
                <a:lnTo>
                  <a:pt x="5269832" y="8021"/>
                </a:lnTo>
                <a:lnTo>
                  <a:pt x="5245769" y="0"/>
                </a:lnTo>
                <a:lnTo>
                  <a:pt x="4965032" y="8021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52900" y="400050"/>
            <a:ext cx="4524375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0" grpId="0" animBg="1"/>
      <p:bldP spid="25" grpId="0" animBg="1"/>
      <p:bldP spid="39" grpId="0" animBg="1"/>
      <p:bldP spid="29" grpId="0" animBg="1"/>
      <p:bldP spid="30" grpId="0" animBg="1"/>
      <p:bldP spid="31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dirty="0"/>
              <a:t>Active Learning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92423" y="1011147"/>
            <a:ext cx="7556383" cy="6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>
              <a:lnSpc>
                <a:spcPct val="102600"/>
              </a:lnSpc>
            </a:pP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Traditional active learning reduces supervision by obtaining labels for the most informative or uncertain examples first.</a:t>
            </a:r>
            <a:endParaRPr sz="218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31115" y="2124104"/>
            <a:ext cx="4876781" cy="308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422" y="5480781"/>
            <a:ext cx="7566448" cy="66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>
              <a:lnSpc>
                <a:spcPct val="112900"/>
              </a:lnSpc>
            </a:pPr>
            <a:r>
              <a:rPr sz="1982" dirty="0">
                <a:solidFill>
                  <a:prstClr val="black"/>
                </a:solidFill>
                <a:latin typeface="Arial"/>
                <a:cs typeface="Arial"/>
              </a:rPr>
              <a:t>[Mackay 1992, Freund et al.  1997, Tong &amp; Koller 2001, Lindenbaum et al.  2004, Kapoor et al.  2007 ...]</a:t>
            </a:r>
            <a:endParaRPr sz="198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2878" y="6455391"/>
            <a:ext cx="3521122" cy="40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ject 27"/>
          <p:cNvSpPr/>
          <p:nvPr/>
        </p:nvSpPr>
        <p:spPr>
          <a:xfrm>
            <a:off x="2130552" y="2121408"/>
            <a:ext cx="4876781" cy="308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2130552" y="2121408"/>
            <a:ext cx="4876781" cy="308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19666" y="6605515"/>
            <a:ext cx="19243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Sudheendra</a:t>
            </a:r>
            <a:r>
              <a:rPr lang="en-US" sz="1050" dirty="0" smtClean="0"/>
              <a:t> </a:t>
            </a:r>
            <a:r>
              <a:rPr lang="en-US" sz="1050" dirty="0" err="1" smtClean="0"/>
              <a:t>Vijayanarasimhan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821338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1771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5602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6604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1771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6604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51771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246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763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763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1464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246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763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832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4349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349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32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4349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4586" y="6720565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70955" y="6668061"/>
            <a:ext cx="60401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7" y="23609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3182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82979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15189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5657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lang="en-US" i="1" dirty="0" smtClean="0"/>
              <a:t>Multi-level </a:t>
            </a:r>
            <a:r>
              <a:rPr lang="en-US" dirty="0" smtClean="0"/>
              <a:t>Active Learning</a:t>
            </a:r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79792" y="1465218"/>
            <a:ext cx="1219566" cy="506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1434" y="753662"/>
            <a:ext cx="8671034" cy="105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4445">
              <a:lnSpc>
                <a:spcPct val="102600"/>
              </a:lnSpc>
            </a:pPr>
            <a:r>
              <a:rPr lang="en-US" sz="2180" dirty="0" smtClean="0">
                <a:solidFill>
                  <a:prstClr val="black"/>
                </a:solidFill>
                <a:latin typeface="Arial"/>
                <a:cs typeface="Arial"/>
              </a:rPr>
              <a:t>Choose not only </a:t>
            </a:r>
            <a:r>
              <a:rPr lang="en-US" sz="2180" i="1" dirty="0" smtClean="0">
                <a:solidFill>
                  <a:prstClr val="black"/>
                </a:solidFill>
                <a:latin typeface="Arial"/>
                <a:cs typeface="Arial"/>
              </a:rPr>
              <a:t>which images</a:t>
            </a:r>
            <a:r>
              <a:rPr lang="en-US" sz="2180" dirty="0" smtClean="0">
                <a:solidFill>
                  <a:prstClr val="black"/>
                </a:solidFill>
                <a:latin typeface="Arial"/>
                <a:cs typeface="Arial"/>
              </a:rPr>
              <a:t> to label, but </a:t>
            </a:r>
            <a:r>
              <a:rPr lang="en-US" sz="2180" i="1" dirty="0" smtClean="0">
                <a:solidFill>
                  <a:prstClr val="black"/>
                </a:solidFill>
                <a:latin typeface="Arial"/>
                <a:cs typeface="Arial"/>
              </a:rPr>
              <a:t>at what level </a:t>
            </a:r>
            <a:r>
              <a:rPr lang="en-US" sz="2180" dirty="0" smtClean="0">
                <a:solidFill>
                  <a:prstClr val="black"/>
                </a:solidFill>
                <a:latin typeface="Arial"/>
                <a:cs typeface="Arial"/>
              </a:rPr>
              <a:t>to label them</a:t>
            </a:r>
          </a:p>
          <a:p>
            <a:pPr marL="25168" marR="104445">
              <a:lnSpc>
                <a:spcPct val="102600"/>
              </a:lnSpc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8514">
              <a:spcBef>
                <a:spcPts val="852"/>
              </a:spcBef>
            </a:pPr>
            <a:r>
              <a:rPr sz="2180" b="1" dirty="0" smtClean="0">
                <a:solidFill>
                  <a:prstClr val="black"/>
                </a:solidFill>
                <a:latin typeface="Arial"/>
                <a:cs typeface="Arial"/>
              </a:rPr>
              <a:t>Weak </a:t>
            </a:r>
            <a:r>
              <a:rPr sz="2180" b="1" dirty="0">
                <a:solidFill>
                  <a:prstClr val="black"/>
                </a:solidFill>
                <a:latin typeface="Arial"/>
                <a:cs typeface="Arial"/>
              </a:rPr>
              <a:t>labels:  </a:t>
            </a: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informing about presence of an object</a:t>
            </a:r>
          </a:p>
        </p:txBody>
      </p:sp>
      <p:sp>
        <p:nvSpPr>
          <p:cNvPr id="28" name="object 28"/>
          <p:cNvSpPr/>
          <p:nvPr/>
        </p:nvSpPr>
        <p:spPr>
          <a:xfrm>
            <a:off x="2425438" y="1906090"/>
            <a:ext cx="692016" cy="107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19769" y="1902503"/>
            <a:ext cx="970783" cy="1081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91421" y="1947142"/>
            <a:ext cx="693453" cy="1036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85755" y="1903946"/>
            <a:ext cx="693457" cy="1080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46802" y="3281646"/>
            <a:ext cx="6464227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180" b="1" dirty="0" smtClean="0">
                <a:solidFill>
                  <a:prstClr val="black"/>
                </a:solidFill>
                <a:latin typeface="Arial"/>
                <a:cs typeface="Arial"/>
              </a:rPr>
              <a:t>Strong </a:t>
            </a:r>
            <a:r>
              <a:rPr sz="2180" b="1" dirty="0">
                <a:solidFill>
                  <a:prstClr val="black"/>
                </a:solidFill>
                <a:latin typeface="Arial"/>
                <a:cs typeface="Arial"/>
              </a:rPr>
              <a:t>labels:  </a:t>
            </a: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outlines demarking the object</a:t>
            </a:r>
          </a:p>
        </p:txBody>
      </p:sp>
      <p:sp>
        <p:nvSpPr>
          <p:cNvPr id="33" name="object 33"/>
          <p:cNvSpPr/>
          <p:nvPr/>
        </p:nvSpPr>
        <p:spPr>
          <a:xfrm>
            <a:off x="2425442" y="3651599"/>
            <a:ext cx="692016" cy="899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19776" y="3639554"/>
            <a:ext cx="969287" cy="911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46792" y="4840005"/>
            <a:ext cx="719720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179" marR="10067" indent="-303269">
              <a:lnSpc>
                <a:spcPct val="102600"/>
              </a:lnSpc>
            </a:pPr>
            <a:r>
              <a:rPr sz="2180" b="1" dirty="0" smtClean="0">
                <a:solidFill>
                  <a:prstClr val="black"/>
                </a:solidFill>
                <a:latin typeface="Arial"/>
                <a:cs typeface="Arial"/>
              </a:rPr>
              <a:t>Stronger </a:t>
            </a:r>
            <a:r>
              <a:rPr sz="2180" b="1" dirty="0">
                <a:solidFill>
                  <a:prstClr val="black"/>
                </a:solidFill>
                <a:latin typeface="Arial"/>
                <a:cs typeface="Arial"/>
              </a:rPr>
              <a:t>labels:  </a:t>
            </a: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informing about labels of parts of objects</a:t>
            </a:r>
          </a:p>
        </p:txBody>
      </p:sp>
      <p:sp>
        <p:nvSpPr>
          <p:cNvPr id="36" name="object 36"/>
          <p:cNvSpPr/>
          <p:nvPr/>
        </p:nvSpPr>
        <p:spPr>
          <a:xfrm>
            <a:off x="2425432" y="5559586"/>
            <a:ext cx="692016" cy="899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19766" y="5547541"/>
            <a:ext cx="969287" cy="9114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2878" y="6455391"/>
            <a:ext cx="3521122" cy="40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219666" y="6605515"/>
            <a:ext cx="19243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Sudheendra</a:t>
            </a:r>
            <a:r>
              <a:rPr lang="en-US" sz="1050" dirty="0" smtClean="0"/>
              <a:t> </a:t>
            </a:r>
            <a:r>
              <a:rPr lang="en-US" sz="1050" dirty="0" err="1" smtClean="0"/>
              <a:t>Vijayanarasimhan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394944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1771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5602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6604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1771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6604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51771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246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763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763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1464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246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763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832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4349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349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32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4349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4586" y="6720565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70955" y="6668061"/>
            <a:ext cx="60401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7" y="23609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3182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82979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15189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5657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dirty="0"/>
              <a:t>Approach: Multi-Level Active Visual Learning</a:t>
            </a:r>
          </a:p>
        </p:txBody>
      </p:sp>
      <p:sp>
        <p:nvSpPr>
          <p:cNvPr id="26" name="object 26"/>
          <p:cNvSpPr/>
          <p:nvPr/>
        </p:nvSpPr>
        <p:spPr>
          <a:xfrm>
            <a:off x="2065931" y="982032"/>
            <a:ext cx="5007837" cy="3549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8484" y="5038742"/>
            <a:ext cx="7122253" cy="1459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179" marR="195049" indent="-303269">
              <a:lnSpc>
                <a:spcPct val="102600"/>
              </a:lnSpc>
            </a:pPr>
            <a:r>
              <a:rPr sz="2180" dirty="0" smtClean="0">
                <a:solidFill>
                  <a:prstClr val="black"/>
                </a:solidFill>
                <a:latin typeface="Arial"/>
                <a:cs typeface="Arial"/>
              </a:rPr>
              <a:t>Best </a:t>
            </a: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use of manual resources may call for combination of annotations at different levels.</a:t>
            </a:r>
          </a:p>
          <a:p>
            <a:pPr marL="327179" marR="10067" indent="-303269">
              <a:lnSpc>
                <a:spcPct val="102600"/>
              </a:lnSpc>
              <a:spcBef>
                <a:spcPts val="595"/>
              </a:spcBef>
            </a:pPr>
            <a:r>
              <a:rPr sz="2180" dirty="0" smtClean="0">
                <a:solidFill>
                  <a:prstClr val="black"/>
                </a:solidFill>
                <a:latin typeface="Arial"/>
                <a:cs typeface="Arial"/>
              </a:rPr>
              <a:t>Choice </a:t>
            </a: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must balance cost of varying annotations with their information 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22878" y="6455391"/>
            <a:ext cx="3521122" cy="40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64968" y="6605515"/>
            <a:ext cx="2679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Adapted from </a:t>
            </a:r>
            <a:r>
              <a:rPr lang="en-US" sz="1050" dirty="0" err="1" smtClean="0"/>
              <a:t>Sudheendra</a:t>
            </a:r>
            <a:r>
              <a:rPr lang="en-US" sz="1050" dirty="0" smtClean="0"/>
              <a:t> </a:t>
            </a:r>
            <a:r>
              <a:rPr lang="en-US" sz="1050" dirty="0" err="1" smtClean="0"/>
              <a:t>Vijayanarasimhan</a:t>
            </a:r>
            <a:endParaRPr lang="en-US" sz="1050" dirty="0"/>
          </a:p>
        </p:txBody>
      </p:sp>
      <p:sp>
        <p:nvSpPr>
          <p:cNvPr id="31" name="Left Arrow 30"/>
          <p:cNvSpPr/>
          <p:nvPr/>
        </p:nvSpPr>
        <p:spPr>
          <a:xfrm>
            <a:off x="7202105" y="2021157"/>
            <a:ext cx="1303122" cy="58553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827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due tonight</a:t>
            </a:r>
          </a:p>
          <a:p>
            <a:pPr lvl="1" algn="just"/>
            <a:r>
              <a:rPr lang="en-US" dirty="0" smtClean="0"/>
              <a:t>Just save </a:t>
            </a:r>
            <a:r>
              <a:rPr lang="en-US" dirty="0" smtClean="0">
                <a:solidFill>
                  <a:srgbClr val="FF0000"/>
                </a:solidFill>
              </a:rPr>
              <a:t>some</a:t>
            </a:r>
            <a:r>
              <a:rPr lang="en-US" dirty="0" smtClean="0"/>
              <a:t> positive detections, </a:t>
            </a:r>
            <a:r>
              <a:rPr lang="en-US" dirty="0" smtClean="0">
                <a:solidFill>
                  <a:srgbClr val="FF0000"/>
                </a:solidFill>
              </a:rPr>
              <a:t>not all</a:t>
            </a:r>
          </a:p>
          <a:p>
            <a:endParaRPr lang="en-US" dirty="0"/>
          </a:p>
          <a:p>
            <a:r>
              <a:rPr lang="en-US" dirty="0" smtClean="0"/>
              <a:t>Homework 5 out, due December 10</a:t>
            </a:r>
          </a:p>
          <a:p>
            <a:pPr lvl="1"/>
            <a:r>
              <a:rPr lang="en-US" dirty="0" smtClean="0"/>
              <a:t>Worth 50 points total, i.e. half the work</a:t>
            </a:r>
          </a:p>
          <a:p>
            <a:pPr lvl="1"/>
            <a:r>
              <a:rPr lang="en-US" dirty="0" smtClean="0"/>
              <a:t>Still 10% of final grade </a:t>
            </a:r>
          </a:p>
          <a:p>
            <a:pPr lvl="1"/>
            <a:r>
              <a:rPr lang="en-US" dirty="0" smtClean="0"/>
              <a:t>Up to 20 points (40%) of extra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1771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5602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6604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1771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6604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51771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246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763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763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1464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246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763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832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43493" y="6685331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3493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32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4349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4586" y="6720565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70955" y="6668061"/>
            <a:ext cx="60401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7" y="23609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3182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82979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15189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5657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dirty="0"/>
              <a:t>Requirements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523299" y="1145231"/>
            <a:ext cx="15390054" cy="198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dirty="0"/>
              <a:t>The approach requires</a:t>
            </a:r>
          </a:p>
          <a:p>
            <a:pPr marL="270552">
              <a:spcBef>
                <a:spcPts val="1248"/>
              </a:spcBef>
              <a:buFont typeface="Courier New" pitchFamily="49" charset="0"/>
              <a:buChar char="o"/>
            </a:pPr>
            <a:r>
              <a:rPr lang="en-US" dirty="0" smtClean="0"/>
              <a:t>   </a:t>
            </a:r>
            <a:r>
              <a:rPr dirty="0" smtClean="0"/>
              <a:t>a </a:t>
            </a:r>
            <a:r>
              <a:rPr dirty="0"/>
              <a:t>classifier that can deal with annotations at multiple levels</a:t>
            </a:r>
          </a:p>
          <a:p>
            <a:pPr marL="270552">
              <a:spcBef>
                <a:spcPts val="654"/>
              </a:spcBef>
              <a:buFont typeface="Courier New" pitchFamily="49" charset="0"/>
              <a:buChar char="o"/>
            </a:pPr>
            <a:r>
              <a:rPr lang="en-US" dirty="0" smtClean="0"/>
              <a:t>   </a:t>
            </a:r>
            <a:r>
              <a:rPr dirty="0" smtClean="0"/>
              <a:t>an </a:t>
            </a:r>
            <a:r>
              <a:rPr dirty="0"/>
              <a:t>active learning criterion to deal with</a:t>
            </a:r>
          </a:p>
          <a:p>
            <a:pPr marL="840598">
              <a:lnSpc>
                <a:spcPts val="2378"/>
              </a:lnSpc>
              <a:spcBef>
                <a:spcPts val="931"/>
              </a:spcBef>
              <a:buFont typeface="Arial" pitchFamily="34" charset="0"/>
              <a:buChar char="•"/>
            </a:pPr>
            <a:r>
              <a:rPr lang="en-US" sz="1982" dirty="0" smtClean="0"/>
              <a:t>   </a:t>
            </a:r>
            <a:r>
              <a:rPr sz="1982" dirty="0" smtClean="0"/>
              <a:t>Multiple </a:t>
            </a:r>
            <a:r>
              <a:rPr sz="1982" dirty="0"/>
              <a:t>types of annotation queries</a:t>
            </a:r>
          </a:p>
          <a:p>
            <a:pPr marL="840598">
              <a:lnSpc>
                <a:spcPts val="2378"/>
              </a:lnSpc>
              <a:buFont typeface="Arial" pitchFamily="34" charset="0"/>
              <a:buChar char="•"/>
            </a:pPr>
            <a:r>
              <a:rPr lang="en-US" sz="1982" dirty="0" smtClean="0"/>
              <a:t>   </a:t>
            </a:r>
            <a:r>
              <a:rPr sz="1982" dirty="0" smtClean="0"/>
              <a:t>Variable </a:t>
            </a:r>
            <a:r>
              <a:rPr sz="1982" dirty="0"/>
              <a:t>cost associated with different queries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2878" y="6455391"/>
            <a:ext cx="3521122" cy="40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19666" y="6605515"/>
            <a:ext cx="19243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Sudheendra</a:t>
            </a:r>
            <a:r>
              <a:rPr lang="en-US" sz="1050" dirty="0" smtClean="0"/>
              <a:t> </a:t>
            </a:r>
            <a:r>
              <a:rPr lang="en-US" sz="1050" dirty="0" err="1" smtClean="0"/>
              <a:t>Vijayanarasimhan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695172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5602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26604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1771" y="6710498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26604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1771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21464" y="6672747"/>
            <a:ext cx="402672" cy="75501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2466" y="6735665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7633" y="6760832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18326" y="6660164"/>
            <a:ext cx="75501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24586" y="6720565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70955" y="6668061"/>
            <a:ext cx="60401" cy="60401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7" y="23609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13182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82979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15189" y="6660164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85657" y="6695398"/>
            <a:ext cx="60401" cy="25167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7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dirty="0" smtClean="0"/>
              <a:t>Results</a:t>
            </a:r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206938" y="1485266"/>
            <a:ext cx="2134159" cy="0"/>
          </a:xfrm>
          <a:custGeom>
            <a:avLst/>
            <a:gdLst/>
            <a:ahLst/>
            <a:cxnLst/>
            <a:rect l="l" t="t" r="r" b="b"/>
            <a:pathLst>
              <a:path w="1076960">
                <a:moveTo>
                  <a:pt x="0" y="0"/>
                </a:moveTo>
                <a:lnTo>
                  <a:pt x="10764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6938" y="1485267"/>
            <a:ext cx="0" cy="1622011"/>
          </a:xfrm>
          <a:custGeom>
            <a:avLst/>
            <a:gdLst/>
            <a:ahLst/>
            <a:cxnLst/>
            <a:rect l="l" t="t" r="r" b="b"/>
            <a:pathLst>
              <a:path h="818515">
                <a:moveTo>
                  <a:pt x="0" y="818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40057" y="1485267"/>
            <a:ext cx="0" cy="1622011"/>
          </a:xfrm>
          <a:custGeom>
            <a:avLst/>
            <a:gdLst/>
            <a:ahLst/>
            <a:cxnLst/>
            <a:rect l="l" t="t" r="r" b="b"/>
            <a:pathLst>
              <a:path h="818515">
                <a:moveTo>
                  <a:pt x="0" y="818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6938" y="1485267"/>
            <a:ext cx="0" cy="1622011"/>
          </a:xfrm>
          <a:custGeom>
            <a:avLst/>
            <a:gdLst/>
            <a:ahLst/>
            <a:cxnLst/>
            <a:rect l="l" t="t" r="r" b="b"/>
            <a:pathLst>
              <a:path h="818515">
                <a:moveTo>
                  <a:pt x="0" y="818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6938" y="3085106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6938" y="1485266"/>
            <a:ext cx="0" cy="21392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5487" y="3120885"/>
            <a:ext cx="104443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40218" y="3085106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40218" y="1485266"/>
            <a:ext cx="0" cy="21392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73500" y="3085106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3500" y="1485266"/>
            <a:ext cx="0" cy="21392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06779" y="3085106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06779" y="1485266"/>
            <a:ext cx="0" cy="21392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40057" y="3085106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40057" y="1485266"/>
            <a:ext cx="0" cy="21392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6939" y="3005055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18552" y="3005055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1894" y="2952417"/>
            <a:ext cx="157294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88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06939" y="2802338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18552" y="280233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1894" y="2749696"/>
            <a:ext cx="157294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06939" y="2599619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18552" y="2599619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06939" y="2396898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18552" y="239689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06939" y="2194582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18552" y="2194582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06939" y="1991861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18552" y="1991861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06939" y="1789146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18552" y="1789146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06939" y="1586427"/>
            <a:ext cx="21392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18552" y="1586427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8526" y="1533791"/>
            <a:ext cx="210144" cy="116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102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9"/>
              </a:spcBef>
            </a:pPr>
            <a:endParaRPr sz="595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9"/>
              </a:spcBef>
            </a:pPr>
            <a:endParaRPr sz="595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020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98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9"/>
              </a:spcBef>
            </a:pPr>
            <a:endParaRPr sz="595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020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96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5"/>
              </a:spcBef>
            </a:pPr>
            <a:endParaRPr sz="595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020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94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9"/>
              </a:spcBef>
            </a:pPr>
            <a:endParaRPr sz="595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020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92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06938" y="1485266"/>
            <a:ext cx="2134159" cy="0"/>
          </a:xfrm>
          <a:custGeom>
            <a:avLst/>
            <a:gdLst/>
            <a:ahLst/>
            <a:cxnLst/>
            <a:rect l="l" t="t" r="r" b="b"/>
            <a:pathLst>
              <a:path w="1076960">
                <a:moveTo>
                  <a:pt x="0" y="0"/>
                </a:moveTo>
                <a:lnTo>
                  <a:pt x="10764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06938" y="1485267"/>
            <a:ext cx="0" cy="1622011"/>
          </a:xfrm>
          <a:custGeom>
            <a:avLst/>
            <a:gdLst/>
            <a:ahLst/>
            <a:cxnLst/>
            <a:rect l="l" t="t" r="r" b="b"/>
            <a:pathLst>
              <a:path h="818515">
                <a:moveTo>
                  <a:pt x="0" y="818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40057" y="1485267"/>
            <a:ext cx="0" cy="1622011"/>
          </a:xfrm>
          <a:custGeom>
            <a:avLst/>
            <a:gdLst/>
            <a:ahLst/>
            <a:cxnLst/>
            <a:rect l="l" t="t" r="r" b="b"/>
            <a:pathLst>
              <a:path h="818515">
                <a:moveTo>
                  <a:pt x="0" y="818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06939" y="2316073"/>
            <a:ext cx="2080050" cy="749976"/>
          </a:xfrm>
          <a:custGeom>
            <a:avLst/>
            <a:gdLst/>
            <a:ahLst/>
            <a:cxnLst/>
            <a:rect l="l" t="t" r="r" b="b"/>
            <a:pathLst>
              <a:path w="1049655" h="378459">
                <a:moveTo>
                  <a:pt x="0" y="378430"/>
                </a:moveTo>
                <a:lnTo>
                  <a:pt x="26729" y="322960"/>
                </a:lnTo>
                <a:lnTo>
                  <a:pt x="53660" y="267489"/>
                </a:lnTo>
                <a:lnTo>
                  <a:pt x="80590" y="212020"/>
                </a:lnTo>
                <a:lnTo>
                  <a:pt x="107520" y="156350"/>
                </a:lnTo>
                <a:lnTo>
                  <a:pt x="134452" y="144694"/>
                </a:lnTo>
                <a:lnTo>
                  <a:pt x="161381" y="132838"/>
                </a:lnTo>
                <a:lnTo>
                  <a:pt x="188310" y="121179"/>
                </a:lnTo>
                <a:lnTo>
                  <a:pt x="215242" y="109323"/>
                </a:lnTo>
                <a:lnTo>
                  <a:pt x="242171" y="83800"/>
                </a:lnTo>
                <a:lnTo>
                  <a:pt x="269103" y="76765"/>
                </a:lnTo>
                <a:lnTo>
                  <a:pt x="295832" y="64306"/>
                </a:lnTo>
                <a:lnTo>
                  <a:pt x="322762" y="57273"/>
                </a:lnTo>
                <a:lnTo>
                  <a:pt x="349694" y="55665"/>
                </a:lnTo>
                <a:lnTo>
                  <a:pt x="376623" y="67723"/>
                </a:lnTo>
                <a:lnTo>
                  <a:pt x="403552" y="65111"/>
                </a:lnTo>
                <a:lnTo>
                  <a:pt x="430484" y="61494"/>
                </a:lnTo>
                <a:lnTo>
                  <a:pt x="457414" y="56470"/>
                </a:lnTo>
                <a:lnTo>
                  <a:pt x="484345" y="51044"/>
                </a:lnTo>
                <a:lnTo>
                  <a:pt x="511275" y="47829"/>
                </a:lnTo>
                <a:lnTo>
                  <a:pt x="538206" y="40391"/>
                </a:lnTo>
                <a:lnTo>
                  <a:pt x="564936" y="36976"/>
                </a:lnTo>
                <a:lnTo>
                  <a:pt x="591865" y="30747"/>
                </a:lnTo>
                <a:lnTo>
                  <a:pt x="618797" y="15271"/>
                </a:lnTo>
                <a:lnTo>
                  <a:pt x="645726" y="14467"/>
                </a:lnTo>
                <a:lnTo>
                  <a:pt x="672656" y="13464"/>
                </a:lnTo>
                <a:lnTo>
                  <a:pt x="699587" y="13264"/>
                </a:lnTo>
                <a:lnTo>
                  <a:pt x="726517" y="13061"/>
                </a:lnTo>
                <a:lnTo>
                  <a:pt x="753449" y="13464"/>
                </a:lnTo>
                <a:lnTo>
                  <a:pt x="780378" y="13264"/>
                </a:lnTo>
                <a:lnTo>
                  <a:pt x="807307" y="14267"/>
                </a:lnTo>
                <a:lnTo>
                  <a:pt x="834039" y="12258"/>
                </a:lnTo>
                <a:lnTo>
                  <a:pt x="860968" y="5023"/>
                </a:lnTo>
                <a:lnTo>
                  <a:pt x="887898" y="4017"/>
                </a:lnTo>
                <a:lnTo>
                  <a:pt x="914829" y="2008"/>
                </a:lnTo>
                <a:lnTo>
                  <a:pt x="941759" y="2008"/>
                </a:lnTo>
                <a:lnTo>
                  <a:pt x="968691" y="2209"/>
                </a:lnTo>
                <a:lnTo>
                  <a:pt x="995620" y="1606"/>
                </a:lnTo>
                <a:lnTo>
                  <a:pt x="1022549" y="803"/>
                </a:lnTo>
                <a:lnTo>
                  <a:pt x="1049481" y="0"/>
                </a:lnTo>
              </a:path>
            </a:pathLst>
          </a:custGeom>
          <a:ln w="1205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06939" y="2615959"/>
            <a:ext cx="2080050" cy="436647"/>
          </a:xfrm>
          <a:custGeom>
            <a:avLst/>
            <a:gdLst/>
            <a:ahLst/>
            <a:cxnLst/>
            <a:rect l="l" t="t" r="r" b="b"/>
            <a:pathLst>
              <a:path w="1049655" h="220344">
                <a:moveTo>
                  <a:pt x="0" y="219863"/>
                </a:moveTo>
                <a:lnTo>
                  <a:pt x="26729" y="179066"/>
                </a:lnTo>
                <a:lnTo>
                  <a:pt x="53660" y="141081"/>
                </a:lnTo>
                <a:lnTo>
                  <a:pt x="80590" y="137062"/>
                </a:lnTo>
                <a:lnTo>
                  <a:pt x="107520" y="136058"/>
                </a:lnTo>
                <a:lnTo>
                  <a:pt x="134452" y="163591"/>
                </a:lnTo>
                <a:lnTo>
                  <a:pt x="161381" y="150326"/>
                </a:lnTo>
                <a:lnTo>
                  <a:pt x="188310" y="142087"/>
                </a:lnTo>
                <a:lnTo>
                  <a:pt x="215242" y="115558"/>
                </a:lnTo>
                <a:lnTo>
                  <a:pt x="242171" y="110534"/>
                </a:lnTo>
                <a:lnTo>
                  <a:pt x="269103" y="98275"/>
                </a:lnTo>
                <a:lnTo>
                  <a:pt x="295832" y="79784"/>
                </a:lnTo>
                <a:lnTo>
                  <a:pt x="322762" y="71546"/>
                </a:lnTo>
                <a:lnTo>
                  <a:pt x="349694" y="69537"/>
                </a:lnTo>
                <a:lnTo>
                  <a:pt x="376623" y="69537"/>
                </a:lnTo>
                <a:lnTo>
                  <a:pt x="403552" y="62302"/>
                </a:lnTo>
                <a:lnTo>
                  <a:pt x="430484" y="61296"/>
                </a:lnTo>
                <a:lnTo>
                  <a:pt x="457414" y="59287"/>
                </a:lnTo>
                <a:lnTo>
                  <a:pt x="484345" y="43008"/>
                </a:lnTo>
                <a:lnTo>
                  <a:pt x="511275" y="31755"/>
                </a:lnTo>
                <a:lnTo>
                  <a:pt x="538206" y="21505"/>
                </a:lnTo>
                <a:lnTo>
                  <a:pt x="564936" y="23514"/>
                </a:lnTo>
                <a:lnTo>
                  <a:pt x="591865" y="9246"/>
                </a:lnTo>
                <a:lnTo>
                  <a:pt x="618797" y="8240"/>
                </a:lnTo>
                <a:lnTo>
                  <a:pt x="645726" y="6231"/>
                </a:lnTo>
                <a:lnTo>
                  <a:pt x="672656" y="6231"/>
                </a:lnTo>
                <a:lnTo>
                  <a:pt x="699587" y="7235"/>
                </a:lnTo>
                <a:lnTo>
                  <a:pt x="726517" y="9246"/>
                </a:lnTo>
                <a:lnTo>
                  <a:pt x="753449" y="9246"/>
                </a:lnTo>
                <a:lnTo>
                  <a:pt x="780378" y="6231"/>
                </a:lnTo>
                <a:lnTo>
                  <a:pt x="807307" y="0"/>
                </a:lnTo>
                <a:lnTo>
                  <a:pt x="834039" y="6231"/>
                </a:lnTo>
                <a:lnTo>
                  <a:pt x="860968" y="5026"/>
                </a:lnTo>
                <a:lnTo>
                  <a:pt x="887898" y="8240"/>
                </a:lnTo>
                <a:lnTo>
                  <a:pt x="914829" y="7235"/>
                </a:lnTo>
                <a:lnTo>
                  <a:pt x="941759" y="7235"/>
                </a:lnTo>
                <a:lnTo>
                  <a:pt x="968691" y="6231"/>
                </a:lnTo>
                <a:lnTo>
                  <a:pt x="995620" y="8240"/>
                </a:lnTo>
                <a:lnTo>
                  <a:pt x="1022549" y="6231"/>
                </a:lnTo>
                <a:lnTo>
                  <a:pt x="1049481" y="8240"/>
                </a:lnTo>
              </a:path>
            </a:pathLst>
          </a:custGeom>
          <a:ln w="12058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06939" y="2790791"/>
            <a:ext cx="2080050" cy="261737"/>
          </a:xfrm>
          <a:custGeom>
            <a:avLst/>
            <a:gdLst/>
            <a:ahLst/>
            <a:cxnLst/>
            <a:rect l="l" t="t" r="r" b="b"/>
            <a:pathLst>
              <a:path w="1049655" h="132080">
                <a:moveTo>
                  <a:pt x="0" y="131638"/>
                </a:moveTo>
                <a:lnTo>
                  <a:pt x="26729" y="130633"/>
                </a:lnTo>
                <a:lnTo>
                  <a:pt x="53660" y="130030"/>
                </a:lnTo>
                <a:lnTo>
                  <a:pt x="80590" y="129427"/>
                </a:lnTo>
                <a:lnTo>
                  <a:pt x="107520" y="127016"/>
                </a:lnTo>
                <a:lnTo>
                  <a:pt x="134452" y="116365"/>
                </a:lnTo>
                <a:lnTo>
                  <a:pt x="161381" y="112747"/>
                </a:lnTo>
                <a:lnTo>
                  <a:pt x="188310" y="109331"/>
                </a:lnTo>
                <a:lnTo>
                  <a:pt x="215242" y="106919"/>
                </a:lnTo>
                <a:lnTo>
                  <a:pt x="242171" y="113752"/>
                </a:lnTo>
                <a:lnTo>
                  <a:pt x="269103" y="105110"/>
                </a:lnTo>
                <a:lnTo>
                  <a:pt x="295832" y="102699"/>
                </a:lnTo>
                <a:lnTo>
                  <a:pt x="322762" y="91645"/>
                </a:lnTo>
                <a:lnTo>
                  <a:pt x="349694" y="89636"/>
                </a:lnTo>
                <a:lnTo>
                  <a:pt x="376623" y="60092"/>
                </a:lnTo>
                <a:lnTo>
                  <a:pt x="403552" y="62102"/>
                </a:lnTo>
                <a:lnTo>
                  <a:pt x="430484" y="63106"/>
                </a:lnTo>
                <a:lnTo>
                  <a:pt x="457414" y="61096"/>
                </a:lnTo>
                <a:lnTo>
                  <a:pt x="484345" y="58082"/>
                </a:lnTo>
                <a:lnTo>
                  <a:pt x="511275" y="58082"/>
                </a:lnTo>
                <a:lnTo>
                  <a:pt x="538206" y="61096"/>
                </a:lnTo>
                <a:lnTo>
                  <a:pt x="564936" y="63106"/>
                </a:lnTo>
                <a:lnTo>
                  <a:pt x="645726" y="63106"/>
                </a:lnTo>
                <a:lnTo>
                  <a:pt x="672656" y="46827"/>
                </a:lnTo>
                <a:lnTo>
                  <a:pt x="699587" y="29341"/>
                </a:lnTo>
                <a:lnTo>
                  <a:pt x="726517" y="29743"/>
                </a:lnTo>
                <a:lnTo>
                  <a:pt x="753449" y="31953"/>
                </a:lnTo>
                <a:lnTo>
                  <a:pt x="780378" y="1606"/>
                </a:lnTo>
                <a:lnTo>
                  <a:pt x="807307" y="0"/>
                </a:lnTo>
                <a:lnTo>
                  <a:pt x="834039" y="15676"/>
                </a:lnTo>
                <a:lnTo>
                  <a:pt x="860968" y="13867"/>
                </a:lnTo>
                <a:lnTo>
                  <a:pt x="887898" y="13061"/>
                </a:lnTo>
                <a:lnTo>
                  <a:pt x="914829" y="12458"/>
                </a:lnTo>
                <a:lnTo>
                  <a:pt x="941759" y="10650"/>
                </a:lnTo>
                <a:lnTo>
                  <a:pt x="968691" y="7838"/>
                </a:lnTo>
                <a:lnTo>
                  <a:pt x="995620" y="17082"/>
                </a:lnTo>
                <a:lnTo>
                  <a:pt x="1022549" y="16079"/>
                </a:lnTo>
                <a:lnTo>
                  <a:pt x="1049481" y="19093"/>
                </a:lnTo>
              </a:path>
            </a:pathLst>
          </a:custGeom>
          <a:ln w="12058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06939" y="2735434"/>
            <a:ext cx="2080050" cy="329687"/>
          </a:xfrm>
          <a:custGeom>
            <a:avLst/>
            <a:gdLst/>
            <a:ahLst/>
            <a:cxnLst/>
            <a:rect l="l" t="t" r="r" b="b"/>
            <a:pathLst>
              <a:path w="1049655" h="166369">
                <a:moveTo>
                  <a:pt x="0" y="159573"/>
                </a:moveTo>
                <a:lnTo>
                  <a:pt x="26729" y="150328"/>
                </a:lnTo>
                <a:lnTo>
                  <a:pt x="53660" y="148318"/>
                </a:lnTo>
                <a:lnTo>
                  <a:pt x="80590" y="147314"/>
                </a:lnTo>
                <a:lnTo>
                  <a:pt x="107520" y="145305"/>
                </a:lnTo>
                <a:lnTo>
                  <a:pt x="134452" y="149324"/>
                </a:lnTo>
                <a:lnTo>
                  <a:pt x="161381" y="161583"/>
                </a:lnTo>
                <a:lnTo>
                  <a:pt x="188310" y="165804"/>
                </a:lnTo>
                <a:lnTo>
                  <a:pt x="215242" y="163593"/>
                </a:lnTo>
                <a:lnTo>
                  <a:pt x="242171" y="146310"/>
                </a:lnTo>
                <a:lnTo>
                  <a:pt x="269103" y="145306"/>
                </a:lnTo>
                <a:lnTo>
                  <a:pt x="295832" y="140081"/>
                </a:lnTo>
                <a:lnTo>
                  <a:pt x="322762" y="139077"/>
                </a:lnTo>
                <a:lnTo>
                  <a:pt x="349694" y="130033"/>
                </a:lnTo>
                <a:lnTo>
                  <a:pt x="376623" y="126817"/>
                </a:lnTo>
                <a:lnTo>
                  <a:pt x="403552" y="139077"/>
                </a:lnTo>
                <a:lnTo>
                  <a:pt x="430484" y="107524"/>
                </a:lnTo>
                <a:lnTo>
                  <a:pt x="457414" y="70544"/>
                </a:lnTo>
                <a:lnTo>
                  <a:pt x="484345" y="74765"/>
                </a:lnTo>
                <a:lnTo>
                  <a:pt x="511275" y="73760"/>
                </a:lnTo>
                <a:lnTo>
                  <a:pt x="538206" y="54266"/>
                </a:lnTo>
                <a:lnTo>
                  <a:pt x="564936" y="55269"/>
                </a:lnTo>
                <a:lnTo>
                  <a:pt x="591865" y="56275"/>
                </a:lnTo>
                <a:lnTo>
                  <a:pt x="618797" y="57278"/>
                </a:lnTo>
                <a:lnTo>
                  <a:pt x="645726" y="53260"/>
                </a:lnTo>
                <a:lnTo>
                  <a:pt x="672656" y="58284"/>
                </a:lnTo>
                <a:lnTo>
                  <a:pt x="699587" y="55269"/>
                </a:lnTo>
                <a:lnTo>
                  <a:pt x="726517" y="37987"/>
                </a:lnTo>
                <a:lnTo>
                  <a:pt x="753449" y="37987"/>
                </a:lnTo>
                <a:lnTo>
                  <a:pt x="780378" y="42005"/>
                </a:lnTo>
                <a:lnTo>
                  <a:pt x="807307" y="49240"/>
                </a:lnTo>
                <a:lnTo>
                  <a:pt x="834039" y="50243"/>
                </a:lnTo>
                <a:lnTo>
                  <a:pt x="860968" y="49240"/>
                </a:lnTo>
                <a:lnTo>
                  <a:pt x="887898" y="45019"/>
                </a:lnTo>
                <a:lnTo>
                  <a:pt x="914829" y="49240"/>
                </a:lnTo>
                <a:lnTo>
                  <a:pt x="941759" y="48034"/>
                </a:lnTo>
                <a:lnTo>
                  <a:pt x="968691" y="50243"/>
                </a:lnTo>
                <a:lnTo>
                  <a:pt x="995620" y="35773"/>
                </a:lnTo>
                <a:lnTo>
                  <a:pt x="1022549" y="35773"/>
                </a:lnTo>
                <a:lnTo>
                  <a:pt x="1049481" y="0"/>
                </a:lnTo>
              </a:path>
            </a:pathLst>
          </a:custGeom>
          <a:ln w="1205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98974" y="304368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8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8" y="8038"/>
                </a:lnTo>
                <a:lnTo>
                  <a:pt x="8038" y="6238"/>
                </a:lnTo>
                <a:lnTo>
                  <a:pt x="8038" y="1799"/>
                </a:lnTo>
                <a:lnTo>
                  <a:pt x="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51944" y="302536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800" y="0"/>
                </a:lnTo>
                <a:lnTo>
                  <a:pt x="0" y="1800"/>
                </a:lnTo>
                <a:lnTo>
                  <a:pt x="0" y="6239"/>
                </a:lnTo>
                <a:lnTo>
                  <a:pt x="1800" y="8039"/>
                </a:lnTo>
                <a:lnTo>
                  <a:pt x="6239" y="8039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05312" y="302138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8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8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58680" y="301939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412050" y="301541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65413" y="302337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8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18783" y="304767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72153" y="305603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625517" y="305165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40" y="6239"/>
                </a:lnTo>
                <a:lnTo>
                  <a:pt x="8040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78887" y="301740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8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32257" y="301541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85224" y="30050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838594" y="300306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8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891958" y="298514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8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45328" y="297877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98698" y="300306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8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8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052062" y="29405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40" y="6239"/>
                </a:lnTo>
                <a:lnTo>
                  <a:pt x="8040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05431" y="28672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58801" y="287562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212165" y="287362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0"/>
                </a:lnTo>
                <a:lnTo>
                  <a:pt x="0" y="6239"/>
                </a:lnTo>
                <a:lnTo>
                  <a:pt x="1799" y="8039"/>
                </a:lnTo>
                <a:lnTo>
                  <a:pt x="6239" y="8039"/>
                </a:lnTo>
                <a:lnTo>
                  <a:pt x="8040" y="6239"/>
                </a:lnTo>
                <a:lnTo>
                  <a:pt x="8040" y="1800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265535" y="283499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318502" y="283698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9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71872" y="283897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38" y="6241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425242" y="284096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478606" y="283300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40" y="6241"/>
                </a:lnTo>
                <a:lnTo>
                  <a:pt x="8040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531976" y="28429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585346" y="283698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638710" y="280273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9"/>
                </a:lnTo>
                <a:lnTo>
                  <a:pt x="8040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692079" y="280273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745447" y="281070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798813" y="28250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9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851787" y="282702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38" y="6241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05151" y="28250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9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958520" y="281667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011888" y="28250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065254" y="282265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799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40" y="6239"/>
                </a:lnTo>
                <a:lnTo>
                  <a:pt x="8040" y="1799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18624" y="282702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38" y="6241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171992" y="27983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38" y="6241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225358" y="27983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40" y="6241"/>
                </a:lnTo>
                <a:lnTo>
                  <a:pt x="8040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78728" y="272746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39"/>
                </a:lnTo>
                <a:lnTo>
                  <a:pt x="1799" y="8038"/>
                </a:lnTo>
                <a:lnTo>
                  <a:pt x="6239" y="8038"/>
                </a:lnTo>
                <a:lnTo>
                  <a:pt x="8038" y="6239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68189" y="1842540"/>
            <a:ext cx="137282" cy="904753"/>
          </a:xfrm>
          <a:prstGeom prst="rect">
            <a:avLst/>
          </a:prstGeom>
        </p:spPr>
        <p:txBody>
          <a:bodyPr vert="vert270" wrap="square" lIns="0" tIns="5033" rIns="0" bIns="0" rtlCol="0">
            <a:spAutoFit/>
          </a:bodyPr>
          <a:lstStyle/>
          <a:p>
            <a:pPr marL="25168">
              <a:spcBef>
                <a:spcPts val="4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567695" y="1275002"/>
            <a:ext cx="1408092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dirty="0">
                <a:solidFill>
                  <a:prstClr val="black"/>
                </a:solidFill>
                <a:latin typeface="Arial"/>
                <a:cs typeface="Arial"/>
              </a:rPr>
              <a:t>Category − ajaxorange</a:t>
            </a:r>
          </a:p>
        </p:txBody>
      </p:sp>
      <p:sp>
        <p:nvSpPr>
          <p:cNvPr id="101" name="object 101"/>
          <p:cNvSpPr/>
          <p:nvPr/>
        </p:nvSpPr>
        <p:spPr>
          <a:xfrm>
            <a:off x="2252788" y="1979913"/>
            <a:ext cx="1064563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252788" y="1509160"/>
            <a:ext cx="1064563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252788" y="1509161"/>
            <a:ext cx="0" cy="471881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5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316162" y="1509161"/>
            <a:ext cx="0" cy="471881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5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252788" y="1979913"/>
            <a:ext cx="1064563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252788" y="1509161"/>
            <a:ext cx="0" cy="471881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5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252788" y="1979913"/>
            <a:ext cx="1064563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252788" y="1509160"/>
            <a:ext cx="1064563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252788" y="1509161"/>
            <a:ext cx="0" cy="471881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5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316162" y="1509161"/>
            <a:ext cx="0" cy="471881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5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281866" y="1573681"/>
            <a:ext cx="147227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160" y="0"/>
                </a:lnTo>
              </a:path>
            </a:pathLst>
          </a:custGeom>
          <a:ln w="1205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81866" y="1687588"/>
            <a:ext cx="147227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160" y="0"/>
                </a:lnTo>
              </a:path>
            </a:pathLst>
          </a:custGeom>
          <a:ln w="12058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281866" y="1801093"/>
            <a:ext cx="147227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160" y="0"/>
                </a:lnTo>
              </a:path>
            </a:pathLst>
          </a:custGeom>
          <a:ln w="12058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256698" y="1519850"/>
            <a:ext cx="1082180" cy="46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51" algn="ctr"/>
            <a:r>
              <a:rPr lang="en-US" sz="69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94" dirty="0" smtClean="0">
                <a:solidFill>
                  <a:prstClr val="black"/>
                </a:solidFill>
                <a:latin typeface="Arial"/>
                <a:cs typeface="Arial"/>
              </a:rPr>
              <a:t>Multi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−level active</a:t>
            </a:r>
          </a:p>
          <a:p>
            <a:pPr marR="59144" algn="ctr">
              <a:spcBef>
                <a:spcPts val="5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active</a:t>
            </a:r>
          </a:p>
          <a:p>
            <a:pPr marR="47818" algn="ctr">
              <a:spcBef>
                <a:spcPts val="5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Multi−level random</a:t>
            </a:r>
          </a:p>
          <a:p>
            <a:pPr algn="ctr">
              <a:spcBef>
                <a:spcPts val="5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random</a:t>
            </a:r>
          </a:p>
        </p:txBody>
      </p:sp>
      <p:sp>
        <p:nvSpPr>
          <p:cNvPr id="115" name="object 115"/>
          <p:cNvSpPr/>
          <p:nvPr/>
        </p:nvSpPr>
        <p:spPr>
          <a:xfrm>
            <a:off x="2281866" y="1914997"/>
            <a:ext cx="147227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160" y="0"/>
                </a:lnTo>
              </a:path>
            </a:pathLst>
          </a:custGeom>
          <a:ln w="1205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347579" y="190703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239" y="0"/>
                </a:moveTo>
                <a:lnTo>
                  <a:pt x="1799" y="0"/>
                </a:lnTo>
                <a:lnTo>
                  <a:pt x="0" y="1801"/>
                </a:lnTo>
                <a:lnTo>
                  <a:pt x="0" y="6241"/>
                </a:lnTo>
                <a:lnTo>
                  <a:pt x="1799" y="8040"/>
                </a:lnTo>
                <a:lnTo>
                  <a:pt x="6239" y="8040"/>
                </a:lnTo>
                <a:lnTo>
                  <a:pt x="8038" y="6241"/>
                </a:lnTo>
                <a:lnTo>
                  <a:pt x="8038" y="1801"/>
                </a:lnTo>
                <a:lnTo>
                  <a:pt x="6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949495" y="1445973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94949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127656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94949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949494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949494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97486" y="3117992"/>
            <a:ext cx="105701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494034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494034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038578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038578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83116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583116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27656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127656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949494" y="2825425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105695" y="2825425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801918" y="2773537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949494" y="254969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105695" y="254969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801918" y="2497808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65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949494" y="227356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105695" y="227356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801918" y="2221673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70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949494" y="199783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105695" y="199783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801918" y="1945944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75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949494" y="1721700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105695" y="1721700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01918" y="1669813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949494" y="1445973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105695" y="1445973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801918" y="13940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949495" y="1445973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94949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127656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949494" y="2346382"/>
            <a:ext cx="2124092" cy="634208"/>
          </a:xfrm>
          <a:custGeom>
            <a:avLst/>
            <a:gdLst/>
            <a:ahLst/>
            <a:cxnLst/>
            <a:rect l="l" t="t" r="r" b="b"/>
            <a:pathLst>
              <a:path w="1071880" h="320040">
                <a:moveTo>
                  <a:pt x="0" y="319724"/>
                </a:moveTo>
                <a:lnTo>
                  <a:pt x="27294" y="314389"/>
                </a:lnTo>
                <a:lnTo>
                  <a:pt x="54793" y="308643"/>
                </a:lnTo>
                <a:lnTo>
                  <a:pt x="82292" y="303308"/>
                </a:lnTo>
                <a:lnTo>
                  <a:pt x="109790" y="274577"/>
                </a:lnTo>
                <a:lnTo>
                  <a:pt x="137291" y="270679"/>
                </a:lnTo>
                <a:lnTo>
                  <a:pt x="164789" y="202750"/>
                </a:lnTo>
                <a:lnTo>
                  <a:pt x="192287" y="198852"/>
                </a:lnTo>
                <a:lnTo>
                  <a:pt x="219787" y="172174"/>
                </a:lnTo>
                <a:lnTo>
                  <a:pt x="247285" y="173814"/>
                </a:lnTo>
                <a:lnTo>
                  <a:pt x="274786" y="151446"/>
                </a:lnTo>
                <a:lnTo>
                  <a:pt x="302079" y="145084"/>
                </a:lnTo>
                <a:lnTo>
                  <a:pt x="329577" y="128666"/>
                </a:lnTo>
                <a:lnTo>
                  <a:pt x="357078" y="96858"/>
                </a:lnTo>
                <a:lnTo>
                  <a:pt x="384576" y="96858"/>
                </a:lnTo>
                <a:lnTo>
                  <a:pt x="412074" y="95834"/>
                </a:lnTo>
                <a:lnTo>
                  <a:pt x="439574" y="91113"/>
                </a:lnTo>
                <a:lnTo>
                  <a:pt x="467072" y="85779"/>
                </a:lnTo>
                <a:lnTo>
                  <a:pt x="494573" y="65462"/>
                </a:lnTo>
                <a:lnTo>
                  <a:pt x="522071" y="60741"/>
                </a:lnTo>
                <a:lnTo>
                  <a:pt x="549571" y="53560"/>
                </a:lnTo>
                <a:lnTo>
                  <a:pt x="576865" y="52124"/>
                </a:lnTo>
                <a:lnTo>
                  <a:pt x="604363" y="50482"/>
                </a:lnTo>
                <a:lnTo>
                  <a:pt x="631864" y="50688"/>
                </a:lnTo>
                <a:lnTo>
                  <a:pt x="659362" y="50073"/>
                </a:lnTo>
                <a:lnTo>
                  <a:pt x="686860" y="48841"/>
                </a:lnTo>
                <a:lnTo>
                  <a:pt x="714360" y="48019"/>
                </a:lnTo>
                <a:lnTo>
                  <a:pt x="741858" y="41862"/>
                </a:lnTo>
                <a:lnTo>
                  <a:pt x="769359" y="41453"/>
                </a:lnTo>
                <a:lnTo>
                  <a:pt x="796857" y="28936"/>
                </a:lnTo>
                <a:lnTo>
                  <a:pt x="824355" y="27293"/>
                </a:lnTo>
                <a:lnTo>
                  <a:pt x="851651" y="22779"/>
                </a:lnTo>
                <a:lnTo>
                  <a:pt x="879149" y="16829"/>
                </a:lnTo>
                <a:lnTo>
                  <a:pt x="906647" y="16829"/>
                </a:lnTo>
                <a:lnTo>
                  <a:pt x="934147" y="18881"/>
                </a:lnTo>
                <a:lnTo>
                  <a:pt x="961645" y="21752"/>
                </a:lnTo>
                <a:lnTo>
                  <a:pt x="989146" y="17238"/>
                </a:lnTo>
                <a:lnTo>
                  <a:pt x="1016644" y="615"/>
                </a:lnTo>
                <a:lnTo>
                  <a:pt x="1044142" y="1231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949494" y="2916936"/>
            <a:ext cx="2124092" cy="113251"/>
          </a:xfrm>
          <a:custGeom>
            <a:avLst/>
            <a:gdLst/>
            <a:ahLst/>
            <a:cxnLst/>
            <a:rect l="l" t="t" r="r" b="b"/>
            <a:pathLst>
              <a:path w="1071880" h="57150">
                <a:moveTo>
                  <a:pt x="0" y="34062"/>
                </a:moveTo>
                <a:lnTo>
                  <a:pt x="27294" y="31805"/>
                </a:lnTo>
                <a:lnTo>
                  <a:pt x="54793" y="50685"/>
                </a:lnTo>
                <a:lnTo>
                  <a:pt x="82292" y="56842"/>
                </a:lnTo>
                <a:lnTo>
                  <a:pt x="109790" y="46375"/>
                </a:lnTo>
                <a:lnTo>
                  <a:pt x="137291" y="27290"/>
                </a:lnTo>
                <a:lnTo>
                  <a:pt x="164789" y="38987"/>
                </a:lnTo>
                <a:lnTo>
                  <a:pt x="192287" y="35704"/>
                </a:lnTo>
                <a:lnTo>
                  <a:pt x="219787" y="41861"/>
                </a:lnTo>
                <a:lnTo>
                  <a:pt x="247285" y="24006"/>
                </a:lnTo>
                <a:lnTo>
                  <a:pt x="274786" y="26263"/>
                </a:lnTo>
                <a:lnTo>
                  <a:pt x="302079" y="23391"/>
                </a:lnTo>
                <a:lnTo>
                  <a:pt x="329577" y="20723"/>
                </a:lnTo>
                <a:lnTo>
                  <a:pt x="357078" y="7794"/>
                </a:lnTo>
                <a:lnTo>
                  <a:pt x="384576" y="17850"/>
                </a:lnTo>
                <a:lnTo>
                  <a:pt x="412074" y="19081"/>
                </a:lnTo>
                <a:lnTo>
                  <a:pt x="439574" y="17850"/>
                </a:lnTo>
                <a:lnTo>
                  <a:pt x="467072" y="15593"/>
                </a:lnTo>
                <a:lnTo>
                  <a:pt x="494573" y="17850"/>
                </a:lnTo>
                <a:lnTo>
                  <a:pt x="522071" y="21749"/>
                </a:lnTo>
                <a:lnTo>
                  <a:pt x="549571" y="22980"/>
                </a:lnTo>
                <a:lnTo>
                  <a:pt x="576865" y="26263"/>
                </a:lnTo>
                <a:lnTo>
                  <a:pt x="604363" y="26879"/>
                </a:lnTo>
                <a:lnTo>
                  <a:pt x="631864" y="20107"/>
                </a:lnTo>
                <a:lnTo>
                  <a:pt x="659362" y="20107"/>
                </a:lnTo>
                <a:lnTo>
                  <a:pt x="686860" y="17234"/>
                </a:lnTo>
                <a:lnTo>
                  <a:pt x="714360" y="17234"/>
                </a:lnTo>
                <a:lnTo>
                  <a:pt x="741858" y="15182"/>
                </a:lnTo>
                <a:lnTo>
                  <a:pt x="769359" y="11694"/>
                </a:lnTo>
                <a:lnTo>
                  <a:pt x="796857" y="11694"/>
                </a:lnTo>
                <a:lnTo>
                  <a:pt x="824355" y="10053"/>
                </a:lnTo>
                <a:lnTo>
                  <a:pt x="851651" y="7796"/>
                </a:lnTo>
                <a:lnTo>
                  <a:pt x="934147" y="7796"/>
                </a:lnTo>
                <a:lnTo>
                  <a:pt x="961645" y="1230"/>
                </a:lnTo>
                <a:lnTo>
                  <a:pt x="989146" y="6155"/>
                </a:lnTo>
                <a:lnTo>
                  <a:pt x="1016644" y="2872"/>
                </a:lnTo>
                <a:lnTo>
                  <a:pt x="1044142" y="0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949494" y="2916128"/>
            <a:ext cx="2124092" cy="86826"/>
          </a:xfrm>
          <a:custGeom>
            <a:avLst/>
            <a:gdLst/>
            <a:ahLst/>
            <a:cxnLst/>
            <a:rect l="l" t="t" r="r" b="b"/>
            <a:pathLst>
              <a:path w="1071880" h="43815">
                <a:moveTo>
                  <a:pt x="0" y="34470"/>
                </a:moveTo>
                <a:lnTo>
                  <a:pt x="27294" y="40011"/>
                </a:lnTo>
                <a:lnTo>
                  <a:pt x="54793" y="39395"/>
                </a:lnTo>
                <a:lnTo>
                  <a:pt x="82292" y="43294"/>
                </a:lnTo>
                <a:lnTo>
                  <a:pt x="137291" y="43294"/>
                </a:lnTo>
                <a:lnTo>
                  <a:pt x="164789" y="40627"/>
                </a:lnTo>
                <a:lnTo>
                  <a:pt x="192287" y="37754"/>
                </a:lnTo>
                <a:lnTo>
                  <a:pt x="219787" y="36113"/>
                </a:lnTo>
                <a:lnTo>
                  <a:pt x="247285" y="35497"/>
                </a:lnTo>
                <a:lnTo>
                  <a:pt x="274786" y="35293"/>
                </a:lnTo>
                <a:lnTo>
                  <a:pt x="302079" y="32214"/>
                </a:lnTo>
                <a:lnTo>
                  <a:pt x="329577" y="32009"/>
                </a:lnTo>
                <a:lnTo>
                  <a:pt x="357078" y="29342"/>
                </a:lnTo>
                <a:lnTo>
                  <a:pt x="384576" y="28521"/>
                </a:lnTo>
                <a:lnTo>
                  <a:pt x="412074" y="29342"/>
                </a:lnTo>
                <a:lnTo>
                  <a:pt x="439574" y="29137"/>
                </a:lnTo>
                <a:lnTo>
                  <a:pt x="467072" y="28932"/>
                </a:lnTo>
                <a:lnTo>
                  <a:pt x="494573" y="28111"/>
                </a:lnTo>
                <a:lnTo>
                  <a:pt x="522071" y="28316"/>
                </a:lnTo>
                <a:lnTo>
                  <a:pt x="549571" y="32215"/>
                </a:lnTo>
                <a:lnTo>
                  <a:pt x="576865" y="38372"/>
                </a:lnTo>
                <a:lnTo>
                  <a:pt x="604363" y="37756"/>
                </a:lnTo>
                <a:lnTo>
                  <a:pt x="631864" y="33857"/>
                </a:lnTo>
                <a:lnTo>
                  <a:pt x="659362" y="33857"/>
                </a:lnTo>
                <a:lnTo>
                  <a:pt x="686860" y="34473"/>
                </a:lnTo>
                <a:lnTo>
                  <a:pt x="714360" y="26060"/>
                </a:lnTo>
                <a:lnTo>
                  <a:pt x="741858" y="26675"/>
                </a:lnTo>
                <a:lnTo>
                  <a:pt x="769359" y="24828"/>
                </a:lnTo>
                <a:lnTo>
                  <a:pt x="796857" y="40220"/>
                </a:lnTo>
                <a:lnTo>
                  <a:pt x="824355" y="32832"/>
                </a:lnTo>
                <a:lnTo>
                  <a:pt x="851651" y="29344"/>
                </a:lnTo>
                <a:lnTo>
                  <a:pt x="879149" y="28523"/>
                </a:lnTo>
                <a:lnTo>
                  <a:pt x="906647" y="24624"/>
                </a:lnTo>
                <a:lnTo>
                  <a:pt x="934147" y="20521"/>
                </a:lnTo>
                <a:lnTo>
                  <a:pt x="961645" y="15185"/>
                </a:lnTo>
                <a:lnTo>
                  <a:pt x="989146" y="10055"/>
                </a:lnTo>
                <a:lnTo>
                  <a:pt x="1016644" y="0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949494" y="2884005"/>
            <a:ext cx="2124092" cy="106960"/>
          </a:xfrm>
          <a:custGeom>
            <a:avLst/>
            <a:gdLst/>
            <a:ahLst/>
            <a:cxnLst/>
            <a:rect l="l" t="t" r="r" b="b"/>
            <a:pathLst>
              <a:path w="1071880" h="53975">
                <a:moveTo>
                  <a:pt x="0" y="50680"/>
                </a:moveTo>
                <a:lnTo>
                  <a:pt x="27294" y="53963"/>
                </a:lnTo>
                <a:lnTo>
                  <a:pt x="54793" y="52322"/>
                </a:lnTo>
                <a:lnTo>
                  <a:pt x="82292" y="51297"/>
                </a:lnTo>
                <a:lnTo>
                  <a:pt x="109790" y="52938"/>
                </a:lnTo>
                <a:lnTo>
                  <a:pt x="137291" y="51297"/>
                </a:lnTo>
                <a:lnTo>
                  <a:pt x="164789" y="48424"/>
                </a:lnTo>
                <a:lnTo>
                  <a:pt x="192287" y="35086"/>
                </a:lnTo>
                <a:lnTo>
                  <a:pt x="219787" y="34470"/>
                </a:lnTo>
                <a:lnTo>
                  <a:pt x="247285" y="33854"/>
                </a:lnTo>
                <a:lnTo>
                  <a:pt x="274786" y="26057"/>
                </a:lnTo>
                <a:lnTo>
                  <a:pt x="302079" y="25647"/>
                </a:lnTo>
                <a:lnTo>
                  <a:pt x="329577" y="36113"/>
                </a:lnTo>
                <a:lnTo>
                  <a:pt x="357078" y="41243"/>
                </a:lnTo>
                <a:lnTo>
                  <a:pt x="384576" y="51710"/>
                </a:lnTo>
                <a:lnTo>
                  <a:pt x="412074" y="47811"/>
                </a:lnTo>
                <a:lnTo>
                  <a:pt x="439574" y="46170"/>
                </a:lnTo>
                <a:lnTo>
                  <a:pt x="467072" y="43913"/>
                </a:lnTo>
                <a:lnTo>
                  <a:pt x="494573" y="44529"/>
                </a:lnTo>
                <a:lnTo>
                  <a:pt x="522071" y="53968"/>
                </a:lnTo>
                <a:lnTo>
                  <a:pt x="549571" y="53968"/>
                </a:lnTo>
                <a:lnTo>
                  <a:pt x="576865" y="51712"/>
                </a:lnTo>
                <a:lnTo>
                  <a:pt x="604363" y="49455"/>
                </a:lnTo>
                <a:lnTo>
                  <a:pt x="631864" y="41657"/>
                </a:lnTo>
                <a:lnTo>
                  <a:pt x="659362" y="40631"/>
                </a:lnTo>
                <a:lnTo>
                  <a:pt x="686860" y="40016"/>
                </a:lnTo>
                <a:lnTo>
                  <a:pt x="714360" y="36732"/>
                </a:lnTo>
                <a:lnTo>
                  <a:pt x="741858" y="32218"/>
                </a:lnTo>
                <a:lnTo>
                  <a:pt x="769359" y="31808"/>
                </a:lnTo>
                <a:lnTo>
                  <a:pt x="796857" y="32834"/>
                </a:lnTo>
                <a:lnTo>
                  <a:pt x="824355" y="35090"/>
                </a:lnTo>
                <a:lnTo>
                  <a:pt x="851651" y="33859"/>
                </a:lnTo>
                <a:lnTo>
                  <a:pt x="906647" y="33859"/>
                </a:lnTo>
                <a:lnTo>
                  <a:pt x="934147" y="32834"/>
                </a:lnTo>
                <a:lnTo>
                  <a:pt x="961645" y="24009"/>
                </a:lnTo>
                <a:lnTo>
                  <a:pt x="989146" y="4924"/>
                </a:lnTo>
                <a:lnTo>
                  <a:pt x="1016644" y="3283"/>
                </a:lnTo>
                <a:lnTo>
                  <a:pt x="1044142" y="2667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941362" y="297630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995449" y="298281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1" y="0"/>
                </a:moveTo>
                <a:lnTo>
                  <a:pt x="1838" y="0"/>
                </a:lnTo>
                <a:lnTo>
                  <a:pt x="0" y="1838"/>
                </a:lnTo>
                <a:lnTo>
                  <a:pt x="0" y="6371"/>
                </a:lnTo>
                <a:lnTo>
                  <a:pt x="1838" y="8208"/>
                </a:lnTo>
                <a:lnTo>
                  <a:pt x="6371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049945" y="29795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104438" y="297752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1" y="0"/>
                </a:moveTo>
                <a:lnTo>
                  <a:pt x="1838" y="0"/>
                </a:lnTo>
                <a:lnTo>
                  <a:pt x="0" y="1837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9" y="6370"/>
                </a:lnTo>
                <a:lnTo>
                  <a:pt x="8209" y="1837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158935" y="298077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213427" y="297752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267922" y="297183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322420" y="294539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376911" y="294417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431407" y="29429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485904" y="29275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4539991" y="292669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594487" y="294743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648978" y="295759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703475" y="29783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757971" y="297061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4812462" y="29673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4866960" y="296288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921455" y="296410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975947" y="298281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030444" y="298281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084529" y="29783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139027" y="29738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193522" y="295841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248013" y="295637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302511" y="29551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357006" y="294865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411498" y="293970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465995" y="293888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520490" y="29409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574982" y="294539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629073" y="29429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683565" y="29429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738062" y="29429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792557" y="29409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847049" y="292343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901546" y="288561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956042" y="288236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010533" y="288114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065030" y="28758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658615" y="1811324"/>
            <a:ext cx="137282" cy="923628"/>
          </a:xfrm>
          <a:prstGeom prst="rect">
            <a:avLst/>
          </a:prstGeom>
        </p:spPr>
        <p:txBody>
          <a:bodyPr vert="vert270" wrap="square" lIns="0" tIns="6292" rIns="0" bIns="0" rtlCol="0">
            <a:spAutoFit/>
          </a:bodyPr>
          <a:lstStyle/>
          <a:p>
            <a:pPr marL="25168">
              <a:spcBef>
                <a:spcPts val="5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488797" y="1221344"/>
            <a:ext cx="1094763" cy="16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90" dirty="0">
                <a:solidFill>
                  <a:prstClr val="black"/>
                </a:solidFill>
                <a:latin typeface="Arial"/>
                <a:cs typeface="Arial"/>
              </a:rPr>
              <a:t>Category − apple</a:t>
            </a:r>
          </a:p>
        </p:txBody>
      </p:sp>
      <p:sp>
        <p:nvSpPr>
          <p:cNvPr id="199" name="object 199"/>
          <p:cNvSpPr/>
          <p:nvPr/>
        </p:nvSpPr>
        <p:spPr>
          <a:xfrm>
            <a:off x="5017429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017429" y="1470373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017428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103256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017429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017428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017429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017429" y="1470373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017428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103256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021953" y="1483147"/>
            <a:ext cx="962637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40" u="dashHeavy" baseline="-23809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active</a:t>
            </a:r>
          </a:p>
        </p:txBody>
      </p:sp>
      <p:sp>
        <p:nvSpPr>
          <p:cNvPr id="210" name="object 210"/>
          <p:cNvSpPr/>
          <p:nvPr/>
        </p:nvSpPr>
        <p:spPr>
          <a:xfrm>
            <a:off x="5047119" y="153625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187466" y="1599456"/>
            <a:ext cx="861969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Single−level active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5021953" y="1715359"/>
            <a:ext cx="1038138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40" u="dashHeavy" baseline="31746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random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021953" y="1831672"/>
            <a:ext cx="1103572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random</a:t>
            </a:r>
          </a:p>
        </p:txBody>
      </p:sp>
      <p:sp>
        <p:nvSpPr>
          <p:cNvPr id="214" name="object 214"/>
          <p:cNvSpPr/>
          <p:nvPr/>
        </p:nvSpPr>
        <p:spPr>
          <a:xfrm>
            <a:off x="5047119" y="1884780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114220" y="187664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783875" y="1445973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78387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8962036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78387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783874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783874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6731865" y="3117992"/>
            <a:ext cx="105701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7328414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7328414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872958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872958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8417498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417498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8962036" y="3079599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8962036" y="1445973"/>
            <a:ext cx="0" cy="2265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783874" y="2894562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8940075" y="2894562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636297" y="2842671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65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6783874" y="2549698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940075" y="2549698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636297" y="2497808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70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6783874" y="2204429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8940075" y="2204429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6636297" y="2152541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75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783874" y="1859564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8940075" y="1859564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636297" y="180767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783874" y="1514705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8940075" y="1514705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636297" y="1462811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6783875" y="1445973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6783874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8962036" y="1445973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6783874" y="2345977"/>
            <a:ext cx="2124092" cy="655600"/>
          </a:xfrm>
          <a:custGeom>
            <a:avLst/>
            <a:gdLst/>
            <a:ahLst/>
            <a:cxnLst/>
            <a:rect l="l" t="t" r="r" b="b"/>
            <a:pathLst>
              <a:path w="1071879" h="330834">
                <a:moveTo>
                  <a:pt x="0" y="324032"/>
                </a:moveTo>
                <a:lnTo>
                  <a:pt x="54793" y="320544"/>
                </a:lnTo>
                <a:lnTo>
                  <a:pt x="109790" y="299611"/>
                </a:lnTo>
                <a:lnTo>
                  <a:pt x="137291" y="282373"/>
                </a:lnTo>
                <a:lnTo>
                  <a:pt x="164789" y="269034"/>
                </a:lnTo>
                <a:lnTo>
                  <a:pt x="192287" y="230657"/>
                </a:lnTo>
                <a:lnTo>
                  <a:pt x="219787" y="215881"/>
                </a:lnTo>
                <a:lnTo>
                  <a:pt x="247285" y="199874"/>
                </a:lnTo>
                <a:lnTo>
                  <a:pt x="274786" y="170322"/>
                </a:lnTo>
                <a:lnTo>
                  <a:pt x="302079" y="155753"/>
                </a:lnTo>
                <a:lnTo>
                  <a:pt x="329577" y="141184"/>
                </a:lnTo>
                <a:lnTo>
                  <a:pt x="357078" y="127023"/>
                </a:lnTo>
                <a:lnTo>
                  <a:pt x="384576" y="107322"/>
                </a:lnTo>
                <a:lnTo>
                  <a:pt x="412074" y="100959"/>
                </a:lnTo>
                <a:lnTo>
                  <a:pt x="439574" y="100139"/>
                </a:lnTo>
                <a:lnTo>
                  <a:pt x="467072" y="91110"/>
                </a:lnTo>
                <a:lnTo>
                  <a:pt x="494573" y="82287"/>
                </a:lnTo>
                <a:lnTo>
                  <a:pt x="522071" y="79208"/>
                </a:lnTo>
                <a:lnTo>
                  <a:pt x="549571" y="75103"/>
                </a:lnTo>
                <a:lnTo>
                  <a:pt x="576865" y="73463"/>
                </a:lnTo>
                <a:lnTo>
                  <a:pt x="604363" y="72436"/>
                </a:lnTo>
                <a:lnTo>
                  <a:pt x="631864" y="67922"/>
                </a:lnTo>
                <a:lnTo>
                  <a:pt x="659362" y="66486"/>
                </a:lnTo>
                <a:lnTo>
                  <a:pt x="686860" y="61152"/>
                </a:lnTo>
                <a:lnTo>
                  <a:pt x="714360" y="55816"/>
                </a:lnTo>
                <a:lnTo>
                  <a:pt x="741858" y="54584"/>
                </a:lnTo>
                <a:lnTo>
                  <a:pt x="769359" y="52533"/>
                </a:lnTo>
                <a:lnTo>
                  <a:pt x="824355" y="52533"/>
                </a:lnTo>
                <a:lnTo>
                  <a:pt x="851651" y="52328"/>
                </a:lnTo>
                <a:lnTo>
                  <a:pt x="879149" y="45352"/>
                </a:lnTo>
                <a:lnTo>
                  <a:pt x="906647" y="41862"/>
                </a:lnTo>
                <a:lnTo>
                  <a:pt x="934147" y="37553"/>
                </a:lnTo>
                <a:lnTo>
                  <a:pt x="961645" y="36528"/>
                </a:lnTo>
                <a:lnTo>
                  <a:pt x="989146" y="36528"/>
                </a:lnTo>
                <a:lnTo>
                  <a:pt x="1016644" y="17854"/>
                </a:lnTo>
                <a:lnTo>
                  <a:pt x="1044142" y="9234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6783874" y="2606228"/>
            <a:ext cx="2124092" cy="410222"/>
          </a:xfrm>
          <a:custGeom>
            <a:avLst/>
            <a:gdLst/>
            <a:ahLst/>
            <a:cxnLst/>
            <a:rect l="l" t="t" r="r" b="b"/>
            <a:pathLst>
              <a:path w="1071879" h="207009">
                <a:moveTo>
                  <a:pt x="0" y="192701"/>
                </a:moveTo>
                <a:lnTo>
                  <a:pt x="27294" y="206655"/>
                </a:lnTo>
                <a:lnTo>
                  <a:pt x="54793" y="203167"/>
                </a:lnTo>
                <a:lnTo>
                  <a:pt x="82292" y="138522"/>
                </a:lnTo>
                <a:lnTo>
                  <a:pt x="109790" y="47199"/>
                </a:lnTo>
                <a:lnTo>
                  <a:pt x="137291" y="0"/>
                </a:lnTo>
                <a:lnTo>
                  <a:pt x="164789" y="38991"/>
                </a:lnTo>
                <a:lnTo>
                  <a:pt x="192287" y="74492"/>
                </a:lnTo>
                <a:lnTo>
                  <a:pt x="219787" y="63206"/>
                </a:lnTo>
                <a:lnTo>
                  <a:pt x="247285" y="33245"/>
                </a:lnTo>
                <a:lnTo>
                  <a:pt x="274786" y="22983"/>
                </a:lnTo>
                <a:lnTo>
                  <a:pt x="302079" y="40222"/>
                </a:lnTo>
                <a:lnTo>
                  <a:pt x="329577" y="27089"/>
                </a:lnTo>
                <a:lnTo>
                  <a:pt x="357078" y="25037"/>
                </a:lnTo>
                <a:lnTo>
                  <a:pt x="384576" y="25037"/>
                </a:lnTo>
                <a:lnTo>
                  <a:pt x="412074" y="22986"/>
                </a:lnTo>
                <a:lnTo>
                  <a:pt x="439574" y="34068"/>
                </a:lnTo>
                <a:lnTo>
                  <a:pt x="467072" y="26476"/>
                </a:lnTo>
                <a:lnTo>
                  <a:pt x="494573" y="37557"/>
                </a:lnTo>
                <a:lnTo>
                  <a:pt x="576865" y="37557"/>
                </a:lnTo>
                <a:lnTo>
                  <a:pt x="604363" y="34684"/>
                </a:lnTo>
                <a:lnTo>
                  <a:pt x="631864" y="34684"/>
                </a:lnTo>
                <a:lnTo>
                  <a:pt x="659362" y="36119"/>
                </a:lnTo>
                <a:lnTo>
                  <a:pt x="714360" y="36119"/>
                </a:lnTo>
                <a:lnTo>
                  <a:pt x="741858" y="34068"/>
                </a:lnTo>
                <a:lnTo>
                  <a:pt x="769359" y="34068"/>
                </a:lnTo>
                <a:lnTo>
                  <a:pt x="796857" y="33248"/>
                </a:lnTo>
                <a:lnTo>
                  <a:pt x="824355" y="33248"/>
                </a:lnTo>
                <a:lnTo>
                  <a:pt x="851651" y="29761"/>
                </a:lnTo>
                <a:lnTo>
                  <a:pt x="879149" y="34070"/>
                </a:lnTo>
                <a:lnTo>
                  <a:pt x="906647" y="35506"/>
                </a:lnTo>
                <a:lnTo>
                  <a:pt x="934147" y="34686"/>
                </a:lnTo>
                <a:lnTo>
                  <a:pt x="961645" y="45152"/>
                </a:lnTo>
                <a:lnTo>
                  <a:pt x="989146" y="46588"/>
                </a:lnTo>
                <a:lnTo>
                  <a:pt x="1016644" y="48639"/>
                </a:lnTo>
                <a:lnTo>
                  <a:pt x="1044142" y="32017"/>
                </a:lnTo>
                <a:lnTo>
                  <a:pt x="1071642" y="50075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6783874" y="2713603"/>
            <a:ext cx="2124092" cy="278095"/>
          </a:xfrm>
          <a:custGeom>
            <a:avLst/>
            <a:gdLst/>
            <a:ahLst/>
            <a:cxnLst/>
            <a:rect l="l" t="t" r="r" b="b"/>
            <a:pathLst>
              <a:path w="1071879" h="140334">
                <a:moveTo>
                  <a:pt x="0" y="138518"/>
                </a:moveTo>
                <a:lnTo>
                  <a:pt x="27294" y="137902"/>
                </a:lnTo>
                <a:lnTo>
                  <a:pt x="54793" y="133798"/>
                </a:lnTo>
                <a:lnTo>
                  <a:pt x="82292" y="139955"/>
                </a:lnTo>
                <a:lnTo>
                  <a:pt x="109790" y="112045"/>
                </a:lnTo>
                <a:lnTo>
                  <a:pt x="137291" y="112045"/>
                </a:lnTo>
                <a:lnTo>
                  <a:pt x="164789" y="103836"/>
                </a:lnTo>
                <a:lnTo>
                  <a:pt x="192287" y="102605"/>
                </a:lnTo>
                <a:lnTo>
                  <a:pt x="219787" y="102605"/>
                </a:lnTo>
                <a:lnTo>
                  <a:pt x="247285" y="96859"/>
                </a:lnTo>
                <a:lnTo>
                  <a:pt x="274786" y="89471"/>
                </a:lnTo>
                <a:lnTo>
                  <a:pt x="302079" y="90703"/>
                </a:lnTo>
                <a:lnTo>
                  <a:pt x="329577" y="84752"/>
                </a:lnTo>
                <a:lnTo>
                  <a:pt x="357078" y="79006"/>
                </a:lnTo>
                <a:lnTo>
                  <a:pt x="384576" y="73055"/>
                </a:lnTo>
                <a:lnTo>
                  <a:pt x="412074" y="66693"/>
                </a:lnTo>
                <a:lnTo>
                  <a:pt x="439574" y="60743"/>
                </a:lnTo>
                <a:lnTo>
                  <a:pt x="467072" y="66693"/>
                </a:lnTo>
                <a:lnTo>
                  <a:pt x="494573" y="51508"/>
                </a:lnTo>
                <a:lnTo>
                  <a:pt x="522071" y="25035"/>
                </a:lnTo>
                <a:lnTo>
                  <a:pt x="549571" y="24419"/>
                </a:lnTo>
                <a:lnTo>
                  <a:pt x="576865" y="26471"/>
                </a:lnTo>
                <a:lnTo>
                  <a:pt x="604363" y="25855"/>
                </a:lnTo>
                <a:lnTo>
                  <a:pt x="631864" y="22983"/>
                </a:lnTo>
                <a:lnTo>
                  <a:pt x="659362" y="22368"/>
                </a:lnTo>
                <a:lnTo>
                  <a:pt x="686860" y="22983"/>
                </a:lnTo>
                <a:lnTo>
                  <a:pt x="714360" y="13337"/>
                </a:lnTo>
                <a:lnTo>
                  <a:pt x="741858" y="9028"/>
                </a:lnTo>
                <a:lnTo>
                  <a:pt x="769359" y="4925"/>
                </a:lnTo>
                <a:lnTo>
                  <a:pt x="796857" y="820"/>
                </a:lnTo>
                <a:lnTo>
                  <a:pt x="824355" y="0"/>
                </a:lnTo>
                <a:lnTo>
                  <a:pt x="851651" y="2873"/>
                </a:lnTo>
                <a:lnTo>
                  <a:pt x="879149" y="10466"/>
                </a:lnTo>
                <a:lnTo>
                  <a:pt x="906647" y="11081"/>
                </a:lnTo>
                <a:lnTo>
                  <a:pt x="934147" y="11081"/>
                </a:lnTo>
                <a:lnTo>
                  <a:pt x="961645" y="7799"/>
                </a:lnTo>
                <a:lnTo>
                  <a:pt x="989146" y="2051"/>
                </a:lnTo>
                <a:lnTo>
                  <a:pt x="1016644" y="2051"/>
                </a:lnTo>
                <a:lnTo>
                  <a:pt x="1044142" y="820"/>
                </a:lnTo>
                <a:lnTo>
                  <a:pt x="1071642" y="1435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783874" y="2681870"/>
            <a:ext cx="2124092" cy="307037"/>
          </a:xfrm>
          <a:custGeom>
            <a:avLst/>
            <a:gdLst/>
            <a:ahLst/>
            <a:cxnLst/>
            <a:rect l="l" t="t" r="r" b="b"/>
            <a:pathLst>
              <a:path w="1071879" h="154940">
                <a:moveTo>
                  <a:pt x="0" y="154530"/>
                </a:moveTo>
                <a:lnTo>
                  <a:pt x="27294" y="152478"/>
                </a:lnTo>
                <a:lnTo>
                  <a:pt x="54793" y="151862"/>
                </a:lnTo>
                <a:lnTo>
                  <a:pt x="82292" y="154530"/>
                </a:lnTo>
                <a:lnTo>
                  <a:pt x="109790" y="132366"/>
                </a:lnTo>
                <a:lnTo>
                  <a:pt x="137291" y="129493"/>
                </a:lnTo>
                <a:lnTo>
                  <a:pt x="164789" y="127442"/>
                </a:lnTo>
                <a:lnTo>
                  <a:pt x="192287" y="87013"/>
                </a:lnTo>
                <a:lnTo>
                  <a:pt x="219787" y="86397"/>
                </a:lnTo>
                <a:lnTo>
                  <a:pt x="247285" y="87835"/>
                </a:lnTo>
                <a:lnTo>
                  <a:pt x="274786" y="87835"/>
                </a:lnTo>
                <a:lnTo>
                  <a:pt x="302079" y="68338"/>
                </a:lnTo>
                <a:lnTo>
                  <a:pt x="329577" y="75315"/>
                </a:lnTo>
                <a:lnTo>
                  <a:pt x="357078" y="74495"/>
                </a:lnTo>
                <a:lnTo>
                  <a:pt x="384576" y="66082"/>
                </a:lnTo>
                <a:lnTo>
                  <a:pt x="412074" y="62800"/>
                </a:lnTo>
                <a:lnTo>
                  <a:pt x="439574" y="58490"/>
                </a:lnTo>
                <a:lnTo>
                  <a:pt x="467072" y="48024"/>
                </a:lnTo>
                <a:lnTo>
                  <a:pt x="494573" y="47408"/>
                </a:lnTo>
                <a:lnTo>
                  <a:pt x="522071" y="55821"/>
                </a:lnTo>
                <a:lnTo>
                  <a:pt x="549571" y="64849"/>
                </a:lnTo>
                <a:lnTo>
                  <a:pt x="576865" y="64849"/>
                </a:lnTo>
                <a:lnTo>
                  <a:pt x="604363" y="33450"/>
                </a:lnTo>
                <a:lnTo>
                  <a:pt x="631864" y="36939"/>
                </a:lnTo>
                <a:lnTo>
                  <a:pt x="659362" y="25037"/>
                </a:lnTo>
                <a:lnTo>
                  <a:pt x="686860" y="22983"/>
                </a:lnTo>
                <a:lnTo>
                  <a:pt x="714360" y="15391"/>
                </a:lnTo>
                <a:lnTo>
                  <a:pt x="741858" y="22983"/>
                </a:lnTo>
                <a:lnTo>
                  <a:pt x="769359" y="31398"/>
                </a:lnTo>
                <a:lnTo>
                  <a:pt x="796857" y="29347"/>
                </a:lnTo>
                <a:lnTo>
                  <a:pt x="824355" y="27089"/>
                </a:lnTo>
                <a:lnTo>
                  <a:pt x="851651" y="41045"/>
                </a:lnTo>
                <a:lnTo>
                  <a:pt x="879149" y="41045"/>
                </a:lnTo>
                <a:lnTo>
                  <a:pt x="906647" y="45354"/>
                </a:lnTo>
                <a:lnTo>
                  <a:pt x="934147" y="43300"/>
                </a:lnTo>
                <a:lnTo>
                  <a:pt x="961645" y="48841"/>
                </a:lnTo>
                <a:lnTo>
                  <a:pt x="989146" y="8414"/>
                </a:lnTo>
                <a:lnTo>
                  <a:pt x="1016644" y="17442"/>
                </a:lnTo>
                <a:lnTo>
                  <a:pt x="1044142" y="2051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775742" y="29799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829829" y="297589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8"/>
                </a:lnTo>
                <a:lnTo>
                  <a:pt x="0" y="6371"/>
                </a:lnTo>
                <a:lnTo>
                  <a:pt x="1838" y="8209"/>
                </a:lnTo>
                <a:lnTo>
                  <a:pt x="6371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884324" y="297467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6938818" y="29799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7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9" y="6370"/>
                </a:lnTo>
                <a:lnTo>
                  <a:pt x="8209" y="1837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993315" y="293604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047807" y="293035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7102302" y="292628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156799" y="28461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7211291" y="284494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9"/>
                </a:lnTo>
                <a:lnTo>
                  <a:pt x="6370" y="8209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7265788" y="284779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2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2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320284" y="284779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2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2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374371" y="280916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7428866" y="282298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7483358" y="282136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7537855" y="280468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592351" y="279818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7646842" y="278963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701339" y="276889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755835" y="276767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810326" y="278435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864824" y="280224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7918911" y="280224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973406" y="27400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8027902" y="27469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8082393" y="272334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8136891" y="27192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8191386" y="27042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8245877" y="27192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300375" y="27359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8354870" y="273188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409362" y="27274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463453" y="275506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8517944" y="275506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8572442" y="276361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626939" y="275954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681430" y="27705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735926" y="269040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8790421" y="27083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844913" y="26778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899410" y="267373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492995" y="1811324"/>
            <a:ext cx="137282" cy="923628"/>
          </a:xfrm>
          <a:prstGeom prst="rect">
            <a:avLst/>
          </a:prstGeom>
        </p:spPr>
        <p:txBody>
          <a:bodyPr vert="vert270" wrap="square" lIns="0" tIns="6292" rIns="0" bIns="0" rtlCol="0">
            <a:spAutoFit/>
          </a:bodyPr>
          <a:lstStyle/>
          <a:p>
            <a:pPr marL="25168">
              <a:spcBef>
                <a:spcPts val="5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</a:p>
        </p:txBody>
      </p:sp>
      <p:sp>
        <p:nvSpPr>
          <p:cNvPr id="295" name="object 295"/>
          <p:cNvSpPr txBox="1"/>
          <p:nvPr/>
        </p:nvSpPr>
        <p:spPr>
          <a:xfrm>
            <a:off x="7262176" y="1221344"/>
            <a:ext cx="1216823" cy="16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90" dirty="0">
                <a:solidFill>
                  <a:prstClr val="black"/>
                </a:solidFill>
                <a:latin typeface="Arial"/>
                <a:cs typeface="Arial"/>
              </a:rPr>
              <a:t>Category − banana</a:t>
            </a:r>
            <a:endParaRPr sz="109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7851808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7851808" y="1470373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7851807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8937635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7851808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851807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7851808" y="1951067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7851808" y="1470373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7851807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8937635" y="1470374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7881496" y="153625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7856330" y="1483147"/>
            <a:ext cx="1103572" cy="46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40" u="dashHeavy" baseline="15873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active</a:t>
            </a:r>
          </a:p>
          <a:p>
            <a:pPr marL="190015" marR="74244" indent="-166106">
              <a:lnSpc>
                <a:spcPct val="109700"/>
              </a:lnSpc>
            </a:pPr>
            <a:r>
              <a:rPr sz="694" u="dashHeavy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Single−level active Multi−level random</a:t>
            </a:r>
          </a:p>
          <a:p>
            <a:pPr marL="25168">
              <a:spcBef>
                <a:spcPts val="79"/>
              </a:spcBef>
            </a:pPr>
            <a:r>
              <a:rPr sz="1040" u="dashHeavy" baseline="15873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Single−level random</a:t>
            </a:r>
          </a:p>
        </p:txBody>
      </p:sp>
      <p:sp>
        <p:nvSpPr>
          <p:cNvPr id="308" name="object 308"/>
          <p:cNvSpPr/>
          <p:nvPr/>
        </p:nvSpPr>
        <p:spPr>
          <a:xfrm>
            <a:off x="7948600" y="187664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160440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160440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160439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3338602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160440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160439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160439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160439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108432" y="5352886"/>
            <a:ext cx="105701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704978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04978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1625727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2249522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2249522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2794062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2794062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714811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3338602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3338602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259349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160439" y="5170529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3316642" y="5170529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012864" y="5118639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160439" y="4756936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3316642" y="4756936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1012864" y="4705049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85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160439" y="4342942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3316642" y="4342942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1012864" y="4291052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160439" y="3928945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3316642" y="3928945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1012864" y="3877051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160440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160440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160439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3338602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160439" y="4619493"/>
            <a:ext cx="2124092" cy="692092"/>
          </a:xfrm>
          <a:custGeom>
            <a:avLst/>
            <a:gdLst/>
            <a:ahLst/>
            <a:cxnLst/>
            <a:rect l="l" t="t" r="r" b="b"/>
            <a:pathLst>
              <a:path w="1071880" h="349250">
                <a:moveTo>
                  <a:pt x="0" y="349076"/>
                </a:moveTo>
                <a:lnTo>
                  <a:pt x="27294" y="289972"/>
                </a:lnTo>
                <a:lnTo>
                  <a:pt x="54793" y="230869"/>
                </a:lnTo>
                <a:lnTo>
                  <a:pt x="82292" y="171765"/>
                </a:lnTo>
                <a:lnTo>
                  <a:pt x="109790" y="112661"/>
                </a:lnTo>
                <a:lnTo>
                  <a:pt x="137291" y="105889"/>
                </a:lnTo>
                <a:lnTo>
                  <a:pt x="164789" y="99732"/>
                </a:lnTo>
                <a:lnTo>
                  <a:pt x="192287" y="93782"/>
                </a:lnTo>
                <a:lnTo>
                  <a:pt x="219787" y="79415"/>
                </a:lnTo>
                <a:lnTo>
                  <a:pt x="247285" y="71823"/>
                </a:lnTo>
                <a:lnTo>
                  <a:pt x="274786" y="72643"/>
                </a:lnTo>
                <a:lnTo>
                  <a:pt x="302079" y="65871"/>
                </a:lnTo>
                <a:lnTo>
                  <a:pt x="329577" y="62588"/>
                </a:lnTo>
                <a:lnTo>
                  <a:pt x="357078" y="56843"/>
                </a:lnTo>
                <a:lnTo>
                  <a:pt x="384576" y="50893"/>
                </a:lnTo>
                <a:lnTo>
                  <a:pt x="412074" y="54175"/>
                </a:lnTo>
                <a:lnTo>
                  <a:pt x="439574" y="50893"/>
                </a:lnTo>
                <a:lnTo>
                  <a:pt x="467072" y="49250"/>
                </a:lnTo>
                <a:lnTo>
                  <a:pt x="494573" y="42478"/>
                </a:lnTo>
                <a:lnTo>
                  <a:pt x="522071" y="37553"/>
                </a:lnTo>
                <a:lnTo>
                  <a:pt x="549571" y="37553"/>
                </a:lnTo>
                <a:lnTo>
                  <a:pt x="576865" y="36732"/>
                </a:lnTo>
                <a:lnTo>
                  <a:pt x="604363" y="36732"/>
                </a:lnTo>
                <a:lnTo>
                  <a:pt x="631864" y="35912"/>
                </a:lnTo>
                <a:lnTo>
                  <a:pt x="659362" y="28936"/>
                </a:lnTo>
                <a:lnTo>
                  <a:pt x="686860" y="22163"/>
                </a:lnTo>
                <a:lnTo>
                  <a:pt x="714360" y="15184"/>
                </a:lnTo>
                <a:lnTo>
                  <a:pt x="741858" y="8208"/>
                </a:lnTo>
                <a:lnTo>
                  <a:pt x="769359" y="10259"/>
                </a:lnTo>
                <a:lnTo>
                  <a:pt x="796857" y="5334"/>
                </a:lnTo>
                <a:lnTo>
                  <a:pt x="824355" y="4718"/>
                </a:lnTo>
                <a:lnTo>
                  <a:pt x="851651" y="10259"/>
                </a:lnTo>
                <a:lnTo>
                  <a:pt x="879149" y="8823"/>
                </a:lnTo>
                <a:lnTo>
                  <a:pt x="906647" y="11490"/>
                </a:lnTo>
                <a:lnTo>
                  <a:pt x="934147" y="10875"/>
                </a:lnTo>
                <a:lnTo>
                  <a:pt x="961645" y="2462"/>
                </a:lnTo>
                <a:lnTo>
                  <a:pt x="989146" y="4925"/>
                </a:lnTo>
                <a:lnTo>
                  <a:pt x="1016644" y="4105"/>
                </a:lnTo>
                <a:lnTo>
                  <a:pt x="1044142" y="822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160439" y="4626003"/>
            <a:ext cx="2124092" cy="688317"/>
          </a:xfrm>
          <a:custGeom>
            <a:avLst/>
            <a:gdLst/>
            <a:ahLst/>
            <a:cxnLst/>
            <a:rect l="l" t="t" r="r" b="b"/>
            <a:pathLst>
              <a:path w="1071880" h="347344">
                <a:moveTo>
                  <a:pt x="0" y="346816"/>
                </a:moveTo>
                <a:lnTo>
                  <a:pt x="27294" y="300848"/>
                </a:lnTo>
                <a:lnTo>
                  <a:pt x="54793" y="253236"/>
                </a:lnTo>
                <a:lnTo>
                  <a:pt x="82292" y="231484"/>
                </a:lnTo>
                <a:lnTo>
                  <a:pt x="109790" y="201317"/>
                </a:lnTo>
                <a:lnTo>
                  <a:pt x="137291" y="189619"/>
                </a:lnTo>
                <a:lnTo>
                  <a:pt x="164789" y="173816"/>
                </a:lnTo>
                <a:lnTo>
                  <a:pt x="192287" y="148781"/>
                </a:lnTo>
                <a:lnTo>
                  <a:pt x="219787" y="150421"/>
                </a:lnTo>
                <a:lnTo>
                  <a:pt x="247285" y="138723"/>
                </a:lnTo>
                <a:lnTo>
                  <a:pt x="274786" y="131951"/>
                </a:lnTo>
                <a:lnTo>
                  <a:pt x="302079" y="125386"/>
                </a:lnTo>
                <a:lnTo>
                  <a:pt x="329577" y="114508"/>
                </a:lnTo>
                <a:lnTo>
                  <a:pt x="357078" y="111021"/>
                </a:lnTo>
                <a:lnTo>
                  <a:pt x="384576" y="108558"/>
                </a:lnTo>
                <a:lnTo>
                  <a:pt x="412074" y="97683"/>
                </a:lnTo>
                <a:lnTo>
                  <a:pt x="439574" y="90295"/>
                </a:lnTo>
                <a:lnTo>
                  <a:pt x="467072" y="81880"/>
                </a:lnTo>
                <a:lnTo>
                  <a:pt x="494573" y="71005"/>
                </a:lnTo>
                <a:lnTo>
                  <a:pt x="522071" y="59308"/>
                </a:lnTo>
                <a:lnTo>
                  <a:pt x="549571" y="56845"/>
                </a:lnTo>
                <a:lnTo>
                  <a:pt x="576865" y="49253"/>
                </a:lnTo>
                <a:lnTo>
                  <a:pt x="604363" y="52740"/>
                </a:lnTo>
                <a:lnTo>
                  <a:pt x="631864" y="38375"/>
                </a:lnTo>
                <a:lnTo>
                  <a:pt x="659362" y="35912"/>
                </a:lnTo>
                <a:lnTo>
                  <a:pt x="686860" y="28320"/>
                </a:lnTo>
                <a:lnTo>
                  <a:pt x="714360" y="30987"/>
                </a:lnTo>
                <a:lnTo>
                  <a:pt x="741858" y="23395"/>
                </a:lnTo>
                <a:lnTo>
                  <a:pt x="769359" y="10875"/>
                </a:lnTo>
                <a:lnTo>
                  <a:pt x="796857" y="4102"/>
                </a:lnTo>
                <a:lnTo>
                  <a:pt x="824355" y="820"/>
                </a:lnTo>
                <a:lnTo>
                  <a:pt x="851651" y="3282"/>
                </a:lnTo>
                <a:lnTo>
                  <a:pt x="879149" y="4925"/>
                </a:lnTo>
                <a:lnTo>
                  <a:pt x="906647" y="7592"/>
                </a:lnTo>
                <a:lnTo>
                  <a:pt x="934147" y="10055"/>
                </a:lnTo>
                <a:lnTo>
                  <a:pt x="961645" y="4102"/>
                </a:lnTo>
                <a:lnTo>
                  <a:pt x="989146" y="1640"/>
                </a:lnTo>
                <a:lnTo>
                  <a:pt x="1016644" y="3282"/>
                </a:lnTo>
                <a:lnTo>
                  <a:pt x="1044142" y="820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160439" y="4851306"/>
            <a:ext cx="2124092" cy="463070"/>
          </a:xfrm>
          <a:custGeom>
            <a:avLst/>
            <a:gdLst/>
            <a:ahLst/>
            <a:cxnLst/>
            <a:rect l="l" t="t" r="r" b="b"/>
            <a:pathLst>
              <a:path w="1071880" h="233680">
                <a:moveTo>
                  <a:pt x="0" y="233123"/>
                </a:moveTo>
                <a:lnTo>
                  <a:pt x="27294" y="231276"/>
                </a:lnTo>
                <a:lnTo>
                  <a:pt x="54793" y="223067"/>
                </a:lnTo>
                <a:lnTo>
                  <a:pt x="82292" y="214243"/>
                </a:lnTo>
                <a:lnTo>
                  <a:pt x="109790" y="206855"/>
                </a:lnTo>
                <a:lnTo>
                  <a:pt x="137291" y="191464"/>
                </a:lnTo>
                <a:lnTo>
                  <a:pt x="164789" y="171968"/>
                </a:lnTo>
                <a:lnTo>
                  <a:pt x="192287" y="170121"/>
                </a:lnTo>
                <a:lnTo>
                  <a:pt x="219787" y="161502"/>
                </a:lnTo>
                <a:lnTo>
                  <a:pt x="247285" y="147753"/>
                </a:lnTo>
                <a:lnTo>
                  <a:pt x="274786" y="140775"/>
                </a:lnTo>
                <a:lnTo>
                  <a:pt x="302079" y="122305"/>
                </a:lnTo>
                <a:lnTo>
                  <a:pt x="329577" y="112866"/>
                </a:lnTo>
                <a:lnTo>
                  <a:pt x="357078" y="109787"/>
                </a:lnTo>
                <a:lnTo>
                  <a:pt x="384576" y="93987"/>
                </a:lnTo>
                <a:lnTo>
                  <a:pt x="412074" y="92755"/>
                </a:lnTo>
                <a:lnTo>
                  <a:pt x="439574" y="92755"/>
                </a:lnTo>
                <a:lnTo>
                  <a:pt x="467072" y="91933"/>
                </a:lnTo>
                <a:lnTo>
                  <a:pt x="494573" y="85161"/>
                </a:lnTo>
                <a:lnTo>
                  <a:pt x="522071" y="86803"/>
                </a:lnTo>
                <a:lnTo>
                  <a:pt x="549571" y="86803"/>
                </a:lnTo>
                <a:lnTo>
                  <a:pt x="576865" y="75106"/>
                </a:lnTo>
                <a:lnTo>
                  <a:pt x="604363" y="65051"/>
                </a:lnTo>
                <a:lnTo>
                  <a:pt x="631864" y="60945"/>
                </a:lnTo>
                <a:lnTo>
                  <a:pt x="659362" y="59305"/>
                </a:lnTo>
                <a:lnTo>
                  <a:pt x="686860" y="59305"/>
                </a:lnTo>
                <a:lnTo>
                  <a:pt x="714360" y="50070"/>
                </a:lnTo>
                <a:lnTo>
                  <a:pt x="741858" y="46788"/>
                </a:lnTo>
                <a:lnTo>
                  <a:pt x="769359" y="43298"/>
                </a:lnTo>
                <a:lnTo>
                  <a:pt x="796857" y="35090"/>
                </a:lnTo>
                <a:lnTo>
                  <a:pt x="824355" y="35910"/>
                </a:lnTo>
                <a:lnTo>
                  <a:pt x="851651" y="33447"/>
                </a:lnTo>
                <a:lnTo>
                  <a:pt x="879149" y="32423"/>
                </a:lnTo>
                <a:lnTo>
                  <a:pt x="906647" y="27498"/>
                </a:lnTo>
                <a:lnTo>
                  <a:pt x="934147" y="25855"/>
                </a:lnTo>
                <a:lnTo>
                  <a:pt x="961645" y="24215"/>
                </a:lnTo>
                <a:lnTo>
                  <a:pt x="989146" y="24215"/>
                </a:lnTo>
                <a:lnTo>
                  <a:pt x="1016644" y="22163"/>
                </a:lnTo>
                <a:lnTo>
                  <a:pt x="1044142" y="15391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160439" y="4899297"/>
            <a:ext cx="2124092" cy="413997"/>
          </a:xfrm>
          <a:custGeom>
            <a:avLst/>
            <a:gdLst/>
            <a:ahLst/>
            <a:cxnLst/>
            <a:rect l="l" t="t" r="r" b="b"/>
            <a:pathLst>
              <a:path w="1071880" h="208914">
                <a:moveTo>
                  <a:pt x="0" y="208905"/>
                </a:moveTo>
                <a:lnTo>
                  <a:pt x="27294" y="202954"/>
                </a:lnTo>
                <a:lnTo>
                  <a:pt x="54793" y="187153"/>
                </a:lnTo>
                <a:lnTo>
                  <a:pt x="82292" y="173814"/>
                </a:lnTo>
                <a:lnTo>
                  <a:pt x="109790" y="151241"/>
                </a:lnTo>
                <a:lnTo>
                  <a:pt x="137291" y="139543"/>
                </a:lnTo>
                <a:lnTo>
                  <a:pt x="164789" y="130308"/>
                </a:lnTo>
                <a:lnTo>
                  <a:pt x="192287" y="116969"/>
                </a:lnTo>
                <a:lnTo>
                  <a:pt x="219787" y="108556"/>
                </a:lnTo>
                <a:lnTo>
                  <a:pt x="247285" y="106093"/>
                </a:lnTo>
                <a:lnTo>
                  <a:pt x="274786" y="100963"/>
                </a:lnTo>
                <a:lnTo>
                  <a:pt x="302079" y="92755"/>
                </a:lnTo>
                <a:lnTo>
                  <a:pt x="329577" y="88446"/>
                </a:lnTo>
                <a:lnTo>
                  <a:pt x="357078" y="86803"/>
                </a:lnTo>
                <a:lnTo>
                  <a:pt x="384576" y="77568"/>
                </a:lnTo>
                <a:lnTo>
                  <a:pt x="412074" y="71823"/>
                </a:lnTo>
                <a:lnTo>
                  <a:pt x="439574" y="66693"/>
                </a:lnTo>
                <a:lnTo>
                  <a:pt x="467072" y="58485"/>
                </a:lnTo>
                <a:lnTo>
                  <a:pt x="494573" y="51713"/>
                </a:lnTo>
                <a:lnTo>
                  <a:pt x="522071" y="48428"/>
                </a:lnTo>
                <a:lnTo>
                  <a:pt x="549571" y="42478"/>
                </a:lnTo>
                <a:lnTo>
                  <a:pt x="576865" y="41658"/>
                </a:lnTo>
                <a:lnTo>
                  <a:pt x="604363" y="39195"/>
                </a:lnTo>
                <a:lnTo>
                  <a:pt x="631864" y="49250"/>
                </a:lnTo>
                <a:lnTo>
                  <a:pt x="659362" y="50890"/>
                </a:lnTo>
                <a:lnTo>
                  <a:pt x="686860" y="57663"/>
                </a:lnTo>
                <a:lnTo>
                  <a:pt x="714360" y="54996"/>
                </a:lnTo>
                <a:lnTo>
                  <a:pt x="741858" y="49250"/>
                </a:lnTo>
                <a:lnTo>
                  <a:pt x="769359" y="38375"/>
                </a:lnTo>
                <a:lnTo>
                  <a:pt x="796857" y="34270"/>
                </a:lnTo>
                <a:lnTo>
                  <a:pt x="851651" y="34270"/>
                </a:lnTo>
                <a:lnTo>
                  <a:pt x="879149" y="25857"/>
                </a:lnTo>
                <a:lnTo>
                  <a:pt x="906647" y="18265"/>
                </a:lnTo>
                <a:lnTo>
                  <a:pt x="934147" y="15802"/>
                </a:lnTo>
                <a:lnTo>
                  <a:pt x="961645" y="7387"/>
                </a:lnTo>
                <a:lnTo>
                  <a:pt x="989146" y="0"/>
                </a:lnTo>
                <a:lnTo>
                  <a:pt x="1016644" y="4925"/>
                </a:lnTo>
                <a:lnTo>
                  <a:pt x="1044142" y="6567"/>
                </a:lnTo>
                <a:lnTo>
                  <a:pt x="1071642" y="6567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152307" y="53051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206396" y="529334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8"/>
                </a:lnTo>
                <a:lnTo>
                  <a:pt x="0" y="6371"/>
                </a:lnTo>
                <a:lnTo>
                  <a:pt x="1838" y="8208"/>
                </a:lnTo>
                <a:lnTo>
                  <a:pt x="6371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260891" y="526203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315385" y="523560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7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9" y="6370"/>
                </a:lnTo>
                <a:lnTo>
                  <a:pt x="8209" y="1837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369882" y="51908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424373" y="516768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478869" y="514938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533366" y="512295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9"/>
                </a:lnTo>
                <a:lnTo>
                  <a:pt x="6370" y="8209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1587858" y="510627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642353" y="510139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1696851" y="509122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2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2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750936" y="507496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805433" y="506642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859925" y="506316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914420" y="504486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968917" y="503348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2023409" y="502331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2077904" y="500704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2132402" y="49936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2186893" y="498711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2241389" y="497532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2295476" y="497369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2349971" y="49688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2404469" y="498874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2458960" y="499199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2513455" y="500542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2567953" y="500013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2622444" y="498874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2676940" y="496719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2731437" y="49590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2785928" y="49590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2840020" y="49590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2894511" y="49423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2949008" y="492733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3003504" y="49224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3057995" y="490578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3112491" y="489114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3166988" y="49009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3221480" y="49041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3275975" y="49041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2103574" y="5352887"/>
            <a:ext cx="29193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03">
              <a:lnSpc>
                <a:spcPts val="743"/>
              </a:lnSpc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  <a:p>
            <a:pPr marL="25168">
              <a:lnSpc>
                <a:spcPts val="981"/>
              </a:lnSpc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Cost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869562" y="4046219"/>
            <a:ext cx="137282" cy="923628"/>
          </a:xfrm>
          <a:prstGeom prst="rect">
            <a:avLst/>
          </a:prstGeom>
        </p:spPr>
        <p:txBody>
          <a:bodyPr vert="vert270" wrap="square" lIns="0" tIns="6292" rIns="0" bIns="0" rtlCol="0">
            <a:spAutoFit/>
          </a:bodyPr>
          <a:lstStyle/>
          <a:p>
            <a:pPr marL="25168">
              <a:spcBef>
                <a:spcPts val="5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406527" y="3456239"/>
            <a:ext cx="1687446" cy="16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90" dirty="0">
                <a:solidFill>
                  <a:prstClr val="black"/>
                </a:solidFill>
                <a:latin typeface="Arial"/>
                <a:cs typeface="Arial"/>
              </a:rPr>
              <a:t>Category − checkeredscarf</a:t>
            </a:r>
            <a:endParaRPr sz="109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2228373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2228373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2228372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314202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2228373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2228372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2228373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2228373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2228372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3314202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2258063" y="3771152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2258063" y="388746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2258063" y="4003368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2232897" y="3718045"/>
            <a:ext cx="1103572" cy="46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9" algn="ctr"/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active</a:t>
            </a:r>
          </a:p>
          <a:p>
            <a:pPr marR="60402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active</a:t>
            </a:r>
          </a:p>
          <a:p>
            <a:pPr marR="49077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Multi−level random</a:t>
            </a:r>
          </a:p>
          <a:p>
            <a:pPr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random</a:t>
            </a:r>
          </a:p>
        </p:txBody>
      </p:sp>
      <p:sp>
        <p:nvSpPr>
          <p:cNvPr id="406" name="object 406"/>
          <p:cNvSpPr/>
          <p:nvPr/>
        </p:nvSpPr>
        <p:spPr>
          <a:xfrm>
            <a:off x="2258063" y="411967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2325167" y="41115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389515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3895158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389515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6073321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389515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389515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3895157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3895157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3843151" y="5352886"/>
            <a:ext cx="105701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4439699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4439699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4360446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4984243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4984243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5528781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5528781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5449530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6073321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6073321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5994068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3895157" y="533645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6051360" y="533645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3747583" y="5284565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92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3895157" y="5060319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6051360" y="5060319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3747583" y="5008432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93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3895157" y="4784592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6051360" y="4784592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3747583" y="4732705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94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3895157" y="4508461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6051360" y="4508461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747583" y="4456567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3895157" y="423273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6051360" y="4232734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3747583" y="4180840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96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3895157" y="3956597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6051360" y="3956597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3747583" y="3904707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97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3895157" y="368086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6051360" y="3680868"/>
            <a:ext cx="2265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3747583" y="3628980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98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389515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3895158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389515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6073321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3895157" y="4586959"/>
            <a:ext cx="2124092" cy="562482"/>
          </a:xfrm>
          <a:custGeom>
            <a:avLst/>
            <a:gdLst/>
            <a:ahLst/>
            <a:cxnLst/>
            <a:rect l="l" t="t" r="r" b="b"/>
            <a:pathLst>
              <a:path w="1071880" h="283844">
                <a:moveTo>
                  <a:pt x="0" y="283406"/>
                </a:moveTo>
                <a:lnTo>
                  <a:pt x="27294" y="250774"/>
                </a:lnTo>
                <a:lnTo>
                  <a:pt x="54793" y="217940"/>
                </a:lnTo>
                <a:lnTo>
                  <a:pt x="82292" y="185310"/>
                </a:lnTo>
                <a:lnTo>
                  <a:pt x="109790" y="152475"/>
                </a:lnTo>
                <a:lnTo>
                  <a:pt x="137291" y="132981"/>
                </a:lnTo>
                <a:lnTo>
                  <a:pt x="164789" y="113484"/>
                </a:lnTo>
                <a:lnTo>
                  <a:pt x="192287" y="93989"/>
                </a:lnTo>
                <a:lnTo>
                  <a:pt x="219787" y="69774"/>
                </a:lnTo>
                <a:lnTo>
                  <a:pt x="247285" y="64849"/>
                </a:lnTo>
                <a:lnTo>
                  <a:pt x="274786" y="54998"/>
                </a:lnTo>
                <a:lnTo>
                  <a:pt x="302079" y="45352"/>
                </a:lnTo>
                <a:lnTo>
                  <a:pt x="329577" y="40426"/>
                </a:lnTo>
                <a:lnTo>
                  <a:pt x="357078" y="30783"/>
                </a:lnTo>
                <a:lnTo>
                  <a:pt x="384576" y="43916"/>
                </a:lnTo>
                <a:lnTo>
                  <a:pt x="412074" y="37759"/>
                </a:lnTo>
                <a:lnTo>
                  <a:pt x="439574" y="31398"/>
                </a:lnTo>
                <a:lnTo>
                  <a:pt x="467072" y="29963"/>
                </a:lnTo>
                <a:lnTo>
                  <a:pt x="522071" y="29963"/>
                </a:lnTo>
                <a:lnTo>
                  <a:pt x="549571" y="32834"/>
                </a:lnTo>
                <a:lnTo>
                  <a:pt x="576865" y="32834"/>
                </a:lnTo>
                <a:lnTo>
                  <a:pt x="604363" y="32014"/>
                </a:lnTo>
                <a:lnTo>
                  <a:pt x="631864" y="35501"/>
                </a:lnTo>
                <a:lnTo>
                  <a:pt x="659362" y="36321"/>
                </a:lnTo>
                <a:lnTo>
                  <a:pt x="686860" y="31396"/>
                </a:lnTo>
                <a:lnTo>
                  <a:pt x="714360" y="27293"/>
                </a:lnTo>
                <a:lnTo>
                  <a:pt x="741858" y="35501"/>
                </a:lnTo>
                <a:lnTo>
                  <a:pt x="769359" y="27293"/>
                </a:lnTo>
                <a:lnTo>
                  <a:pt x="796857" y="24422"/>
                </a:lnTo>
                <a:lnTo>
                  <a:pt x="824355" y="33450"/>
                </a:lnTo>
                <a:lnTo>
                  <a:pt x="851651" y="27909"/>
                </a:lnTo>
                <a:lnTo>
                  <a:pt x="879149" y="13955"/>
                </a:lnTo>
                <a:lnTo>
                  <a:pt x="906647" y="0"/>
                </a:lnTo>
                <a:lnTo>
                  <a:pt x="934147" y="10466"/>
                </a:lnTo>
                <a:lnTo>
                  <a:pt x="961645" y="16007"/>
                </a:lnTo>
                <a:lnTo>
                  <a:pt x="989146" y="10466"/>
                </a:lnTo>
                <a:lnTo>
                  <a:pt x="1016644" y="7799"/>
                </a:lnTo>
                <a:lnTo>
                  <a:pt x="1044142" y="4927"/>
                </a:lnTo>
                <a:lnTo>
                  <a:pt x="1071642" y="10468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3895157" y="4751247"/>
            <a:ext cx="2124092" cy="387571"/>
          </a:xfrm>
          <a:custGeom>
            <a:avLst/>
            <a:gdLst/>
            <a:ahLst/>
            <a:cxnLst/>
            <a:rect l="l" t="t" r="r" b="b"/>
            <a:pathLst>
              <a:path w="1071880" h="195580">
                <a:moveTo>
                  <a:pt x="0" y="194959"/>
                </a:moveTo>
                <a:lnTo>
                  <a:pt x="27294" y="183877"/>
                </a:lnTo>
                <a:lnTo>
                  <a:pt x="54793" y="136470"/>
                </a:lnTo>
                <a:lnTo>
                  <a:pt x="82292" y="103020"/>
                </a:lnTo>
                <a:lnTo>
                  <a:pt x="109790" y="55614"/>
                </a:lnTo>
                <a:lnTo>
                  <a:pt x="137291" y="55614"/>
                </a:lnTo>
                <a:lnTo>
                  <a:pt x="164789" y="47406"/>
                </a:lnTo>
                <a:lnTo>
                  <a:pt x="192287" y="41865"/>
                </a:lnTo>
                <a:lnTo>
                  <a:pt x="219787" y="41865"/>
                </a:lnTo>
                <a:lnTo>
                  <a:pt x="247285" y="44532"/>
                </a:lnTo>
                <a:lnTo>
                  <a:pt x="274786" y="52947"/>
                </a:lnTo>
                <a:lnTo>
                  <a:pt x="302079" y="50073"/>
                </a:lnTo>
                <a:lnTo>
                  <a:pt x="329577" y="50073"/>
                </a:lnTo>
                <a:lnTo>
                  <a:pt x="357078" y="33450"/>
                </a:lnTo>
                <a:lnTo>
                  <a:pt x="384576" y="27909"/>
                </a:lnTo>
                <a:lnTo>
                  <a:pt x="412074" y="36117"/>
                </a:lnTo>
                <a:lnTo>
                  <a:pt x="439574" y="36117"/>
                </a:lnTo>
                <a:lnTo>
                  <a:pt x="467072" y="30576"/>
                </a:lnTo>
                <a:lnTo>
                  <a:pt x="494573" y="0"/>
                </a:lnTo>
                <a:lnTo>
                  <a:pt x="522071" y="2871"/>
                </a:lnTo>
                <a:lnTo>
                  <a:pt x="549571" y="8412"/>
                </a:lnTo>
                <a:lnTo>
                  <a:pt x="659362" y="8412"/>
                </a:lnTo>
                <a:lnTo>
                  <a:pt x="686860" y="13953"/>
                </a:lnTo>
                <a:lnTo>
                  <a:pt x="714360" y="8412"/>
                </a:lnTo>
                <a:lnTo>
                  <a:pt x="741858" y="5540"/>
                </a:lnTo>
                <a:lnTo>
                  <a:pt x="824355" y="5540"/>
                </a:lnTo>
                <a:lnTo>
                  <a:pt x="851651" y="8412"/>
                </a:lnTo>
                <a:lnTo>
                  <a:pt x="906647" y="8412"/>
                </a:lnTo>
                <a:lnTo>
                  <a:pt x="934147" y="2871"/>
                </a:lnTo>
                <a:lnTo>
                  <a:pt x="961645" y="5540"/>
                </a:lnTo>
                <a:lnTo>
                  <a:pt x="989146" y="5540"/>
                </a:lnTo>
                <a:lnTo>
                  <a:pt x="1016644" y="8412"/>
                </a:lnTo>
                <a:lnTo>
                  <a:pt x="1044142" y="5540"/>
                </a:lnTo>
                <a:lnTo>
                  <a:pt x="1071642" y="554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3895157" y="5087985"/>
            <a:ext cx="2124092" cy="125835"/>
          </a:xfrm>
          <a:custGeom>
            <a:avLst/>
            <a:gdLst/>
            <a:ahLst/>
            <a:cxnLst/>
            <a:rect l="l" t="t" r="r" b="b"/>
            <a:pathLst>
              <a:path w="1071880" h="63500">
                <a:moveTo>
                  <a:pt x="0" y="25031"/>
                </a:moveTo>
                <a:lnTo>
                  <a:pt x="54793" y="25031"/>
                </a:lnTo>
                <a:lnTo>
                  <a:pt x="82292" y="22158"/>
                </a:lnTo>
                <a:lnTo>
                  <a:pt x="109790" y="22158"/>
                </a:lnTo>
                <a:lnTo>
                  <a:pt x="137291" y="19491"/>
                </a:lnTo>
                <a:lnTo>
                  <a:pt x="164789" y="27904"/>
                </a:lnTo>
                <a:lnTo>
                  <a:pt x="192287" y="19491"/>
                </a:lnTo>
                <a:lnTo>
                  <a:pt x="219787" y="36114"/>
                </a:lnTo>
                <a:lnTo>
                  <a:pt x="247285" y="52942"/>
                </a:lnTo>
                <a:lnTo>
                  <a:pt x="274786" y="63408"/>
                </a:lnTo>
                <a:lnTo>
                  <a:pt x="302079" y="62998"/>
                </a:lnTo>
                <a:lnTo>
                  <a:pt x="329577" y="62383"/>
                </a:lnTo>
                <a:lnTo>
                  <a:pt x="357078" y="58689"/>
                </a:lnTo>
                <a:lnTo>
                  <a:pt x="384576" y="55200"/>
                </a:lnTo>
                <a:lnTo>
                  <a:pt x="412074" y="51506"/>
                </a:lnTo>
                <a:lnTo>
                  <a:pt x="439574" y="56226"/>
                </a:lnTo>
                <a:lnTo>
                  <a:pt x="467072" y="46991"/>
                </a:lnTo>
                <a:lnTo>
                  <a:pt x="494573" y="43503"/>
                </a:lnTo>
                <a:lnTo>
                  <a:pt x="522071" y="39809"/>
                </a:lnTo>
                <a:lnTo>
                  <a:pt x="549571" y="36731"/>
                </a:lnTo>
                <a:lnTo>
                  <a:pt x="576865" y="30780"/>
                </a:lnTo>
                <a:lnTo>
                  <a:pt x="604363" y="27907"/>
                </a:lnTo>
                <a:lnTo>
                  <a:pt x="631864" y="25035"/>
                </a:lnTo>
                <a:lnTo>
                  <a:pt x="659362" y="22162"/>
                </a:lnTo>
                <a:lnTo>
                  <a:pt x="686860" y="11080"/>
                </a:lnTo>
                <a:lnTo>
                  <a:pt x="714360" y="11080"/>
                </a:lnTo>
                <a:lnTo>
                  <a:pt x="741858" y="2667"/>
                </a:lnTo>
                <a:lnTo>
                  <a:pt x="769359" y="0"/>
                </a:lnTo>
                <a:lnTo>
                  <a:pt x="796857" y="33450"/>
                </a:lnTo>
                <a:lnTo>
                  <a:pt x="824355" y="27909"/>
                </a:lnTo>
                <a:lnTo>
                  <a:pt x="851651" y="36118"/>
                </a:lnTo>
                <a:lnTo>
                  <a:pt x="879149" y="38990"/>
                </a:lnTo>
                <a:lnTo>
                  <a:pt x="906647" y="36118"/>
                </a:lnTo>
                <a:lnTo>
                  <a:pt x="934147" y="25036"/>
                </a:lnTo>
                <a:lnTo>
                  <a:pt x="961645" y="25036"/>
                </a:lnTo>
                <a:lnTo>
                  <a:pt x="989146" y="27908"/>
                </a:lnTo>
                <a:lnTo>
                  <a:pt x="1016644" y="27908"/>
                </a:lnTo>
                <a:lnTo>
                  <a:pt x="1044142" y="30576"/>
                </a:lnTo>
                <a:lnTo>
                  <a:pt x="1071642" y="30576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3895157" y="4911481"/>
            <a:ext cx="2124092" cy="226503"/>
          </a:xfrm>
          <a:custGeom>
            <a:avLst/>
            <a:gdLst/>
            <a:ahLst/>
            <a:cxnLst/>
            <a:rect l="l" t="t" r="r" b="b"/>
            <a:pathLst>
              <a:path w="1071880" h="114300">
                <a:moveTo>
                  <a:pt x="0" y="114100"/>
                </a:moveTo>
                <a:lnTo>
                  <a:pt x="27294" y="105687"/>
                </a:lnTo>
                <a:lnTo>
                  <a:pt x="54793" y="103019"/>
                </a:lnTo>
                <a:lnTo>
                  <a:pt x="109790" y="103019"/>
                </a:lnTo>
                <a:lnTo>
                  <a:pt x="137291" y="105687"/>
                </a:lnTo>
                <a:lnTo>
                  <a:pt x="164789" y="111228"/>
                </a:lnTo>
                <a:lnTo>
                  <a:pt x="219787" y="111228"/>
                </a:lnTo>
                <a:lnTo>
                  <a:pt x="247285" y="97478"/>
                </a:lnTo>
                <a:lnTo>
                  <a:pt x="274786" y="97478"/>
                </a:lnTo>
                <a:lnTo>
                  <a:pt x="302079" y="105687"/>
                </a:lnTo>
                <a:lnTo>
                  <a:pt x="329577" y="100146"/>
                </a:lnTo>
                <a:lnTo>
                  <a:pt x="357078" y="97478"/>
                </a:lnTo>
                <a:lnTo>
                  <a:pt x="384576" y="86192"/>
                </a:lnTo>
                <a:lnTo>
                  <a:pt x="412074" y="83523"/>
                </a:lnTo>
                <a:lnTo>
                  <a:pt x="494573" y="83523"/>
                </a:lnTo>
                <a:lnTo>
                  <a:pt x="522071" y="86192"/>
                </a:lnTo>
                <a:lnTo>
                  <a:pt x="549571" y="75111"/>
                </a:lnTo>
                <a:lnTo>
                  <a:pt x="576865" y="75111"/>
                </a:lnTo>
                <a:lnTo>
                  <a:pt x="604363" y="61155"/>
                </a:lnTo>
                <a:lnTo>
                  <a:pt x="659362" y="61155"/>
                </a:lnTo>
                <a:lnTo>
                  <a:pt x="686860" y="44532"/>
                </a:lnTo>
                <a:lnTo>
                  <a:pt x="714360" y="8208"/>
                </a:lnTo>
                <a:lnTo>
                  <a:pt x="741858" y="0"/>
                </a:lnTo>
                <a:lnTo>
                  <a:pt x="769359" y="2667"/>
                </a:lnTo>
                <a:lnTo>
                  <a:pt x="796857" y="8208"/>
                </a:lnTo>
                <a:lnTo>
                  <a:pt x="824355" y="25035"/>
                </a:lnTo>
                <a:lnTo>
                  <a:pt x="851651" y="22163"/>
                </a:lnTo>
                <a:lnTo>
                  <a:pt x="879149" y="25035"/>
                </a:lnTo>
                <a:lnTo>
                  <a:pt x="906647" y="11081"/>
                </a:lnTo>
                <a:lnTo>
                  <a:pt x="934147" y="5540"/>
                </a:lnTo>
                <a:lnTo>
                  <a:pt x="961645" y="27704"/>
                </a:lnTo>
                <a:lnTo>
                  <a:pt x="989146" y="30576"/>
                </a:lnTo>
                <a:lnTo>
                  <a:pt x="1016644" y="30576"/>
                </a:lnTo>
                <a:lnTo>
                  <a:pt x="1044142" y="33245"/>
                </a:lnTo>
                <a:lnTo>
                  <a:pt x="1071642" y="38991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3887027" y="51294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3941114" y="51127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1" y="0"/>
                </a:moveTo>
                <a:lnTo>
                  <a:pt x="1838" y="0"/>
                </a:lnTo>
                <a:lnTo>
                  <a:pt x="0" y="1838"/>
                </a:lnTo>
                <a:lnTo>
                  <a:pt x="0" y="6371"/>
                </a:lnTo>
                <a:lnTo>
                  <a:pt x="1838" y="8208"/>
                </a:lnTo>
                <a:lnTo>
                  <a:pt x="6371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3995610" y="510749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4050103" y="510749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1" y="0"/>
                </a:moveTo>
                <a:lnTo>
                  <a:pt x="1838" y="0"/>
                </a:lnTo>
                <a:lnTo>
                  <a:pt x="0" y="1837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9" y="6370"/>
                </a:lnTo>
                <a:lnTo>
                  <a:pt x="8209" y="1837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4104601" y="510749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4159092" y="51127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4213587" y="51237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4268085" y="51237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4322576" y="51237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1"/>
                </a:lnTo>
                <a:lnTo>
                  <a:pt x="8210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4377072" y="509651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4431569" y="509651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4485654" y="51127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4540152" y="51018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4594643" y="509651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4649139" y="507414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4703636" y="506886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4758127" y="506886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4812623" y="506886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4867120" y="506886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4921612" y="507414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4976107" y="505218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5030194" y="505218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5084690" y="502453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5139187" y="502453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5193678" y="502453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5248174" y="499159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5302671" y="491961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5357163" y="49033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5411658" y="490863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5466156" y="491961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5520647" y="49529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5574738" y="49472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5629230" y="495295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5683727" y="492530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5738222" y="491432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5792714" y="495824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5847211" y="49639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5901707" y="49639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5956198" y="496922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6010696" y="498061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4838292" y="5352887"/>
            <a:ext cx="29193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03">
              <a:lnSpc>
                <a:spcPts val="743"/>
              </a:lnSpc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  <a:p>
            <a:pPr marL="25168">
              <a:lnSpc>
                <a:spcPts val="981"/>
              </a:lnSpc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Cost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3604280" y="4046219"/>
            <a:ext cx="137282" cy="923628"/>
          </a:xfrm>
          <a:prstGeom prst="rect">
            <a:avLst/>
          </a:prstGeom>
        </p:spPr>
        <p:txBody>
          <a:bodyPr vert="vert270" wrap="square" lIns="0" tIns="6292" rIns="0" bIns="0" rtlCol="0">
            <a:spAutoFit/>
          </a:bodyPr>
          <a:lstStyle/>
          <a:p>
            <a:pPr marL="25168">
              <a:spcBef>
                <a:spcPts val="5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4348649" y="3456239"/>
            <a:ext cx="1269674" cy="16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90" dirty="0">
                <a:solidFill>
                  <a:prstClr val="black"/>
                </a:solidFill>
                <a:latin typeface="Arial"/>
                <a:cs typeface="Arial"/>
              </a:rPr>
              <a:t>Category − cokecan</a:t>
            </a:r>
          </a:p>
        </p:txBody>
      </p:sp>
      <p:sp>
        <p:nvSpPr>
          <p:cNvPr id="500" name="object 500"/>
          <p:cNvSpPr/>
          <p:nvPr/>
        </p:nvSpPr>
        <p:spPr>
          <a:xfrm>
            <a:off x="4963092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4963092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496309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604892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4963092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496309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4963092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4963092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496309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604892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4992782" y="3771152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4992782" y="388746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4992782" y="4003368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4967616" y="3718045"/>
            <a:ext cx="1103572" cy="46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9" algn="ctr"/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active</a:t>
            </a:r>
          </a:p>
          <a:p>
            <a:pPr marR="60402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active</a:t>
            </a:r>
          </a:p>
          <a:p>
            <a:pPr marR="49077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Multi−level random</a:t>
            </a:r>
          </a:p>
          <a:p>
            <a:pPr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random</a:t>
            </a:r>
          </a:p>
        </p:txBody>
      </p:sp>
      <p:sp>
        <p:nvSpPr>
          <p:cNvPr id="514" name="object 514"/>
          <p:cNvSpPr/>
          <p:nvPr/>
        </p:nvSpPr>
        <p:spPr>
          <a:xfrm>
            <a:off x="4992782" y="411967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5059885" y="41115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673859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738598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73859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8916761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673859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673859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6738597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6738597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6686591" y="5352886"/>
            <a:ext cx="105701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7283139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7283139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7203886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7827683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7827683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8372221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8372221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8916761" y="5314494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8916761" y="3680868"/>
            <a:ext cx="0" cy="2265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8837508" y="5352886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6738597" y="5336454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8894800" y="5336454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6591022" y="5284565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41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6738597" y="5129457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8894800" y="5129457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6738597" y="4922456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8894800" y="4922456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6591022" y="4870569"/>
            <a:ext cx="159810" cy="320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43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endParaRPr sz="694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42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6738597" y="4715456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8894800" y="4715456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6591022" y="4663567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44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6738597" y="4508461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8894800" y="4508461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6738597" y="4301460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8894800" y="4301460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6738597" y="4094460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8894800" y="4094460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6591022" y="4042572"/>
            <a:ext cx="159810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47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endParaRPr sz="694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46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  <a:p>
            <a:endParaRPr sz="694" spc="-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45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6738597" y="3887465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8894800" y="3887465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6591022" y="3835571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48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6738597" y="3680868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8894800" y="3680868"/>
            <a:ext cx="2265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0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58" name="object 558"/>
          <p:cNvSpPr txBox="1"/>
          <p:nvPr/>
        </p:nvSpPr>
        <p:spPr>
          <a:xfrm>
            <a:off x="6591022" y="3628980"/>
            <a:ext cx="159810" cy="10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694" spc="-150" dirty="0">
                <a:solidFill>
                  <a:prstClr val="black"/>
                </a:solidFill>
                <a:latin typeface="Arial"/>
                <a:cs typeface="Arial"/>
              </a:rPr>
              <a:t>49</a:t>
            </a:r>
            <a:endParaRPr sz="694" spc="-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6738598" y="5336454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6738598" y="3680868"/>
            <a:ext cx="2178201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6738597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8916761" y="3680868"/>
            <a:ext cx="0" cy="165598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4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6738597" y="4690656"/>
            <a:ext cx="2124092" cy="294454"/>
          </a:xfrm>
          <a:custGeom>
            <a:avLst/>
            <a:gdLst/>
            <a:ahLst/>
            <a:cxnLst/>
            <a:rect l="l" t="t" r="r" b="b"/>
            <a:pathLst>
              <a:path w="1071879" h="148589">
                <a:moveTo>
                  <a:pt x="0" y="127440"/>
                </a:moveTo>
                <a:lnTo>
                  <a:pt x="27294" y="137906"/>
                </a:lnTo>
                <a:lnTo>
                  <a:pt x="54793" y="148168"/>
                </a:lnTo>
                <a:lnTo>
                  <a:pt x="82292" y="98092"/>
                </a:lnTo>
                <a:lnTo>
                  <a:pt x="109790" y="106507"/>
                </a:lnTo>
                <a:lnTo>
                  <a:pt x="137291" y="102402"/>
                </a:lnTo>
                <a:lnTo>
                  <a:pt x="164789" y="100146"/>
                </a:lnTo>
                <a:lnTo>
                  <a:pt x="192287" y="22983"/>
                </a:lnTo>
                <a:lnTo>
                  <a:pt x="384576" y="22983"/>
                </a:lnTo>
                <a:lnTo>
                  <a:pt x="412074" y="20932"/>
                </a:lnTo>
                <a:lnTo>
                  <a:pt x="522071" y="20932"/>
                </a:lnTo>
                <a:lnTo>
                  <a:pt x="549571" y="18674"/>
                </a:lnTo>
                <a:lnTo>
                  <a:pt x="576865" y="20932"/>
                </a:lnTo>
                <a:lnTo>
                  <a:pt x="604363" y="22983"/>
                </a:lnTo>
                <a:lnTo>
                  <a:pt x="631864" y="14569"/>
                </a:lnTo>
                <a:lnTo>
                  <a:pt x="659362" y="0"/>
                </a:lnTo>
                <a:lnTo>
                  <a:pt x="686860" y="14569"/>
                </a:lnTo>
                <a:lnTo>
                  <a:pt x="714360" y="54178"/>
                </a:lnTo>
                <a:lnTo>
                  <a:pt x="741858" y="50073"/>
                </a:lnTo>
                <a:lnTo>
                  <a:pt x="769359" y="37555"/>
                </a:lnTo>
                <a:lnTo>
                  <a:pt x="796857" y="39606"/>
                </a:lnTo>
                <a:lnTo>
                  <a:pt x="824355" y="58488"/>
                </a:lnTo>
                <a:lnTo>
                  <a:pt x="851651" y="64644"/>
                </a:lnTo>
                <a:lnTo>
                  <a:pt x="879149" y="71005"/>
                </a:lnTo>
                <a:lnTo>
                  <a:pt x="906647" y="73057"/>
                </a:lnTo>
                <a:lnTo>
                  <a:pt x="934147" y="68954"/>
                </a:lnTo>
                <a:lnTo>
                  <a:pt x="961645" y="89680"/>
                </a:lnTo>
                <a:lnTo>
                  <a:pt x="989146" y="108558"/>
                </a:lnTo>
                <a:lnTo>
                  <a:pt x="1016644" y="116973"/>
                </a:lnTo>
                <a:lnTo>
                  <a:pt x="1044142" y="108558"/>
                </a:lnTo>
                <a:lnTo>
                  <a:pt x="1071642" y="102402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6738597" y="4938722"/>
            <a:ext cx="2124092" cy="240345"/>
          </a:xfrm>
          <a:custGeom>
            <a:avLst/>
            <a:gdLst/>
            <a:ahLst/>
            <a:cxnLst/>
            <a:rect l="l" t="t" r="r" b="b"/>
            <a:pathLst>
              <a:path w="1071879" h="121285">
                <a:moveTo>
                  <a:pt x="0" y="0"/>
                </a:moveTo>
                <a:lnTo>
                  <a:pt x="27294" y="22986"/>
                </a:lnTo>
                <a:lnTo>
                  <a:pt x="54793" y="35504"/>
                </a:lnTo>
                <a:lnTo>
                  <a:pt x="82292" y="60746"/>
                </a:lnTo>
                <a:lnTo>
                  <a:pt x="109790" y="73264"/>
                </a:lnTo>
                <a:lnTo>
                  <a:pt x="137291" y="73264"/>
                </a:lnTo>
                <a:lnTo>
                  <a:pt x="164789" y="58488"/>
                </a:lnTo>
                <a:lnTo>
                  <a:pt x="192287" y="73264"/>
                </a:lnTo>
                <a:lnTo>
                  <a:pt x="219787" y="75315"/>
                </a:lnTo>
                <a:lnTo>
                  <a:pt x="247285" y="104457"/>
                </a:lnTo>
                <a:lnTo>
                  <a:pt x="274786" y="102405"/>
                </a:lnTo>
                <a:lnTo>
                  <a:pt x="302079" y="112871"/>
                </a:lnTo>
                <a:lnTo>
                  <a:pt x="329577" y="112871"/>
                </a:lnTo>
                <a:lnTo>
                  <a:pt x="357078" y="85782"/>
                </a:lnTo>
                <a:lnTo>
                  <a:pt x="384576" y="114923"/>
                </a:lnTo>
                <a:lnTo>
                  <a:pt x="412074" y="121284"/>
                </a:lnTo>
                <a:lnTo>
                  <a:pt x="439574" y="102405"/>
                </a:lnTo>
                <a:lnTo>
                  <a:pt x="467072" y="89886"/>
                </a:lnTo>
                <a:lnTo>
                  <a:pt x="494573" y="85783"/>
                </a:lnTo>
                <a:lnTo>
                  <a:pt x="522071" y="96249"/>
                </a:lnTo>
                <a:lnTo>
                  <a:pt x="549571" y="91939"/>
                </a:lnTo>
                <a:lnTo>
                  <a:pt x="576865" y="77369"/>
                </a:lnTo>
                <a:lnTo>
                  <a:pt x="604363" y="81473"/>
                </a:lnTo>
                <a:lnTo>
                  <a:pt x="631864" y="73264"/>
                </a:lnTo>
                <a:lnTo>
                  <a:pt x="659362" y="50280"/>
                </a:lnTo>
                <a:lnTo>
                  <a:pt x="686860" y="54385"/>
                </a:lnTo>
                <a:lnTo>
                  <a:pt x="714360" y="58488"/>
                </a:lnTo>
                <a:lnTo>
                  <a:pt x="741858" y="52331"/>
                </a:lnTo>
                <a:lnTo>
                  <a:pt x="769359" y="50280"/>
                </a:lnTo>
                <a:lnTo>
                  <a:pt x="796857" y="48228"/>
                </a:lnTo>
                <a:lnTo>
                  <a:pt x="824355" y="45970"/>
                </a:lnTo>
                <a:lnTo>
                  <a:pt x="851651" y="41867"/>
                </a:lnTo>
                <a:lnTo>
                  <a:pt x="879149" y="33452"/>
                </a:lnTo>
                <a:lnTo>
                  <a:pt x="906647" y="39816"/>
                </a:lnTo>
                <a:lnTo>
                  <a:pt x="934147" y="39816"/>
                </a:lnTo>
                <a:lnTo>
                  <a:pt x="961645" y="48228"/>
                </a:lnTo>
                <a:lnTo>
                  <a:pt x="989146" y="48228"/>
                </a:lnTo>
                <a:lnTo>
                  <a:pt x="1016644" y="43919"/>
                </a:lnTo>
                <a:lnTo>
                  <a:pt x="1044142" y="39816"/>
                </a:lnTo>
                <a:lnTo>
                  <a:pt x="1071642" y="37762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6738597" y="4647135"/>
            <a:ext cx="2124092" cy="629174"/>
          </a:xfrm>
          <a:custGeom>
            <a:avLst/>
            <a:gdLst/>
            <a:ahLst/>
            <a:cxnLst/>
            <a:rect l="l" t="t" r="r" b="b"/>
            <a:pathLst>
              <a:path w="1071879" h="317500">
                <a:moveTo>
                  <a:pt x="0" y="147143"/>
                </a:moveTo>
                <a:lnTo>
                  <a:pt x="27294" y="160483"/>
                </a:lnTo>
                <a:lnTo>
                  <a:pt x="54793" y="169307"/>
                </a:lnTo>
                <a:lnTo>
                  <a:pt x="82292" y="180389"/>
                </a:lnTo>
                <a:lnTo>
                  <a:pt x="109790" y="183261"/>
                </a:lnTo>
                <a:lnTo>
                  <a:pt x="137291" y="200499"/>
                </a:lnTo>
                <a:lnTo>
                  <a:pt x="164789" y="233951"/>
                </a:lnTo>
                <a:lnTo>
                  <a:pt x="192287" y="256935"/>
                </a:lnTo>
                <a:lnTo>
                  <a:pt x="219787" y="265144"/>
                </a:lnTo>
                <a:lnTo>
                  <a:pt x="247285" y="268632"/>
                </a:lnTo>
                <a:lnTo>
                  <a:pt x="274786" y="309471"/>
                </a:lnTo>
                <a:lnTo>
                  <a:pt x="302079" y="312138"/>
                </a:lnTo>
                <a:lnTo>
                  <a:pt x="329577" y="317064"/>
                </a:lnTo>
                <a:lnTo>
                  <a:pt x="357078" y="265554"/>
                </a:lnTo>
                <a:lnTo>
                  <a:pt x="384576" y="261860"/>
                </a:lnTo>
                <a:lnTo>
                  <a:pt x="412074" y="260834"/>
                </a:lnTo>
                <a:lnTo>
                  <a:pt x="439574" y="260424"/>
                </a:lnTo>
                <a:lnTo>
                  <a:pt x="467072" y="257962"/>
                </a:lnTo>
                <a:lnTo>
                  <a:pt x="494573" y="259603"/>
                </a:lnTo>
                <a:lnTo>
                  <a:pt x="522071" y="262066"/>
                </a:lnTo>
                <a:lnTo>
                  <a:pt x="549571" y="264528"/>
                </a:lnTo>
                <a:lnTo>
                  <a:pt x="576865" y="290180"/>
                </a:lnTo>
                <a:lnTo>
                  <a:pt x="604363" y="292643"/>
                </a:lnTo>
                <a:lnTo>
                  <a:pt x="631864" y="301467"/>
                </a:lnTo>
                <a:lnTo>
                  <a:pt x="659362" y="305982"/>
                </a:lnTo>
                <a:lnTo>
                  <a:pt x="686860" y="293464"/>
                </a:lnTo>
                <a:lnTo>
                  <a:pt x="714360" y="291412"/>
                </a:lnTo>
                <a:lnTo>
                  <a:pt x="741858" y="303930"/>
                </a:lnTo>
                <a:lnTo>
                  <a:pt x="769359" y="270479"/>
                </a:lnTo>
                <a:lnTo>
                  <a:pt x="796857" y="245443"/>
                </a:lnTo>
                <a:lnTo>
                  <a:pt x="824355" y="95016"/>
                </a:lnTo>
                <a:lnTo>
                  <a:pt x="851651" y="30371"/>
                </a:lnTo>
                <a:lnTo>
                  <a:pt x="879149" y="34474"/>
                </a:lnTo>
                <a:lnTo>
                  <a:pt x="906647" y="38579"/>
                </a:lnTo>
                <a:lnTo>
                  <a:pt x="934147" y="38579"/>
                </a:lnTo>
                <a:lnTo>
                  <a:pt x="961645" y="29549"/>
                </a:lnTo>
                <a:lnTo>
                  <a:pt x="989146" y="28933"/>
                </a:lnTo>
                <a:lnTo>
                  <a:pt x="1016644" y="3282"/>
                </a:lnTo>
                <a:lnTo>
                  <a:pt x="1044142" y="4718"/>
                </a:lnTo>
                <a:lnTo>
                  <a:pt x="1071642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6738597" y="4574748"/>
            <a:ext cx="2124092" cy="547382"/>
          </a:xfrm>
          <a:custGeom>
            <a:avLst/>
            <a:gdLst/>
            <a:ahLst/>
            <a:cxnLst/>
            <a:rect l="l" t="t" r="r" b="b"/>
            <a:pathLst>
              <a:path w="1071879" h="276225">
                <a:moveTo>
                  <a:pt x="0" y="183672"/>
                </a:moveTo>
                <a:lnTo>
                  <a:pt x="27294" y="204604"/>
                </a:lnTo>
                <a:lnTo>
                  <a:pt x="54793" y="221434"/>
                </a:lnTo>
                <a:lnTo>
                  <a:pt x="82292" y="227591"/>
                </a:lnTo>
                <a:lnTo>
                  <a:pt x="109790" y="236003"/>
                </a:lnTo>
                <a:lnTo>
                  <a:pt x="137291" y="233952"/>
                </a:lnTo>
                <a:lnTo>
                  <a:pt x="164789" y="200502"/>
                </a:lnTo>
                <a:lnTo>
                  <a:pt x="192287" y="194138"/>
                </a:lnTo>
                <a:lnTo>
                  <a:pt x="219787" y="192087"/>
                </a:lnTo>
                <a:lnTo>
                  <a:pt x="247285" y="185930"/>
                </a:lnTo>
                <a:lnTo>
                  <a:pt x="274786" y="204604"/>
                </a:lnTo>
                <a:lnTo>
                  <a:pt x="302079" y="208914"/>
                </a:lnTo>
                <a:lnTo>
                  <a:pt x="329577" y="213019"/>
                </a:lnTo>
                <a:lnTo>
                  <a:pt x="357078" y="231898"/>
                </a:lnTo>
                <a:lnTo>
                  <a:pt x="384576" y="229642"/>
                </a:lnTo>
                <a:lnTo>
                  <a:pt x="412074" y="219176"/>
                </a:lnTo>
                <a:lnTo>
                  <a:pt x="439574" y="227588"/>
                </a:lnTo>
                <a:lnTo>
                  <a:pt x="467072" y="227588"/>
                </a:lnTo>
                <a:lnTo>
                  <a:pt x="494573" y="233949"/>
                </a:lnTo>
                <a:lnTo>
                  <a:pt x="522071" y="225537"/>
                </a:lnTo>
                <a:lnTo>
                  <a:pt x="549571" y="275611"/>
                </a:lnTo>
                <a:lnTo>
                  <a:pt x="576865" y="187981"/>
                </a:lnTo>
                <a:lnTo>
                  <a:pt x="604363" y="171154"/>
                </a:lnTo>
                <a:lnTo>
                  <a:pt x="631864" y="185930"/>
                </a:lnTo>
                <a:lnTo>
                  <a:pt x="659362" y="121081"/>
                </a:lnTo>
                <a:lnTo>
                  <a:pt x="686860" y="104458"/>
                </a:lnTo>
                <a:lnTo>
                  <a:pt x="714360" y="96043"/>
                </a:lnTo>
                <a:lnTo>
                  <a:pt x="741858" y="100148"/>
                </a:lnTo>
                <a:lnTo>
                  <a:pt x="769359" y="116976"/>
                </a:lnTo>
                <a:lnTo>
                  <a:pt x="796857" y="133599"/>
                </a:lnTo>
                <a:lnTo>
                  <a:pt x="824355" y="131547"/>
                </a:lnTo>
                <a:lnTo>
                  <a:pt x="851651" y="60539"/>
                </a:lnTo>
                <a:lnTo>
                  <a:pt x="879149" y="60539"/>
                </a:lnTo>
                <a:lnTo>
                  <a:pt x="906647" y="68954"/>
                </a:lnTo>
                <a:lnTo>
                  <a:pt x="934147" y="66903"/>
                </a:lnTo>
                <a:lnTo>
                  <a:pt x="961645" y="60539"/>
                </a:lnTo>
                <a:lnTo>
                  <a:pt x="989146" y="12517"/>
                </a:lnTo>
                <a:lnTo>
                  <a:pt x="1016644" y="0"/>
                </a:lnTo>
                <a:lnTo>
                  <a:pt x="1044142" y="6156"/>
                </a:lnTo>
                <a:lnTo>
                  <a:pt x="1071642" y="16622"/>
                </a:lnTo>
              </a:path>
            </a:pathLst>
          </a:custGeom>
          <a:ln w="1231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6730467" y="493059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6784554" y="497207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7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6839050" y="500542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6893543" y="50176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1" y="0"/>
                </a:moveTo>
                <a:lnTo>
                  <a:pt x="1838" y="0"/>
                </a:lnTo>
                <a:lnTo>
                  <a:pt x="0" y="1839"/>
                </a:lnTo>
                <a:lnTo>
                  <a:pt x="0" y="6370"/>
                </a:lnTo>
                <a:lnTo>
                  <a:pt x="1838" y="8208"/>
                </a:lnTo>
                <a:lnTo>
                  <a:pt x="6371" y="8208"/>
                </a:lnTo>
                <a:lnTo>
                  <a:pt x="8209" y="6370"/>
                </a:lnTo>
                <a:lnTo>
                  <a:pt x="8209" y="1839"/>
                </a:lnTo>
                <a:lnTo>
                  <a:pt x="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6948040" y="503429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7002532" y="503022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7057027" y="4963938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7111525" y="495133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7166016" y="494726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7220512" y="493506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7275009" y="497207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7329094" y="498061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7383592" y="498874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7438083" y="502616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7492578" y="502168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7547076" y="500094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7601567" y="50176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7656065" y="50176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7710560" y="503022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7765051" y="5013555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7819547" y="511278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8"/>
                </a:lnTo>
                <a:lnTo>
                  <a:pt x="0" y="6371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1"/>
                </a:lnTo>
                <a:lnTo>
                  <a:pt x="8208" y="1838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7873634" y="493913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7928131" y="490578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7982627" y="493506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8037118" y="48065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8091616" y="477361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8146111" y="4756937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8200603" y="476507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8255098" y="4798419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8309595" y="4831360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8364087" y="482729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8418178" y="468658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8472669" y="468658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8527167" y="470325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8581662" y="469919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8636154" y="4686586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10" y="6370"/>
                </a:lnTo>
                <a:lnTo>
                  <a:pt x="8210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8690651" y="459142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7"/>
                </a:lnTo>
                <a:lnTo>
                  <a:pt x="0" y="6370"/>
                </a:lnTo>
                <a:lnTo>
                  <a:pt x="1837" y="8208"/>
                </a:lnTo>
                <a:lnTo>
                  <a:pt x="6370" y="8208"/>
                </a:lnTo>
                <a:lnTo>
                  <a:pt x="8208" y="6370"/>
                </a:lnTo>
                <a:lnTo>
                  <a:pt x="8208" y="1837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8745147" y="4566613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8799638" y="4578812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10" y="6373"/>
                </a:lnTo>
                <a:lnTo>
                  <a:pt x="8210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8854135" y="4599554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7681732" y="5352887"/>
            <a:ext cx="77010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03">
              <a:lnSpc>
                <a:spcPts val="743"/>
              </a:lnSpc>
              <a:tabLst>
                <a:tab pos="635482" algn="l"/>
              </a:tabLst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20	30</a:t>
            </a:r>
          </a:p>
          <a:p>
            <a:pPr marL="25168">
              <a:lnSpc>
                <a:spcPts val="981"/>
              </a:lnSpc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Cost</a:t>
            </a:r>
          </a:p>
        </p:txBody>
      </p:sp>
      <p:sp>
        <p:nvSpPr>
          <p:cNvPr id="608" name="object 608"/>
          <p:cNvSpPr txBox="1"/>
          <p:nvPr/>
        </p:nvSpPr>
        <p:spPr>
          <a:xfrm>
            <a:off x="6447720" y="4046219"/>
            <a:ext cx="137282" cy="923628"/>
          </a:xfrm>
          <a:prstGeom prst="rect">
            <a:avLst/>
          </a:prstGeom>
        </p:spPr>
        <p:txBody>
          <a:bodyPr vert="vert270" wrap="square" lIns="0" tIns="6292" rIns="0" bIns="0" rtlCol="0">
            <a:spAutoFit/>
          </a:bodyPr>
          <a:lstStyle/>
          <a:p>
            <a:pPr marL="25168">
              <a:spcBef>
                <a:spcPts val="50"/>
              </a:spcBef>
            </a:pPr>
            <a:r>
              <a:rPr sz="892" dirty="0">
                <a:solidFill>
                  <a:prstClr val="black"/>
                </a:solidFill>
                <a:latin typeface="Arial"/>
                <a:cs typeface="Arial"/>
              </a:rPr>
              <a:t>Area under ROC</a:t>
            </a:r>
            <a:endParaRPr sz="8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6974113" y="3456239"/>
            <a:ext cx="1702546" cy="16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090" dirty="0">
                <a:solidFill>
                  <a:prstClr val="black"/>
                </a:solidFill>
                <a:latin typeface="Arial"/>
                <a:cs typeface="Arial"/>
              </a:rPr>
              <a:t>Category − dirtyworkgloves</a:t>
            </a:r>
            <a:endParaRPr sz="109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7806534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7806534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7806533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889236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7806534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7806533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7806534" y="4185961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7806534" y="3705270"/>
            <a:ext cx="108595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7806533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8892361" y="3705270"/>
            <a:ext cx="0" cy="480689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7836222" y="3771152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7836222" y="3887465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7836222" y="4003368"/>
            <a:ext cx="151002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726" y="0"/>
                </a:lnTo>
              </a:path>
            </a:pathLst>
          </a:custGeom>
          <a:ln w="12313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7811056" y="3718044"/>
            <a:ext cx="1103572" cy="46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9" algn="ctr"/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Multi−level active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  <a:p>
            <a:pPr marR="60402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Single−level active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  <a:p>
            <a:pPr marR="49077" algn="ctr">
              <a:spcBef>
                <a:spcPts val="79"/>
              </a:spcBef>
            </a:pP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       Multi−level random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79"/>
              </a:spcBef>
            </a:pPr>
            <a:r>
              <a:rPr sz="1040" u="dashHeavy" baseline="15873" dirty="0">
                <a:solidFill>
                  <a:prstClr val="black"/>
                </a:solidFill>
                <a:latin typeface="Arial"/>
                <a:cs typeface="Arial"/>
              </a:rPr>
              <a:t>       </a:t>
            </a:r>
            <a:r>
              <a:rPr sz="694" dirty="0">
                <a:solidFill>
                  <a:prstClr val="black"/>
                </a:solidFill>
                <a:latin typeface="Arial"/>
                <a:cs typeface="Arial"/>
              </a:rPr>
              <a:t>Single−level random</a:t>
            </a:r>
            <a:endParaRPr sz="6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7903325" y="4111541"/>
            <a:ext cx="16359" cy="163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6370" y="0"/>
                </a:moveTo>
                <a:lnTo>
                  <a:pt x="1837" y="0"/>
                </a:lnTo>
                <a:lnTo>
                  <a:pt x="0" y="1839"/>
                </a:lnTo>
                <a:lnTo>
                  <a:pt x="0" y="6373"/>
                </a:lnTo>
                <a:lnTo>
                  <a:pt x="1837" y="8210"/>
                </a:lnTo>
                <a:lnTo>
                  <a:pt x="6370" y="8210"/>
                </a:lnTo>
                <a:lnTo>
                  <a:pt x="8208" y="6373"/>
                </a:lnTo>
                <a:lnTo>
                  <a:pt x="8208" y="1839"/>
                </a:lnTo>
                <a:lnTo>
                  <a:pt x="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 spc="-150">
              <a:solidFill>
                <a:prstClr val="black"/>
              </a:solidFill>
            </a:endParaRPr>
          </a:p>
        </p:txBody>
      </p:sp>
      <p:graphicFrame>
        <p:nvGraphicFramePr>
          <p:cNvPr id="293" name="object 293"/>
          <p:cNvGraphicFramePr>
            <a:graphicFrameLocks noGrp="1"/>
          </p:cNvGraphicFramePr>
          <p:nvPr/>
        </p:nvGraphicFramePr>
        <p:xfrm>
          <a:off x="1180654" y="3101561"/>
          <a:ext cx="7835817" cy="355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44"/>
                <a:gridCol w="740579"/>
                <a:gridCol w="598049"/>
                <a:gridCol w="714663"/>
                <a:gridCol w="106288"/>
                <a:gridCol w="529271"/>
                <a:gridCol w="54266"/>
                <a:gridCol w="756218"/>
                <a:gridCol w="610676"/>
                <a:gridCol w="729753"/>
                <a:gridCol w="108533"/>
                <a:gridCol w="574929"/>
                <a:gridCol w="54266"/>
                <a:gridCol w="756218"/>
                <a:gridCol w="610676"/>
                <a:gridCol w="838288"/>
              </a:tblGrid>
              <a:tr h="121866">
                <a:tc>
                  <a:txBody>
                    <a:bodyPr/>
                    <a:lstStyle/>
                    <a:p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0" marR="0" marT="0" marB="0">
                    <a:lnT w="12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5"/>
                        </a:lnSpc>
                      </a:pPr>
                      <a:r>
                        <a:rPr sz="700" dirty="0">
                          <a:latin typeface="Arial"/>
                          <a:cs typeface="Arial"/>
                        </a:rPr>
                        <a:t>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67665" algn="l"/>
                        </a:tabLst>
                      </a:pPr>
                      <a:r>
                        <a:rPr sz="700" dirty="0">
                          <a:latin typeface="Arial"/>
                          <a:cs typeface="Arial"/>
                        </a:rPr>
                        <a:t>30	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31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057"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45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45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45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26" name="Rectangle 625"/>
          <p:cNvSpPr/>
          <p:nvPr/>
        </p:nvSpPr>
        <p:spPr>
          <a:xfrm>
            <a:off x="5622878" y="6455391"/>
            <a:ext cx="3521122" cy="40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bject 625"/>
          <p:cNvSpPr txBox="1"/>
          <p:nvPr/>
        </p:nvSpPr>
        <p:spPr>
          <a:xfrm>
            <a:off x="450375" y="5863729"/>
            <a:ext cx="8434317" cy="6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>
              <a:lnSpc>
                <a:spcPct val="102600"/>
              </a:lnSpc>
              <a:tabLst>
                <a:tab pos="7550277" algn="l"/>
              </a:tabLst>
            </a:pPr>
            <a:r>
              <a:rPr sz="2180" dirty="0">
                <a:solidFill>
                  <a:prstClr val="black"/>
                </a:solidFill>
                <a:latin typeface="Arial"/>
                <a:cs typeface="Arial"/>
              </a:rPr>
              <a:t>Sample learning curves per class, each averaged over five trials. Multi-level active selection performs the best for </a:t>
            </a:r>
            <a:r>
              <a:rPr sz="2180" dirty="0" smtClean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2180" dirty="0" smtClean="0">
                <a:solidFill>
                  <a:prstClr val="black"/>
                </a:solidFill>
                <a:latin typeface="Arial"/>
                <a:cs typeface="Arial"/>
              </a:rPr>
              <a:t> classes.</a:t>
            </a:r>
            <a:endParaRPr sz="218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7" name="Rectangle 626"/>
          <p:cNvSpPr/>
          <p:nvPr/>
        </p:nvSpPr>
        <p:spPr>
          <a:xfrm>
            <a:off x="2363938" y="6605515"/>
            <a:ext cx="67800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Vijayanarasimhan</a:t>
            </a:r>
            <a:r>
              <a:rPr lang="en-US" sz="1050" dirty="0" smtClean="0"/>
              <a:t> </a:t>
            </a:r>
            <a:r>
              <a:rPr lang="en-US" sz="1050" dirty="0"/>
              <a:t>and </a:t>
            </a:r>
            <a:r>
              <a:rPr lang="en-US" sz="1050" dirty="0" err="1" smtClean="0"/>
              <a:t>Grauman</a:t>
            </a:r>
            <a:r>
              <a:rPr lang="en-US" sz="1050" dirty="0" smtClean="0"/>
              <a:t>, “Multi-Level </a:t>
            </a:r>
            <a:r>
              <a:rPr lang="en-US" sz="1050" dirty="0"/>
              <a:t>Active Prediction of Useful Image Annotations for </a:t>
            </a:r>
            <a:r>
              <a:rPr lang="en-US" sz="1050" dirty="0" smtClean="0"/>
              <a:t>Recognition,” NIPS 2008.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6334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Today:</a:t>
            </a:r>
            <a:br>
              <a:rPr lang="en-US" dirty="0" smtClean="0"/>
            </a:br>
            <a:r>
              <a:rPr lang="en-US" sz="3600" dirty="0" smtClean="0"/>
              <a:t>What to do when data is expensive to obtain?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6455"/>
            <a:ext cx="8229600" cy="4445875"/>
          </a:xfrm>
        </p:spPr>
        <p:txBody>
          <a:bodyPr>
            <a:normAutofit/>
          </a:bodyPr>
          <a:lstStyle/>
          <a:p>
            <a:r>
              <a:rPr lang="en-US" dirty="0" smtClean="0"/>
              <a:t>Use data intelligently, only label useful data </a:t>
            </a:r>
          </a:p>
          <a:p>
            <a:pPr lvl="1"/>
            <a:r>
              <a:rPr lang="en-US" i="1" dirty="0" smtClean="0"/>
              <a:t>Active learning </a:t>
            </a:r>
            <a:r>
              <a:rPr lang="en-US" dirty="0" smtClean="0"/>
              <a:t>(choose labeling questions at training time)</a:t>
            </a:r>
            <a:r>
              <a:rPr lang="en-US" i="1" dirty="0"/>
              <a:t> </a:t>
            </a:r>
            <a:endParaRPr lang="en-US" i="1" dirty="0" smtClean="0"/>
          </a:p>
          <a:p>
            <a:pPr lvl="1"/>
            <a:r>
              <a:rPr lang="en-US" i="1" dirty="0" smtClean="0"/>
              <a:t>Human-in-the-loop </a:t>
            </a:r>
            <a:r>
              <a:rPr lang="en-US" i="1" dirty="0"/>
              <a:t>recognition</a:t>
            </a:r>
            <a:r>
              <a:rPr lang="en-US" dirty="0"/>
              <a:t> (choose labeling questions at test time)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i="1" dirty="0" smtClean="0"/>
              <a:t>unsupervised </a:t>
            </a:r>
            <a:r>
              <a:rPr lang="en-US" dirty="0" smtClean="0"/>
              <a:t>methods that don’t require </a:t>
            </a:r>
            <a:r>
              <a:rPr lang="en-US" dirty="0" smtClean="0"/>
              <a:t>labels </a:t>
            </a:r>
            <a:r>
              <a:rPr lang="en-US" b="1" dirty="0"/>
              <a:t>(next time)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2607" y="3531475"/>
            <a:ext cx="8450317" cy="9301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Human-in-the-loop Recognition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3650" y="2819400"/>
            <a:ext cx="15240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Human Estimate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330450" y="3048000"/>
            <a:ext cx="4572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3850" y="2819400"/>
            <a:ext cx="16002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Human Observer</a:t>
            </a:r>
          </a:p>
        </p:txBody>
      </p:sp>
      <p:sp>
        <p:nvSpPr>
          <p:cNvPr id="31" name="Right Arrow 30"/>
          <p:cNvSpPr/>
          <p:nvPr/>
        </p:nvSpPr>
        <p:spPr>
          <a:xfrm rot="10800000" flipH="1">
            <a:off x="4540250" y="3124200"/>
            <a:ext cx="4572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124200"/>
            <a:ext cx="1820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863850" y="4038600"/>
            <a:ext cx="16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Image Features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2330450" y="4343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70" name="TextBox 20"/>
          <p:cNvSpPr txBox="1">
            <a:spLocks noChangeArrowheads="1"/>
          </p:cNvSpPr>
          <p:nvPr/>
        </p:nvSpPr>
        <p:spPr bwMode="auto">
          <a:xfrm>
            <a:off x="3910013" y="5348288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425450" y="4648200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Test Image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73650" y="4038600"/>
            <a:ext cx="16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Trained Classifier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4540250" y="4343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6750050" y="4343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162800" y="4525963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Arial" panose="020B0604020202020204" pitchFamily="34" charset="0"/>
              </a:rPr>
              <a:t>Outdoor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131050" y="39925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Prediction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178675" y="3856038"/>
            <a:ext cx="14478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12871481" flipH="1">
            <a:off x="6722208" y="3533226"/>
            <a:ext cx="431705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7705" y="6596390"/>
            <a:ext cx="1636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Adapted from James Hays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45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0" grpId="0" animBg="1"/>
      <p:bldP spid="31" grpId="0" animBg="1"/>
      <p:bldP spid="33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 smtClean="0"/>
              <a:t>Visual Recognition With Humans in the Loop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572000" cy="198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Branson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Wah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Florian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Schroff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Boris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Babenko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Serge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Belongie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43400" y="4419600"/>
            <a:ext cx="3505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Peter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Welinder</a:t>
            </a: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Pietro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Perona</a:t>
            </a: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419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C:\Users\Steve\Downloads\Caltech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4381500"/>
            <a:ext cx="1485900" cy="14859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14600" y="3004205"/>
            <a:ext cx="399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ECCV 2010,  Crete, Greece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80452"/>
      </p:ext>
    </p:extLst>
  </p:cSld>
  <p:clrMapOvr>
    <a:masterClrMapping/>
  </p:clrMapOvr>
  <p:transition advTm="2853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14400" y="5410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What type of bird is this?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295400"/>
            <a:ext cx="3200400" cy="4023895"/>
            <a:chOff x="685800" y="1295400"/>
            <a:chExt cx="3200400" cy="4023895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295400"/>
              <a:ext cx="3200400" cy="402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3" name="Picture 5" descr="C:\Users\Steve\Documents\Birds200_Cropped_Images\007.Parakeet_Auklet\Parakeet_Auklet_0006_64303043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438400"/>
              <a:ext cx="1143000" cy="1476047"/>
            </a:xfrm>
            <a:prstGeom prst="rect">
              <a:avLst/>
            </a:prstGeom>
            <a:noFill/>
          </p:spPr>
        </p:pic>
      </p:grp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14800" y="1295400"/>
            <a:ext cx="502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Field guides difficult for average users</a:t>
            </a:r>
          </a:p>
          <a:p>
            <a:r>
              <a:rPr lang="en-US" dirty="0" smtClean="0"/>
              <a:t>Computer vision doesn’t work perfectly (yet)</a:t>
            </a:r>
          </a:p>
          <a:p>
            <a:r>
              <a:rPr lang="en-US" dirty="0" smtClean="0"/>
              <a:t>Research mostly on basic-level categories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84604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0" y="2133600"/>
            <a:ext cx="5867400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Recognition With Humans in the Loop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799" y="2362201"/>
            <a:ext cx="1712378" cy="1828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244" y="2362201"/>
            <a:ext cx="1766956" cy="1828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336577" y="2895601"/>
            <a:ext cx="1295400" cy="1524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336577" y="3198813"/>
            <a:ext cx="1219200" cy="23018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6577" y="3581401"/>
            <a:ext cx="1295400" cy="1524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336577" y="3884613"/>
            <a:ext cx="1219200" cy="15398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486399" y="4876801"/>
            <a:ext cx="761999" cy="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3733800" y="5181600"/>
            <a:ext cx="441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1F497D"/>
                </a:solidFill>
              </a:rPr>
              <a:t>Parakeet Auklet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4" y="2362200"/>
            <a:ext cx="761996" cy="158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44560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What kind of bird is this?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5" name="Picture 5" descr="C:\Users\Steve\Documents\Birds200_Cropped_Images\007.Parakeet_Auklet\Parakeet_Auklet_0006_643030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57400"/>
            <a:ext cx="1828800" cy="236167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4841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Motivation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Supplement visual recognition with the human capacity for visual feature extraction to tackle difficult (fine-grained) recognition problems</a:t>
            </a:r>
          </a:p>
          <a:p>
            <a:pPr eaLnBrk="1" hangingPunct="1"/>
            <a:r>
              <a:rPr lang="en-US" altLang="en-US" dirty="0" smtClean="0"/>
              <a:t>Typical progress is viewed as increasing data difficulty while maintaining full autonomy</a:t>
            </a:r>
          </a:p>
          <a:p>
            <a:pPr eaLnBrk="1" hangingPunct="1"/>
            <a:r>
              <a:rPr lang="en-US" altLang="en-US" dirty="0" smtClean="0"/>
              <a:t>Here, the authors view progress as reduction in human effort on difficult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7069" y="6604084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Brian O’Neill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Recognition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4648198"/>
            <a:ext cx="2895600" cy="60960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Easy for Humans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304800" y="1981200"/>
            <a:ext cx="2673569" cy="2743200"/>
            <a:chOff x="4648200" y="2133600"/>
            <a:chExt cx="4191000" cy="3810000"/>
          </a:xfrm>
        </p:grpSpPr>
        <p:sp>
          <p:nvSpPr>
            <p:cNvPr id="30" name="Rounded Rectangle 29"/>
            <p:cNvSpPr/>
            <p:nvPr/>
          </p:nvSpPr>
          <p:spPr>
            <a:xfrm>
              <a:off x="4648200" y="2133600"/>
              <a:ext cx="4191000" cy="3733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489200"/>
              <a:ext cx="1159565" cy="1549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2489200"/>
              <a:ext cx="1403350" cy="1549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648200" y="4952999"/>
              <a:ext cx="4191000" cy="9906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 algn="ctr">
                <a:lnSpc>
                  <a:spcPts val="2280"/>
                </a:lnSpc>
                <a:spcBef>
                  <a:spcPct val="20000"/>
                </a:spcBef>
              </a:pPr>
              <a:r>
                <a:rPr lang="en-US" sz="2400" dirty="0" smtClean="0">
                  <a:solidFill>
                    <a:prstClr val="black"/>
                  </a:solidFill>
                </a:rPr>
                <a:t>Airplane? Chair? Bottle? …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172200" y="42672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6477000" y="45720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81800" y="4267200"/>
              <a:ext cx="6858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53375" y="2489200"/>
              <a:ext cx="581025" cy="1549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048000" y="4648199"/>
            <a:ext cx="2895600" cy="60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Hard for Humans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200400" y="1981200"/>
            <a:ext cx="3200400" cy="3048000"/>
            <a:chOff x="380999" y="2133600"/>
            <a:chExt cx="4595446" cy="4354286"/>
          </a:xfrm>
        </p:grpSpPr>
        <p:sp>
          <p:nvSpPr>
            <p:cNvPr id="24" name="Rounded Rectangle 23"/>
            <p:cNvSpPr/>
            <p:nvPr/>
          </p:nvSpPr>
          <p:spPr>
            <a:xfrm>
              <a:off x="381000" y="2133600"/>
              <a:ext cx="3810000" cy="381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80999" y="4952999"/>
              <a:ext cx="4595446" cy="15348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lnSpc>
                  <a:spcPts val="2280"/>
                </a:lnSpc>
                <a:spcBef>
                  <a:spcPct val="20000"/>
                </a:spcBef>
              </a:pPr>
              <a:r>
                <a:rPr lang="en-US" sz="2300" dirty="0" smtClean="0">
                  <a:solidFill>
                    <a:prstClr val="black"/>
                  </a:solidFill>
                </a:rPr>
                <a:t>American Goldfinch? Indigo Bunting?…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1752600" y="42672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057400" y="45720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362200" y="4267200"/>
              <a:ext cx="6858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6521" y="2498470"/>
              <a:ext cx="1237079" cy="1616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3715" y="2514601"/>
              <a:ext cx="1382486" cy="1612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6019800" y="4648198"/>
            <a:ext cx="2895600" cy="60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Easy for Humans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5943600" y="1981200"/>
            <a:ext cx="2918732" cy="2667000"/>
            <a:chOff x="162170" y="2133600"/>
            <a:chExt cx="4191000" cy="3810000"/>
          </a:xfrm>
        </p:grpSpPr>
        <p:sp>
          <p:nvSpPr>
            <p:cNvPr id="56" name="Rounded Rectangle 55"/>
            <p:cNvSpPr/>
            <p:nvPr/>
          </p:nvSpPr>
          <p:spPr>
            <a:xfrm>
              <a:off x="381000" y="2133600"/>
              <a:ext cx="3810000" cy="381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162170" y="4952999"/>
              <a:ext cx="4191000" cy="9906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 algn="ctr">
                <a:lnSpc>
                  <a:spcPts val="2280"/>
                </a:lnSpc>
                <a:spcBef>
                  <a:spcPct val="20000"/>
                </a:spcBef>
              </a:pPr>
              <a:r>
                <a:rPr lang="en-US" sz="2400" dirty="0" smtClean="0">
                  <a:solidFill>
                    <a:prstClr val="black"/>
                  </a:solidFill>
                </a:rPr>
                <a:t>Yellow Belly?         Blue Belly?…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1752600" y="42672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2057400" y="45720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362200" y="4267200"/>
              <a:ext cx="6858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6521" y="2498470"/>
              <a:ext cx="1237079" cy="1616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3715" y="2514601"/>
              <a:ext cx="1382486" cy="1612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685800" y="1447801"/>
            <a:ext cx="2133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Basic-Level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3429000" y="14478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Subordinate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943600" y="1447800"/>
            <a:ext cx="3276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Parts &amp; Attributes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6200" y="5181600"/>
            <a:ext cx="30480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 algn="ctr">
              <a:lnSpc>
                <a:spcPts val="27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</a:rPr>
              <a:t>Hard for computers</a:t>
            </a:r>
            <a:endParaRPr lang="en-US" sz="30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895600" y="5181600"/>
            <a:ext cx="30480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 algn="ctr">
              <a:lnSpc>
                <a:spcPts val="27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</a:rPr>
              <a:t>Hard for computers</a:t>
            </a:r>
            <a:endParaRPr lang="en-US" sz="30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867400" y="5181601"/>
            <a:ext cx="30480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 algn="ctr">
              <a:lnSpc>
                <a:spcPts val="27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</a:rPr>
              <a:t>Hard for computers</a:t>
            </a:r>
            <a:endParaRPr lang="en-US" sz="30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8212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191000" y="46482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191000" y="35814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191000" y="25146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91000" y="15240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20 Questions Game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43400" y="15240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Blue Belly?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343400" y="2514600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Cone-shaped Beak?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5" y="1754824"/>
            <a:ext cx="2447765" cy="319817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4343400" y="35814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Striped Wing?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114800" y="46482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American Goldfinch?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00" y="5334000"/>
            <a:ext cx="8229600" cy="111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Hard classification problems can be turned into a sequence of easy ones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791994" y="2286000"/>
            <a:ext cx="457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753894" y="4380706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5753894" y="3313906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3483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Fixations for One Person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20212"/>
            <a:ext cx="5355284" cy="40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1027" y="1734048"/>
            <a:ext cx="2447060" cy="10618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Fixations</a:t>
            </a:r>
          </a:p>
          <a:p>
            <a:r>
              <a:rPr lang="en-US" sz="2100" b="1" dirty="0">
                <a:solidFill>
                  <a:srgbClr val="FFFF00"/>
                </a:solidFill>
              </a:rPr>
              <a:t>Vs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Saccades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</p:spTree>
    <p:extLst>
      <p:ext uri="{BB962C8B-B14F-4D97-AF65-F5344CB8AC3E}">
        <p14:creationId xmlns:p14="http://schemas.microsoft.com/office/powerpoint/2010/main" val="14368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876800" y="46482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76800" y="2514600"/>
            <a:ext cx="3810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1524000"/>
            <a:ext cx="38100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Humans in the Loop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191000" y="15240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Computer Vision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29200" y="2514600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Cone-shaped Beak?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5" y="1754824"/>
            <a:ext cx="2447765" cy="319817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4800600" y="46482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American Goldfinch?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714206" y="2286000"/>
            <a:ext cx="457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830094" y="4380706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515894" y="3313906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114800" y="3581400"/>
            <a:ext cx="38100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267200" y="35814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Computer Vision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76600" y="18288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800" y="5380037"/>
            <a:ext cx="8839200" cy="1554163"/>
          </a:xfrm>
        </p:spPr>
        <p:txBody>
          <a:bodyPr>
            <a:normAutofit/>
          </a:bodyPr>
          <a:lstStyle/>
          <a:p>
            <a:r>
              <a:rPr lang="en-US" dirty="0" smtClean="0"/>
              <a:t>Computers: reduce number of required questions</a:t>
            </a:r>
          </a:p>
          <a:p>
            <a:r>
              <a:rPr lang="en-US" dirty="0" smtClean="0"/>
              <a:t>Humans: drive up accuracy of vision algorithms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6067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Implementation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305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Assembled 25 visual questions encompassing 288 visual attributes extracted from </a:t>
            </a:r>
            <a:r>
              <a:rPr lang="en-US" altLang="en-US" dirty="0" smtClean="0">
                <a:hlinkClick r:id="rId3"/>
              </a:rPr>
              <a:t>www.whatbird.com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Mechanical Turk users asked to answer questions and provide confidence scores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7069" y="6604084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Brian O’Neill</a:t>
            </a:r>
            <a:endParaRPr lang="en-US" sz="1050" dirty="0"/>
          </a:p>
        </p:txBody>
      </p:sp>
      <p:pic>
        <p:nvPicPr>
          <p:cNvPr id="14338" name="Picture 2" descr="http://www.findexamples.com/wp-content/uploads/2013/02/Amazon-Mturk-Websit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56670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Example Questions</a:t>
            </a:r>
            <a:endParaRPr lang="en-US" dirty="0"/>
          </a:p>
        </p:txBody>
      </p:sp>
      <p:pic>
        <p:nvPicPr>
          <p:cNvPr id="59394" name="Picture 2" descr="C:\Users\Steve\Documents\papers\eccv 2010\supplemental_material\figures\gu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54" y="1219200"/>
            <a:ext cx="7941746" cy="4953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981200" y="2057400"/>
            <a:ext cx="1609898" cy="5647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7467600" y="4343398"/>
            <a:ext cx="144780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981701" y="6209506"/>
            <a:ext cx="685799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38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Example Questions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371600"/>
            <a:ext cx="8470900" cy="4994275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720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Steve\Documents\papers\eccv 2010\supplemental_material\figures\gu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65707"/>
            <a:ext cx="8001000" cy="4325493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Example 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0546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1125"/>
            <a:ext cx="8229600" cy="1508125"/>
          </a:xfrm>
          <a:ln/>
        </p:spPr>
        <p:txBody>
          <a:bodyPr rIns="132080"/>
          <a:lstStyle/>
          <a:p>
            <a:r>
              <a:rPr lang="en-US" dirty="0" smtClean="0"/>
              <a:t>Basic Algorithm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1452562"/>
            <a:ext cx="1503362" cy="118534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76200" y="2636519"/>
            <a:ext cx="2743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</a:rPr>
              <a:t>Input Image ( </a:t>
            </a:r>
            <a:r>
              <a:rPr lang="en-US" sz="2600" i="1" dirty="0" smtClean="0">
                <a:solidFill>
                  <a:prstClr val="black"/>
                </a:solidFill>
              </a:rPr>
              <a:t>  </a:t>
            </a:r>
            <a:r>
              <a:rPr lang="en-US" sz="2600" dirty="0" smtClean="0">
                <a:solidFill>
                  <a:prstClr val="black"/>
                </a:solidFill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81200" y="2717633"/>
          <a:ext cx="316606" cy="3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17633"/>
                        <a:ext cx="316606" cy="374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51162" y="3276599"/>
            <a:ext cx="28194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6362" y="328832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Question 1: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6362" y="3653134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Is the belly black?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1162" y="5092700"/>
            <a:ext cx="28194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6362" y="5104422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Question 2: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6362" y="546923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Is the bill hooked?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51162" y="1371600"/>
            <a:ext cx="28194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6362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Computer Vision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3048796" y="2743198"/>
            <a:ext cx="1066007" cy="797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33600" y="1833562"/>
            <a:ext cx="685800" cy="158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091260" y="4605733"/>
            <a:ext cx="981871" cy="159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70562" y="1828800"/>
            <a:ext cx="762000" cy="158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70562" y="3200400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A: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0562" y="3733799"/>
            <a:ext cx="762000" cy="158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770562" y="5549900"/>
            <a:ext cx="762000" cy="1588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46762" y="5016500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A: </a:t>
            </a:r>
            <a:r>
              <a:rPr lang="en-US" sz="2400" b="1" dirty="0" smtClean="0">
                <a:solidFill>
                  <a:srgbClr val="FF0000"/>
                </a:solidFill>
              </a:rPr>
              <a:t>YES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761162" y="1447800"/>
            <a:ext cx="1752600" cy="609600"/>
            <a:chOff x="4495800" y="3429000"/>
            <a:chExt cx="1828800" cy="685800"/>
          </a:xfrm>
        </p:grpSpPr>
        <p:sp>
          <p:nvSpPr>
            <p:cNvPr id="49" name="Rectangle 48"/>
            <p:cNvSpPr/>
            <p:nvPr/>
          </p:nvSpPr>
          <p:spPr>
            <a:xfrm>
              <a:off x="4495800" y="3429000"/>
              <a:ext cx="304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6800" y="3581400"/>
              <a:ext cx="3048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57800" y="3810000"/>
              <a:ext cx="3048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38800" y="3581400"/>
              <a:ext cx="3048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19800" y="3657600"/>
              <a:ext cx="304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61162" y="3276599"/>
            <a:ext cx="1752600" cy="609600"/>
            <a:chOff x="4495800" y="4495800"/>
            <a:chExt cx="1828800" cy="685800"/>
          </a:xfrm>
        </p:grpSpPr>
        <p:sp>
          <p:nvSpPr>
            <p:cNvPr id="54" name="Rectangle 53"/>
            <p:cNvSpPr/>
            <p:nvPr/>
          </p:nvSpPr>
          <p:spPr>
            <a:xfrm>
              <a:off x="4495800" y="4495800"/>
              <a:ext cx="304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5029200"/>
              <a:ext cx="304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57800" y="4876800"/>
              <a:ext cx="3048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38800" y="4800600"/>
              <a:ext cx="3048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19800" y="4724400"/>
              <a:ext cx="304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761162" y="5092700"/>
            <a:ext cx="1752600" cy="609600"/>
            <a:chOff x="4495800" y="5791200"/>
            <a:chExt cx="1828800" cy="685800"/>
          </a:xfrm>
        </p:grpSpPr>
        <p:sp>
          <p:nvSpPr>
            <p:cNvPr id="64" name="Rectangle 63"/>
            <p:cNvSpPr/>
            <p:nvPr/>
          </p:nvSpPr>
          <p:spPr>
            <a:xfrm>
              <a:off x="4495800" y="5791200"/>
              <a:ext cx="304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6400800"/>
              <a:ext cx="304800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57800" y="6324600"/>
              <a:ext cx="304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638800" y="6324600"/>
              <a:ext cx="304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19800" y="6248400"/>
              <a:ext cx="304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7142162" y="2079013"/>
          <a:ext cx="1034521" cy="4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7" imgW="482391" imgH="203112" progId="Equation.3">
                  <p:embed/>
                </p:oleObj>
              </mc:Choice>
              <mc:Fallback>
                <p:oleObj name="Equation" r:id="rId7" imgW="482391" imgH="203112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2" y="2079013"/>
                        <a:ext cx="1034521" cy="43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875462" y="3873499"/>
          <a:ext cx="14160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9" imgW="660113" imgH="215806" progId="Equation.3">
                  <p:embed/>
                </p:oleObj>
              </mc:Choice>
              <mc:Fallback>
                <p:oleObj name="Equation" r:id="rId9" imgW="660113" imgH="215806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2" y="3873499"/>
                        <a:ext cx="14160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710362" y="5626100"/>
          <a:ext cx="18240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11" imgW="850531" imgH="215806" progId="Equation.3">
                  <p:embed/>
                </p:oleObj>
              </mc:Choice>
              <mc:Fallback>
                <p:oleObj name="Equation" r:id="rId11" imgW="850531" imgH="215806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2" y="5626100"/>
                        <a:ext cx="18240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053137" y="3733799"/>
          <a:ext cx="327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tion" r:id="rId13" imgW="152268" imgH="215713" progId="Equation.3">
                  <p:embed/>
                </p:oleObj>
              </mc:Choice>
              <mc:Fallback>
                <p:oleObj name="Equation" r:id="rId13" imgW="152268" imgH="215713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7" y="3733799"/>
                        <a:ext cx="3270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062662" y="5549900"/>
          <a:ext cx="3540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tion" r:id="rId15" imgW="164885" imgH="215619" progId="Equation.3">
                  <p:embed/>
                </p:oleObj>
              </mc:Choice>
              <mc:Fallback>
                <p:oleObj name="Equation" r:id="rId15" imgW="164885" imgH="215619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2" y="5549900"/>
                        <a:ext cx="3540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3657600" y="2362200"/>
            <a:ext cx="27432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Max Expected Information Gain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657600" y="4191000"/>
            <a:ext cx="27432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Max Expected Information Gain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00400" y="5750004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16200000" flipH="1">
            <a:off x="3352800" y="6172199"/>
            <a:ext cx="457200" cy="1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6334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definitions:</a:t>
            </a:r>
          </a:p>
        </p:txBody>
      </p:sp>
      <p:sp>
        <p:nvSpPr>
          <p:cNvPr id="76803" name="Content Placeholder 4"/>
          <p:cNvSpPr>
            <a:spLocks noGrp="1"/>
          </p:cNvSpPr>
          <p:nvPr>
            <p:ph sz="half" idx="1"/>
          </p:nvPr>
        </p:nvSpPr>
        <p:spPr>
          <a:xfrm>
            <a:off x="2362200" y="1865313"/>
            <a:ext cx="6553200" cy="4624387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Set of possible questions</a:t>
            </a:r>
          </a:p>
          <a:p>
            <a:pPr eaLnBrk="1" hangingPunct="1"/>
            <a:r>
              <a:rPr lang="en-US" altLang="en-US" sz="3200" smtClean="0"/>
              <a:t>Possible answers to question </a:t>
            </a:r>
            <a:r>
              <a:rPr lang="en-US" altLang="en-US" sz="3200" i="1" smtClean="0"/>
              <a:t>i</a:t>
            </a:r>
          </a:p>
          <a:p>
            <a:pPr eaLnBrk="1" hangingPunct="1"/>
            <a:r>
              <a:rPr lang="en-US" altLang="en-US" sz="3200" smtClean="0"/>
              <a:t>Possible confidence in answer </a:t>
            </a:r>
            <a:r>
              <a:rPr lang="en-US" altLang="en-US" sz="3200" i="1" smtClean="0"/>
              <a:t>i </a:t>
            </a:r>
            <a:r>
              <a:rPr lang="en-US" altLang="en-US" sz="3200" smtClean="0"/>
              <a:t>(Guessing, Probably, Definitely)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User response </a:t>
            </a:r>
          </a:p>
          <a:p>
            <a:pPr eaLnBrk="1" hangingPunct="1"/>
            <a:r>
              <a:rPr lang="en-US" altLang="en-US" sz="3200" smtClean="0"/>
              <a:t>History of user responses at time </a:t>
            </a:r>
            <a:r>
              <a:rPr lang="en-US" altLang="en-US" sz="3200" i="1" smtClean="0"/>
              <a:t>t</a:t>
            </a:r>
          </a:p>
        </p:txBody>
      </p:sp>
      <p:graphicFrame>
        <p:nvGraphicFramePr>
          <p:cNvPr id="76804" name="Content Placeholder 3"/>
          <p:cNvGraphicFramePr>
            <a:graphicFrameLocks noChangeAspect="1"/>
          </p:cNvGraphicFramePr>
          <p:nvPr/>
        </p:nvGraphicFramePr>
        <p:xfrm>
          <a:off x="457200" y="1808163"/>
          <a:ext cx="1979613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4" imgW="774700" imgH="1600200" progId="">
                  <p:embed/>
                </p:oleObj>
              </mc:Choice>
              <mc:Fallback>
                <p:oleObj name="Equation" r:id="rId4" imgW="774700" imgH="1600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08163"/>
                        <a:ext cx="1979613" cy="408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177069" y="6604084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Brian O’Neill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663239" y="1076548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56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 selection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Seek the question (e.g. “What color is the belly of the bird?”) </a:t>
            </a:r>
            <a:r>
              <a:rPr lang="en-US" altLang="en-US" sz="2800" dirty="0" smtClean="0"/>
              <a:t>that gives the maximum information gain (entropy reduction) given the image and the set of previous user responses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0"/>
            <a:ext cx="1676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3810000"/>
            <a:ext cx="2209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3810000"/>
            <a:ext cx="16002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4425" y="4724400"/>
            <a:ext cx="3046976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Probability of 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obtaining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esponse </a:t>
            </a:r>
            <a:r>
              <a:rPr lang="en-US" altLang="en-US" sz="1600" b="1" i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altLang="en-US" sz="1600" b="1" i="1" baseline="-25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to evaluated question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given image and response history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29100" y="4724400"/>
            <a:ext cx="22066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Entropy when response is added to history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81750" y="4724400"/>
            <a:ext cx="2762251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Entropy at this iteration (before </a:t>
            </a:r>
            <a:r>
              <a:rPr lang="en-US" alt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response to evaluated question </a:t>
            </a:r>
            <a:r>
              <a:rPr lang="en-US" alt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is added to history)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52600" y="5715000"/>
          <a:ext cx="60864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3" imgW="3048000" imgH="431800" progId="">
                  <p:embed/>
                </p:oleObj>
              </mc:Choice>
              <mc:Fallback>
                <p:oleObj name="Equation" r:id="rId3" imgW="3048000" imgH="4318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608647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6019800"/>
            <a:ext cx="77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cs typeface="Arial" panose="020B0604020202020204" pitchFamily="34" charset="0"/>
              </a:rPr>
              <a:t>where</a:t>
            </a:r>
          </a:p>
        </p:txBody>
      </p:sp>
      <p:graphicFrame>
        <p:nvGraphicFramePr>
          <p:cNvPr id="77836" name="Object 2"/>
          <p:cNvGraphicFramePr>
            <a:graphicFrameLocks noChangeAspect="1"/>
          </p:cNvGraphicFramePr>
          <p:nvPr/>
        </p:nvGraphicFramePr>
        <p:xfrm>
          <a:off x="76200" y="3810000"/>
          <a:ext cx="88503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5" imgW="4432300" imgH="393700" progId="">
                  <p:embed/>
                </p:oleObj>
              </mc:Choice>
              <mc:Fallback>
                <p:oleObj name="Equation" r:id="rId5" imgW="4432300" imgH="3937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0"/>
                        <a:ext cx="88503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08989" y="1048306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77069" y="6604084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Brian O’Neill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5207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1125"/>
            <a:ext cx="8229600" cy="1508125"/>
          </a:xfrm>
          <a:ln/>
        </p:spPr>
        <p:txBody>
          <a:bodyPr rIns="132080"/>
          <a:lstStyle/>
          <a:p>
            <a:r>
              <a:rPr lang="en-US" dirty="0" smtClean="0"/>
              <a:t>Basic Algorithm</a:t>
            </a:r>
            <a:endParaRPr lang="en-US" dirty="0"/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82136" y="1371600"/>
            <a:ext cx="8457063" cy="1905000"/>
          </a:xfrm>
        </p:spPr>
        <p:txBody>
          <a:bodyPr>
            <a:normAutofit/>
          </a:bodyPr>
          <a:lstStyle/>
          <a:p>
            <a:pPr marL="0" lvl="1">
              <a:buNone/>
            </a:pPr>
            <a:r>
              <a:rPr lang="en-US" dirty="0" smtClean="0"/>
              <a:t>Select the next question that maximizes expected information gain:</a:t>
            </a:r>
          </a:p>
          <a:p>
            <a:pPr marL="374904" lvl="1">
              <a:buFont typeface="Arial" pitchFamily="34" charset="0"/>
              <a:buChar char="•"/>
            </a:pPr>
            <a:r>
              <a:rPr lang="en-US" dirty="0" smtClean="0"/>
              <a:t>Easy to compute if we can to estimate probabilities of the form:</a:t>
            </a:r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582636" y="3124200"/>
          <a:ext cx="397056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4" imgW="1079500" imgH="228600" progId="Equation.3">
                  <p:embed/>
                </p:oleObj>
              </mc:Choice>
              <mc:Fallback>
                <p:oleObj name="Equation" r:id="rId4" imgW="107950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636" y="3124200"/>
                        <a:ext cx="397056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5400000" flipH="1" flipV="1">
            <a:off x="2743200" y="3810000"/>
            <a:ext cx="5334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981200" y="4343400"/>
            <a:ext cx="1371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Object Class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3619500" y="4076700"/>
            <a:ext cx="609600" cy="76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00400" y="4343400"/>
            <a:ext cx="137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Image</a:t>
            </a: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4819650" y="4006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006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Left Brace 78"/>
          <p:cNvSpPr/>
          <p:nvPr/>
        </p:nvSpPr>
        <p:spPr>
          <a:xfrm rot="16200000">
            <a:off x="5105400" y="3200399"/>
            <a:ext cx="304800" cy="19812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419600" y="4365248"/>
            <a:ext cx="2743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Sequence of user responses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90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1125"/>
            <a:ext cx="8229600" cy="1508125"/>
          </a:xfrm>
          <a:ln/>
        </p:spPr>
        <p:txBody>
          <a:bodyPr rIns="132080"/>
          <a:lstStyle/>
          <a:p>
            <a:r>
              <a:rPr lang="en-US" dirty="0" smtClean="0"/>
              <a:t>Basic Algorithm</a:t>
            </a:r>
            <a:endParaRPr lang="en-US" dirty="0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044700" y="2449076"/>
          <a:ext cx="49926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4" imgW="1676400" imgH="228600" progId="Equation.3">
                  <p:embed/>
                </p:oleObj>
              </mc:Choice>
              <mc:Fallback>
                <p:oleObj name="Equation" r:id="rId4" imgW="1676400" imgH="2286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449076"/>
                        <a:ext cx="4992688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3448050" y="43461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434613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Left Brace 78"/>
          <p:cNvSpPr/>
          <p:nvPr/>
        </p:nvSpPr>
        <p:spPr>
          <a:xfrm rot="16200000">
            <a:off x="3581400" y="1983937"/>
            <a:ext cx="304800" cy="25908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87120" y="3355538"/>
            <a:ext cx="3539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Model of user responses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638800" y="2593538"/>
            <a:ext cx="304800" cy="13716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7536" y="3369186"/>
            <a:ext cx="37804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Computer vision estimate</a:t>
            </a:r>
          </a:p>
          <a:p>
            <a:pPr algn="ctr"/>
            <a:r>
              <a:rPr lang="en-US" sz="2600" dirty="0" smtClean="0"/>
              <a:t>(e.g. from an SVM)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04800" y="1755338"/>
          <a:ext cx="32131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8" imgW="1079500" imgH="228600" progId="Equation.3">
                  <p:embed/>
                </p:oleObj>
              </mc:Choice>
              <mc:Fallback>
                <p:oleObj name="Equation" r:id="rId8" imgW="1079500" imgH="2286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5338"/>
                        <a:ext cx="32131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6960358" y="2661313"/>
            <a:ext cx="573206" cy="1364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65079" y="2445827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Normalization factor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796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Fixation Map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32" y="1493325"/>
            <a:ext cx="6279973" cy="451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2402" y="1659948"/>
            <a:ext cx="3148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Just convolve a Gaussian over the fixation positions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Can do this for a single person, or an aggregate of many people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Can also threshold: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Choose top n %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Yields a binary map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</p:spTree>
    <p:extLst>
      <p:ext uri="{BB962C8B-B14F-4D97-AF65-F5344CB8AC3E}">
        <p14:creationId xmlns:p14="http://schemas.microsoft.com/office/powerpoint/2010/main" val="21594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295400"/>
          </a:xfrm>
        </p:spPr>
        <p:txBody>
          <a:bodyPr>
            <a:normAutofit/>
          </a:bodyPr>
          <a:lstStyle/>
          <a:p>
            <a:pPr marL="374904" lvl="1">
              <a:buFont typeface="Arial" pitchFamily="34" charset="0"/>
              <a:buChar char="•"/>
            </a:pPr>
            <a:r>
              <a:rPr lang="en-US" dirty="0" smtClean="0"/>
              <a:t>Assume:</a:t>
            </a:r>
          </a:p>
          <a:p>
            <a:pPr marL="374904" lvl="1">
              <a:buFont typeface="Arial" pitchFamily="34" charset="0"/>
              <a:buChar char="•"/>
            </a:pPr>
            <a:r>
              <a:rPr lang="en-US" dirty="0" smtClean="0"/>
              <a:t>Estimate                  using Mechanical Turk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33800" y="2286000"/>
            <a:ext cx="2438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1125"/>
            <a:ext cx="8229600" cy="1508125"/>
          </a:xfrm>
          <a:ln/>
        </p:spPr>
        <p:txBody>
          <a:bodyPr rIns="132080"/>
          <a:lstStyle/>
          <a:p>
            <a:r>
              <a:rPr lang="en-US" dirty="0" smtClean="0"/>
              <a:t>Modeling User Responses</a:t>
            </a:r>
            <a:endParaRPr lang="en-US" dirty="0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208213" y="1066800"/>
          <a:ext cx="4881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4" imgW="1993680" imgH="266400" progId="Equation.3">
                  <p:embed/>
                </p:oleObj>
              </mc:Choice>
              <mc:Fallback>
                <p:oleObj name="Equation" r:id="rId4" imgW="1993680" imgH="2664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066800"/>
                        <a:ext cx="48815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2133600" y="1600200"/>
          <a:ext cx="1273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6" imgW="520700" imgH="228600" progId="Equation.3">
                  <p:embed/>
                </p:oleObj>
              </mc:Choice>
              <mc:Fallback>
                <p:oleObj name="Equation" r:id="rId6" imgW="52070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1273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733800" y="2590800"/>
            <a:ext cx="2450068" cy="1752600"/>
            <a:chOff x="3733800" y="2590800"/>
            <a:chExt cx="2450068" cy="1752600"/>
          </a:xfrm>
        </p:grpSpPr>
        <p:sp>
          <p:nvSpPr>
            <p:cNvPr id="10" name="Rectangle 9"/>
            <p:cNvSpPr/>
            <p:nvPr/>
          </p:nvSpPr>
          <p:spPr>
            <a:xfrm>
              <a:off x="3886200" y="2590800"/>
              <a:ext cx="304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7200" y="2743200"/>
              <a:ext cx="3048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3124200"/>
              <a:ext cx="304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200" y="3200400"/>
              <a:ext cx="304800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10200" y="3200400"/>
              <a:ext cx="304800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91200" y="3200400"/>
              <a:ext cx="304800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3276600"/>
              <a:ext cx="553998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grey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4202" y="3276600"/>
              <a:ext cx="553998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red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5800" y="3276600"/>
              <a:ext cx="553998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black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6800" y="3276600"/>
              <a:ext cx="553998" cy="990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white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7202" y="3276600"/>
              <a:ext cx="923330" cy="1066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brown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29870" y="3276600"/>
              <a:ext cx="553998" cy="1066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/>
                  </a:solidFill>
                </a:rPr>
                <a:t>blue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886200" y="4724400"/>
            <a:ext cx="304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48768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200" y="4953000"/>
            <a:ext cx="304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grey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4202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red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black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5181600"/>
            <a:ext cx="553998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white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7202" y="5181600"/>
            <a:ext cx="923330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brown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29870" y="5181600"/>
            <a:ext cx="553998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blue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9400" y="4953000"/>
            <a:ext cx="304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0400" y="4953000"/>
            <a:ext cx="304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14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724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53400" y="5029200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534400" y="5105400"/>
            <a:ext cx="3048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7000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grey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7402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red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5181600"/>
            <a:ext cx="553998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black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00" y="5181600"/>
            <a:ext cx="553998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white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80402" y="5181600"/>
            <a:ext cx="923330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brown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73070" y="5181600"/>
            <a:ext cx="553998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</a:rPr>
              <a:t>blue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3400" y="2281535"/>
            <a:ext cx="1425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Definitely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43400" y="4415135"/>
            <a:ext cx="132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Probably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0400" y="441960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Guessing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33800" y="4419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4419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96151" y="6167735"/>
            <a:ext cx="401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What is the color of the belly?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5699" y="5638800"/>
            <a:ext cx="202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Pine Grosbeak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0422" name="Picture 6" descr="C:\Users\Steve\Documents\Birds200_Cropped_Images\056.Pine_Grosbeak\Pine_Grosbeak_0022_21038971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0"/>
            <a:ext cx="2772508" cy="3276600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525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Details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Assume questions are answered independently</a:t>
            </a:r>
          </a:p>
          <a:p>
            <a:r>
              <a:rPr lang="en-US" sz="2800" dirty="0" smtClean="0"/>
              <a:t>Use chain rule and </a:t>
            </a:r>
            <a:r>
              <a:rPr lang="en-US" sz="2800" dirty="0" err="1" smtClean="0"/>
              <a:t>Bayes</a:t>
            </a:r>
            <a:r>
              <a:rPr lang="en-US" sz="2800" dirty="0" smtClean="0"/>
              <a:t> rule</a:t>
            </a:r>
          </a:p>
          <a:p>
            <a:endParaRPr lang="en-US" sz="2800" dirty="0"/>
          </a:p>
        </p:txBody>
      </p:sp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791571" y="5279473"/>
          <a:ext cx="6854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3263900" imgH="254000" progId="">
                  <p:embed/>
                </p:oleObj>
              </mc:Choice>
              <mc:Fallback>
                <p:oleObj name="Equation" r:id="rId4" imgW="3263900" imgH="2540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71" y="5279473"/>
                        <a:ext cx="6854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809198" y="3368740"/>
          <a:ext cx="4902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6" imgW="2489200" imgH="889000" progId="">
                  <p:embed/>
                </p:oleObj>
              </mc:Choice>
              <mc:Fallback>
                <p:oleObj name="Equation" r:id="rId6" imgW="2489200" imgH="8890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98" y="3368740"/>
                        <a:ext cx="4902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248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any recognition algorithm that can estimate:  </a:t>
            </a:r>
            <a:r>
              <a:rPr lang="en-US" i="1" dirty="0" smtClean="0"/>
              <a:t>p(</a:t>
            </a:r>
            <a:r>
              <a:rPr lang="en-US" i="1" dirty="0" err="1" smtClean="0"/>
              <a:t>c|x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We experimented with two simple methods: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19112" y="4013200"/>
          <a:ext cx="3489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4" imgW="1459866" imgH="203112" progId="Equation.3">
                  <p:embed/>
                </p:oleObj>
              </mc:Choice>
              <mc:Fallback>
                <p:oleObj name="Equation" r:id="rId4" imgW="1459866" imgH="203112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4013200"/>
                        <a:ext cx="3489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31837" y="45059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1-vs-all SVM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938588"/>
          <a:ext cx="32766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6" imgW="1371600" imgH="266700" progId="Equation.3">
                  <p:embed/>
                </p:oleObj>
              </mc:Choice>
              <mc:Fallback>
                <p:oleObj name="Equation" r:id="rId6" imgW="1371600" imgH="2667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38588"/>
                        <a:ext cx="3276600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18037" y="4505980"/>
            <a:ext cx="3292475" cy="98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Attribute-based classification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67200" y="5802868"/>
            <a:ext cx="449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</a:t>
            </a:r>
            <a:r>
              <a:rPr lang="en-US" sz="22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Lampert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et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al.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’09, </a:t>
            </a:r>
            <a:r>
              <a:rPr lang="en-US" sz="22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Farhadi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et al. </a:t>
            </a:r>
            <a:r>
              <a:rPr 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‘09]</a:t>
            </a:r>
            <a:endParaRPr lang="en-US" sz="2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8366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200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48650" cy="1295399"/>
          </a:xfrm>
        </p:spPr>
        <p:txBody>
          <a:bodyPr>
            <a:normAutofit/>
          </a:bodyPr>
          <a:lstStyle/>
          <a:p>
            <a:pPr marL="39688">
              <a:lnSpc>
                <a:spcPct val="120000"/>
              </a:lnSpc>
              <a:buSzPct val="125000"/>
              <a:buFont typeface="Arial" charset="0"/>
              <a:buChar char="•"/>
            </a:pPr>
            <a:r>
              <a:rPr lang="en-US" sz="2800" dirty="0" smtClean="0"/>
              <a:t>200 classes, 6000+ images, 288 binary attributes</a:t>
            </a:r>
            <a:endParaRPr lang="en-US" sz="2800" dirty="0" smtClean="0">
              <a:cs typeface="Arial" charset="0"/>
            </a:endParaRPr>
          </a:p>
          <a:p>
            <a:endParaRPr lang="en-US" sz="2800" dirty="0"/>
          </a:p>
        </p:txBody>
      </p:sp>
      <p:pic>
        <p:nvPicPr>
          <p:cNvPr id="10242" name="Picture 2" descr="C:\Users\Steve\Documents\Birds200_Cropped_Images\001.Black_footed_Albatross\Black_footed_Albatross_0009_2408326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76" y="2173068"/>
            <a:ext cx="1504025" cy="14478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3656238"/>
            <a:ext cx="167640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Black-footed Albatross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Steve\Documents\Birds200_Cropped_Images\004.Groove_billed_Ani\Groove_billed_Ani_0021_483532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2173068"/>
            <a:ext cx="1295400" cy="146018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10244" name="Picture 4" descr="C:\Users\Steve\Documents\Birds200_Cropped_Images\007.Parakeet_Auklet\Parakeet_Auklet_0007_160418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099" y="2173068"/>
            <a:ext cx="1321502" cy="14409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7401" y="3656238"/>
            <a:ext cx="167640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Groove-Billed </a:t>
            </a:r>
            <a:r>
              <a:rPr lang="en-US" dirty="0" err="1" smtClean="0">
                <a:solidFill>
                  <a:prstClr val="black"/>
                </a:solidFill>
              </a:rPr>
              <a:t>Ani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62086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Parakeet Auklet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6" name="Picture 6" descr="C:\Users\Steve\Documents\Birds200_Cropped_Images\119.Field_Sparrow\Field_Sparrow_0020_2644235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1" y="2173069"/>
            <a:ext cx="1087764" cy="144779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81601" y="362086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Field Sparrow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8" name="Picture 8" descr="C:\Users\Steve\Documents\Birds200_Cropped_Images\131.Vesper_Sparrow\Vesper_Sparrow_0011_1768952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0507" y="2173068"/>
            <a:ext cx="1720093" cy="14478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43755" y="362086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Vesper Sparrow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77" name="Picture 1" descr="C:\Users\Steve\Documents\papers\eccv 2010\supplemental_material\figures\clusters\terns\Artic_Tern_0009_15726477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374565"/>
            <a:ext cx="1524000" cy="15149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57199" y="5943600"/>
            <a:ext cx="167640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Arctic Tern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79" name="Picture 3" descr="C:\Users\Steve\Documents\papers\eccv 2010\supplemental_material\figures\clusters\terns\Forsters_Tern_0005_2940359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343402"/>
            <a:ext cx="1295400" cy="15419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133599" y="5943600"/>
            <a:ext cx="167640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Forster’s Tern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80" name="Picture 4" descr="C:\Users\Steve\Documents\papers\eccv 2010\supplemental_material\figures\clusters\terns\Common_Tern_0029_24266627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1" y="4343400"/>
            <a:ext cx="1600200" cy="15461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810000" y="5943600"/>
            <a:ext cx="167640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Common Tern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82" name="Picture 6" descr="C:\Users\Steve\Documents\papers\eccv 2010\supplemental_material\figures\clusters\sparrows\Baird_Sparrow_0022_30474647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328320"/>
            <a:ext cx="1370013" cy="15390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562599" y="5931647"/>
            <a:ext cx="167640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smtClean="0">
                <a:solidFill>
                  <a:prstClr val="black"/>
                </a:solidFill>
              </a:rPr>
              <a:t>Baird’s Sparrow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83" name="Picture 7" descr="C:\Users\Steve\Documents\papers\eccv 2010\supplemental_material\figures\clusters\sparrows\Henslow_Sparrow_0005_5921527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1" y="4343400"/>
            <a:ext cx="1295400" cy="154789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858000" y="5938059"/>
            <a:ext cx="243840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 err="1" smtClean="0">
                <a:solidFill>
                  <a:prstClr val="black"/>
                </a:solidFill>
              </a:rPr>
              <a:t>Henslow’s</a:t>
            </a:r>
            <a:r>
              <a:rPr lang="en-US" dirty="0" smtClean="0">
                <a:solidFill>
                  <a:prstClr val="black"/>
                </a:solidFill>
              </a:rPr>
              <a:t> Sparrow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6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81059"/>
            <a:ext cx="5586413" cy="41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1408906" y="3237706"/>
            <a:ext cx="2209800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/>
          </p:cNvSpPr>
          <p:nvPr/>
        </p:nvSpPr>
        <p:spPr bwMode="auto">
          <a:xfrm>
            <a:off x="762000" y="1447800"/>
            <a:ext cx="8839200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indent="-342900">
              <a:spcBef>
                <a:spcPts val="738"/>
              </a:spcBef>
              <a:buSzPct val="100000"/>
            </a:pP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Users drive performance: 19%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 68%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43000" y="4572000"/>
            <a:ext cx="1219200" cy="1588"/>
          </a:xfrm>
          <a:prstGeom prst="straightConnector1">
            <a:avLst/>
          </a:prstGeom>
          <a:ln w="635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/>
          </p:cNvSpPr>
          <p:nvPr/>
        </p:nvSpPr>
        <p:spPr bwMode="auto">
          <a:xfrm>
            <a:off x="457200" y="4343400"/>
            <a:ext cx="1752600" cy="12770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indent="-342900">
              <a:lnSpc>
                <a:spcPts val="2280"/>
              </a:lnSpc>
              <a:spcBef>
                <a:spcPts val="738"/>
              </a:spcBef>
              <a:buSzPct val="100000"/>
            </a:pPr>
            <a:r>
              <a:rPr lang="en-US" sz="2400" dirty="0" smtClean="0">
                <a:solidFill>
                  <a:srgbClr val="7030A0"/>
                </a:solidFill>
                <a:cs typeface="Arial" charset="0"/>
              </a:rPr>
              <a:t>Just Computer Vision</a:t>
            </a:r>
          </a:p>
          <a:p>
            <a:pPr indent="-342900">
              <a:lnSpc>
                <a:spcPts val="2280"/>
              </a:lnSpc>
              <a:spcBef>
                <a:spcPts val="738"/>
              </a:spcBef>
              <a:buSzPct val="100000"/>
            </a:pPr>
            <a:r>
              <a:rPr lang="en-US" sz="2400" dirty="0" smtClean="0">
                <a:solidFill>
                  <a:srgbClr val="7030A0"/>
                </a:solidFill>
                <a:cs typeface="Arial" charset="0"/>
              </a:rPr>
              <a:t>19%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9013" y="6604084"/>
            <a:ext cx="18049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Adapted from Steve Branson</a:t>
            </a:r>
            <a:endParaRPr lang="en-US" sz="1050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955257" y="3495645"/>
            <a:ext cx="8839200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indent="-342900">
              <a:spcBef>
                <a:spcPts val="738"/>
              </a:spcBef>
              <a:buSzPct val="100000"/>
            </a:pPr>
            <a:r>
              <a:rPr lang="en-US" sz="2600" dirty="0" smtClean="0">
                <a:solidFill>
                  <a:srgbClr val="FFC000"/>
                </a:solidFill>
                <a:cs typeface="Arial" charset="0"/>
              </a:rPr>
              <a:t>Fewer questions asked if CV used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74206" y="3695700"/>
            <a:ext cx="416719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1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2209800"/>
            <a:ext cx="5410200" cy="426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987461" y="4876801"/>
            <a:ext cx="4979504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82588" indent="-342900">
              <a:buSzPct val="100000"/>
            </a:pPr>
            <a:r>
              <a:rPr lang="en-US" sz="2200" b="1" dirty="0" smtClean="0">
                <a:solidFill>
                  <a:prstClr val="black"/>
                </a:solidFill>
                <a:cs typeface="Arial" charset="0"/>
              </a:rPr>
              <a:t>computer vision</a:t>
            </a:r>
            <a:endParaRPr lang="en-US" sz="2200" dirty="0" smtClean="0">
              <a:solidFill>
                <a:srgbClr val="FF0000"/>
              </a:solidFill>
              <a:cs typeface="Arial" charset="0"/>
            </a:endParaRPr>
          </a:p>
          <a:p>
            <a:pPr marL="382588" indent="-342900">
              <a:buSzPct val="100000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2286000" y="2176046"/>
            <a:ext cx="2195215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buSzPct val="100000"/>
            </a:pPr>
            <a:r>
              <a:rPr lang="en-US" sz="2200" b="1" dirty="0" smtClean="0">
                <a:solidFill>
                  <a:prstClr val="black"/>
                </a:solidFill>
                <a:cs typeface="Arial" charset="0"/>
              </a:rPr>
              <a:t>Magnolia Warbler</a:t>
            </a: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685800" y="1524000"/>
            <a:ext cx="6263509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SzPct val="100000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User Input Helps Correct Computer Vision 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83" y="2619375"/>
            <a:ext cx="2954317" cy="2181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971800" y="5029200"/>
            <a:ext cx="381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/>
          </p:cNvSpPr>
          <p:nvPr/>
        </p:nvSpPr>
        <p:spPr bwMode="auto">
          <a:xfrm>
            <a:off x="2438400" y="5334000"/>
            <a:ext cx="3124200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indent="-342900" algn="ctr">
              <a:buSzPct val="100000"/>
            </a:pPr>
            <a:r>
              <a:rPr lang="en-US" sz="2200" dirty="0" smtClean="0">
                <a:solidFill>
                  <a:srgbClr val="0000FF"/>
                </a:solidFill>
                <a:cs typeface="Arial" charset="0"/>
              </a:rPr>
              <a:t>Is the breast pattern solid?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no (definitely)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942306" y="5752306"/>
            <a:ext cx="839788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3425861" y="4876801"/>
            <a:ext cx="2746339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82588" indent="-342900">
              <a:buSzPct val="100000"/>
            </a:pPr>
            <a:r>
              <a:rPr lang="en-US" sz="2200" dirty="0" smtClean="0">
                <a:solidFill>
                  <a:srgbClr val="0000FF"/>
                </a:solidFill>
                <a:cs typeface="Arial" charset="0"/>
              </a:rPr>
              <a:t>Common Yellowthroat</a:t>
            </a:r>
            <a:endParaRPr lang="en-US" sz="2200" dirty="0" smtClean="0">
              <a:solidFill>
                <a:srgbClr val="FF0000"/>
              </a:solidFill>
              <a:cs typeface="Arial" charset="0"/>
            </a:endParaRPr>
          </a:p>
          <a:p>
            <a:pPr marL="382588" indent="-342900">
              <a:buSzPct val="100000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Rectangle 3"/>
          <p:cNvSpPr>
            <a:spLocks/>
          </p:cNvSpPr>
          <p:nvPr/>
        </p:nvSpPr>
        <p:spPr bwMode="auto">
          <a:xfrm>
            <a:off x="1447800" y="6088559"/>
            <a:ext cx="2746339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82588" indent="-342900">
              <a:buSzPct val="100000"/>
            </a:pPr>
            <a:r>
              <a:rPr lang="en-US" sz="2200" dirty="0" smtClean="0">
                <a:solidFill>
                  <a:srgbClr val="0000FF"/>
                </a:solidFill>
                <a:cs typeface="Arial" charset="0"/>
              </a:rPr>
              <a:t>Magnolia Warbler</a:t>
            </a:r>
            <a:endParaRPr lang="en-US" sz="2200" dirty="0" smtClean="0">
              <a:solidFill>
                <a:srgbClr val="FF0000"/>
              </a:solidFill>
              <a:cs typeface="Arial" charset="0"/>
            </a:endParaRPr>
          </a:p>
          <a:p>
            <a:pPr marL="382588" indent="-342900">
              <a:buSzPct val="100000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498" y="3581400"/>
            <a:ext cx="2104417" cy="16764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/>
          </p:cNvSpPr>
          <p:nvPr/>
        </p:nvSpPr>
        <p:spPr bwMode="auto">
          <a:xfrm>
            <a:off x="6639098" y="3200400"/>
            <a:ext cx="2352502" cy="2923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buSzPct val="100000"/>
            </a:pPr>
            <a:r>
              <a:rPr lang="en-US" sz="1900" b="1" dirty="0" smtClean="0">
                <a:solidFill>
                  <a:prstClr val="black"/>
                </a:solidFill>
                <a:cs typeface="Arial" charset="0"/>
              </a:rPr>
              <a:t>Common Yellowthroat</a:t>
            </a:r>
          </a:p>
        </p:txBody>
      </p:sp>
      <p:cxnSp>
        <p:nvCxnSpPr>
          <p:cNvPr id="16" name="Straight Arrow Connector 15"/>
          <p:cNvCxnSpPr>
            <a:stCxn id="14339" idx="1"/>
            <a:endCxn id="21" idx="0"/>
          </p:cNvCxnSpPr>
          <p:nvPr/>
        </p:nvCxnSpPr>
        <p:spPr>
          <a:xfrm rot="10800000" flipV="1">
            <a:off x="4799032" y="4419599"/>
            <a:ext cx="1992467" cy="45720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7069" y="6604084"/>
            <a:ext cx="966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Steve Branson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3397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br>
              <a:rPr lang="en-US" dirty="0" smtClean="0"/>
            </a:br>
            <a:r>
              <a:rPr lang="en-US" sz="3600" dirty="0" smtClean="0"/>
              <a:t>Human-in-the-loop training and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65281"/>
            <a:ext cx="8229600" cy="4338306"/>
          </a:xfrm>
        </p:spPr>
        <p:txBody>
          <a:bodyPr/>
          <a:lstStyle/>
          <a:p>
            <a:r>
              <a:rPr lang="en-US" dirty="0"/>
              <a:t>To make intelligent use of the human labeling effort </a:t>
            </a:r>
            <a:r>
              <a:rPr lang="en-US" i="1" dirty="0"/>
              <a:t>during training</a:t>
            </a:r>
            <a:r>
              <a:rPr lang="en-US" dirty="0"/>
              <a:t>, have the computer vision algorithm </a:t>
            </a:r>
            <a:r>
              <a:rPr lang="en-US" i="1" dirty="0"/>
              <a:t>learn actively </a:t>
            </a:r>
            <a:r>
              <a:rPr lang="en-US" dirty="0"/>
              <a:t>by selecting those questions that are most informative</a:t>
            </a:r>
          </a:p>
          <a:p>
            <a:endParaRPr lang="en-US" dirty="0" smtClean="0"/>
          </a:p>
          <a:p>
            <a:r>
              <a:rPr lang="en-US" dirty="0" smtClean="0"/>
              <a:t>To combine strengths of human and imperfect vision algorithms, use a </a:t>
            </a:r>
            <a:r>
              <a:rPr lang="en-US" i="1" dirty="0" smtClean="0"/>
              <a:t>human-in-the-loop at recognition time</a:t>
            </a:r>
          </a:p>
          <a:p>
            <a:endParaRPr lang="en-US" i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Where do people actually look?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Labeled faces / text with bounding box and horizon line (if any)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" y="1745185"/>
            <a:ext cx="5164460" cy="42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4812" y="1963882"/>
            <a:ext cx="3561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Based on the annotations: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10% fixation on 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11% on </a:t>
            </a:r>
            <a:r>
              <a:rPr lang="en-US" dirty="0" smtClean="0">
                <a:solidFill>
                  <a:prstClr val="black"/>
                </a:solidFill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40% of fixations are within the center 11% of the image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Animals, cars, human body parts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</p:spTree>
    <p:extLst>
      <p:ext uri="{BB962C8B-B14F-4D97-AF65-F5344CB8AC3E}">
        <p14:creationId xmlns:p14="http://schemas.microsoft.com/office/powerpoint/2010/main" val="3734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Learning a Classifier from Eye-Tracking Data</a:t>
            </a:r>
          </a:p>
        </p:txBody>
      </p: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6270914" y="2580447"/>
            <a:ext cx="1219200" cy="1113235"/>
            <a:chOff x="0" y="0"/>
            <a:chExt cx="1024" cy="935"/>
          </a:xfrm>
        </p:grpSpPr>
        <p:sp>
          <p:nvSpPr>
            <p:cNvPr id="64" name="AutoShape 7"/>
            <p:cNvSpPr>
              <a:spLocks/>
            </p:cNvSpPr>
            <p:nvPr/>
          </p:nvSpPr>
          <p:spPr bwMode="auto">
            <a:xfrm>
              <a:off x="0" y="0"/>
              <a:ext cx="1024" cy="924"/>
            </a:xfrm>
            <a:prstGeom prst="roundRect">
              <a:avLst>
                <a:gd name="adj" fmla="val 1384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35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65" name="Rectangle 8"/>
            <p:cNvSpPr>
              <a:spLocks/>
            </p:cNvSpPr>
            <p:nvPr/>
          </p:nvSpPr>
          <p:spPr bwMode="auto">
            <a:xfrm>
              <a:off x="80" y="205"/>
              <a:ext cx="855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350">
                  <a:solidFill>
                    <a:srgbClr val="FFFFFF"/>
                  </a:solidFill>
                  <a:latin typeface="Calibri" pitchFamily="34" charset="0"/>
                  <a:ea typeface="Gill Sans" charset="0"/>
                  <a:cs typeface="Gill Sans" charset="0"/>
                </a:rPr>
                <a:t>Support Vector Machine</a:t>
              </a:r>
            </a:p>
          </p:txBody>
        </p:sp>
      </p:grp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27" y="2055382"/>
            <a:ext cx="3050381" cy="2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10"/>
          <p:cNvGrpSpPr>
            <a:grpSpLocks/>
          </p:cNvGrpSpPr>
          <p:nvPr/>
        </p:nvGrpSpPr>
        <p:grpSpPr bwMode="auto">
          <a:xfrm>
            <a:off x="2908589" y="2951922"/>
            <a:ext cx="2828925" cy="1938338"/>
            <a:chOff x="0" y="0"/>
            <a:chExt cx="2376" cy="1628"/>
          </a:xfrm>
        </p:grpSpPr>
        <p:grpSp>
          <p:nvGrpSpPr>
            <p:cNvPr id="68" name="Group 11"/>
            <p:cNvGrpSpPr>
              <a:grpSpLocks/>
            </p:cNvGrpSpPr>
            <p:nvPr/>
          </p:nvGrpSpPr>
          <p:grpSpPr bwMode="auto">
            <a:xfrm>
              <a:off x="492" y="306"/>
              <a:ext cx="80" cy="88"/>
              <a:chOff x="0" y="0"/>
              <a:chExt cx="80" cy="88"/>
            </a:xfrm>
          </p:grpSpPr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9" name="Group 14"/>
            <p:cNvGrpSpPr>
              <a:grpSpLocks/>
            </p:cNvGrpSpPr>
            <p:nvPr/>
          </p:nvGrpSpPr>
          <p:grpSpPr bwMode="auto">
            <a:xfrm>
              <a:off x="839" y="16"/>
              <a:ext cx="80" cy="88"/>
              <a:chOff x="0" y="0"/>
              <a:chExt cx="80" cy="88"/>
            </a:xfrm>
          </p:grpSpPr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6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" name="Group 17"/>
            <p:cNvGrpSpPr>
              <a:grpSpLocks/>
            </p:cNvGrpSpPr>
            <p:nvPr/>
          </p:nvGrpSpPr>
          <p:grpSpPr bwMode="auto">
            <a:xfrm>
              <a:off x="1927" y="304"/>
              <a:ext cx="80" cy="88"/>
              <a:chOff x="0" y="0"/>
              <a:chExt cx="80" cy="88"/>
            </a:xfrm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1879" y="0"/>
              <a:ext cx="80" cy="88"/>
              <a:chOff x="0" y="0"/>
              <a:chExt cx="80" cy="88"/>
            </a:xfrm>
          </p:grpSpPr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" name="Group 23"/>
            <p:cNvGrpSpPr>
              <a:grpSpLocks/>
            </p:cNvGrpSpPr>
            <p:nvPr/>
          </p:nvGrpSpPr>
          <p:grpSpPr bwMode="auto">
            <a:xfrm>
              <a:off x="1255" y="240"/>
              <a:ext cx="80" cy="88"/>
              <a:chOff x="0" y="0"/>
              <a:chExt cx="80" cy="88"/>
            </a:xfrm>
          </p:grpSpPr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3" name="Group 26"/>
            <p:cNvGrpSpPr>
              <a:grpSpLocks/>
            </p:cNvGrpSpPr>
            <p:nvPr/>
          </p:nvGrpSpPr>
          <p:grpSpPr bwMode="auto">
            <a:xfrm>
              <a:off x="1383" y="0"/>
              <a:ext cx="80" cy="88"/>
              <a:chOff x="0" y="0"/>
              <a:chExt cx="80" cy="88"/>
            </a:xfrm>
          </p:grpSpPr>
          <p:sp>
            <p:nvSpPr>
              <p:cNvPr id="87" name="Line 27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4" name="Group 29"/>
            <p:cNvGrpSpPr>
              <a:grpSpLocks/>
            </p:cNvGrpSpPr>
            <p:nvPr/>
          </p:nvGrpSpPr>
          <p:grpSpPr bwMode="auto">
            <a:xfrm>
              <a:off x="1623" y="104"/>
              <a:ext cx="80" cy="88"/>
              <a:chOff x="0" y="0"/>
              <a:chExt cx="80" cy="88"/>
            </a:xfrm>
          </p:grpSpPr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5" name="Group 32"/>
            <p:cNvGrpSpPr>
              <a:grpSpLocks/>
            </p:cNvGrpSpPr>
            <p:nvPr/>
          </p:nvGrpSpPr>
          <p:grpSpPr bwMode="auto">
            <a:xfrm>
              <a:off x="559" y="120"/>
              <a:ext cx="80" cy="88"/>
              <a:chOff x="0" y="0"/>
              <a:chExt cx="80" cy="88"/>
            </a:xfrm>
          </p:grpSpPr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" name="Group 35"/>
            <p:cNvGrpSpPr>
              <a:grpSpLocks/>
            </p:cNvGrpSpPr>
            <p:nvPr/>
          </p:nvGrpSpPr>
          <p:grpSpPr bwMode="auto">
            <a:xfrm>
              <a:off x="351" y="120"/>
              <a:ext cx="80" cy="88"/>
              <a:chOff x="0" y="0"/>
              <a:chExt cx="80" cy="88"/>
            </a:xfrm>
          </p:grpSpPr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" name="Group 38"/>
            <p:cNvGrpSpPr>
              <a:grpSpLocks/>
            </p:cNvGrpSpPr>
            <p:nvPr/>
          </p:nvGrpSpPr>
          <p:grpSpPr bwMode="auto">
            <a:xfrm>
              <a:off x="951" y="104"/>
              <a:ext cx="80" cy="88"/>
              <a:chOff x="0" y="0"/>
              <a:chExt cx="80" cy="88"/>
            </a:xfrm>
          </p:grpSpPr>
          <p:sp>
            <p:nvSpPr>
              <p:cNvPr id="79" name="Line 39"/>
              <p:cNvSpPr>
                <a:spLocks noChangeShapeType="1"/>
              </p:cNvSpPr>
              <p:nvPr/>
            </p:nvSpPr>
            <p:spPr bwMode="auto">
              <a:xfrm>
                <a:off x="0" y="32"/>
                <a:ext cx="80" cy="0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39" y="0"/>
                <a:ext cx="0" cy="88"/>
              </a:xfrm>
              <a:prstGeom prst="line">
                <a:avLst/>
              </a:prstGeom>
              <a:noFill/>
              <a:ln w="38100" cap="flat">
                <a:solidFill>
                  <a:srgbClr val="008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8" name="Rectangle 41"/>
            <p:cNvSpPr>
              <a:spLocks/>
            </p:cNvSpPr>
            <p:nvPr/>
          </p:nvSpPr>
          <p:spPr bwMode="auto">
            <a:xfrm>
              <a:off x="0" y="1084"/>
              <a:ext cx="23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950" dirty="0">
                  <a:solidFill>
                    <a:srgbClr val="008040"/>
                  </a:solidFill>
                  <a:latin typeface="Calibri" pitchFamily="34" charset="0"/>
                  <a:ea typeface="Gill Sans" charset="0"/>
                  <a:cs typeface="Gill Sans" charset="0"/>
                </a:rPr>
                <a:t>10 salient samples from top 20% </a:t>
              </a:r>
              <a:r>
                <a:rPr lang="en-US" altLang="en-US" sz="1950" dirty="0">
                  <a:solidFill>
                    <a:srgbClr val="FF0000"/>
                  </a:solidFill>
                  <a:latin typeface="Calibri" pitchFamily="34" charset="0"/>
                </a:rPr>
                <a:t/>
              </a:r>
              <a:br>
                <a:rPr lang="en-US" altLang="en-US" sz="1950" dirty="0">
                  <a:solidFill>
                    <a:srgbClr val="FF0000"/>
                  </a:solidFill>
                  <a:latin typeface="Calibri" pitchFamily="34" charset="0"/>
                </a:rPr>
              </a:br>
              <a:endParaRPr lang="en-US" altLang="en-US" sz="195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99" name="Rectangle 43"/>
          <p:cNvSpPr>
            <a:spLocks/>
          </p:cNvSpPr>
          <p:nvPr/>
        </p:nvSpPr>
        <p:spPr bwMode="auto">
          <a:xfrm>
            <a:off x="6013739" y="3895986"/>
            <a:ext cx="24178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50" dirty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L</a:t>
            </a:r>
            <a:r>
              <a:rPr lang="en-US" altLang="en-US" sz="1950" dirty="0" smtClean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earns </a:t>
            </a:r>
            <a:r>
              <a:rPr lang="en-US" altLang="en-US" sz="1950" dirty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weights for each feature that best </a:t>
            </a:r>
            <a:r>
              <a:rPr lang="en-US" altLang="en-US" sz="1950" b="1" dirty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predict </a:t>
            </a:r>
            <a:r>
              <a:rPr lang="en-US" altLang="en-US" sz="1950" b="1" dirty="0" smtClean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a saliency label</a:t>
            </a:r>
          </a:p>
          <a:p>
            <a:r>
              <a:rPr lang="en-US" altLang="en-US" sz="1950" b="1" dirty="0" smtClean="0">
                <a:solidFill>
                  <a:srgbClr val="FF0000"/>
                </a:solidFill>
                <a:latin typeface="Calibri" pitchFamily="34" charset="0"/>
                <a:ea typeface="Gill Sans" charset="0"/>
                <a:cs typeface="Gill Sans" charset="0"/>
              </a:rPr>
              <a:t>for each pixel</a:t>
            </a:r>
            <a:endParaRPr lang="en-US" altLang="en-US" sz="1950" b="1" dirty="0">
              <a:solidFill>
                <a:srgbClr val="FF0000"/>
              </a:solidFill>
              <a:latin typeface="Calibri" pitchFamily="34" charset="0"/>
              <a:ea typeface="Gill Sans" charset="0"/>
              <a:cs typeface="Gill Sans" charset="0"/>
            </a:endParaRPr>
          </a:p>
        </p:txBody>
      </p:sp>
      <p:pic>
        <p:nvPicPr>
          <p:cNvPr id="100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2091100"/>
            <a:ext cx="2266950" cy="211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45"/>
          <p:cNvSpPr>
            <a:spLocks/>
          </p:cNvSpPr>
          <p:nvPr/>
        </p:nvSpPr>
        <p:spPr bwMode="auto">
          <a:xfrm>
            <a:off x="653704" y="1648348"/>
            <a:ext cx="1186735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025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33 features</a:t>
            </a:r>
          </a:p>
        </p:txBody>
      </p:sp>
      <p:sp>
        <p:nvSpPr>
          <p:cNvPr id="102" name="Rectangle 46"/>
          <p:cNvSpPr>
            <a:spLocks/>
          </p:cNvSpPr>
          <p:nvPr/>
        </p:nvSpPr>
        <p:spPr bwMode="auto">
          <a:xfrm>
            <a:off x="3998787" y="1648348"/>
            <a:ext cx="660437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025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Labels</a:t>
            </a:r>
          </a:p>
        </p:txBody>
      </p:sp>
      <p:sp>
        <p:nvSpPr>
          <p:cNvPr id="103" name="Rectangle 47"/>
          <p:cNvSpPr>
            <a:spLocks/>
          </p:cNvSpPr>
          <p:nvPr/>
        </p:nvSpPr>
        <p:spPr bwMode="auto">
          <a:xfrm>
            <a:off x="2407877" y="2639353"/>
            <a:ext cx="4215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6600" dirty="0">
                <a:solidFill>
                  <a:srgbClr val="999999"/>
                </a:solidFill>
                <a:latin typeface="Calibri" pitchFamily="34" charset="0"/>
                <a:ea typeface="Gill Sans" charset="0"/>
                <a:cs typeface="Gill Sans" charset="0"/>
              </a:rPr>
              <a:t>+</a:t>
            </a:r>
          </a:p>
        </p:txBody>
      </p:sp>
      <p:sp>
        <p:nvSpPr>
          <p:cNvPr id="104" name="Line 49"/>
          <p:cNvSpPr>
            <a:spLocks noChangeShapeType="1"/>
          </p:cNvSpPr>
          <p:nvPr/>
        </p:nvSpPr>
        <p:spPr bwMode="auto">
          <a:xfrm flipH="1">
            <a:off x="7594890" y="3141644"/>
            <a:ext cx="392663" cy="9113"/>
          </a:xfrm>
          <a:prstGeom prst="line">
            <a:avLst/>
          </a:prstGeom>
          <a:noFill/>
          <a:ln w="88900" cap="flat">
            <a:solidFill>
              <a:srgbClr val="808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5" name="Rectangle 50"/>
          <p:cNvSpPr>
            <a:spLocks/>
          </p:cNvSpPr>
          <p:nvPr/>
        </p:nvSpPr>
        <p:spPr bwMode="auto">
          <a:xfrm>
            <a:off x="8116103" y="2932205"/>
            <a:ext cx="7916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 u="sng" dirty="0" smtClean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Saliency Model</a:t>
            </a:r>
            <a:endParaRPr lang="en-US" altLang="en-US" sz="3150" b="1" u="sng" dirty="0">
              <a:solidFill>
                <a:prstClr val="black"/>
              </a:solidFill>
              <a:latin typeface="Calibri" pitchFamily="34" charset="0"/>
              <a:ea typeface="Gill Sans" charset="0"/>
              <a:cs typeface="Gill Sans" charset="0"/>
            </a:endParaRPr>
          </a:p>
        </p:txBody>
      </p:sp>
      <p:sp>
        <p:nvSpPr>
          <p:cNvPr id="106" name="Line 51"/>
          <p:cNvSpPr>
            <a:spLocks noChangeShapeType="1"/>
          </p:cNvSpPr>
          <p:nvPr/>
        </p:nvSpPr>
        <p:spPr bwMode="auto">
          <a:xfrm flipH="1">
            <a:off x="5627977" y="3137660"/>
            <a:ext cx="597694" cy="0"/>
          </a:xfrm>
          <a:prstGeom prst="line">
            <a:avLst/>
          </a:prstGeom>
          <a:noFill/>
          <a:ln w="88900" cap="flat">
            <a:solidFill>
              <a:srgbClr val="808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7" name="Rectangle 52"/>
          <p:cNvSpPr>
            <a:spLocks/>
          </p:cNvSpPr>
          <p:nvPr/>
        </p:nvSpPr>
        <p:spPr bwMode="auto">
          <a:xfrm>
            <a:off x="2889539" y="5641330"/>
            <a:ext cx="178651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50" dirty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from each of 903 </a:t>
            </a:r>
          </a:p>
          <a:p>
            <a:r>
              <a:rPr lang="en-US" altLang="en-US" sz="1950" dirty="0">
                <a:solidFill>
                  <a:prstClr val="black"/>
                </a:solidFill>
                <a:latin typeface="Calibri" pitchFamily="34" charset="0"/>
                <a:ea typeface="Gill Sans" charset="0"/>
                <a:cs typeface="Gill Sans" charset="0"/>
              </a:rPr>
              <a:t>training images </a:t>
            </a:r>
          </a:p>
        </p:txBody>
      </p: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2899064" y="2351847"/>
            <a:ext cx="2828925" cy="3181350"/>
            <a:chOff x="0" y="0"/>
            <a:chExt cx="2376" cy="2672"/>
          </a:xfrm>
        </p:grpSpPr>
        <p:grpSp>
          <p:nvGrpSpPr>
            <p:cNvPr id="109" name="Group 54"/>
            <p:cNvGrpSpPr>
              <a:grpSpLocks/>
            </p:cNvGrpSpPr>
            <p:nvPr/>
          </p:nvGrpSpPr>
          <p:grpSpPr bwMode="auto">
            <a:xfrm>
              <a:off x="191" y="0"/>
              <a:ext cx="1847" cy="1294"/>
              <a:chOff x="0" y="0"/>
              <a:chExt cx="1846" cy="1294"/>
            </a:xfrm>
          </p:grpSpPr>
          <p:sp>
            <p:nvSpPr>
              <p:cNvPr id="111" name="Line 55"/>
              <p:cNvSpPr>
                <a:spLocks noChangeShapeType="1"/>
              </p:cNvSpPr>
              <p:nvPr/>
            </p:nvSpPr>
            <p:spPr bwMode="auto">
              <a:xfrm>
                <a:off x="133" y="190"/>
                <a:ext cx="143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Line 56"/>
              <p:cNvSpPr>
                <a:spLocks noChangeShapeType="1"/>
              </p:cNvSpPr>
              <p:nvPr/>
            </p:nvSpPr>
            <p:spPr bwMode="auto">
              <a:xfrm>
                <a:off x="275" y="331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Line 57"/>
              <p:cNvSpPr>
                <a:spLocks noChangeShapeType="1"/>
              </p:cNvSpPr>
              <p:nvPr/>
            </p:nvSpPr>
            <p:spPr bwMode="auto">
              <a:xfrm>
                <a:off x="1167" y="6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Line 58"/>
              <p:cNvSpPr>
                <a:spLocks noChangeShapeType="1"/>
              </p:cNvSpPr>
              <p:nvPr/>
            </p:nvSpPr>
            <p:spPr bwMode="auto">
              <a:xfrm>
                <a:off x="1407" y="1294"/>
                <a:ext cx="143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Line 59"/>
              <p:cNvSpPr>
                <a:spLocks noChangeShapeType="1"/>
              </p:cNvSpPr>
              <p:nvPr/>
            </p:nvSpPr>
            <p:spPr bwMode="auto">
              <a:xfrm>
                <a:off x="1025" y="1124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Line 60"/>
              <p:cNvSpPr>
                <a:spLocks noChangeShapeType="1"/>
              </p:cNvSpPr>
              <p:nvPr/>
            </p:nvSpPr>
            <p:spPr bwMode="auto">
              <a:xfrm>
                <a:off x="1704" y="1120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Line 61"/>
              <p:cNvSpPr>
                <a:spLocks noChangeShapeType="1"/>
              </p:cNvSpPr>
              <p:nvPr/>
            </p:nvSpPr>
            <p:spPr bwMode="auto">
              <a:xfrm>
                <a:off x="1496" y="328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Line 62"/>
              <p:cNvSpPr>
                <a:spLocks noChangeShapeType="1"/>
              </p:cNvSpPr>
              <p:nvPr/>
            </p:nvSpPr>
            <p:spPr bwMode="auto">
              <a:xfrm>
                <a:off x="1632" y="0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Line 63"/>
              <p:cNvSpPr>
                <a:spLocks noChangeShapeType="1"/>
              </p:cNvSpPr>
              <p:nvPr/>
            </p:nvSpPr>
            <p:spPr bwMode="auto">
              <a:xfrm>
                <a:off x="824" y="184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Line 64"/>
              <p:cNvSpPr>
                <a:spLocks noChangeShapeType="1"/>
              </p:cNvSpPr>
              <p:nvPr/>
            </p:nvSpPr>
            <p:spPr bwMode="auto">
              <a:xfrm>
                <a:off x="0" y="1288"/>
                <a:ext cx="142" cy="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0" name="Rectangle 65"/>
            <p:cNvSpPr>
              <a:spLocks/>
            </p:cNvSpPr>
            <p:nvPr/>
          </p:nvSpPr>
          <p:spPr bwMode="auto">
            <a:xfrm>
              <a:off x="0" y="2128"/>
              <a:ext cx="23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950" dirty="0">
                  <a:solidFill>
                    <a:srgbClr val="FF0000"/>
                  </a:solidFill>
                  <a:latin typeface="Calibri" pitchFamily="34" charset="0"/>
                  <a:ea typeface="Gill Sans" charset="0"/>
                  <a:cs typeface="Gill Sans" charset="0"/>
                </a:rPr>
                <a:t>10 non-salient samples from bottom 70% </a:t>
              </a:r>
            </a:p>
          </p:txBody>
        </p:sp>
      </p:grpSp>
      <p:sp>
        <p:nvSpPr>
          <p:cNvPr id="62" name="Line 49"/>
          <p:cNvSpPr>
            <a:spLocks noChangeShapeType="1"/>
          </p:cNvSpPr>
          <p:nvPr/>
        </p:nvSpPr>
        <p:spPr bwMode="auto">
          <a:xfrm>
            <a:off x="8514157" y="1812846"/>
            <a:ext cx="0" cy="1033111"/>
          </a:xfrm>
          <a:prstGeom prst="line">
            <a:avLst/>
          </a:prstGeom>
          <a:noFill/>
          <a:ln w="88900" cap="flat">
            <a:solidFill>
              <a:srgbClr val="808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26742" y="832363"/>
            <a:ext cx="338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Predict where people will look for a new image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, by running model on every pixel of the image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6604084"/>
            <a:ext cx="23647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Adapted from </a:t>
            </a:r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189" y="4264467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Features: illumination, color, orientation, horizon line, face detector (Viola-Jones), person detector (DPM), distance to center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/>
      <p:bldP spid="103" grpId="0"/>
      <p:bldP spid="104" grpId="0" animBg="1"/>
      <p:bldP spid="105" grpId="0"/>
      <p:bldP spid="106" grpId="0" animBg="1"/>
      <p:bldP spid="107" grpId="0"/>
      <p:bldP spid="62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34" y="857250"/>
            <a:ext cx="8780333" cy="4759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04084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</p:spTree>
    <p:extLst>
      <p:ext uri="{BB962C8B-B14F-4D97-AF65-F5344CB8AC3E}">
        <p14:creationId xmlns:p14="http://schemas.microsoft.com/office/powerpoint/2010/main" val="12770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Evaluating Saliency Maps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8316" y="847815"/>
            <a:ext cx="8245134" cy="490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04084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itchFamily="34" charset="0"/>
              </a:rPr>
              <a:t>Tilke</a:t>
            </a:r>
            <a:r>
              <a:rPr lang="en-US" sz="1050" dirty="0" smtClean="0">
                <a:solidFill>
                  <a:prstClr val="black"/>
                </a:solidFill>
                <a:latin typeface="Calibri" pitchFamily="34" charset="0"/>
              </a:rPr>
              <a:t> Judd / Chris Thomas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3150" y="1042120"/>
            <a:ext cx="8060300" cy="4900008"/>
            <a:chOff x="837277" y="1042120"/>
            <a:chExt cx="8060300" cy="4900008"/>
          </a:xfrm>
        </p:grpSpPr>
        <p:sp>
          <p:nvSpPr>
            <p:cNvPr id="3" name="Rectangle 2"/>
            <p:cNvSpPr/>
            <p:nvPr/>
          </p:nvSpPr>
          <p:spPr>
            <a:xfrm>
              <a:off x="5981958" y="5308589"/>
              <a:ext cx="765527" cy="633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7277" y="5308588"/>
              <a:ext cx="1755433" cy="633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2145" y="1042120"/>
              <a:ext cx="1755432" cy="4271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4649" r="52130" b="18285"/>
          <a:stretch/>
        </p:blipFill>
        <p:spPr bwMode="auto">
          <a:xfrm>
            <a:off x="6469652" y="5337911"/>
            <a:ext cx="2710378" cy="14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3103" r="53101" b="15340"/>
          <a:stretch/>
        </p:blipFill>
        <p:spPr bwMode="auto">
          <a:xfrm>
            <a:off x="6513019" y="3747257"/>
            <a:ext cx="2608116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0"/>
          <p:cNvSpPr>
            <a:spLocks noChangeArrowheads="1"/>
          </p:cNvSpPr>
          <p:nvPr/>
        </p:nvSpPr>
        <p:spPr bwMode="auto">
          <a:xfrm>
            <a:off x="457200" y="2514600"/>
            <a:ext cx="2209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12"/>
          <p:cNvSpPr>
            <a:spLocks noChangeArrowheads="1"/>
          </p:cNvSpPr>
          <p:nvPr/>
        </p:nvSpPr>
        <p:spPr bwMode="auto">
          <a:xfrm>
            <a:off x="381000" y="2438400"/>
            <a:ext cx="2209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Amazon Mechanical Turk</a:t>
            </a:r>
          </a:p>
        </p:txBody>
      </p:sp>
      <p:pic>
        <p:nvPicPr>
          <p:cNvPr id="563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2176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533400" y="41910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dog?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85800" y="4572000"/>
            <a:ext cx="76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Yes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</a:t>
            </a:r>
          </a:p>
        </p:txBody>
      </p:sp>
      <p:sp>
        <p:nvSpPr>
          <p:cNvPr id="56328" name="Text Box 17"/>
          <p:cNvSpPr txBox="1">
            <a:spLocks noChangeArrowheads="1"/>
          </p:cNvSpPr>
          <p:nvPr/>
        </p:nvSpPr>
        <p:spPr bwMode="auto">
          <a:xfrm>
            <a:off x="4213225" y="372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9" name="AutoShape 18"/>
          <p:cNvSpPr>
            <a:spLocks noChangeArrowheads="1"/>
          </p:cNvSpPr>
          <p:nvPr/>
        </p:nvSpPr>
        <p:spPr bwMode="auto">
          <a:xfrm>
            <a:off x="70104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0" name="AutoShape 19"/>
          <p:cNvSpPr>
            <a:spLocks noChangeArrowheads="1"/>
          </p:cNvSpPr>
          <p:nvPr/>
        </p:nvSpPr>
        <p:spPr bwMode="auto">
          <a:xfrm>
            <a:off x="7620000" y="3276600"/>
            <a:ext cx="1066800" cy="1066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1" name="AutoShape 20"/>
          <p:cNvSpPr>
            <a:spLocks noChangeArrowheads="1"/>
          </p:cNvSpPr>
          <p:nvPr/>
        </p:nvSpPr>
        <p:spPr bwMode="auto">
          <a:xfrm>
            <a:off x="76962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2" name="Text Box 21"/>
          <p:cNvSpPr txBox="1">
            <a:spLocks noChangeArrowheads="1"/>
          </p:cNvSpPr>
          <p:nvPr/>
        </p:nvSpPr>
        <p:spPr bwMode="auto">
          <a:xfrm>
            <a:off x="6689725" y="1800225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</a:p>
        </p:txBody>
      </p:sp>
      <p:sp>
        <p:nvSpPr>
          <p:cNvPr id="56333" name="Line 22"/>
          <p:cNvSpPr>
            <a:spLocks noChangeShapeType="1"/>
          </p:cNvSpPr>
          <p:nvPr/>
        </p:nvSpPr>
        <p:spPr bwMode="auto">
          <a:xfrm flipH="1">
            <a:off x="2667000" y="3886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4" name="Text Box 25"/>
          <p:cNvSpPr txBox="1">
            <a:spLocks noChangeArrowheads="1"/>
          </p:cNvSpPr>
          <p:nvPr/>
        </p:nvSpPr>
        <p:spPr bwMode="auto">
          <a:xfrm>
            <a:off x="5495925" y="35052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Yes</a:t>
            </a:r>
          </a:p>
        </p:txBody>
      </p:sp>
      <p:sp>
        <p:nvSpPr>
          <p:cNvPr id="56335" name="Line 28"/>
          <p:cNvSpPr>
            <a:spLocks noChangeShapeType="1"/>
          </p:cNvSpPr>
          <p:nvPr/>
        </p:nvSpPr>
        <p:spPr bwMode="auto">
          <a:xfrm>
            <a:off x="2819400" y="3352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6" name="Text Box 29"/>
          <p:cNvSpPr txBox="1">
            <a:spLocks noChangeArrowheads="1"/>
          </p:cNvSpPr>
          <p:nvPr/>
        </p:nvSpPr>
        <p:spPr bwMode="auto">
          <a:xfrm>
            <a:off x="5029200" y="2943225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Dog?</a:t>
            </a:r>
          </a:p>
        </p:txBody>
      </p:sp>
      <p:sp>
        <p:nvSpPr>
          <p:cNvPr id="56337" name="Line 30"/>
          <p:cNvSpPr>
            <a:spLocks noChangeShapeType="1"/>
          </p:cNvSpPr>
          <p:nvPr/>
        </p:nvSpPr>
        <p:spPr bwMode="auto">
          <a:xfrm>
            <a:off x="2895600" y="4419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8" name="Text Box 31"/>
          <p:cNvSpPr txBox="1">
            <a:spLocks noChangeArrowheads="1"/>
          </p:cNvSpPr>
          <p:nvPr/>
        </p:nvSpPr>
        <p:spPr bwMode="auto">
          <a:xfrm>
            <a:off x="5029200" y="4038600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Pay: $0.01</a:t>
            </a:r>
          </a:p>
        </p:txBody>
      </p:sp>
      <p:sp>
        <p:nvSpPr>
          <p:cNvPr id="56339" name="Rectangle 16"/>
          <p:cNvSpPr>
            <a:spLocks noChangeArrowheads="1"/>
          </p:cNvSpPr>
          <p:nvPr/>
        </p:nvSpPr>
        <p:spPr bwMode="auto">
          <a:xfrm>
            <a:off x="3429000" y="3124200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</a:p>
        </p:txBody>
      </p:sp>
      <p:sp>
        <p:nvSpPr>
          <p:cNvPr id="56340" name="AutoShape 32"/>
          <p:cNvSpPr>
            <a:spLocks noChangeArrowheads="1"/>
          </p:cNvSpPr>
          <p:nvPr/>
        </p:nvSpPr>
        <p:spPr bwMode="auto">
          <a:xfrm>
            <a:off x="79248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1" name="AutoShape 33"/>
          <p:cNvSpPr>
            <a:spLocks noChangeArrowheads="1"/>
          </p:cNvSpPr>
          <p:nvPr/>
        </p:nvSpPr>
        <p:spPr bwMode="auto">
          <a:xfrm>
            <a:off x="73914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2" name="AutoShape 34"/>
          <p:cNvSpPr>
            <a:spLocks noChangeArrowheads="1"/>
          </p:cNvSpPr>
          <p:nvPr/>
        </p:nvSpPr>
        <p:spPr bwMode="auto">
          <a:xfrm>
            <a:off x="7543800" y="4495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3" name="AutoShape 36"/>
          <p:cNvSpPr>
            <a:spLocks noChangeArrowheads="1"/>
          </p:cNvSpPr>
          <p:nvPr/>
        </p:nvSpPr>
        <p:spPr bwMode="auto">
          <a:xfrm>
            <a:off x="7848600" y="4495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4" name="AutoShape 37"/>
          <p:cNvSpPr>
            <a:spLocks noChangeArrowheads="1"/>
          </p:cNvSpPr>
          <p:nvPr/>
        </p:nvSpPr>
        <p:spPr bwMode="auto">
          <a:xfrm>
            <a:off x="8153400" y="4800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5" name="AutoShape 38"/>
          <p:cNvSpPr>
            <a:spLocks noChangeArrowheads="1"/>
          </p:cNvSpPr>
          <p:nvPr/>
        </p:nvSpPr>
        <p:spPr bwMode="auto">
          <a:xfrm>
            <a:off x="7772400" y="4876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6" name="AutoShape 35"/>
          <p:cNvSpPr>
            <a:spLocks noChangeArrowheads="1"/>
          </p:cNvSpPr>
          <p:nvPr/>
        </p:nvSpPr>
        <p:spPr bwMode="auto">
          <a:xfrm>
            <a:off x="8077200" y="4495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7" name="AutoShape 39"/>
          <p:cNvSpPr>
            <a:spLocks noChangeArrowheads="1"/>
          </p:cNvSpPr>
          <p:nvPr/>
        </p:nvSpPr>
        <p:spPr bwMode="auto">
          <a:xfrm>
            <a:off x="7315200" y="2438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8" name="Text Box 41"/>
          <p:cNvSpPr txBox="1">
            <a:spLocks noChangeArrowheads="1"/>
          </p:cNvSpPr>
          <p:nvPr/>
        </p:nvSpPr>
        <p:spPr bwMode="auto">
          <a:xfrm>
            <a:off x="3327965" y="4543425"/>
            <a:ext cx="1813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www.mturk.com</a:t>
            </a:r>
          </a:p>
        </p:txBody>
      </p:sp>
      <p:sp>
        <p:nvSpPr>
          <p:cNvPr id="56349" name="Text Box 42"/>
          <p:cNvSpPr txBox="1">
            <a:spLocks noChangeArrowheads="1"/>
          </p:cNvSpPr>
          <p:nvPr/>
        </p:nvSpPr>
        <p:spPr bwMode="auto">
          <a:xfrm>
            <a:off x="914400" y="5410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$0.01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604084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Alex Sorokin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etings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1916</Words>
  <Application>Microsoft Office PowerPoint</Application>
  <PresentationFormat>On-screen Show (4:3)</PresentationFormat>
  <Paragraphs>487</Paragraphs>
  <Slides>46</Slides>
  <Notes>25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Comic Sans MS</vt:lpstr>
      <vt:lpstr>Courier New</vt:lpstr>
      <vt:lpstr>Gill Sans</vt:lpstr>
      <vt:lpstr>Lucida Grande</vt:lpstr>
      <vt:lpstr>Tahoma</vt:lpstr>
      <vt:lpstr>Times New Roman</vt:lpstr>
      <vt:lpstr>Wingdings</vt:lpstr>
      <vt:lpstr>1_Office Theme</vt:lpstr>
      <vt:lpstr>2_Office Theme</vt:lpstr>
      <vt:lpstr>3_Office Theme</vt:lpstr>
      <vt:lpstr>Office Theme</vt:lpstr>
      <vt:lpstr>4_Office Theme</vt:lpstr>
      <vt:lpstr>Default Design</vt:lpstr>
      <vt:lpstr>5_Office Theme</vt:lpstr>
      <vt:lpstr>Equation</vt:lpstr>
      <vt:lpstr>CS 1699: Intro to Computer Vision Active Learning </vt:lpstr>
      <vt:lpstr>Announcements</vt:lpstr>
      <vt:lpstr>Fixations for One Person</vt:lpstr>
      <vt:lpstr>Fixation Map</vt:lpstr>
      <vt:lpstr>Where do people actually look?</vt:lpstr>
      <vt:lpstr>Learning a Classifier from Eye-Tracking Data</vt:lpstr>
      <vt:lpstr>PowerPoint Presentation</vt:lpstr>
      <vt:lpstr>Evaluating Saliency Maps</vt:lpstr>
      <vt:lpstr>Amazon Mechanical Turk</vt:lpstr>
      <vt:lpstr>PowerPoint Presentation</vt:lpstr>
      <vt:lpstr>PowerPoint Presentation</vt:lpstr>
      <vt:lpstr>PowerPoint Presentation</vt:lpstr>
      <vt:lpstr>Using gaze to collect object bounding boxes</vt:lpstr>
      <vt:lpstr>Learning attributes using human gaze</vt:lpstr>
      <vt:lpstr>Today: What to do when data is expensive to obtain?</vt:lpstr>
      <vt:lpstr>Crowdsourcing  Active Learning</vt:lpstr>
      <vt:lpstr>Active Learning</vt:lpstr>
      <vt:lpstr>Multi-level Active Learning</vt:lpstr>
      <vt:lpstr>Approach: Multi-Level Active Visual Learning</vt:lpstr>
      <vt:lpstr>Requirements</vt:lpstr>
      <vt:lpstr>Results</vt:lpstr>
      <vt:lpstr>Today: What to do when data is expensive to obtain?</vt:lpstr>
      <vt:lpstr>Human-in-the-loop Recognition</vt:lpstr>
      <vt:lpstr>Visual Recognition With Humans in the Loop</vt:lpstr>
      <vt:lpstr>PowerPoint Presentation</vt:lpstr>
      <vt:lpstr>Visual Recognition With Humans in the Loop</vt:lpstr>
      <vt:lpstr>Motivation</vt:lpstr>
      <vt:lpstr>Categories of Recognition</vt:lpstr>
      <vt:lpstr>Visual 20 Questions Game</vt:lpstr>
      <vt:lpstr>Recognition With Humans in the Loop</vt:lpstr>
      <vt:lpstr>Implementation</vt:lpstr>
      <vt:lpstr>Example Questions</vt:lpstr>
      <vt:lpstr>Example Questions</vt:lpstr>
      <vt:lpstr>Example Questions</vt:lpstr>
      <vt:lpstr>Basic Algorithm</vt:lpstr>
      <vt:lpstr>Some definitions:</vt:lpstr>
      <vt:lpstr>Question selection</vt:lpstr>
      <vt:lpstr>Basic Algorithm</vt:lpstr>
      <vt:lpstr>Basic Algorithm</vt:lpstr>
      <vt:lpstr>Modeling User Responses</vt:lpstr>
      <vt:lpstr>Details</vt:lpstr>
      <vt:lpstr>Incorporating Computer Vision</vt:lpstr>
      <vt:lpstr>Birds 200 Dataset</vt:lpstr>
      <vt:lpstr>Results</vt:lpstr>
      <vt:lpstr>Examples</vt:lpstr>
      <vt:lpstr>Summary:  Human-in-the-loop training and testing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84</cp:revision>
  <dcterms:created xsi:type="dcterms:W3CDTF">2015-04-17T19:15:42Z</dcterms:created>
  <dcterms:modified xsi:type="dcterms:W3CDTF">2015-11-24T21:00:56Z</dcterms:modified>
</cp:coreProperties>
</file>