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3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19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heme/themeOverride3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6.xml" ContentType="application/vnd.openxmlformats-officedocument.presentationml.notesSl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0" r:id="rId4"/>
    <p:sldMasterId id="2147483734" r:id="rId5"/>
    <p:sldMasterId id="2147483761" r:id="rId6"/>
    <p:sldMasterId id="2147483773" r:id="rId7"/>
    <p:sldMasterId id="2147483810" r:id="rId8"/>
    <p:sldMasterId id="2147483823" r:id="rId9"/>
    <p:sldMasterId id="2147483835" r:id="rId10"/>
    <p:sldMasterId id="2147483847" r:id="rId11"/>
    <p:sldMasterId id="2147483859" r:id="rId12"/>
    <p:sldMasterId id="2147483871" r:id="rId13"/>
    <p:sldMasterId id="2147483883" r:id="rId14"/>
    <p:sldMasterId id="2147483897" r:id="rId15"/>
    <p:sldMasterId id="2147483909" r:id="rId16"/>
    <p:sldMasterId id="2147483921" r:id="rId17"/>
    <p:sldMasterId id="2147483933" r:id="rId18"/>
    <p:sldMasterId id="2147483957" r:id="rId19"/>
    <p:sldMasterId id="2147483966" r:id="rId20"/>
    <p:sldMasterId id="2147483978" r:id="rId21"/>
    <p:sldMasterId id="2147483991" r:id="rId22"/>
    <p:sldMasterId id="2147484003" r:id="rId23"/>
    <p:sldMasterId id="2147484015" r:id="rId24"/>
    <p:sldMasterId id="2147484052" r:id="rId25"/>
    <p:sldMasterId id="2147484065" r:id="rId26"/>
  </p:sldMasterIdLst>
  <p:notesMasterIdLst>
    <p:notesMasterId r:id="rId122"/>
  </p:notesMasterIdLst>
  <p:sldIdLst>
    <p:sldId id="256" r:id="rId27"/>
    <p:sldId id="453" r:id="rId28"/>
    <p:sldId id="380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2" r:id="rId43"/>
    <p:sldId id="373" r:id="rId44"/>
    <p:sldId id="374" r:id="rId45"/>
    <p:sldId id="356" r:id="rId46"/>
    <p:sldId id="357" r:id="rId47"/>
    <p:sldId id="375" r:id="rId48"/>
    <p:sldId id="376" r:id="rId49"/>
    <p:sldId id="371" r:id="rId50"/>
    <p:sldId id="378" r:id="rId51"/>
    <p:sldId id="379" r:id="rId52"/>
    <p:sldId id="449" r:id="rId53"/>
    <p:sldId id="332" r:id="rId54"/>
    <p:sldId id="333" r:id="rId55"/>
    <p:sldId id="337" r:id="rId56"/>
    <p:sldId id="454" r:id="rId57"/>
    <p:sldId id="455" r:id="rId58"/>
    <p:sldId id="456" r:id="rId59"/>
    <p:sldId id="338" r:id="rId60"/>
    <p:sldId id="339" r:id="rId61"/>
    <p:sldId id="340" r:id="rId62"/>
    <p:sldId id="342" r:id="rId63"/>
    <p:sldId id="344" r:id="rId64"/>
    <p:sldId id="348" r:id="rId65"/>
    <p:sldId id="349" r:id="rId66"/>
    <p:sldId id="293" r:id="rId67"/>
    <p:sldId id="298" r:id="rId68"/>
    <p:sldId id="264" r:id="rId69"/>
    <p:sldId id="297" r:id="rId70"/>
    <p:sldId id="450" r:id="rId71"/>
    <p:sldId id="381" r:id="rId72"/>
    <p:sldId id="383" r:id="rId73"/>
    <p:sldId id="384" r:id="rId74"/>
    <p:sldId id="385" r:id="rId75"/>
    <p:sldId id="423" r:id="rId76"/>
    <p:sldId id="388" r:id="rId77"/>
    <p:sldId id="445" r:id="rId78"/>
    <p:sldId id="387" r:id="rId79"/>
    <p:sldId id="425" r:id="rId80"/>
    <p:sldId id="457" r:id="rId81"/>
    <p:sldId id="426" r:id="rId82"/>
    <p:sldId id="427" r:id="rId83"/>
    <p:sldId id="452" r:id="rId84"/>
    <p:sldId id="428" r:id="rId85"/>
    <p:sldId id="389" r:id="rId86"/>
    <p:sldId id="390" r:id="rId87"/>
    <p:sldId id="391" r:id="rId88"/>
    <p:sldId id="392" r:id="rId89"/>
    <p:sldId id="393" r:id="rId90"/>
    <p:sldId id="458" r:id="rId91"/>
    <p:sldId id="396" r:id="rId92"/>
    <p:sldId id="429" r:id="rId93"/>
    <p:sldId id="397" r:id="rId94"/>
    <p:sldId id="460" r:id="rId95"/>
    <p:sldId id="402" r:id="rId96"/>
    <p:sldId id="404" r:id="rId97"/>
    <p:sldId id="451" r:id="rId98"/>
    <p:sldId id="302" r:id="rId99"/>
    <p:sldId id="300" r:id="rId100"/>
    <p:sldId id="447" r:id="rId101"/>
    <p:sldId id="448" r:id="rId102"/>
    <p:sldId id="303" r:id="rId103"/>
    <p:sldId id="304" r:id="rId104"/>
    <p:sldId id="305" r:id="rId105"/>
    <p:sldId id="306" r:id="rId106"/>
    <p:sldId id="307" r:id="rId107"/>
    <p:sldId id="308" r:id="rId108"/>
    <p:sldId id="309" r:id="rId109"/>
    <p:sldId id="311" r:id="rId110"/>
    <p:sldId id="312" r:id="rId111"/>
    <p:sldId id="313" r:id="rId112"/>
    <p:sldId id="314" r:id="rId113"/>
    <p:sldId id="315" r:id="rId114"/>
    <p:sldId id="317" r:id="rId115"/>
    <p:sldId id="431" r:id="rId116"/>
    <p:sldId id="433" r:id="rId117"/>
    <p:sldId id="437" r:id="rId118"/>
    <p:sldId id="438" r:id="rId119"/>
    <p:sldId id="442" r:id="rId120"/>
    <p:sldId id="328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5" autoAdjust="0"/>
    <p:restoredTop sz="92294" autoAdjust="0"/>
  </p:normalViewPr>
  <p:slideViewPr>
    <p:cSldViewPr snapToGrid="0">
      <p:cViewPr varScale="1">
        <p:scale>
          <a:sx n="115" d="100"/>
          <a:sy n="115" d="100"/>
        </p:scale>
        <p:origin x="114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7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13" Type="http://schemas.openxmlformats.org/officeDocument/2006/relationships/slide" Target="slides/slide87.xml"/><Relationship Id="rId118" Type="http://schemas.openxmlformats.org/officeDocument/2006/relationships/slide" Target="slides/slide92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16" Type="http://schemas.openxmlformats.org/officeDocument/2006/relationships/slide" Target="slides/slide90.xml"/><Relationship Id="rId124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11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14" Type="http://schemas.openxmlformats.org/officeDocument/2006/relationships/slide" Target="slides/slide88.xml"/><Relationship Id="rId119" Type="http://schemas.openxmlformats.org/officeDocument/2006/relationships/slide" Target="slides/slide9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slide" Target="slides/slide94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6" Type="http://schemas.openxmlformats.org/officeDocument/2006/relationships/image" Target="../media/image145.wmf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image" Target="../media/image139.wmf"/><Relationship Id="rId4" Type="http://schemas.openxmlformats.org/officeDocument/2006/relationships/image" Target="../media/image150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4" Type="http://schemas.openxmlformats.org/officeDocument/2006/relationships/image" Target="../media/image15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D05BEAF-E8F9-4BA6-9538-3EF5563BF7BA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6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5177-1066-4495-A76E-A324FFFC813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67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5177-1066-4495-A76E-A324FFFC813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59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5177-1066-4495-A76E-A324FFFC813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94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085947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A0D3E4-4F7F-48D0-AAC6-E5893A88D89E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044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11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93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11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83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8EC9E4-6449-4780-BE8B-62299E17CD3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11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88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11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11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8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DCF678-5B78-4FE8-95E0-217635C8B72B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3124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4" tIns="46441" rIns="92884" bIns="46441"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1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11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52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97D8D2-AB69-4144-A436-7673414B241E}" type="slidenum">
              <a:rPr lang="en-US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11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87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endParaRPr lang="en-US" dirty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7E346B-4179-47AD-9932-969D37903C7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619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05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03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80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A7E95A-33C7-4434-9D50-2DB54BF4B5B5}" type="slidenum">
              <a:rPr lang="en-US">
                <a:solidFill>
                  <a:prstClr val="black"/>
                </a:solidFill>
              </a:rPr>
              <a:pPr eaLnBrk="1" hangingPunct="1"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74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A25390-D675-42EB-9965-00E7E93B3A5C}" type="slidenum">
              <a:rPr lang="en-US">
                <a:solidFill>
                  <a:prstClr val="black"/>
                </a:solidFill>
              </a:rPr>
              <a:pPr eaLnBrk="1" hangingPunct="1"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75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EF5C49-59CA-4065-A033-BE6330781022}" type="slidenum">
              <a:rPr lang="en-US">
                <a:solidFill>
                  <a:prstClr val="black"/>
                </a:solidFill>
              </a:rPr>
              <a:pPr eaLnBrk="1" hangingPunct="1"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96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73005B-CEC1-4C4C-BC41-6294D8693E3D}" type="slidenum">
              <a:rPr lang="en-US">
                <a:solidFill>
                  <a:prstClr val="black"/>
                </a:solidFill>
              </a:rPr>
              <a:pPr eaLnBrk="1" hangingPunct="1"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90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D458847-0545-4149-87FC-E6F7C6347A52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71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Alhazen</a:t>
            </a:r>
            <a:r>
              <a:rPr lang="en-US" dirty="0" smtClean="0"/>
              <a:t> was born in Basra, moved to Egypt.  Proposed to the king to control the Nile with a dam.</a:t>
            </a:r>
            <a:r>
              <a:rPr lang="en-US" baseline="0" dirty="0" smtClean="0"/>
              <a:t>  Realized he couldn’t do it and feigned madness until the king died.  During that time, he wrote the book of optics.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10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88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63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661B9A-A443-427C-A795-BDE1B3E10488}" type="slidenum">
              <a:rPr lang="en-US">
                <a:solidFill>
                  <a:prstClr val="black"/>
                </a:solidFill>
              </a:rPr>
              <a:pPr eaLnBrk="1" hangingPunct="1"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04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95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930C4E-EEB2-4109-AFF8-18399617E0A5}" type="slidenum">
              <a:rPr lang="en-US">
                <a:solidFill>
                  <a:prstClr val="black"/>
                </a:solidFill>
              </a:rPr>
              <a:pPr eaLnBrk="1" hangingPunct="1"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20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10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9F8434-C451-458D-9E3E-1674C714892E}" type="slidenum">
              <a:rPr lang="en-US">
                <a:solidFill>
                  <a:prstClr val="black"/>
                </a:solidFill>
              </a:rPr>
              <a:pPr eaLnBrk="1" hangingPunct="1"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625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9CDE60-4027-424F-8291-99EF55A2E8A4}" type="slidenum">
              <a:rPr lang="en-US">
                <a:solidFill>
                  <a:prstClr val="black"/>
                </a:solidFill>
              </a:rPr>
              <a:pPr eaLnBrk="1" hangingPunct="1"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CS 376 Lecture 15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652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A8C2D6-E3BD-45A2-8CC6-EB8E3C6DDE1D}" type="slidenum">
              <a:rPr lang="en-US">
                <a:solidFill>
                  <a:prstClr val="black"/>
                </a:solidFill>
              </a:rPr>
              <a:pPr eaLnBrk="1" hangingPunct="1"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3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88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09528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D257AD-CA18-4039-9D1E-626AD7A2AB1A}" type="slidenum">
              <a:rPr lang="en-US">
                <a:solidFill>
                  <a:prstClr val="black"/>
                </a:solidFill>
              </a:rPr>
              <a:pPr eaLnBrk="1" hangingPunct="1"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44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C59F88-67E8-46B3-BF64-708855BBC2E6}" type="slidenum">
              <a:rPr lang="en-US">
                <a:solidFill>
                  <a:prstClr val="black"/>
                </a:solidFill>
              </a:rPr>
              <a:pPr eaLnBrk="1" hangingPunct="1"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1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8E8098-CD0F-4600-8B3A-CCA53F7513FB}" type="slidenum">
              <a:rPr lang="en-US">
                <a:solidFill>
                  <a:prstClr val="black"/>
                </a:solidFill>
              </a:rPr>
              <a:pPr eaLnBrk="1" hangingPunct="1"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563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9"/>
            <a:ext cx="3886200" cy="792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5934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78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03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757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9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C91956D-8353-4B01-BDE7-DC7754519820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56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33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74370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748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74764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29913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890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9BFD9-F4ED-4E29-892B-030086916847}" type="slidenum">
              <a:rPr lang="en-US"/>
              <a:pPr/>
              <a:t>90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CFDD2CA-1A5F-4252-864B-813FD62AC445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32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356AB5C-67AF-47F1-823B-55742E4831FE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6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E102932-1630-48A4-91CE-7ECEC0345D45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9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9508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4" tIns="46441" rIns="92884" bIns="46441"/>
          <a:lstStyle/>
          <a:p>
            <a:pPr eaLnBrk="1" hangingPunct="1"/>
            <a:endParaRPr lang="en-US" smtClean="0"/>
          </a:p>
        </p:txBody>
      </p:sp>
      <p:sp>
        <p:nvSpPr>
          <p:cNvPr id="149509" name="Slide Number Placeholder 3"/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884" tIns="46441" rIns="92884" bIns="46441" anchor="b"/>
          <a:lstStyle>
            <a:lvl1pPr defTabSz="9271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1186167A-3D51-4196-B877-F0A7D18C73F9}" type="slidenum">
              <a:rPr lang="de-CH" sz="1200" smtClean="0">
                <a:solidFill>
                  <a:srgbClr val="000000"/>
                </a:solidFill>
                <a:latin typeface="Times New Roman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CH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18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91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5177-1066-4495-A76E-A324FFFC813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5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F0E83-2B56-4F91-ADC2-02C98994A2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66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D663-7D11-4A8B-8A55-CEFBA7E672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065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77DD-62CD-44A7-BC26-3BB8587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563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2044A-86B6-4BE8-8552-F6C18FE0C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85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9063-C511-4A65-87ED-3A9EDD1B70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469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8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764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217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172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2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4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9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166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036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980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199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897A-D967-4B36-BF70-5FAB21C9BD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080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F1AA8-09C6-4957-A401-DC6FC4765B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734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F033-27D2-44A2-9E20-447284A6D9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614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F379-AD98-4D47-BC29-AB6D160F6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5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844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B492-45B0-48FB-8C1D-AA0B44A2D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39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A181-C266-46AA-B644-17442AFAF3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971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F62F2-DE6E-406A-B686-B4FC988CBC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15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74DB-B42A-4370-83D1-8967C08D7F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588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640BF-693F-4EF8-A319-145F274D2B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083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94034-33A0-4E74-BADB-BFD227D9C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106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261A7-8AB4-4FD7-98B2-94712E7656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465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BDF85-1456-4467-A66C-BE165E7D88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899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E71E2-51D6-4385-A36A-210EC8DC47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547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55D3-93AA-4467-9473-2417E8447A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94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04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997A9-034D-471C-9D9B-FFF3BAD5846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32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1BCE-56D1-4FA9-A90A-4DA06161A37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76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3404-FC07-4CE1-BCA1-DDAC627A0C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384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6E0E-4FB5-4888-B0E7-62353E0234C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35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8CAAA-916B-48BD-917E-AEA0C88A159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120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0BC0D-9E96-41F7-B67E-4CEDA72B02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643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352A3-F1EE-4054-95B3-0E20ED5A876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840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5EB1-BB8D-4A2C-8986-989FDAC637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76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DB991-BBA2-44A8-946B-912390995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47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C907C-22F1-405A-BE63-93EEF9205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22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852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058C6-F769-4320-847B-BD44AA1C4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05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C5F2B-BEE3-4BE2-BC68-B1D66A21D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05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4EA3B-F4E4-48BE-9D73-610085456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337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193EE-6DA2-4CD4-B506-FA1CC5960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132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FDFC-37C2-4583-A665-1AFED6814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789B0-FE66-47F9-976C-0898822EB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669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E45C-B828-4C53-8603-39F03B709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841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4CAD3-718E-4C16-960B-A38A61D83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09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5F2A3-DA35-4032-8DDE-77E9F8438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415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52E96-C010-45CE-B292-94C93F285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7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323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64CFA-8530-492E-A62D-285496C98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983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CBB3F-F688-4ADC-8F4B-47FA07689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551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6F44D-D9EA-4DF3-8DEC-37D40E0FE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793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D77B0-7081-4024-AC0C-2A6DD404F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597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62EA7-0CC8-43C6-BB9E-DB243B4DC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771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5105E-B5E9-4E86-8813-5333CD510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928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59EFB-D975-4CF7-A774-DA81CA062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81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8177B-1F7C-4E47-84BC-EE82D94FD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271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DCC37-557F-4BF7-BD76-4BFFB208A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94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32B30-DCF0-483F-8F65-42357EC6D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20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28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7830-F649-411C-BB36-38180BA3A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42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0FFB6-428C-450F-B7A5-AFB3C7190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85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E33-E0C6-48FF-BCFA-1EDB1DFE39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1451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77263-8E8B-4701-B06E-A96D698BB97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694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DA119-1C54-4D3F-8938-6390A627D6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6136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9A71E-D542-4B9D-931E-B12DD9CC7A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671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230F9-14B9-44E4-9D0A-9712C0B0BD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3642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8F4A3-86AD-4196-B0E6-EF9CFD1BD0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777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89E67-47A7-41E4-BBBE-4D02CE4441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2603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7183-108A-4B0F-8C5D-024734E1A3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461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695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66BBD-BA06-4392-9054-8752E32790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7318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EAEE1-FB5F-4BD2-B246-086A3185BF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6046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24B49-CE81-42DE-A552-9CB44D3DF69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CS 376 Lecture 18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764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672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021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326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279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304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646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4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5154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760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420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461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291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84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18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299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404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0814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97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992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663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553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619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39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907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5" indent="0" algn="ctr">
              <a:buNone/>
              <a:defRPr/>
            </a:lvl2pPr>
            <a:lvl3pPr marL="913832" indent="0" algn="ctr">
              <a:buNone/>
              <a:defRPr/>
            </a:lvl3pPr>
            <a:lvl4pPr marL="1370748" indent="0" algn="ctr">
              <a:buNone/>
              <a:defRPr/>
            </a:lvl4pPr>
            <a:lvl5pPr marL="1827662" indent="0" algn="ctr">
              <a:buNone/>
              <a:defRPr/>
            </a:lvl5pPr>
            <a:lvl6pPr marL="2284579" indent="0" algn="ctr">
              <a:buNone/>
              <a:defRPr/>
            </a:lvl6pPr>
            <a:lvl7pPr marL="2741494" indent="0" algn="ctr">
              <a:buNone/>
              <a:defRPr/>
            </a:lvl7pPr>
            <a:lvl8pPr marL="3198408" indent="0" algn="ctr">
              <a:buNone/>
              <a:defRPr/>
            </a:lvl8pPr>
            <a:lvl9pPr marL="365532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1CA08-44A4-494B-B620-99C08F8F3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230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DE46A-9F67-43A3-89ED-66C42CBB5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512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5" indent="0">
              <a:buNone/>
              <a:defRPr sz="1800"/>
            </a:lvl2pPr>
            <a:lvl3pPr marL="913832" indent="0">
              <a:buNone/>
              <a:defRPr sz="1600"/>
            </a:lvl3pPr>
            <a:lvl4pPr marL="1370748" indent="0">
              <a:buNone/>
              <a:defRPr sz="1400"/>
            </a:lvl4pPr>
            <a:lvl5pPr marL="1827662" indent="0">
              <a:buNone/>
              <a:defRPr sz="1400"/>
            </a:lvl5pPr>
            <a:lvl6pPr marL="2284579" indent="0">
              <a:buNone/>
              <a:defRPr sz="1400"/>
            </a:lvl6pPr>
            <a:lvl7pPr marL="2741494" indent="0">
              <a:buNone/>
              <a:defRPr sz="1400"/>
            </a:lvl7pPr>
            <a:lvl8pPr marL="3198408" indent="0">
              <a:buNone/>
              <a:defRPr sz="1400"/>
            </a:lvl8pPr>
            <a:lvl9pPr marL="365532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4524D-DB74-471E-B8F0-36960ADE5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400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7B699-F361-4E9B-B74B-0C5595231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889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69630-7FAB-45A3-A3AA-2E6EC53A9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3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911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6220F-5534-4070-9DF2-B1C21DA21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0458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1F9AD-AF26-443B-BB7D-701F26D6B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550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C66E1-188D-45C2-A71B-143520BAB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269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EACF-7813-4FE4-A861-3B5C7FFC3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3370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42147-CA48-470F-A90F-015C98E51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44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F6CDA-363C-4401-8A89-AEFD2CD76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14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A7B59-9933-4D8F-B34B-A6B79A1CBFF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2186155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101D39-EF2F-4D73-B299-7B964956F540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6167617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C3B25D-14F7-4C8B-B78C-3FA982AC8E00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216234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5914E9-FEF4-4DDF-9AD9-17EEDCE56BC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901095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4094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433137-E1F4-499C-B5C0-5E2B380A11D4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83197441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2D1BF-FF7E-4D42-8F93-B605E725D240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72330671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CACC2D-0E81-414B-A9DA-93B76B7D055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5372693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4DBF38-D312-4E20-BDC7-83DAFFFC696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426569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5" indent="0" algn="ctr">
              <a:buNone/>
              <a:defRPr/>
            </a:lvl2pPr>
            <a:lvl3pPr marL="913832" indent="0" algn="ctr">
              <a:buNone/>
              <a:defRPr/>
            </a:lvl3pPr>
            <a:lvl4pPr marL="1370748" indent="0" algn="ctr">
              <a:buNone/>
              <a:defRPr/>
            </a:lvl4pPr>
            <a:lvl5pPr marL="1827662" indent="0" algn="ctr">
              <a:buNone/>
              <a:defRPr/>
            </a:lvl5pPr>
            <a:lvl6pPr marL="2284579" indent="0" algn="ctr">
              <a:buNone/>
              <a:defRPr/>
            </a:lvl6pPr>
            <a:lvl7pPr marL="2741494" indent="0" algn="ctr">
              <a:buNone/>
              <a:defRPr/>
            </a:lvl7pPr>
            <a:lvl8pPr marL="3198408" indent="0" algn="ctr">
              <a:buNone/>
              <a:defRPr/>
            </a:lvl8pPr>
            <a:lvl9pPr marL="365532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86D4-C0FC-4CEA-B797-71D24C79B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5145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528AE-3A66-4F8D-84B4-8854F317FD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66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5" indent="0">
              <a:buNone/>
              <a:defRPr sz="1800"/>
            </a:lvl2pPr>
            <a:lvl3pPr marL="913832" indent="0">
              <a:buNone/>
              <a:defRPr sz="1600"/>
            </a:lvl3pPr>
            <a:lvl4pPr marL="1370748" indent="0">
              <a:buNone/>
              <a:defRPr sz="1400"/>
            </a:lvl4pPr>
            <a:lvl5pPr marL="1827662" indent="0">
              <a:buNone/>
              <a:defRPr sz="1400"/>
            </a:lvl5pPr>
            <a:lvl6pPr marL="2284579" indent="0">
              <a:buNone/>
              <a:defRPr sz="1400"/>
            </a:lvl6pPr>
            <a:lvl7pPr marL="2741494" indent="0">
              <a:buNone/>
              <a:defRPr sz="1400"/>
            </a:lvl7pPr>
            <a:lvl8pPr marL="3198408" indent="0">
              <a:buNone/>
              <a:defRPr sz="1400"/>
            </a:lvl8pPr>
            <a:lvl9pPr marL="365532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BB53D-CE0D-4A11-9B35-27C554D927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6441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1C95F-B08B-493D-97DC-AC691812C5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867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5A76C-572C-47FA-9E5F-0654CC208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110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2782-7001-4AAE-A089-669445B51B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15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8436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4E74-607D-43FF-97E2-396326D53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9870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D57F0-2CD6-4D19-9E98-2EE2C6081E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98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7EA0-98FD-4876-9BF4-4D229CD09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8786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7BD15-2073-401D-A3EB-5EA1076973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5744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C549-FA64-4EF4-96A8-ED9B228154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2115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2559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344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11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478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73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5152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318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2078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671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2581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568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8130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48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2119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7949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80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8173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0019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1489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4261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0309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879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342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4740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015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20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54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901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8021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0019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148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4261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0309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5879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3420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4740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01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82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633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5442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4158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2209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9664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5369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3924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6030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6105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8265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94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5468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9590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70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67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0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30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46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82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97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47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7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5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38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28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47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30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6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8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87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FEC8D2-AD3C-4708-9BD3-1780512890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1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5C830-B233-40B1-BEB0-EF7E8124DF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92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03639A-9468-4453-97CC-EB8442201F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4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835239-8E9A-4A92-A965-E78DDD3D53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89B57D-973A-41DF-919E-F0B52BC1E6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2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F24DDB-8F54-4DA2-A7DA-D8F40B7516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0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30521-89CC-4A00-8C69-4A4997DD17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57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5A61B8-2A23-45B0-A5CD-6D239BB1D1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83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03AB7D-DFAA-4F19-9A88-883139EFC2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19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64EEF-0467-4058-A5B2-901535C984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1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0D89AE-D9C6-4B53-9632-C03C86687AC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54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09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55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13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22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64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11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840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6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37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310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8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82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88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856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20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948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773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55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269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69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7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2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49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809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48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136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13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129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440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02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3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17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83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107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163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B8A1-B516-41D1-B16D-C3CEADF1BF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21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CBBA4-9550-482D-B196-5BA441D3FD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28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EBDBC-3F33-4359-98C4-0A62ABAD0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823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E7F8D-39C1-4CEC-BC1A-0473923794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741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5A51C-A971-43A8-9C9E-C8261E6843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972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6F749-DF66-44B5-B962-55601C9AB0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7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9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CS 376 Lecture 18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F2686F-0E47-4543-9A47-7ADB652DE0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2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CS 376 Lecture 18 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B8A173-4C9A-41B4-8E9C-92CDC54BEF4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7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4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4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011972-CB2F-4DF5-AFBD-2FD3BC3AE3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5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4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CS 376 Lecture 18 </a:t>
            </a:r>
            <a:endParaRPr lang="en-US"/>
          </a:p>
        </p:txBody>
      </p:sp>
      <p:sp>
        <p:nvSpPr>
          <p:cNvPr id="64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BFD3B93-C466-4A09-8F1B-67484F6295E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5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4D6473-ACC7-4210-A134-623F7EA7836C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CS 376 Lecture 18 </a:t>
            </a:r>
            <a:endParaRPr lang="de-DE"/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14290671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CS 376 Lecture 18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80" tIns="45692" rIns="91380" bIns="45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80" tIns="45692" rIns="91380" bIns="456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32"/>
            <a:fld id="{9A446E70-7341-4ADA-8CC8-0822794363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32"/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32"/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defTabSz="9138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3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88" indent="-285571" algn="l" defTabSz="91383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2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6" indent="-228459" algn="l" defTabSz="9138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21" indent="-228459" algn="l" defTabSz="9138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6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2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8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83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fld id="{95C7A3DD-17E0-4647-BE84-4388D9A5EE14}" type="slidenum">
              <a:rPr lang="en-US"/>
              <a:pPr defTabSz="91383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2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C5818-1DCE-4DF5-9EC0-B94926DAD9F0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cs typeface="Arial" charset="0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chemeClr val="bg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  <a:cs typeface="Arial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34761255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0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fld id="{90FB4DB8-2BD8-4012-953F-6DE137EBA378}" type="slidenum">
              <a:rPr lang="en-US">
                <a:solidFill>
                  <a:srgbClr val="000000"/>
                </a:solidFill>
              </a:rPr>
              <a:pPr defTabSz="91383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1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91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83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74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66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36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C7B0B04-5B08-449E-9A80-4C83B77B707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2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C7B0B04-5B08-449E-9A80-4C83B77B707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C7B0B04-5B08-449E-9A80-4C83B77B707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C7B0B04-5B08-449E-9A80-4C83B77B707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C7B0B04-5B08-449E-9A80-4C83B77B707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2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2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CA20D-B20A-4C64-BB42-7D6D3C337F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2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40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3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8725F6-4B63-44C0-8784-B6FE5EBB0BB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3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Relationship Id="rId1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Relationship Id="rId4" Type="http://schemas.openxmlformats.org/officeDocument/2006/relationships/hyperlink" Target="http://www.robots.ox.ac.uk/~vgg/research/vgoogle/index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3.xml"/><Relationship Id="rId4" Type="http://schemas.openxmlformats.org/officeDocument/2006/relationships/hyperlink" Target="http://www.robots.ox.ac.uk/~vgg/research/vgoogle/index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4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66.gi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3.wmf"/><Relationship Id="rId5" Type="http://schemas.openxmlformats.org/officeDocument/2006/relationships/image" Target="../media/image60.wmf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72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1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8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30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0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1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38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00.jpeg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38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slideLayout" Target="../slideLayouts/slideLayout24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0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GXZ-oc2-g" TargetMode="External"/><Relationship Id="rId2" Type="http://schemas.openxmlformats.org/officeDocument/2006/relationships/slideLayout" Target="../slideLayouts/slideLayout238.xml"/><Relationship Id="rId1" Type="http://schemas.openxmlformats.org/officeDocument/2006/relationships/themeOverride" Target="../theme/themeOverride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238.xml"/><Relationship Id="rId1" Type="http://schemas.openxmlformats.org/officeDocument/2006/relationships/themeOverride" Target="../theme/themeOverride13.xml"/><Relationship Id="rId4" Type="http://schemas.openxmlformats.org/officeDocument/2006/relationships/hyperlink" Target="http://www.youtube.com/watch?v=3SNYtd0Ayt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0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8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13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39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9.xml"/><Relationship Id="rId6" Type="http://schemas.openxmlformats.org/officeDocument/2006/relationships/slideLayout" Target="../slideLayouts/slideLayout226.xml"/><Relationship Id="rId11" Type="http://schemas.openxmlformats.org/officeDocument/2006/relationships/image" Target="../media/image117.png"/><Relationship Id="rId5" Type="http://schemas.openxmlformats.org/officeDocument/2006/relationships/tags" Target="../tags/tag6.xml"/><Relationship Id="rId10" Type="http://schemas.openxmlformats.org/officeDocument/2006/relationships/image" Target="../media/image116.png"/><Relationship Id="rId4" Type="http://schemas.openxmlformats.org/officeDocument/2006/relationships/tags" Target="../tags/tag5.xml"/><Relationship Id="rId9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9.xml"/><Relationship Id="rId2" Type="http://schemas.openxmlformats.org/officeDocument/2006/relationships/vmlDrawing" Target="../drawings/vmlDrawing15.v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4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slideLayout" Target="../slideLayouts/slideLayout71.xml"/><Relationship Id="rId7" Type="http://schemas.openxmlformats.org/officeDocument/2006/relationships/oleObject" Target="../embeddings/oleObject35.bin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12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2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12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slideLayout" Target="../slideLayouts/slideLayout27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71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36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13" Type="http://schemas.openxmlformats.org/officeDocument/2006/relationships/oleObject" Target="../embeddings/oleObject41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143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45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0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142.wmf"/><Relationship Id="rId4" Type="http://schemas.openxmlformats.org/officeDocument/2006/relationships/image" Target="../media/image128.jpeg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144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47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146.wmf"/><Relationship Id="rId4" Type="http://schemas.openxmlformats.org/officeDocument/2006/relationships/oleObject" Target="../embeddings/oleObject43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15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8.jpeg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139.wmf"/><Relationship Id="rId10" Type="http://schemas.openxmlformats.org/officeDocument/2006/relationships/image" Target="../media/image149.wmf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7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slideLayout" Target="../slideLayouts/slideLayout260.xml"/><Relationship Id="rId3" Type="http://schemas.openxmlformats.org/officeDocument/2006/relationships/tags" Target="../tags/tag7.xml"/><Relationship Id="rId21" Type="http://schemas.openxmlformats.org/officeDocument/2006/relationships/image" Target="../media/image151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" Type="http://schemas.openxmlformats.org/officeDocument/2006/relationships/vmlDrawing" Target="../drawings/vmlDrawing21.vml"/><Relationship Id="rId16" Type="http://schemas.openxmlformats.org/officeDocument/2006/relationships/tags" Target="../tags/tag20.xml"/><Relationship Id="rId20" Type="http://schemas.openxmlformats.org/officeDocument/2006/relationships/oleObject" Target="../embeddings/oleObject49.bin"/><Relationship Id="rId1" Type="http://schemas.openxmlformats.org/officeDocument/2006/relationships/themeOverride" Target="../theme/themeOverride31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152.png"/><Relationship Id="rId10" Type="http://schemas.openxmlformats.org/officeDocument/2006/relationships/tags" Target="../tags/tag14.xml"/><Relationship Id="rId19" Type="http://schemas.openxmlformats.org/officeDocument/2006/relationships/notesSlide" Target="../notesSlides/notesSlide56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oleObject" Target="../embeddings/oleObject50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slideLayout" Target="../slideLayouts/slideLayout260.xml"/><Relationship Id="rId7" Type="http://schemas.openxmlformats.org/officeDocument/2006/relationships/image" Target="../media/image154.wmf"/><Relationship Id="rId2" Type="http://schemas.openxmlformats.org/officeDocument/2006/relationships/vmlDrawing" Target="../drawings/vmlDrawing22.vml"/><Relationship Id="rId1" Type="http://schemas.openxmlformats.org/officeDocument/2006/relationships/themeOverride" Target="../theme/themeOverride32.x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156.wmf"/><Relationship Id="rId5" Type="http://schemas.openxmlformats.org/officeDocument/2006/relationships/image" Target="../media/image153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55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0.xml"/><Relationship Id="rId2" Type="http://schemas.openxmlformats.org/officeDocument/2006/relationships/vmlDrawing" Target="../drawings/vmlDrawing23.v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157.wmf"/><Relationship Id="rId5" Type="http://schemas.openxmlformats.org/officeDocument/2006/relationships/oleObject" Target="../embeddings/oleObject55.bin"/><Relationship Id="rId4" Type="http://schemas.openxmlformats.org/officeDocument/2006/relationships/hyperlink" Target="http://users.cecs.anu.edu.au/~hartley/Papers/CVPR99-tutorial/tut_4up.pdf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0.xml"/><Relationship Id="rId1" Type="http://schemas.openxmlformats.org/officeDocument/2006/relationships/themeOverride" Target="../theme/themeOverride3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260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Intro to Computer Vision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Projective Transformations + Image Stitching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Prof. Adriana </a:t>
            </a:r>
            <a:r>
              <a:rPr lang="en-US" sz="3600" dirty="0" err="1" smtClean="0">
                <a:solidFill>
                  <a:schemeClr val="tx1"/>
                </a:solidFill>
              </a:rPr>
              <a:t>Kovashka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October 6, 2015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Visual words</a:t>
            </a:r>
          </a:p>
        </p:txBody>
      </p:sp>
      <p:sp>
        <p:nvSpPr>
          <p:cNvPr id="61445" name="Rectangle 3"/>
          <p:cNvSpPr>
            <a:spLocks noChangeArrowheads="1"/>
          </p:cNvSpPr>
          <p:nvPr/>
        </p:nvSpPr>
        <p:spPr bwMode="auto">
          <a:xfrm>
            <a:off x="457200" y="10747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2400" smtClean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761859" name="Content Placeholder 8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686800" cy="3733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</a:rPr>
              <a:t>Map high-dimensional descriptors to tokens/words by quantizing the feature space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1913507" y="3669779"/>
            <a:ext cx="721038" cy="24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60757" y="3048000"/>
            <a:ext cx="1284110" cy="14229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60757" y="4608089"/>
            <a:ext cx="1284110" cy="14229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992490" y="3911823"/>
            <a:ext cx="1284110" cy="14229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4425073">
            <a:off x="1284140" y="3274419"/>
            <a:ext cx="244753" cy="249377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 rot="1660106">
            <a:off x="1430740" y="3343901"/>
            <a:ext cx="487330" cy="440539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887875">
            <a:off x="979545" y="5323628"/>
            <a:ext cx="243665" cy="220269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 rot="5038897">
            <a:off x="1040437" y="3641616"/>
            <a:ext cx="244753" cy="249377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 rot="4100336">
            <a:off x="1625695" y="3985293"/>
            <a:ext cx="243665" cy="220269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038897">
            <a:off x="1111435" y="4933430"/>
            <a:ext cx="244753" cy="249377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 rot="4100336">
            <a:off x="2988331" y="4856648"/>
            <a:ext cx="243665" cy="220269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 rot="823157">
            <a:off x="1255989" y="5381372"/>
            <a:ext cx="292125" cy="291586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23157">
            <a:off x="2225050" y="4453579"/>
            <a:ext cx="292125" cy="291586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5112603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Descriptor’s feature space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3936175" y="4233764"/>
            <a:ext cx="1447800" cy="191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3936175" y="2843459"/>
            <a:ext cx="0" cy="14384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936175" y="4291258"/>
            <a:ext cx="1447800" cy="5729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Curved Connector 33"/>
          <p:cNvCxnSpPr>
            <a:endCxn id="58" idx="3"/>
          </p:cNvCxnSpPr>
          <p:nvPr/>
        </p:nvCxnSpPr>
        <p:spPr bwMode="auto">
          <a:xfrm>
            <a:off x="1674405" y="3405913"/>
            <a:ext cx="2421667" cy="340145"/>
          </a:xfrm>
          <a:prstGeom prst="curvedConnector4">
            <a:avLst>
              <a:gd name="adj1" fmla="val 49931"/>
              <a:gd name="adj2" fmla="val 16720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Curved Connector 34"/>
          <p:cNvCxnSpPr/>
          <p:nvPr/>
        </p:nvCxnSpPr>
        <p:spPr bwMode="auto">
          <a:xfrm flipV="1">
            <a:off x="2371112" y="3978211"/>
            <a:ext cx="2176577" cy="59952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5" name="Group 62"/>
          <p:cNvGrpSpPr>
            <a:grpSpLocks noChangeAspect="1"/>
          </p:cNvGrpSpPr>
          <p:nvPr/>
        </p:nvGrpSpPr>
        <p:grpSpPr bwMode="auto">
          <a:xfrm>
            <a:off x="3660677" y="2230034"/>
            <a:ext cx="2011471" cy="2526499"/>
            <a:chOff x="1244596" y="-2173065"/>
            <a:chExt cx="6853224" cy="8600841"/>
          </a:xfrm>
        </p:grpSpPr>
        <p:grpSp>
          <p:nvGrpSpPr>
            <p:cNvPr id="46" name="Group 35"/>
            <p:cNvGrpSpPr>
              <a:grpSpLocks noChangeAspect="1"/>
            </p:cNvGrpSpPr>
            <p:nvPr/>
          </p:nvGrpSpPr>
          <p:grpSpPr bwMode="auto">
            <a:xfrm>
              <a:off x="1244609" y="-2173054"/>
              <a:ext cx="6853261" cy="8600791"/>
              <a:chOff x="1056" y="-1124"/>
              <a:chExt cx="4032" cy="5060"/>
            </a:xfrm>
          </p:grpSpPr>
          <p:sp>
            <p:nvSpPr>
              <p:cNvPr id="56" name="Oval 36"/>
              <p:cNvSpPr>
                <a:spLocks noChangeAspect="1" noChangeArrowheads="1"/>
              </p:cNvSpPr>
              <p:nvPr/>
            </p:nvSpPr>
            <p:spPr bwMode="auto">
              <a:xfrm>
                <a:off x="1825" y="-112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7" name="Oval 37"/>
              <p:cNvSpPr>
                <a:spLocks noChangeAspect="1" noChangeArrowheads="1"/>
              </p:cNvSpPr>
              <p:nvPr/>
            </p:nvSpPr>
            <p:spPr bwMode="auto">
              <a:xfrm>
                <a:off x="1584" y="206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8" name="Oval 38"/>
              <p:cNvSpPr>
                <a:spLocks noChangeAspect="1" noChangeArrowheads="1"/>
              </p:cNvSpPr>
              <p:nvPr/>
            </p:nvSpPr>
            <p:spPr bwMode="auto">
              <a:xfrm>
                <a:off x="1922" y="187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9" name="Oval 39"/>
              <p:cNvSpPr>
                <a:spLocks noChangeAspect="1" noChangeArrowheads="1"/>
              </p:cNvSpPr>
              <p:nvPr/>
            </p:nvSpPr>
            <p:spPr bwMode="auto">
              <a:xfrm>
                <a:off x="2014" y="177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0" name="Oval 40"/>
              <p:cNvSpPr>
                <a:spLocks noChangeAspect="1" noChangeArrowheads="1"/>
              </p:cNvSpPr>
              <p:nvPr/>
            </p:nvSpPr>
            <p:spPr bwMode="auto">
              <a:xfrm>
                <a:off x="1922" y="206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1" name="Oval 41"/>
              <p:cNvSpPr>
                <a:spLocks noChangeAspect="1" noChangeArrowheads="1"/>
              </p:cNvSpPr>
              <p:nvPr/>
            </p:nvSpPr>
            <p:spPr bwMode="auto">
              <a:xfrm>
                <a:off x="1538" y="100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2" name="Oval 42"/>
              <p:cNvSpPr>
                <a:spLocks noChangeAspect="1" noChangeArrowheads="1"/>
              </p:cNvSpPr>
              <p:nvPr/>
            </p:nvSpPr>
            <p:spPr bwMode="auto">
              <a:xfrm>
                <a:off x="1825" y="143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3" name="Oval 43"/>
              <p:cNvSpPr>
                <a:spLocks noChangeAspect="1" noChangeArrowheads="1"/>
              </p:cNvSpPr>
              <p:nvPr/>
            </p:nvSpPr>
            <p:spPr bwMode="auto">
              <a:xfrm>
                <a:off x="2593" y="331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4" name="Oval 44"/>
              <p:cNvSpPr>
                <a:spLocks noChangeAspect="1" noChangeArrowheads="1"/>
              </p:cNvSpPr>
              <p:nvPr/>
            </p:nvSpPr>
            <p:spPr bwMode="auto">
              <a:xfrm>
                <a:off x="2450" y="340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5" name="Oval 45"/>
              <p:cNvSpPr>
                <a:spLocks noChangeAspect="1" noChangeArrowheads="1"/>
              </p:cNvSpPr>
              <p:nvPr/>
            </p:nvSpPr>
            <p:spPr bwMode="auto">
              <a:xfrm>
                <a:off x="2736" y="335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6" name="Oval 46"/>
              <p:cNvSpPr>
                <a:spLocks noChangeAspect="1" noChangeArrowheads="1"/>
              </p:cNvSpPr>
              <p:nvPr/>
            </p:nvSpPr>
            <p:spPr bwMode="auto">
              <a:xfrm>
                <a:off x="2782" y="326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7" name="Oval 47"/>
              <p:cNvSpPr>
                <a:spLocks noChangeAspect="1" noChangeArrowheads="1"/>
              </p:cNvSpPr>
              <p:nvPr/>
            </p:nvSpPr>
            <p:spPr bwMode="auto">
              <a:xfrm>
                <a:off x="2691" y="3071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" name="Oval 48"/>
              <p:cNvSpPr>
                <a:spLocks noChangeAspect="1" noChangeArrowheads="1"/>
              </p:cNvSpPr>
              <p:nvPr/>
            </p:nvSpPr>
            <p:spPr bwMode="auto">
              <a:xfrm>
                <a:off x="2834" y="288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" name="Oval 49"/>
              <p:cNvSpPr>
                <a:spLocks noChangeAspect="1" noChangeArrowheads="1"/>
              </p:cNvSpPr>
              <p:nvPr/>
            </p:nvSpPr>
            <p:spPr bwMode="auto">
              <a:xfrm>
                <a:off x="3023" y="2973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0" name="Oval 50"/>
              <p:cNvSpPr>
                <a:spLocks noChangeAspect="1" noChangeArrowheads="1"/>
              </p:cNvSpPr>
              <p:nvPr/>
            </p:nvSpPr>
            <p:spPr bwMode="auto">
              <a:xfrm>
                <a:off x="2691" y="258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1" name="Oval 51"/>
              <p:cNvSpPr>
                <a:spLocks noChangeAspect="1" noChangeArrowheads="1"/>
              </p:cNvSpPr>
              <p:nvPr/>
            </p:nvSpPr>
            <p:spPr bwMode="auto">
              <a:xfrm>
                <a:off x="2736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2" name="Oval 52"/>
              <p:cNvSpPr>
                <a:spLocks noChangeAspect="1" noChangeArrowheads="1"/>
              </p:cNvSpPr>
              <p:nvPr/>
            </p:nvSpPr>
            <p:spPr bwMode="auto">
              <a:xfrm>
                <a:off x="3310" y="2973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3" name="Oval 53"/>
              <p:cNvSpPr>
                <a:spLocks noChangeAspect="1" noChangeArrowheads="1"/>
              </p:cNvSpPr>
              <p:nvPr/>
            </p:nvSpPr>
            <p:spPr bwMode="auto">
              <a:xfrm>
                <a:off x="3121" y="283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4" name="Oval 54"/>
              <p:cNvSpPr>
                <a:spLocks noChangeAspect="1" noChangeArrowheads="1"/>
              </p:cNvSpPr>
              <p:nvPr/>
            </p:nvSpPr>
            <p:spPr bwMode="auto">
              <a:xfrm>
                <a:off x="3694" y="3025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5" name="Oval 55"/>
              <p:cNvSpPr>
                <a:spLocks noChangeAspect="1" noChangeArrowheads="1"/>
              </p:cNvSpPr>
              <p:nvPr/>
            </p:nvSpPr>
            <p:spPr bwMode="auto">
              <a:xfrm>
                <a:off x="2736" y="364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6" name="Oval 56"/>
              <p:cNvSpPr>
                <a:spLocks noChangeAspect="1" noChangeArrowheads="1"/>
              </p:cNvSpPr>
              <p:nvPr/>
            </p:nvSpPr>
            <p:spPr bwMode="auto">
              <a:xfrm>
                <a:off x="2255" y="3598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7" name="Oval 57"/>
              <p:cNvSpPr>
                <a:spLocks noChangeAspect="1" noChangeArrowheads="1"/>
              </p:cNvSpPr>
              <p:nvPr/>
            </p:nvSpPr>
            <p:spPr bwMode="auto">
              <a:xfrm>
                <a:off x="2541" y="288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8" name="Oval 58"/>
              <p:cNvSpPr>
                <a:spLocks noChangeAspect="1" noChangeArrowheads="1"/>
              </p:cNvSpPr>
              <p:nvPr/>
            </p:nvSpPr>
            <p:spPr bwMode="auto">
              <a:xfrm>
                <a:off x="2593" y="258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9" name="Oval 59"/>
              <p:cNvSpPr>
                <a:spLocks noChangeAspect="1" noChangeArrowheads="1"/>
              </p:cNvSpPr>
              <p:nvPr/>
            </p:nvSpPr>
            <p:spPr bwMode="auto">
              <a:xfrm>
                <a:off x="4033" y="297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0" name="Oval 60"/>
              <p:cNvSpPr>
                <a:spLocks noChangeAspect="1" noChangeArrowheads="1"/>
              </p:cNvSpPr>
              <p:nvPr/>
            </p:nvSpPr>
            <p:spPr bwMode="auto">
              <a:xfrm>
                <a:off x="3453" y="2830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1" name="Oval 61"/>
              <p:cNvSpPr>
                <a:spLocks noChangeAspect="1" noChangeArrowheads="1"/>
              </p:cNvSpPr>
              <p:nvPr/>
            </p:nvSpPr>
            <p:spPr bwMode="auto">
              <a:xfrm>
                <a:off x="4079" y="278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2" name="Oval 62"/>
              <p:cNvSpPr>
                <a:spLocks noChangeAspect="1" noChangeArrowheads="1"/>
              </p:cNvSpPr>
              <p:nvPr/>
            </p:nvSpPr>
            <p:spPr bwMode="auto">
              <a:xfrm>
                <a:off x="3746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3" name="Oval 63"/>
              <p:cNvSpPr>
                <a:spLocks noChangeAspect="1" noChangeArrowheads="1"/>
              </p:cNvSpPr>
              <p:nvPr/>
            </p:nvSpPr>
            <p:spPr bwMode="auto">
              <a:xfrm>
                <a:off x="2834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4" name="Oval 64"/>
              <p:cNvSpPr>
                <a:spLocks noChangeAspect="1" noChangeArrowheads="1"/>
              </p:cNvSpPr>
              <p:nvPr/>
            </p:nvSpPr>
            <p:spPr bwMode="auto">
              <a:xfrm>
                <a:off x="2639" y="220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5" name="Oval 65"/>
              <p:cNvSpPr>
                <a:spLocks noChangeAspect="1" noChangeArrowheads="1"/>
              </p:cNvSpPr>
              <p:nvPr/>
            </p:nvSpPr>
            <p:spPr bwMode="auto">
              <a:xfrm>
                <a:off x="2014" y="201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6" name="Oval 66"/>
              <p:cNvSpPr>
                <a:spLocks noChangeAspect="1" noChangeArrowheads="1"/>
              </p:cNvSpPr>
              <p:nvPr/>
            </p:nvSpPr>
            <p:spPr bwMode="auto">
              <a:xfrm>
                <a:off x="1486" y="86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7" name="Oval 67"/>
              <p:cNvSpPr>
                <a:spLocks noChangeAspect="1" noChangeArrowheads="1"/>
              </p:cNvSpPr>
              <p:nvPr/>
            </p:nvSpPr>
            <p:spPr bwMode="auto">
              <a:xfrm>
                <a:off x="2014" y="216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8" name="Oval 68"/>
              <p:cNvSpPr>
                <a:spLocks noChangeAspect="1" noChangeArrowheads="1"/>
              </p:cNvSpPr>
              <p:nvPr/>
            </p:nvSpPr>
            <p:spPr bwMode="auto">
              <a:xfrm>
                <a:off x="1727" y="211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9" name="Oval 69"/>
              <p:cNvSpPr>
                <a:spLocks noChangeAspect="1" noChangeArrowheads="1"/>
              </p:cNvSpPr>
              <p:nvPr/>
            </p:nvSpPr>
            <p:spPr bwMode="auto">
              <a:xfrm>
                <a:off x="1825" y="1776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0" name="Oval 70"/>
              <p:cNvSpPr>
                <a:spLocks noChangeAspect="1" noChangeArrowheads="1"/>
              </p:cNvSpPr>
              <p:nvPr/>
            </p:nvSpPr>
            <p:spPr bwMode="auto">
              <a:xfrm>
                <a:off x="1440" y="191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1" name="Oval 71"/>
              <p:cNvSpPr>
                <a:spLocks noChangeAspect="1" noChangeArrowheads="1"/>
              </p:cNvSpPr>
              <p:nvPr/>
            </p:nvSpPr>
            <p:spPr bwMode="auto">
              <a:xfrm>
                <a:off x="2111" y="167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2" name="Oval 72"/>
              <p:cNvSpPr>
                <a:spLocks noChangeAspect="1" noChangeArrowheads="1"/>
              </p:cNvSpPr>
              <p:nvPr/>
            </p:nvSpPr>
            <p:spPr bwMode="auto">
              <a:xfrm>
                <a:off x="2352" y="187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3" name="Oval 73"/>
              <p:cNvSpPr>
                <a:spLocks noChangeAspect="1" noChangeArrowheads="1"/>
              </p:cNvSpPr>
              <p:nvPr/>
            </p:nvSpPr>
            <p:spPr bwMode="auto">
              <a:xfrm>
                <a:off x="2450" y="163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4" name="Oval 74"/>
              <p:cNvSpPr>
                <a:spLocks noChangeAspect="1" noChangeArrowheads="1"/>
              </p:cNvSpPr>
              <p:nvPr/>
            </p:nvSpPr>
            <p:spPr bwMode="auto">
              <a:xfrm>
                <a:off x="2255" y="148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5" name="Oval 75"/>
              <p:cNvSpPr>
                <a:spLocks noChangeAspect="1" noChangeArrowheads="1"/>
              </p:cNvSpPr>
              <p:nvPr/>
            </p:nvSpPr>
            <p:spPr bwMode="auto">
              <a:xfrm>
                <a:off x="2157" y="124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6" name="Oval 76"/>
              <p:cNvSpPr>
                <a:spLocks noChangeAspect="1" noChangeArrowheads="1"/>
              </p:cNvSpPr>
              <p:nvPr/>
            </p:nvSpPr>
            <p:spPr bwMode="auto">
              <a:xfrm>
                <a:off x="2157" y="158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7" name="Oval 77"/>
              <p:cNvSpPr>
                <a:spLocks noChangeAspect="1" noChangeArrowheads="1"/>
              </p:cNvSpPr>
              <p:nvPr/>
            </p:nvSpPr>
            <p:spPr bwMode="auto">
              <a:xfrm>
                <a:off x="2639" y="201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8" name="Oval 78"/>
              <p:cNvSpPr>
                <a:spLocks noChangeAspect="1" noChangeArrowheads="1"/>
              </p:cNvSpPr>
              <p:nvPr/>
            </p:nvSpPr>
            <p:spPr bwMode="auto">
              <a:xfrm>
                <a:off x="3408" y="191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9" name="Oval 79"/>
              <p:cNvSpPr>
                <a:spLocks noChangeAspect="1" noChangeArrowheads="1"/>
              </p:cNvSpPr>
              <p:nvPr/>
            </p:nvSpPr>
            <p:spPr bwMode="auto">
              <a:xfrm>
                <a:off x="3218" y="235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0" name="Oval 80"/>
              <p:cNvSpPr>
                <a:spLocks noChangeAspect="1" noChangeArrowheads="1"/>
              </p:cNvSpPr>
              <p:nvPr/>
            </p:nvSpPr>
            <p:spPr bwMode="auto">
              <a:xfrm>
                <a:off x="3264" y="2446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1" name="Oval 81"/>
              <p:cNvSpPr>
                <a:spLocks noChangeAspect="1" noChangeArrowheads="1"/>
              </p:cNvSpPr>
              <p:nvPr/>
            </p:nvSpPr>
            <p:spPr bwMode="auto">
              <a:xfrm>
                <a:off x="3792" y="1535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2" name="Oval 82"/>
              <p:cNvSpPr>
                <a:spLocks noChangeAspect="1" noChangeArrowheads="1"/>
              </p:cNvSpPr>
              <p:nvPr/>
            </p:nvSpPr>
            <p:spPr bwMode="auto">
              <a:xfrm>
                <a:off x="3408" y="1535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3" name="Oval 83"/>
              <p:cNvSpPr>
                <a:spLocks noChangeAspect="1" noChangeArrowheads="1"/>
              </p:cNvSpPr>
              <p:nvPr/>
            </p:nvSpPr>
            <p:spPr bwMode="auto">
              <a:xfrm>
                <a:off x="3551" y="1678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4" name="Oval 84"/>
              <p:cNvSpPr>
                <a:spLocks noChangeAspect="1" noChangeArrowheads="1"/>
              </p:cNvSpPr>
              <p:nvPr/>
            </p:nvSpPr>
            <p:spPr bwMode="auto">
              <a:xfrm>
                <a:off x="4130" y="1535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5" name="Oval 85"/>
              <p:cNvSpPr>
                <a:spLocks noChangeAspect="1" noChangeArrowheads="1"/>
              </p:cNvSpPr>
              <p:nvPr/>
            </p:nvSpPr>
            <p:spPr bwMode="auto">
              <a:xfrm>
                <a:off x="3310" y="129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6" name="Oval 86"/>
              <p:cNvSpPr>
                <a:spLocks noChangeAspect="1" noChangeArrowheads="1"/>
              </p:cNvSpPr>
              <p:nvPr/>
            </p:nvSpPr>
            <p:spPr bwMode="auto">
              <a:xfrm>
                <a:off x="1681" y="110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7" name="Oval 87"/>
              <p:cNvSpPr>
                <a:spLocks noChangeAspect="1" noChangeArrowheads="1"/>
              </p:cNvSpPr>
              <p:nvPr/>
            </p:nvSpPr>
            <p:spPr bwMode="auto">
              <a:xfrm>
                <a:off x="1199" y="86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8" name="Oval 88"/>
              <p:cNvSpPr>
                <a:spLocks noChangeAspect="1" noChangeArrowheads="1"/>
              </p:cNvSpPr>
              <p:nvPr/>
            </p:nvSpPr>
            <p:spPr bwMode="auto">
              <a:xfrm>
                <a:off x="1486" y="48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9" name="Oval 89"/>
              <p:cNvSpPr>
                <a:spLocks noChangeAspect="1" noChangeArrowheads="1"/>
              </p:cNvSpPr>
              <p:nvPr/>
            </p:nvSpPr>
            <p:spPr bwMode="auto">
              <a:xfrm>
                <a:off x="3551" y="105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0" name="Oval 90"/>
              <p:cNvSpPr>
                <a:spLocks noChangeAspect="1" noChangeArrowheads="1"/>
              </p:cNvSpPr>
              <p:nvPr/>
            </p:nvSpPr>
            <p:spPr bwMode="auto">
              <a:xfrm>
                <a:off x="3264" y="81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1" name="Oval 91"/>
              <p:cNvSpPr>
                <a:spLocks noChangeAspect="1" noChangeArrowheads="1"/>
              </p:cNvSpPr>
              <p:nvPr/>
            </p:nvSpPr>
            <p:spPr bwMode="auto">
              <a:xfrm>
                <a:off x="3694" y="670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2" name="Oval 92"/>
              <p:cNvSpPr>
                <a:spLocks noChangeAspect="1" noChangeArrowheads="1"/>
              </p:cNvSpPr>
              <p:nvPr/>
            </p:nvSpPr>
            <p:spPr bwMode="auto">
              <a:xfrm>
                <a:off x="3505" y="76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3" name="Oval 93"/>
              <p:cNvSpPr>
                <a:spLocks noChangeAspect="1" noChangeArrowheads="1"/>
              </p:cNvSpPr>
              <p:nvPr/>
            </p:nvSpPr>
            <p:spPr bwMode="auto">
              <a:xfrm>
                <a:off x="3408" y="48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4" name="Oval 94"/>
              <p:cNvSpPr>
                <a:spLocks noChangeAspect="1" noChangeArrowheads="1"/>
              </p:cNvSpPr>
              <p:nvPr/>
            </p:nvSpPr>
            <p:spPr bwMode="auto">
              <a:xfrm>
                <a:off x="4463" y="158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5" name="Oval 95"/>
              <p:cNvSpPr>
                <a:spLocks noChangeAspect="1" noChangeArrowheads="1"/>
              </p:cNvSpPr>
              <p:nvPr/>
            </p:nvSpPr>
            <p:spPr bwMode="auto">
              <a:xfrm>
                <a:off x="4658" y="1346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6" name="Oval 96"/>
              <p:cNvSpPr>
                <a:spLocks noChangeAspect="1" noChangeArrowheads="1"/>
              </p:cNvSpPr>
              <p:nvPr/>
            </p:nvSpPr>
            <p:spPr bwMode="auto">
              <a:xfrm>
                <a:off x="5042" y="1535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7" name="Oval 97"/>
              <p:cNvSpPr>
                <a:spLocks noChangeAspect="1" noChangeArrowheads="1"/>
              </p:cNvSpPr>
              <p:nvPr/>
            </p:nvSpPr>
            <p:spPr bwMode="auto">
              <a:xfrm>
                <a:off x="4945" y="173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8" name="Oval 98"/>
              <p:cNvSpPr>
                <a:spLocks noChangeAspect="1" noChangeArrowheads="1"/>
              </p:cNvSpPr>
              <p:nvPr/>
            </p:nvSpPr>
            <p:spPr bwMode="auto">
              <a:xfrm>
                <a:off x="3648" y="124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9" name="Oval 99"/>
              <p:cNvSpPr>
                <a:spLocks noChangeAspect="1" noChangeArrowheads="1"/>
              </p:cNvSpPr>
              <p:nvPr/>
            </p:nvSpPr>
            <p:spPr bwMode="auto">
              <a:xfrm>
                <a:off x="3310" y="57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0" name="Oval 100"/>
              <p:cNvSpPr>
                <a:spLocks noChangeAspect="1" noChangeArrowheads="1"/>
              </p:cNvSpPr>
              <p:nvPr/>
            </p:nvSpPr>
            <p:spPr bwMode="auto">
              <a:xfrm>
                <a:off x="4274" y="139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1" name="Oval 101"/>
              <p:cNvSpPr>
                <a:spLocks noChangeAspect="1" noChangeArrowheads="1"/>
              </p:cNvSpPr>
              <p:nvPr/>
            </p:nvSpPr>
            <p:spPr bwMode="auto">
              <a:xfrm>
                <a:off x="4033" y="143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2" name="Oval 102"/>
              <p:cNvSpPr>
                <a:spLocks noChangeAspect="1" noChangeArrowheads="1"/>
              </p:cNvSpPr>
              <p:nvPr/>
            </p:nvSpPr>
            <p:spPr bwMode="auto">
              <a:xfrm>
                <a:off x="2398" y="220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3" name="Oval 103"/>
              <p:cNvSpPr>
                <a:spLocks noChangeAspect="1" noChangeArrowheads="1"/>
              </p:cNvSpPr>
              <p:nvPr/>
            </p:nvSpPr>
            <p:spPr bwMode="auto">
              <a:xfrm>
                <a:off x="2977" y="163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4" name="Oval 104"/>
              <p:cNvSpPr>
                <a:spLocks noChangeAspect="1" noChangeArrowheads="1"/>
              </p:cNvSpPr>
              <p:nvPr/>
            </p:nvSpPr>
            <p:spPr bwMode="auto">
              <a:xfrm>
                <a:off x="2014" y="148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5" name="Oval 105"/>
              <p:cNvSpPr>
                <a:spLocks noChangeAspect="1" noChangeArrowheads="1"/>
              </p:cNvSpPr>
              <p:nvPr/>
            </p:nvSpPr>
            <p:spPr bwMode="auto">
              <a:xfrm>
                <a:off x="3075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6" name="Oval 106"/>
              <p:cNvSpPr>
                <a:spLocks noChangeAspect="1" noChangeArrowheads="1"/>
              </p:cNvSpPr>
              <p:nvPr/>
            </p:nvSpPr>
            <p:spPr bwMode="auto">
              <a:xfrm>
                <a:off x="3023" y="264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7" name="Oval 107"/>
              <p:cNvSpPr>
                <a:spLocks noChangeAspect="1" noChangeArrowheads="1"/>
              </p:cNvSpPr>
              <p:nvPr/>
            </p:nvSpPr>
            <p:spPr bwMode="auto">
              <a:xfrm>
                <a:off x="3167" y="264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8" name="Oval 108"/>
              <p:cNvSpPr>
                <a:spLocks noChangeAspect="1" noChangeArrowheads="1"/>
              </p:cNvSpPr>
              <p:nvPr/>
            </p:nvSpPr>
            <p:spPr bwMode="auto">
              <a:xfrm>
                <a:off x="3935" y="129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9" name="Oval 109"/>
              <p:cNvSpPr>
                <a:spLocks noChangeAspect="1" noChangeArrowheads="1"/>
              </p:cNvSpPr>
              <p:nvPr/>
            </p:nvSpPr>
            <p:spPr bwMode="auto">
              <a:xfrm>
                <a:off x="3838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0" name="Oval 110"/>
              <p:cNvSpPr>
                <a:spLocks noChangeAspect="1" noChangeArrowheads="1"/>
              </p:cNvSpPr>
              <p:nvPr/>
            </p:nvSpPr>
            <p:spPr bwMode="auto">
              <a:xfrm>
                <a:off x="4130" y="129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1" name="Oval 111"/>
              <p:cNvSpPr>
                <a:spLocks noChangeAspect="1" noChangeArrowheads="1"/>
              </p:cNvSpPr>
              <p:nvPr/>
            </p:nvSpPr>
            <p:spPr bwMode="auto">
              <a:xfrm>
                <a:off x="4417" y="1151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2" name="Oval 112"/>
              <p:cNvSpPr>
                <a:spLocks noChangeAspect="1" noChangeArrowheads="1"/>
              </p:cNvSpPr>
              <p:nvPr/>
            </p:nvSpPr>
            <p:spPr bwMode="auto">
              <a:xfrm>
                <a:off x="4365" y="173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3" name="Oval 113"/>
              <p:cNvSpPr>
                <a:spLocks noChangeAspect="1" noChangeArrowheads="1"/>
              </p:cNvSpPr>
              <p:nvPr/>
            </p:nvSpPr>
            <p:spPr bwMode="auto">
              <a:xfrm>
                <a:off x="4990" y="1873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4" name="Oval 114"/>
              <p:cNvSpPr>
                <a:spLocks noChangeAspect="1" noChangeArrowheads="1"/>
              </p:cNvSpPr>
              <p:nvPr/>
            </p:nvSpPr>
            <p:spPr bwMode="auto">
              <a:xfrm>
                <a:off x="4899" y="1346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5" name="Oval 115"/>
              <p:cNvSpPr>
                <a:spLocks noChangeAspect="1" noChangeArrowheads="1"/>
              </p:cNvSpPr>
              <p:nvPr/>
            </p:nvSpPr>
            <p:spPr bwMode="auto">
              <a:xfrm>
                <a:off x="3075" y="278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6" name="Oval 116"/>
              <p:cNvSpPr>
                <a:spLocks noChangeAspect="1" noChangeArrowheads="1"/>
              </p:cNvSpPr>
              <p:nvPr/>
            </p:nvSpPr>
            <p:spPr bwMode="auto">
              <a:xfrm>
                <a:off x="2496" y="369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7" name="Oval 117"/>
              <p:cNvSpPr>
                <a:spLocks noChangeAspect="1" noChangeArrowheads="1"/>
              </p:cNvSpPr>
              <p:nvPr/>
            </p:nvSpPr>
            <p:spPr bwMode="auto">
              <a:xfrm>
                <a:off x="3889" y="264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8" name="Oval 118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9" name="Oval 119"/>
              <p:cNvSpPr>
                <a:spLocks noChangeAspect="1" noChangeArrowheads="1"/>
              </p:cNvSpPr>
              <p:nvPr/>
            </p:nvSpPr>
            <p:spPr bwMode="auto">
              <a:xfrm>
                <a:off x="2639" y="389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0" name="Oval 120"/>
              <p:cNvSpPr>
                <a:spLocks noChangeAspect="1" noChangeArrowheads="1"/>
              </p:cNvSpPr>
              <p:nvPr/>
            </p:nvSpPr>
            <p:spPr bwMode="auto">
              <a:xfrm>
                <a:off x="1297" y="1821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1" name="Oval 121"/>
              <p:cNvSpPr>
                <a:spLocks noChangeAspect="1" noChangeArrowheads="1"/>
              </p:cNvSpPr>
              <p:nvPr/>
            </p:nvSpPr>
            <p:spPr bwMode="auto">
              <a:xfrm>
                <a:off x="1584" y="1821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2" name="Oval 122"/>
              <p:cNvSpPr>
                <a:spLocks noChangeAspect="1" noChangeArrowheads="1"/>
              </p:cNvSpPr>
              <p:nvPr/>
            </p:nvSpPr>
            <p:spPr bwMode="auto">
              <a:xfrm>
                <a:off x="1538" y="173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3" name="Oval 123"/>
              <p:cNvSpPr>
                <a:spLocks noChangeAspect="1" noChangeArrowheads="1"/>
              </p:cNvSpPr>
              <p:nvPr/>
            </p:nvSpPr>
            <p:spPr bwMode="auto">
              <a:xfrm>
                <a:off x="2352" y="230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4" name="Oval 124"/>
              <p:cNvSpPr>
                <a:spLocks noChangeAspect="1" noChangeArrowheads="1"/>
              </p:cNvSpPr>
              <p:nvPr/>
            </p:nvSpPr>
            <p:spPr bwMode="auto">
              <a:xfrm>
                <a:off x="2782" y="220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5" name="Oval 125"/>
              <p:cNvSpPr>
                <a:spLocks noChangeAspect="1" noChangeArrowheads="1"/>
              </p:cNvSpPr>
              <p:nvPr/>
            </p:nvSpPr>
            <p:spPr bwMode="auto">
              <a:xfrm>
                <a:off x="2496" y="72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6" name="Oval 126"/>
              <p:cNvSpPr>
                <a:spLocks noChangeAspect="1" noChangeArrowheads="1"/>
              </p:cNvSpPr>
              <p:nvPr/>
            </p:nvSpPr>
            <p:spPr bwMode="auto">
              <a:xfrm>
                <a:off x="2541" y="225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7" name="Oval 127"/>
              <p:cNvSpPr>
                <a:spLocks noChangeAspect="1" noChangeArrowheads="1"/>
              </p:cNvSpPr>
              <p:nvPr/>
            </p:nvSpPr>
            <p:spPr bwMode="auto">
              <a:xfrm>
                <a:off x="2157" y="96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8" name="Oval 128"/>
              <p:cNvSpPr>
                <a:spLocks noChangeAspect="1" noChangeArrowheads="1"/>
              </p:cNvSpPr>
              <p:nvPr/>
            </p:nvSpPr>
            <p:spPr bwMode="auto">
              <a:xfrm>
                <a:off x="2111" y="225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9" name="Oval 129"/>
              <p:cNvSpPr>
                <a:spLocks noChangeAspect="1" noChangeArrowheads="1"/>
              </p:cNvSpPr>
              <p:nvPr/>
            </p:nvSpPr>
            <p:spPr bwMode="auto">
              <a:xfrm>
                <a:off x="2736" y="163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0" name="Oval 130"/>
              <p:cNvSpPr>
                <a:spLocks noChangeAspect="1" noChangeArrowheads="1"/>
              </p:cNvSpPr>
              <p:nvPr/>
            </p:nvSpPr>
            <p:spPr bwMode="auto">
              <a:xfrm>
                <a:off x="2639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1" name="Oval 131"/>
              <p:cNvSpPr>
                <a:spLocks noChangeAspect="1" noChangeArrowheads="1"/>
              </p:cNvSpPr>
              <p:nvPr/>
            </p:nvSpPr>
            <p:spPr bwMode="auto">
              <a:xfrm>
                <a:off x="2541" y="129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2" name="Oval 132"/>
              <p:cNvSpPr>
                <a:spLocks noChangeAspect="1" noChangeArrowheads="1"/>
              </p:cNvSpPr>
              <p:nvPr/>
            </p:nvSpPr>
            <p:spPr bwMode="auto">
              <a:xfrm>
                <a:off x="2736" y="139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3" name="Oval 133"/>
              <p:cNvSpPr>
                <a:spLocks noChangeAspect="1" noChangeArrowheads="1"/>
              </p:cNvSpPr>
              <p:nvPr/>
            </p:nvSpPr>
            <p:spPr bwMode="auto">
              <a:xfrm>
                <a:off x="1153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4" name="Oval 134"/>
              <p:cNvSpPr>
                <a:spLocks noChangeAspect="1" noChangeArrowheads="1"/>
              </p:cNvSpPr>
              <p:nvPr/>
            </p:nvSpPr>
            <p:spPr bwMode="auto">
              <a:xfrm>
                <a:off x="1056" y="62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5" name="Oval 135"/>
              <p:cNvSpPr>
                <a:spLocks noChangeAspect="1" noChangeArrowheads="1"/>
              </p:cNvSpPr>
              <p:nvPr/>
            </p:nvSpPr>
            <p:spPr bwMode="auto">
              <a:xfrm>
                <a:off x="1630" y="57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6" name="Oval 136"/>
              <p:cNvSpPr>
                <a:spLocks noChangeAspect="1" noChangeArrowheads="1"/>
              </p:cNvSpPr>
              <p:nvPr/>
            </p:nvSpPr>
            <p:spPr bwMode="auto">
              <a:xfrm>
                <a:off x="1343" y="100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7" name="Oval 137"/>
              <p:cNvSpPr>
                <a:spLocks noChangeAspect="1" noChangeArrowheads="1"/>
              </p:cNvSpPr>
              <p:nvPr/>
            </p:nvSpPr>
            <p:spPr bwMode="auto">
              <a:xfrm>
                <a:off x="2255" y="201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8" name="Oval 138"/>
              <p:cNvSpPr>
                <a:spLocks noChangeAspect="1" noChangeArrowheads="1"/>
              </p:cNvSpPr>
              <p:nvPr/>
            </p:nvSpPr>
            <p:spPr bwMode="auto">
              <a:xfrm>
                <a:off x="3218" y="211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9" name="Oval 139"/>
              <p:cNvSpPr>
                <a:spLocks noChangeAspect="1" noChangeArrowheads="1"/>
              </p:cNvSpPr>
              <p:nvPr/>
            </p:nvSpPr>
            <p:spPr bwMode="auto">
              <a:xfrm>
                <a:off x="3075" y="211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0" name="Oval 140"/>
              <p:cNvSpPr>
                <a:spLocks noChangeAspect="1" noChangeArrowheads="1"/>
              </p:cNvSpPr>
              <p:nvPr/>
            </p:nvSpPr>
            <p:spPr bwMode="auto">
              <a:xfrm>
                <a:off x="3218" y="163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1" name="Oval 141"/>
              <p:cNvSpPr>
                <a:spLocks noChangeAspect="1" noChangeArrowheads="1"/>
              </p:cNvSpPr>
              <p:nvPr/>
            </p:nvSpPr>
            <p:spPr bwMode="auto">
              <a:xfrm>
                <a:off x="3310" y="177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2" name="Oval 142"/>
              <p:cNvSpPr>
                <a:spLocks noChangeAspect="1" noChangeArrowheads="1"/>
              </p:cNvSpPr>
              <p:nvPr/>
            </p:nvSpPr>
            <p:spPr bwMode="auto">
              <a:xfrm>
                <a:off x="3694" y="910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3" name="Oval 143"/>
              <p:cNvSpPr>
                <a:spLocks noChangeAspect="1" noChangeArrowheads="1"/>
              </p:cNvSpPr>
              <p:nvPr/>
            </p:nvSpPr>
            <p:spPr bwMode="auto">
              <a:xfrm>
                <a:off x="3603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4" name="Oval 144"/>
              <p:cNvSpPr>
                <a:spLocks noChangeAspect="1" noChangeArrowheads="1"/>
              </p:cNvSpPr>
              <p:nvPr/>
            </p:nvSpPr>
            <p:spPr bwMode="auto">
              <a:xfrm>
                <a:off x="3218" y="38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5" name="Oval 145"/>
              <p:cNvSpPr>
                <a:spLocks noChangeAspect="1" noChangeArrowheads="1"/>
              </p:cNvSpPr>
              <p:nvPr/>
            </p:nvSpPr>
            <p:spPr bwMode="auto">
              <a:xfrm>
                <a:off x="3310" y="286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6" name="Oval 146"/>
              <p:cNvSpPr>
                <a:spLocks noChangeAspect="1" noChangeArrowheads="1"/>
              </p:cNvSpPr>
              <p:nvPr/>
            </p:nvSpPr>
            <p:spPr bwMode="auto">
              <a:xfrm>
                <a:off x="3075" y="57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48" name="Group 147"/>
            <p:cNvGrpSpPr>
              <a:grpSpLocks noChangeAspect="1"/>
            </p:cNvGrpSpPr>
            <p:nvPr/>
          </p:nvGrpSpPr>
          <p:grpSpPr bwMode="auto">
            <a:xfrm>
              <a:off x="1654288" y="388826"/>
              <a:ext cx="5381400" cy="4489674"/>
              <a:chOff x="865" y="191"/>
              <a:chExt cx="3166" cy="2642"/>
            </a:xfrm>
          </p:grpSpPr>
          <p:sp>
            <p:nvSpPr>
              <p:cNvPr id="53" name="Line 148"/>
              <p:cNvSpPr>
                <a:spLocks noChangeAspect="1" noChangeShapeType="1"/>
              </p:cNvSpPr>
              <p:nvPr/>
            </p:nvSpPr>
            <p:spPr bwMode="auto">
              <a:xfrm flipH="1">
                <a:off x="865" y="1538"/>
                <a:ext cx="1583" cy="1295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2448" y="191"/>
                <a:ext cx="0" cy="1347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Line 150"/>
              <p:cNvSpPr>
                <a:spLocks noChangeAspect="1" noChangeShapeType="1"/>
              </p:cNvSpPr>
              <p:nvPr/>
            </p:nvSpPr>
            <p:spPr bwMode="auto">
              <a:xfrm>
                <a:off x="2448" y="1538"/>
                <a:ext cx="1583" cy="1009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9" name="AutoShape 160"/>
            <p:cNvSpPr>
              <a:spLocks noChangeAspect="1" noChangeArrowheads="1"/>
            </p:cNvSpPr>
            <p:nvPr/>
          </p:nvSpPr>
          <p:spPr bwMode="auto">
            <a:xfrm>
              <a:off x="3993686" y="4255652"/>
              <a:ext cx="409439" cy="4091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  <p:sp>
          <p:nvSpPr>
            <p:cNvPr id="51" name="AutoShape 161"/>
            <p:cNvSpPr>
              <a:spLocks noChangeAspect="1" noChangeArrowheads="1"/>
            </p:cNvSpPr>
            <p:nvPr/>
          </p:nvSpPr>
          <p:spPr bwMode="auto">
            <a:xfrm>
              <a:off x="5728927" y="1810788"/>
              <a:ext cx="399687" cy="399363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  <p:sp>
          <p:nvSpPr>
            <p:cNvPr id="52" name="AutoShape 162"/>
            <p:cNvSpPr>
              <a:spLocks noChangeAspect="1" noChangeArrowheads="1"/>
            </p:cNvSpPr>
            <p:nvPr/>
          </p:nvSpPr>
          <p:spPr bwMode="auto">
            <a:xfrm>
              <a:off x="2775114" y="1771826"/>
              <a:ext cx="409439" cy="4091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6110288" y="2414587"/>
            <a:ext cx="3033712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Quantize via clustering, let cluster centers be the prototype “words”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TextBox 67"/>
          <p:cNvSpPr txBox="1">
            <a:spLocks noChangeArrowheads="1"/>
          </p:cNvSpPr>
          <p:nvPr/>
        </p:nvSpPr>
        <p:spPr bwMode="auto">
          <a:xfrm>
            <a:off x="6110288" y="4484687"/>
            <a:ext cx="3033712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Determine which word to assign to each new image region by finding the closest cluster center.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1905000" y="4126468"/>
            <a:ext cx="109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Word #3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3" name="Curved Connector 172"/>
          <p:cNvCxnSpPr/>
          <p:nvPr/>
        </p:nvCxnSpPr>
        <p:spPr bwMode="auto">
          <a:xfrm>
            <a:off x="1885562" y="4080304"/>
            <a:ext cx="2602261" cy="37563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5" name="Curved Connector 174"/>
          <p:cNvCxnSpPr/>
          <p:nvPr/>
        </p:nvCxnSpPr>
        <p:spPr bwMode="auto">
          <a:xfrm flipV="1">
            <a:off x="1407997" y="4659156"/>
            <a:ext cx="2948122" cy="85646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1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384" y="53916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Query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3704" y="27507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226274" y="28440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702582" y="42963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7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  <p:bldP spid="168" grpId="0"/>
      <p:bldP spid="17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152400" y="-228600"/>
            <a:ext cx="8915400" cy="2898775"/>
            <a:chOff x="96" y="2496"/>
            <a:chExt cx="5616" cy="1826"/>
          </a:xfrm>
        </p:grpSpPr>
        <p:sp>
          <p:nvSpPr>
            <p:cNvPr id="82997" name="Rectangle 3"/>
            <p:cNvSpPr>
              <a:spLocks noChangeArrowheads="1"/>
            </p:cNvSpPr>
            <p:nvPr/>
          </p:nvSpPr>
          <p:spPr bwMode="auto">
            <a:xfrm>
              <a:off x="96" y="2736"/>
              <a:ext cx="5616" cy="1488"/>
            </a:xfrm>
            <a:prstGeom prst="rect">
              <a:avLst/>
            </a:prstGeom>
            <a:solidFill>
              <a:srgbClr val="DFCCAB"/>
            </a:solidFill>
            <a:ln w="381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98" name="Picture 4" descr="DaVinci_face_onl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36"/>
              <a:ext cx="1179" cy="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9" name="Picture 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976"/>
              <a:ext cx="1920" cy="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0" name="Picture 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01100">
              <a:off x="4512" y="2496"/>
              <a:ext cx="764" cy="1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5334000"/>
            <a:ext cx="8915400" cy="1447800"/>
            <a:chOff x="96" y="96"/>
            <a:chExt cx="5616" cy="912"/>
          </a:xfrm>
        </p:grpSpPr>
        <p:sp>
          <p:nvSpPr>
            <p:cNvPr id="82979" name="Rectangle 8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80" name="Picture 9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1" name="Picture 10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2" name="Picture 11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3" name="Picture 12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4" name="Picture 13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5" name="Picture 14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6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7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8" name="Picture 17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9" name="Picture 18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0" name="Picture 19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1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2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3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4" name="Picture 23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5" name="Picture 2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6" name="Picture 25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28600" y="2819400"/>
            <a:ext cx="8763000" cy="2209800"/>
            <a:chOff x="144" y="1776"/>
            <a:chExt cx="5520" cy="1392"/>
          </a:xfrm>
        </p:grpSpPr>
        <p:sp>
          <p:nvSpPr>
            <p:cNvPr id="82949" name="Rectangle 27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0" name="Rectangle 28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1" name="Rectangle 29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2" name="Rectangle 30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3" name="Rectangle 31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4" name="Rectangle 32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5" name="Rectangle 33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6" name="Rectangle 34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7" name="Rectangle 35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8" name="Rectangle 36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59" name="Rectangle 37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0" name="Rectangle 38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1" name="Line 39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2" name="Line 40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63" name="Picture 41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4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43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44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7" name="Line 45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8" name="Line 46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969" name="Line 47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82970" name="Picture 48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49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5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51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5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53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54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55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5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38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Comparing bags of words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dirty="0" smtClean="0"/>
              <a:t>Rank frames by normalized scalar product between their (possibly weighted) occurrence counts---</a:t>
            </a:r>
            <a:r>
              <a:rPr lang="en-US" sz="2400" i="1" dirty="0" smtClean="0"/>
              <a:t>nearest</a:t>
            </a:r>
            <a:r>
              <a:rPr lang="en-US" sz="2400" dirty="0" smtClean="0"/>
              <a:t> </a:t>
            </a:r>
            <a:r>
              <a:rPr lang="en-US" sz="2400" i="1" dirty="0" smtClean="0"/>
              <a:t>neighbor</a:t>
            </a:r>
            <a:r>
              <a:rPr lang="en-US" sz="2400" dirty="0" smtClean="0"/>
              <a:t> search for similar images.</a:t>
            </a:r>
          </a:p>
          <a:p>
            <a:endParaRPr lang="en-US" sz="2400" dirty="0" smtClean="0"/>
          </a:p>
        </p:txBody>
      </p:sp>
      <p:grpSp>
        <p:nvGrpSpPr>
          <p:cNvPr id="6150" name="Group 28"/>
          <p:cNvGrpSpPr>
            <a:grpSpLocks noChangeAspect="1"/>
          </p:cNvGrpSpPr>
          <p:nvPr/>
        </p:nvGrpSpPr>
        <p:grpSpPr bwMode="auto">
          <a:xfrm>
            <a:off x="381000" y="3048000"/>
            <a:ext cx="3654425" cy="1343025"/>
            <a:chOff x="460375" y="3451225"/>
            <a:chExt cx="4243388" cy="1558925"/>
          </a:xfrm>
        </p:grpSpPr>
        <p:grpSp>
          <p:nvGrpSpPr>
            <p:cNvPr id="6156" name="Group 67"/>
            <p:cNvGrpSpPr>
              <a:grpSpLocks noChangeAspect="1"/>
            </p:cNvGrpSpPr>
            <p:nvPr/>
          </p:nvGrpSpPr>
          <p:grpSpPr bwMode="auto">
            <a:xfrm>
              <a:off x="460375" y="3451225"/>
              <a:ext cx="1795463" cy="1550988"/>
              <a:chOff x="144" y="1801"/>
              <a:chExt cx="1584" cy="1367"/>
            </a:xfrm>
          </p:grpSpPr>
          <p:sp>
            <p:nvSpPr>
              <p:cNvPr id="6166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960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67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384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68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672" y="1897"/>
                <a:ext cx="96" cy="1008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69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1392" y="2185"/>
                <a:ext cx="96" cy="720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0" name="Line 39"/>
              <p:cNvSpPr>
                <a:spLocks noChangeAspect="1" noChangeShapeType="1"/>
              </p:cNvSpPr>
              <p:nvPr/>
            </p:nvSpPr>
            <p:spPr bwMode="auto">
              <a:xfrm>
                <a:off x="144" y="2905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1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144" y="1801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172" name="Picture 41" descr="ermi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1296" y="2963"/>
                <a:ext cx="24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Picture 42" descr="bicycl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0" r="55000" b="54236"/>
              <a:stretch>
                <a:fillRect/>
              </a:stretch>
            </p:blipFill>
            <p:spPr bwMode="auto">
              <a:xfrm>
                <a:off x="288" y="2953"/>
                <a:ext cx="197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4" name="Picture 43" descr="ermi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576" y="2953"/>
                <a:ext cx="24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5" name="Picture 48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864" y="2976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7" name="Rectangle 31"/>
            <p:cNvSpPr>
              <a:spLocks noChangeAspect="1" noChangeArrowheads="1"/>
            </p:cNvSpPr>
            <p:nvPr/>
          </p:nvSpPr>
          <p:spPr bwMode="auto">
            <a:xfrm>
              <a:off x="3833813" y="4629150"/>
              <a:ext cx="107950" cy="1095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158" name="Rectangle 32"/>
            <p:cNvSpPr>
              <a:spLocks noChangeAspect="1" noChangeArrowheads="1"/>
            </p:cNvSpPr>
            <p:nvPr/>
          </p:nvSpPr>
          <p:spPr bwMode="auto">
            <a:xfrm>
              <a:off x="3179763" y="3921125"/>
              <a:ext cx="109537" cy="817563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159" name="Rectangle 33"/>
            <p:cNvSpPr>
              <a:spLocks noChangeAspect="1" noChangeArrowheads="1"/>
            </p:cNvSpPr>
            <p:nvPr/>
          </p:nvSpPr>
          <p:spPr bwMode="auto">
            <a:xfrm>
              <a:off x="3506788" y="4629150"/>
              <a:ext cx="109537" cy="1095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160" name="Line 46"/>
            <p:cNvSpPr>
              <a:spLocks noChangeAspect="1" noChangeShapeType="1"/>
            </p:cNvSpPr>
            <p:nvPr/>
          </p:nvSpPr>
          <p:spPr bwMode="auto">
            <a:xfrm>
              <a:off x="2908300" y="4738688"/>
              <a:ext cx="17954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161" name="Line 47"/>
            <p:cNvSpPr>
              <a:spLocks noChangeAspect="1" noChangeShapeType="1"/>
            </p:cNvSpPr>
            <p:nvPr/>
          </p:nvSpPr>
          <p:spPr bwMode="auto">
            <a:xfrm flipV="1">
              <a:off x="2908300" y="3486150"/>
              <a:ext cx="0" cy="12525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6162" name="Picture 49" descr="erm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4268788" y="4778375"/>
              <a:ext cx="271462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50" descr="bicycl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3071813" y="4765675"/>
              <a:ext cx="2222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51" descr="ermin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3397250" y="4792663"/>
              <a:ext cx="2730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52" descr="violi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3670300" y="4792663"/>
              <a:ext cx="381000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1" name="Picture 4" descr="DaVinci_face_onl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1000125" cy="123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5" descr="bicyc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4683125"/>
            <a:ext cx="1871663" cy="111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74"/>
          <p:cNvSpPr txBox="1">
            <a:spLocks noChangeArrowheads="1"/>
          </p:cNvSpPr>
          <p:nvPr/>
        </p:nvSpPr>
        <p:spPr bwMode="auto">
          <a:xfrm>
            <a:off x="2532062" y="2514600"/>
            <a:ext cx="3563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[5  1   1    0]</a:t>
            </a:r>
          </a:p>
        </p:txBody>
      </p:sp>
      <p:sp>
        <p:nvSpPr>
          <p:cNvPr id="6154" name="Text Box 75"/>
          <p:cNvSpPr txBox="1">
            <a:spLocks noChangeArrowheads="1"/>
          </p:cNvSpPr>
          <p:nvPr/>
        </p:nvSpPr>
        <p:spPr bwMode="auto">
          <a:xfrm>
            <a:off x="244475" y="2514600"/>
            <a:ext cx="3563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[1  8   1    4]          </a:t>
            </a:r>
            <a:endParaRPr lang="en-US" sz="20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685800" y="5943600"/>
          <a:ext cx="6096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4" name="Equation" r:id="rId11" imgW="177569" imgH="266353" progId="Equation.3">
                  <p:embed/>
                </p:oleObj>
              </mc:Choice>
              <mc:Fallback>
                <p:oleObj name="Equation" r:id="rId11" imgW="177569" imgH="266353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943600"/>
                        <a:ext cx="609600" cy="86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3124200" y="5867400"/>
          <a:ext cx="6731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5" name="Equation" r:id="rId13" imgW="126835" imgH="202936" progId="Equation.3">
                  <p:embed/>
                </p:oleObj>
              </mc:Choice>
              <mc:Fallback>
                <p:oleObj name="Equation" r:id="rId13" imgW="126835" imgH="202936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867400"/>
                        <a:ext cx="6731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81600" y="2514600"/>
                <a:ext cx="3124200" cy="99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𝑠𝑖𝑚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</m:d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514600"/>
                <a:ext cx="3124200" cy="994631"/>
              </a:xfrm>
              <a:prstGeom prst="rect">
                <a:avLst/>
              </a:prstGeom>
              <a:blipFill rotWithShape="1"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9200" y="4084131"/>
                <a:ext cx="3615047" cy="1326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2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∗</m:t>
                          </m:r>
                          <m:rad>
                            <m:radPr>
                              <m:degHide m:val="on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084131"/>
                <a:ext cx="3615047" cy="1326069"/>
              </a:xfrm>
              <a:prstGeom prst="rect">
                <a:avLst/>
              </a:prstGeom>
              <a:blipFill rotWithShape="1">
                <a:blip r:embed="rId16" cstate="print"/>
                <a:stretch>
                  <a:fillRect r="-7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24153" y="5888038"/>
            <a:ext cx="308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for vocabulary of </a:t>
            </a:r>
            <a:r>
              <a:rPr lang="en-US" sz="2000" i="1" dirty="0" smtClean="0">
                <a:solidFill>
                  <a:srgbClr val="000000"/>
                </a:solidFill>
              </a:rPr>
              <a:t>V</a:t>
            </a:r>
            <a:r>
              <a:rPr lang="en-US" sz="2000" dirty="0" smtClean="0">
                <a:solidFill>
                  <a:srgbClr val="000000"/>
                </a:solidFill>
              </a:rPr>
              <a:t> words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5" name="Text Box 90"/>
          <p:cNvSpPr txBox="1">
            <a:spLocks noChangeArrowheads="1"/>
          </p:cNvSpPr>
          <p:nvPr/>
        </p:nvSpPr>
        <p:spPr bwMode="auto">
          <a:xfrm>
            <a:off x="7966755" y="6607889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21136" r="22427" b="12735"/>
          <a:stretch>
            <a:fillRect/>
          </a:stretch>
        </p:blipFill>
        <p:spPr bwMode="auto">
          <a:xfrm>
            <a:off x="1906588" y="1311279"/>
            <a:ext cx="55499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44609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0" tIns="45692" rIns="91380" bIns="45692" anchor="ctr"/>
          <a:lstStyle/>
          <a:p>
            <a:pPr algn="ctr" defTabSz="9138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>
                <a:solidFill>
                  <a:srgbClr val="000000"/>
                </a:solidFill>
              </a:rPr>
              <a:t>Inverted file </a:t>
            </a:r>
            <a:r>
              <a:rPr lang="en-US" sz="3800" kern="0" dirty="0" smtClean="0">
                <a:solidFill>
                  <a:srgbClr val="000000"/>
                </a:solidFill>
              </a:rPr>
              <a:t>index and</a:t>
            </a:r>
          </a:p>
          <a:p>
            <a:pPr algn="ctr" defTabSz="9138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bags of words similarity</a:t>
            </a:r>
            <a:endParaRPr lang="en-US" sz="3800" kern="0" dirty="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7162800" y="2564817"/>
            <a:ext cx="2823243" cy="2166523"/>
            <a:chOff x="7162800" y="2564817"/>
            <a:chExt cx="2823243" cy="216652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9" t="21136" r="38196" b="33899"/>
            <a:stretch/>
          </p:blipFill>
          <p:spPr bwMode="auto">
            <a:xfrm>
              <a:off x="7680960" y="2564817"/>
              <a:ext cx="2305083" cy="2166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 bwMode="auto">
            <a:xfrm>
              <a:off x="7162800" y="3048000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oup 4"/>
          <p:cNvGrpSpPr/>
          <p:nvPr/>
        </p:nvGrpSpPr>
        <p:grpSpPr>
          <a:xfrm>
            <a:off x="3124200" y="2797551"/>
            <a:ext cx="1524000" cy="904879"/>
            <a:chOff x="3124200" y="2797551"/>
            <a:chExt cx="1524000" cy="904879"/>
          </a:xfrm>
        </p:grpSpPr>
        <p:sp>
          <p:nvSpPr>
            <p:cNvPr id="2" name="Oval 1"/>
            <p:cNvSpPr/>
            <p:nvPr/>
          </p:nvSpPr>
          <p:spPr bwMode="auto">
            <a:xfrm>
              <a:off x="3124200" y="2797551"/>
              <a:ext cx="308113" cy="904879"/>
            </a:xfrm>
            <a:prstGeom prst="ellips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19623" y="3059668"/>
              <a:ext cx="1128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32"/>
              <a:r>
                <a:rPr lang="en-US" b="1" dirty="0" smtClean="0">
                  <a:solidFill>
                    <a:srgbClr val="FFFFFF"/>
                  </a:solidFill>
                </a:rPr>
                <a:t>w</a:t>
              </a:r>
              <a:r>
                <a:rPr lang="en-US" b="1" baseline="-25000" dirty="0" smtClean="0">
                  <a:solidFill>
                    <a:srgbClr val="FFFFFF"/>
                  </a:solidFill>
                </a:rPr>
                <a:t>91</a:t>
              </a:r>
              <a:endParaRPr lang="en-US" b="1" baseline="-25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5029200" y="5029200"/>
            <a:ext cx="2133600" cy="7381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19623" y="3429000"/>
            <a:ext cx="1509577" cy="182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Content Placeholder 6"/>
          <p:cNvSpPr>
            <a:spLocks noGrp="1"/>
          </p:cNvSpPr>
          <p:nvPr>
            <p:ph idx="4294967295"/>
          </p:nvPr>
        </p:nvSpPr>
        <p:spPr>
          <a:xfrm>
            <a:off x="169862" y="4976091"/>
            <a:ext cx="4478338" cy="4495800"/>
          </a:xfrm>
        </p:spPr>
        <p:txBody>
          <a:bodyPr/>
          <a:lstStyle/>
          <a:p>
            <a:pPr marL="456915" indent="-456915" eaLnBrk="1" hangingPunct="1">
              <a:buFont typeface="Trebuchet MS" pitchFamily="34" charset="0"/>
              <a:buAutoNum type="arabicPeriod"/>
            </a:pPr>
            <a:r>
              <a:rPr lang="en-US" sz="2400" dirty="0" smtClean="0"/>
              <a:t>Extract words in query</a:t>
            </a:r>
          </a:p>
          <a:p>
            <a:pPr marL="456915" indent="-456915" eaLnBrk="1" hangingPunct="1">
              <a:buFont typeface="Trebuchet MS" pitchFamily="34" charset="0"/>
              <a:buAutoNum type="arabicPeriod"/>
            </a:pPr>
            <a:r>
              <a:rPr lang="en-US" sz="2400" dirty="0" smtClean="0"/>
              <a:t>Inverted file index to find relevant frames</a:t>
            </a:r>
          </a:p>
          <a:p>
            <a:pPr marL="456915" indent="-456915" eaLnBrk="1" hangingPunct="1">
              <a:buFont typeface="Trebuchet MS" pitchFamily="34" charset="0"/>
              <a:buAutoNum type="arabicPeriod"/>
            </a:pPr>
            <a:r>
              <a:rPr lang="en-US" sz="2400" dirty="0" smtClean="0"/>
              <a:t>Compare word counts</a:t>
            </a:r>
          </a:p>
          <a:p>
            <a:pPr marL="456915" indent="-456915" eaLnBrk="1" hangingPunct="1"/>
            <a:endParaRPr lang="en-US" sz="2400" dirty="0" smtClean="0">
              <a:hlinkClick r:id=""/>
            </a:endParaRPr>
          </a:p>
        </p:txBody>
      </p:sp>
      <p:sp>
        <p:nvSpPr>
          <p:cNvPr id="18" name="Text Box 90"/>
          <p:cNvSpPr txBox="1">
            <a:spLocks noChangeArrowheads="1"/>
          </p:cNvSpPr>
          <p:nvPr/>
        </p:nvSpPr>
        <p:spPr bwMode="auto">
          <a:xfrm>
            <a:off x="7162801" y="6607889"/>
            <a:ext cx="23866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Adapted from 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196051" y="4550397"/>
            <a:ext cx="423949" cy="798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721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36501" r="12880" b="7695"/>
          <a:stretch>
            <a:fillRect/>
          </a:stretch>
        </p:blipFill>
        <p:spPr bwMode="auto">
          <a:xfrm>
            <a:off x="-14288" y="1828800"/>
            <a:ext cx="9310688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0" y="6324600"/>
            <a:ext cx="4454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Slide from Andrew Zisserman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Sivic &amp; Zisserman, ICCV 2003</a:t>
            </a:r>
            <a:endParaRPr lang="en-US" sz="1400" smtClean="0">
              <a:solidFill>
                <a:srgbClr val="000000"/>
              </a:solidFill>
              <a:hlinkClick r:id="rId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>
                <a:solidFill>
                  <a:srgbClr val="000000"/>
                </a:solidFill>
                <a:latin typeface="Arial"/>
              </a:rPr>
              <a:t>Bags of words for content-based image retrieval</a:t>
            </a:r>
            <a:endParaRPr lang="en-US" sz="38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3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9972" r="12456" b="1695"/>
          <a:stretch>
            <a:fillRect/>
          </a:stretch>
        </p:blipFill>
        <p:spPr bwMode="auto">
          <a:xfrm>
            <a:off x="336550" y="69850"/>
            <a:ext cx="8478838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2"/>
          <p:cNvSpPr txBox="1">
            <a:spLocks noChangeArrowheads="1"/>
          </p:cNvSpPr>
          <p:nvPr/>
        </p:nvSpPr>
        <p:spPr bwMode="auto">
          <a:xfrm>
            <a:off x="0" y="6324600"/>
            <a:ext cx="4454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Slide from Andrew Zisserman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Sivic &amp; Zisserman, ICCV 2003</a:t>
            </a:r>
            <a:endParaRPr lang="en-US" sz="1400" smtClean="0">
              <a:solidFill>
                <a:srgbClr val="000000"/>
              </a:solidFill>
              <a:hlinkClick r:id="rId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 System</a:t>
            </a:r>
          </a:p>
        </p:txBody>
      </p:sp>
      <p:sp>
        <p:nvSpPr>
          <p:cNvPr id="88068" name="Content Placeholder 6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4478338" cy="4495800"/>
          </a:xfrm>
        </p:spPr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dirty="0" smtClean="0"/>
              <a:t>Collect all words within query region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dirty="0" smtClean="0"/>
              <a:t>Inverted file index to find relevant frames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dirty="0" smtClean="0"/>
              <a:t>Compare word counts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dirty="0" smtClean="0"/>
              <a:t>Spatial verification</a:t>
            </a:r>
            <a:endParaRPr lang="en-US" dirty="0" smtClean="0">
              <a:hlinkClick r:id=""/>
            </a:endParaRPr>
          </a:p>
          <a:p>
            <a:pPr marL="457200" indent="-457200" eaLnBrk="1" hangingPunct="1"/>
            <a:endParaRPr lang="en-US" dirty="0" smtClean="0">
              <a:hlinkClick r:id=""/>
            </a:endParaRPr>
          </a:p>
          <a:p>
            <a:pPr marL="457200" indent="-457200" eaLnBrk="1" hangingPunct="1">
              <a:buFontTx/>
              <a:buNone/>
            </a:pPr>
            <a:r>
              <a:rPr lang="en-US" dirty="0" err="1" smtClean="0"/>
              <a:t>Sivic</a:t>
            </a:r>
            <a:r>
              <a:rPr lang="en-US" dirty="0" smtClean="0"/>
              <a:t> &amp; </a:t>
            </a:r>
            <a:r>
              <a:rPr lang="en-US" dirty="0" err="1" smtClean="0"/>
              <a:t>Zisserman</a:t>
            </a:r>
            <a:r>
              <a:rPr lang="en-US" dirty="0" smtClean="0"/>
              <a:t>, ICCV 2003</a:t>
            </a:r>
            <a:endParaRPr lang="en-US" dirty="0" smtClean="0">
              <a:hlinkClick r:id=""/>
            </a:endParaRPr>
          </a:p>
          <a:p>
            <a:pPr marL="457200" indent="-457200" eaLnBrk="1" hangingPunct="1">
              <a:buFontTx/>
              <a:buNone/>
            </a:pPr>
            <a:endParaRPr lang="en-US" dirty="0" smtClean="0">
              <a:hlinkClick r:id=""/>
            </a:endParaRPr>
          </a:p>
          <a:p>
            <a:pPr marL="457200" indent="-457200" eaLnBrk="1" hangingPunct="1"/>
            <a:r>
              <a:rPr lang="en-US" dirty="0" smtClean="0"/>
              <a:t>Demo online at : </a:t>
            </a:r>
            <a:r>
              <a:rPr lang="en-US" sz="1800" dirty="0" smtClean="0"/>
              <a:t>http://www.robots.ox.ac.uk/~vgg/research/vgoogle/index.html</a:t>
            </a:r>
          </a:p>
          <a:p>
            <a:pPr marL="457200" indent="-457200" eaLnBrk="1" hangingPunct="1"/>
            <a:endParaRPr lang="en-US" dirty="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9925FB8E-0228-440A-A13C-230F2B9EFA9F}" type="slidenum">
              <a:rPr lang="de-DE" sz="1400" smtClean="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sz="140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8807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88071" name="Picture 7" descr="fa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333375"/>
            <a:ext cx="20732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p575280_fp_002_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5202238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p575280_fp_003_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2344738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p575280_fp_004_sm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2349500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p575280_fp_005_smal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3762375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p575280_fp_006_small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5216525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p575280_fp_007_small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3756025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Picture 15" descr="tp575280_zo_002_small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713" y="2432050"/>
            <a:ext cx="19050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0" name="Picture 16" descr="tp575280_zo_003_small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925" y="2728913"/>
            <a:ext cx="1905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18" descr="tp575280_zo_005_small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563" y="1778000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19" descr="tp575280_zo_006_small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0" y="-219075"/>
            <a:ext cx="1905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5" name="TextBox 27"/>
          <p:cNvSpPr txBox="1">
            <a:spLocks noChangeArrowheads="1"/>
          </p:cNvSpPr>
          <p:nvPr/>
        </p:nvSpPr>
        <p:spPr bwMode="auto">
          <a:xfrm>
            <a:off x="7764463" y="812800"/>
            <a:ext cx="121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Query region</a:t>
            </a:r>
          </a:p>
        </p:txBody>
      </p:sp>
      <p:sp>
        <p:nvSpPr>
          <p:cNvPr id="29" name="Down Arrow 28"/>
          <p:cNvSpPr>
            <a:spLocks noChangeArrowheads="1"/>
          </p:cNvSpPr>
          <p:nvPr/>
        </p:nvSpPr>
        <p:spPr bwMode="auto">
          <a:xfrm>
            <a:off x="6618288" y="1916113"/>
            <a:ext cx="276225" cy="420687"/>
          </a:xfrm>
          <a:prstGeom prst="downArrow">
            <a:avLst>
              <a:gd name="adj1" fmla="val 50000"/>
              <a:gd name="adj2" fmla="val 49892"/>
            </a:avLst>
          </a:prstGeom>
          <a:solidFill>
            <a:schemeClr val="bg1"/>
          </a:solidFill>
          <a:ln w="12700" cap="sq" algn="ctr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 rot="5400000">
            <a:off x="7417594" y="4463257"/>
            <a:ext cx="2763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</a:rPr>
              <a:t>Retrieved frames</a:t>
            </a:r>
          </a:p>
        </p:txBody>
      </p:sp>
    </p:spTree>
    <p:extLst>
      <p:ext uri="{BB962C8B-B14F-4D97-AF65-F5344CB8AC3E}">
        <p14:creationId xmlns:p14="http://schemas.microsoft.com/office/powerpoint/2010/main" val="1299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1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Spatial Verification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9" y="2192328"/>
            <a:ext cx="4033837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1" y="2000240"/>
            <a:ext cx="4421188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4697" y="5649036"/>
            <a:ext cx="8781450" cy="523164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pPr defTabSz="913832"/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Both image pairs have many visual words in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common.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221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Query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2209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Query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47766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DB image with high </a:t>
            </a:r>
            <a:r>
              <a:rPr lang="en-US" dirty="0" err="1" smtClean="0">
                <a:solidFill>
                  <a:prstClr val="black"/>
                </a:solidFill>
              </a:rPr>
              <a:t>BoW</a:t>
            </a:r>
            <a:r>
              <a:rPr lang="en-US" dirty="0" smtClean="0">
                <a:solidFill>
                  <a:prstClr val="black"/>
                </a:solidFill>
              </a:rPr>
              <a:t> similarity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47638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DB image with high </a:t>
            </a:r>
            <a:r>
              <a:rPr lang="en-US" dirty="0" err="1" smtClean="0">
                <a:solidFill>
                  <a:prstClr val="black"/>
                </a:solidFill>
              </a:rPr>
              <a:t>BoW</a:t>
            </a:r>
            <a:r>
              <a:rPr lang="en-US" dirty="0" smtClean="0">
                <a:solidFill>
                  <a:prstClr val="black"/>
                </a:solidFill>
              </a:rPr>
              <a:t> similarity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 Box 90"/>
          <p:cNvSpPr txBox="1">
            <a:spLocks noChangeArrowheads="1"/>
          </p:cNvSpPr>
          <p:nvPr/>
        </p:nvSpPr>
        <p:spPr bwMode="auto">
          <a:xfrm>
            <a:off x="0" y="6611779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</a:t>
            </a: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Chum</a:t>
            </a:r>
            <a:endParaRPr lang="en-US" sz="1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5651" y="2000240"/>
            <a:ext cx="4421188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9" y="2192328"/>
            <a:ext cx="4033837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5725236"/>
            <a:ext cx="10288287" cy="523164"/>
          </a:xfrm>
          <a:prstGeom prst="rect">
            <a:avLst/>
          </a:prstGeom>
          <a:noFill/>
        </p:spPr>
        <p:txBody>
          <a:bodyPr wrap="square" lIns="91380" tIns="45692" rIns="91380" bIns="45692" rtlCol="0">
            <a:spAutoFit/>
          </a:bodyPr>
          <a:lstStyle/>
          <a:p>
            <a:pPr defTabSz="913832"/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Only some of the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matches are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mutually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consistent.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0851" y="76200"/>
            <a:ext cx="8229600" cy="1143000"/>
          </a:xfrm>
          <a:prstGeom prst="rect">
            <a:avLst/>
          </a:prstGeom>
        </p:spPr>
        <p:txBody>
          <a:bodyPr vert="horz" lIns="91380" tIns="45692" rIns="91380" bIns="45692" rtlCol="0" anchor="ctr">
            <a:normAutofit/>
          </a:bodyPr>
          <a:lstStyle>
            <a:lvl1pPr algn="ctr" defTabSz="91383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Spatial Verification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221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Query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2209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Query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447766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DB image with high </a:t>
            </a:r>
            <a:r>
              <a:rPr lang="en-US" dirty="0" err="1" smtClean="0">
                <a:solidFill>
                  <a:prstClr val="black"/>
                </a:solidFill>
              </a:rPr>
              <a:t>BoW</a:t>
            </a:r>
            <a:r>
              <a:rPr lang="en-US" dirty="0" smtClean="0">
                <a:solidFill>
                  <a:prstClr val="black"/>
                </a:solidFill>
              </a:rPr>
              <a:t> similarity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7638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32"/>
            <a:r>
              <a:rPr lang="en-US" dirty="0" smtClean="0">
                <a:solidFill>
                  <a:prstClr val="black"/>
                </a:solidFill>
              </a:rPr>
              <a:t>DB image with high </a:t>
            </a:r>
            <a:r>
              <a:rPr lang="en-US" dirty="0" err="1" smtClean="0">
                <a:solidFill>
                  <a:prstClr val="black"/>
                </a:solidFill>
              </a:rPr>
              <a:t>BoW</a:t>
            </a:r>
            <a:r>
              <a:rPr lang="en-US" dirty="0" smtClean="0">
                <a:solidFill>
                  <a:prstClr val="black"/>
                </a:solidFill>
              </a:rPr>
              <a:t> similarity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0" y="6611779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</a:t>
            </a: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Chum</a:t>
            </a:r>
            <a:endParaRPr lang="en-US" sz="1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Spatial Verification: two basic strategies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95299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RANSAC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Typically sort by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similarity as initial filter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erify by checking support (inliers) for possible transformations </a:t>
            </a:r>
          </a:p>
          <a:p>
            <a:pPr lvl="2"/>
            <a:r>
              <a:rPr lang="en-US" sz="2000" dirty="0" smtClean="0">
                <a:latin typeface="Arial" pitchFamily="34" charset="0"/>
                <a:cs typeface="Arial" pitchFamily="34" charset="0"/>
              </a:rPr>
              <a:t>e.g., “success” if find a transformation with &gt; N inlier correspondences</a:t>
            </a: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Generalized Hough Transform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Let each matched feature cast a vote on location, scale, orientation of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transformation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Verify parameters with enough votes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0" y="6611779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III b: 22.5 degree bins -&gt; 45 degree bins</a:t>
            </a:r>
          </a:p>
          <a:p>
            <a:r>
              <a:rPr lang="en-US" dirty="0" smtClean="0"/>
              <a:t>Due on Thursday, 11:59pm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b="1" dirty="0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b="1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en-US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b="1" dirty="0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  <a:latin typeface="Arial" charset="0"/>
                </a:rPr>
                <a:t>3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charset="0"/>
              </a:rPr>
              <a:t>RANSAC solution</a:t>
            </a: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4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  <a:latin typeface="Arial" charset="0"/>
              </a:rPr>
              <a:t>y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)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Sample a set of matching points (1 pair)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Solve for transformation parameters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Score parameters with number of inliers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Problem: outliers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  <a:latin typeface="Arial" charset="0"/>
              </a:rPr>
              <a:t>4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  <a:latin typeface="Arial" charset="0"/>
              </a:rPr>
              <a:t>5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  <a:latin typeface="Arial" charset="0"/>
              </a:rPr>
              <a:t>5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  <a:latin typeface="Arial" charset="0"/>
              </a:rPr>
              <a:t>4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Derek </a:t>
            </a:r>
            <a:r>
              <a:rPr lang="en-US" sz="1000" dirty="0" err="1" smtClean="0">
                <a:solidFill>
                  <a:srgbClr val="000000"/>
                </a:solidFill>
              </a:rPr>
              <a:t>Hoiem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b="1" dirty="0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b="1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en-US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b="1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  <a:latin typeface="Arial" charset="0"/>
                </a:rPr>
                <a:t>3</a:t>
              </a:r>
              <a:endParaRPr lang="en-US" b="1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charset="0"/>
              </a:rPr>
              <a:t>Hough transform solution</a:t>
            </a: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  <a:latin typeface="Arial" charset="0"/>
              </a:rPr>
              <a:t>y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)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Initialize a grid of parameter values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Each matched pair casts a vote for consistent values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Find the parameters with the most votes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b="1" dirty="0" smtClean="0">
                    <a:solidFill>
                      <a:srgbClr val="FFFF00"/>
                    </a:solidFill>
                    <a:latin typeface="Arial" charset="0"/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  <a:latin typeface="Arial" charset="0"/>
                  </a:rPr>
                  <a:t>4</a:t>
                </a:r>
                <a:endParaRPr lang="en-US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b="1" dirty="0" smtClean="0">
                    <a:solidFill>
                      <a:srgbClr val="FFFF00"/>
                    </a:solidFill>
                    <a:latin typeface="Arial" charset="0"/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  <a:latin typeface="Arial" charset="0"/>
                  </a:rPr>
                  <a:t>5</a:t>
                </a:r>
                <a:endParaRPr lang="en-US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b="1" dirty="0" smtClean="0">
                    <a:solidFill>
                      <a:srgbClr val="FFFF00"/>
                    </a:solidFill>
                    <a:latin typeface="Arial" charset="0"/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  <a:latin typeface="Arial" charset="0"/>
                  </a:rPr>
                  <a:t>6</a:t>
                </a:r>
                <a:endParaRPr lang="en-US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FFFF00"/>
                    </a:solidFill>
                    <a:latin typeface="Arial" charset="0"/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  <a:latin typeface="Arial" charset="0"/>
                  </a:rPr>
                  <a:t>4</a:t>
                </a:r>
                <a:endParaRPr lang="en-US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FFFF00"/>
                    </a:solidFill>
                    <a:latin typeface="Arial" charset="0"/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  <a:latin typeface="Arial" charset="0"/>
                  </a:rPr>
                  <a:t>5</a:t>
                </a:r>
                <a:endParaRPr lang="en-US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FFFF00"/>
                    </a:solidFill>
                    <a:latin typeface="Arial" charset="0"/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  <a:latin typeface="Arial" charset="0"/>
                  </a:rPr>
                  <a:t>6</a:t>
                </a:r>
                <a:endParaRPr lang="en-US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990600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Problem: outliers, multiple objects, and/or many-to-one matches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Derek </a:t>
            </a:r>
            <a:r>
              <a:rPr lang="en-US" sz="1000" dirty="0" err="1" smtClean="0">
                <a:solidFill>
                  <a:srgbClr val="000000"/>
                </a:solidFill>
              </a:rPr>
              <a:t>Hoiem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RANSAC verification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9" y="1335088"/>
            <a:ext cx="4033837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5651" y="1143000"/>
            <a:ext cx="4421188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0" y="6611779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RANSAC verification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2" y="4038600"/>
            <a:ext cx="4421188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30" y="4230688"/>
            <a:ext cx="4033837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9" y="1335088"/>
            <a:ext cx="4033837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5651" y="1143000"/>
            <a:ext cx="4421188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0" y="6611779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6750" y="3482997"/>
            <a:ext cx="3414713" cy="26939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1" name="Freeform 100"/>
          <p:cNvSpPr/>
          <p:nvPr/>
        </p:nvSpPr>
        <p:spPr>
          <a:xfrm>
            <a:off x="659567" y="3485213"/>
            <a:ext cx="3432748" cy="2698230"/>
          </a:xfrm>
          <a:custGeom>
            <a:avLst/>
            <a:gdLst>
              <a:gd name="connsiteX0" fmla="*/ 7495 w 3432748"/>
              <a:gd name="connsiteY0" fmla="*/ 2698230 h 2698230"/>
              <a:gd name="connsiteX1" fmla="*/ 0 w 3432748"/>
              <a:gd name="connsiteY1" fmla="*/ 0 h 2698230"/>
              <a:gd name="connsiteX2" fmla="*/ 1379095 w 3432748"/>
              <a:gd name="connsiteY2" fmla="*/ 7495 h 2698230"/>
              <a:gd name="connsiteX3" fmla="*/ 1386590 w 3432748"/>
              <a:gd name="connsiteY3" fmla="*/ 906905 h 2698230"/>
              <a:gd name="connsiteX4" fmla="*/ 2061148 w 3432748"/>
              <a:gd name="connsiteY4" fmla="*/ 652072 h 2698230"/>
              <a:gd name="connsiteX5" fmla="*/ 2750695 w 3432748"/>
              <a:gd name="connsiteY5" fmla="*/ 554636 h 2698230"/>
              <a:gd name="connsiteX6" fmla="*/ 2735705 w 3432748"/>
              <a:gd name="connsiteY6" fmla="*/ 1506512 h 2698230"/>
              <a:gd name="connsiteX7" fmla="*/ 3425253 w 3432748"/>
              <a:gd name="connsiteY7" fmla="*/ 1371600 h 2698230"/>
              <a:gd name="connsiteX8" fmla="*/ 3432748 w 3432748"/>
              <a:gd name="connsiteY8" fmla="*/ 2683239 h 2698230"/>
              <a:gd name="connsiteX9" fmla="*/ 7495 w 3432748"/>
              <a:gd name="connsiteY9" fmla="*/ 2698230 h 26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2748" h="2698230">
                <a:moveTo>
                  <a:pt x="7495" y="2698230"/>
                </a:moveTo>
                <a:cubicBezTo>
                  <a:pt x="4997" y="1798820"/>
                  <a:pt x="2498" y="899410"/>
                  <a:pt x="0" y="0"/>
                </a:cubicBezTo>
                <a:lnTo>
                  <a:pt x="1379095" y="7495"/>
                </a:lnTo>
                <a:cubicBezTo>
                  <a:pt x="1381593" y="307298"/>
                  <a:pt x="1384092" y="607102"/>
                  <a:pt x="1386590" y="906905"/>
                </a:cubicBezTo>
                <a:lnTo>
                  <a:pt x="2061148" y="652072"/>
                </a:lnTo>
                <a:lnTo>
                  <a:pt x="2750695" y="554636"/>
                </a:lnTo>
                <a:lnTo>
                  <a:pt x="2735705" y="1506512"/>
                </a:lnTo>
                <a:lnTo>
                  <a:pt x="3425253" y="1371600"/>
                </a:lnTo>
                <a:cubicBezTo>
                  <a:pt x="3427751" y="1808813"/>
                  <a:pt x="3430250" y="2246026"/>
                  <a:pt x="3432748" y="2683239"/>
                </a:cubicBezTo>
                <a:lnTo>
                  <a:pt x="7495" y="269823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</a:endParaRPr>
          </a:p>
          <a:p>
            <a:pPr algn="ctr"/>
            <a:endParaRPr lang="en-US" dirty="0" smtClean="0">
              <a:solidFill>
                <a:prstClr val="white"/>
              </a:solidFill>
            </a:endParaRPr>
          </a:p>
          <a:p>
            <a:pPr algn="ctr"/>
            <a:endParaRPr lang="en-US" dirty="0" smtClean="0">
              <a:solidFill>
                <a:prstClr val="white"/>
              </a:solidFill>
            </a:endParaRPr>
          </a:p>
          <a:p>
            <a:pPr algn="ctr"/>
            <a:endParaRPr lang="en-US" sz="1600" dirty="0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Scoring retrieval quality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66750" y="3482997"/>
            <a:ext cx="3414713" cy="2693987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66750" y="3482997"/>
            <a:ext cx="1588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470">
                <a:moveTo>
                  <a:pt x="0" y="47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1350962" y="3482997"/>
            <a:ext cx="1588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470">
                <a:moveTo>
                  <a:pt x="0" y="47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2033587" y="3482997"/>
            <a:ext cx="1588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470">
                <a:moveTo>
                  <a:pt x="0" y="47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716212" y="3482997"/>
            <a:ext cx="1588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470">
                <a:moveTo>
                  <a:pt x="0" y="47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3398837" y="3482997"/>
            <a:ext cx="1588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470">
                <a:moveTo>
                  <a:pt x="0" y="47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4081462" y="3482997"/>
            <a:ext cx="1588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470">
                <a:moveTo>
                  <a:pt x="0" y="47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66750" y="6176985"/>
            <a:ext cx="341471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0"/>
              </a:cxn>
              <a:cxn ang="0">
                <a:pos x="595" y="0"/>
              </a:cxn>
            </a:cxnLst>
            <a:rect l="0" t="0" r="r" b="b"/>
            <a:pathLst>
              <a:path w="595">
                <a:moveTo>
                  <a:pt x="0" y="0"/>
                </a:moveTo>
                <a:lnTo>
                  <a:pt x="595" y="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66750" y="5637235"/>
            <a:ext cx="341471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0"/>
              </a:cxn>
              <a:cxn ang="0">
                <a:pos x="595" y="0"/>
              </a:cxn>
            </a:cxnLst>
            <a:rect l="0" t="0" r="r" b="b"/>
            <a:pathLst>
              <a:path w="595">
                <a:moveTo>
                  <a:pt x="0" y="0"/>
                </a:moveTo>
                <a:lnTo>
                  <a:pt x="595" y="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666750" y="5099072"/>
            <a:ext cx="341471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0"/>
              </a:cxn>
              <a:cxn ang="0">
                <a:pos x="595" y="0"/>
              </a:cxn>
            </a:cxnLst>
            <a:rect l="0" t="0" r="r" b="b"/>
            <a:pathLst>
              <a:path w="595">
                <a:moveTo>
                  <a:pt x="0" y="0"/>
                </a:moveTo>
                <a:lnTo>
                  <a:pt x="595" y="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666750" y="4554560"/>
            <a:ext cx="341471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0"/>
              </a:cxn>
              <a:cxn ang="0">
                <a:pos x="595" y="0"/>
              </a:cxn>
            </a:cxnLst>
            <a:rect l="0" t="0" r="r" b="b"/>
            <a:pathLst>
              <a:path w="595">
                <a:moveTo>
                  <a:pt x="0" y="0"/>
                </a:moveTo>
                <a:lnTo>
                  <a:pt x="595" y="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666750" y="4021160"/>
            <a:ext cx="341471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0"/>
              </a:cxn>
              <a:cxn ang="0">
                <a:pos x="595" y="0"/>
              </a:cxn>
            </a:cxnLst>
            <a:rect l="0" t="0" r="r" b="b"/>
            <a:pathLst>
              <a:path w="595">
                <a:moveTo>
                  <a:pt x="0" y="0"/>
                </a:moveTo>
                <a:lnTo>
                  <a:pt x="595" y="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666750" y="3482997"/>
            <a:ext cx="341471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5" y="0"/>
              </a:cxn>
              <a:cxn ang="0">
                <a:pos x="595" y="0"/>
              </a:cxn>
            </a:cxnLst>
            <a:rect l="0" t="0" r="r" b="b"/>
            <a:pathLst>
              <a:path w="595">
                <a:moveTo>
                  <a:pt x="0" y="0"/>
                </a:moveTo>
                <a:lnTo>
                  <a:pt x="595" y="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66750" y="3482997"/>
            <a:ext cx="34147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666750" y="3482997"/>
            <a:ext cx="3414713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595" y="470"/>
              </a:cxn>
              <a:cxn ang="0">
                <a:pos x="595" y="0"/>
              </a:cxn>
            </a:cxnLst>
            <a:rect l="0" t="0" r="r" b="b"/>
            <a:pathLst>
              <a:path w="595" h="470">
                <a:moveTo>
                  <a:pt x="0" y="470"/>
                </a:moveTo>
                <a:lnTo>
                  <a:pt x="595" y="47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666750" y="3482997"/>
            <a:ext cx="1588" cy="26939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66750" y="6176985"/>
            <a:ext cx="34147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666750" y="3482997"/>
            <a:ext cx="1588" cy="26939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666750" y="614206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666750" y="3482997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627062" y="6192860"/>
            <a:ext cx="1603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V="1">
            <a:off x="1350962" y="614206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350962" y="3482997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252537" y="6192860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0.2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V="1">
            <a:off x="2033587" y="614206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2033587" y="3482997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935162" y="6192860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0.4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V="1">
            <a:off x="2716212" y="614206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716212" y="3482997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2617787" y="6192860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0.6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3398837" y="614206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3398837" y="3482997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3302000" y="6192860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0.8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4081462" y="614206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4081462" y="3482997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4041775" y="6192860"/>
            <a:ext cx="1603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666750" y="6176985"/>
            <a:ext cx="3016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H="1">
            <a:off x="4046537" y="6176985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563562" y="6089672"/>
            <a:ext cx="1603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666750" y="5637235"/>
            <a:ext cx="3016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 flipH="1">
            <a:off x="4046537" y="5637235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442912" y="5551510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0.2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666750" y="5099072"/>
            <a:ext cx="3016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 flipH="1">
            <a:off x="4046537" y="5099072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442912" y="5013347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0.4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>
            <a:off x="666750" y="4554560"/>
            <a:ext cx="3016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 flipH="1">
            <a:off x="4046537" y="4554560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442912" y="4468835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0.6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666750" y="4021160"/>
            <a:ext cx="3016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 flipH="1">
            <a:off x="4046537" y="4021160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442912" y="3935435"/>
            <a:ext cx="2921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0.8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666750" y="3482997"/>
            <a:ext cx="3016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 flipH="1">
            <a:off x="4046537" y="3482997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563562" y="3397272"/>
            <a:ext cx="1603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>
            <a:off x="666750" y="3482997"/>
            <a:ext cx="34147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1"/>
          <p:cNvSpPr>
            <a:spLocks/>
          </p:cNvSpPr>
          <p:nvPr/>
        </p:nvSpPr>
        <p:spPr bwMode="auto">
          <a:xfrm>
            <a:off x="666750" y="3482997"/>
            <a:ext cx="3414713" cy="2693987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595" y="470"/>
              </a:cxn>
              <a:cxn ang="0">
                <a:pos x="595" y="0"/>
              </a:cxn>
            </a:cxnLst>
            <a:rect l="0" t="0" r="r" b="b"/>
            <a:pathLst>
              <a:path w="595" h="470">
                <a:moveTo>
                  <a:pt x="0" y="470"/>
                </a:moveTo>
                <a:lnTo>
                  <a:pt x="595" y="47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 flipV="1">
            <a:off x="666750" y="3482997"/>
            <a:ext cx="1588" cy="26939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2170112" y="6348435"/>
            <a:ext cx="487363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recall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4" name="Rectangle 66"/>
          <p:cNvSpPr>
            <a:spLocks noChangeArrowheads="1"/>
          </p:cNvSpPr>
          <p:nvPr/>
        </p:nvSpPr>
        <p:spPr bwMode="auto">
          <a:xfrm rot="16200000">
            <a:off x="-47625" y="4664097"/>
            <a:ext cx="78105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Helvetica" pitchFamily="34" charset="0"/>
              </a:rPr>
              <a:t>precision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65448" y="3487057"/>
            <a:ext cx="3417757" cy="1514006"/>
          </a:xfrm>
          <a:custGeom>
            <a:avLst/>
            <a:gdLst>
              <a:gd name="connsiteX0" fmla="*/ 0 w 3417757"/>
              <a:gd name="connsiteY0" fmla="*/ 0 h 1514006"/>
              <a:gd name="connsiteX1" fmla="*/ 682052 w 3417757"/>
              <a:gd name="connsiteY1" fmla="*/ 0 h 1514006"/>
              <a:gd name="connsiteX2" fmla="*/ 1371600 w 3417757"/>
              <a:gd name="connsiteY2" fmla="*/ 7495 h 1514006"/>
              <a:gd name="connsiteX3" fmla="*/ 1379095 w 3417757"/>
              <a:gd name="connsiteY3" fmla="*/ 906905 h 1514006"/>
              <a:gd name="connsiteX4" fmla="*/ 2061147 w 3417757"/>
              <a:gd name="connsiteY4" fmla="*/ 652072 h 1514006"/>
              <a:gd name="connsiteX5" fmla="*/ 2743200 w 3417757"/>
              <a:gd name="connsiteY5" fmla="*/ 539646 h 1514006"/>
              <a:gd name="connsiteX6" fmla="*/ 2735705 w 3417757"/>
              <a:gd name="connsiteY6" fmla="*/ 891915 h 1514006"/>
              <a:gd name="connsiteX7" fmla="*/ 2743200 w 3417757"/>
              <a:gd name="connsiteY7" fmla="*/ 1514006 h 1514006"/>
              <a:gd name="connsiteX8" fmla="*/ 3417757 w 3417757"/>
              <a:gd name="connsiteY8" fmla="*/ 1386590 h 15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7757" h="1514006">
                <a:moveTo>
                  <a:pt x="0" y="0"/>
                </a:moveTo>
                <a:lnTo>
                  <a:pt x="682052" y="0"/>
                </a:lnTo>
                <a:lnTo>
                  <a:pt x="1371600" y="7495"/>
                </a:lnTo>
                <a:cubicBezTo>
                  <a:pt x="1374098" y="307298"/>
                  <a:pt x="1376597" y="607102"/>
                  <a:pt x="1379095" y="906905"/>
                </a:cubicBezTo>
                <a:lnTo>
                  <a:pt x="2061147" y="652072"/>
                </a:lnTo>
                <a:lnTo>
                  <a:pt x="2743200" y="539646"/>
                </a:lnTo>
                <a:lnTo>
                  <a:pt x="2735705" y="891915"/>
                </a:lnTo>
                <a:cubicBezTo>
                  <a:pt x="2738203" y="1099279"/>
                  <a:pt x="2740702" y="1306642"/>
                  <a:pt x="2743200" y="1514006"/>
                </a:cubicBezTo>
                <a:lnTo>
                  <a:pt x="3417757" y="1386590"/>
                </a:lnTo>
              </a:path>
            </a:pathLst>
          </a:cu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006582" y="4352512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1318670" y="3457781"/>
            <a:ext cx="71438" cy="7143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06582" y="3461293"/>
            <a:ext cx="71438" cy="7143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687470" y="4103764"/>
            <a:ext cx="71438" cy="7143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371399" y="3995322"/>
            <a:ext cx="71438" cy="7143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363904" y="4345017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371399" y="4702207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371399" y="4847112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371399" y="4962037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048304" y="4830093"/>
            <a:ext cx="71438" cy="7143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C:\Documents and Settings\ondra\Desktop\img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02214"/>
            <a:ext cx="949336" cy="1265781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883832"/>
            <a:ext cx="949336" cy="12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883832"/>
            <a:ext cx="949336" cy="12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4812790"/>
            <a:ext cx="949336" cy="12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741220"/>
            <a:ext cx="1265781" cy="84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1883832"/>
            <a:ext cx="842536" cy="126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3384030"/>
            <a:ext cx="949336" cy="12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5241418"/>
            <a:ext cx="1265781" cy="84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2920" y="3369040"/>
            <a:ext cx="949336" cy="12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57752" y="4812790"/>
            <a:ext cx="949336" cy="12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18108" y="1857364"/>
            <a:ext cx="857256" cy="128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308637" y="1988098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Query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411253" y="1711099"/>
            <a:ext cx="2622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Database size: 10 images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Relevant (total): 5 images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86314" y="1357298"/>
            <a:ext cx="185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Results (ordered):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12232" y="2643182"/>
            <a:ext cx="33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precision = #relevant / #returned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recall = #relevant / #total relevant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0" y="6611779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</a:t>
            </a: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Chum</a:t>
            </a:r>
            <a:endParaRPr lang="en-US" sz="1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75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B. Leibe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Applications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233488" y="4162425"/>
            <a:ext cx="3774088" cy="13871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Mobile tourist guide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Object/building 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recognition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FontTx/>
              <a:buChar char="•"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 Self-localization</a:t>
            </a:r>
            <a:endParaRPr lang="en-US" sz="2000" b="1" dirty="0">
              <a:solidFill>
                <a:srgbClr val="00000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FontTx/>
              <a:buChar char="•"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 Photo/video 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augmentation</a:t>
            </a:r>
          </a:p>
        </p:txBody>
      </p:sp>
      <p:pic>
        <p:nvPicPr>
          <p:cNvPr id="29702" name="Picture 5" descr="wearable-computing-segm-whit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1663" y="1557338"/>
            <a:ext cx="1595437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304925"/>
            <a:ext cx="3600450" cy="2700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624638" y="1377950"/>
            <a:ext cx="1589087" cy="2484438"/>
            <a:chOff x="4173" y="913"/>
            <a:chExt cx="1001" cy="1565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195" y="1071"/>
              <a:ext cx="953" cy="1407"/>
              <a:chOff x="4195" y="1071"/>
              <a:chExt cx="953" cy="1407"/>
            </a:xfrm>
          </p:grpSpPr>
          <p:sp>
            <p:nvSpPr>
              <p:cNvPr id="29708" name="Line 10"/>
              <p:cNvSpPr>
                <a:spLocks noChangeShapeType="1"/>
              </p:cNvSpPr>
              <p:nvPr/>
            </p:nvSpPr>
            <p:spPr bwMode="auto">
              <a:xfrm flipV="1">
                <a:off x="4195" y="2432"/>
                <a:ext cx="953" cy="45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709" name="Line 11"/>
              <p:cNvSpPr>
                <a:spLocks noChangeShapeType="1"/>
              </p:cNvSpPr>
              <p:nvPr/>
            </p:nvSpPr>
            <p:spPr bwMode="auto">
              <a:xfrm flipV="1">
                <a:off x="4195" y="1117"/>
                <a:ext cx="0" cy="1361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710" name="Line 12"/>
              <p:cNvSpPr>
                <a:spLocks noChangeShapeType="1"/>
              </p:cNvSpPr>
              <p:nvPr/>
            </p:nvSpPr>
            <p:spPr bwMode="auto">
              <a:xfrm flipV="1">
                <a:off x="4195" y="1071"/>
                <a:ext cx="953" cy="45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711" name="Line 13"/>
              <p:cNvSpPr>
                <a:spLocks noChangeShapeType="1"/>
              </p:cNvSpPr>
              <p:nvPr/>
            </p:nvSpPr>
            <p:spPr bwMode="auto">
              <a:xfrm>
                <a:off x="5148" y="1071"/>
                <a:ext cx="0" cy="1361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lIns="90000" tIns="46800" rIns="90000" bIns="4680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29707" name="Text Box 15"/>
            <p:cNvSpPr txBox="1">
              <a:spLocks noChangeArrowheads="1"/>
            </p:cNvSpPr>
            <p:nvPr/>
          </p:nvSpPr>
          <p:spPr bwMode="auto">
            <a:xfrm rot="-166250">
              <a:off x="4173" y="913"/>
              <a:ext cx="1001" cy="19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FF0000"/>
                  </a:solidFill>
                  <a:cs typeface="Arial" charset="0"/>
                </a:rPr>
                <a:t>Aachen Cathedral</a:t>
              </a:r>
            </a:p>
          </p:txBody>
        </p:sp>
      </p:grpSp>
      <p:sp>
        <p:nvSpPr>
          <p:cNvPr id="29705" name="Text Box 17"/>
          <p:cNvSpPr txBox="1">
            <a:spLocks noChangeArrowheads="1"/>
          </p:cNvSpPr>
          <p:nvPr/>
        </p:nvSpPr>
        <p:spPr bwMode="auto">
          <a:xfrm>
            <a:off x="5521325" y="6405563"/>
            <a:ext cx="3332163" cy="341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>
                <a:solidFill>
                  <a:srgbClr val="000099"/>
                </a:solidFill>
                <a:cs typeface="Arial" charset="0"/>
              </a:rPr>
              <a:t>[Quack, Leibe, Van Gool, CIVR’08]</a:t>
            </a:r>
          </a:p>
        </p:txBody>
      </p:sp>
    </p:spTree>
    <p:extLst>
      <p:ext uri="{BB962C8B-B14F-4D97-AF65-F5344CB8AC3E}">
        <p14:creationId xmlns:p14="http://schemas.microsoft.com/office/powerpoint/2010/main" val="1832103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505" y="0"/>
            <a:ext cx="8728364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Indexing and Retrieval: Summary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229600" cy="4830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5000"/>
              </a:spcBef>
              <a:spcAft>
                <a:spcPts val="600"/>
              </a:spcAft>
            </a:pPr>
            <a:r>
              <a:rPr lang="en-US" sz="2400" b="1" dirty="0" smtClean="0"/>
              <a:t>Bag </a:t>
            </a:r>
            <a:r>
              <a:rPr lang="en-US" sz="2400" b="1" dirty="0"/>
              <a:t>of words </a:t>
            </a:r>
            <a:r>
              <a:rPr lang="en-US" sz="2400" dirty="0"/>
              <a:t>representation: quantize feature space to make discrete set of visual </a:t>
            </a:r>
            <a:r>
              <a:rPr lang="en-US" sz="2400" dirty="0" smtClean="0"/>
              <a:t>words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Summarize </a:t>
            </a:r>
            <a:r>
              <a:rPr lang="en-US" sz="2000" dirty="0"/>
              <a:t>image by distribution of </a:t>
            </a:r>
            <a:r>
              <a:rPr lang="en-US" sz="2000" dirty="0" smtClean="0"/>
              <a:t>words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Index </a:t>
            </a:r>
            <a:r>
              <a:rPr lang="en-US" sz="2000" dirty="0"/>
              <a:t>individual words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  <a:spcAft>
                <a:spcPts val="600"/>
              </a:spcAft>
            </a:pPr>
            <a:r>
              <a:rPr lang="en-US" sz="2400" b="1" dirty="0"/>
              <a:t>Inverted index</a:t>
            </a:r>
            <a:r>
              <a:rPr lang="en-US" sz="2400" dirty="0"/>
              <a:t>: pre-compute index to enable faster search at query </a:t>
            </a:r>
            <a:r>
              <a:rPr lang="en-US" sz="2400" dirty="0" smtClean="0"/>
              <a:t>time</a:t>
            </a:r>
          </a:p>
          <a:p>
            <a:r>
              <a:rPr lang="en-US" sz="2400" b="1" dirty="0" smtClean="0"/>
              <a:t>Recognition </a:t>
            </a:r>
            <a:r>
              <a:rPr lang="en-US" sz="2400" b="1" dirty="0"/>
              <a:t>of instances via </a:t>
            </a:r>
            <a:r>
              <a:rPr lang="en-US" sz="2400" b="1" dirty="0" smtClean="0"/>
              <a:t>alignment:</a:t>
            </a:r>
            <a:r>
              <a:rPr lang="en-US" sz="2400" dirty="0" smtClean="0"/>
              <a:t> matching local features followed by spatial verification</a:t>
            </a:r>
          </a:p>
          <a:p>
            <a:pPr lvl="1"/>
            <a:r>
              <a:rPr lang="en-US" sz="2000" dirty="0" smtClean="0"/>
              <a:t>Robust fitting : RANSAC, GHT</a:t>
            </a:r>
            <a:endParaRPr lang="en-US" sz="2000" dirty="0"/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0" y="6611779"/>
            <a:ext cx="24688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Adapted from 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9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Wrap-up: indexing and retrieval</a:t>
            </a:r>
          </a:p>
          <a:p>
            <a:r>
              <a:rPr lang="en-US" dirty="0" smtClean="0"/>
              <a:t>Image transformations (2D linear and affine)</a:t>
            </a:r>
          </a:p>
          <a:p>
            <a:r>
              <a:rPr lang="en-US" dirty="0" smtClean="0"/>
              <a:t>Image formation</a:t>
            </a:r>
          </a:p>
          <a:p>
            <a:r>
              <a:rPr lang="en-US" dirty="0" smtClean="0"/>
              <a:t>Image stitching (computing </a:t>
            </a:r>
            <a:r>
              <a:rPr lang="en-US" dirty="0" err="1" smtClean="0"/>
              <a:t>homographies</a:t>
            </a:r>
            <a:r>
              <a:rPr lang="en-US" dirty="0" smtClean="0"/>
              <a:t>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7172" y="2219569"/>
            <a:ext cx="7713783" cy="5392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238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smtClean="0"/>
              <a:t>Transformation T is a coordinate-changing machine:</a:t>
            </a:r>
          </a:p>
          <a:p>
            <a:r>
              <a:rPr lang="en-US" smtClean="0"/>
              <a:t>				p’ = </a:t>
            </a:r>
            <a:r>
              <a:rPr lang="en-US" i="1" smtClean="0"/>
              <a:t>T</a:t>
            </a:r>
            <a:r>
              <a:rPr lang="en-US" smtClean="0"/>
              <a:t>(p)</a:t>
            </a:r>
          </a:p>
          <a:p>
            <a:r>
              <a:rPr lang="en-US" smtClean="0"/>
              <a:t>What does it mean that </a:t>
            </a:r>
            <a:r>
              <a:rPr lang="en-US" i="1" smtClean="0"/>
              <a:t>T</a:t>
            </a:r>
            <a:r>
              <a:rPr lang="en-US" smtClean="0"/>
              <a:t> is </a:t>
            </a:r>
            <a:r>
              <a:rPr lang="en-US" b="1" smtClean="0"/>
              <a:t>global</a:t>
            </a:r>
            <a:r>
              <a:rPr lang="en-US" smtClean="0"/>
              <a:t>?</a:t>
            </a:r>
          </a:p>
          <a:p>
            <a:pPr lvl="1"/>
            <a:r>
              <a:rPr lang="en-US" smtClean="0"/>
              <a:t>Is the same for any point p</a:t>
            </a:r>
          </a:p>
          <a:p>
            <a:pPr lvl="1"/>
            <a:r>
              <a:rPr lang="en-US" smtClean="0"/>
              <a:t>can be described by just a few numbers (parameters)</a:t>
            </a:r>
          </a:p>
          <a:p>
            <a:r>
              <a:rPr lang="en-US" smtClean="0"/>
              <a:t>Let’s represent </a:t>
            </a:r>
            <a:r>
              <a:rPr lang="en-US" i="1" smtClean="0"/>
              <a:t>T</a:t>
            </a:r>
            <a:r>
              <a:rPr lang="en-US" smtClean="0"/>
              <a:t> as a matrix:</a:t>
            </a:r>
          </a:p>
          <a:p>
            <a:r>
              <a:rPr lang="en-US" smtClean="0"/>
              <a:t>				  p’ = </a:t>
            </a:r>
            <a:r>
              <a:rPr lang="en-US" b="1" smtClean="0"/>
              <a:t>M</a:t>
            </a:r>
            <a:r>
              <a:rPr lang="en-US" smtClean="0"/>
              <a:t>p</a:t>
            </a:r>
          </a:p>
          <a:p>
            <a:endParaRPr lang="en-US" smtClean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2061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062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63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054" name="Picture 10" descr="HHHIMG_11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HHIMG_11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= (x,y)</a:t>
            </a:r>
          </a:p>
        </p:txBody>
      </p:sp>
      <p:sp>
        <p:nvSpPr>
          <p:cNvPr id="2057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= (x’,y’)</a:t>
            </a:r>
          </a:p>
        </p:txBody>
      </p:sp>
      <p:sp>
        <p:nvSpPr>
          <p:cNvPr id="2058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Equation" r:id="rId5" imgW="812447" imgH="469696" progId="Equation.3">
                  <p:embed/>
                </p:oleObj>
              </mc:Choice>
              <mc:Fallback>
                <p:oleObj name="Equation" r:id="rId5" imgW="812447" imgH="469696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Wrap-up: indexing and retrieval</a:t>
            </a:r>
          </a:p>
          <a:p>
            <a:r>
              <a:rPr lang="en-US" dirty="0" smtClean="0"/>
              <a:t>Image transformations (2D linear and affine)</a:t>
            </a:r>
          </a:p>
          <a:p>
            <a:r>
              <a:rPr lang="en-US" dirty="0" smtClean="0"/>
              <a:t>Image formation</a:t>
            </a:r>
          </a:p>
          <a:p>
            <a:r>
              <a:rPr lang="en-US" dirty="0" smtClean="0"/>
              <a:t>Image stitching (computing </a:t>
            </a:r>
            <a:r>
              <a:rPr lang="en-US" dirty="0" err="1" smtClean="0"/>
              <a:t>homographies</a:t>
            </a:r>
            <a:r>
              <a:rPr lang="en-US" dirty="0" smtClean="0"/>
              <a:t>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313" y="0"/>
            <a:ext cx="6973887" cy="1143000"/>
          </a:xfrm>
        </p:spPr>
        <p:txBody>
          <a:bodyPr/>
          <a:lstStyle/>
          <a:p>
            <a:r>
              <a:rPr lang="en-US" sz="3000" smtClean="0"/>
              <a:t>What transformations can be represented with a 2x2 matrix?</a:t>
            </a:r>
          </a:p>
        </p:txBody>
      </p:sp>
      <p:sp>
        <p:nvSpPr>
          <p:cNvPr id="4105" name="Text Box 4"/>
          <p:cNvSpPr txBox="1">
            <a:spLocks noChangeArrowheads="1"/>
          </p:cNvSpPr>
          <p:nvPr/>
        </p:nvSpPr>
        <p:spPr bwMode="auto">
          <a:xfrm>
            <a:off x="838200" y="3055938"/>
            <a:ext cx="3579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2D Rotate around (0,0)?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43000" y="3649663"/>
          <a:ext cx="32242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0" name="Equation" r:id="rId4" imgW="1459866" imgH="355446" progId="Equation.3">
                  <p:embed/>
                </p:oleObj>
              </mc:Choice>
              <mc:Fallback>
                <p:oleObj name="Equation" r:id="rId4" imgW="1459866" imgH="355446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49663"/>
                        <a:ext cx="3224213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2" name="Object 3"/>
          <p:cNvGraphicFramePr>
            <a:graphicFrameLocks noChangeAspect="1"/>
          </p:cNvGraphicFramePr>
          <p:nvPr/>
        </p:nvGraphicFramePr>
        <p:xfrm>
          <a:off x="5016500" y="3594100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1" name="Equation" r:id="rId6" imgW="1701800" imgH="457200" progId="Equation.3">
                  <p:embed/>
                </p:oleObj>
              </mc:Choice>
              <mc:Fallback>
                <p:oleObj name="Equation" r:id="rId6" imgW="1701800" imgH="4572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594100"/>
                        <a:ext cx="3454400" cy="93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Text Box 7"/>
          <p:cNvSpPr txBox="1">
            <a:spLocks noChangeArrowheads="1"/>
          </p:cNvSpPr>
          <p:nvPr/>
        </p:nvSpPr>
        <p:spPr bwMode="auto">
          <a:xfrm>
            <a:off x="838200" y="4721225"/>
            <a:ext cx="1677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2D Shear?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101725" y="5311775"/>
          <a:ext cx="2101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2" name="Equation" r:id="rId8" imgW="952500" imgH="457200" progId="Equation.3">
                  <p:embed/>
                </p:oleObj>
              </mc:Choice>
              <mc:Fallback>
                <p:oleObj name="Equation" r:id="rId8" imgW="952500" imgH="4572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311775"/>
                        <a:ext cx="210185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5" name="Object 5"/>
          <p:cNvGraphicFramePr>
            <a:graphicFrameLocks noChangeAspect="1"/>
          </p:cNvGraphicFramePr>
          <p:nvPr/>
        </p:nvGraphicFramePr>
        <p:xfrm>
          <a:off x="5046663" y="5241925"/>
          <a:ext cx="324961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3" name="Equation" r:id="rId10" imgW="1384300" imgH="482600" progId="Equation.3">
                  <p:embed/>
                </p:oleObj>
              </mc:Choice>
              <mc:Fallback>
                <p:oleObj name="Equation" r:id="rId10" imgW="1384300" imgH="4826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663" y="5241925"/>
                        <a:ext cx="3249612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Text Box 7"/>
          <p:cNvSpPr txBox="1">
            <a:spLocks noChangeArrowheads="1"/>
          </p:cNvSpPr>
          <p:nvPr/>
        </p:nvSpPr>
        <p:spPr bwMode="auto">
          <a:xfrm>
            <a:off x="846138" y="1165225"/>
            <a:ext cx="2124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2D Scaling?</a:t>
            </a:r>
          </a:p>
        </p:txBody>
      </p:sp>
      <p:graphicFrame>
        <p:nvGraphicFramePr>
          <p:cNvPr id="4102" name="Object 4"/>
          <p:cNvGraphicFramePr>
            <a:graphicFrameLocks noChangeAspect="1"/>
          </p:cNvGraphicFramePr>
          <p:nvPr/>
        </p:nvGraphicFramePr>
        <p:xfrm>
          <a:off x="1220788" y="1616075"/>
          <a:ext cx="1631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4" name="Equation" r:id="rId12" imgW="647419" imgH="482391" progId="Equation.3">
                  <p:embed/>
                </p:oleObj>
              </mc:Choice>
              <mc:Fallback>
                <p:oleObj name="Equation" r:id="rId12" imgW="647419" imgH="482391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1616075"/>
                        <a:ext cx="1631950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001" name="Object 5"/>
          <p:cNvGraphicFramePr>
            <a:graphicFrameLocks noChangeAspect="1"/>
          </p:cNvGraphicFramePr>
          <p:nvPr/>
        </p:nvGraphicFramePr>
        <p:xfrm>
          <a:off x="4973638" y="1566863"/>
          <a:ext cx="28479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5" name="Equation" r:id="rId14" imgW="1231366" imgH="482391" progId="Equation.3">
                  <p:embed/>
                </p:oleObj>
              </mc:Choice>
              <mc:Fallback>
                <p:oleObj name="Equation" r:id="rId14" imgW="1231366" imgH="482391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1566863"/>
                        <a:ext cx="2847975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Modified from </a:t>
            </a:r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20543" name="Picture 63" descr="https://www.siggraph.org/education/materials/HyperGraph/modeling/mod_tran/2dshear1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63" y="4831879"/>
            <a:ext cx="1959525" cy="3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6509" y="6611779"/>
            <a:ext cx="5836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Fig. from https</a:t>
            </a:r>
            <a:r>
              <a:rPr lang="en-US" sz="1000" dirty="0"/>
              <a:t>://www.siggraph.org/education/materials/HyperGraph/modeling/mod_tran/2dshear.htm</a:t>
            </a:r>
          </a:p>
        </p:txBody>
      </p:sp>
    </p:spTree>
    <p:extLst>
      <p:ext uri="{BB962C8B-B14F-4D97-AF65-F5344CB8AC3E}">
        <p14:creationId xmlns:p14="http://schemas.microsoft.com/office/powerpoint/2010/main" val="396795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0975" y="1524000"/>
            <a:ext cx="5838825" cy="4495800"/>
            <a:chOff x="128" y="960"/>
            <a:chExt cx="4138" cy="2832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ym typeface="Symbol" pitchFamily="18" charset="2"/>
                </a:rPr>
                <a:t></a:t>
              </a:r>
              <a:endParaRPr lang="en-US" sz="4800"/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656" y="960"/>
              <a:ext cx="1024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/>
              <a:t>x’ = x </a:t>
            </a:r>
            <a:r>
              <a:rPr lang="en-US" sz="3600" b="1"/>
              <a:t>cos</a:t>
            </a:r>
            <a:r>
              <a:rPr lang="en-US" sz="3600"/>
              <a:t>(</a:t>
            </a:r>
            <a:r>
              <a:rPr lang="en-US" sz="3600">
                <a:sym typeface="Symbol" pitchFamily="18" charset="2"/>
              </a:rPr>
              <a:t>) - y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ym typeface="Symbol" pitchFamily="18" charset="2"/>
              </a:rPr>
              <a:t>y’ = x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 + y </a:t>
            </a:r>
            <a:r>
              <a:rPr lang="en-US" sz="3600" b="1">
                <a:sym typeface="Symbol" pitchFamily="18" charset="2"/>
              </a:rPr>
              <a:t>cos</a:t>
            </a:r>
            <a:r>
              <a:rPr lang="en-US" sz="3600">
                <a:sym typeface="Symbol" pitchFamily="18" charset="2"/>
              </a:rPr>
              <a:t>()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Derek </a:t>
            </a:r>
            <a:r>
              <a:rPr lang="en-US" sz="1000" dirty="0" err="1" smtClean="0">
                <a:solidFill>
                  <a:srgbClr val="000000"/>
                </a:solidFill>
              </a:rPr>
              <a:t>Hoiem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6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914128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</a:rPr>
              <a:t>Polar coordinates…</a:t>
            </a:r>
            <a:endParaRPr lang="en-US" dirty="0" smtClean="0"/>
          </a:p>
          <a:p>
            <a:r>
              <a:rPr lang="en-US" dirty="0" smtClean="0"/>
              <a:t>x </a:t>
            </a:r>
            <a:r>
              <a:rPr lang="en-US" dirty="0"/>
              <a:t>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y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–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+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/>
              <a:t>x’ = x </a:t>
            </a:r>
            <a:r>
              <a:rPr lang="en-US" b="1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) - y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</a:t>
            </a:r>
          </a:p>
          <a:p>
            <a:r>
              <a:rPr lang="en-US" dirty="0">
                <a:sym typeface="Symbol" pitchFamily="18" charset="2"/>
              </a:rPr>
              <a:t>y’ = x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 + y </a:t>
            </a:r>
            <a:r>
              <a:rPr lang="en-US" b="1" dirty="0" err="1">
                <a:sym typeface="Symbol" pitchFamily="18" charset="2"/>
              </a:rPr>
              <a:t>cos</a:t>
            </a:r>
            <a:r>
              <a:rPr lang="en-US" dirty="0"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ym typeface="Symbol" pitchFamily="18" charset="2"/>
                </a:rPr>
                <a:t></a:t>
              </a:r>
              <a:endParaRPr lang="en-US" sz="4800" dirty="0"/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Symbol" pitchFamily="18" charset="2"/>
                <a:sym typeface="Symbol" pitchFamily="18" charset="2"/>
              </a:rPr>
              <a:t>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Derek </a:t>
            </a:r>
            <a:r>
              <a:rPr lang="en-US" sz="1000" dirty="0" err="1" smtClean="0">
                <a:solidFill>
                  <a:srgbClr val="000000"/>
                </a:solidFill>
              </a:rPr>
              <a:t>Hoiem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This is easy to capture in matrix form:</a:t>
            </a:r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Even though sin(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and </a:t>
            </a:r>
            <a:r>
              <a:rPr lang="en-US" sz="2000" dirty="0" err="1" smtClean="0"/>
              <a:t>cos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are nonlinear functions of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,</a:t>
            </a:r>
          </a:p>
          <a:p>
            <a:pPr lvl="1"/>
            <a:r>
              <a:rPr lang="en-US" sz="1800" b="1" i="1" dirty="0" smtClean="0"/>
              <a:t>x’ is a linear combination of x and y</a:t>
            </a:r>
          </a:p>
          <a:p>
            <a:pPr lvl="1"/>
            <a:r>
              <a:rPr lang="en-US" sz="1800" b="1" i="1" dirty="0" smtClean="0"/>
              <a:t>y’ is a linear combination of x and y</a:t>
            </a:r>
          </a:p>
          <a:p>
            <a:pPr lvl="1"/>
            <a:endParaRPr lang="en-US" sz="1800" b="1" i="1" dirty="0" smtClean="0"/>
          </a:p>
          <a:p>
            <a:pPr marL="0" indent="0">
              <a:buNone/>
            </a:pPr>
            <a:r>
              <a:rPr lang="en-US" sz="2000" dirty="0" smtClean="0"/>
              <a:t>What is the inverse transformation?</a:t>
            </a:r>
          </a:p>
          <a:p>
            <a:pPr lvl="1"/>
            <a:r>
              <a:rPr lang="en-US" sz="1800" dirty="0" smtClean="0"/>
              <a:t>Rotation by –</a:t>
            </a:r>
            <a:r>
              <a:rPr lang="en-US" sz="1800" dirty="0" smtClean="0">
                <a:latin typeface="Symbol" pitchFamily="18" charset="2"/>
              </a:rPr>
              <a:t>q</a:t>
            </a:r>
            <a:endParaRPr lang="en-US" sz="1800" dirty="0" smtClean="0"/>
          </a:p>
          <a:p>
            <a:pPr lvl="1"/>
            <a:r>
              <a:rPr lang="en-US" sz="1800" dirty="0" smtClean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7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8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Derek </a:t>
            </a:r>
            <a:r>
              <a:rPr lang="en-US" sz="1000" dirty="0" err="1" smtClean="0">
                <a:solidFill>
                  <a:srgbClr val="000000"/>
                </a:solidFill>
              </a:rPr>
              <a:t>Hoiem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0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313" y="0"/>
            <a:ext cx="6973887" cy="1143000"/>
          </a:xfrm>
        </p:spPr>
        <p:txBody>
          <a:bodyPr/>
          <a:lstStyle/>
          <a:p>
            <a:r>
              <a:rPr lang="en-US" sz="3000" smtClean="0"/>
              <a:t>What transformations can be represented with a 2x2 matrix?</a:t>
            </a:r>
          </a:p>
        </p:txBody>
      </p:sp>
      <p:sp>
        <p:nvSpPr>
          <p:cNvPr id="5129" name="Text Box 4"/>
          <p:cNvSpPr txBox="1">
            <a:spLocks noChangeArrowheads="1"/>
          </p:cNvSpPr>
          <p:nvPr/>
        </p:nvSpPr>
        <p:spPr bwMode="auto">
          <a:xfrm>
            <a:off x="838200" y="1384300"/>
            <a:ext cx="3489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2D Mirror about Y axis?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9200" y="2035175"/>
          <a:ext cx="100965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1" name="Equation" r:id="rId3" imgW="457002" imgH="355446" progId="Equation.3">
                  <p:embed/>
                </p:oleObj>
              </mc:Choice>
              <mc:Fallback>
                <p:oleObj name="Equation" r:id="rId3" imgW="457002" imgH="355446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035175"/>
                        <a:ext cx="1009650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4572000" y="1903413"/>
          <a:ext cx="2971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2" name="Equation" r:id="rId5" imgW="1168400" imgH="381000" progId="Equation.3">
                  <p:embed/>
                </p:oleObj>
              </mc:Choice>
              <mc:Fallback>
                <p:oleObj name="Equation" r:id="rId5" imgW="1168400" imgH="381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03413"/>
                        <a:ext cx="2971800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838200" y="3289300"/>
            <a:ext cx="3105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2D Mirror over (0,0)?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295400" y="4016375"/>
          <a:ext cx="103663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3" name="Equation" r:id="rId7" imgW="469696" imgH="355446" progId="Equation.3">
                  <p:embed/>
                </p:oleObj>
              </mc:Choice>
              <mc:Fallback>
                <p:oleObj name="Equation" r:id="rId7" imgW="469696" imgH="355446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016375"/>
                        <a:ext cx="1036638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4575175" y="3906838"/>
          <a:ext cx="3197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4" name="Equation" r:id="rId9" imgW="1257300" imgH="381000" progId="Equation.3">
                  <p:embed/>
                </p:oleObj>
              </mc:Choice>
              <mc:Fallback>
                <p:oleObj name="Equation" r:id="rId9" imgW="1257300" imgH="3810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3906838"/>
                        <a:ext cx="3197225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 Box 4"/>
          <p:cNvSpPr txBox="1">
            <a:spLocks noChangeArrowheads="1"/>
          </p:cNvSpPr>
          <p:nvPr/>
        </p:nvSpPr>
        <p:spPr bwMode="auto">
          <a:xfrm>
            <a:off x="890588" y="5108575"/>
            <a:ext cx="2400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2D Translation?</a:t>
            </a:r>
          </a:p>
        </p:txBody>
      </p:sp>
      <p:graphicFrame>
        <p:nvGraphicFramePr>
          <p:cNvPr id="5126" name="Object 2"/>
          <p:cNvGraphicFramePr>
            <a:graphicFrameLocks noChangeAspect="1"/>
          </p:cNvGraphicFramePr>
          <p:nvPr/>
        </p:nvGraphicFramePr>
        <p:xfrm>
          <a:off x="1427163" y="5648325"/>
          <a:ext cx="14255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5" name="Equation" r:id="rId11" imgW="647700" imgH="457200" progId="Equation.3">
                  <p:embed/>
                </p:oleObj>
              </mc:Choice>
              <mc:Fallback>
                <p:oleObj name="Equation" r:id="rId11" imgW="647700" imgH="4572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5648325"/>
                        <a:ext cx="1425575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35513" y="5856288"/>
            <a:ext cx="749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NO!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Linear Transformations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8" y="2443163"/>
            <a:ext cx="8566150" cy="47879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Only linear 2D transformations can be represented with a 2x2 matrix.</a:t>
            </a: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Scale,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Mirror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074988" y="1092200"/>
          <a:ext cx="2773362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Equation" r:id="rId4" imgW="1117600" imgH="457200" progId="Equation.3">
                  <p:embed/>
                </p:oleObj>
              </mc:Choice>
              <mc:Fallback>
                <p:oleObj name="Equation" r:id="rId4" imgW="111760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988" y="1092200"/>
                        <a:ext cx="2773362" cy="1131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 smtClean="0"/>
              <a:t>Homogeneous coordinates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25926" y="3184525"/>
            <a:ext cx="262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homogeneous image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Converting </a:t>
            </a:r>
            <a:r>
              <a:rPr lang="en-US" sz="2800" i="1" dirty="0" smtClean="0">
                <a:solidFill>
                  <a:srgbClr val="000000"/>
                </a:solidFill>
              </a:rPr>
              <a:t>from</a:t>
            </a:r>
            <a:r>
              <a:rPr lang="en-US" sz="2800" dirty="0" smtClean="0">
                <a:solidFill>
                  <a:srgbClr val="000000"/>
                </a:solidFill>
              </a:rPr>
              <a:t> homogeneous coordinates</a:t>
            </a:r>
          </a:p>
        </p:txBody>
      </p:sp>
      <p:pic>
        <p:nvPicPr>
          <p:cNvPr id="2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2033588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Kristen </a:t>
            </a:r>
            <a:r>
              <a:rPr lang="en-US" sz="1000" dirty="0" err="1" smtClean="0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434633"/>
              </p:ext>
            </p:extLst>
          </p:nvPr>
        </p:nvGraphicFramePr>
        <p:xfrm>
          <a:off x="2792290" y="1977904"/>
          <a:ext cx="3649663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" name="Equation" r:id="rId3" imgW="1904760" imgH="736560" progId="Equation.3">
                  <p:embed/>
                </p:oleObj>
              </mc:Choice>
              <mc:Fallback>
                <p:oleObj name="Equation" r:id="rId3" imgW="1904760" imgH="7365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290" y="1977904"/>
                        <a:ext cx="3649663" cy="1411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Translation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747963" y="1981200"/>
          <a:ext cx="3722687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" name="Equation" r:id="rId5" imgW="1943100" imgH="736600" progId="Equation.3">
                  <p:embed/>
                </p:oleObj>
              </mc:Choice>
              <mc:Fallback>
                <p:oleObj name="Equation" r:id="rId5" imgW="1943100" imgH="7366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963" y="1981200"/>
                        <a:ext cx="3722687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3363" y="3830638"/>
            <a:ext cx="2541587" cy="2287587"/>
            <a:chOff x="816" y="2208"/>
            <a:chExt cx="1920" cy="1728"/>
          </a:xfrm>
        </p:grpSpPr>
        <p:sp>
          <p:nvSpPr>
            <p:cNvPr id="9255" name="Line 6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6" name="Line 7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7" name="Line 8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8" name="Line 9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9" name="Line 10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0" name="Line 11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1" name="Line 12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2" name="Line 13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3" name="Line 14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4" name="Line 15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5" name="Line 16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6" name="Line 17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7" name="Line 18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8" name="Line 19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9" name="Line 20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0" name="Line 21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1" name="Line 22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2" name="Line 23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328863" y="4719638"/>
            <a:ext cx="763587" cy="890587"/>
            <a:chOff x="1440" y="2928"/>
            <a:chExt cx="576" cy="672"/>
          </a:xfrm>
        </p:grpSpPr>
        <p:sp>
          <p:nvSpPr>
            <p:cNvPr id="9252" name="Freeform 25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3" name="Rectangle 26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4" name="Freeform 27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316538" y="3830638"/>
            <a:ext cx="2541587" cy="2287587"/>
            <a:chOff x="816" y="2208"/>
            <a:chExt cx="1920" cy="1728"/>
          </a:xfrm>
        </p:grpSpPr>
        <p:sp>
          <p:nvSpPr>
            <p:cNvPr id="9234" name="Line 29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35" name="Line 30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36" name="Line 31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38" name="Line 33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39" name="Line 34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0" name="Line 35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1" name="Line 36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2" name="Line 37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3" name="Line 38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4" name="Line 39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5" name="Line 40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6" name="Line 41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7" name="Line 42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8" name="Line 43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9" name="Line 44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0" name="Line 45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1" name="Line 46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23" name="AutoShape 47"/>
          <p:cNvSpPr>
            <a:spLocks noChangeArrowheads="1"/>
          </p:cNvSpPr>
          <p:nvPr/>
        </p:nvSpPr>
        <p:spPr bwMode="auto">
          <a:xfrm>
            <a:off x="4298950" y="4846638"/>
            <a:ext cx="636588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i="1">
              <a:solidFill>
                <a:srgbClr val="FFFF00"/>
              </a:solidFill>
            </a:endParaRPr>
          </a:p>
        </p:txBody>
      </p:sp>
      <p:sp>
        <p:nvSpPr>
          <p:cNvPr id="9224" name="Text Box 48"/>
          <p:cNvSpPr txBox="1">
            <a:spLocks noChangeArrowheads="1"/>
          </p:cNvSpPr>
          <p:nvPr/>
        </p:nvSpPr>
        <p:spPr bwMode="auto">
          <a:xfrm>
            <a:off x="4252913" y="5097463"/>
            <a:ext cx="750887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2400" baseline="-2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x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 2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 baseline="-2500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= 1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6651625" y="4516438"/>
            <a:ext cx="763588" cy="890587"/>
            <a:chOff x="1440" y="2928"/>
            <a:chExt cx="576" cy="672"/>
          </a:xfrm>
        </p:grpSpPr>
        <p:sp>
          <p:nvSpPr>
            <p:cNvPr id="9231" name="Freeform 50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2" name="Rectangle 51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3" name="Freeform 52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226" name="AutoShape 53"/>
          <p:cNvSpPr>
            <a:spLocks noChangeArrowheads="1"/>
          </p:cNvSpPr>
          <p:nvPr/>
        </p:nvSpPr>
        <p:spPr bwMode="auto">
          <a:xfrm>
            <a:off x="5776913" y="160337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9227" name="AutoShape 54"/>
          <p:cNvSpPr>
            <a:spLocks noChangeArrowheads="1"/>
          </p:cNvSpPr>
          <p:nvPr/>
        </p:nvSpPr>
        <p:spPr bwMode="auto">
          <a:xfrm>
            <a:off x="4791075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9228" name="AutoShape 55"/>
          <p:cNvSpPr>
            <a:spLocks noChangeArrowheads="1"/>
          </p:cNvSpPr>
          <p:nvPr/>
        </p:nvSpPr>
        <p:spPr bwMode="auto">
          <a:xfrm>
            <a:off x="2855913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9229" name="Rectangle 57"/>
          <p:cNvSpPr>
            <a:spLocks noChangeArrowheads="1"/>
          </p:cNvSpPr>
          <p:nvPr/>
        </p:nvSpPr>
        <p:spPr bwMode="auto">
          <a:xfrm>
            <a:off x="2381250" y="982663"/>
            <a:ext cx="390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Homogeneous Coordinates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smtClean="0"/>
              <a:t>Affine transformations are combinations of …</a:t>
            </a:r>
          </a:p>
          <a:p>
            <a:pPr lvl="1"/>
            <a:r>
              <a:rPr lang="en-US" sz="2400" smtClean="0"/>
              <a:t>Linear transformations, and</a:t>
            </a:r>
          </a:p>
          <a:p>
            <a:pPr lvl="1"/>
            <a:r>
              <a:rPr lang="en-US" sz="2400" smtClean="0"/>
              <a:t>Translations</a:t>
            </a:r>
          </a:p>
          <a:p>
            <a:endParaRPr lang="en-US" sz="1200" smtClean="0"/>
          </a:p>
          <a:p>
            <a:r>
              <a:rPr lang="en-US" smtClean="0"/>
              <a:t>Parallel lines remain parallel</a:t>
            </a:r>
          </a:p>
          <a:p>
            <a:pPr lvl="1"/>
            <a:endParaRPr lang="en-US" sz="180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name="Equation" r:id="rId4" imgW="1384300" imgH="711200" progId="Equation.3">
                  <p:embed/>
                </p:oleObj>
              </mc:Choice>
              <mc:Fallback>
                <p:oleObj name="Equation" r:id="rId4" imgW="1384300" imgH="71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299984" y="5607408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-1318191">
            <a:off x="4311222" y="5455008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3909584" y="5683608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8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0" name="Equation" r:id="rId8" imgW="1701800" imgH="482600" progId="Equation.3">
                  <p:embed/>
                </p:oleObj>
              </mc:Choice>
              <mc:Fallback>
                <p:oleObj name="Equation" r:id="rId8" imgW="1701800" imgH="482600" progId="Equation.3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1" name="Equation" r:id="rId10" imgW="2260600" imgH="1397000" progId="Equation.3">
                  <p:embed/>
                </p:oleObj>
              </mc:Choice>
              <mc:Fallback>
                <p:oleObj name="Equation" r:id="rId10" imgW="2260600" imgH="1397000" progId="Equation.3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681538" y="4706938"/>
            <a:ext cx="2811462" cy="14970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515350" y="4633913"/>
            <a:ext cx="365125" cy="16795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Alyosha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</a:rPr>
              <a:t>Efros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mtClean="0"/>
              <a:t>Indexing local features: </a:t>
            </a:r>
            <a:br>
              <a:rPr lang="en-US" smtClean="0"/>
            </a:br>
            <a:r>
              <a:rPr lang="en-US" smtClean="0"/>
              <a:t>inverted file index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5703888" y="1420813"/>
            <a:ext cx="3213100" cy="4525962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z="2400" dirty="0" smtClean="0"/>
              <a:t>For text documents, an efficient way to find all </a:t>
            </a:r>
            <a:r>
              <a:rPr lang="en-US" sz="2400" i="1" dirty="0" smtClean="0">
                <a:solidFill>
                  <a:srgbClr val="004DBF"/>
                </a:solidFill>
              </a:rPr>
              <a:t>pages</a:t>
            </a:r>
            <a:r>
              <a:rPr lang="en-US" sz="2400" dirty="0" smtClean="0"/>
              <a:t> on which a </a:t>
            </a:r>
            <a:r>
              <a:rPr lang="en-US" sz="2400" i="1" dirty="0" smtClean="0">
                <a:solidFill>
                  <a:srgbClr val="7030A0"/>
                </a:solidFill>
              </a:rPr>
              <a:t>word</a:t>
            </a:r>
            <a:r>
              <a:rPr lang="en-US" sz="2400" dirty="0" smtClean="0"/>
              <a:t> occurs is to use an index…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dirty="0" smtClean="0"/>
              <a:t>We want to find all </a:t>
            </a:r>
            <a:r>
              <a:rPr lang="en-US" sz="2400" i="1" dirty="0" smtClean="0">
                <a:solidFill>
                  <a:srgbClr val="004DBF"/>
                </a:solidFill>
              </a:rPr>
              <a:t>images</a:t>
            </a:r>
            <a:r>
              <a:rPr lang="en-US" sz="2400" dirty="0" smtClean="0"/>
              <a:t> in which a </a:t>
            </a:r>
            <a:r>
              <a:rPr lang="en-US" sz="2400" i="1" dirty="0" smtClean="0">
                <a:solidFill>
                  <a:srgbClr val="7030A0"/>
                </a:solidFill>
              </a:rPr>
              <a:t>feature</a:t>
            </a:r>
            <a:r>
              <a:rPr lang="en-US" sz="2400" dirty="0" smtClean="0"/>
              <a:t> occurs.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dirty="0" smtClean="0"/>
              <a:t>To use this idea, we’ll need to map our features to “visual words”.</a:t>
            </a:r>
          </a:p>
          <a:p>
            <a:endParaRPr lang="en-US" sz="2400" dirty="0" smtClean="0"/>
          </a:p>
        </p:txBody>
      </p:sp>
      <p:pic>
        <p:nvPicPr>
          <p:cNvPr id="64516" name="Picture 4" descr="BookIndex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419225"/>
            <a:ext cx="4953000" cy="724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2141" y="6608279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Kristen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4117975"/>
            <a:ext cx="77724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many matches (correspondence pairs) do we need to solve for the transformation parameters?</a:t>
            </a:r>
          </a:p>
          <a:p>
            <a:pPr>
              <a:buFontTx/>
              <a:buChar char="•"/>
            </a:pPr>
            <a:r>
              <a:rPr lang="en-US" dirty="0" smtClean="0"/>
              <a:t>Once we have solved for the parameters, how do we compute </a:t>
            </a:r>
            <a:r>
              <a:rPr lang="en-US" dirty="0" smtClean="0"/>
              <a:t>                      given                   ? 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/>
              <a:t>Where do the matches come from?</a:t>
            </a:r>
          </a:p>
          <a:p>
            <a:pPr>
              <a:buFontTx/>
              <a:buChar char="•"/>
            </a:pPr>
            <a:endParaRPr lang="en-US" dirty="0" smtClean="0"/>
          </a:p>
        </p:txBody>
      </p:sp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828800" y="1066800"/>
          <a:ext cx="46482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9" name="Equation" r:id="rId4" imgW="2260600" imgH="1397000" progId="Equation.3">
                  <p:embed/>
                </p:oleObj>
              </mc:Choice>
              <mc:Fallback>
                <p:oleObj name="Equation" r:id="rId4" imgW="2260600" imgH="1397000" progId="Equation.3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4648200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577753"/>
              </p:ext>
            </p:extLst>
          </p:nvPr>
        </p:nvGraphicFramePr>
        <p:xfrm>
          <a:off x="4999893" y="5296507"/>
          <a:ext cx="15335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Equation" r:id="rId6" imgW="685800" imgH="228600" progId="Equation.3">
                  <p:embed/>
                </p:oleObj>
              </mc:Choice>
              <mc:Fallback>
                <p:oleObj name="Equation" r:id="rId6" imgW="68580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9893" y="5296507"/>
                        <a:ext cx="15335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Modified from Kristen </a:t>
            </a:r>
            <a:r>
              <a:rPr lang="en-US" sz="1000" dirty="0" err="1" smtClean="0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885514"/>
              </p:ext>
            </p:extLst>
          </p:nvPr>
        </p:nvGraphicFramePr>
        <p:xfrm>
          <a:off x="2390775" y="5296507"/>
          <a:ext cx="17621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8" imgW="787320" imgH="228600" progId="Equation.3">
                  <p:embed/>
                </p:oleObj>
              </mc:Choice>
              <mc:Fallback>
                <p:oleObj name="Equation" r:id="rId8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5296507"/>
                        <a:ext cx="17621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5670" y="152400"/>
            <a:ext cx="913833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Fitting an </a:t>
            </a:r>
            <a:r>
              <a:rPr lang="en-US" sz="4000" dirty="0" smtClean="0"/>
              <a:t>affine transformation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5562600" y="6519863"/>
            <a:ext cx="3581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Lowe, ICCV 1999</a:t>
            </a:r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847725" y="5035550"/>
            <a:ext cx="75580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The affine </a:t>
            </a:r>
            <a:r>
              <a:rPr lang="en-US" sz="2400" dirty="0">
                <a:solidFill>
                  <a:srgbClr val="000000"/>
                </a:solidFill>
              </a:rPr>
              <a:t>model approximates perspective </a:t>
            </a:r>
            <a:r>
              <a:rPr lang="en-US" sz="2400" dirty="0" smtClean="0">
                <a:solidFill>
                  <a:srgbClr val="000000"/>
                </a:solidFill>
              </a:rPr>
              <a:t>projection.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3" cstate="print"/>
          <a:srcRect l="51743" t="23718" r="9700" b="30301"/>
          <a:stretch>
            <a:fillRect/>
          </a:stretch>
        </p:blipFill>
        <p:spPr bwMode="auto">
          <a:xfrm>
            <a:off x="406400" y="1495425"/>
            <a:ext cx="40894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4" cstate="print"/>
          <a:srcRect l="54866" t="29851" r="13689" b="38634"/>
          <a:stretch>
            <a:fillRect/>
          </a:stretch>
        </p:blipFill>
        <p:spPr bwMode="auto">
          <a:xfrm>
            <a:off x="4714875" y="1970087"/>
            <a:ext cx="397192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31439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Modified from 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smtClean="0"/>
              <a:t>Projective transformations:</a:t>
            </a:r>
          </a:p>
          <a:p>
            <a:pPr lvl="1"/>
            <a:r>
              <a:rPr lang="en-US" sz="2400" smtClean="0"/>
              <a:t>Affine transformations, and</a:t>
            </a:r>
          </a:p>
          <a:p>
            <a:pPr lvl="1"/>
            <a:r>
              <a:rPr lang="en-US" sz="2400" smtClean="0"/>
              <a:t>Projective warps</a:t>
            </a:r>
          </a:p>
          <a:p>
            <a:endParaRPr lang="en-US" sz="1200" smtClean="0"/>
          </a:p>
          <a:p>
            <a:r>
              <a:rPr lang="en-US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4" imgW="1384300" imgH="584200" progId="">
                  <p:embed/>
                </p:oleObj>
              </mc:Choice>
              <mc:Fallback>
                <p:oleObj name="Equation" r:id="rId4" imgW="1384300" imgH="5842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0060" y="6611779"/>
            <a:ext cx="3853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Image from http://graphics.cs.cmu.edu/courses/15-463/2010_fall/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Wrap-up: indexing and retrieval</a:t>
            </a:r>
          </a:p>
          <a:p>
            <a:r>
              <a:rPr lang="en-US" dirty="0" smtClean="0"/>
              <a:t>Image transformations (2D linear and affine)</a:t>
            </a:r>
          </a:p>
          <a:p>
            <a:r>
              <a:rPr lang="en-US" dirty="0" smtClean="0"/>
              <a:t>Image formation</a:t>
            </a:r>
          </a:p>
          <a:p>
            <a:r>
              <a:rPr lang="en-US" dirty="0" smtClean="0"/>
              <a:t>Image stitching (computing </a:t>
            </a:r>
            <a:r>
              <a:rPr lang="en-US" dirty="0" err="1" smtClean="0"/>
              <a:t>homographies</a:t>
            </a:r>
            <a:r>
              <a:rPr lang="en-US" dirty="0" smtClean="0"/>
              <a:t>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7172" y="2797902"/>
            <a:ext cx="7713783" cy="5392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Image formation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are objects in the world captured in an image?</a:t>
            </a:r>
          </a:p>
        </p:txBody>
      </p:sp>
      <p:sp>
        <p:nvSpPr>
          <p:cNvPr id="4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Kristen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1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Image formation</a:t>
            </a:r>
          </a:p>
        </p:txBody>
      </p:sp>
      <p:pic>
        <p:nvPicPr>
          <p:cNvPr id="15363" name="Picture 4" descr="image-noth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15376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377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378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5373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4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5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72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367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8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38188" y="4268788"/>
            <a:ext cx="79962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Let’s design a camera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Idea 1:  put a piece of film in front of an object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Do we get a reasonable image?</a:t>
            </a:r>
          </a:p>
        </p:txBody>
      </p:sp>
      <p:sp>
        <p:nvSpPr>
          <p:cNvPr id="19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Steve Seitz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9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Pinhole camera</a:t>
            </a:r>
          </a:p>
        </p:txBody>
      </p:sp>
      <p:pic>
        <p:nvPicPr>
          <p:cNvPr id="16388" name="Picture 18" descr="image-pinho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16398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9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400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401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6394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5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6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7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6391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2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740664" y="4270248"/>
            <a:ext cx="7772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Idea 2: Add </a:t>
            </a:r>
            <a:r>
              <a:rPr lang="en-US" sz="2400" kern="0" dirty="0">
                <a:solidFill>
                  <a:srgbClr val="000000"/>
                </a:solidFill>
              </a:rPr>
              <a:t>a barrier to block off most of the rays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This reduces blurring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The opening is known as the </a:t>
            </a:r>
            <a:r>
              <a:rPr lang="en-US" sz="2400" b="1" kern="0" dirty="0" smtClean="0">
                <a:solidFill>
                  <a:srgbClr val="000000"/>
                </a:solidFill>
              </a:rPr>
              <a:t>aperture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How does this transform the image?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20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Steve Seitz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52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9575" y="1201738"/>
            <a:ext cx="873442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</a:t>
            </a:r>
            <a:r>
              <a:rPr lang="en-US" sz="2800" dirty="0" smtClean="0"/>
              <a:t>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0" y="6592464"/>
            <a:ext cx="43541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Modified from Kristen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r>
              <a:rPr lang="en-US" sz="1050" dirty="0" smtClean="0">
                <a:solidFill>
                  <a:srgbClr val="000000"/>
                </a:solidFill>
              </a:rPr>
              <a:t>, figure from </a:t>
            </a:r>
            <a:r>
              <a:rPr lang="en-US" sz="1050" dirty="0" smtClean="0">
                <a:solidFill>
                  <a:srgbClr val="000000"/>
                </a:solidFill>
              </a:rPr>
              <a:t>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02625" y="4413110"/>
            <a:ext cx="93933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Virtual image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inhole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4197378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Visual words: main idea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Content Placeholder 6"/>
          <p:cNvSpPr txBox="1">
            <a:spLocks/>
          </p:cNvSpPr>
          <p:nvPr/>
        </p:nvSpPr>
        <p:spPr bwMode="auto">
          <a:xfrm>
            <a:off x="457200" y="1146175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defRPr/>
            </a:pPr>
            <a:r>
              <a:rPr kumimoji="1" lang="en-US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Extract some local features from a number of images …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defRPr/>
            </a:pPr>
            <a:endParaRPr kumimoji="1" lang="en-US" sz="2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5" name="Rectangle 2"/>
          <p:cNvSpPr>
            <a:spLocks noChangeArrowheads="1"/>
          </p:cNvSpPr>
          <p:nvPr/>
        </p:nvSpPr>
        <p:spPr bwMode="auto">
          <a:xfrm>
            <a:off x="5029200" y="1577975"/>
            <a:ext cx="3733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96" name="Picture 3" descr="115_15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7975"/>
            <a:ext cx="4191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123950" y="1912938"/>
            <a:ext cx="3143250" cy="2546350"/>
            <a:chOff x="708" y="499"/>
            <a:chExt cx="1980" cy="1604"/>
          </a:xfrm>
        </p:grpSpPr>
        <p:sp>
          <p:nvSpPr>
            <p:cNvPr id="66628" name="Oval 5"/>
            <p:cNvSpPr>
              <a:spLocks noChangeArrowheads="1"/>
            </p:cNvSpPr>
            <p:nvPr/>
          </p:nvSpPr>
          <p:spPr bwMode="auto">
            <a:xfrm rot="613854">
              <a:off x="1265" y="1805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9" name="Oval 6"/>
            <p:cNvSpPr>
              <a:spLocks noChangeArrowheads="1"/>
            </p:cNvSpPr>
            <p:nvPr/>
          </p:nvSpPr>
          <p:spPr bwMode="auto">
            <a:xfrm>
              <a:off x="864" y="1037"/>
              <a:ext cx="768" cy="52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0" name="Oval 7"/>
            <p:cNvSpPr>
              <a:spLocks noChangeArrowheads="1"/>
            </p:cNvSpPr>
            <p:nvPr/>
          </p:nvSpPr>
          <p:spPr bwMode="auto">
            <a:xfrm rot="-1606730">
              <a:off x="2016" y="1701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1" name="Oval 8"/>
            <p:cNvSpPr>
              <a:spLocks noChangeArrowheads="1"/>
            </p:cNvSpPr>
            <p:nvPr/>
          </p:nvSpPr>
          <p:spPr bwMode="auto">
            <a:xfrm>
              <a:off x="1668" y="500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2" name="Oval 9"/>
            <p:cNvSpPr>
              <a:spLocks noChangeArrowheads="1"/>
            </p:cNvSpPr>
            <p:nvPr/>
          </p:nvSpPr>
          <p:spPr bwMode="auto">
            <a:xfrm rot="613854">
              <a:off x="1448" y="1867"/>
              <a:ext cx="184" cy="18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3" name="Oval 10"/>
            <p:cNvSpPr>
              <a:spLocks noChangeArrowheads="1"/>
            </p:cNvSpPr>
            <p:nvPr/>
          </p:nvSpPr>
          <p:spPr bwMode="auto">
            <a:xfrm rot="2358062">
              <a:off x="917" y="1644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4" name="Oval 11"/>
            <p:cNvSpPr>
              <a:spLocks noChangeArrowheads="1"/>
            </p:cNvSpPr>
            <p:nvPr/>
          </p:nvSpPr>
          <p:spPr bwMode="auto">
            <a:xfrm flipH="1">
              <a:off x="2385" y="1229"/>
              <a:ext cx="288" cy="144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5" name="Oval 12"/>
            <p:cNvSpPr>
              <a:spLocks noChangeArrowheads="1"/>
            </p:cNvSpPr>
            <p:nvPr/>
          </p:nvSpPr>
          <p:spPr bwMode="auto">
            <a:xfrm rot="1176257">
              <a:off x="1152" y="1776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6" name="Oval 13"/>
            <p:cNvSpPr>
              <a:spLocks noChangeArrowheads="1"/>
            </p:cNvSpPr>
            <p:nvPr/>
          </p:nvSpPr>
          <p:spPr bwMode="auto">
            <a:xfrm rot="613854">
              <a:off x="1839" y="499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7" name="Oval 14"/>
            <p:cNvSpPr>
              <a:spLocks noChangeArrowheads="1"/>
            </p:cNvSpPr>
            <p:nvPr/>
          </p:nvSpPr>
          <p:spPr bwMode="auto">
            <a:xfrm>
              <a:off x="1577" y="686"/>
              <a:ext cx="336" cy="1104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8" name="Oval 15"/>
            <p:cNvSpPr>
              <a:spLocks noChangeArrowheads="1"/>
            </p:cNvSpPr>
            <p:nvPr/>
          </p:nvSpPr>
          <p:spPr bwMode="auto">
            <a:xfrm rot="-1855333">
              <a:off x="974" y="816"/>
              <a:ext cx="121" cy="234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39" name="Oval 16"/>
            <p:cNvSpPr>
              <a:spLocks noChangeArrowheads="1"/>
            </p:cNvSpPr>
            <p:nvPr/>
          </p:nvSpPr>
          <p:spPr bwMode="auto">
            <a:xfrm rot="2771294">
              <a:off x="2309" y="681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0" name="Oval 17"/>
            <p:cNvSpPr>
              <a:spLocks noChangeArrowheads="1"/>
            </p:cNvSpPr>
            <p:nvPr/>
          </p:nvSpPr>
          <p:spPr bwMode="auto">
            <a:xfrm rot="2771294">
              <a:off x="799" y="1504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1" name="Oval 18"/>
            <p:cNvSpPr>
              <a:spLocks noChangeArrowheads="1"/>
            </p:cNvSpPr>
            <p:nvPr/>
          </p:nvSpPr>
          <p:spPr bwMode="auto">
            <a:xfrm rot="18828706" flipH="1">
              <a:off x="2198" y="1536"/>
              <a:ext cx="226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2" name="Oval 19"/>
            <p:cNvSpPr>
              <a:spLocks noChangeArrowheads="1"/>
            </p:cNvSpPr>
            <p:nvPr/>
          </p:nvSpPr>
          <p:spPr bwMode="auto">
            <a:xfrm rot="3765951">
              <a:off x="2405" y="777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3" name="Oval 20"/>
            <p:cNvSpPr>
              <a:spLocks noChangeArrowheads="1"/>
            </p:cNvSpPr>
            <p:nvPr/>
          </p:nvSpPr>
          <p:spPr bwMode="auto">
            <a:xfrm rot="18828706" flipH="1">
              <a:off x="900" y="907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4" name="Oval 21"/>
            <p:cNvSpPr>
              <a:spLocks noChangeArrowheads="1"/>
            </p:cNvSpPr>
            <p:nvPr/>
          </p:nvSpPr>
          <p:spPr bwMode="auto">
            <a:xfrm rot="1635042">
              <a:off x="1010" y="1715"/>
              <a:ext cx="144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5" name="Oval 22"/>
            <p:cNvSpPr>
              <a:spLocks noChangeArrowheads="1"/>
            </p:cNvSpPr>
            <p:nvPr/>
          </p:nvSpPr>
          <p:spPr bwMode="auto">
            <a:xfrm rot="-215175">
              <a:off x="1968" y="886"/>
              <a:ext cx="192" cy="65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6" name="Oval 23"/>
            <p:cNvSpPr>
              <a:spLocks noChangeArrowheads="1"/>
            </p:cNvSpPr>
            <p:nvPr/>
          </p:nvSpPr>
          <p:spPr bwMode="auto">
            <a:xfrm rot="-1140700">
              <a:off x="1783" y="1777"/>
              <a:ext cx="17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7" name="Oval 24"/>
            <p:cNvSpPr>
              <a:spLocks noChangeArrowheads="1"/>
            </p:cNvSpPr>
            <p:nvPr/>
          </p:nvSpPr>
          <p:spPr bwMode="auto">
            <a:xfrm rot="-1140700">
              <a:off x="1670" y="1815"/>
              <a:ext cx="17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8" name="Oval 25"/>
            <p:cNvSpPr>
              <a:spLocks noChangeArrowheads="1"/>
            </p:cNvSpPr>
            <p:nvPr/>
          </p:nvSpPr>
          <p:spPr bwMode="auto">
            <a:xfrm rot="-1140700">
              <a:off x="1246" y="665"/>
              <a:ext cx="138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49" name="Oval 26"/>
            <p:cNvSpPr>
              <a:spLocks noChangeArrowheads="1"/>
            </p:cNvSpPr>
            <p:nvPr/>
          </p:nvSpPr>
          <p:spPr bwMode="auto">
            <a:xfrm rot="-1140700">
              <a:off x="2031" y="586"/>
              <a:ext cx="192" cy="18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50" name="Oval 27"/>
            <p:cNvSpPr>
              <a:spLocks noChangeArrowheads="1"/>
            </p:cNvSpPr>
            <p:nvPr/>
          </p:nvSpPr>
          <p:spPr bwMode="auto">
            <a:xfrm rot="-3299226">
              <a:off x="2352" y="1421"/>
              <a:ext cx="17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51" name="Oval 28"/>
            <p:cNvSpPr>
              <a:spLocks noChangeArrowheads="1"/>
            </p:cNvSpPr>
            <p:nvPr/>
          </p:nvSpPr>
          <p:spPr bwMode="auto">
            <a:xfrm rot="-3299226">
              <a:off x="2398" y="1315"/>
              <a:ext cx="17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52" name="Oval 29"/>
            <p:cNvSpPr>
              <a:spLocks noChangeArrowheads="1"/>
            </p:cNvSpPr>
            <p:nvPr/>
          </p:nvSpPr>
          <p:spPr bwMode="auto">
            <a:xfrm flipH="1">
              <a:off x="2400" y="1028"/>
              <a:ext cx="288" cy="18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53" name="Oval 30"/>
            <p:cNvSpPr>
              <a:spLocks noChangeArrowheads="1"/>
            </p:cNvSpPr>
            <p:nvPr/>
          </p:nvSpPr>
          <p:spPr bwMode="auto">
            <a:xfrm flipH="1">
              <a:off x="708" y="1348"/>
              <a:ext cx="187" cy="1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54" name="Oval 31"/>
            <p:cNvSpPr>
              <a:spLocks noChangeArrowheads="1"/>
            </p:cNvSpPr>
            <p:nvPr/>
          </p:nvSpPr>
          <p:spPr bwMode="auto">
            <a:xfrm rot="613854">
              <a:off x="1465" y="581"/>
              <a:ext cx="184" cy="18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562600" y="1958975"/>
            <a:ext cx="3011488" cy="2671763"/>
            <a:chOff x="3504" y="525"/>
            <a:chExt cx="1897" cy="1683"/>
          </a:xfrm>
        </p:grpSpPr>
        <p:sp>
          <p:nvSpPr>
            <p:cNvPr id="66599" name="Oval 33"/>
            <p:cNvSpPr>
              <a:spLocks noChangeArrowheads="1"/>
            </p:cNvSpPr>
            <p:nvPr/>
          </p:nvSpPr>
          <p:spPr bwMode="auto">
            <a:xfrm>
              <a:off x="3870" y="125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0" name="Oval 34"/>
            <p:cNvSpPr>
              <a:spLocks noChangeArrowheads="1"/>
            </p:cNvSpPr>
            <p:nvPr/>
          </p:nvSpPr>
          <p:spPr bwMode="auto">
            <a:xfrm>
              <a:off x="3915" y="120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1" name="Oval 35"/>
            <p:cNvSpPr>
              <a:spLocks noChangeArrowheads="1"/>
            </p:cNvSpPr>
            <p:nvPr/>
          </p:nvSpPr>
          <p:spPr bwMode="auto">
            <a:xfrm>
              <a:off x="4167" y="195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2" name="Oval 36"/>
            <p:cNvSpPr>
              <a:spLocks noChangeArrowheads="1"/>
            </p:cNvSpPr>
            <p:nvPr/>
          </p:nvSpPr>
          <p:spPr bwMode="auto">
            <a:xfrm>
              <a:off x="4281" y="1787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3" name="Oval 37"/>
            <p:cNvSpPr>
              <a:spLocks noChangeArrowheads="1"/>
            </p:cNvSpPr>
            <p:nvPr/>
          </p:nvSpPr>
          <p:spPr bwMode="auto">
            <a:xfrm>
              <a:off x="4304" y="2068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4" name="Oval 38"/>
            <p:cNvSpPr>
              <a:spLocks noChangeArrowheads="1"/>
            </p:cNvSpPr>
            <p:nvPr/>
          </p:nvSpPr>
          <p:spPr bwMode="auto">
            <a:xfrm>
              <a:off x="4075" y="2044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5" name="Oval 39"/>
            <p:cNvSpPr>
              <a:spLocks noChangeArrowheads="1"/>
            </p:cNvSpPr>
            <p:nvPr/>
          </p:nvSpPr>
          <p:spPr bwMode="auto">
            <a:xfrm>
              <a:off x="4235" y="155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6" name="Oval 40"/>
            <p:cNvSpPr>
              <a:spLocks noChangeArrowheads="1"/>
            </p:cNvSpPr>
            <p:nvPr/>
          </p:nvSpPr>
          <p:spPr bwMode="auto">
            <a:xfrm>
              <a:off x="4647" y="167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7" name="Oval 41"/>
            <p:cNvSpPr>
              <a:spLocks noChangeArrowheads="1"/>
            </p:cNvSpPr>
            <p:nvPr/>
          </p:nvSpPr>
          <p:spPr bwMode="auto">
            <a:xfrm>
              <a:off x="4944" y="1647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8" name="Oval 42"/>
            <p:cNvSpPr>
              <a:spLocks noChangeArrowheads="1"/>
            </p:cNvSpPr>
            <p:nvPr/>
          </p:nvSpPr>
          <p:spPr bwMode="auto">
            <a:xfrm>
              <a:off x="4350" y="1460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09" name="Oval 43"/>
            <p:cNvSpPr>
              <a:spLocks noChangeArrowheads="1"/>
            </p:cNvSpPr>
            <p:nvPr/>
          </p:nvSpPr>
          <p:spPr bwMode="auto">
            <a:xfrm>
              <a:off x="3824" y="132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0" name="Oval 44"/>
            <p:cNvSpPr>
              <a:spLocks noChangeArrowheads="1"/>
            </p:cNvSpPr>
            <p:nvPr/>
          </p:nvSpPr>
          <p:spPr bwMode="auto">
            <a:xfrm>
              <a:off x="4007" y="111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1" name="Oval 45"/>
            <p:cNvSpPr>
              <a:spLocks noChangeArrowheads="1"/>
            </p:cNvSpPr>
            <p:nvPr/>
          </p:nvSpPr>
          <p:spPr bwMode="auto">
            <a:xfrm>
              <a:off x="4030" y="89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2" name="Oval 46"/>
            <p:cNvSpPr>
              <a:spLocks noChangeArrowheads="1"/>
            </p:cNvSpPr>
            <p:nvPr/>
          </p:nvSpPr>
          <p:spPr bwMode="auto">
            <a:xfrm>
              <a:off x="4258" y="127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3" name="Oval 47"/>
            <p:cNvSpPr>
              <a:spLocks noChangeArrowheads="1"/>
            </p:cNvSpPr>
            <p:nvPr/>
          </p:nvSpPr>
          <p:spPr bwMode="auto">
            <a:xfrm>
              <a:off x="4624" y="1227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4" name="Oval 48"/>
            <p:cNvSpPr>
              <a:spLocks noChangeArrowheads="1"/>
            </p:cNvSpPr>
            <p:nvPr/>
          </p:nvSpPr>
          <p:spPr bwMode="auto">
            <a:xfrm>
              <a:off x="4578" y="92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5" name="Oval 49"/>
            <p:cNvSpPr>
              <a:spLocks noChangeArrowheads="1"/>
            </p:cNvSpPr>
            <p:nvPr/>
          </p:nvSpPr>
          <p:spPr bwMode="auto">
            <a:xfrm>
              <a:off x="3710" y="525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6" name="Oval 50"/>
            <p:cNvSpPr>
              <a:spLocks noChangeArrowheads="1"/>
            </p:cNvSpPr>
            <p:nvPr/>
          </p:nvSpPr>
          <p:spPr bwMode="auto">
            <a:xfrm>
              <a:off x="4670" y="666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7" name="Oval 51"/>
            <p:cNvSpPr>
              <a:spLocks noChangeArrowheads="1"/>
            </p:cNvSpPr>
            <p:nvPr/>
          </p:nvSpPr>
          <p:spPr bwMode="auto">
            <a:xfrm>
              <a:off x="4578" y="572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8" name="Oval 52"/>
            <p:cNvSpPr>
              <a:spLocks noChangeArrowheads="1"/>
            </p:cNvSpPr>
            <p:nvPr/>
          </p:nvSpPr>
          <p:spPr bwMode="auto">
            <a:xfrm>
              <a:off x="5104" y="85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19" name="Oval 53"/>
            <p:cNvSpPr>
              <a:spLocks noChangeArrowheads="1"/>
            </p:cNvSpPr>
            <p:nvPr/>
          </p:nvSpPr>
          <p:spPr bwMode="auto">
            <a:xfrm>
              <a:off x="5081" y="113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0" name="Oval 54"/>
            <p:cNvSpPr>
              <a:spLocks noChangeArrowheads="1"/>
            </p:cNvSpPr>
            <p:nvPr/>
          </p:nvSpPr>
          <p:spPr bwMode="auto">
            <a:xfrm>
              <a:off x="5378" y="120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1" name="Oval 55"/>
            <p:cNvSpPr>
              <a:spLocks noChangeArrowheads="1"/>
            </p:cNvSpPr>
            <p:nvPr/>
          </p:nvSpPr>
          <p:spPr bwMode="auto">
            <a:xfrm>
              <a:off x="5333" y="946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2" name="Oval 56"/>
            <p:cNvSpPr>
              <a:spLocks noChangeArrowheads="1"/>
            </p:cNvSpPr>
            <p:nvPr/>
          </p:nvSpPr>
          <p:spPr bwMode="auto">
            <a:xfrm>
              <a:off x="4258" y="2185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3" name="Oval 57"/>
            <p:cNvSpPr>
              <a:spLocks noChangeArrowheads="1"/>
            </p:cNvSpPr>
            <p:nvPr/>
          </p:nvSpPr>
          <p:spPr bwMode="auto">
            <a:xfrm>
              <a:off x="4030" y="75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4" name="Oval 58"/>
            <p:cNvSpPr>
              <a:spLocks noChangeArrowheads="1"/>
            </p:cNvSpPr>
            <p:nvPr/>
          </p:nvSpPr>
          <p:spPr bwMode="auto">
            <a:xfrm>
              <a:off x="3504" y="596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5" name="Oval 59"/>
            <p:cNvSpPr>
              <a:spLocks noChangeArrowheads="1"/>
            </p:cNvSpPr>
            <p:nvPr/>
          </p:nvSpPr>
          <p:spPr bwMode="auto">
            <a:xfrm>
              <a:off x="4533" y="1320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6" name="Oval 60"/>
            <p:cNvSpPr>
              <a:spLocks noChangeArrowheads="1"/>
            </p:cNvSpPr>
            <p:nvPr/>
          </p:nvSpPr>
          <p:spPr bwMode="auto">
            <a:xfrm>
              <a:off x="4533" y="1086"/>
              <a:ext cx="22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6627" name="Oval 61"/>
            <p:cNvSpPr>
              <a:spLocks noChangeArrowheads="1"/>
            </p:cNvSpPr>
            <p:nvPr/>
          </p:nvSpPr>
          <p:spPr bwMode="auto">
            <a:xfrm>
              <a:off x="4578" y="115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1219200" y="1970088"/>
            <a:ext cx="7304088" cy="2655887"/>
            <a:chOff x="768" y="535"/>
            <a:chExt cx="4601" cy="1673"/>
          </a:xfrm>
        </p:grpSpPr>
        <p:sp>
          <p:nvSpPr>
            <p:cNvPr id="156" name="Line 63"/>
            <p:cNvSpPr>
              <a:spLocks noChangeShapeType="1"/>
            </p:cNvSpPr>
            <p:nvPr/>
          </p:nvSpPr>
          <p:spPr bwMode="auto">
            <a:xfrm>
              <a:off x="2112" y="1824"/>
              <a:ext cx="1968" cy="24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7" name="Line 64"/>
            <p:cNvSpPr>
              <a:spLocks noChangeShapeType="1"/>
            </p:cNvSpPr>
            <p:nvPr/>
          </p:nvSpPr>
          <p:spPr bwMode="auto">
            <a:xfrm>
              <a:off x="2352" y="1680"/>
              <a:ext cx="1968" cy="38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8" name="Line 65"/>
            <p:cNvSpPr>
              <a:spLocks noChangeShapeType="1"/>
            </p:cNvSpPr>
            <p:nvPr/>
          </p:nvSpPr>
          <p:spPr bwMode="auto">
            <a:xfrm>
              <a:off x="2448" y="1584"/>
              <a:ext cx="1829" cy="2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9" name="Line 66"/>
            <p:cNvSpPr>
              <a:spLocks noChangeShapeType="1"/>
            </p:cNvSpPr>
            <p:nvPr/>
          </p:nvSpPr>
          <p:spPr bwMode="auto">
            <a:xfrm>
              <a:off x="1872" y="1920"/>
              <a:ext cx="2400" cy="28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0" name="Line 67"/>
            <p:cNvSpPr>
              <a:spLocks noChangeShapeType="1"/>
            </p:cNvSpPr>
            <p:nvPr/>
          </p:nvSpPr>
          <p:spPr bwMode="auto">
            <a:xfrm flipV="1">
              <a:off x="1728" y="1200"/>
              <a:ext cx="1872" cy="76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1" name="Line 68"/>
            <p:cNvSpPr>
              <a:spLocks noChangeShapeType="1"/>
            </p:cNvSpPr>
            <p:nvPr/>
          </p:nvSpPr>
          <p:spPr bwMode="auto">
            <a:xfrm>
              <a:off x="2448" y="1488"/>
              <a:ext cx="1728" cy="48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2" name="Line 69"/>
            <p:cNvSpPr>
              <a:spLocks noChangeShapeType="1"/>
            </p:cNvSpPr>
            <p:nvPr/>
          </p:nvSpPr>
          <p:spPr bwMode="auto">
            <a:xfrm>
              <a:off x="2544" y="1296"/>
              <a:ext cx="1682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3" name="Line 70"/>
            <p:cNvSpPr>
              <a:spLocks noChangeShapeType="1"/>
            </p:cNvSpPr>
            <p:nvPr/>
          </p:nvSpPr>
          <p:spPr bwMode="auto">
            <a:xfrm>
              <a:off x="2544" y="1104"/>
              <a:ext cx="1826" cy="36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4" name="Line 71"/>
            <p:cNvSpPr>
              <a:spLocks noChangeShapeType="1"/>
            </p:cNvSpPr>
            <p:nvPr/>
          </p:nvSpPr>
          <p:spPr bwMode="auto">
            <a:xfrm>
              <a:off x="2448" y="912"/>
              <a:ext cx="1824" cy="36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5" name="Line 72"/>
            <p:cNvSpPr>
              <a:spLocks noChangeShapeType="1"/>
            </p:cNvSpPr>
            <p:nvPr/>
          </p:nvSpPr>
          <p:spPr bwMode="auto">
            <a:xfrm>
              <a:off x="2352" y="816"/>
              <a:ext cx="2199" cy="27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6" name="Line 73"/>
            <p:cNvSpPr>
              <a:spLocks noChangeShapeType="1"/>
            </p:cNvSpPr>
            <p:nvPr/>
          </p:nvSpPr>
          <p:spPr bwMode="auto">
            <a:xfrm>
              <a:off x="2112" y="672"/>
              <a:ext cx="2486" cy="27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7" name="Line 74"/>
            <p:cNvSpPr>
              <a:spLocks noChangeShapeType="1"/>
            </p:cNvSpPr>
            <p:nvPr/>
          </p:nvSpPr>
          <p:spPr bwMode="auto">
            <a:xfrm>
              <a:off x="1920" y="624"/>
              <a:ext cx="3177" cy="5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8" name="Line 75"/>
            <p:cNvSpPr>
              <a:spLocks noChangeShapeType="1"/>
            </p:cNvSpPr>
            <p:nvPr/>
          </p:nvSpPr>
          <p:spPr bwMode="auto">
            <a:xfrm>
              <a:off x="2064" y="1200"/>
              <a:ext cx="2594" cy="47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9" name="Line 76"/>
            <p:cNvSpPr>
              <a:spLocks noChangeShapeType="1"/>
            </p:cNvSpPr>
            <p:nvPr/>
          </p:nvSpPr>
          <p:spPr bwMode="auto">
            <a:xfrm flipV="1">
              <a:off x="1728" y="535"/>
              <a:ext cx="1989" cy="71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0" name="Line 77"/>
            <p:cNvSpPr>
              <a:spLocks noChangeShapeType="1"/>
            </p:cNvSpPr>
            <p:nvPr/>
          </p:nvSpPr>
          <p:spPr bwMode="auto">
            <a:xfrm>
              <a:off x="1728" y="672"/>
              <a:ext cx="3393" cy="19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1" name="Line 78"/>
            <p:cNvSpPr>
              <a:spLocks noChangeShapeType="1"/>
            </p:cNvSpPr>
            <p:nvPr/>
          </p:nvSpPr>
          <p:spPr bwMode="auto">
            <a:xfrm>
              <a:off x="1536" y="672"/>
              <a:ext cx="3135" cy="7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2" name="Line 79"/>
            <p:cNvSpPr>
              <a:spLocks noChangeShapeType="1"/>
            </p:cNvSpPr>
            <p:nvPr/>
          </p:nvSpPr>
          <p:spPr bwMode="auto">
            <a:xfrm flipV="1">
              <a:off x="1248" y="1223"/>
              <a:ext cx="4121" cy="7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3" name="Line 80"/>
            <p:cNvSpPr>
              <a:spLocks noChangeShapeType="1"/>
            </p:cNvSpPr>
            <p:nvPr/>
          </p:nvSpPr>
          <p:spPr bwMode="auto">
            <a:xfrm flipV="1">
              <a:off x="1344" y="588"/>
              <a:ext cx="3264" cy="18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4" name="Line 81"/>
            <p:cNvSpPr>
              <a:spLocks noChangeShapeType="1"/>
            </p:cNvSpPr>
            <p:nvPr/>
          </p:nvSpPr>
          <p:spPr bwMode="auto">
            <a:xfrm flipV="1">
              <a:off x="1008" y="768"/>
              <a:ext cx="3024" cy="1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5" name="Line 82"/>
            <p:cNvSpPr>
              <a:spLocks noChangeShapeType="1"/>
            </p:cNvSpPr>
            <p:nvPr/>
          </p:nvSpPr>
          <p:spPr bwMode="auto">
            <a:xfrm flipV="1">
              <a:off x="960" y="912"/>
              <a:ext cx="3084" cy="1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6" name="Line 83"/>
            <p:cNvSpPr>
              <a:spLocks noChangeShapeType="1"/>
            </p:cNvSpPr>
            <p:nvPr/>
          </p:nvSpPr>
          <p:spPr bwMode="auto">
            <a:xfrm flipV="1">
              <a:off x="768" y="1159"/>
              <a:ext cx="3840" cy="28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7" name="Line 84"/>
            <p:cNvSpPr>
              <a:spLocks noChangeShapeType="1"/>
            </p:cNvSpPr>
            <p:nvPr/>
          </p:nvSpPr>
          <p:spPr bwMode="auto">
            <a:xfrm flipV="1">
              <a:off x="864" y="1126"/>
              <a:ext cx="3163" cy="55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8" name="Line 85"/>
            <p:cNvSpPr>
              <a:spLocks noChangeShapeType="1"/>
            </p:cNvSpPr>
            <p:nvPr/>
          </p:nvSpPr>
          <p:spPr bwMode="auto">
            <a:xfrm flipV="1">
              <a:off x="1008" y="948"/>
              <a:ext cx="4344" cy="82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79" name="Line 86"/>
            <p:cNvSpPr>
              <a:spLocks noChangeShapeType="1"/>
            </p:cNvSpPr>
            <p:nvPr/>
          </p:nvSpPr>
          <p:spPr bwMode="auto">
            <a:xfrm flipV="1">
              <a:off x="1056" y="1267"/>
              <a:ext cx="2839" cy="60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80" name="Line 87"/>
            <p:cNvSpPr>
              <a:spLocks noChangeShapeType="1"/>
            </p:cNvSpPr>
            <p:nvPr/>
          </p:nvSpPr>
          <p:spPr bwMode="auto">
            <a:xfrm flipV="1">
              <a:off x="1200" y="1337"/>
              <a:ext cx="3351" cy="58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81" name="Line 88"/>
            <p:cNvSpPr>
              <a:spLocks noChangeShapeType="1"/>
            </p:cNvSpPr>
            <p:nvPr/>
          </p:nvSpPr>
          <p:spPr bwMode="auto">
            <a:xfrm flipV="1">
              <a:off x="1344" y="1344"/>
              <a:ext cx="2493" cy="57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82" name="Line 89"/>
            <p:cNvSpPr>
              <a:spLocks noChangeShapeType="1"/>
            </p:cNvSpPr>
            <p:nvPr/>
          </p:nvSpPr>
          <p:spPr bwMode="auto">
            <a:xfrm flipV="1">
              <a:off x="1536" y="1665"/>
              <a:ext cx="3408" cy="30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</p:grpSp>
      <p:sp>
        <p:nvSpPr>
          <p:cNvPr id="66570" name="Text Box 92"/>
          <p:cNvSpPr txBox="1">
            <a:spLocks noChangeArrowheads="1"/>
          </p:cNvSpPr>
          <p:nvPr/>
        </p:nvSpPr>
        <p:spPr bwMode="auto">
          <a:xfrm>
            <a:off x="5037138" y="4797425"/>
            <a:ext cx="3743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rebuchet MS" pitchFamily="34" charset="0"/>
              </a:rPr>
              <a:t>e.g., SIFT descriptor space: each point is 128-dimensional</a:t>
            </a:r>
          </a:p>
        </p:txBody>
      </p:sp>
      <p:sp>
        <p:nvSpPr>
          <p:cNvPr id="18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Nister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2006</a:t>
            </a:r>
          </a:p>
        </p:txBody>
      </p:sp>
    </p:spTree>
    <p:extLst>
      <p:ext uri="{BB962C8B-B14F-4D97-AF65-F5344CB8AC3E}">
        <p14:creationId xmlns:p14="http://schemas.microsoft.com/office/powerpoint/2010/main" val="24243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4" presetClass="exit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“Camera </a:t>
            </a:r>
            <a:r>
              <a:rPr lang="en-US" sz="2800" dirty="0" err="1" smtClean="0"/>
              <a:t>obscura</a:t>
            </a:r>
            <a:r>
              <a:rPr lang="en-US" sz="2800" dirty="0" smtClean="0"/>
              <a:t>” = “dark room”</a:t>
            </a:r>
          </a:p>
          <a:p>
            <a:pPr eaLnBrk="1" hangingPunct="1"/>
            <a:r>
              <a:rPr lang="en-US" sz="2800" dirty="0" smtClean="0"/>
              <a:t>First </a:t>
            </a:r>
            <a:r>
              <a:rPr lang="en-US" sz="2800" dirty="0" smtClean="0"/>
              <a:t>idea: Mo-</a:t>
            </a:r>
            <a:r>
              <a:rPr lang="en-US" sz="2800" dirty="0" err="1" smtClean="0"/>
              <a:t>Ti</a:t>
            </a:r>
            <a:r>
              <a:rPr lang="en-US" sz="2800" dirty="0" smtClean="0"/>
              <a:t>, China (470BC to 390BC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First built: Alhazen, Iraq/Egypt (965 to 1039AD</a:t>
            </a:r>
            <a:r>
              <a:rPr lang="en-US" sz="2800" dirty="0" smtClean="0"/>
              <a:t>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2457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611539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611539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44839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604084"/>
            <a:ext cx="2784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Modified from Derek </a:t>
            </a:r>
            <a:r>
              <a:rPr lang="en-US" sz="1050" dirty="0" err="1" smtClean="0"/>
              <a:t>Hoiem</a:t>
            </a:r>
            <a:endParaRPr lang="en-US" sz="105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Camera obscura at home</a:t>
            </a:r>
          </a:p>
        </p:txBody>
      </p:sp>
      <p:pic>
        <p:nvPicPr>
          <p:cNvPr id="20483" name="Picture 4" descr="sky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93863"/>
            <a:ext cx="33337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0" y="6605506"/>
            <a:ext cx="3358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Sketch from http://www.funsci.com/fun3_en/sky/sky.htm</a:t>
            </a:r>
          </a:p>
        </p:txBody>
      </p:sp>
      <p:pic>
        <p:nvPicPr>
          <p:cNvPr id="77829" name="Picture 6" descr="lens1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65300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206240" y="6605506"/>
            <a:ext cx="52455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http://blog.makezine.com/archive/2006/02/how_to_room_sized_camera_obscu.html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799" y="5341422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can you make your own </a:t>
            </a:r>
            <a:r>
              <a:rPr lang="en-US" dirty="0" smtClean="0"/>
              <a:t>(portable) camera?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51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Derek </a:t>
            </a:r>
            <a:r>
              <a:rPr lang="en-US" sz="10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Hoiem</a:t>
            </a:r>
            <a:endParaRPr lang="en-US" sz="1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Camera obscura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5987" y="1317626"/>
            <a:ext cx="25241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444" y="1488281"/>
            <a:ext cx="287655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1508125" y="4244975"/>
            <a:ext cx="3852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Jetty at Margate England, 1898.</a:t>
            </a: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5975350" y="6579145"/>
            <a:ext cx="3168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http://brightbytes.com/cosite/collection2.html</a:t>
            </a:r>
          </a:p>
        </p:txBody>
      </p:sp>
      <p:pic>
        <p:nvPicPr>
          <p:cNvPr id="19464" name="Picture 12" descr="park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1400175"/>
            <a:ext cx="196056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3" descr="parktex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135438"/>
            <a:ext cx="250666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6696075" y="5216525"/>
            <a:ext cx="2989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Around 1870s</a:t>
            </a:r>
          </a:p>
        </p:txBody>
      </p:sp>
      <p:sp>
        <p:nvSpPr>
          <p:cNvPr id="19467" name="Text Box 15"/>
          <p:cNvSpPr txBox="1">
            <a:spLocks noChangeArrowheads="1"/>
          </p:cNvSpPr>
          <p:nvPr/>
        </p:nvSpPr>
        <p:spPr bwMode="auto">
          <a:xfrm>
            <a:off x="646113" y="4856163"/>
            <a:ext cx="4321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An attraction in the late 19</a:t>
            </a:r>
            <a:r>
              <a:rPr lang="en-US" sz="2800" baseline="30000" smtClean="0">
                <a:solidFill>
                  <a:srgbClr val="000000"/>
                </a:solidFill>
              </a:rPr>
              <a:t>th</a:t>
            </a:r>
            <a:r>
              <a:rPr lang="en-US" sz="2800" smtClean="0">
                <a:solidFill>
                  <a:srgbClr val="000000"/>
                </a:solidFill>
              </a:rPr>
              <a:t> century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9094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R. </a:t>
            </a:r>
            <a:r>
              <a:rPr lang="en-US" sz="1050" dirty="0" err="1">
                <a:solidFill>
                  <a:srgbClr val="000000"/>
                </a:solidFill>
              </a:rPr>
              <a:t>Duraiswami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26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 smtClean="0"/>
              <a:t>	Oldest surviving photograph</a:t>
            </a:r>
          </a:p>
          <a:p>
            <a:pPr lvl="1" eaLnBrk="1" hangingPunct="1"/>
            <a:r>
              <a:rPr lang="en-US" sz="2000" dirty="0" smtClean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Joseph </a:t>
            </a:r>
            <a:r>
              <a:rPr lang="en-US" dirty="0" err="1"/>
              <a:t>Niepce</a:t>
            </a:r>
            <a:r>
              <a:rPr lang="en-US" dirty="0"/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Derek </a:t>
            </a:r>
            <a:r>
              <a:rPr lang="en-US" sz="1050" dirty="0" err="1" smtClean="0"/>
              <a:t>Hoiem</a:t>
            </a:r>
            <a:endParaRPr lang="en-US" sz="105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Photograph of People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01" y="914400"/>
            <a:ext cx="7420956" cy="5725201"/>
            <a:chOff x="584201" y="914400"/>
            <a:chExt cx="7420956" cy="5725201"/>
          </a:xfrm>
        </p:grpSpPr>
        <p:pic>
          <p:nvPicPr>
            <p:cNvPr id="514050" name="Picture 2" descr="https://upload.wikimedia.org/wikipedia/commons/thumb/d/d3/Boulevard_du_Temple_by_Daguerre.jpg/1920px-Boulevard_du_Temple_by_Daguer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1" y="914400"/>
              <a:ext cx="7420956" cy="5328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320164" y="6301047"/>
              <a:ext cx="3993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“</a:t>
              </a:r>
              <a:r>
                <a:rPr lang="fr-FR" sz="1600" dirty="0" smtClean="0"/>
                <a:t>Boulevard </a:t>
              </a:r>
              <a:r>
                <a:rPr lang="fr-FR" sz="1600" dirty="0"/>
                <a:t>du </a:t>
              </a:r>
              <a:r>
                <a:rPr lang="fr-FR" sz="1600" dirty="0" smtClean="0"/>
                <a:t>Temple</a:t>
              </a:r>
              <a:r>
                <a:rPr lang="en-US" sz="1600" dirty="0" smtClean="0"/>
                <a:t>”, Louis Daguerre, </a:t>
              </a:r>
              <a:r>
                <a:rPr lang="fr-FR" sz="1600" dirty="0" smtClean="0"/>
                <a:t>1838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Derek </a:t>
            </a:r>
            <a:r>
              <a:rPr lang="en-US" sz="1050" dirty="0" err="1" smtClean="0"/>
              <a:t>Hoiem</a:t>
            </a:r>
            <a:endParaRPr lang="en-US" sz="105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Honda </a:t>
            </a:r>
            <a:r>
              <a:rPr lang="en-US" dirty="0" smtClean="0"/>
              <a:t>commercial: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www.youtube.com/watch?v=7PGXZ-oc2-g</a:t>
            </a:r>
            <a:r>
              <a:rPr lang="en-US" dirty="0" smtClean="0"/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289610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6477000"/>
            <a:ext cx="853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of 3D sidewalk art: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://www.youtube.com/watch?v=3SNYtd0Ayt0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8" name="Picture 2" descr="115_15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7975"/>
            <a:ext cx="4191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5029200" y="1577975"/>
            <a:ext cx="3733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35625" y="1917700"/>
            <a:ext cx="2322513" cy="2560638"/>
            <a:chOff x="3550" y="502"/>
            <a:chExt cx="1463" cy="1613"/>
          </a:xfrm>
        </p:grpSpPr>
        <p:sp>
          <p:nvSpPr>
            <p:cNvPr id="67647" name="Oval 5"/>
            <p:cNvSpPr>
              <a:spLocks noChangeArrowheads="1"/>
            </p:cNvSpPr>
            <p:nvPr/>
          </p:nvSpPr>
          <p:spPr bwMode="auto">
            <a:xfrm>
              <a:off x="4235" y="1904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8" name="Oval 6"/>
            <p:cNvSpPr>
              <a:spLocks noChangeArrowheads="1"/>
            </p:cNvSpPr>
            <p:nvPr/>
          </p:nvSpPr>
          <p:spPr bwMode="auto">
            <a:xfrm>
              <a:off x="4304" y="1928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9" name="Oval 7"/>
            <p:cNvSpPr>
              <a:spLocks noChangeArrowheads="1"/>
            </p:cNvSpPr>
            <p:nvPr/>
          </p:nvSpPr>
          <p:spPr bwMode="auto">
            <a:xfrm>
              <a:off x="4441" y="174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0" name="Oval 8"/>
            <p:cNvSpPr>
              <a:spLocks noChangeArrowheads="1"/>
            </p:cNvSpPr>
            <p:nvPr/>
          </p:nvSpPr>
          <p:spPr bwMode="auto">
            <a:xfrm>
              <a:off x="4258" y="1367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1" name="Oval 9"/>
            <p:cNvSpPr>
              <a:spLocks noChangeArrowheads="1"/>
            </p:cNvSpPr>
            <p:nvPr/>
          </p:nvSpPr>
          <p:spPr bwMode="auto">
            <a:xfrm>
              <a:off x="3870" y="115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2" name="Oval 10"/>
            <p:cNvSpPr>
              <a:spLocks noChangeArrowheads="1"/>
            </p:cNvSpPr>
            <p:nvPr/>
          </p:nvSpPr>
          <p:spPr bwMode="auto">
            <a:xfrm>
              <a:off x="3573" y="712"/>
              <a:ext cx="22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3" name="Oval 11"/>
            <p:cNvSpPr>
              <a:spLocks noChangeArrowheads="1"/>
            </p:cNvSpPr>
            <p:nvPr/>
          </p:nvSpPr>
          <p:spPr bwMode="auto">
            <a:xfrm>
              <a:off x="4738" y="89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4" name="Oval 12"/>
            <p:cNvSpPr>
              <a:spLocks noChangeArrowheads="1"/>
            </p:cNvSpPr>
            <p:nvPr/>
          </p:nvSpPr>
          <p:spPr bwMode="auto">
            <a:xfrm>
              <a:off x="4921" y="99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5" name="Oval 13"/>
            <p:cNvSpPr>
              <a:spLocks noChangeArrowheads="1"/>
            </p:cNvSpPr>
            <p:nvPr/>
          </p:nvSpPr>
          <p:spPr bwMode="auto">
            <a:xfrm>
              <a:off x="4441" y="1577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6" name="Oval 14"/>
            <p:cNvSpPr>
              <a:spLocks noChangeArrowheads="1"/>
            </p:cNvSpPr>
            <p:nvPr/>
          </p:nvSpPr>
          <p:spPr bwMode="auto">
            <a:xfrm>
              <a:off x="4510" y="1577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7" name="Oval 15"/>
            <p:cNvSpPr>
              <a:spLocks noChangeArrowheads="1"/>
            </p:cNvSpPr>
            <p:nvPr/>
          </p:nvSpPr>
          <p:spPr bwMode="auto">
            <a:xfrm>
              <a:off x="4190" y="2091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8" name="Oval 16"/>
            <p:cNvSpPr>
              <a:spLocks noChangeArrowheads="1"/>
            </p:cNvSpPr>
            <p:nvPr/>
          </p:nvSpPr>
          <p:spPr bwMode="auto">
            <a:xfrm>
              <a:off x="4990" y="183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59" name="Oval 17"/>
            <p:cNvSpPr>
              <a:spLocks noChangeArrowheads="1"/>
            </p:cNvSpPr>
            <p:nvPr/>
          </p:nvSpPr>
          <p:spPr bwMode="auto">
            <a:xfrm>
              <a:off x="4327" y="1367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60" name="Oval 18"/>
            <p:cNvSpPr>
              <a:spLocks noChangeArrowheads="1"/>
            </p:cNvSpPr>
            <p:nvPr/>
          </p:nvSpPr>
          <p:spPr bwMode="auto">
            <a:xfrm>
              <a:off x="4007" y="139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61" name="Oval 19"/>
            <p:cNvSpPr>
              <a:spLocks noChangeArrowheads="1"/>
            </p:cNvSpPr>
            <p:nvPr/>
          </p:nvSpPr>
          <p:spPr bwMode="auto">
            <a:xfrm>
              <a:off x="3550" y="502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927100" y="1423988"/>
            <a:ext cx="3286125" cy="3281362"/>
            <a:chOff x="584" y="191"/>
            <a:chExt cx="2070" cy="2067"/>
          </a:xfrm>
        </p:grpSpPr>
        <p:sp>
          <p:nvSpPr>
            <p:cNvPr id="67635" name="Oval 21"/>
            <p:cNvSpPr>
              <a:spLocks noChangeArrowheads="1"/>
            </p:cNvSpPr>
            <p:nvPr/>
          </p:nvSpPr>
          <p:spPr bwMode="auto">
            <a:xfrm>
              <a:off x="1503" y="314"/>
              <a:ext cx="348" cy="55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36" name="Oval 22"/>
            <p:cNvSpPr>
              <a:spLocks noChangeArrowheads="1"/>
            </p:cNvSpPr>
            <p:nvPr/>
          </p:nvSpPr>
          <p:spPr bwMode="auto">
            <a:xfrm rot="1683787" flipH="1">
              <a:off x="1934" y="1337"/>
              <a:ext cx="720" cy="40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37" name="Oval 23"/>
            <p:cNvSpPr>
              <a:spLocks noChangeArrowheads="1"/>
            </p:cNvSpPr>
            <p:nvPr/>
          </p:nvSpPr>
          <p:spPr bwMode="auto">
            <a:xfrm rot="613854">
              <a:off x="1952" y="868"/>
              <a:ext cx="281" cy="46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38" name="Oval 24"/>
            <p:cNvSpPr>
              <a:spLocks noChangeArrowheads="1"/>
            </p:cNvSpPr>
            <p:nvPr/>
          </p:nvSpPr>
          <p:spPr bwMode="auto">
            <a:xfrm rot="613854">
              <a:off x="1536" y="1440"/>
              <a:ext cx="336" cy="81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39" name="Oval 25"/>
            <p:cNvSpPr>
              <a:spLocks noChangeArrowheads="1"/>
            </p:cNvSpPr>
            <p:nvPr/>
          </p:nvSpPr>
          <p:spPr bwMode="auto">
            <a:xfrm>
              <a:off x="1056" y="912"/>
              <a:ext cx="528" cy="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0" name="Oval 26"/>
            <p:cNvSpPr>
              <a:spLocks noChangeArrowheads="1"/>
            </p:cNvSpPr>
            <p:nvPr/>
          </p:nvSpPr>
          <p:spPr bwMode="auto">
            <a:xfrm rot="613854">
              <a:off x="1584" y="720"/>
              <a:ext cx="52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1" name="Oval 27"/>
            <p:cNvSpPr>
              <a:spLocks noChangeArrowheads="1"/>
            </p:cNvSpPr>
            <p:nvPr/>
          </p:nvSpPr>
          <p:spPr bwMode="auto">
            <a:xfrm rot="-1205321">
              <a:off x="584" y="958"/>
              <a:ext cx="816" cy="48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2" name="Oval 28"/>
            <p:cNvSpPr>
              <a:spLocks noChangeArrowheads="1"/>
            </p:cNvSpPr>
            <p:nvPr/>
          </p:nvSpPr>
          <p:spPr bwMode="auto">
            <a:xfrm rot="737102">
              <a:off x="713" y="826"/>
              <a:ext cx="672" cy="33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3" name="Oval 29"/>
            <p:cNvSpPr>
              <a:spLocks noChangeArrowheads="1"/>
            </p:cNvSpPr>
            <p:nvPr/>
          </p:nvSpPr>
          <p:spPr bwMode="auto">
            <a:xfrm rot="737102">
              <a:off x="912" y="413"/>
              <a:ext cx="672" cy="33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4" name="Oval 30"/>
            <p:cNvSpPr>
              <a:spLocks noChangeArrowheads="1"/>
            </p:cNvSpPr>
            <p:nvPr/>
          </p:nvSpPr>
          <p:spPr bwMode="auto">
            <a:xfrm rot="20862898" flipH="1">
              <a:off x="1829" y="623"/>
              <a:ext cx="672" cy="384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5" name="Oval 31"/>
            <p:cNvSpPr>
              <a:spLocks noChangeArrowheads="1"/>
            </p:cNvSpPr>
            <p:nvPr/>
          </p:nvSpPr>
          <p:spPr bwMode="auto">
            <a:xfrm rot="737102">
              <a:off x="1525" y="1102"/>
              <a:ext cx="384" cy="43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46" name="Oval 32"/>
            <p:cNvSpPr>
              <a:spLocks noChangeArrowheads="1"/>
            </p:cNvSpPr>
            <p:nvPr/>
          </p:nvSpPr>
          <p:spPr bwMode="auto">
            <a:xfrm rot="737102">
              <a:off x="1727" y="191"/>
              <a:ext cx="432" cy="62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1951038"/>
            <a:ext cx="6318250" cy="2498725"/>
            <a:chOff x="1008" y="523"/>
            <a:chExt cx="3980" cy="1574"/>
          </a:xfrm>
        </p:grpSpPr>
        <p:sp>
          <p:nvSpPr>
            <p:cNvPr id="110" name="Line 34"/>
            <p:cNvSpPr>
              <a:spLocks noChangeShapeType="1"/>
            </p:cNvSpPr>
            <p:nvPr/>
          </p:nvSpPr>
          <p:spPr bwMode="auto">
            <a:xfrm>
              <a:off x="2304" y="1536"/>
              <a:ext cx="1880" cy="56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1" name="Line 35"/>
            <p:cNvSpPr>
              <a:spLocks noChangeShapeType="1"/>
            </p:cNvSpPr>
            <p:nvPr/>
          </p:nvSpPr>
          <p:spPr bwMode="auto">
            <a:xfrm>
              <a:off x="1680" y="1824"/>
              <a:ext cx="2619" cy="11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2" name="Line 36"/>
            <p:cNvSpPr>
              <a:spLocks noChangeShapeType="1"/>
            </p:cNvSpPr>
            <p:nvPr/>
          </p:nvSpPr>
          <p:spPr bwMode="auto">
            <a:xfrm>
              <a:off x="1296" y="1392"/>
              <a:ext cx="3692" cy="44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3" name="Line 37"/>
            <p:cNvSpPr>
              <a:spLocks noChangeShapeType="1"/>
            </p:cNvSpPr>
            <p:nvPr/>
          </p:nvSpPr>
          <p:spPr bwMode="auto">
            <a:xfrm>
              <a:off x="1008" y="1200"/>
              <a:ext cx="3504" cy="38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4" name="Line 38"/>
            <p:cNvSpPr>
              <a:spLocks noChangeShapeType="1"/>
            </p:cNvSpPr>
            <p:nvPr/>
          </p:nvSpPr>
          <p:spPr bwMode="auto">
            <a:xfrm>
              <a:off x="1044" y="981"/>
              <a:ext cx="3273" cy="39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5" name="Line 39"/>
            <p:cNvSpPr>
              <a:spLocks noChangeShapeType="1"/>
            </p:cNvSpPr>
            <p:nvPr/>
          </p:nvSpPr>
          <p:spPr bwMode="auto">
            <a:xfrm>
              <a:off x="1728" y="1344"/>
              <a:ext cx="2282" cy="67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6" name="Line 40"/>
            <p:cNvSpPr>
              <a:spLocks noChangeShapeType="1"/>
            </p:cNvSpPr>
            <p:nvPr/>
          </p:nvSpPr>
          <p:spPr bwMode="auto">
            <a:xfrm>
              <a:off x="2112" y="1104"/>
              <a:ext cx="2319" cy="64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7" name="Line 41"/>
            <p:cNvSpPr>
              <a:spLocks noChangeShapeType="1"/>
            </p:cNvSpPr>
            <p:nvPr/>
          </p:nvSpPr>
          <p:spPr bwMode="auto">
            <a:xfrm>
              <a:off x="1248" y="576"/>
              <a:ext cx="2618" cy="59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8" name="Line 42"/>
            <p:cNvSpPr>
              <a:spLocks noChangeShapeType="1"/>
            </p:cNvSpPr>
            <p:nvPr/>
          </p:nvSpPr>
          <p:spPr bwMode="auto">
            <a:xfrm>
              <a:off x="1680" y="576"/>
              <a:ext cx="3245" cy="43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19" name="Line 43"/>
            <p:cNvSpPr>
              <a:spLocks noChangeShapeType="1"/>
            </p:cNvSpPr>
            <p:nvPr/>
          </p:nvSpPr>
          <p:spPr bwMode="auto">
            <a:xfrm flipV="1">
              <a:off x="2160" y="727"/>
              <a:ext cx="1411" cy="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0" name="Line 44"/>
            <p:cNvSpPr>
              <a:spLocks noChangeShapeType="1"/>
            </p:cNvSpPr>
            <p:nvPr/>
          </p:nvSpPr>
          <p:spPr bwMode="auto">
            <a:xfrm flipV="1">
              <a:off x="1920" y="523"/>
              <a:ext cx="1639" cy="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1" name="Line 45"/>
            <p:cNvSpPr>
              <a:spLocks noChangeShapeType="1"/>
            </p:cNvSpPr>
            <p:nvPr/>
          </p:nvSpPr>
          <p:spPr bwMode="auto">
            <a:xfrm>
              <a:off x="1824" y="864"/>
              <a:ext cx="2921" cy="5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7592" name="Group 46"/>
          <p:cNvGrpSpPr>
            <a:grpSpLocks/>
          </p:cNvGrpSpPr>
          <p:nvPr/>
        </p:nvGrpSpPr>
        <p:grpSpPr bwMode="auto">
          <a:xfrm>
            <a:off x="5562600" y="1958975"/>
            <a:ext cx="3011488" cy="2671763"/>
            <a:chOff x="3504" y="525"/>
            <a:chExt cx="1897" cy="1683"/>
          </a:xfrm>
        </p:grpSpPr>
        <p:sp>
          <p:nvSpPr>
            <p:cNvPr id="67594" name="Oval 47"/>
            <p:cNvSpPr>
              <a:spLocks noChangeArrowheads="1"/>
            </p:cNvSpPr>
            <p:nvPr/>
          </p:nvSpPr>
          <p:spPr bwMode="auto">
            <a:xfrm>
              <a:off x="3870" y="125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595" name="Oval 48"/>
            <p:cNvSpPr>
              <a:spLocks noChangeArrowheads="1"/>
            </p:cNvSpPr>
            <p:nvPr/>
          </p:nvSpPr>
          <p:spPr bwMode="auto">
            <a:xfrm>
              <a:off x="3915" y="120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596" name="Oval 49"/>
            <p:cNvSpPr>
              <a:spLocks noChangeArrowheads="1"/>
            </p:cNvSpPr>
            <p:nvPr/>
          </p:nvSpPr>
          <p:spPr bwMode="auto">
            <a:xfrm>
              <a:off x="4167" y="195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597" name="Oval 50"/>
            <p:cNvSpPr>
              <a:spLocks noChangeArrowheads="1"/>
            </p:cNvSpPr>
            <p:nvPr/>
          </p:nvSpPr>
          <p:spPr bwMode="auto">
            <a:xfrm>
              <a:off x="4281" y="1787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598" name="Oval 51"/>
            <p:cNvSpPr>
              <a:spLocks noChangeArrowheads="1"/>
            </p:cNvSpPr>
            <p:nvPr/>
          </p:nvSpPr>
          <p:spPr bwMode="auto">
            <a:xfrm>
              <a:off x="4304" y="2068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599" name="Oval 52"/>
            <p:cNvSpPr>
              <a:spLocks noChangeArrowheads="1"/>
            </p:cNvSpPr>
            <p:nvPr/>
          </p:nvSpPr>
          <p:spPr bwMode="auto">
            <a:xfrm>
              <a:off x="4075" y="2044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0" name="Oval 53"/>
            <p:cNvSpPr>
              <a:spLocks noChangeArrowheads="1"/>
            </p:cNvSpPr>
            <p:nvPr/>
          </p:nvSpPr>
          <p:spPr bwMode="auto">
            <a:xfrm>
              <a:off x="4235" y="155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1" name="Oval 54"/>
            <p:cNvSpPr>
              <a:spLocks noChangeArrowheads="1"/>
            </p:cNvSpPr>
            <p:nvPr/>
          </p:nvSpPr>
          <p:spPr bwMode="auto">
            <a:xfrm>
              <a:off x="4647" y="167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2" name="Oval 55"/>
            <p:cNvSpPr>
              <a:spLocks noChangeArrowheads="1"/>
            </p:cNvSpPr>
            <p:nvPr/>
          </p:nvSpPr>
          <p:spPr bwMode="auto">
            <a:xfrm>
              <a:off x="4944" y="1647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3" name="Oval 56"/>
            <p:cNvSpPr>
              <a:spLocks noChangeArrowheads="1"/>
            </p:cNvSpPr>
            <p:nvPr/>
          </p:nvSpPr>
          <p:spPr bwMode="auto">
            <a:xfrm>
              <a:off x="4350" y="1460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4" name="Oval 57"/>
            <p:cNvSpPr>
              <a:spLocks noChangeArrowheads="1"/>
            </p:cNvSpPr>
            <p:nvPr/>
          </p:nvSpPr>
          <p:spPr bwMode="auto">
            <a:xfrm>
              <a:off x="3824" y="132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5" name="Oval 58"/>
            <p:cNvSpPr>
              <a:spLocks noChangeArrowheads="1"/>
            </p:cNvSpPr>
            <p:nvPr/>
          </p:nvSpPr>
          <p:spPr bwMode="auto">
            <a:xfrm>
              <a:off x="4007" y="111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6" name="Oval 59"/>
            <p:cNvSpPr>
              <a:spLocks noChangeArrowheads="1"/>
            </p:cNvSpPr>
            <p:nvPr/>
          </p:nvSpPr>
          <p:spPr bwMode="auto">
            <a:xfrm>
              <a:off x="4030" y="89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7" name="Oval 60"/>
            <p:cNvSpPr>
              <a:spLocks noChangeArrowheads="1"/>
            </p:cNvSpPr>
            <p:nvPr/>
          </p:nvSpPr>
          <p:spPr bwMode="auto">
            <a:xfrm>
              <a:off x="4258" y="127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8" name="Oval 61"/>
            <p:cNvSpPr>
              <a:spLocks noChangeArrowheads="1"/>
            </p:cNvSpPr>
            <p:nvPr/>
          </p:nvSpPr>
          <p:spPr bwMode="auto">
            <a:xfrm>
              <a:off x="4624" y="1227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09" name="Oval 62"/>
            <p:cNvSpPr>
              <a:spLocks noChangeArrowheads="1"/>
            </p:cNvSpPr>
            <p:nvPr/>
          </p:nvSpPr>
          <p:spPr bwMode="auto">
            <a:xfrm>
              <a:off x="4578" y="92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0" name="Oval 63"/>
            <p:cNvSpPr>
              <a:spLocks noChangeArrowheads="1"/>
            </p:cNvSpPr>
            <p:nvPr/>
          </p:nvSpPr>
          <p:spPr bwMode="auto">
            <a:xfrm>
              <a:off x="3710" y="525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1" name="Oval 64"/>
            <p:cNvSpPr>
              <a:spLocks noChangeArrowheads="1"/>
            </p:cNvSpPr>
            <p:nvPr/>
          </p:nvSpPr>
          <p:spPr bwMode="auto">
            <a:xfrm>
              <a:off x="4670" y="666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2" name="Oval 65"/>
            <p:cNvSpPr>
              <a:spLocks noChangeArrowheads="1"/>
            </p:cNvSpPr>
            <p:nvPr/>
          </p:nvSpPr>
          <p:spPr bwMode="auto">
            <a:xfrm>
              <a:off x="4578" y="572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3" name="Oval 66"/>
            <p:cNvSpPr>
              <a:spLocks noChangeArrowheads="1"/>
            </p:cNvSpPr>
            <p:nvPr/>
          </p:nvSpPr>
          <p:spPr bwMode="auto">
            <a:xfrm>
              <a:off x="5104" y="85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4" name="Oval 67"/>
            <p:cNvSpPr>
              <a:spLocks noChangeArrowheads="1"/>
            </p:cNvSpPr>
            <p:nvPr/>
          </p:nvSpPr>
          <p:spPr bwMode="auto">
            <a:xfrm>
              <a:off x="5081" y="113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5" name="Oval 68"/>
            <p:cNvSpPr>
              <a:spLocks noChangeArrowheads="1"/>
            </p:cNvSpPr>
            <p:nvPr/>
          </p:nvSpPr>
          <p:spPr bwMode="auto">
            <a:xfrm>
              <a:off x="5378" y="120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6" name="Oval 69"/>
            <p:cNvSpPr>
              <a:spLocks noChangeArrowheads="1"/>
            </p:cNvSpPr>
            <p:nvPr/>
          </p:nvSpPr>
          <p:spPr bwMode="auto">
            <a:xfrm>
              <a:off x="5333" y="946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7" name="Oval 70"/>
            <p:cNvSpPr>
              <a:spLocks noChangeArrowheads="1"/>
            </p:cNvSpPr>
            <p:nvPr/>
          </p:nvSpPr>
          <p:spPr bwMode="auto">
            <a:xfrm>
              <a:off x="4258" y="2185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8" name="Oval 71"/>
            <p:cNvSpPr>
              <a:spLocks noChangeArrowheads="1"/>
            </p:cNvSpPr>
            <p:nvPr/>
          </p:nvSpPr>
          <p:spPr bwMode="auto">
            <a:xfrm>
              <a:off x="4030" y="75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19" name="Oval 72"/>
            <p:cNvSpPr>
              <a:spLocks noChangeArrowheads="1"/>
            </p:cNvSpPr>
            <p:nvPr/>
          </p:nvSpPr>
          <p:spPr bwMode="auto">
            <a:xfrm>
              <a:off x="3504" y="596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20" name="Oval 73"/>
            <p:cNvSpPr>
              <a:spLocks noChangeArrowheads="1"/>
            </p:cNvSpPr>
            <p:nvPr/>
          </p:nvSpPr>
          <p:spPr bwMode="auto">
            <a:xfrm>
              <a:off x="4533" y="1320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21" name="Oval 74"/>
            <p:cNvSpPr>
              <a:spLocks noChangeArrowheads="1"/>
            </p:cNvSpPr>
            <p:nvPr/>
          </p:nvSpPr>
          <p:spPr bwMode="auto">
            <a:xfrm>
              <a:off x="4533" y="1086"/>
              <a:ext cx="22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7622" name="Oval 75"/>
            <p:cNvSpPr>
              <a:spLocks noChangeArrowheads="1"/>
            </p:cNvSpPr>
            <p:nvPr/>
          </p:nvSpPr>
          <p:spPr bwMode="auto">
            <a:xfrm>
              <a:off x="4578" y="115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152" name="Title 1"/>
          <p:cNvSpPr txBox="1">
            <a:spLocks/>
          </p:cNvSpPr>
          <p:nvPr/>
        </p:nvSpPr>
        <p:spPr bwMode="auto">
          <a:xfrm>
            <a:off x="457200" y="33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Visual words: main idea</a:t>
            </a:r>
            <a:endParaRPr lang="en-US" sz="4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Nister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2006</a:t>
            </a:r>
          </a:p>
        </p:txBody>
      </p:sp>
    </p:spTree>
    <p:extLst>
      <p:ext uri="{BB962C8B-B14F-4D97-AF65-F5344CB8AC3E}">
        <p14:creationId xmlns:p14="http://schemas.microsoft.com/office/powerpoint/2010/main" val="40728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Perspective effects</a:t>
            </a:r>
          </a:p>
        </p:txBody>
      </p:sp>
      <p:pic>
        <p:nvPicPr>
          <p:cNvPr id="21507" name="Picture 4" descr="pb113478_m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747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5040313" y="2606675"/>
            <a:ext cx="1008062" cy="2916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7127875" y="3578225"/>
            <a:ext cx="396875" cy="5762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63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Perspective effects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Far away objects appear smaller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0" y="6604001"/>
            <a:ext cx="23034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 smtClean="0">
                <a:solidFill>
                  <a:srgbClr val="000000"/>
                </a:solidFill>
              </a:rPr>
              <a:t>Forsyth and Ponce</a:t>
            </a:r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36336" r="14854" b="11340"/>
          <a:stretch/>
        </p:blipFill>
        <p:spPr bwMode="auto">
          <a:xfrm>
            <a:off x="792163" y="2128058"/>
            <a:ext cx="7488237" cy="392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031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mtClean="0"/>
              <a:t>Perspective effects</a:t>
            </a:r>
          </a:p>
        </p:txBody>
      </p:sp>
      <p:pic>
        <p:nvPicPr>
          <p:cNvPr id="23555" name="Picture 4" descr="1853580788_29b3969bc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404938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32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3238" y="1920875"/>
            <a:ext cx="8102600" cy="4046538"/>
            <a:chOff x="317" y="1321"/>
            <a:chExt cx="5104" cy="2549"/>
          </a:xfrm>
        </p:grpSpPr>
        <p:pic>
          <p:nvPicPr>
            <p:cNvPr id="2458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7" t="42615" r="14865" b="5865"/>
            <a:stretch>
              <a:fillRect/>
            </a:stretch>
          </p:blipFill>
          <p:spPr bwMode="auto">
            <a:xfrm>
              <a:off x="567" y="1389"/>
              <a:ext cx="4854" cy="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7"/>
            <p:cNvSpPr>
              <a:spLocks noChangeArrowheads="1"/>
            </p:cNvSpPr>
            <p:nvPr/>
          </p:nvSpPr>
          <p:spPr bwMode="auto">
            <a:xfrm>
              <a:off x="317" y="1321"/>
              <a:ext cx="2109" cy="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Perspective effects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Parallel lines in the scene intersect in the image</a:t>
            </a:r>
          </a:p>
          <a:p>
            <a:pPr eaLnBrk="1" hangingPunct="1"/>
            <a:r>
              <a:rPr lang="en-US" sz="2800" smtClean="0"/>
              <a:t>Converge in image on horizon line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5302250" y="2479675"/>
            <a:ext cx="1497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(virtual)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738188" y="4706938"/>
            <a:ext cx="1497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Scene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646988" y="3063875"/>
            <a:ext cx="1497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76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38250"/>
            <a:ext cx="8229600" cy="5068888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Many-to-one: any points along same ray map to same point in image</a:t>
            </a:r>
          </a:p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Points </a:t>
            </a:r>
            <a:r>
              <a:rPr lang="en-US" sz="2800" dirty="0" smtClean="0">
                <a:sym typeface="Wingdings" pitchFamily="2" charset="2"/>
              </a:rPr>
              <a:t> points</a:t>
            </a:r>
          </a:p>
          <a:p>
            <a:pPr eaLnBrk="1" hangingPunct="1">
              <a:lnSpc>
                <a:spcPct val="95000"/>
              </a:lnSpc>
            </a:pPr>
            <a:r>
              <a:rPr lang="en-US" sz="2800" dirty="0" smtClean="0">
                <a:sym typeface="Wingdings" pitchFamily="2" charset="2"/>
              </a:rPr>
              <a:t>Lines  lines (</a:t>
            </a:r>
            <a:r>
              <a:rPr lang="en-US" sz="2800" dirty="0" err="1" smtClean="0">
                <a:sym typeface="Wingdings" pitchFamily="2" charset="2"/>
              </a:rPr>
              <a:t>collinearity</a:t>
            </a:r>
            <a:r>
              <a:rPr lang="en-US" sz="2800" dirty="0" smtClean="0">
                <a:sym typeface="Wingdings" pitchFamily="2" charset="2"/>
              </a:rPr>
              <a:t> preserved)</a:t>
            </a:r>
          </a:p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Distances and angles are </a:t>
            </a:r>
            <a:r>
              <a:rPr lang="en-US" sz="2800" b="1" dirty="0" smtClean="0"/>
              <a:t>not</a:t>
            </a:r>
            <a:r>
              <a:rPr lang="en-US" sz="2800" dirty="0" smtClean="0"/>
              <a:t> preserved</a:t>
            </a:r>
          </a:p>
          <a:p>
            <a:pPr eaLnBrk="1" hangingPunct="1">
              <a:lnSpc>
                <a:spcPct val="95000"/>
              </a:lnSpc>
            </a:pPr>
            <a:endParaRPr lang="en-US" sz="2800" dirty="0" smtClean="0"/>
          </a:p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Degenerate cases: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en-US" sz="2400" dirty="0" smtClean="0"/>
              <a:t>– Line through focal point projects to a point.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en-US" sz="2400" dirty="0" smtClean="0"/>
              <a:t>– Plane through focal point projects to line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en-US" sz="2400" dirty="0" smtClean="0"/>
              <a:t>– Plane perpendicular to image plane projects to part of the image.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Projection properties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0522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2" name="Group 3"/>
          <p:cNvGrpSpPr/>
          <p:nvPr/>
        </p:nvGrpSpPr>
        <p:grpSpPr>
          <a:xfrm>
            <a:off x="762000" y="1905000"/>
            <a:ext cx="7150100" cy="3914775"/>
            <a:chOff x="0" y="1038100"/>
            <a:chExt cx="7150100" cy="3914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Camera 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center</a:t>
              </a:r>
              <a:endParaRPr lang="en-US" dirty="0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4790474"/>
                </p:ext>
              </p:extLst>
            </p:nvPr>
          </p:nvGraphicFramePr>
          <p:xfrm>
            <a:off x="6154738" y="1088900"/>
            <a:ext cx="995362" cy="1357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98" name="Equation" r:id="rId3" imgW="520560" imgH="711000" progId="Equation.3">
                    <p:embed/>
                  </p:oleObj>
                </mc:Choice>
                <mc:Fallback>
                  <p:oleObj name="Equation" r:id="rId3" imgW="520560" imgH="711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4738" y="1088900"/>
                          <a:ext cx="995362" cy="1357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 smtClean="0">
                  <a:solidFill>
                    <a:srgbClr val="FFC000"/>
                  </a:solidFill>
                  <a:latin typeface="Arial" charset="0"/>
                </a:rPr>
                <a:t>.</a:t>
              </a:r>
              <a:endParaRPr lang="en-US" sz="6000" dirty="0">
                <a:solidFill>
                  <a:srgbClr val="FFC000"/>
                </a:solidFill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 smtClean="0">
                  <a:solidFill>
                    <a:srgbClr val="1F497D"/>
                  </a:solidFill>
                  <a:latin typeface="Arial" charset="0"/>
                </a:rPr>
                <a:t>.</a:t>
              </a:r>
              <a:endParaRPr lang="en-US" sz="6000" dirty="0">
                <a:solidFill>
                  <a:srgbClr val="1F497D"/>
                </a:solidFill>
                <a:latin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 smtClean="0">
                  <a:solidFill>
                    <a:prstClr val="black"/>
                  </a:solidFill>
                  <a:latin typeface="Arial" charset="0"/>
                </a:rPr>
                <a:t>.</a:t>
              </a:r>
              <a:endParaRPr lang="en-US" sz="6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f</a:t>
              </a:r>
              <a:r>
                <a:rPr lang="en-US" i="1" dirty="0" smtClean="0">
                  <a:solidFill>
                    <a:prstClr val="black"/>
                  </a:solidFill>
                  <a:latin typeface="Arial" charset="0"/>
                </a:rPr>
                <a:t>'</a:t>
              </a:r>
              <a:endParaRPr lang="en-US" i="1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779325" y="1816925"/>
              <a:ext cx="11875" cy="77130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189083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smtClean="0">
                  <a:solidFill>
                    <a:prstClr val="black"/>
                  </a:solidFill>
                  <a:latin typeface="Arial" charset="0"/>
                </a:rPr>
                <a:t>z</a:t>
              </a:r>
              <a:endParaRPr lang="en-US" i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8470" y="205745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y</a:t>
              </a:r>
              <a:endParaRPr lang="en-US" i="1" dirty="0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7103224"/>
                </p:ext>
              </p:extLst>
            </p:nvPr>
          </p:nvGraphicFramePr>
          <p:xfrm>
            <a:off x="1471613" y="4079750"/>
            <a:ext cx="993775" cy="87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99" name="Equation" r:id="rId5" imgW="520560" imgH="457200" progId="Equation.3">
                    <p:embed/>
                  </p:oleObj>
                </mc:Choice>
                <mc:Fallback>
                  <p:oleObj name="Equation" r:id="rId5" imgW="52056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1613" y="4079750"/>
                          <a:ext cx="993775" cy="873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 smtClean="0">
                  <a:solidFill>
                    <a:prstClr val="black"/>
                  </a:solidFill>
                  <a:latin typeface="Arial" charset="0"/>
                </a:rPr>
                <a:t>.</a:t>
              </a:r>
              <a:endParaRPr lang="en-US" sz="6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63668" y="1864736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Optical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c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enter</a:t>
              </a:r>
              <a:endParaRPr lang="en-US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smtClean="0">
                  <a:solidFill>
                    <a:prstClr val="black"/>
                  </a:solidFill>
                  <a:latin typeface="Arial" charset="0"/>
                </a:rPr>
                <a:t>y’</a:t>
              </a:r>
              <a:endParaRPr lang="en-US" i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smtClean="0">
                  <a:solidFill>
                    <a:prstClr val="black"/>
                  </a:solidFill>
                  <a:latin typeface="Arial" charset="0"/>
                </a:rPr>
                <a:t>x’</a:t>
              </a:r>
              <a:endParaRPr lang="en-US" i="1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V="1">
            <a:off x="6407906" y="3530992"/>
            <a:ext cx="145294" cy="1439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25811" y="35335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latin typeface="Arial" charset="0"/>
              </a:rPr>
              <a:t>x</a:t>
            </a:r>
            <a:endParaRPr lang="en-US" i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0" y="6607298"/>
            <a:ext cx="36419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Modified from Derek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r>
              <a:rPr lang="en-US" sz="1050" dirty="0" smtClean="0">
                <a:solidFill>
                  <a:srgbClr val="000000"/>
                </a:solidFill>
              </a:rPr>
              <a:t> and Kristen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245712" y="5324475"/>
            <a:ext cx="3833813" cy="1533525"/>
            <a:chOff x="2600325" y="5145088"/>
            <a:chExt cx="3833813" cy="1533525"/>
          </a:xfrm>
        </p:grpSpPr>
        <p:grpSp>
          <p:nvGrpSpPr>
            <p:cNvPr id="46" name="Group 4"/>
            <p:cNvGrpSpPr>
              <a:grpSpLocks/>
            </p:cNvGrpSpPr>
            <p:nvPr/>
          </p:nvGrpSpPr>
          <p:grpSpPr bwMode="auto">
            <a:xfrm>
              <a:off x="2617788" y="5346700"/>
              <a:ext cx="3779837" cy="1122363"/>
              <a:chOff x="2109" y="3385"/>
              <a:chExt cx="2381" cy="707"/>
            </a:xfrm>
          </p:grpSpPr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16" t="69298" r="38101" b="23660"/>
              <a:stretch>
                <a:fillRect/>
              </a:stretch>
            </p:blipFill>
            <p:spPr bwMode="auto">
              <a:xfrm>
                <a:off x="2290" y="3385"/>
                <a:ext cx="1769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Text Box 6"/>
              <p:cNvSpPr txBox="1">
                <a:spLocks noChangeArrowheads="1"/>
              </p:cNvSpPr>
              <p:nvPr/>
            </p:nvSpPr>
            <p:spPr bwMode="auto">
              <a:xfrm>
                <a:off x="2109" y="3861"/>
                <a:ext cx="106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Scene point</a:t>
                </a:r>
              </a:p>
            </p:txBody>
          </p:sp>
          <p:sp>
            <p:nvSpPr>
              <p:cNvPr id="54" name="Text Box 7"/>
              <p:cNvSpPr txBox="1">
                <a:spLocks noChangeArrowheads="1"/>
              </p:cNvSpPr>
              <p:nvPr/>
            </p:nvSpPr>
            <p:spPr bwMode="auto">
              <a:xfrm>
                <a:off x="3174" y="3857"/>
                <a:ext cx="13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</a:rPr>
                  <a:t>Image coordinates</a:t>
                </a:r>
              </a:p>
            </p:txBody>
          </p:sp>
        </p:grpSp>
        <p:pic>
          <p:nvPicPr>
            <p:cNvPr id="4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5" t="69658" r="47400" b="23677"/>
            <a:stretch>
              <a:fillRect/>
            </a:stretch>
          </p:blipFill>
          <p:spPr bwMode="auto">
            <a:xfrm>
              <a:off x="3951288" y="6030913"/>
              <a:ext cx="395287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2600325" y="5145088"/>
              <a:ext cx="3833813" cy="14605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>
              <a:off x="4564185" y="5310586"/>
              <a:ext cx="6127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</a:rPr>
                <a:t>‘</a:t>
              </a:r>
              <a:r>
                <a:rPr lang="en-US" sz="2000" b="1" dirty="0" smtClean="0">
                  <a:latin typeface="Calibri" panose="020F0502020204030204" pitchFamily="34" charset="0"/>
                </a:rPr>
                <a:t>’</a:t>
              </a:r>
              <a:endParaRPr lang="en-US" sz="20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5158762" y="5306068"/>
              <a:ext cx="6127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</a:rPr>
                <a:t>‘</a:t>
              </a:r>
              <a:r>
                <a:rPr lang="en-US" sz="2000" b="1" dirty="0" smtClean="0">
                  <a:latin typeface="Calibri" panose="020F0502020204030204" pitchFamily="34" charset="0"/>
                </a:rPr>
                <a:t>’</a:t>
              </a:r>
              <a:endParaRPr lang="en-US" sz="2000" b="1" dirty="0" smtClean="0">
                <a:latin typeface="Calibri" panose="020F0502020204030204" pitchFamily="34" charset="0"/>
              </a:endParaRPr>
            </a:p>
          </p:txBody>
        </p:sp>
      </p:grpSp>
      <p:grpSp>
        <p:nvGrpSpPr>
          <p:cNvPr id="45060" name="Group 45059"/>
          <p:cNvGrpSpPr/>
          <p:nvPr/>
        </p:nvGrpSpPr>
        <p:grpSpPr>
          <a:xfrm>
            <a:off x="7340270" y="4777425"/>
            <a:ext cx="940923" cy="683091"/>
            <a:chOff x="7340270" y="4802364"/>
            <a:chExt cx="940923" cy="683091"/>
          </a:xfrm>
        </p:grpSpPr>
        <p:sp>
          <p:nvSpPr>
            <p:cNvPr id="55" name="TextBox 54"/>
            <p:cNvSpPr txBox="1"/>
            <p:nvPr/>
          </p:nvSpPr>
          <p:spPr>
            <a:xfrm>
              <a:off x="7929815" y="480236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smtClean="0">
                  <a:solidFill>
                    <a:prstClr val="black"/>
                  </a:solidFill>
                  <a:latin typeface="Arial" charset="0"/>
                </a:rPr>
                <a:t>y’</a:t>
              </a:r>
              <a:endParaRPr lang="en-US" i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340270" y="480461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smtClean="0">
                  <a:solidFill>
                    <a:prstClr val="black"/>
                  </a:solidFill>
                  <a:latin typeface="Arial" charset="0"/>
                </a:rPr>
                <a:t>x’</a:t>
              </a:r>
              <a:endParaRPr lang="en-US" i="1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9" name="Straight Arrow Connector 8"/>
            <p:cNvCxnSpPr>
              <a:stCxn id="55" idx="2"/>
              <a:endCxn id="51" idx="0"/>
            </p:cNvCxnSpPr>
            <p:nvPr/>
          </p:nvCxnSpPr>
          <p:spPr>
            <a:xfrm>
              <a:off x="8105504" y="5171696"/>
              <a:ext cx="5033" cy="3137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57" name="Straight Arrow Connector 45056"/>
            <p:cNvCxnSpPr>
              <a:stCxn id="56" idx="2"/>
            </p:cNvCxnSpPr>
            <p:nvPr/>
          </p:nvCxnSpPr>
          <p:spPr>
            <a:xfrm>
              <a:off x="7515959" y="5173946"/>
              <a:ext cx="0" cy="3115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3955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Homogeneous coordinates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85800" y="11287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kern="0">
                <a:solidFill>
                  <a:srgbClr val="000000"/>
                </a:solidFill>
              </a:rPr>
              <a:t>Is this a linear transformation?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85800" y="1509713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Trick:  add one more coordinate: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93875" y="3578225"/>
            <a:ext cx="262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homogeneous image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41963" y="3567113"/>
            <a:ext cx="2611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homogeneous scene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85800" y="4481513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Converting </a:t>
            </a:r>
            <a:r>
              <a:rPr lang="en-US" sz="2800" i="1" smtClean="0">
                <a:solidFill>
                  <a:srgbClr val="000000"/>
                </a:solidFill>
              </a:rPr>
              <a:t>from</a:t>
            </a:r>
            <a:r>
              <a:rPr lang="en-US" sz="2800" smtClean="0">
                <a:solidFill>
                  <a:srgbClr val="000000"/>
                </a:solidFill>
              </a:rPr>
              <a:t> homogeneous coordinates</a:t>
            </a:r>
          </a:p>
        </p:txBody>
      </p:sp>
      <p:pic>
        <p:nvPicPr>
          <p:cNvPr id="2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427288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5053013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908550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685800" y="150971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no—division by z is nonlinear</a:t>
            </a:r>
          </a:p>
        </p:txBody>
      </p:sp>
      <p:pic>
        <p:nvPicPr>
          <p:cNvPr id="24" name="Picture 12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324100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6607298"/>
            <a:ext cx="23034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Steve Seitz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48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859" name="Equation" r:id="rId5" imgW="1663700" imgH="711200" progId="Equation.3">
                  <p:embed/>
                </p:oleObj>
              </mc:Choice>
              <mc:Fallback>
                <p:oleObj name="Equation" r:id="rId5" imgW="1663700" imgH="71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6596390"/>
            <a:ext cx="23034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Derek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Perspective Projection Matrix</a:t>
            </a:r>
          </a:p>
        </p:txBody>
      </p:sp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5943600" y="4543961"/>
            <a:ext cx="3317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divide by the third coordinate to convert back to non-homogeneous coordinates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5800" y="13843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Projection is a matrix multiplication using homogeneous coordinates: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2374900"/>
          <a:ext cx="4953000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64" name="Equation" r:id="rId5" imgW="1892300" imgH="914400" progId="Equation.3">
                  <p:embed/>
                </p:oleObj>
              </mc:Choice>
              <mc:Fallback>
                <p:oleObj name="Equation" r:id="rId5" imgW="189230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374900"/>
                        <a:ext cx="4953000" cy="2393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943600" y="3016250"/>
          <a:ext cx="24384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65" name="Equation" r:id="rId7" imgW="926698" imgH="393529" progId="Equation.3">
                  <p:embed/>
                </p:oleObj>
              </mc:Choice>
              <mc:Fallback>
                <p:oleObj name="Equation" r:id="rId7" imgW="926698" imgH="39352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016250"/>
                        <a:ext cx="2438400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6607298"/>
            <a:ext cx="23034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Steve Seitz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10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Weak </a:t>
            </a:r>
            <a:r>
              <a:rPr lang="en-US" dirty="0" smtClean="0"/>
              <a:t>Perspective</a:t>
            </a:r>
            <a:endParaRPr lang="en-US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Assumes </a:t>
            </a:r>
            <a:r>
              <a:rPr lang="en-US" sz="2800" dirty="0" smtClean="0"/>
              <a:t>scene depth &lt;&lt; average distance to camera</a:t>
            </a:r>
          </a:p>
        </p:txBody>
      </p:sp>
      <p:pic>
        <p:nvPicPr>
          <p:cNvPr id="31748" name="Picture 4" descr="wea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954338"/>
            <a:ext cx="46085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292725" y="3025775"/>
            <a:ext cx="973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World points:    </a:t>
            </a:r>
            <a:endParaRPr lang="en-US" baseline="-25000" smtClean="0">
              <a:solidFill>
                <a:srgbClr val="00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68313" y="3025775"/>
            <a:ext cx="1079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pic>
        <p:nvPicPr>
          <p:cNvPr id="173068" name="Picture 12" descr="wea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111500"/>
            <a:ext cx="19050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3" descr="z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419600"/>
            <a:ext cx="7572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14"/>
          <p:cNvSpPr>
            <a:spLocks noChangeShapeType="1"/>
          </p:cNvSpPr>
          <p:nvPr/>
        </p:nvSpPr>
        <p:spPr bwMode="auto">
          <a:xfrm flipH="1" flipV="1">
            <a:off x="5148263" y="4286250"/>
            <a:ext cx="252412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6607298"/>
            <a:ext cx="23034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Kristen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4" name="Picture 2" descr="115_15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7975"/>
            <a:ext cx="4191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3"/>
          <p:cNvSpPr>
            <a:spLocks noChangeArrowheads="1"/>
          </p:cNvSpPr>
          <p:nvPr/>
        </p:nvSpPr>
        <p:spPr bwMode="auto">
          <a:xfrm>
            <a:off x="5029200" y="1577975"/>
            <a:ext cx="3733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62000" y="1870075"/>
            <a:ext cx="3863975" cy="2670175"/>
            <a:chOff x="480" y="472"/>
            <a:chExt cx="2434" cy="1682"/>
          </a:xfrm>
        </p:grpSpPr>
        <p:sp>
          <p:nvSpPr>
            <p:cNvPr id="68714" name="Oval 5"/>
            <p:cNvSpPr>
              <a:spLocks noChangeArrowheads="1"/>
            </p:cNvSpPr>
            <p:nvPr/>
          </p:nvSpPr>
          <p:spPr bwMode="auto">
            <a:xfrm rot="613854">
              <a:off x="959" y="1444"/>
              <a:ext cx="384" cy="43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15" name="Oval 6"/>
            <p:cNvSpPr>
              <a:spLocks noChangeArrowheads="1"/>
            </p:cNvSpPr>
            <p:nvPr/>
          </p:nvSpPr>
          <p:spPr bwMode="auto">
            <a:xfrm rot="613854">
              <a:off x="814" y="575"/>
              <a:ext cx="384" cy="335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16" name="Oval 7"/>
            <p:cNvSpPr>
              <a:spLocks noChangeArrowheads="1"/>
            </p:cNvSpPr>
            <p:nvPr/>
          </p:nvSpPr>
          <p:spPr bwMode="auto">
            <a:xfrm>
              <a:off x="480" y="864"/>
              <a:ext cx="463" cy="81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17" name="Oval 8"/>
            <p:cNvSpPr>
              <a:spLocks noChangeArrowheads="1"/>
            </p:cNvSpPr>
            <p:nvPr/>
          </p:nvSpPr>
          <p:spPr bwMode="auto">
            <a:xfrm rot="-659712">
              <a:off x="714" y="1546"/>
              <a:ext cx="288" cy="2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18" name="Oval 9"/>
            <p:cNvSpPr>
              <a:spLocks noChangeArrowheads="1"/>
            </p:cNvSpPr>
            <p:nvPr/>
          </p:nvSpPr>
          <p:spPr bwMode="auto">
            <a:xfrm rot="-659712">
              <a:off x="964" y="815"/>
              <a:ext cx="384" cy="38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19" name="Oval 10"/>
            <p:cNvSpPr>
              <a:spLocks noChangeArrowheads="1"/>
            </p:cNvSpPr>
            <p:nvPr/>
          </p:nvSpPr>
          <p:spPr bwMode="auto">
            <a:xfrm rot="-659712">
              <a:off x="1160" y="662"/>
              <a:ext cx="472" cy="48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0" name="Oval 11"/>
            <p:cNvSpPr>
              <a:spLocks noChangeArrowheads="1"/>
            </p:cNvSpPr>
            <p:nvPr/>
          </p:nvSpPr>
          <p:spPr bwMode="auto">
            <a:xfrm rot="-659712">
              <a:off x="1571" y="992"/>
              <a:ext cx="384" cy="145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1" name="Oval 12"/>
            <p:cNvSpPr>
              <a:spLocks noChangeArrowheads="1"/>
            </p:cNvSpPr>
            <p:nvPr/>
          </p:nvSpPr>
          <p:spPr bwMode="auto">
            <a:xfrm rot="-323525">
              <a:off x="1932" y="1240"/>
              <a:ext cx="236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2" name="Oval 13"/>
            <p:cNvSpPr>
              <a:spLocks noChangeArrowheads="1"/>
            </p:cNvSpPr>
            <p:nvPr/>
          </p:nvSpPr>
          <p:spPr bwMode="auto">
            <a:xfrm rot="-323525">
              <a:off x="1891" y="1465"/>
              <a:ext cx="236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3" name="Oval 14"/>
            <p:cNvSpPr>
              <a:spLocks noChangeArrowheads="1"/>
            </p:cNvSpPr>
            <p:nvPr/>
          </p:nvSpPr>
          <p:spPr bwMode="auto">
            <a:xfrm rot="-323525">
              <a:off x="1942" y="1134"/>
              <a:ext cx="236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4" name="Oval 15"/>
            <p:cNvSpPr>
              <a:spLocks noChangeArrowheads="1"/>
            </p:cNvSpPr>
            <p:nvPr/>
          </p:nvSpPr>
          <p:spPr bwMode="auto">
            <a:xfrm rot="613854">
              <a:off x="1001" y="1057"/>
              <a:ext cx="410" cy="48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5" name="Oval 16"/>
            <p:cNvSpPr>
              <a:spLocks noChangeArrowheads="1"/>
            </p:cNvSpPr>
            <p:nvPr/>
          </p:nvSpPr>
          <p:spPr bwMode="auto">
            <a:xfrm rot="-323525">
              <a:off x="1824" y="1677"/>
              <a:ext cx="236" cy="16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6" name="Oval 17"/>
            <p:cNvSpPr>
              <a:spLocks noChangeArrowheads="1"/>
            </p:cNvSpPr>
            <p:nvPr/>
          </p:nvSpPr>
          <p:spPr bwMode="auto">
            <a:xfrm rot="-323525">
              <a:off x="1879" y="813"/>
              <a:ext cx="236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7" name="Oval 18"/>
            <p:cNvSpPr>
              <a:spLocks noChangeArrowheads="1"/>
            </p:cNvSpPr>
            <p:nvPr/>
          </p:nvSpPr>
          <p:spPr bwMode="auto">
            <a:xfrm rot="608847">
              <a:off x="1779" y="612"/>
              <a:ext cx="256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8" name="Oval 19"/>
            <p:cNvSpPr>
              <a:spLocks noChangeArrowheads="1"/>
            </p:cNvSpPr>
            <p:nvPr/>
          </p:nvSpPr>
          <p:spPr bwMode="auto">
            <a:xfrm rot="608847">
              <a:off x="1680" y="480"/>
              <a:ext cx="189" cy="15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29" name="Oval 20"/>
            <p:cNvSpPr>
              <a:spLocks noChangeArrowheads="1"/>
            </p:cNvSpPr>
            <p:nvPr/>
          </p:nvSpPr>
          <p:spPr bwMode="auto">
            <a:xfrm rot="608847">
              <a:off x="971" y="472"/>
              <a:ext cx="432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30" name="Oval 21"/>
            <p:cNvSpPr>
              <a:spLocks noChangeArrowheads="1"/>
            </p:cNvSpPr>
            <p:nvPr/>
          </p:nvSpPr>
          <p:spPr bwMode="auto">
            <a:xfrm rot="608847">
              <a:off x="1531" y="1007"/>
              <a:ext cx="449" cy="624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31" name="Oval 22"/>
            <p:cNvSpPr>
              <a:spLocks noChangeArrowheads="1"/>
            </p:cNvSpPr>
            <p:nvPr/>
          </p:nvSpPr>
          <p:spPr bwMode="auto">
            <a:xfrm rot="608847">
              <a:off x="1854" y="643"/>
              <a:ext cx="1060" cy="115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732" name="Oval 23"/>
            <p:cNvSpPr>
              <a:spLocks noChangeArrowheads="1"/>
            </p:cNvSpPr>
            <p:nvPr/>
          </p:nvSpPr>
          <p:spPr bwMode="auto">
            <a:xfrm rot="1501949">
              <a:off x="1346" y="1452"/>
              <a:ext cx="528" cy="70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066800" y="1890713"/>
            <a:ext cx="7467600" cy="2227262"/>
            <a:chOff x="672" y="485"/>
            <a:chExt cx="4704" cy="1403"/>
          </a:xfrm>
        </p:grpSpPr>
        <p:sp>
          <p:nvSpPr>
            <p:cNvPr id="147" name="Line 25"/>
            <p:cNvSpPr>
              <a:spLocks noChangeShapeType="1"/>
            </p:cNvSpPr>
            <p:nvPr/>
          </p:nvSpPr>
          <p:spPr bwMode="auto">
            <a:xfrm flipV="1">
              <a:off x="2054" y="1152"/>
              <a:ext cx="3322" cy="7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8" name="Line 26"/>
            <p:cNvSpPr>
              <a:spLocks noChangeShapeType="1"/>
            </p:cNvSpPr>
            <p:nvPr/>
          </p:nvSpPr>
          <p:spPr bwMode="auto">
            <a:xfrm flipV="1">
              <a:off x="1776" y="978"/>
              <a:ext cx="3279" cy="3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9" name="Line 27"/>
            <p:cNvSpPr>
              <a:spLocks noChangeShapeType="1"/>
            </p:cNvSpPr>
            <p:nvPr/>
          </p:nvSpPr>
          <p:spPr bwMode="auto">
            <a:xfrm>
              <a:off x="2385" y="1209"/>
              <a:ext cx="2079" cy="26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0" name="Line 28"/>
            <p:cNvSpPr>
              <a:spLocks noChangeShapeType="1"/>
            </p:cNvSpPr>
            <p:nvPr/>
          </p:nvSpPr>
          <p:spPr bwMode="auto">
            <a:xfrm>
              <a:off x="1602" y="1809"/>
              <a:ext cx="2726" cy="7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1" name="Line 29"/>
            <p:cNvSpPr>
              <a:spLocks noChangeShapeType="1"/>
            </p:cNvSpPr>
            <p:nvPr/>
          </p:nvSpPr>
          <p:spPr bwMode="auto">
            <a:xfrm>
              <a:off x="1152" y="1680"/>
              <a:ext cx="3062" cy="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2" name="Line 30"/>
            <p:cNvSpPr>
              <a:spLocks noChangeShapeType="1"/>
            </p:cNvSpPr>
            <p:nvPr/>
          </p:nvSpPr>
          <p:spPr bwMode="auto">
            <a:xfrm>
              <a:off x="1948" y="1754"/>
              <a:ext cx="2973" cy="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3" name="Line 31"/>
            <p:cNvSpPr>
              <a:spLocks noChangeShapeType="1"/>
            </p:cNvSpPr>
            <p:nvPr/>
          </p:nvSpPr>
          <p:spPr bwMode="auto">
            <a:xfrm>
              <a:off x="1993" y="1571"/>
              <a:ext cx="2289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4" name="Line 32"/>
            <p:cNvSpPr>
              <a:spLocks noChangeShapeType="1"/>
            </p:cNvSpPr>
            <p:nvPr/>
          </p:nvSpPr>
          <p:spPr bwMode="auto">
            <a:xfrm flipV="1">
              <a:off x="2064" y="841"/>
              <a:ext cx="1744" cy="50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5" name="Line 33"/>
            <p:cNvSpPr>
              <a:spLocks noChangeShapeType="1"/>
            </p:cNvSpPr>
            <p:nvPr/>
          </p:nvSpPr>
          <p:spPr bwMode="auto">
            <a:xfrm>
              <a:off x="1968" y="912"/>
              <a:ext cx="2253" cy="2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6" name="Line 34"/>
            <p:cNvSpPr>
              <a:spLocks noChangeShapeType="1"/>
            </p:cNvSpPr>
            <p:nvPr/>
          </p:nvSpPr>
          <p:spPr bwMode="auto">
            <a:xfrm flipV="1">
              <a:off x="1776" y="731"/>
              <a:ext cx="1945" cy="3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7" name="Line 35"/>
            <p:cNvSpPr>
              <a:spLocks noChangeShapeType="1"/>
            </p:cNvSpPr>
            <p:nvPr/>
          </p:nvSpPr>
          <p:spPr bwMode="auto">
            <a:xfrm>
              <a:off x="1920" y="720"/>
              <a:ext cx="2392" cy="27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8" name="Line 36"/>
            <p:cNvSpPr>
              <a:spLocks noChangeShapeType="1"/>
            </p:cNvSpPr>
            <p:nvPr/>
          </p:nvSpPr>
          <p:spPr bwMode="auto">
            <a:xfrm>
              <a:off x="1776" y="576"/>
              <a:ext cx="2931" cy="54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59" name="Line 37"/>
            <p:cNvSpPr>
              <a:spLocks noChangeShapeType="1"/>
            </p:cNvSpPr>
            <p:nvPr/>
          </p:nvSpPr>
          <p:spPr bwMode="auto">
            <a:xfrm flipV="1">
              <a:off x="1392" y="632"/>
              <a:ext cx="3400" cy="28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>
              <a:off x="1200" y="624"/>
              <a:ext cx="3643" cy="24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1" name="Line 39"/>
            <p:cNvSpPr>
              <a:spLocks noChangeShapeType="1"/>
            </p:cNvSpPr>
            <p:nvPr/>
          </p:nvSpPr>
          <p:spPr bwMode="auto">
            <a:xfrm>
              <a:off x="1000" y="742"/>
              <a:ext cx="3885" cy="197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2" name="Line 40"/>
            <p:cNvSpPr>
              <a:spLocks noChangeShapeType="1"/>
            </p:cNvSpPr>
            <p:nvPr/>
          </p:nvSpPr>
          <p:spPr bwMode="auto">
            <a:xfrm flipV="1">
              <a:off x="1152" y="515"/>
              <a:ext cx="3575" cy="49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3" name="Line 41"/>
            <p:cNvSpPr>
              <a:spLocks noChangeShapeType="1"/>
            </p:cNvSpPr>
            <p:nvPr/>
          </p:nvSpPr>
          <p:spPr bwMode="auto">
            <a:xfrm flipV="1">
              <a:off x="1200" y="742"/>
              <a:ext cx="3568" cy="55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4" name="Line 42"/>
            <p:cNvSpPr>
              <a:spLocks noChangeShapeType="1"/>
            </p:cNvSpPr>
            <p:nvPr/>
          </p:nvSpPr>
          <p:spPr bwMode="auto">
            <a:xfrm flipV="1">
              <a:off x="864" y="1316"/>
              <a:ext cx="2885" cy="36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65" name="Line 43"/>
            <p:cNvSpPr>
              <a:spLocks noChangeShapeType="1"/>
            </p:cNvSpPr>
            <p:nvPr/>
          </p:nvSpPr>
          <p:spPr bwMode="auto">
            <a:xfrm flipV="1">
              <a:off x="672" y="485"/>
              <a:ext cx="3878" cy="8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5889625" y="1881188"/>
            <a:ext cx="2647950" cy="2262187"/>
            <a:chOff x="3710" y="479"/>
            <a:chExt cx="1668" cy="1425"/>
          </a:xfrm>
        </p:grpSpPr>
        <p:sp>
          <p:nvSpPr>
            <p:cNvPr id="68675" name="Oval 45"/>
            <p:cNvSpPr>
              <a:spLocks noChangeArrowheads="1"/>
            </p:cNvSpPr>
            <p:nvPr/>
          </p:nvSpPr>
          <p:spPr bwMode="auto">
            <a:xfrm>
              <a:off x="3755" y="1297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76" name="Oval 46"/>
            <p:cNvSpPr>
              <a:spLocks noChangeArrowheads="1"/>
            </p:cNvSpPr>
            <p:nvPr/>
          </p:nvSpPr>
          <p:spPr bwMode="auto">
            <a:xfrm>
              <a:off x="4327" y="188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77" name="Oval 47"/>
            <p:cNvSpPr>
              <a:spLocks noChangeArrowheads="1"/>
            </p:cNvSpPr>
            <p:nvPr/>
          </p:nvSpPr>
          <p:spPr bwMode="auto">
            <a:xfrm>
              <a:off x="4281" y="155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78" name="Oval 48"/>
            <p:cNvSpPr>
              <a:spLocks noChangeArrowheads="1"/>
            </p:cNvSpPr>
            <p:nvPr/>
          </p:nvSpPr>
          <p:spPr bwMode="auto">
            <a:xfrm>
              <a:off x="4213" y="1694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79" name="Oval 49"/>
            <p:cNvSpPr>
              <a:spLocks noChangeArrowheads="1"/>
            </p:cNvSpPr>
            <p:nvPr/>
          </p:nvSpPr>
          <p:spPr bwMode="auto">
            <a:xfrm>
              <a:off x="4235" y="155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0" name="Oval 50"/>
            <p:cNvSpPr>
              <a:spLocks noChangeArrowheads="1"/>
            </p:cNvSpPr>
            <p:nvPr/>
          </p:nvSpPr>
          <p:spPr bwMode="auto">
            <a:xfrm>
              <a:off x="4921" y="174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1" name="Oval 51"/>
            <p:cNvSpPr>
              <a:spLocks noChangeArrowheads="1"/>
            </p:cNvSpPr>
            <p:nvPr/>
          </p:nvSpPr>
          <p:spPr bwMode="auto">
            <a:xfrm>
              <a:off x="3710" y="712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2" name="Oval 52"/>
            <p:cNvSpPr>
              <a:spLocks noChangeArrowheads="1"/>
            </p:cNvSpPr>
            <p:nvPr/>
          </p:nvSpPr>
          <p:spPr bwMode="auto">
            <a:xfrm>
              <a:off x="4693" y="1110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3" name="Oval 53"/>
            <p:cNvSpPr>
              <a:spLocks noChangeArrowheads="1"/>
            </p:cNvSpPr>
            <p:nvPr/>
          </p:nvSpPr>
          <p:spPr bwMode="auto">
            <a:xfrm>
              <a:off x="3801" y="82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4" name="Oval 54"/>
            <p:cNvSpPr>
              <a:spLocks noChangeArrowheads="1"/>
            </p:cNvSpPr>
            <p:nvPr/>
          </p:nvSpPr>
          <p:spPr bwMode="auto">
            <a:xfrm>
              <a:off x="4761" y="619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5" name="Oval 55"/>
            <p:cNvSpPr>
              <a:spLocks noChangeArrowheads="1"/>
            </p:cNvSpPr>
            <p:nvPr/>
          </p:nvSpPr>
          <p:spPr bwMode="auto">
            <a:xfrm>
              <a:off x="4464" y="1460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6" name="Oval 56"/>
            <p:cNvSpPr>
              <a:spLocks noChangeArrowheads="1"/>
            </p:cNvSpPr>
            <p:nvPr/>
          </p:nvSpPr>
          <p:spPr bwMode="auto">
            <a:xfrm>
              <a:off x="4875" y="92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7" name="Oval 57"/>
            <p:cNvSpPr>
              <a:spLocks noChangeArrowheads="1"/>
            </p:cNvSpPr>
            <p:nvPr/>
          </p:nvSpPr>
          <p:spPr bwMode="auto">
            <a:xfrm>
              <a:off x="4830" y="85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8" name="Oval 58"/>
            <p:cNvSpPr>
              <a:spLocks noChangeArrowheads="1"/>
            </p:cNvSpPr>
            <p:nvPr/>
          </p:nvSpPr>
          <p:spPr bwMode="auto">
            <a:xfrm>
              <a:off x="4213" y="923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89" name="Oval 59"/>
            <p:cNvSpPr>
              <a:spLocks noChangeArrowheads="1"/>
            </p:cNvSpPr>
            <p:nvPr/>
          </p:nvSpPr>
          <p:spPr bwMode="auto">
            <a:xfrm>
              <a:off x="4304" y="96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90" name="Oval 60"/>
            <p:cNvSpPr>
              <a:spLocks noChangeArrowheads="1"/>
            </p:cNvSpPr>
            <p:nvPr/>
          </p:nvSpPr>
          <p:spPr bwMode="auto">
            <a:xfrm>
              <a:off x="4761" y="736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91" name="Oval 61"/>
            <p:cNvSpPr>
              <a:spLocks noChangeArrowheads="1"/>
            </p:cNvSpPr>
            <p:nvPr/>
          </p:nvSpPr>
          <p:spPr bwMode="auto">
            <a:xfrm>
              <a:off x="4715" y="502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92" name="Oval 62"/>
            <p:cNvSpPr>
              <a:spLocks noChangeArrowheads="1"/>
            </p:cNvSpPr>
            <p:nvPr/>
          </p:nvSpPr>
          <p:spPr bwMode="auto">
            <a:xfrm>
              <a:off x="4533" y="479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93" name="Oval 63"/>
            <p:cNvSpPr>
              <a:spLocks noChangeArrowheads="1"/>
            </p:cNvSpPr>
            <p:nvPr/>
          </p:nvSpPr>
          <p:spPr bwMode="auto">
            <a:xfrm>
              <a:off x="5355" y="113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8694" name="Oval 64"/>
            <p:cNvSpPr>
              <a:spLocks noChangeArrowheads="1"/>
            </p:cNvSpPr>
            <p:nvPr/>
          </p:nvSpPr>
          <p:spPr bwMode="auto">
            <a:xfrm>
              <a:off x="5035" y="969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68617" name="Group 65"/>
          <p:cNvGrpSpPr>
            <a:grpSpLocks/>
          </p:cNvGrpSpPr>
          <p:nvPr/>
        </p:nvGrpSpPr>
        <p:grpSpPr bwMode="auto">
          <a:xfrm>
            <a:off x="5562600" y="1806575"/>
            <a:ext cx="3011488" cy="2824163"/>
            <a:chOff x="3504" y="432"/>
            <a:chExt cx="1897" cy="1779"/>
          </a:xfrm>
        </p:grpSpPr>
        <p:grpSp>
          <p:nvGrpSpPr>
            <p:cNvPr id="68619" name="Group 66"/>
            <p:cNvGrpSpPr>
              <a:grpSpLocks/>
            </p:cNvGrpSpPr>
            <p:nvPr/>
          </p:nvGrpSpPr>
          <p:grpSpPr bwMode="auto">
            <a:xfrm>
              <a:off x="4075" y="432"/>
              <a:ext cx="1075" cy="1355"/>
              <a:chOff x="4075" y="432"/>
              <a:chExt cx="1075" cy="1355"/>
            </a:xfrm>
          </p:grpSpPr>
          <p:sp>
            <p:nvSpPr>
              <p:cNvPr id="68666" name="Oval 67"/>
              <p:cNvSpPr>
                <a:spLocks noChangeArrowheads="1"/>
              </p:cNvSpPr>
              <p:nvPr/>
            </p:nvSpPr>
            <p:spPr bwMode="auto">
              <a:xfrm>
                <a:off x="4761" y="1764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7" name="Oval 68"/>
              <p:cNvSpPr>
                <a:spLocks noChangeArrowheads="1"/>
              </p:cNvSpPr>
              <p:nvPr/>
            </p:nvSpPr>
            <p:spPr bwMode="auto">
              <a:xfrm>
                <a:off x="4533" y="1437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8" name="Oval 69"/>
              <p:cNvSpPr>
                <a:spLocks noChangeArrowheads="1"/>
              </p:cNvSpPr>
              <p:nvPr/>
            </p:nvSpPr>
            <p:spPr bwMode="auto">
              <a:xfrm>
                <a:off x="4693" y="806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9" name="Oval 70"/>
              <p:cNvSpPr>
                <a:spLocks noChangeArrowheads="1"/>
              </p:cNvSpPr>
              <p:nvPr/>
            </p:nvSpPr>
            <p:spPr bwMode="auto">
              <a:xfrm>
                <a:off x="4555" y="689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70" name="Oval 71"/>
              <p:cNvSpPr>
                <a:spLocks noChangeArrowheads="1"/>
              </p:cNvSpPr>
              <p:nvPr/>
            </p:nvSpPr>
            <p:spPr bwMode="auto">
              <a:xfrm>
                <a:off x="5127" y="106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71" name="Oval 72"/>
              <p:cNvSpPr>
                <a:spLocks noChangeArrowheads="1"/>
              </p:cNvSpPr>
              <p:nvPr/>
            </p:nvSpPr>
            <p:spPr bwMode="auto">
              <a:xfrm>
                <a:off x="4304" y="1086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72" name="Oval 73"/>
              <p:cNvSpPr>
                <a:spLocks noChangeArrowheads="1"/>
              </p:cNvSpPr>
              <p:nvPr/>
            </p:nvSpPr>
            <p:spPr bwMode="auto">
              <a:xfrm>
                <a:off x="4075" y="1273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73" name="Oval 74"/>
              <p:cNvSpPr>
                <a:spLocks noChangeArrowheads="1"/>
              </p:cNvSpPr>
              <p:nvPr/>
            </p:nvSpPr>
            <p:spPr bwMode="auto">
              <a:xfrm>
                <a:off x="4578" y="432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74" name="Oval 75"/>
              <p:cNvSpPr>
                <a:spLocks noChangeArrowheads="1"/>
              </p:cNvSpPr>
              <p:nvPr/>
            </p:nvSpPr>
            <p:spPr bwMode="auto">
              <a:xfrm>
                <a:off x="4464" y="572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68620" name="Group 76"/>
            <p:cNvGrpSpPr>
              <a:grpSpLocks/>
            </p:cNvGrpSpPr>
            <p:nvPr/>
          </p:nvGrpSpPr>
          <p:grpSpPr bwMode="auto">
            <a:xfrm>
              <a:off x="3550" y="502"/>
              <a:ext cx="1463" cy="1613"/>
              <a:chOff x="3550" y="502"/>
              <a:chExt cx="1463" cy="1613"/>
            </a:xfrm>
          </p:grpSpPr>
          <p:sp>
            <p:nvSpPr>
              <p:cNvPr id="68651" name="Oval 77"/>
              <p:cNvSpPr>
                <a:spLocks noChangeArrowheads="1"/>
              </p:cNvSpPr>
              <p:nvPr/>
            </p:nvSpPr>
            <p:spPr bwMode="auto">
              <a:xfrm>
                <a:off x="4235" y="1904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2" name="Oval 78"/>
              <p:cNvSpPr>
                <a:spLocks noChangeArrowheads="1"/>
              </p:cNvSpPr>
              <p:nvPr/>
            </p:nvSpPr>
            <p:spPr bwMode="auto">
              <a:xfrm>
                <a:off x="4304" y="1928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3" name="Oval 79"/>
              <p:cNvSpPr>
                <a:spLocks noChangeArrowheads="1"/>
              </p:cNvSpPr>
              <p:nvPr/>
            </p:nvSpPr>
            <p:spPr bwMode="auto">
              <a:xfrm>
                <a:off x="4441" y="1741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4" name="Oval 80"/>
              <p:cNvSpPr>
                <a:spLocks noChangeArrowheads="1"/>
              </p:cNvSpPr>
              <p:nvPr/>
            </p:nvSpPr>
            <p:spPr bwMode="auto">
              <a:xfrm>
                <a:off x="4258" y="1367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5" name="Oval 81"/>
              <p:cNvSpPr>
                <a:spLocks noChangeArrowheads="1"/>
              </p:cNvSpPr>
              <p:nvPr/>
            </p:nvSpPr>
            <p:spPr bwMode="auto">
              <a:xfrm>
                <a:off x="3870" y="1156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6" name="Oval 82"/>
              <p:cNvSpPr>
                <a:spLocks noChangeArrowheads="1"/>
              </p:cNvSpPr>
              <p:nvPr/>
            </p:nvSpPr>
            <p:spPr bwMode="auto">
              <a:xfrm>
                <a:off x="3573" y="712"/>
                <a:ext cx="22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7" name="Oval 83"/>
              <p:cNvSpPr>
                <a:spLocks noChangeArrowheads="1"/>
              </p:cNvSpPr>
              <p:nvPr/>
            </p:nvSpPr>
            <p:spPr bwMode="auto">
              <a:xfrm>
                <a:off x="4738" y="899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8" name="Oval 84"/>
              <p:cNvSpPr>
                <a:spLocks noChangeArrowheads="1"/>
              </p:cNvSpPr>
              <p:nvPr/>
            </p:nvSpPr>
            <p:spPr bwMode="auto">
              <a:xfrm>
                <a:off x="4921" y="99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9" name="Oval 85"/>
              <p:cNvSpPr>
                <a:spLocks noChangeArrowheads="1"/>
              </p:cNvSpPr>
              <p:nvPr/>
            </p:nvSpPr>
            <p:spPr bwMode="auto">
              <a:xfrm>
                <a:off x="4441" y="1577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0" name="Oval 86"/>
              <p:cNvSpPr>
                <a:spLocks noChangeArrowheads="1"/>
              </p:cNvSpPr>
              <p:nvPr/>
            </p:nvSpPr>
            <p:spPr bwMode="auto">
              <a:xfrm>
                <a:off x="4510" y="1577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1" name="Oval 87"/>
              <p:cNvSpPr>
                <a:spLocks noChangeArrowheads="1"/>
              </p:cNvSpPr>
              <p:nvPr/>
            </p:nvSpPr>
            <p:spPr bwMode="auto">
              <a:xfrm>
                <a:off x="4190" y="2091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2" name="Oval 88"/>
              <p:cNvSpPr>
                <a:spLocks noChangeArrowheads="1"/>
              </p:cNvSpPr>
              <p:nvPr/>
            </p:nvSpPr>
            <p:spPr bwMode="auto">
              <a:xfrm>
                <a:off x="4990" y="1834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3" name="Oval 89"/>
              <p:cNvSpPr>
                <a:spLocks noChangeArrowheads="1"/>
              </p:cNvSpPr>
              <p:nvPr/>
            </p:nvSpPr>
            <p:spPr bwMode="auto">
              <a:xfrm>
                <a:off x="4327" y="1367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4" name="Oval 90"/>
              <p:cNvSpPr>
                <a:spLocks noChangeArrowheads="1"/>
              </p:cNvSpPr>
              <p:nvPr/>
            </p:nvSpPr>
            <p:spPr bwMode="auto">
              <a:xfrm>
                <a:off x="4007" y="1390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65" name="Oval 91"/>
              <p:cNvSpPr>
                <a:spLocks noChangeArrowheads="1"/>
              </p:cNvSpPr>
              <p:nvPr/>
            </p:nvSpPr>
            <p:spPr bwMode="auto">
              <a:xfrm>
                <a:off x="3550" y="502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68621" name="Group 92"/>
            <p:cNvGrpSpPr>
              <a:grpSpLocks/>
            </p:cNvGrpSpPr>
            <p:nvPr/>
          </p:nvGrpSpPr>
          <p:grpSpPr bwMode="auto">
            <a:xfrm>
              <a:off x="3504" y="528"/>
              <a:ext cx="1897" cy="1683"/>
              <a:chOff x="3504" y="525"/>
              <a:chExt cx="1897" cy="1683"/>
            </a:xfrm>
          </p:grpSpPr>
          <p:sp>
            <p:nvSpPr>
              <p:cNvPr id="68622" name="Oval 93"/>
              <p:cNvSpPr>
                <a:spLocks noChangeArrowheads="1"/>
              </p:cNvSpPr>
              <p:nvPr/>
            </p:nvSpPr>
            <p:spPr bwMode="auto">
              <a:xfrm>
                <a:off x="3870" y="1250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23" name="Oval 94"/>
              <p:cNvSpPr>
                <a:spLocks noChangeArrowheads="1"/>
              </p:cNvSpPr>
              <p:nvPr/>
            </p:nvSpPr>
            <p:spPr bwMode="auto">
              <a:xfrm>
                <a:off x="3915" y="1203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24" name="Oval 95"/>
              <p:cNvSpPr>
                <a:spLocks noChangeArrowheads="1"/>
              </p:cNvSpPr>
              <p:nvPr/>
            </p:nvSpPr>
            <p:spPr bwMode="auto">
              <a:xfrm>
                <a:off x="4167" y="1951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25" name="Oval 96"/>
              <p:cNvSpPr>
                <a:spLocks noChangeArrowheads="1"/>
              </p:cNvSpPr>
              <p:nvPr/>
            </p:nvSpPr>
            <p:spPr bwMode="auto">
              <a:xfrm>
                <a:off x="4281" y="1787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26" name="Oval 97"/>
              <p:cNvSpPr>
                <a:spLocks noChangeArrowheads="1"/>
              </p:cNvSpPr>
              <p:nvPr/>
            </p:nvSpPr>
            <p:spPr bwMode="auto">
              <a:xfrm>
                <a:off x="4304" y="2068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27" name="Oval 98"/>
              <p:cNvSpPr>
                <a:spLocks noChangeArrowheads="1"/>
              </p:cNvSpPr>
              <p:nvPr/>
            </p:nvSpPr>
            <p:spPr bwMode="auto">
              <a:xfrm>
                <a:off x="4075" y="2044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28" name="Oval 99"/>
              <p:cNvSpPr>
                <a:spLocks noChangeArrowheads="1"/>
              </p:cNvSpPr>
              <p:nvPr/>
            </p:nvSpPr>
            <p:spPr bwMode="auto">
              <a:xfrm>
                <a:off x="4235" y="1554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29" name="Oval 100"/>
              <p:cNvSpPr>
                <a:spLocks noChangeArrowheads="1"/>
              </p:cNvSpPr>
              <p:nvPr/>
            </p:nvSpPr>
            <p:spPr bwMode="auto">
              <a:xfrm>
                <a:off x="4647" y="1671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0" name="Oval 101"/>
              <p:cNvSpPr>
                <a:spLocks noChangeArrowheads="1"/>
              </p:cNvSpPr>
              <p:nvPr/>
            </p:nvSpPr>
            <p:spPr bwMode="auto">
              <a:xfrm>
                <a:off x="4944" y="1647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1" name="Oval 102"/>
              <p:cNvSpPr>
                <a:spLocks noChangeArrowheads="1"/>
              </p:cNvSpPr>
              <p:nvPr/>
            </p:nvSpPr>
            <p:spPr bwMode="auto">
              <a:xfrm>
                <a:off x="4350" y="1460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2" name="Oval 103"/>
              <p:cNvSpPr>
                <a:spLocks noChangeArrowheads="1"/>
              </p:cNvSpPr>
              <p:nvPr/>
            </p:nvSpPr>
            <p:spPr bwMode="auto">
              <a:xfrm>
                <a:off x="3824" y="1320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3" name="Oval 104"/>
              <p:cNvSpPr>
                <a:spLocks noChangeArrowheads="1"/>
              </p:cNvSpPr>
              <p:nvPr/>
            </p:nvSpPr>
            <p:spPr bwMode="auto">
              <a:xfrm>
                <a:off x="4007" y="1110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4" name="Oval 105"/>
              <p:cNvSpPr>
                <a:spLocks noChangeArrowheads="1"/>
              </p:cNvSpPr>
              <p:nvPr/>
            </p:nvSpPr>
            <p:spPr bwMode="auto">
              <a:xfrm>
                <a:off x="4030" y="899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5" name="Oval 106"/>
              <p:cNvSpPr>
                <a:spLocks noChangeArrowheads="1"/>
              </p:cNvSpPr>
              <p:nvPr/>
            </p:nvSpPr>
            <p:spPr bwMode="auto">
              <a:xfrm>
                <a:off x="4258" y="1273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6" name="Oval 107"/>
              <p:cNvSpPr>
                <a:spLocks noChangeArrowheads="1"/>
              </p:cNvSpPr>
              <p:nvPr/>
            </p:nvSpPr>
            <p:spPr bwMode="auto">
              <a:xfrm>
                <a:off x="4624" y="1227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7" name="Oval 108"/>
              <p:cNvSpPr>
                <a:spLocks noChangeArrowheads="1"/>
              </p:cNvSpPr>
              <p:nvPr/>
            </p:nvSpPr>
            <p:spPr bwMode="auto">
              <a:xfrm>
                <a:off x="4578" y="92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8" name="Oval 109"/>
              <p:cNvSpPr>
                <a:spLocks noChangeArrowheads="1"/>
              </p:cNvSpPr>
              <p:nvPr/>
            </p:nvSpPr>
            <p:spPr bwMode="auto">
              <a:xfrm>
                <a:off x="3710" y="525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39" name="Oval 110"/>
              <p:cNvSpPr>
                <a:spLocks noChangeArrowheads="1"/>
              </p:cNvSpPr>
              <p:nvPr/>
            </p:nvSpPr>
            <p:spPr bwMode="auto">
              <a:xfrm>
                <a:off x="4670" y="666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0" name="Oval 111"/>
              <p:cNvSpPr>
                <a:spLocks noChangeArrowheads="1"/>
              </p:cNvSpPr>
              <p:nvPr/>
            </p:nvSpPr>
            <p:spPr bwMode="auto">
              <a:xfrm>
                <a:off x="4578" y="572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1" name="Oval 112"/>
              <p:cNvSpPr>
                <a:spLocks noChangeArrowheads="1"/>
              </p:cNvSpPr>
              <p:nvPr/>
            </p:nvSpPr>
            <p:spPr bwMode="auto">
              <a:xfrm>
                <a:off x="5104" y="85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2" name="Oval 113"/>
              <p:cNvSpPr>
                <a:spLocks noChangeArrowheads="1"/>
              </p:cNvSpPr>
              <p:nvPr/>
            </p:nvSpPr>
            <p:spPr bwMode="auto">
              <a:xfrm>
                <a:off x="5081" y="113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3" name="Oval 114"/>
              <p:cNvSpPr>
                <a:spLocks noChangeArrowheads="1"/>
              </p:cNvSpPr>
              <p:nvPr/>
            </p:nvSpPr>
            <p:spPr bwMode="auto">
              <a:xfrm>
                <a:off x="5378" y="1203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4" name="Oval 115"/>
              <p:cNvSpPr>
                <a:spLocks noChangeArrowheads="1"/>
              </p:cNvSpPr>
              <p:nvPr/>
            </p:nvSpPr>
            <p:spPr bwMode="auto">
              <a:xfrm>
                <a:off x="5333" y="946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5" name="Oval 116"/>
              <p:cNvSpPr>
                <a:spLocks noChangeArrowheads="1"/>
              </p:cNvSpPr>
              <p:nvPr/>
            </p:nvSpPr>
            <p:spPr bwMode="auto">
              <a:xfrm>
                <a:off x="4258" y="2185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6" name="Oval 117"/>
              <p:cNvSpPr>
                <a:spLocks noChangeArrowheads="1"/>
              </p:cNvSpPr>
              <p:nvPr/>
            </p:nvSpPr>
            <p:spPr bwMode="auto">
              <a:xfrm>
                <a:off x="4030" y="759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7" name="Oval 118"/>
              <p:cNvSpPr>
                <a:spLocks noChangeArrowheads="1"/>
              </p:cNvSpPr>
              <p:nvPr/>
            </p:nvSpPr>
            <p:spPr bwMode="auto">
              <a:xfrm>
                <a:off x="3504" y="596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8" name="Oval 119"/>
              <p:cNvSpPr>
                <a:spLocks noChangeArrowheads="1"/>
              </p:cNvSpPr>
              <p:nvPr/>
            </p:nvSpPr>
            <p:spPr bwMode="auto">
              <a:xfrm>
                <a:off x="4533" y="1320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49" name="Oval 120"/>
              <p:cNvSpPr>
                <a:spLocks noChangeArrowheads="1"/>
              </p:cNvSpPr>
              <p:nvPr/>
            </p:nvSpPr>
            <p:spPr bwMode="auto">
              <a:xfrm>
                <a:off x="4533" y="1086"/>
                <a:ext cx="22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650" name="Oval 121"/>
              <p:cNvSpPr>
                <a:spLocks noChangeArrowheads="1"/>
              </p:cNvSpPr>
              <p:nvPr/>
            </p:nvSpPr>
            <p:spPr bwMode="auto">
              <a:xfrm>
                <a:off x="4578" y="1156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</p:grpSp>
      <p:sp>
        <p:nvSpPr>
          <p:cNvPr id="244" name="Title 1"/>
          <p:cNvSpPr txBox="1">
            <a:spLocks/>
          </p:cNvSpPr>
          <p:nvPr/>
        </p:nvSpPr>
        <p:spPr bwMode="auto">
          <a:xfrm>
            <a:off x="457200" y="33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Visual words: main idea</a:t>
            </a:r>
            <a:endParaRPr lang="en-US" sz="4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Nister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2006</a:t>
            </a:r>
          </a:p>
        </p:txBody>
      </p:sp>
    </p:spTree>
    <p:extLst>
      <p:ext uri="{BB962C8B-B14F-4D97-AF65-F5344CB8AC3E}">
        <p14:creationId xmlns:p14="http://schemas.microsoft.com/office/powerpoint/2010/main" val="280255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46482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A lens focuses light onto the film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Rays passing through the center are not deviated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All parallel rays converge to one point on a plane located at the </a:t>
            </a:r>
            <a:r>
              <a:rPr lang="en-US" sz="2400" i="1" kern="0" dirty="0">
                <a:solidFill>
                  <a:srgbClr val="000000"/>
                </a:solidFill>
              </a:rPr>
              <a:t>focal length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800" i="1" kern="0" dirty="0">
                <a:solidFill>
                  <a:srgbClr val="000000"/>
                </a:solidFill>
              </a:rPr>
              <a:t>f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639888"/>
            <a:ext cx="5484812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Slide by Steve Seitz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271713" y="2159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4648200" y="24018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45720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2286000" y="2173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4648200" y="21732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2286000" y="2401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2286000" y="2630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2286000" y="2859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V="1">
            <a:off x="2286000" y="3087688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V="1">
            <a:off x="2286000" y="3316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2286000" y="3544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2286000" y="3773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V="1">
            <a:off x="2286000" y="4002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648200" y="26304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4648200" y="28590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V="1">
            <a:off x="4648200" y="30876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V="1">
            <a:off x="4648200" y="30876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 flipV="1">
            <a:off x="4648200" y="30876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 flipV="1">
            <a:off x="4648200" y="30876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58674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5622925" y="2386013"/>
            <a:ext cx="1109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focal point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5943600" y="3011488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H="1">
            <a:off x="4648200" y="40020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486400" y="40020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>
            <a:off x="4648200" y="3087688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5200650" y="369728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  <a:cs typeface="Arial" charset="0"/>
              </a:rPr>
              <a:t>f</a:t>
            </a:r>
          </a:p>
        </p:txBody>
      </p:sp>
      <p:sp>
        <p:nvSpPr>
          <p:cNvPr id="36896" name="Line 32"/>
          <p:cNvSpPr>
            <a:spLocks noChangeShapeType="1"/>
          </p:cNvSpPr>
          <p:nvPr/>
        </p:nvSpPr>
        <p:spPr bwMode="auto">
          <a:xfrm flipH="1">
            <a:off x="5943600" y="270668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5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Cameras with lenses</a:t>
            </a:r>
          </a:p>
        </p:txBody>
      </p:sp>
      <p:pic>
        <p:nvPicPr>
          <p:cNvPr id="38915" name="Picture 5" descr="lens_term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449388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6534150" y="3021013"/>
            <a:ext cx="146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focal point</a:t>
            </a:r>
          </a:p>
        </p:txBody>
      </p:sp>
      <p:sp>
        <p:nvSpPr>
          <p:cNvPr id="38917" name="Line 8"/>
          <p:cNvSpPr>
            <a:spLocks noChangeShapeType="1"/>
          </p:cNvSpPr>
          <p:nvPr/>
        </p:nvSpPr>
        <p:spPr bwMode="auto">
          <a:xfrm flipH="1" flipV="1">
            <a:off x="6096000" y="2820988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5867400" y="234791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517650" y="3338513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optical center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(Center Of Projection)</a:t>
            </a:r>
          </a:p>
        </p:txBody>
      </p:sp>
      <p:sp>
        <p:nvSpPr>
          <p:cNvPr id="38920" name="Line 11"/>
          <p:cNvSpPr>
            <a:spLocks noChangeShapeType="1"/>
          </p:cNvSpPr>
          <p:nvPr/>
        </p:nvSpPr>
        <p:spPr bwMode="auto">
          <a:xfrm flipV="1">
            <a:off x="3581400" y="2744788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21" name="Rectangle 3"/>
          <p:cNvSpPr>
            <a:spLocks noChangeArrowheads="1"/>
          </p:cNvSpPr>
          <p:nvPr/>
        </p:nvSpPr>
        <p:spPr bwMode="auto">
          <a:xfrm>
            <a:off x="503238" y="4652963"/>
            <a:ext cx="82454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3225" indent="-40322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A lens focuses parallel rays onto a single focal point</a:t>
            </a:r>
          </a:p>
          <a:p>
            <a:pPr marL="403225" indent="-403225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Gather more light, while keeping focus; make pinhole perspective projection practical</a:t>
            </a:r>
          </a:p>
          <a:p>
            <a:pPr marL="403225" indent="-40322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21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Wrap-up: indexing and retrieval</a:t>
            </a:r>
          </a:p>
          <a:p>
            <a:r>
              <a:rPr lang="en-US" dirty="0" smtClean="0"/>
              <a:t>Image transformations (2D linear and affine)</a:t>
            </a:r>
          </a:p>
          <a:p>
            <a:r>
              <a:rPr lang="en-US" dirty="0" smtClean="0"/>
              <a:t>Image formation</a:t>
            </a:r>
          </a:p>
          <a:p>
            <a:r>
              <a:rPr lang="en-US" dirty="0" smtClean="0"/>
              <a:t>Image stitching (computing </a:t>
            </a:r>
            <a:r>
              <a:rPr lang="en-US" dirty="0" err="1" smtClean="0"/>
              <a:t>homographies</a:t>
            </a:r>
            <a:r>
              <a:rPr lang="en-US" dirty="0" smtClean="0"/>
              <a:t>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7172" y="3384052"/>
            <a:ext cx="7713783" cy="5392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 dirty="0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604084"/>
            <a:ext cx="4638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Use the </a:t>
            </a:r>
            <a:r>
              <a:rPr lang="en-US" sz="2400" dirty="0" smtClean="0"/>
              <a:t>3D geometry of the </a:t>
            </a:r>
            <a:r>
              <a:rPr lang="en-US" sz="2400" dirty="0" smtClean="0"/>
              <a:t>scene</a:t>
            </a:r>
            <a:endParaRPr lang="en-US" sz="2400" dirty="0" smtClean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0" y="6596390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Modified from Steve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Seitz</a:t>
            </a:r>
          </a:p>
        </p:txBody>
      </p:sp>
    </p:spTree>
    <p:extLst>
      <p:ext uri="{BB962C8B-B14F-4D97-AF65-F5344CB8AC3E}">
        <p14:creationId xmlns:p14="http://schemas.microsoft.com/office/powerpoint/2010/main" val="16728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uiExpand="1" build="p" bldLvl="2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Stitching Example</a:t>
            </a:r>
            <a:endParaRPr lang="en-US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581001"/>
            <a:ext cx="10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Vaibhav</a:t>
            </a:r>
            <a:r>
              <a:rPr lang="en-US" sz="1200" dirty="0" smtClean="0"/>
              <a:t> </a:t>
            </a:r>
            <a:r>
              <a:rPr lang="en-US" sz="1200" dirty="0" err="1" smtClean="0"/>
              <a:t>Vaish</a:t>
            </a:r>
            <a:endParaRPr 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Illustration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Derek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1644" y="33338"/>
            <a:ext cx="8462356" cy="1020762"/>
          </a:xfrm>
        </p:spPr>
        <p:txBody>
          <a:bodyPr/>
          <a:lstStyle/>
          <a:p>
            <a:r>
              <a:rPr lang="en-US" sz="36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as long as it has </a:t>
            </a:r>
            <a:r>
              <a:rPr lang="en-US" sz="2400" b="1">
                <a:solidFill>
                  <a:srgbClr val="000000"/>
                </a:solidFill>
              </a:rPr>
              <a:t>the same center of projection</a:t>
            </a:r>
            <a:r>
              <a:rPr lang="en-US" sz="240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81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mosaic PP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Mosaic is a </a:t>
            </a:r>
            <a:r>
              <a:rPr lang="en-US" i="1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Steve Seitz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78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" name="Picture 2" descr="115_15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1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06463" y="1519238"/>
            <a:ext cx="3584575" cy="2511425"/>
            <a:chOff x="571" y="249"/>
            <a:chExt cx="2258" cy="1582"/>
          </a:xfrm>
        </p:grpSpPr>
        <p:sp>
          <p:nvSpPr>
            <p:cNvPr id="69762" name="Oval 4"/>
            <p:cNvSpPr>
              <a:spLocks noChangeArrowheads="1"/>
            </p:cNvSpPr>
            <p:nvPr/>
          </p:nvSpPr>
          <p:spPr bwMode="auto">
            <a:xfrm rot="613854">
              <a:off x="2197" y="253"/>
              <a:ext cx="632" cy="32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63" name="Oval 5"/>
            <p:cNvSpPr>
              <a:spLocks noChangeArrowheads="1"/>
            </p:cNvSpPr>
            <p:nvPr/>
          </p:nvSpPr>
          <p:spPr bwMode="auto">
            <a:xfrm rot="613854">
              <a:off x="571" y="863"/>
              <a:ext cx="184" cy="14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64" name="Oval 6"/>
            <p:cNvSpPr>
              <a:spLocks noChangeArrowheads="1"/>
            </p:cNvSpPr>
            <p:nvPr/>
          </p:nvSpPr>
          <p:spPr bwMode="auto">
            <a:xfrm rot="613854">
              <a:off x="1945" y="973"/>
              <a:ext cx="298" cy="47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65" name="Oval 7"/>
            <p:cNvSpPr>
              <a:spLocks noChangeArrowheads="1"/>
            </p:cNvSpPr>
            <p:nvPr/>
          </p:nvSpPr>
          <p:spPr bwMode="auto">
            <a:xfrm rot="613854">
              <a:off x="1696" y="818"/>
              <a:ext cx="344" cy="9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66" name="Oval 8"/>
            <p:cNvSpPr>
              <a:spLocks noChangeArrowheads="1"/>
            </p:cNvSpPr>
            <p:nvPr/>
          </p:nvSpPr>
          <p:spPr bwMode="auto">
            <a:xfrm rot="1593798">
              <a:off x="607" y="249"/>
              <a:ext cx="462" cy="8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67" name="Oval 9"/>
            <p:cNvSpPr>
              <a:spLocks noChangeArrowheads="1"/>
            </p:cNvSpPr>
            <p:nvPr/>
          </p:nvSpPr>
          <p:spPr bwMode="auto">
            <a:xfrm rot="613854">
              <a:off x="2256" y="1152"/>
              <a:ext cx="184" cy="18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68" name="Oval 10"/>
            <p:cNvSpPr>
              <a:spLocks noChangeArrowheads="1"/>
            </p:cNvSpPr>
            <p:nvPr/>
          </p:nvSpPr>
          <p:spPr bwMode="auto">
            <a:xfrm rot="613854">
              <a:off x="1967" y="1615"/>
              <a:ext cx="320" cy="21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69" name="Oval 11"/>
            <p:cNvSpPr>
              <a:spLocks noChangeArrowheads="1"/>
            </p:cNvSpPr>
            <p:nvPr/>
          </p:nvSpPr>
          <p:spPr bwMode="auto">
            <a:xfrm rot="613854">
              <a:off x="2217" y="834"/>
              <a:ext cx="219" cy="15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0" name="Oval 12"/>
            <p:cNvSpPr>
              <a:spLocks noChangeArrowheads="1"/>
            </p:cNvSpPr>
            <p:nvPr/>
          </p:nvSpPr>
          <p:spPr bwMode="auto">
            <a:xfrm rot="613854">
              <a:off x="2125" y="1522"/>
              <a:ext cx="184" cy="18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1" name="Oval 13"/>
            <p:cNvSpPr>
              <a:spLocks noChangeArrowheads="1"/>
            </p:cNvSpPr>
            <p:nvPr/>
          </p:nvSpPr>
          <p:spPr bwMode="auto">
            <a:xfrm rot="613854">
              <a:off x="2214" y="1306"/>
              <a:ext cx="184" cy="225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2" name="Oval 14"/>
            <p:cNvSpPr>
              <a:spLocks noChangeArrowheads="1"/>
            </p:cNvSpPr>
            <p:nvPr/>
          </p:nvSpPr>
          <p:spPr bwMode="auto">
            <a:xfrm rot="613854">
              <a:off x="2447" y="1261"/>
              <a:ext cx="184" cy="336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3" name="Oval 15"/>
            <p:cNvSpPr>
              <a:spLocks noChangeArrowheads="1"/>
            </p:cNvSpPr>
            <p:nvPr/>
          </p:nvSpPr>
          <p:spPr bwMode="auto">
            <a:xfrm rot="613854">
              <a:off x="1226" y="395"/>
              <a:ext cx="275" cy="683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4" name="Oval 16"/>
            <p:cNvSpPr>
              <a:spLocks noChangeArrowheads="1"/>
            </p:cNvSpPr>
            <p:nvPr/>
          </p:nvSpPr>
          <p:spPr bwMode="auto">
            <a:xfrm rot="1985307">
              <a:off x="726" y="622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5" name="Oval 17"/>
            <p:cNvSpPr>
              <a:spLocks noChangeArrowheads="1"/>
            </p:cNvSpPr>
            <p:nvPr/>
          </p:nvSpPr>
          <p:spPr bwMode="auto">
            <a:xfrm rot="1985307">
              <a:off x="860" y="308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6" name="Oval 18"/>
            <p:cNvSpPr>
              <a:spLocks noChangeArrowheads="1"/>
            </p:cNvSpPr>
            <p:nvPr/>
          </p:nvSpPr>
          <p:spPr bwMode="auto">
            <a:xfrm rot="1985307">
              <a:off x="1807" y="1355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7" name="Oval 19"/>
            <p:cNvSpPr>
              <a:spLocks noChangeArrowheads="1"/>
            </p:cNvSpPr>
            <p:nvPr/>
          </p:nvSpPr>
          <p:spPr bwMode="auto">
            <a:xfrm rot="1985307">
              <a:off x="1746" y="1135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8" name="Oval 20"/>
            <p:cNvSpPr>
              <a:spLocks noChangeArrowheads="1"/>
            </p:cNvSpPr>
            <p:nvPr/>
          </p:nvSpPr>
          <p:spPr bwMode="auto">
            <a:xfrm rot="1985307">
              <a:off x="2250" y="1040"/>
              <a:ext cx="194" cy="11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79" name="Oval 21"/>
            <p:cNvSpPr>
              <a:spLocks noChangeArrowheads="1"/>
            </p:cNvSpPr>
            <p:nvPr/>
          </p:nvSpPr>
          <p:spPr bwMode="auto">
            <a:xfrm rot="1985307">
              <a:off x="913" y="475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80" name="Oval 22"/>
            <p:cNvSpPr>
              <a:spLocks noChangeArrowheads="1"/>
            </p:cNvSpPr>
            <p:nvPr/>
          </p:nvSpPr>
          <p:spPr bwMode="auto">
            <a:xfrm rot="1985307">
              <a:off x="761" y="771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81" name="Oval 23"/>
            <p:cNvSpPr>
              <a:spLocks noChangeArrowheads="1"/>
            </p:cNvSpPr>
            <p:nvPr/>
          </p:nvSpPr>
          <p:spPr bwMode="auto">
            <a:xfrm rot="1985307">
              <a:off x="784" y="452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82" name="Oval 24"/>
            <p:cNvSpPr>
              <a:spLocks noChangeArrowheads="1"/>
            </p:cNvSpPr>
            <p:nvPr/>
          </p:nvSpPr>
          <p:spPr bwMode="auto">
            <a:xfrm rot="1985307">
              <a:off x="1829" y="999"/>
              <a:ext cx="156" cy="137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69637" name="Rectangle 25"/>
          <p:cNvSpPr>
            <a:spLocks noChangeArrowheads="1"/>
          </p:cNvSpPr>
          <p:nvPr/>
        </p:nvSpPr>
        <p:spPr bwMode="auto">
          <a:xfrm>
            <a:off x="5029200" y="1581150"/>
            <a:ext cx="3733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050925" y="1714500"/>
            <a:ext cx="7559675" cy="2228850"/>
            <a:chOff x="662" y="372"/>
            <a:chExt cx="4762" cy="1404"/>
          </a:xfrm>
        </p:grpSpPr>
        <p:sp>
          <p:nvSpPr>
            <p:cNvPr id="69741" name="Line 27"/>
            <p:cNvSpPr>
              <a:spLocks noChangeShapeType="1"/>
            </p:cNvSpPr>
            <p:nvPr/>
          </p:nvSpPr>
          <p:spPr bwMode="auto">
            <a:xfrm>
              <a:off x="1920" y="1056"/>
              <a:ext cx="3504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2" name="Line 28"/>
            <p:cNvSpPr>
              <a:spLocks noChangeShapeType="1"/>
            </p:cNvSpPr>
            <p:nvPr/>
          </p:nvSpPr>
          <p:spPr bwMode="auto">
            <a:xfrm flipV="1">
              <a:off x="2112" y="1698"/>
              <a:ext cx="2223" cy="7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3" name="Line 29"/>
            <p:cNvSpPr>
              <a:spLocks noChangeShapeType="1"/>
            </p:cNvSpPr>
            <p:nvPr/>
          </p:nvSpPr>
          <p:spPr bwMode="auto">
            <a:xfrm flipV="1">
              <a:off x="2544" y="1281"/>
              <a:ext cx="1420" cy="15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4" name="Line 30"/>
            <p:cNvSpPr>
              <a:spLocks noChangeShapeType="1"/>
            </p:cNvSpPr>
            <p:nvPr/>
          </p:nvSpPr>
          <p:spPr bwMode="auto">
            <a:xfrm>
              <a:off x="2208" y="1632"/>
              <a:ext cx="2087" cy="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5" name="Line 31"/>
            <p:cNvSpPr>
              <a:spLocks noChangeShapeType="1"/>
            </p:cNvSpPr>
            <p:nvPr/>
          </p:nvSpPr>
          <p:spPr bwMode="auto">
            <a:xfrm flipV="1">
              <a:off x="2304" y="1349"/>
              <a:ext cx="1670" cy="9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6" name="Line 32"/>
            <p:cNvSpPr>
              <a:spLocks noChangeShapeType="1"/>
            </p:cNvSpPr>
            <p:nvPr/>
          </p:nvSpPr>
          <p:spPr bwMode="auto">
            <a:xfrm flipV="1">
              <a:off x="2352" y="1096"/>
              <a:ext cx="1821" cy="15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7" name="Line 33"/>
            <p:cNvSpPr>
              <a:spLocks noChangeShapeType="1"/>
            </p:cNvSpPr>
            <p:nvPr/>
          </p:nvSpPr>
          <p:spPr bwMode="auto">
            <a:xfrm flipV="1">
              <a:off x="2352" y="587"/>
              <a:ext cx="1427" cy="3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8" name="Line 34"/>
            <p:cNvSpPr>
              <a:spLocks noChangeShapeType="1"/>
            </p:cNvSpPr>
            <p:nvPr/>
          </p:nvSpPr>
          <p:spPr bwMode="auto">
            <a:xfrm>
              <a:off x="2496" y="432"/>
              <a:ext cx="1245" cy="35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49" name="Line 35"/>
            <p:cNvSpPr>
              <a:spLocks noChangeShapeType="1"/>
            </p:cNvSpPr>
            <p:nvPr/>
          </p:nvSpPr>
          <p:spPr bwMode="auto">
            <a:xfrm flipV="1">
              <a:off x="2112" y="1041"/>
              <a:ext cx="1837" cy="15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0" name="Line 36"/>
            <p:cNvSpPr>
              <a:spLocks noChangeShapeType="1"/>
            </p:cNvSpPr>
            <p:nvPr/>
          </p:nvSpPr>
          <p:spPr bwMode="auto">
            <a:xfrm flipV="1">
              <a:off x="1872" y="854"/>
              <a:ext cx="2413" cy="39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1" name="Line 37"/>
            <p:cNvSpPr>
              <a:spLocks noChangeShapeType="1"/>
            </p:cNvSpPr>
            <p:nvPr/>
          </p:nvSpPr>
          <p:spPr bwMode="auto">
            <a:xfrm flipV="1">
              <a:off x="1344" y="539"/>
              <a:ext cx="3284" cy="18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2" name="Line 38"/>
            <p:cNvSpPr>
              <a:spLocks noChangeShapeType="1"/>
            </p:cNvSpPr>
            <p:nvPr/>
          </p:nvSpPr>
          <p:spPr bwMode="auto">
            <a:xfrm>
              <a:off x="864" y="672"/>
              <a:ext cx="3929" cy="96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3" name="Line 39"/>
            <p:cNvSpPr>
              <a:spLocks noChangeShapeType="1"/>
            </p:cNvSpPr>
            <p:nvPr/>
          </p:nvSpPr>
          <p:spPr bwMode="auto">
            <a:xfrm>
              <a:off x="662" y="937"/>
              <a:ext cx="3823" cy="71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4" name="Line 40"/>
            <p:cNvSpPr>
              <a:spLocks noChangeShapeType="1"/>
            </p:cNvSpPr>
            <p:nvPr/>
          </p:nvSpPr>
          <p:spPr bwMode="auto">
            <a:xfrm flipV="1">
              <a:off x="2342" y="1032"/>
              <a:ext cx="1731" cy="6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5" name="Line 41"/>
            <p:cNvSpPr>
              <a:spLocks noChangeShapeType="1"/>
            </p:cNvSpPr>
            <p:nvPr/>
          </p:nvSpPr>
          <p:spPr bwMode="auto">
            <a:xfrm flipV="1">
              <a:off x="1811" y="652"/>
              <a:ext cx="2398" cy="55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6" name="Line 42"/>
            <p:cNvSpPr>
              <a:spLocks noChangeShapeType="1"/>
            </p:cNvSpPr>
            <p:nvPr/>
          </p:nvSpPr>
          <p:spPr bwMode="auto">
            <a:xfrm flipV="1">
              <a:off x="1887" y="1167"/>
              <a:ext cx="2087" cy="26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7" name="Line 43"/>
            <p:cNvSpPr>
              <a:spLocks noChangeShapeType="1"/>
            </p:cNvSpPr>
            <p:nvPr/>
          </p:nvSpPr>
          <p:spPr bwMode="auto">
            <a:xfrm>
              <a:off x="833" y="849"/>
              <a:ext cx="3754" cy="89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8" name="Line 44"/>
            <p:cNvSpPr>
              <a:spLocks noChangeShapeType="1"/>
            </p:cNvSpPr>
            <p:nvPr/>
          </p:nvSpPr>
          <p:spPr bwMode="auto">
            <a:xfrm>
              <a:off x="788" y="697"/>
              <a:ext cx="4072" cy="887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59" name="Line 45"/>
            <p:cNvSpPr>
              <a:spLocks noChangeShapeType="1"/>
            </p:cNvSpPr>
            <p:nvPr/>
          </p:nvSpPr>
          <p:spPr bwMode="auto">
            <a:xfrm>
              <a:off x="985" y="546"/>
              <a:ext cx="3573" cy="95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60" name="Line 46"/>
            <p:cNvSpPr>
              <a:spLocks noChangeShapeType="1"/>
            </p:cNvSpPr>
            <p:nvPr/>
          </p:nvSpPr>
          <p:spPr bwMode="auto">
            <a:xfrm>
              <a:off x="856" y="515"/>
              <a:ext cx="3633" cy="8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761" name="Line 47"/>
            <p:cNvSpPr>
              <a:spLocks noChangeShapeType="1"/>
            </p:cNvSpPr>
            <p:nvPr/>
          </p:nvSpPr>
          <p:spPr bwMode="auto">
            <a:xfrm>
              <a:off x="940" y="372"/>
              <a:ext cx="3496" cy="72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5926138" y="1957388"/>
            <a:ext cx="2684462" cy="1966912"/>
            <a:chOff x="3733" y="525"/>
            <a:chExt cx="1691" cy="1239"/>
          </a:xfrm>
        </p:grpSpPr>
        <p:sp>
          <p:nvSpPr>
            <p:cNvPr id="69720" name="Oval 49"/>
            <p:cNvSpPr>
              <a:spLocks noChangeArrowheads="1"/>
            </p:cNvSpPr>
            <p:nvPr/>
          </p:nvSpPr>
          <p:spPr bwMode="auto">
            <a:xfrm>
              <a:off x="3961" y="115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1" name="Oval 50"/>
            <p:cNvSpPr>
              <a:spLocks noChangeArrowheads="1"/>
            </p:cNvSpPr>
            <p:nvPr/>
          </p:nvSpPr>
          <p:spPr bwMode="auto">
            <a:xfrm>
              <a:off x="3733" y="783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2" name="Oval 51"/>
            <p:cNvSpPr>
              <a:spLocks noChangeArrowheads="1"/>
            </p:cNvSpPr>
            <p:nvPr/>
          </p:nvSpPr>
          <p:spPr bwMode="auto">
            <a:xfrm>
              <a:off x="4304" y="162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3" name="Oval 52"/>
            <p:cNvSpPr>
              <a:spLocks noChangeArrowheads="1"/>
            </p:cNvSpPr>
            <p:nvPr/>
          </p:nvSpPr>
          <p:spPr bwMode="auto">
            <a:xfrm>
              <a:off x="4578" y="1741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4" name="Oval 53"/>
            <p:cNvSpPr>
              <a:spLocks noChangeArrowheads="1"/>
            </p:cNvSpPr>
            <p:nvPr/>
          </p:nvSpPr>
          <p:spPr bwMode="auto">
            <a:xfrm>
              <a:off x="4784" y="162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5" name="Oval 54"/>
            <p:cNvSpPr>
              <a:spLocks noChangeArrowheads="1"/>
            </p:cNvSpPr>
            <p:nvPr/>
          </p:nvSpPr>
          <p:spPr bwMode="auto">
            <a:xfrm>
              <a:off x="3961" y="127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6" name="Oval 55"/>
            <p:cNvSpPr>
              <a:spLocks noChangeArrowheads="1"/>
            </p:cNvSpPr>
            <p:nvPr/>
          </p:nvSpPr>
          <p:spPr bwMode="auto">
            <a:xfrm>
              <a:off x="3961" y="1343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7" name="Oval 56"/>
            <p:cNvSpPr>
              <a:spLocks noChangeArrowheads="1"/>
            </p:cNvSpPr>
            <p:nvPr/>
          </p:nvSpPr>
          <p:spPr bwMode="auto">
            <a:xfrm>
              <a:off x="4167" y="108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8" name="Oval 57"/>
            <p:cNvSpPr>
              <a:spLocks noChangeArrowheads="1"/>
            </p:cNvSpPr>
            <p:nvPr/>
          </p:nvSpPr>
          <p:spPr bwMode="auto">
            <a:xfrm>
              <a:off x="4075" y="101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29" name="Oval 58"/>
            <p:cNvSpPr>
              <a:spLocks noChangeArrowheads="1"/>
            </p:cNvSpPr>
            <p:nvPr/>
          </p:nvSpPr>
          <p:spPr bwMode="auto">
            <a:xfrm>
              <a:off x="4555" y="148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0" name="Oval 59"/>
            <p:cNvSpPr>
              <a:spLocks noChangeArrowheads="1"/>
            </p:cNvSpPr>
            <p:nvPr/>
          </p:nvSpPr>
          <p:spPr bwMode="auto">
            <a:xfrm>
              <a:off x="4624" y="525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1" name="Oval 60"/>
            <p:cNvSpPr>
              <a:spLocks noChangeArrowheads="1"/>
            </p:cNvSpPr>
            <p:nvPr/>
          </p:nvSpPr>
          <p:spPr bwMode="auto">
            <a:xfrm>
              <a:off x="4418" y="108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2" name="Oval 61"/>
            <p:cNvSpPr>
              <a:spLocks noChangeArrowheads="1"/>
            </p:cNvSpPr>
            <p:nvPr/>
          </p:nvSpPr>
          <p:spPr bwMode="auto">
            <a:xfrm>
              <a:off x="3961" y="1016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3" name="Oval 62"/>
            <p:cNvSpPr>
              <a:spLocks noChangeArrowheads="1"/>
            </p:cNvSpPr>
            <p:nvPr/>
          </p:nvSpPr>
          <p:spPr bwMode="auto">
            <a:xfrm>
              <a:off x="4464" y="1647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4" name="Oval 63"/>
            <p:cNvSpPr>
              <a:spLocks noChangeArrowheads="1"/>
            </p:cNvSpPr>
            <p:nvPr/>
          </p:nvSpPr>
          <p:spPr bwMode="auto">
            <a:xfrm>
              <a:off x="4853" y="1577"/>
              <a:ext cx="22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5" name="Oval 64"/>
            <p:cNvSpPr>
              <a:spLocks noChangeArrowheads="1"/>
            </p:cNvSpPr>
            <p:nvPr/>
          </p:nvSpPr>
          <p:spPr bwMode="auto">
            <a:xfrm>
              <a:off x="4190" y="642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6" name="Oval 65"/>
            <p:cNvSpPr>
              <a:spLocks noChangeArrowheads="1"/>
            </p:cNvSpPr>
            <p:nvPr/>
          </p:nvSpPr>
          <p:spPr bwMode="auto">
            <a:xfrm>
              <a:off x="4258" y="853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7" name="Oval 66"/>
            <p:cNvSpPr>
              <a:spLocks noChangeArrowheads="1"/>
            </p:cNvSpPr>
            <p:nvPr/>
          </p:nvSpPr>
          <p:spPr bwMode="auto">
            <a:xfrm>
              <a:off x="3778" y="572"/>
              <a:ext cx="23" cy="2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8" name="Oval 67"/>
            <p:cNvSpPr>
              <a:spLocks noChangeArrowheads="1"/>
            </p:cNvSpPr>
            <p:nvPr/>
          </p:nvSpPr>
          <p:spPr bwMode="auto">
            <a:xfrm>
              <a:off x="4464" y="132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39" name="Oval 68"/>
            <p:cNvSpPr>
              <a:spLocks noChangeArrowheads="1"/>
            </p:cNvSpPr>
            <p:nvPr/>
          </p:nvSpPr>
          <p:spPr bwMode="auto">
            <a:xfrm>
              <a:off x="4350" y="1694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69740" name="Oval 69"/>
            <p:cNvSpPr>
              <a:spLocks noChangeArrowheads="1"/>
            </p:cNvSpPr>
            <p:nvPr/>
          </p:nvSpPr>
          <p:spPr bwMode="auto">
            <a:xfrm>
              <a:off x="5401" y="1040"/>
              <a:ext cx="23" cy="2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69640" name="Group 70"/>
          <p:cNvGrpSpPr>
            <a:grpSpLocks/>
          </p:cNvGrpSpPr>
          <p:nvPr/>
        </p:nvGrpSpPr>
        <p:grpSpPr bwMode="auto">
          <a:xfrm>
            <a:off x="5562600" y="1809750"/>
            <a:ext cx="3011488" cy="2824163"/>
            <a:chOff x="3504" y="432"/>
            <a:chExt cx="1897" cy="1779"/>
          </a:xfrm>
        </p:grpSpPr>
        <p:grpSp>
          <p:nvGrpSpPr>
            <p:cNvPr id="69642" name="Group 71"/>
            <p:cNvGrpSpPr>
              <a:grpSpLocks/>
            </p:cNvGrpSpPr>
            <p:nvPr/>
          </p:nvGrpSpPr>
          <p:grpSpPr bwMode="auto">
            <a:xfrm>
              <a:off x="3710" y="479"/>
              <a:ext cx="1668" cy="1425"/>
              <a:chOff x="3710" y="479"/>
              <a:chExt cx="1668" cy="1425"/>
            </a:xfrm>
          </p:grpSpPr>
          <p:sp>
            <p:nvSpPr>
              <p:cNvPr id="69700" name="Oval 72"/>
              <p:cNvSpPr>
                <a:spLocks noChangeArrowheads="1"/>
              </p:cNvSpPr>
              <p:nvPr/>
            </p:nvSpPr>
            <p:spPr bwMode="auto">
              <a:xfrm>
                <a:off x="3755" y="1297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1" name="Oval 73"/>
              <p:cNvSpPr>
                <a:spLocks noChangeArrowheads="1"/>
              </p:cNvSpPr>
              <p:nvPr/>
            </p:nvSpPr>
            <p:spPr bwMode="auto">
              <a:xfrm>
                <a:off x="4327" y="1881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2" name="Oval 74"/>
              <p:cNvSpPr>
                <a:spLocks noChangeArrowheads="1"/>
              </p:cNvSpPr>
              <p:nvPr/>
            </p:nvSpPr>
            <p:spPr bwMode="auto">
              <a:xfrm>
                <a:off x="4281" y="1554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3" name="Oval 75"/>
              <p:cNvSpPr>
                <a:spLocks noChangeArrowheads="1"/>
              </p:cNvSpPr>
              <p:nvPr/>
            </p:nvSpPr>
            <p:spPr bwMode="auto">
              <a:xfrm>
                <a:off x="4213" y="1694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4" name="Oval 76"/>
              <p:cNvSpPr>
                <a:spLocks noChangeArrowheads="1"/>
              </p:cNvSpPr>
              <p:nvPr/>
            </p:nvSpPr>
            <p:spPr bwMode="auto">
              <a:xfrm>
                <a:off x="4235" y="1554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5" name="Oval 77"/>
              <p:cNvSpPr>
                <a:spLocks noChangeArrowheads="1"/>
              </p:cNvSpPr>
              <p:nvPr/>
            </p:nvSpPr>
            <p:spPr bwMode="auto">
              <a:xfrm>
                <a:off x="4921" y="1741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6" name="Oval 78"/>
              <p:cNvSpPr>
                <a:spLocks noChangeArrowheads="1"/>
              </p:cNvSpPr>
              <p:nvPr/>
            </p:nvSpPr>
            <p:spPr bwMode="auto">
              <a:xfrm>
                <a:off x="3710" y="712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7" name="Oval 79"/>
              <p:cNvSpPr>
                <a:spLocks noChangeArrowheads="1"/>
              </p:cNvSpPr>
              <p:nvPr/>
            </p:nvSpPr>
            <p:spPr bwMode="auto">
              <a:xfrm>
                <a:off x="4693" y="1110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8" name="Oval 80"/>
              <p:cNvSpPr>
                <a:spLocks noChangeArrowheads="1"/>
              </p:cNvSpPr>
              <p:nvPr/>
            </p:nvSpPr>
            <p:spPr bwMode="auto">
              <a:xfrm>
                <a:off x="3801" y="829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09" name="Oval 81"/>
              <p:cNvSpPr>
                <a:spLocks noChangeArrowheads="1"/>
              </p:cNvSpPr>
              <p:nvPr/>
            </p:nvSpPr>
            <p:spPr bwMode="auto">
              <a:xfrm>
                <a:off x="4761" y="619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0" name="Oval 82"/>
              <p:cNvSpPr>
                <a:spLocks noChangeArrowheads="1"/>
              </p:cNvSpPr>
              <p:nvPr/>
            </p:nvSpPr>
            <p:spPr bwMode="auto">
              <a:xfrm>
                <a:off x="4464" y="1460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1" name="Oval 83"/>
              <p:cNvSpPr>
                <a:spLocks noChangeArrowheads="1"/>
              </p:cNvSpPr>
              <p:nvPr/>
            </p:nvSpPr>
            <p:spPr bwMode="auto">
              <a:xfrm>
                <a:off x="4875" y="92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2" name="Oval 84"/>
              <p:cNvSpPr>
                <a:spLocks noChangeArrowheads="1"/>
              </p:cNvSpPr>
              <p:nvPr/>
            </p:nvSpPr>
            <p:spPr bwMode="auto">
              <a:xfrm>
                <a:off x="4830" y="85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3" name="Oval 85"/>
              <p:cNvSpPr>
                <a:spLocks noChangeArrowheads="1"/>
              </p:cNvSpPr>
              <p:nvPr/>
            </p:nvSpPr>
            <p:spPr bwMode="auto">
              <a:xfrm>
                <a:off x="4213" y="923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4" name="Oval 86"/>
              <p:cNvSpPr>
                <a:spLocks noChangeArrowheads="1"/>
              </p:cNvSpPr>
              <p:nvPr/>
            </p:nvSpPr>
            <p:spPr bwMode="auto">
              <a:xfrm>
                <a:off x="4304" y="969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5" name="Oval 87"/>
              <p:cNvSpPr>
                <a:spLocks noChangeArrowheads="1"/>
              </p:cNvSpPr>
              <p:nvPr/>
            </p:nvSpPr>
            <p:spPr bwMode="auto">
              <a:xfrm>
                <a:off x="4761" y="736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6" name="Oval 88"/>
              <p:cNvSpPr>
                <a:spLocks noChangeArrowheads="1"/>
              </p:cNvSpPr>
              <p:nvPr/>
            </p:nvSpPr>
            <p:spPr bwMode="auto">
              <a:xfrm>
                <a:off x="4715" y="502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7" name="Oval 89"/>
              <p:cNvSpPr>
                <a:spLocks noChangeArrowheads="1"/>
              </p:cNvSpPr>
              <p:nvPr/>
            </p:nvSpPr>
            <p:spPr bwMode="auto">
              <a:xfrm>
                <a:off x="4533" y="479"/>
                <a:ext cx="22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8" name="Oval 90"/>
              <p:cNvSpPr>
                <a:spLocks noChangeArrowheads="1"/>
              </p:cNvSpPr>
              <p:nvPr/>
            </p:nvSpPr>
            <p:spPr bwMode="auto">
              <a:xfrm>
                <a:off x="5355" y="1133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719" name="Oval 91"/>
              <p:cNvSpPr>
                <a:spLocks noChangeArrowheads="1"/>
              </p:cNvSpPr>
              <p:nvPr/>
            </p:nvSpPr>
            <p:spPr bwMode="auto">
              <a:xfrm>
                <a:off x="5035" y="969"/>
                <a:ext cx="23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69643" name="Group 92"/>
            <p:cNvGrpSpPr>
              <a:grpSpLocks/>
            </p:cNvGrpSpPr>
            <p:nvPr/>
          </p:nvGrpSpPr>
          <p:grpSpPr bwMode="auto">
            <a:xfrm>
              <a:off x="3504" y="432"/>
              <a:ext cx="1897" cy="1779"/>
              <a:chOff x="3504" y="432"/>
              <a:chExt cx="1897" cy="1779"/>
            </a:xfrm>
          </p:grpSpPr>
          <p:grpSp>
            <p:nvGrpSpPr>
              <p:cNvPr id="69644" name="Group 93"/>
              <p:cNvGrpSpPr>
                <a:grpSpLocks/>
              </p:cNvGrpSpPr>
              <p:nvPr/>
            </p:nvGrpSpPr>
            <p:grpSpPr bwMode="auto">
              <a:xfrm>
                <a:off x="4075" y="432"/>
                <a:ext cx="1075" cy="1355"/>
                <a:chOff x="4075" y="432"/>
                <a:chExt cx="1075" cy="1355"/>
              </a:xfrm>
            </p:grpSpPr>
            <p:sp>
              <p:nvSpPr>
                <p:cNvPr id="69691" name="Oval 94"/>
                <p:cNvSpPr>
                  <a:spLocks noChangeArrowheads="1"/>
                </p:cNvSpPr>
                <p:nvPr/>
              </p:nvSpPr>
              <p:spPr bwMode="auto">
                <a:xfrm>
                  <a:off x="4761" y="1764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2" name="Oval 95"/>
                <p:cNvSpPr>
                  <a:spLocks noChangeArrowheads="1"/>
                </p:cNvSpPr>
                <p:nvPr/>
              </p:nvSpPr>
              <p:spPr bwMode="auto">
                <a:xfrm>
                  <a:off x="4533" y="1437"/>
                  <a:ext cx="22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3" name="Oval 96"/>
                <p:cNvSpPr>
                  <a:spLocks noChangeArrowheads="1"/>
                </p:cNvSpPr>
                <p:nvPr/>
              </p:nvSpPr>
              <p:spPr bwMode="auto">
                <a:xfrm>
                  <a:off x="4693" y="806"/>
                  <a:ext cx="22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4" name="Oval 97"/>
                <p:cNvSpPr>
                  <a:spLocks noChangeArrowheads="1"/>
                </p:cNvSpPr>
                <p:nvPr/>
              </p:nvSpPr>
              <p:spPr bwMode="auto">
                <a:xfrm>
                  <a:off x="4555" y="689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5" name="Oval 98"/>
                <p:cNvSpPr>
                  <a:spLocks noChangeArrowheads="1"/>
                </p:cNvSpPr>
                <p:nvPr/>
              </p:nvSpPr>
              <p:spPr bwMode="auto">
                <a:xfrm>
                  <a:off x="5127" y="1063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6" name="Oval 99"/>
                <p:cNvSpPr>
                  <a:spLocks noChangeArrowheads="1"/>
                </p:cNvSpPr>
                <p:nvPr/>
              </p:nvSpPr>
              <p:spPr bwMode="auto">
                <a:xfrm>
                  <a:off x="4304" y="1086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7" name="Oval 100"/>
                <p:cNvSpPr>
                  <a:spLocks noChangeArrowheads="1"/>
                </p:cNvSpPr>
                <p:nvPr/>
              </p:nvSpPr>
              <p:spPr bwMode="auto">
                <a:xfrm>
                  <a:off x="4075" y="1273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8" name="Oval 101"/>
                <p:cNvSpPr>
                  <a:spLocks noChangeArrowheads="1"/>
                </p:cNvSpPr>
                <p:nvPr/>
              </p:nvSpPr>
              <p:spPr bwMode="auto">
                <a:xfrm>
                  <a:off x="4578" y="432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9" name="Oval 102"/>
                <p:cNvSpPr>
                  <a:spLocks noChangeArrowheads="1"/>
                </p:cNvSpPr>
                <p:nvPr/>
              </p:nvSpPr>
              <p:spPr bwMode="auto">
                <a:xfrm>
                  <a:off x="4464" y="572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69645" name="Group 103"/>
              <p:cNvGrpSpPr>
                <a:grpSpLocks/>
              </p:cNvGrpSpPr>
              <p:nvPr/>
            </p:nvGrpSpPr>
            <p:grpSpPr bwMode="auto">
              <a:xfrm>
                <a:off x="3550" y="502"/>
                <a:ext cx="1463" cy="1613"/>
                <a:chOff x="3550" y="502"/>
                <a:chExt cx="1463" cy="1613"/>
              </a:xfrm>
            </p:grpSpPr>
            <p:sp>
              <p:nvSpPr>
                <p:cNvPr id="69676" name="Oval 104"/>
                <p:cNvSpPr>
                  <a:spLocks noChangeArrowheads="1"/>
                </p:cNvSpPr>
                <p:nvPr/>
              </p:nvSpPr>
              <p:spPr bwMode="auto">
                <a:xfrm>
                  <a:off x="4235" y="1904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7" name="Oval 105"/>
                <p:cNvSpPr>
                  <a:spLocks noChangeArrowheads="1"/>
                </p:cNvSpPr>
                <p:nvPr/>
              </p:nvSpPr>
              <p:spPr bwMode="auto">
                <a:xfrm>
                  <a:off x="4304" y="1928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8" name="Oval 106"/>
                <p:cNvSpPr>
                  <a:spLocks noChangeArrowheads="1"/>
                </p:cNvSpPr>
                <p:nvPr/>
              </p:nvSpPr>
              <p:spPr bwMode="auto">
                <a:xfrm>
                  <a:off x="4441" y="1741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9" name="Oval 107"/>
                <p:cNvSpPr>
                  <a:spLocks noChangeArrowheads="1"/>
                </p:cNvSpPr>
                <p:nvPr/>
              </p:nvSpPr>
              <p:spPr bwMode="auto">
                <a:xfrm>
                  <a:off x="4258" y="1367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0" name="Oval 108"/>
                <p:cNvSpPr>
                  <a:spLocks noChangeArrowheads="1"/>
                </p:cNvSpPr>
                <p:nvPr/>
              </p:nvSpPr>
              <p:spPr bwMode="auto">
                <a:xfrm>
                  <a:off x="3870" y="1156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1" name="Oval 109"/>
                <p:cNvSpPr>
                  <a:spLocks noChangeArrowheads="1"/>
                </p:cNvSpPr>
                <p:nvPr/>
              </p:nvSpPr>
              <p:spPr bwMode="auto">
                <a:xfrm>
                  <a:off x="3573" y="712"/>
                  <a:ext cx="22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2" name="Oval 110"/>
                <p:cNvSpPr>
                  <a:spLocks noChangeArrowheads="1"/>
                </p:cNvSpPr>
                <p:nvPr/>
              </p:nvSpPr>
              <p:spPr bwMode="auto">
                <a:xfrm>
                  <a:off x="4738" y="899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3" name="Oval 111"/>
                <p:cNvSpPr>
                  <a:spLocks noChangeArrowheads="1"/>
                </p:cNvSpPr>
                <p:nvPr/>
              </p:nvSpPr>
              <p:spPr bwMode="auto">
                <a:xfrm>
                  <a:off x="4921" y="993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4" name="Oval 112"/>
                <p:cNvSpPr>
                  <a:spLocks noChangeArrowheads="1"/>
                </p:cNvSpPr>
                <p:nvPr/>
              </p:nvSpPr>
              <p:spPr bwMode="auto">
                <a:xfrm>
                  <a:off x="4441" y="1577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5" name="Oval 113"/>
                <p:cNvSpPr>
                  <a:spLocks noChangeArrowheads="1"/>
                </p:cNvSpPr>
                <p:nvPr/>
              </p:nvSpPr>
              <p:spPr bwMode="auto">
                <a:xfrm>
                  <a:off x="4510" y="1577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6" name="Oval 114"/>
                <p:cNvSpPr>
                  <a:spLocks noChangeArrowheads="1"/>
                </p:cNvSpPr>
                <p:nvPr/>
              </p:nvSpPr>
              <p:spPr bwMode="auto">
                <a:xfrm>
                  <a:off x="4190" y="2091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7" name="Oval 115"/>
                <p:cNvSpPr>
                  <a:spLocks noChangeArrowheads="1"/>
                </p:cNvSpPr>
                <p:nvPr/>
              </p:nvSpPr>
              <p:spPr bwMode="auto">
                <a:xfrm>
                  <a:off x="4990" y="1834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8" name="Oval 116"/>
                <p:cNvSpPr>
                  <a:spLocks noChangeArrowheads="1"/>
                </p:cNvSpPr>
                <p:nvPr/>
              </p:nvSpPr>
              <p:spPr bwMode="auto">
                <a:xfrm>
                  <a:off x="4327" y="1367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89" name="Oval 117"/>
                <p:cNvSpPr>
                  <a:spLocks noChangeArrowheads="1"/>
                </p:cNvSpPr>
                <p:nvPr/>
              </p:nvSpPr>
              <p:spPr bwMode="auto">
                <a:xfrm>
                  <a:off x="4007" y="1390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90" name="Oval 118"/>
                <p:cNvSpPr>
                  <a:spLocks noChangeArrowheads="1"/>
                </p:cNvSpPr>
                <p:nvPr/>
              </p:nvSpPr>
              <p:spPr bwMode="auto">
                <a:xfrm>
                  <a:off x="3550" y="502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69646" name="Group 119"/>
              <p:cNvGrpSpPr>
                <a:grpSpLocks/>
              </p:cNvGrpSpPr>
              <p:nvPr/>
            </p:nvGrpSpPr>
            <p:grpSpPr bwMode="auto">
              <a:xfrm>
                <a:off x="3504" y="528"/>
                <a:ext cx="1897" cy="1683"/>
                <a:chOff x="3504" y="525"/>
                <a:chExt cx="1897" cy="1683"/>
              </a:xfrm>
            </p:grpSpPr>
            <p:sp>
              <p:nvSpPr>
                <p:cNvPr id="69647" name="Oval 120"/>
                <p:cNvSpPr>
                  <a:spLocks noChangeArrowheads="1"/>
                </p:cNvSpPr>
                <p:nvPr/>
              </p:nvSpPr>
              <p:spPr bwMode="auto">
                <a:xfrm>
                  <a:off x="3870" y="1250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48" name="Oval 121"/>
                <p:cNvSpPr>
                  <a:spLocks noChangeArrowheads="1"/>
                </p:cNvSpPr>
                <p:nvPr/>
              </p:nvSpPr>
              <p:spPr bwMode="auto">
                <a:xfrm>
                  <a:off x="3915" y="1203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49" name="Oval 122"/>
                <p:cNvSpPr>
                  <a:spLocks noChangeArrowheads="1"/>
                </p:cNvSpPr>
                <p:nvPr/>
              </p:nvSpPr>
              <p:spPr bwMode="auto">
                <a:xfrm>
                  <a:off x="4167" y="1951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0" name="Oval 123"/>
                <p:cNvSpPr>
                  <a:spLocks noChangeArrowheads="1"/>
                </p:cNvSpPr>
                <p:nvPr/>
              </p:nvSpPr>
              <p:spPr bwMode="auto">
                <a:xfrm>
                  <a:off x="4281" y="1787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1" name="Oval 124"/>
                <p:cNvSpPr>
                  <a:spLocks noChangeArrowheads="1"/>
                </p:cNvSpPr>
                <p:nvPr/>
              </p:nvSpPr>
              <p:spPr bwMode="auto">
                <a:xfrm>
                  <a:off x="4304" y="2068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2" name="Oval 125"/>
                <p:cNvSpPr>
                  <a:spLocks noChangeArrowheads="1"/>
                </p:cNvSpPr>
                <p:nvPr/>
              </p:nvSpPr>
              <p:spPr bwMode="auto">
                <a:xfrm>
                  <a:off x="4075" y="2044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3" name="Oval 126"/>
                <p:cNvSpPr>
                  <a:spLocks noChangeArrowheads="1"/>
                </p:cNvSpPr>
                <p:nvPr/>
              </p:nvSpPr>
              <p:spPr bwMode="auto">
                <a:xfrm>
                  <a:off x="4235" y="1554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4" name="Oval 127"/>
                <p:cNvSpPr>
                  <a:spLocks noChangeArrowheads="1"/>
                </p:cNvSpPr>
                <p:nvPr/>
              </p:nvSpPr>
              <p:spPr bwMode="auto">
                <a:xfrm>
                  <a:off x="4647" y="1671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5" name="Oval 128"/>
                <p:cNvSpPr>
                  <a:spLocks noChangeArrowheads="1"/>
                </p:cNvSpPr>
                <p:nvPr/>
              </p:nvSpPr>
              <p:spPr bwMode="auto">
                <a:xfrm>
                  <a:off x="4944" y="1647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6" name="Oval 129"/>
                <p:cNvSpPr>
                  <a:spLocks noChangeArrowheads="1"/>
                </p:cNvSpPr>
                <p:nvPr/>
              </p:nvSpPr>
              <p:spPr bwMode="auto">
                <a:xfrm>
                  <a:off x="4350" y="1460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7" name="Oval 130"/>
                <p:cNvSpPr>
                  <a:spLocks noChangeArrowheads="1"/>
                </p:cNvSpPr>
                <p:nvPr/>
              </p:nvSpPr>
              <p:spPr bwMode="auto">
                <a:xfrm>
                  <a:off x="3824" y="1320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8" name="Oval 131"/>
                <p:cNvSpPr>
                  <a:spLocks noChangeArrowheads="1"/>
                </p:cNvSpPr>
                <p:nvPr/>
              </p:nvSpPr>
              <p:spPr bwMode="auto">
                <a:xfrm>
                  <a:off x="4007" y="1110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59" name="Oval 132"/>
                <p:cNvSpPr>
                  <a:spLocks noChangeArrowheads="1"/>
                </p:cNvSpPr>
                <p:nvPr/>
              </p:nvSpPr>
              <p:spPr bwMode="auto">
                <a:xfrm>
                  <a:off x="4030" y="899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0" name="Oval 133"/>
                <p:cNvSpPr>
                  <a:spLocks noChangeArrowheads="1"/>
                </p:cNvSpPr>
                <p:nvPr/>
              </p:nvSpPr>
              <p:spPr bwMode="auto">
                <a:xfrm>
                  <a:off x="4258" y="1273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1" name="Oval 134"/>
                <p:cNvSpPr>
                  <a:spLocks noChangeArrowheads="1"/>
                </p:cNvSpPr>
                <p:nvPr/>
              </p:nvSpPr>
              <p:spPr bwMode="auto">
                <a:xfrm>
                  <a:off x="4624" y="1227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2" name="Oval 135"/>
                <p:cNvSpPr>
                  <a:spLocks noChangeArrowheads="1"/>
                </p:cNvSpPr>
                <p:nvPr/>
              </p:nvSpPr>
              <p:spPr bwMode="auto">
                <a:xfrm>
                  <a:off x="4578" y="923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3" name="Oval 136"/>
                <p:cNvSpPr>
                  <a:spLocks noChangeArrowheads="1"/>
                </p:cNvSpPr>
                <p:nvPr/>
              </p:nvSpPr>
              <p:spPr bwMode="auto">
                <a:xfrm>
                  <a:off x="3710" y="525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4" name="Oval 137"/>
                <p:cNvSpPr>
                  <a:spLocks noChangeArrowheads="1"/>
                </p:cNvSpPr>
                <p:nvPr/>
              </p:nvSpPr>
              <p:spPr bwMode="auto">
                <a:xfrm>
                  <a:off x="4670" y="666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5" name="Oval 138"/>
                <p:cNvSpPr>
                  <a:spLocks noChangeArrowheads="1"/>
                </p:cNvSpPr>
                <p:nvPr/>
              </p:nvSpPr>
              <p:spPr bwMode="auto">
                <a:xfrm>
                  <a:off x="4578" y="572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6" name="Oval 139"/>
                <p:cNvSpPr>
                  <a:spLocks noChangeArrowheads="1"/>
                </p:cNvSpPr>
                <p:nvPr/>
              </p:nvSpPr>
              <p:spPr bwMode="auto">
                <a:xfrm>
                  <a:off x="5104" y="853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7" name="Oval 140"/>
                <p:cNvSpPr>
                  <a:spLocks noChangeArrowheads="1"/>
                </p:cNvSpPr>
                <p:nvPr/>
              </p:nvSpPr>
              <p:spPr bwMode="auto">
                <a:xfrm>
                  <a:off x="5081" y="1133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8" name="Oval 141"/>
                <p:cNvSpPr>
                  <a:spLocks noChangeArrowheads="1"/>
                </p:cNvSpPr>
                <p:nvPr/>
              </p:nvSpPr>
              <p:spPr bwMode="auto">
                <a:xfrm>
                  <a:off x="5378" y="1203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69" name="Oval 142"/>
                <p:cNvSpPr>
                  <a:spLocks noChangeArrowheads="1"/>
                </p:cNvSpPr>
                <p:nvPr/>
              </p:nvSpPr>
              <p:spPr bwMode="auto">
                <a:xfrm>
                  <a:off x="5333" y="946"/>
                  <a:ext cx="22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0" name="Oval 143"/>
                <p:cNvSpPr>
                  <a:spLocks noChangeArrowheads="1"/>
                </p:cNvSpPr>
                <p:nvPr/>
              </p:nvSpPr>
              <p:spPr bwMode="auto">
                <a:xfrm>
                  <a:off x="4258" y="2185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1" name="Oval 144"/>
                <p:cNvSpPr>
                  <a:spLocks noChangeArrowheads="1"/>
                </p:cNvSpPr>
                <p:nvPr/>
              </p:nvSpPr>
              <p:spPr bwMode="auto">
                <a:xfrm>
                  <a:off x="4030" y="759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2" name="Oval 145"/>
                <p:cNvSpPr>
                  <a:spLocks noChangeArrowheads="1"/>
                </p:cNvSpPr>
                <p:nvPr/>
              </p:nvSpPr>
              <p:spPr bwMode="auto">
                <a:xfrm>
                  <a:off x="3504" y="596"/>
                  <a:ext cx="23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3" name="Oval 146"/>
                <p:cNvSpPr>
                  <a:spLocks noChangeArrowheads="1"/>
                </p:cNvSpPr>
                <p:nvPr/>
              </p:nvSpPr>
              <p:spPr bwMode="auto">
                <a:xfrm>
                  <a:off x="4533" y="1320"/>
                  <a:ext cx="22" cy="2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4" name="Oval 147"/>
                <p:cNvSpPr>
                  <a:spLocks noChangeArrowheads="1"/>
                </p:cNvSpPr>
                <p:nvPr/>
              </p:nvSpPr>
              <p:spPr bwMode="auto">
                <a:xfrm>
                  <a:off x="4533" y="1086"/>
                  <a:ext cx="22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69675" name="Oval 148"/>
                <p:cNvSpPr>
                  <a:spLocks noChangeArrowheads="1"/>
                </p:cNvSpPr>
                <p:nvPr/>
              </p:nvSpPr>
              <p:spPr bwMode="auto">
                <a:xfrm>
                  <a:off x="4578" y="1156"/>
                  <a:ext cx="23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</p:grpSp>
        </p:grpSp>
      </p:grpSp>
      <p:sp>
        <p:nvSpPr>
          <p:cNvPr id="384" name="Title 1"/>
          <p:cNvSpPr txBox="1">
            <a:spLocks/>
          </p:cNvSpPr>
          <p:nvPr/>
        </p:nvSpPr>
        <p:spPr bwMode="auto">
          <a:xfrm>
            <a:off x="457200" y="33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Visual words: main idea</a:t>
            </a:r>
          </a:p>
        </p:txBody>
      </p:sp>
      <p:sp>
        <p:nvSpPr>
          <p:cNvPr id="151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Nister</a:t>
            </a: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2006</a:t>
            </a:r>
          </a:p>
        </p:txBody>
      </p:sp>
    </p:spTree>
    <p:extLst>
      <p:ext uri="{BB962C8B-B14F-4D97-AF65-F5344CB8AC3E}">
        <p14:creationId xmlns:p14="http://schemas.microsoft.com/office/powerpoint/2010/main" val="16186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8"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62" name="Equation" r:id="rId5" imgW="444114" imgH="215713" progId="Equation.3">
                    <p:embed/>
                  </p:oleObj>
                </mc:Choice>
                <mc:Fallback>
                  <p:oleObj name="Equation" r:id="rId5" imgW="444114" imgH="215713" progId="Equation.3">
                    <p:embed/>
                    <p:pic>
                      <p:nvPicPr>
                        <p:cNvPr id="0" name="Picture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63" name="Equation" r:id="rId7" imgW="444114" imgH="215713" progId="Equation.3">
                    <p:embed/>
                  </p:oleObj>
                </mc:Choice>
                <mc:Fallback>
                  <p:oleObj name="Equation" r:id="rId7" imgW="444114" imgH="215713" progId="Equation.3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4" name="Equation" r:id="rId9" imgW="469696" imgH="215806" progId="Equation.3">
                  <p:embed/>
                </p:oleObj>
              </mc:Choice>
              <mc:Fallback>
                <p:oleObj name="Equation" r:id="rId9" imgW="469696" imgH="215806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5" name="Equation" r:id="rId11" imgW="469696" imgH="215806" progId="Equation.3">
                  <p:embed/>
                </p:oleObj>
              </mc:Choice>
              <mc:Fallback>
                <p:oleObj name="Equation" r:id="rId11" imgW="469696" imgH="215806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" name="Equation" r:id="rId13" imgW="482391" imgH="228501" progId="Equation.3">
                  <p:embed/>
                </p:oleObj>
              </mc:Choice>
              <mc:Fallback>
                <p:oleObj name="Equation" r:id="rId13" imgW="482391" imgH="228501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7" name="Equation" r:id="rId15" imgW="482391" imgH="228501" progId="Equation.3">
                  <p:embed/>
                </p:oleObj>
              </mc:Choice>
              <mc:Fallback>
                <p:oleObj name="Equation" r:id="rId15" imgW="482391" imgH="228501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smtClean="0"/>
              <a:t>Can set scale factor </a:t>
            </a:r>
            <a:r>
              <a:rPr lang="en-US" sz="2000" i="1" smtClean="0"/>
              <a:t>i</a:t>
            </a:r>
            <a:r>
              <a:rPr lang="en-US" sz="2000" smtClean="0"/>
              <a:t>=1. So, there are 8 unknowns.</a:t>
            </a:r>
          </a:p>
          <a:p>
            <a:pPr marL="0" indent="0"/>
            <a:r>
              <a:rPr lang="en-US" sz="2000" smtClean="0"/>
              <a:t>Set up a system of linear equations:</a:t>
            </a:r>
          </a:p>
          <a:p>
            <a:pPr marL="0" indent="0" algn="ctr"/>
            <a:r>
              <a:rPr lang="en-US" sz="2000" b="1" smtClean="0"/>
              <a:t>Ah = b</a:t>
            </a:r>
          </a:p>
          <a:p>
            <a:pPr marL="0" indent="0"/>
            <a:r>
              <a:rPr lang="en-US" sz="2000" smtClean="0"/>
              <a:t>where vector of unknowns h = [a,b,c,d,e,f,g,h]</a:t>
            </a:r>
            <a:r>
              <a:rPr lang="en-US" sz="2000" baseline="30000" smtClean="0"/>
              <a:t>T</a:t>
            </a:r>
          </a:p>
          <a:p>
            <a:pPr marL="0" indent="0"/>
            <a:r>
              <a:rPr lang="en-US" sz="2000" smtClean="0"/>
              <a:t>Need at least 8 eqs, but the more the better…</a:t>
            </a:r>
          </a:p>
          <a:p>
            <a:pPr marL="0" indent="0"/>
            <a:r>
              <a:rPr lang="en-US" sz="2000" smtClean="0"/>
              <a:t>Solve for h. If overconstrained, solve using least-squares: </a:t>
            </a:r>
          </a:p>
          <a:p>
            <a:pPr marL="0" indent="0"/>
            <a:endParaRPr lang="en-US" sz="2000" smtClean="0"/>
          </a:p>
          <a:p>
            <a:pPr marL="0" indent="0"/>
            <a:endParaRPr lang="en-US" sz="1800" smtClean="0"/>
          </a:p>
          <a:p>
            <a:pPr marL="0" indent="0"/>
            <a:r>
              <a:rPr lang="en-US" sz="1800" smtClean="0"/>
              <a:t>&gt;&gt; </a:t>
            </a:r>
            <a:r>
              <a:rPr lang="en-US" sz="1800" b="1" smtClean="0">
                <a:latin typeface="Courier" pitchFamily="49" charset="0"/>
              </a:rPr>
              <a:t>help lmdivide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Equation" r:id="rId4" imgW="1536700" imgH="698500" progId="Equation.3">
                  <p:embed/>
                </p:oleObj>
              </mc:Choice>
              <mc:Fallback>
                <p:oleObj name="Equation" r:id="rId4" imgW="1536700" imgH="6985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p’</a:t>
            </a:r>
            <a:r>
              <a:rPr lang="en-US" sz="2400">
                <a:solidFill>
                  <a:srgbClr val="000000"/>
                </a:solidFill>
              </a:rPr>
              <a:t> = </a:t>
            </a:r>
            <a:r>
              <a:rPr lang="en-US" sz="2400" b="1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Equation" r:id="rId6" imgW="812447" imgH="266584" progId="Equation.3">
                  <p:embed/>
                </p:oleObj>
              </mc:Choice>
              <mc:Fallback>
                <p:oleObj name="Equation" r:id="rId6" imgW="812447" imgH="266584" progId="Equation.3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37138"/>
                        <a:ext cx="160020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4"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0" name="Picture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Equation" r:id="rId7" imgW="914400" imgH="381000" progId="Equation.3">
                  <p:embed/>
                </p:oleObj>
              </mc:Choice>
              <mc:Fallback>
                <p:oleObj name="Equation" r:id="rId7" imgW="914400" imgH="3810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Equation" r:id="rId9" imgW="545626" imgH="215713" progId="Equation.3">
                  <p:embed/>
                </p:oleObj>
              </mc:Choice>
              <mc:Fallback>
                <p:oleObj name="Equation" r:id="rId9" imgW="545626" imgH="215713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Equation" r:id="rId11" imgW="355292" imgH="215713" progId="Equation.3">
                  <p:embed/>
                </p:oleObj>
              </mc:Choice>
              <mc:Fallback>
                <p:oleObj name="Equation" r:id="rId11" imgW="355292" imgH="215713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apply</a:t>
            </a:r>
            <a:r>
              <a:rPr lang="en-US" sz="2400">
                <a:solidFill>
                  <a:srgbClr val="000000"/>
                </a:solidFill>
              </a:rPr>
              <a:t> a given homography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Compute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= </a:t>
            </a:r>
            <a:r>
              <a:rPr lang="en-US" sz="2000" b="1">
                <a:solidFill>
                  <a:srgbClr val="000000"/>
                </a:solidFill>
              </a:rPr>
              <a:t>Hp   </a:t>
            </a:r>
            <a:r>
              <a:rPr lang="en-US" sz="200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Convert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from homogeneous to  image 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Kristen </a:t>
            </a:r>
            <a:r>
              <a:rPr lang="en-US" sz="1050" dirty="0" err="1" smtClean="0">
                <a:latin typeface="Calibri" panose="020F0502020204030204" pitchFamily="34" charset="0"/>
              </a:rPr>
              <a:t>Grauman</a:t>
            </a:r>
            <a:endParaRPr lang="en-US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Given a coordinate transform and a source image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), how do we compute a transformed image </a:t>
            </a:r>
            <a:r>
              <a:rPr lang="en-US" i="1" smtClean="0"/>
              <a:t>g(x’,y’)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49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960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4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82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2500" y="6386513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</a:rPr>
              <a:t>Alyosha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</a:rPr>
              <a:t>Efros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8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Steve Seitz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Visual words</a:t>
            </a:r>
          </a:p>
        </p:txBody>
      </p:sp>
      <p:sp>
        <p:nvSpPr>
          <p:cNvPr id="131" name="Content Placeholder 6"/>
          <p:cNvSpPr txBox="1">
            <a:spLocks/>
          </p:cNvSpPr>
          <p:nvPr/>
        </p:nvSpPr>
        <p:spPr bwMode="auto">
          <a:xfrm>
            <a:off x="457200" y="1204913"/>
            <a:ext cx="320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defRPr/>
            </a:pPr>
            <a:r>
              <a:rPr kumimoji="1" lang="en-US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Example: each group of patches belongs to the same visual word</a:t>
            </a:r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2" t="26868" r="13412" b="46005"/>
          <a:stretch>
            <a:fillRect/>
          </a:stretch>
        </p:blipFill>
        <p:spPr bwMode="auto">
          <a:xfrm>
            <a:off x="3919538" y="1233488"/>
            <a:ext cx="493395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47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2" t="70972" r="13412" b="15762"/>
          <a:stretch/>
        </p:blipFill>
        <p:spPr bwMode="auto">
          <a:xfrm>
            <a:off x="3916702" y="3903650"/>
            <a:ext cx="4935538" cy="130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4759" name="TextBox 9"/>
          <p:cNvSpPr txBox="1">
            <a:spLocks noChangeArrowheads="1"/>
          </p:cNvSpPr>
          <p:nvPr/>
        </p:nvSpPr>
        <p:spPr bwMode="auto">
          <a:xfrm>
            <a:off x="4664075" y="5266999"/>
            <a:ext cx="3397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Trebuchet MS" pitchFamily="34" charset="0"/>
              </a:rPr>
              <a:t>Figure from  Sivic &amp; Zisserman, ICCV 2003</a:t>
            </a:r>
          </a:p>
        </p:txBody>
      </p:sp>
      <p:sp>
        <p:nvSpPr>
          <p:cNvPr id="135" name="Oval 69"/>
          <p:cNvSpPr>
            <a:spLocks noChangeArrowheads="1"/>
          </p:cNvSpPr>
          <p:nvPr/>
        </p:nvSpPr>
        <p:spPr bwMode="auto">
          <a:xfrm>
            <a:off x="1828800" y="3962400"/>
            <a:ext cx="225425" cy="566738"/>
          </a:xfrm>
          <a:prstGeom prst="ellipse">
            <a:avLst/>
          </a:prstGeom>
          <a:solidFill>
            <a:srgbClr val="FFFFFF"/>
          </a:solidFill>
          <a:ln w="12700" cap="sq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 sz="2000" kern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74761" name="Group 62"/>
          <p:cNvGrpSpPr>
            <a:grpSpLocks noChangeAspect="1"/>
          </p:cNvGrpSpPr>
          <p:nvPr/>
        </p:nvGrpSpPr>
        <p:grpSpPr bwMode="auto">
          <a:xfrm>
            <a:off x="914400" y="2743200"/>
            <a:ext cx="2216150" cy="2782888"/>
            <a:chOff x="1244596" y="-2173065"/>
            <a:chExt cx="6853224" cy="8600841"/>
          </a:xfrm>
        </p:grpSpPr>
        <p:grpSp>
          <p:nvGrpSpPr>
            <p:cNvPr id="74764" name="Group 35"/>
            <p:cNvGrpSpPr>
              <a:grpSpLocks noChangeAspect="1"/>
            </p:cNvGrpSpPr>
            <p:nvPr/>
          </p:nvGrpSpPr>
          <p:grpSpPr bwMode="auto">
            <a:xfrm>
              <a:off x="1244613" y="-2173054"/>
              <a:ext cx="6853261" cy="8600791"/>
              <a:chOff x="1056" y="-1124"/>
              <a:chExt cx="4032" cy="5060"/>
            </a:xfrm>
          </p:grpSpPr>
          <p:sp>
            <p:nvSpPr>
              <p:cNvPr id="145" name="Oval 36"/>
              <p:cNvSpPr>
                <a:spLocks noChangeAspect="1" noChangeArrowheads="1"/>
              </p:cNvSpPr>
              <p:nvPr/>
            </p:nvSpPr>
            <p:spPr bwMode="auto">
              <a:xfrm>
                <a:off x="1824" y="-112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6" name="Oval 37"/>
              <p:cNvSpPr>
                <a:spLocks noChangeAspect="1" noChangeArrowheads="1"/>
              </p:cNvSpPr>
              <p:nvPr/>
            </p:nvSpPr>
            <p:spPr bwMode="auto">
              <a:xfrm>
                <a:off x="1585" y="206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7" name="Oval 38"/>
              <p:cNvSpPr>
                <a:spLocks noChangeAspect="1" noChangeArrowheads="1"/>
              </p:cNvSpPr>
              <p:nvPr/>
            </p:nvSpPr>
            <p:spPr bwMode="auto">
              <a:xfrm>
                <a:off x="1922" y="187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8" name="Oval 39"/>
              <p:cNvSpPr>
                <a:spLocks noChangeAspect="1" noChangeArrowheads="1"/>
              </p:cNvSpPr>
              <p:nvPr/>
            </p:nvSpPr>
            <p:spPr bwMode="auto">
              <a:xfrm>
                <a:off x="2015" y="177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49" name="Oval 40"/>
              <p:cNvSpPr>
                <a:spLocks noChangeAspect="1" noChangeArrowheads="1"/>
              </p:cNvSpPr>
              <p:nvPr/>
            </p:nvSpPr>
            <p:spPr bwMode="auto">
              <a:xfrm>
                <a:off x="1922" y="206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0" name="Oval 41"/>
              <p:cNvSpPr>
                <a:spLocks noChangeAspect="1" noChangeArrowheads="1"/>
              </p:cNvSpPr>
              <p:nvPr/>
            </p:nvSpPr>
            <p:spPr bwMode="auto">
              <a:xfrm>
                <a:off x="1538" y="100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1" name="Oval 42"/>
              <p:cNvSpPr>
                <a:spLocks noChangeAspect="1" noChangeArrowheads="1"/>
              </p:cNvSpPr>
              <p:nvPr/>
            </p:nvSpPr>
            <p:spPr bwMode="auto">
              <a:xfrm>
                <a:off x="1824" y="143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2" name="Oval 43"/>
              <p:cNvSpPr>
                <a:spLocks noChangeAspect="1" noChangeArrowheads="1"/>
              </p:cNvSpPr>
              <p:nvPr/>
            </p:nvSpPr>
            <p:spPr bwMode="auto">
              <a:xfrm>
                <a:off x="2593" y="331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3" name="Oval 44"/>
              <p:cNvSpPr>
                <a:spLocks noChangeAspect="1" noChangeArrowheads="1"/>
              </p:cNvSpPr>
              <p:nvPr/>
            </p:nvSpPr>
            <p:spPr bwMode="auto">
              <a:xfrm>
                <a:off x="2451" y="340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4" name="Oval 45"/>
              <p:cNvSpPr>
                <a:spLocks noChangeAspect="1" noChangeArrowheads="1"/>
              </p:cNvSpPr>
              <p:nvPr/>
            </p:nvSpPr>
            <p:spPr bwMode="auto">
              <a:xfrm>
                <a:off x="2737" y="3356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5" name="Oval 46"/>
              <p:cNvSpPr>
                <a:spLocks noChangeAspect="1" noChangeArrowheads="1"/>
              </p:cNvSpPr>
              <p:nvPr/>
            </p:nvSpPr>
            <p:spPr bwMode="auto">
              <a:xfrm>
                <a:off x="2783" y="326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6" name="Oval 47"/>
              <p:cNvSpPr>
                <a:spLocks noChangeAspect="1" noChangeArrowheads="1"/>
              </p:cNvSpPr>
              <p:nvPr/>
            </p:nvSpPr>
            <p:spPr bwMode="auto">
              <a:xfrm>
                <a:off x="2691" y="307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7" name="Oval 48"/>
              <p:cNvSpPr>
                <a:spLocks noChangeAspect="1" noChangeArrowheads="1"/>
              </p:cNvSpPr>
              <p:nvPr/>
            </p:nvSpPr>
            <p:spPr bwMode="auto">
              <a:xfrm>
                <a:off x="2835" y="288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8" name="Oval 49"/>
              <p:cNvSpPr>
                <a:spLocks noChangeAspect="1" noChangeArrowheads="1"/>
              </p:cNvSpPr>
              <p:nvPr/>
            </p:nvSpPr>
            <p:spPr bwMode="auto">
              <a:xfrm>
                <a:off x="3023" y="2972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59" name="Oval 50"/>
              <p:cNvSpPr>
                <a:spLocks noChangeAspect="1" noChangeArrowheads="1"/>
              </p:cNvSpPr>
              <p:nvPr/>
            </p:nvSpPr>
            <p:spPr bwMode="auto">
              <a:xfrm>
                <a:off x="2691" y="258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0" name="Oval 51"/>
              <p:cNvSpPr>
                <a:spLocks noChangeAspect="1" noChangeArrowheads="1"/>
              </p:cNvSpPr>
              <p:nvPr/>
            </p:nvSpPr>
            <p:spPr bwMode="auto">
              <a:xfrm>
                <a:off x="2737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1" name="Oval 52"/>
              <p:cNvSpPr>
                <a:spLocks noChangeAspect="1" noChangeArrowheads="1"/>
              </p:cNvSpPr>
              <p:nvPr/>
            </p:nvSpPr>
            <p:spPr bwMode="auto">
              <a:xfrm>
                <a:off x="3309" y="2972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2" name="Oval 53"/>
              <p:cNvSpPr>
                <a:spLocks noChangeAspect="1" noChangeArrowheads="1"/>
              </p:cNvSpPr>
              <p:nvPr/>
            </p:nvSpPr>
            <p:spPr bwMode="auto">
              <a:xfrm>
                <a:off x="3121" y="283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3" name="Oval 54"/>
              <p:cNvSpPr>
                <a:spLocks noChangeAspect="1" noChangeArrowheads="1"/>
              </p:cNvSpPr>
              <p:nvPr/>
            </p:nvSpPr>
            <p:spPr bwMode="auto">
              <a:xfrm>
                <a:off x="3693" y="302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4" name="Oval 55"/>
              <p:cNvSpPr>
                <a:spLocks noChangeAspect="1" noChangeArrowheads="1"/>
              </p:cNvSpPr>
              <p:nvPr/>
            </p:nvSpPr>
            <p:spPr bwMode="auto">
              <a:xfrm>
                <a:off x="2737" y="365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5" name="Oval 56"/>
              <p:cNvSpPr>
                <a:spLocks noChangeAspect="1" noChangeArrowheads="1"/>
              </p:cNvSpPr>
              <p:nvPr/>
            </p:nvSpPr>
            <p:spPr bwMode="auto">
              <a:xfrm>
                <a:off x="2255" y="3598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6" name="Oval 57"/>
              <p:cNvSpPr>
                <a:spLocks noChangeAspect="1" noChangeArrowheads="1"/>
              </p:cNvSpPr>
              <p:nvPr/>
            </p:nvSpPr>
            <p:spPr bwMode="auto">
              <a:xfrm>
                <a:off x="2541" y="288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7" name="Oval 58"/>
              <p:cNvSpPr>
                <a:spLocks noChangeAspect="1" noChangeArrowheads="1"/>
              </p:cNvSpPr>
              <p:nvPr/>
            </p:nvSpPr>
            <p:spPr bwMode="auto">
              <a:xfrm>
                <a:off x="2593" y="258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8" name="Oval 59"/>
              <p:cNvSpPr>
                <a:spLocks noChangeAspect="1" noChangeArrowheads="1"/>
              </p:cNvSpPr>
              <p:nvPr/>
            </p:nvSpPr>
            <p:spPr bwMode="auto">
              <a:xfrm>
                <a:off x="4034" y="297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69" name="Oval 60"/>
              <p:cNvSpPr>
                <a:spLocks noChangeAspect="1" noChangeArrowheads="1"/>
              </p:cNvSpPr>
              <p:nvPr/>
            </p:nvSpPr>
            <p:spPr bwMode="auto">
              <a:xfrm>
                <a:off x="3453" y="2830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0" name="Oval 61"/>
              <p:cNvSpPr>
                <a:spLocks noChangeAspect="1" noChangeArrowheads="1"/>
              </p:cNvSpPr>
              <p:nvPr/>
            </p:nvSpPr>
            <p:spPr bwMode="auto">
              <a:xfrm>
                <a:off x="4080" y="278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1" name="Oval 62"/>
              <p:cNvSpPr>
                <a:spLocks noChangeAspect="1" noChangeArrowheads="1"/>
              </p:cNvSpPr>
              <p:nvPr/>
            </p:nvSpPr>
            <p:spPr bwMode="auto">
              <a:xfrm>
                <a:off x="3745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2" name="Oval 63"/>
              <p:cNvSpPr>
                <a:spLocks noChangeAspect="1" noChangeArrowheads="1"/>
              </p:cNvSpPr>
              <p:nvPr/>
            </p:nvSpPr>
            <p:spPr bwMode="auto">
              <a:xfrm>
                <a:off x="2835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3" name="Oval 64"/>
              <p:cNvSpPr>
                <a:spLocks noChangeAspect="1" noChangeArrowheads="1"/>
              </p:cNvSpPr>
              <p:nvPr/>
            </p:nvSpPr>
            <p:spPr bwMode="auto">
              <a:xfrm>
                <a:off x="2639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4" name="Oval 65"/>
              <p:cNvSpPr>
                <a:spLocks noChangeAspect="1" noChangeArrowheads="1"/>
              </p:cNvSpPr>
              <p:nvPr/>
            </p:nvSpPr>
            <p:spPr bwMode="auto">
              <a:xfrm>
                <a:off x="2015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5" name="Oval 66"/>
              <p:cNvSpPr>
                <a:spLocks noChangeAspect="1" noChangeArrowheads="1"/>
              </p:cNvSpPr>
              <p:nvPr/>
            </p:nvSpPr>
            <p:spPr bwMode="auto">
              <a:xfrm>
                <a:off x="1486" y="865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6" name="Oval 67"/>
              <p:cNvSpPr>
                <a:spLocks noChangeAspect="1" noChangeArrowheads="1"/>
              </p:cNvSpPr>
              <p:nvPr/>
            </p:nvSpPr>
            <p:spPr bwMode="auto">
              <a:xfrm>
                <a:off x="2015" y="216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7" name="Oval 68"/>
              <p:cNvSpPr>
                <a:spLocks noChangeAspect="1" noChangeArrowheads="1"/>
              </p:cNvSpPr>
              <p:nvPr/>
            </p:nvSpPr>
            <p:spPr bwMode="auto">
              <a:xfrm>
                <a:off x="1726" y="2115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8" name="Oval 69"/>
              <p:cNvSpPr>
                <a:spLocks noChangeAspect="1" noChangeArrowheads="1"/>
              </p:cNvSpPr>
              <p:nvPr/>
            </p:nvSpPr>
            <p:spPr bwMode="auto">
              <a:xfrm>
                <a:off x="1824" y="177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9" name="Oval 70"/>
              <p:cNvSpPr>
                <a:spLocks noChangeAspect="1" noChangeArrowheads="1"/>
              </p:cNvSpPr>
              <p:nvPr/>
            </p:nvSpPr>
            <p:spPr bwMode="auto">
              <a:xfrm>
                <a:off x="1440" y="191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0" name="Oval 71"/>
              <p:cNvSpPr>
                <a:spLocks noChangeAspect="1" noChangeArrowheads="1"/>
              </p:cNvSpPr>
              <p:nvPr/>
            </p:nvSpPr>
            <p:spPr bwMode="auto">
              <a:xfrm>
                <a:off x="2110" y="167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1" name="Oval 72"/>
              <p:cNvSpPr>
                <a:spLocks noChangeAspect="1" noChangeArrowheads="1"/>
              </p:cNvSpPr>
              <p:nvPr/>
            </p:nvSpPr>
            <p:spPr bwMode="auto">
              <a:xfrm>
                <a:off x="2353" y="187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2" name="Oval 73"/>
              <p:cNvSpPr>
                <a:spLocks noChangeAspect="1" noChangeArrowheads="1"/>
              </p:cNvSpPr>
              <p:nvPr/>
            </p:nvSpPr>
            <p:spPr bwMode="auto">
              <a:xfrm>
                <a:off x="2451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3" name="Oval 74"/>
              <p:cNvSpPr>
                <a:spLocks noChangeAspect="1" noChangeArrowheads="1"/>
              </p:cNvSpPr>
              <p:nvPr/>
            </p:nvSpPr>
            <p:spPr bwMode="auto">
              <a:xfrm>
                <a:off x="2255" y="148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4" name="Oval 75"/>
              <p:cNvSpPr>
                <a:spLocks noChangeAspect="1" noChangeArrowheads="1"/>
              </p:cNvSpPr>
              <p:nvPr/>
            </p:nvSpPr>
            <p:spPr bwMode="auto">
              <a:xfrm>
                <a:off x="2156" y="124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5" name="Oval 76"/>
              <p:cNvSpPr>
                <a:spLocks noChangeAspect="1" noChangeArrowheads="1"/>
              </p:cNvSpPr>
              <p:nvPr/>
            </p:nvSpPr>
            <p:spPr bwMode="auto">
              <a:xfrm>
                <a:off x="2156" y="158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6" name="Oval 77"/>
              <p:cNvSpPr>
                <a:spLocks noChangeAspect="1" noChangeArrowheads="1"/>
              </p:cNvSpPr>
              <p:nvPr/>
            </p:nvSpPr>
            <p:spPr bwMode="auto">
              <a:xfrm>
                <a:off x="2639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7" name="Oval 78"/>
              <p:cNvSpPr>
                <a:spLocks noChangeAspect="1" noChangeArrowheads="1"/>
              </p:cNvSpPr>
              <p:nvPr/>
            </p:nvSpPr>
            <p:spPr bwMode="auto">
              <a:xfrm>
                <a:off x="3407" y="191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8" name="Oval 79"/>
              <p:cNvSpPr>
                <a:spLocks noChangeAspect="1" noChangeArrowheads="1"/>
              </p:cNvSpPr>
              <p:nvPr/>
            </p:nvSpPr>
            <p:spPr bwMode="auto">
              <a:xfrm>
                <a:off x="3219" y="2354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89" name="Oval 80"/>
              <p:cNvSpPr>
                <a:spLocks noChangeAspect="1" noChangeArrowheads="1"/>
              </p:cNvSpPr>
              <p:nvPr/>
            </p:nvSpPr>
            <p:spPr bwMode="auto">
              <a:xfrm>
                <a:off x="3263" y="244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0" name="Oval 81"/>
              <p:cNvSpPr>
                <a:spLocks noChangeAspect="1" noChangeArrowheads="1"/>
              </p:cNvSpPr>
              <p:nvPr/>
            </p:nvSpPr>
            <p:spPr bwMode="auto">
              <a:xfrm>
                <a:off x="3791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1" name="Oval 82"/>
              <p:cNvSpPr>
                <a:spLocks noChangeAspect="1" noChangeArrowheads="1"/>
              </p:cNvSpPr>
              <p:nvPr/>
            </p:nvSpPr>
            <p:spPr bwMode="auto">
              <a:xfrm>
                <a:off x="3407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2" name="Oval 83"/>
              <p:cNvSpPr>
                <a:spLocks noChangeAspect="1" noChangeArrowheads="1"/>
              </p:cNvSpPr>
              <p:nvPr/>
            </p:nvSpPr>
            <p:spPr bwMode="auto">
              <a:xfrm>
                <a:off x="3551" y="1679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3" name="Oval 84"/>
              <p:cNvSpPr>
                <a:spLocks noChangeAspect="1" noChangeArrowheads="1"/>
              </p:cNvSpPr>
              <p:nvPr/>
            </p:nvSpPr>
            <p:spPr bwMode="auto">
              <a:xfrm>
                <a:off x="4129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4" name="Oval 85"/>
              <p:cNvSpPr>
                <a:spLocks noChangeAspect="1" noChangeArrowheads="1"/>
              </p:cNvSpPr>
              <p:nvPr/>
            </p:nvSpPr>
            <p:spPr bwMode="auto">
              <a:xfrm>
                <a:off x="3309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5" name="Oval 86"/>
              <p:cNvSpPr>
                <a:spLocks noChangeAspect="1" noChangeArrowheads="1"/>
              </p:cNvSpPr>
              <p:nvPr/>
            </p:nvSpPr>
            <p:spPr bwMode="auto">
              <a:xfrm>
                <a:off x="1680" y="110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6" name="Oval 87"/>
              <p:cNvSpPr>
                <a:spLocks noChangeAspect="1" noChangeArrowheads="1"/>
              </p:cNvSpPr>
              <p:nvPr/>
            </p:nvSpPr>
            <p:spPr bwMode="auto">
              <a:xfrm>
                <a:off x="1200" y="865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7" name="Oval 88"/>
              <p:cNvSpPr>
                <a:spLocks noChangeAspect="1" noChangeArrowheads="1"/>
              </p:cNvSpPr>
              <p:nvPr/>
            </p:nvSpPr>
            <p:spPr bwMode="auto">
              <a:xfrm>
                <a:off x="1486" y="48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8" name="Oval 89"/>
              <p:cNvSpPr>
                <a:spLocks noChangeAspect="1" noChangeArrowheads="1"/>
              </p:cNvSpPr>
              <p:nvPr/>
            </p:nvSpPr>
            <p:spPr bwMode="auto">
              <a:xfrm>
                <a:off x="3551" y="105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9" name="Oval 90"/>
              <p:cNvSpPr>
                <a:spLocks noChangeAspect="1" noChangeArrowheads="1"/>
              </p:cNvSpPr>
              <p:nvPr/>
            </p:nvSpPr>
            <p:spPr bwMode="auto">
              <a:xfrm>
                <a:off x="3263" y="81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0" name="Oval 91"/>
              <p:cNvSpPr>
                <a:spLocks noChangeAspect="1" noChangeArrowheads="1"/>
              </p:cNvSpPr>
              <p:nvPr/>
            </p:nvSpPr>
            <p:spPr bwMode="auto">
              <a:xfrm>
                <a:off x="3693" y="67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1" name="Oval 92"/>
              <p:cNvSpPr>
                <a:spLocks noChangeAspect="1" noChangeArrowheads="1"/>
              </p:cNvSpPr>
              <p:nvPr/>
            </p:nvSpPr>
            <p:spPr bwMode="auto">
              <a:xfrm>
                <a:off x="3505" y="76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2" name="Oval 93"/>
              <p:cNvSpPr>
                <a:spLocks noChangeAspect="1" noChangeArrowheads="1"/>
              </p:cNvSpPr>
              <p:nvPr/>
            </p:nvSpPr>
            <p:spPr bwMode="auto">
              <a:xfrm>
                <a:off x="3407" y="48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3" name="Oval 94"/>
              <p:cNvSpPr>
                <a:spLocks noChangeAspect="1" noChangeArrowheads="1"/>
              </p:cNvSpPr>
              <p:nvPr/>
            </p:nvSpPr>
            <p:spPr bwMode="auto">
              <a:xfrm>
                <a:off x="4464" y="158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4" name="Oval 95"/>
              <p:cNvSpPr>
                <a:spLocks noChangeAspect="1" noChangeArrowheads="1"/>
              </p:cNvSpPr>
              <p:nvPr/>
            </p:nvSpPr>
            <p:spPr bwMode="auto">
              <a:xfrm>
                <a:off x="4658" y="134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5" name="Oval 96"/>
              <p:cNvSpPr>
                <a:spLocks noChangeAspect="1" noChangeArrowheads="1"/>
              </p:cNvSpPr>
              <p:nvPr/>
            </p:nvSpPr>
            <p:spPr bwMode="auto">
              <a:xfrm>
                <a:off x="5042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6" name="Oval 97"/>
              <p:cNvSpPr>
                <a:spLocks noChangeAspect="1" noChangeArrowheads="1"/>
              </p:cNvSpPr>
              <p:nvPr/>
            </p:nvSpPr>
            <p:spPr bwMode="auto">
              <a:xfrm>
                <a:off x="4944" y="173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7" name="Oval 98"/>
              <p:cNvSpPr>
                <a:spLocks noChangeAspect="1" noChangeArrowheads="1"/>
              </p:cNvSpPr>
              <p:nvPr/>
            </p:nvSpPr>
            <p:spPr bwMode="auto">
              <a:xfrm>
                <a:off x="3647" y="124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8" name="Oval 99"/>
              <p:cNvSpPr>
                <a:spLocks noChangeAspect="1" noChangeArrowheads="1"/>
              </p:cNvSpPr>
              <p:nvPr/>
            </p:nvSpPr>
            <p:spPr bwMode="auto">
              <a:xfrm>
                <a:off x="3309" y="57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9" name="Oval 100"/>
              <p:cNvSpPr>
                <a:spLocks noChangeAspect="1" noChangeArrowheads="1"/>
              </p:cNvSpPr>
              <p:nvPr/>
            </p:nvSpPr>
            <p:spPr bwMode="auto">
              <a:xfrm>
                <a:off x="4273" y="139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0" name="Oval 101"/>
              <p:cNvSpPr>
                <a:spLocks noChangeAspect="1" noChangeArrowheads="1"/>
              </p:cNvSpPr>
              <p:nvPr/>
            </p:nvSpPr>
            <p:spPr bwMode="auto">
              <a:xfrm>
                <a:off x="4034" y="143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1" name="Oval 102"/>
              <p:cNvSpPr>
                <a:spLocks noChangeAspect="1" noChangeArrowheads="1"/>
              </p:cNvSpPr>
              <p:nvPr/>
            </p:nvSpPr>
            <p:spPr bwMode="auto">
              <a:xfrm>
                <a:off x="2399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2" name="Oval 103"/>
              <p:cNvSpPr>
                <a:spLocks noChangeAspect="1" noChangeArrowheads="1"/>
              </p:cNvSpPr>
              <p:nvPr/>
            </p:nvSpPr>
            <p:spPr bwMode="auto">
              <a:xfrm>
                <a:off x="2977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3" name="Oval 104"/>
              <p:cNvSpPr>
                <a:spLocks noChangeAspect="1" noChangeArrowheads="1"/>
              </p:cNvSpPr>
              <p:nvPr/>
            </p:nvSpPr>
            <p:spPr bwMode="auto">
              <a:xfrm>
                <a:off x="2015" y="148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4" name="Oval 105"/>
              <p:cNvSpPr>
                <a:spLocks noChangeAspect="1" noChangeArrowheads="1"/>
              </p:cNvSpPr>
              <p:nvPr/>
            </p:nvSpPr>
            <p:spPr bwMode="auto">
              <a:xfrm>
                <a:off x="3075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5" name="Oval 106"/>
              <p:cNvSpPr>
                <a:spLocks noChangeAspect="1" noChangeArrowheads="1"/>
              </p:cNvSpPr>
              <p:nvPr/>
            </p:nvSpPr>
            <p:spPr bwMode="auto">
              <a:xfrm>
                <a:off x="3023" y="264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6" name="Oval 107"/>
              <p:cNvSpPr>
                <a:spLocks noChangeAspect="1" noChangeArrowheads="1"/>
              </p:cNvSpPr>
              <p:nvPr/>
            </p:nvSpPr>
            <p:spPr bwMode="auto">
              <a:xfrm>
                <a:off x="3167" y="264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7" name="Oval 108"/>
              <p:cNvSpPr>
                <a:spLocks noChangeAspect="1" noChangeArrowheads="1"/>
              </p:cNvSpPr>
              <p:nvPr/>
            </p:nvSpPr>
            <p:spPr bwMode="auto">
              <a:xfrm>
                <a:off x="3936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8" name="Oval 109"/>
              <p:cNvSpPr>
                <a:spLocks noChangeAspect="1" noChangeArrowheads="1"/>
              </p:cNvSpPr>
              <p:nvPr/>
            </p:nvSpPr>
            <p:spPr bwMode="auto">
              <a:xfrm>
                <a:off x="3837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9" name="Oval 110"/>
              <p:cNvSpPr>
                <a:spLocks noChangeAspect="1" noChangeArrowheads="1"/>
              </p:cNvSpPr>
              <p:nvPr/>
            </p:nvSpPr>
            <p:spPr bwMode="auto">
              <a:xfrm>
                <a:off x="4129" y="1295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0" name="Oval 111"/>
              <p:cNvSpPr>
                <a:spLocks noChangeAspect="1" noChangeArrowheads="1"/>
              </p:cNvSpPr>
              <p:nvPr/>
            </p:nvSpPr>
            <p:spPr bwMode="auto">
              <a:xfrm>
                <a:off x="4418" y="1151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1" name="Oval 112"/>
              <p:cNvSpPr>
                <a:spLocks noChangeAspect="1" noChangeArrowheads="1"/>
              </p:cNvSpPr>
              <p:nvPr/>
            </p:nvSpPr>
            <p:spPr bwMode="auto">
              <a:xfrm>
                <a:off x="4366" y="173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2" name="Oval 113"/>
              <p:cNvSpPr>
                <a:spLocks noChangeAspect="1" noChangeArrowheads="1"/>
              </p:cNvSpPr>
              <p:nvPr/>
            </p:nvSpPr>
            <p:spPr bwMode="auto">
              <a:xfrm>
                <a:off x="4990" y="187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3" name="Oval 114"/>
              <p:cNvSpPr>
                <a:spLocks noChangeAspect="1" noChangeArrowheads="1"/>
              </p:cNvSpPr>
              <p:nvPr/>
            </p:nvSpPr>
            <p:spPr bwMode="auto">
              <a:xfrm>
                <a:off x="4900" y="1347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4" name="Oval 115"/>
              <p:cNvSpPr>
                <a:spLocks noChangeAspect="1" noChangeArrowheads="1"/>
              </p:cNvSpPr>
              <p:nvPr/>
            </p:nvSpPr>
            <p:spPr bwMode="auto">
              <a:xfrm>
                <a:off x="3075" y="278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5" name="Oval 116"/>
              <p:cNvSpPr>
                <a:spLocks noChangeAspect="1" noChangeArrowheads="1"/>
              </p:cNvSpPr>
              <p:nvPr/>
            </p:nvSpPr>
            <p:spPr bwMode="auto">
              <a:xfrm>
                <a:off x="2497" y="3696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6" name="Oval 117"/>
              <p:cNvSpPr>
                <a:spLocks noChangeAspect="1" noChangeArrowheads="1"/>
              </p:cNvSpPr>
              <p:nvPr/>
            </p:nvSpPr>
            <p:spPr bwMode="auto">
              <a:xfrm>
                <a:off x="3889" y="264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7" name="Oval 118"/>
              <p:cNvSpPr>
                <a:spLocks noChangeAspect="1" noChangeArrowheads="1"/>
              </p:cNvSpPr>
              <p:nvPr/>
            </p:nvSpPr>
            <p:spPr bwMode="auto">
              <a:xfrm>
                <a:off x="4175" y="316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8" name="Oval 119"/>
              <p:cNvSpPr>
                <a:spLocks noChangeAspect="1" noChangeArrowheads="1"/>
              </p:cNvSpPr>
              <p:nvPr/>
            </p:nvSpPr>
            <p:spPr bwMode="auto">
              <a:xfrm>
                <a:off x="2639" y="389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9" name="Oval 120"/>
              <p:cNvSpPr>
                <a:spLocks noChangeAspect="1" noChangeArrowheads="1"/>
              </p:cNvSpPr>
              <p:nvPr/>
            </p:nvSpPr>
            <p:spPr bwMode="auto">
              <a:xfrm>
                <a:off x="1296" y="182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0" name="Oval 121"/>
              <p:cNvSpPr>
                <a:spLocks noChangeAspect="1" noChangeArrowheads="1"/>
              </p:cNvSpPr>
              <p:nvPr/>
            </p:nvSpPr>
            <p:spPr bwMode="auto">
              <a:xfrm>
                <a:off x="1585" y="182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1" name="Oval 122"/>
              <p:cNvSpPr>
                <a:spLocks noChangeAspect="1" noChangeArrowheads="1"/>
              </p:cNvSpPr>
              <p:nvPr/>
            </p:nvSpPr>
            <p:spPr bwMode="auto">
              <a:xfrm>
                <a:off x="1538" y="173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2" name="Oval 123"/>
              <p:cNvSpPr>
                <a:spLocks noChangeAspect="1" noChangeArrowheads="1"/>
              </p:cNvSpPr>
              <p:nvPr/>
            </p:nvSpPr>
            <p:spPr bwMode="auto">
              <a:xfrm>
                <a:off x="2353" y="230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3" name="Oval 124"/>
              <p:cNvSpPr>
                <a:spLocks noChangeAspect="1" noChangeArrowheads="1"/>
              </p:cNvSpPr>
              <p:nvPr/>
            </p:nvSpPr>
            <p:spPr bwMode="auto">
              <a:xfrm>
                <a:off x="2783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4" name="Oval 125"/>
              <p:cNvSpPr>
                <a:spLocks noChangeAspect="1" noChangeArrowheads="1"/>
              </p:cNvSpPr>
              <p:nvPr/>
            </p:nvSpPr>
            <p:spPr bwMode="auto">
              <a:xfrm>
                <a:off x="2497" y="720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5" name="Oval 126"/>
              <p:cNvSpPr>
                <a:spLocks noChangeAspect="1" noChangeArrowheads="1"/>
              </p:cNvSpPr>
              <p:nvPr/>
            </p:nvSpPr>
            <p:spPr bwMode="auto">
              <a:xfrm>
                <a:off x="2541" y="225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6" name="Oval 127"/>
              <p:cNvSpPr>
                <a:spLocks noChangeAspect="1" noChangeArrowheads="1"/>
              </p:cNvSpPr>
              <p:nvPr/>
            </p:nvSpPr>
            <p:spPr bwMode="auto">
              <a:xfrm>
                <a:off x="2156" y="963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7" name="Oval 128"/>
              <p:cNvSpPr>
                <a:spLocks noChangeAspect="1" noChangeArrowheads="1"/>
              </p:cNvSpPr>
              <p:nvPr/>
            </p:nvSpPr>
            <p:spPr bwMode="auto">
              <a:xfrm>
                <a:off x="2110" y="2256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8" name="Oval 129"/>
              <p:cNvSpPr>
                <a:spLocks noChangeAspect="1" noChangeArrowheads="1"/>
              </p:cNvSpPr>
              <p:nvPr/>
            </p:nvSpPr>
            <p:spPr bwMode="auto">
              <a:xfrm>
                <a:off x="2737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9" name="Oval 130"/>
              <p:cNvSpPr>
                <a:spLocks noChangeAspect="1" noChangeArrowheads="1"/>
              </p:cNvSpPr>
              <p:nvPr/>
            </p:nvSpPr>
            <p:spPr bwMode="auto">
              <a:xfrm>
                <a:off x="2639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0" name="Oval 131"/>
              <p:cNvSpPr>
                <a:spLocks noChangeAspect="1" noChangeArrowheads="1"/>
              </p:cNvSpPr>
              <p:nvPr/>
            </p:nvSpPr>
            <p:spPr bwMode="auto">
              <a:xfrm>
                <a:off x="2541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1" name="Oval 132"/>
              <p:cNvSpPr>
                <a:spLocks noChangeAspect="1" noChangeArrowheads="1"/>
              </p:cNvSpPr>
              <p:nvPr/>
            </p:nvSpPr>
            <p:spPr bwMode="auto">
              <a:xfrm>
                <a:off x="2737" y="139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2" name="Oval 133"/>
              <p:cNvSpPr>
                <a:spLocks noChangeAspect="1" noChangeArrowheads="1"/>
              </p:cNvSpPr>
              <p:nvPr/>
            </p:nvSpPr>
            <p:spPr bwMode="auto">
              <a:xfrm>
                <a:off x="1154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3" name="Oval 134"/>
              <p:cNvSpPr>
                <a:spLocks noChangeAspect="1" noChangeArrowheads="1"/>
              </p:cNvSpPr>
              <p:nvPr/>
            </p:nvSpPr>
            <p:spPr bwMode="auto">
              <a:xfrm>
                <a:off x="1056" y="62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4" name="Oval 135"/>
              <p:cNvSpPr>
                <a:spLocks noChangeAspect="1" noChangeArrowheads="1"/>
              </p:cNvSpPr>
              <p:nvPr/>
            </p:nvSpPr>
            <p:spPr bwMode="auto">
              <a:xfrm>
                <a:off x="1631" y="57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5" name="Oval 136"/>
              <p:cNvSpPr>
                <a:spLocks noChangeAspect="1" noChangeArrowheads="1"/>
              </p:cNvSpPr>
              <p:nvPr/>
            </p:nvSpPr>
            <p:spPr bwMode="auto">
              <a:xfrm>
                <a:off x="1342" y="100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6" name="Oval 137"/>
              <p:cNvSpPr>
                <a:spLocks noChangeAspect="1" noChangeArrowheads="1"/>
              </p:cNvSpPr>
              <p:nvPr/>
            </p:nvSpPr>
            <p:spPr bwMode="auto">
              <a:xfrm>
                <a:off x="2255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7" name="Oval 138"/>
              <p:cNvSpPr>
                <a:spLocks noChangeAspect="1" noChangeArrowheads="1"/>
              </p:cNvSpPr>
              <p:nvPr/>
            </p:nvSpPr>
            <p:spPr bwMode="auto">
              <a:xfrm>
                <a:off x="3219" y="2115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8" name="Oval 139"/>
              <p:cNvSpPr>
                <a:spLocks noChangeAspect="1" noChangeArrowheads="1"/>
              </p:cNvSpPr>
              <p:nvPr/>
            </p:nvSpPr>
            <p:spPr bwMode="auto">
              <a:xfrm>
                <a:off x="3075" y="211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9" name="Oval 140"/>
              <p:cNvSpPr>
                <a:spLocks noChangeAspect="1" noChangeArrowheads="1"/>
              </p:cNvSpPr>
              <p:nvPr/>
            </p:nvSpPr>
            <p:spPr bwMode="auto">
              <a:xfrm>
                <a:off x="3219" y="1633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50" name="Oval 141"/>
              <p:cNvSpPr>
                <a:spLocks noChangeAspect="1" noChangeArrowheads="1"/>
              </p:cNvSpPr>
              <p:nvPr/>
            </p:nvSpPr>
            <p:spPr bwMode="auto">
              <a:xfrm>
                <a:off x="3309" y="177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51" name="Oval 142"/>
              <p:cNvSpPr>
                <a:spLocks noChangeAspect="1" noChangeArrowheads="1"/>
              </p:cNvSpPr>
              <p:nvPr/>
            </p:nvSpPr>
            <p:spPr bwMode="auto">
              <a:xfrm>
                <a:off x="3693" y="91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52" name="Oval 143"/>
              <p:cNvSpPr>
                <a:spLocks noChangeAspect="1" noChangeArrowheads="1"/>
              </p:cNvSpPr>
              <p:nvPr/>
            </p:nvSpPr>
            <p:spPr bwMode="auto">
              <a:xfrm>
                <a:off x="3603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53" name="Oval 144"/>
              <p:cNvSpPr>
                <a:spLocks noChangeAspect="1" noChangeArrowheads="1"/>
              </p:cNvSpPr>
              <p:nvPr/>
            </p:nvSpPr>
            <p:spPr bwMode="auto">
              <a:xfrm>
                <a:off x="3219" y="383"/>
                <a:ext cx="43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54" name="Oval 145"/>
              <p:cNvSpPr>
                <a:spLocks noChangeAspect="1" noChangeArrowheads="1"/>
              </p:cNvSpPr>
              <p:nvPr/>
            </p:nvSpPr>
            <p:spPr bwMode="auto">
              <a:xfrm>
                <a:off x="3309" y="28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55" name="Oval 146"/>
              <p:cNvSpPr>
                <a:spLocks noChangeAspect="1" noChangeArrowheads="1"/>
              </p:cNvSpPr>
              <p:nvPr/>
            </p:nvSpPr>
            <p:spPr bwMode="auto">
              <a:xfrm>
                <a:off x="3075" y="57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74765" name="Group 147"/>
            <p:cNvGrpSpPr>
              <a:grpSpLocks noChangeAspect="1"/>
            </p:cNvGrpSpPr>
            <p:nvPr/>
          </p:nvGrpSpPr>
          <p:grpSpPr bwMode="auto">
            <a:xfrm>
              <a:off x="1654288" y="388826"/>
              <a:ext cx="5381400" cy="4489674"/>
              <a:chOff x="865" y="191"/>
              <a:chExt cx="3166" cy="2642"/>
            </a:xfrm>
          </p:grpSpPr>
          <p:sp>
            <p:nvSpPr>
              <p:cNvPr id="142" name="Line 148"/>
              <p:cNvSpPr>
                <a:spLocks noChangeAspect="1" noChangeShapeType="1"/>
              </p:cNvSpPr>
              <p:nvPr/>
            </p:nvSpPr>
            <p:spPr bwMode="auto">
              <a:xfrm flipH="1">
                <a:off x="864" y="1539"/>
                <a:ext cx="1586" cy="1293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3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2449" y="191"/>
                <a:ext cx="0" cy="134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4" name="Line 150"/>
              <p:cNvSpPr>
                <a:spLocks noChangeAspect="1" noChangeShapeType="1"/>
              </p:cNvSpPr>
              <p:nvPr/>
            </p:nvSpPr>
            <p:spPr bwMode="auto">
              <a:xfrm>
                <a:off x="2449" y="1539"/>
                <a:ext cx="1583" cy="100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9" name="AutoShape 160"/>
            <p:cNvSpPr>
              <a:spLocks noChangeAspect="1" noChangeArrowheads="1"/>
            </p:cNvSpPr>
            <p:nvPr/>
          </p:nvSpPr>
          <p:spPr bwMode="auto">
            <a:xfrm>
              <a:off x="3993740" y="4254259"/>
              <a:ext cx="407464" cy="412134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  <p:sp>
          <p:nvSpPr>
            <p:cNvPr id="140" name="AutoShape 161"/>
            <p:cNvSpPr>
              <a:spLocks noChangeAspect="1" noChangeArrowheads="1"/>
            </p:cNvSpPr>
            <p:nvPr/>
          </p:nvSpPr>
          <p:spPr bwMode="auto">
            <a:xfrm>
              <a:off x="5726685" y="1810895"/>
              <a:ext cx="402553" cy="397416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  <p:sp>
          <p:nvSpPr>
            <p:cNvPr id="141" name="AutoShape 162"/>
            <p:cNvSpPr>
              <a:spLocks noChangeAspect="1" noChangeArrowheads="1"/>
            </p:cNvSpPr>
            <p:nvPr/>
          </p:nvSpPr>
          <p:spPr bwMode="auto">
            <a:xfrm>
              <a:off x="2776262" y="1771644"/>
              <a:ext cx="407464" cy="407229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256" name="Rectangle 255"/>
          <p:cNvSpPr/>
          <p:nvPr/>
        </p:nvSpPr>
        <p:spPr bwMode="auto">
          <a:xfrm>
            <a:off x="3733800" y="1201738"/>
            <a:ext cx="5257800" cy="1600200"/>
          </a:xfrm>
          <a:prstGeom prst="rect">
            <a:avLst/>
          </a:prstGeom>
          <a:noFill/>
          <a:ln w="57150" cap="flat" cmpd="sng" algn="ctr">
            <a:solidFill>
              <a:srgbClr val="0000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57" name="Freeform 256"/>
          <p:cNvSpPr/>
          <p:nvPr/>
        </p:nvSpPr>
        <p:spPr bwMode="auto">
          <a:xfrm>
            <a:off x="1911350" y="3308350"/>
            <a:ext cx="1552575" cy="1477963"/>
          </a:xfrm>
          <a:custGeom>
            <a:avLst/>
            <a:gdLst>
              <a:gd name="connsiteX0" fmla="*/ 103909 w 1551710"/>
              <a:gd name="connsiteY0" fmla="*/ 162791 h 1478972"/>
              <a:gd name="connsiteX1" fmla="*/ 457200 w 1551710"/>
              <a:gd name="connsiteY1" fmla="*/ 58882 h 1478972"/>
              <a:gd name="connsiteX2" fmla="*/ 1371600 w 1551710"/>
              <a:gd name="connsiteY2" fmla="*/ 516082 h 1478972"/>
              <a:gd name="connsiteX3" fmla="*/ 1537855 w 1551710"/>
              <a:gd name="connsiteY3" fmla="*/ 1285009 h 1478972"/>
              <a:gd name="connsiteX4" fmla="*/ 1288473 w 1551710"/>
              <a:gd name="connsiteY4" fmla="*/ 1451263 h 1478972"/>
              <a:gd name="connsiteX5" fmla="*/ 1018309 w 1551710"/>
              <a:gd name="connsiteY5" fmla="*/ 1451263 h 1478972"/>
              <a:gd name="connsiteX6" fmla="*/ 789709 w 1551710"/>
              <a:gd name="connsiteY6" fmla="*/ 1368136 h 1478972"/>
              <a:gd name="connsiteX7" fmla="*/ 270164 w 1551710"/>
              <a:gd name="connsiteY7" fmla="*/ 1077191 h 1478972"/>
              <a:gd name="connsiteX8" fmla="*/ 83128 w 1551710"/>
              <a:gd name="connsiteY8" fmla="*/ 973282 h 1478972"/>
              <a:gd name="connsiteX9" fmla="*/ 0 w 1551710"/>
              <a:gd name="connsiteY9" fmla="*/ 723900 h 1478972"/>
              <a:gd name="connsiteX10" fmla="*/ 103909 w 1551710"/>
              <a:gd name="connsiteY10" fmla="*/ 162791 h 1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1710" h="1478972">
                <a:moveTo>
                  <a:pt x="103909" y="162791"/>
                </a:moveTo>
                <a:cubicBezTo>
                  <a:pt x="180109" y="51955"/>
                  <a:pt x="245918" y="0"/>
                  <a:pt x="457200" y="58882"/>
                </a:cubicBezTo>
                <a:cubicBezTo>
                  <a:pt x="668482" y="117764"/>
                  <a:pt x="1191491" y="311728"/>
                  <a:pt x="1371600" y="516082"/>
                </a:cubicBezTo>
                <a:cubicBezTo>
                  <a:pt x="1551709" y="720436"/>
                  <a:pt x="1551710" y="1129146"/>
                  <a:pt x="1537855" y="1285009"/>
                </a:cubicBezTo>
                <a:cubicBezTo>
                  <a:pt x="1524001" y="1440873"/>
                  <a:pt x="1375064" y="1423554"/>
                  <a:pt x="1288473" y="1451263"/>
                </a:cubicBezTo>
                <a:cubicBezTo>
                  <a:pt x="1201882" y="1478972"/>
                  <a:pt x="1101436" y="1465117"/>
                  <a:pt x="1018309" y="1451263"/>
                </a:cubicBezTo>
                <a:cubicBezTo>
                  <a:pt x="935182" y="1437409"/>
                  <a:pt x="914400" y="1430481"/>
                  <a:pt x="789709" y="1368136"/>
                </a:cubicBezTo>
                <a:cubicBezTo>
                  <a:pt x="665018" y="1305791"/>
                  <a:pt x="270164" y="1077191"/>
                  <a:pt x="270164" y="1077191"/>
                </a:cubicBezTo>
                <a:cubicBezTo>
                  <a:pt x="152401" y="1011382"/>
                  <a:pt x="128155" y="1032164"/>
                  <a:pt x="83128" y="973282"/>
                </a:cubicBezTo>
                <a:cubicBezTo>
                  <a:pt x="38101" y="914400"/>
                  <a:pt x="0" y="858982"/>
                  <a:pt x="0" y="723900"/>
                </a:cubicBezTo>
                <a:cubicBezTo>
                  <a:pt x="0" y="588818"/>
                  <a:pt x="27709" y="273627"/>
                  <a:pt x="103909" y="162791"/>
                </a:cubicBezTo>
                <a:close/>
              </a:path>
            </a:pathLst>
          </a:custGeom>
          <a:noFill/>
          <a:ln w="57150" cap="flat" cmpd="sng" algn="ctr">
            <a:solidFill>
              <a:srgbClr val="0000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2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24658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Kristen </a:t>
            </a:r>
            <a:r>
              <a:rPr lang="en-US" sz="1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Grauman</a:t>
            </a:r>
            <a:endParaRPr lang="en-US" sz="1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example: Image </a:t>
            </a:r>
            <a:r>
              <a:rPr lang="en-US" dirty="0"/>
              <a:t>rectification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30756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83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06" name="Photo Editor Photo" r:id="rId20" imgW="5106113" imgH="5172797" progId="">
                  <p:embed/>
                </p:oleObj>
              </mc:Choice>
              <mc:Fallback>
                <p:oleObj name="Photo Editor Photo" r:id="rId20" imgW="5106113" imgH="517279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9" name="Object 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64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07" name="Photo Editor Photo" r:id="rId22" imgW="5106113" imgH="5172797" progId="">
                  <p:embed/>
                </p:oleObj>
              </mc:Choice>
              <mc:Fallback>
                <p:oleObj name="Photo Editor Photo" r:id="rId22" imgW="5106113" imgH="5172797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5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954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6" name="Oval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95525" y="353377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7" name="Oval 1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57325" y="3562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8" name="Oval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384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9" name="Oval 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578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0" name="Oval 1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6151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1" name="Oval 1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6673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2" name="Oval 2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6198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3" name="Rectangle 2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 dirty="0" smtClean="0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 smtClean="0">
                <a:latin typeface="Arial" charset="0"/>
              </a:rPr>
              <a:t>	To </a:t>
            </a:r>
            <a:r>
              <a:rPr lang="en-US" sz="2400" dirty="0">
                <a:latin typeface="Arial" charset="0"/>
              </a:rPr>
              <a:t>unwarp (rectify) an </a:t>
            </a:r>
            <a:r>
              <a:rPr lang="en-US" sz="2400" dirty="0" smtClean="0">
                <a:latin typeface="Arial" charset="0"/>
              </a:rPr>
              <a:t>image solve </a:t>
            </a:r>
            <a:r>
              <a:rPr lang="en-US" sz="2400" dirty="0">
                <a:latin typeface="Arial" charset="0"/>
              </a:rPr>
              <a:t>for </a:t>
            </a:r>
            <a:r>
              <a:rPr lang="en-US" sz="2400" dirty="0" err="1">
                <a:latin typeface="Arial" charset="0"/>
              </a:rPr>
              <a:t>homography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b="1" dirty="0">
                <a:latin typeface="Arial" charset="0"/>
              </a:rPr>
              <a:t>H</a:t>
            </a:r>
            <a:r>
              <a:rPr lang="en-US" sz="2400" dirty="0">
                <a:latin typeface="Arial" charset="0"/>
              </a:rPr>
              <a:t> given </a:t>
            </a:r>
            <a:r>
              <a:rPr lang="en-US" sz="2400" b="1" dirty="0">
                <a:latin typeface="Arial" charset="0"/>
              </a:rPr>
              <a:t>p</a:t>
            </a:r>
            <a:r>
              <a:rPr lang="en-US" sz="2400" dirty="0">
                <a:latin typeface="Arial" charset="0"/>
              </a:rPr>
              <a:t> and </a:t>
            </a:r>
            <a:r>
              <a:rPr lang="en-US" sz="2400" b="1" dirty="0">
                <a:latin typeface="Arial" charset="0"/>
              </a:rPr>
              <a:t>p</a:t>
            </a:r>
            <a:r>
              <a:rPr lang="en-US" sz="2400" b="1" dirty="0" smtClean="0">
                <a:latin typeface="Arial" charset="0"/>
              </a:rPr>
              <a:t>’:  </a:t>
            </a:r>
            <a:r>
              <a:rPr lang="en-US" sz="2400" b="1" dirty="0" smtClean="0">
                <a:latin typeface="Arial" charset="0"/>
              </a:rPr>
              <a:t>p</a:t>
            </a:r>
            <a:r>
              <a:rPr lang="en-US" sz="2400" b="1" dirty="0" smtClean="0">
                <a:latin typeface="Arial" charset="0"/>
              </a:rPr>
              <a:t>’=Hp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30774" name="Text Box 2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489075" y="3352800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p</a:t>
            </a:r>
          </a:p>
        </p:txBody>
      </p:sp>
      <p:sp>
        <p:nvSpPr>
          <p:cNvPr id="330775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69436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</a:rPr>
              <a:t>p’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038600" y="2590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Derek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2851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dirty="0" smtClean="0"/>
              <a:t>Assume </a:t>
            </a:r>
            <a:r>
              <a:rPr lang="en-US" dirty="0" smtClean="0"/>
              <a:t>we have four matched points: How </a:t>
            </a:r>
            <a:r>
              <a:rPr lang="en-US" dirty="0" smtClean="0"/>
              <a:t>do we </a:t>
            </a:r>
            <a:r>
              <a:rPr lang="en-US" dirty="0" smtClean="0"/>
              <a:t>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20397"/>
              </p:ext>
            </p:extLst>
          </p:nvPr>
        </p:nvGraphicFramePr>
        <p:xfrm>
          <a:off x="393700" y="4584699"/>
          <a:ext cx="6640513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92" name="Equation" r:id="rId4" imgW="3174840" imgH="457200" progId="Equation.3">
                  <p:embed/>
                </p:oleObj>
              </mc:Choice>
              <mc:Fallback>
                <p:oleObj name="Equation" r:id="rId4" imgW="317484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4584699"/>
                        <a:ext cx="6640513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897324"/>
              </p:ext>
            </p:extLst>
          </p:nvPr>
        </p:nvGraphicFramePr>
        <p:xfrm>
          <a:off x="3581400" y="3190875"/>
          <a:ext cx="10287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93" name="Equation" r:id="rId6" imgW="672840" imgH="711000" progId="Equation.3">
                  <p:embed/>
                </p:oleObj>
              </mc:Choice>
              <mc:Fallback>
                <p:oleObj name="Equation" r:id="rId6" imgW="672840" imgH="711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190875"/>
                        <a:ext cx="1028700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5105400" y="2971800"/>
          <a:ext cx="2251075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94" name="Equation" r:id="rId8" imgW="1129810" imgH="710891" progId="Equation.3">
                  <p:embed/>
                </p:oleObj>
              </mc:Choice>
              <mc:Fallback>
                <p:oleObj name="Equation" r:id="rId8" imgW="1129810" imgH="710891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971800"/>
                        <a:ext cx="2251075" cy="1417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766050" y="4552950"/>
          <a:ext cx="546100" cy="203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95" name="Equation" r:id="rId10" imgW="558800" imgH="2082800" progId="Equation.3">
                  <p:embed/>
                </p:oleObj>
              </mc:Choice>
              <mc:Fallback>
                <p:oleObj name="Equation" r:id="rId10" imgW="558800" imgH="2082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6050" y="4552950"/>
                        <a:ext cx="546100" cy="203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Derek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662042" y="3472190"/>
            <a:ext cx="1786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</a:rPr>
              <a:t>p’=</a:t>
            </a:r>
            <a:r>
              <a:rPr lang="en-US" sz="2800" b="1" dirty="0" err="1">
                <a:latin typeface="Arial" charset="0"/>
              </a:rPr>
              <a:t>Hp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55610" y="5733270"/>
            <a:ext cx="6726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Apply SVD: </a:t>
            </a:r>
            <a:r>
              <a:rPr lang="en-US" sz="2000" b="1" i="1" dirty="0"/>
              <a:t>UDV</a:t>
            </a:r>
            <a:r>
              <a:rPr lang="en-US" sz="2000" i="1" baseline="30000" dirty="0"/>
              <a:t>T</a:t>
            </a:r>
            <a:r>
              <a:rPr lang="en-US" sz="2000" baseline="30000" dirty="0"/>
              <a:t> </a:t>
            </a:r>
            <a:r>
              <a:rPr lang="en-US" sz="2000" dirty="0"/>
              <a:t>= </a:t>
            </a:r>
            <a:r>
              <a:rPr lang="en-US" sz="2000" b="1" i="1" dirty="0"/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h = </a:t>
            </a:r>
            <a:r>
              <a:rPr lang="en-US" sz="2000" b="1" i="1" dirty="0" err="1"/>
              <a:t>V</a:t>
            </a:r>
            <a:r>
              <a:rPr lang="en-US" sz="2000" baseline="-25000" dirty="0" err="1"/>
              <a:t>smallest</a:t>
            </a:r>
            <a:r>
              <a:rPr lang="en-US" sz="2000" dirty="0"/>
              <a:t> (column of </a:t>
            </a:r>
            <a:r>
              <a:rPr lang="en-US" sz="2000" b="1" i="1" dirty="0"/>
              <a:t>V</a:t>
            </a:r>
            <a:r>
              <a:rPr lang="en-US" sz="2000" dirty="0"/>
              <a:t> corr. to smallest singular value)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610" y="3963849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A</a:t>
            </a:r>
            <a:endParaRPr lang="en-US" b="1" i="1" dirty="0"/>
          </a:p>
        </p:txBody>
      </p: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656947" y="4487069"/>
            <a:ext cx="346405" cy="97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4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3276600" y="3886200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77" name="Equation" r:id="rId5" imgW="571252" imgH="228501" progId="Equation.3">
                  <p:embed/>
                </p:oleObj>
              </mc:Choice>
              <mc:Fallback>
                <p:oleObj name="Equation" r:id="rId5" imgW="571252" imgH="228501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Derek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Project each image onto the same surface and blend</a:t>
            </a:r>
          </a:p>
          <a:p>
            <a:pPr marL="914400" lvl="1" indent="-514350">
              <a:defRPr/>
            </a:pPr>
            <a:r>
              <a:rPr lang="en-US" dirty="0" err="1" smtClean="0"/>
              <a:t>Matlab</a:t>
            </a:r>
            <a:r>
              <a:rPr lang="en-US" dirty="0" smtClean="0"/>
              <a:t>: </a:t>
            </a:r>
            <a:r>
              <a:rPr lang="en-US" dirty="0" err="1" smtClean="0"/>
              <a:t>maketform</a:t>
            </a:r>
            <a:r>
              <a:rPr lang="en-US" dirty="0" smtClean="0"/>
              <a:t>, </a:t>
            </a:r>
            <a:r>
              <a:rPr lang="en-US" dirty="0" err="1" smtClean="0"/>
              <a:t>imtransform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Derek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Derek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Write </a:t>
            </a:r>
            <a:r>
              <a:rPr lang="en-US" sz="2400" b="1" dirty="0" smtClean="0"/>
              <a:t>2d transformations </a:t>
            </a:r>
            <a:r>
              <a:rPr lang="en-US" sz="2400" dirty="0" smtClean="0"/>
              <a:t>as matrix-vector multiplication (including translation when we use homogeneous coordinates</a:t>
            </a:r>
            <a:r>
              <a:rPr lang="en-US" sz="2400" dirty="0" smtClean="0"/>
              <a:t>)</a:t>
            </a:r>
          </a:p>
          <a:p>
            <a:pPr marL="74295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Projection equations express how world points mapped to 2d image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Perform </a:t>
            </a:r>
            <a:r>
              <a:rPr lang="en-US" sz="2400" b="1" dirty="0" smtClean="0"/>
              <a:t>image warping </a:t>
            </a:r>
            <a:r>
              <a:rPr lang="en-US" sz="2400" dirty="0" smtClean="0"/>
              <a:t>(forward, inverse)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Fitting transformations</a:t>
            </a:r>
            <a:r>
              <a:rPr lang="en-US" sz="2400" dirty="0" smtClean="0"/>
              <a:t>: solve for unknown parameters given corresponding points  from two views (affine, projective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Mosaics</a:t>
            </a:r>
            <a:r>
              <a:rPr lang="en-US" sz="2400" dirty="0" smtClean="0"/>
              <a:t>: uses 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230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Kristen </a:t>
            </a:r>
            <a:r>
              <a:rPr lang="en-US" sz="1200" dirty="0" err="1" smtClean="0">
                <a:latin typeface="Calibri" panose="020F0502020204030204" pitchFamily="34" charset="0"/>
              </a:rPr>
              <a:t>Grauman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1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3373</Words>
  <Application>Microsoft Office PowerPoint</Application>
  <PresentationFormat>On-screen Show (4:3)</PresentationFormat>
  <Paragraphs>789</Paragraphs>
  <Slides>95</Slides>
  <Notes>56</Notes>
  <HiddenSlides>5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136" baseType="lpstr">
      <vt:lpstr>Arial</vt:lpstr>
      <vt:lpstr>Calibri</vt:lpstr>
      <vt:lpstr>Cambria Math</vt:lpstr>
      <vt:lpstr>Courier</vt:lpstr>
      <vt:lpstr>EngraversGothic BT Regular</vt:lpstr>
      <vt:lpstr>ETH-Light</vt:lpstr>
      <vt:lpstr>Helvetica</vt:lpstr>
      <vt:lpstr>Palatino Linotype</vt:lpstr>
      <vt:lpstr>Symbol</vt:lpstr>
      <vt:lpstr>Times New Roman</vt:lpstr>
      <vt:lpstr>Trebuchet MS</vt:lpstr>
      <vt:lpstr>Wingdings</vt:lpstr>
      <vt:lpstr>1_Office Theme</vt:lpstr>
      <vt:lpstr>1_Default Design</vt:lpstr>
      <vt:lpstr>5_Default Design</vt:lpstr>
      <vt:lpstr>1_Blank Presentation</vt:lpstr>
      <vt:lpstr>7_Default Design</vt:lpstr>
      <vt:lpstr>2_Blank Presentation</vt:lpstr>
      <vt:lpstr>3_Default Design</vt:lpstr>
      <vt:lpstr>Default Design</vt:lpstr>
      <vt:lpstr>10_Default Design</vt:lpstr>
      <vt:lpstr>4_Office Theme</vt:lpstr>
      <vt:lpstr>2_Default Design</vt:lpstr>
      <vt:lpstr>3_Office Theme</vt:lpstr>
      <vt:lpstr>14_Default Design</vt:lpstr>
      <vt:lpstr>6_Default Design</vt:lpstr>
      <vt:lpstr>2_bernt</vt:lpstr>
      <vt:lpstr>5_Office Theme</vt:lpstr>
      <vt:lpstr>6_Office Theme</vt:lpstr>
      <vt:lpstr>18_Default Design</vt:lpstr>
      <vt:lpstr>4_bernt</vt:lpstr>
      <vt:lpstr>4_Default Design</vt:lpstr>
      <vt:lpstr>12_Default Design</vt:lpstr>
      <vt:lpstr>2_Office Theme</vt:lpstr>
      <vt:lpstr>7_Office Theme</vt:lpstr>
      <vt:lpstr>8_Office Theme</vt:lpstr>
      <vt:lpstr>10_Office Theme</vt:lpstr>
      <vt:lpstr>Office Theme</vt:lpstr>
      <vt:lpstr>Equation</vt:lpstr>
      <vt:lpstr>Photo Editor Photo</vt:lpstr>
      <vt:lpstr>Microsoft Equation 3.0</vt:lpstr>
      <vt:lpstr>CS 1699: Intro to Computer Vision Projective Transformations + Image Stitching</vt:lpstr>
      <vt:lpstr>HW2</vt:lpstr>
      <vt:lpstr>Today</vt:lpstr>
      <vt:lpstr>Indexing local features:  inverted file index</vt:lpstr>
      <vt:lpstr>Visual words: main idea</vt:lpstr>
      <vt:lpstr>PowerPoint Presentation</vt:lpstr>
      <vt:lpstr>PowerPoint Presentation</vt:lpstr>
      <vt:lpstr>PowerPoint Presentation</vt:lpstr>
      <vt:lpstr>Visual words</vt:lpstr>
      <vt:lpstr>Visual words</vt:lpstr>
      <vt:lpstr>PowerPoint Presentation</vt:lpstr>
      <vt:lpstr>Comparing bags of words</vt:lpstr>
      <vt:lpstr>PowerPoint Presentation</vt:lpstr>
      <vt:lpstr>PowerPoint Presentation</vt:lpstr>
      <vt:lpstr>PowerPoint Presentation</vt:lpstr>
      <vt:lpstr>Video Google System</vt:lpstr>
      <vt:lpstr>Spatial Verification</vt:lpstr>
      <vt:lpstr>PowerPoint Presentation</vt:lpstr>
      <vt:lpstr>Spatial Verification: two basic strategies</vt:lpstr>
      <vt:lpstr>Example: solving for translation</vt:lpstr>
      <vt:lpstr>Example: solving for translation</vt:lpstr>
      <vt:lpstr>RANSAC verification</vt:lpstr>
      <vt:lpstr>RANSAC verification</vt:lpstr>
      <vt:lpstr>Scoring retrieval quality</vt:lpstr>
      <vt:lpstr>Example Applications</vt:lpstr>
      <vt:lpstr>Indexing and Retrieval: Summary</vt:lpstr>
      <vt:lpstr>Today</vt:lpstr>
      <vt:lpstr>Parametric (global) warping</vt:lpstr>
      <vt:lpstr>Parametric (global) warping</vt:lpstr>
      <vt:lpstr>What transformations can be represented with a 2x2 matrix?</vt:lpstr>
      <vt:lpstr>2-D Rotation</vt:lpstr>
      <vt:lpstr>2-D Rotation</vt:lpstr>
      <vt:lpstr>2-D Rotation</vt:lpstr>
      <vt:lpstr>What transformations can be represented with a 2x2 matrix?</vt:lpstr>
      <vt:lpstr>2D Linear Transformations</vt:lpstr>
      <vt:lpstr>Homogeneous coordinates</vt:lpstr>
      <vt:lpstr>Translation</vt:lpstr>
      <vt:lpstr>2D Affine Transformations</vt:lpstr>
      <vt:lpstr>Fitting an affine transformation</vt:lpstr>
      <vt:lpstr>Fitting an affine transformation</vt:lpstr>
      <vt:lpstr>Recall: Fitting an affine transformation</vt:lpstr>
      <vt:lpstr>Projective Transformations</vt:lpstr>
      <vt:lpstr>Main questions</vt:lpstr>
      <vt:lpstr>Motivation for feature-based alignment: Image mosaics</vt:lpstr>
      <vt:lpstr>Today</vt:lpstr>
      <vt:lpstr>Image formation</vt:lpstr>
      <vt:lpstr>Image formation</vt:lpstr>
      <vt:lpstr>Pinhole camera</vt:lpstr>
      <vt:lpstr>Pinhole camera</vt:lpstr>
      <vt:lpstr>Camera obscura: the pre-camera</vt:lpstr>
      <vt:lpstr>Camera obscura at home</vt:lpstr>
      <vt:lpstr>Camera Obscura used for Tracing</vt:lpstr>
      <vt:lpstr>Camera obscura</vt:lpstr>
      <vt:lpstr>First Photograph</vt:lpstr>
      <vt:lpstr>First Photograph of People</vt:lpstr>
      <vt:lpstr>Dimensionality Reduction Machine (3D to 2D)</vt:lpstr>
      <vt:lpstr>Projection can be tricky…</vt:lpstr>
      <vt:lpstr>Projection can be tricky…</vt:lpstr>
      <vt:lpstr>Projection can be tricky…</vt:lpstr>
      <vt:lpstr>Perspective effects</vt:lpstr>
      <vt:lpstr>Perspective effects</vt:lpstr>
      <vt:lpstr>Perspective effects</vt:lpstr>
      <vt:lpstr>Perspective effects</vt:lpstr>
      <vt:lpstr>Projection properties</vt:lpstr>
      <vt:lpstr>Projection: world coordinatesimage coordinates</vt:lpstr>
      <vt:lpstr>Homogeneous coordinates</vt:lpstr>
      <vt:lpstr>Homogeneous coordinates</vt:lpstr>
      <vt:lpstr>Perspective Projection Matrix</vt:lpstr>
      <vt:lpstr>Weak Perspective</vt:lpstr>
      <vt:lpstr>Adding a lens</vt:lpstr>
      <vt:lpstr>Cameras with lenses</vt:lpstr>
      <vt:lpstr>Today</vt:lpstr>
      <vt:lpstr>Mosaics</vt:lpstr>
      <vt:lpstr>How to stitch together a panorama (a.k.a. mosaic)?</vt:lpstr>
      <vt:lpstr>Image Stitching Example</vt:lpstr>
      <vt:lpstr>Illustration</vt:lpstr>
      <vt:lpstr>Mosaics: generating synthetic views</vt:lpstr>
      <vt:lpstr>Image reprojection</vt:lpstr>
      <vt:lpstr>Image reprojection</vt:lpstr>
      <vt:lpstr>Image reprojection: Homography</vt:lpstr>
      <vt:lpstr>Homography</vt:lpstr>
      <vt:lpstr>Solving for homographies</vt:lpstr>
      <vt:lpstr>Homography</vt:lpstr>
      <vt:lpstr>Image warping</vt:lpstr>
      <vt:lpstr>Forward warping</vt:lpstr>
      <vt:lpstr>Forward warping</vt:lpstr>
      <vt:lpstr>Inverse warping</vt:lpstr>
      <vt:lpstr>Inverse warping</vt:lpstr>
      <vt:lpstr>Recap: How to stitch together a panorama (a.k.a. mosaic)?</vt:lpstr>
      <vt:lpstr>Homography example: Image rectification</vt:lpstr>
      <vt:lpstr>Computing homography</vt:lpstr>
      <vt:lpstr>Computing homography</vt:lpstr>
      <vt:lpstr>Automatic Image Stitching</vt:lpstr>
      <vt:lpstr>RANSAC for Homography</vt:lpstr>
      <vt:lpstr>Summary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80</cp:revision>
  <dcterms:created xsi:type="dcterms:W3CDTF">2015-04-17T19:15:42Z</dcterms:created>
  <dcterms:modified xsi:type="dcterms:W3CDTF">2015-10-06T17:12:20Z</dcterms:modified>
</cp:coreProperties>
</file>