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7.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8" r:id="rId3"/>
    <p:sldMasterId id="2147483745" r:id="rId4"/>
    <p:sldMasterId id="2147483757" r:id="rId5"/>
    <p:sldMasterId id="2147483771" r:id="rId6"/>
    <p:sldMasterId id="2147483783" r:id="rId7"/>
    <p:sldMasterId id="2147483819" r:id="rId8"/>
    <p:sldMasterId id="2147483881" r:id="rId9"/>
    <p:sldMasterId id="2147483893" r:id="rId10"/>
    <p:sldMasterId id="2147483917" r:id="rId11"/>
    <p:sldMasterId id="2147483929" r:id="rId12"/>
    <p:sldMasterId id="2147483941" r:id="rId13"/>
    <p:sldMasterId id="2147483953" r:id="rId14"/>
    <p:sldMasterId id="2147484022" r:id="rId15"/>
    <p:sldMasterId id="2147484058" r:id="rId16"/>
    <p:sldMasterId id="2147484071" r:id="rId17"/>
    <p:sldMasterId id="2147484083" r:id="rId18"/>
    <p:sldMasterId id="2147484095" r:id="rId19"/>
    <p:sldMasterId id="2147484108" r:id="rId20"/>
    <p:sldMasterId id="2147484133" r:id="rId21"/>
    <p:sldMasterId id="2147484145" r:id="rId22"/>
    <p:sldMasterId id="2147484157" r:id="rId23"/>
    <p:sldMasterId id="2147484184" r:id="rId24"/>
    <p:sldMasterId id="2147484197" r:id="rId25"/>
    <p:sldMasterId id="2147484209" r:id="rId26"/>
  </p:sldMasterIdLst>
  <p:notesMasterIdLst>
    <p:notesMasterId r:id="rId121"/>
  </p:notesMasterIdLst>
  <p:sldIdLst>
    <p:sldId id="256" r:id="rId27"/>
    <p:sldId id="483" r:id="rId28"/>
    <p:sldId id="443" r:id="rId29"/>
    <p:sldId id="418" r:id="rId30"/>
    <p:sldId id="419" r:id="rId31"/>
    <p:sldId id="420" r:id="rId32"/>
    <p:sldId id="421" r:id="rId33"/>
    <p:sldId id="422" r:id="rId34"/>
    <p:sldId id="423" r:id="rId35"/>
    <p:sldId id="424" r:id="rId36"/>
    <p:sldId id="425" r:id="rId37"/>
    <p:sldId id="426" r:id="rId38"/>
    <p:sldId id="427" r:id="rId39"/>
    <p:sldId id="428" r:id="rId40"/>
    <p:sldId id="436" r:id="rId41"/>
    <p:sldId id="437" r:id="rId42"/>
    <p:sldId id="438" r:id="rId43"/>
    <p:sldId id="439" r:id="rId44"/>
    <p:sldId id="440" r:id="rId45"/>
    <p:sldId id="441" r:id="rId46"/>
    <p:sldId id="442" r:id="rId47"/>
    <p:sldId id="495" r:id="rId48"/>
    <p:sldId id="444" r:id="rId49"/>
    <p:sldId id="445" r:id="rId50"/>
    <p:sldId id="446" r:id="rId51"/>
    <p:sldId id="458" r:id="rId52"/>
    <p:sldId id="459" r:id="rId53"/>
    <p:sldId id="447" r:id="rId54"/>
    <p:sldId id="490" r:id="rId55"/>
    <p:sldId id="465" r:id="rId56"/>
    <p:sldId id="451" r:id="rId57"/>
    <p:sldId id="452" r:id="rId58"/>
    <p:sldId id="469" r:id="rId59"/>
    <p:sldId id="453" r:id="rId60"/>
    <p:sldId id="454" r:id="rId61"/>
    <p:sldId id="455" r:id="rId62"/>
    <p:sldId id="456" r:id="rId63"/>
    <p:sldId id="496" r:id="rId64"/>
    <p:sldId id="497" r:id="rId65"/>
    <p:sldId id="498" r:id="rId66"/>
    <p:sldId id="499" r:id="rId67"/>
    <p:sldId id="457" r:id="rId68"/>
    <p:sldId id="504" r:id="rId69"/>
    <p:sldId id="503" r:id="rId70"/>
    <p:sldId id="500" r:id="rId71"/>
    <p:sldId id="502" r:id="rId72"/>
    <p:sldId id="501" r:id="rId73"/>
    <p:sldId id="493" r:id="rId74"/>
    <p:sldId id="261" r:id="rId75"/>
    <p:sldId id="262" r:id="rId76"/>
    <p:sldId id="263" r:id="rId77"/>
    <p:sldId id="264" r:id="rId78"/>
    <p:sldId id="266" r:id="rId79"/>
    <p:sldId id="267" r:id="rId80"/>
    <p:sldId id="268" r:id="rId81"/>
    <p:sldId id="269" r:id="rId82"/>
    <p:sldId id="270" r:id="rId83"/>
    <p:sldId id="271" r:id="rId84"/>
    <p:sldId id="273" r:id="rId85"/>
    <p:sldId id="485" r:id="rId86"/>
    <p:sldId id="486" r:id="rId87"/>
    <p:sldId id="272" r:id="rId88"/>
    <p:sldId id="277" r:id="rId89"/>
    <p:sldId id="278" r:id="rId90"/>
    <p:sldId id="416" r:id="rId91"/>
    <p:sldId id="280" r:id="rId92"/>
    <p:sldId id="281" r:id="rId93"/>
    <p:sldId id="282" r:id="rId94"/>
    <p:sldId id="283" r:id="rId95"/>
    <p:sldId id="481" r:id="rId96"/>
    <p:sldId id="417" r:id="rId97"/>
    <p:sldId id="284" r:id="rId98"/>
    <p:sldId id="285" r:id="rId99"/>
    <p:sldId id="286" r:id="rId100"/>
    <p:sldId id="287" r:id="rId101"/>
    <p:sldId id="288" r:id="rId102"/>
    <p:sldId id="373" r:id="rId103"/>
    <p:sldId id="374" r:id="rId104"/>
    <p:sldId id="289" r:id="rId105"/>
    <p:sldId id="290" r:id="rId106"/>
    <p:sldId id="291" r:id="rId107"/>
    <p:sldId id="292" r:id="rId108"/>
    <p:sldId id="296" r:id="rId109"/>
    <p:sldId id="295" r:id="rId110"/>
    <p:sldId id="384" r:id="rId111"/>
    <p:sldId id="494" r:id="rId112"/>
    <p:sldId id="385" r:id="rId113"/>
    <p:sldId id="386" r:id="rId114"/>
    <p:sldId id="387" r:id="rId115"/>
    <p:sldId id="388" r:id="rId116"/>
    <p:sldId id="390" r:id="rId117"/>
    <p:sldId id="391" r:id="rId118"/>
    <p:sldId id="392" r:id="rId119"/>
    <p:sldId id="409"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32" d="100"/>
          <a:sy n="132" d="100"/>
        </p:scale>
        <p:origin x="876" y="13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slide" Target="slides/slide87.xml"/><Relationship Id="rId118"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37736-4DC9-4C05-99A7-856CCC231FA5}" type="datetimeFigureOut">
              <a:rPr lang="en-US" smtClean="0"/>
              <a:pPr/>
              <a:t>10/2/2015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AD559-58E6-437A-A7FE-2E6C4DB0F6C1}" type="slidenum">
              <a:rPr lang="en-US" smtClean="0"/>
              <a:pPr/>
              <a:t>‹#›</a:t>
            </a:fld>
            <a:endParaRPr lang="en-US"/>
          </a:p>
        </p:txBody>
      </p:sp>
    </p:spTree>
    <p:extLst>
      <p:ext uri="{BB962C8B-B14F-4D97-AF65-F5344CB8AC3E}">
        <p14:creationId xmlns:p14="http://schemas.microsoft.com/office/powerpoint/2010/main" val="93869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A5893F9-9E6E-47B4-B8FE-0A59E02EFF9B}" type="slidenum">
              <a:rPr lang="en-US" smtClean="0">
                <a:solidFill>
                  <a:prstClr val="black"/>
                </a:solidFill>
              </a:rPr>
              <a:pPr/>
              <a:t>4</a:t>
            </a:fld>
            <a:endParaRPr 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extLst>
      <p:ext uri="{BB962C8B-B14F-4D97-AF65-F5344CB8AC3E}">
        <p14:creationId xmlns:p14="http://schemas.microsoft.com/office/powerpoint/2010/main" val="297957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lnSpc>
                <a:spcPct val="120000"/>
              </a:lnSpc>
            </a:pPr>
            <a:endParaRPr lang="en-US" dirty="0" smtClean="0">
              <a:solidFill>
                <a:srgbClr val="000000"/>
              </a:solidFill>
              <a:latin typeface="Helvetica" pitchFamily="34" charset="0"/>
            </a:endParaRPr>
          </a:p>
        </p:txBody>
      </p:sp>
      <p:sp>
        <p:nvSpPr>
          <p:cNvPr id="171012" name="Slide Number Placeholder 3"/>
          <p:cNvSpPr>
            <a:spLocks noGrp="1"/>
          </p:cNvSpPr>
          <p:nvPr>
            <p:ph type="sldNum" sz="quarter" idx="5"/>
          </p:nvPr>
        </p:nvSpPr>
        <p:spPr>
          <a:noFill/>
        </p:spPr>
        <p:txBody>
          <a:bodyPr/>
          <a:lstStyle/>
          <a:p>
            <a:pPr eaLnBrk="0" fontAlgn="base" hangingPunct="0">
              <a:spcBef>
                <a:spcPct val="0"/>
              </a:spcBef>
              <a:spcAft>
                <a:spcPct val="0"/>
              </a:spcAft>
            </a:pPr>
            <a:fld id="{3EA9A9B7-852E-4FE9-ADC0-4D5CDF6208E9}" type="slidenum">
              <a:rPr lang="en-US">
                <a:solidFill>
                  <a:prstClr val="black"/>
                </a:solidFill>
                <a:latin typeface="Arial" charset="0"/>
              </a:rPr>
              <a:pPr eaLnBrk="0" fontAlgn="base" hangingPunct="0">
                <a:spcBef>
                  <a:spcPct val="0"/>
                </a:spcBef>
                <a:spcAft>
                  <a:spcPct val="0"/>
                </a:spcAft>
              </a:pPr>
              <a:t>13</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283797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p:spPr>
        <p:txBody>
          <a:bodyPr/>
          <a:lstStyle/>
          <a:p>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323499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C1ABAACE-DD07-44CF-AFE0-CAEB14790866}" type="slidenum">
              <a:rPr lang="en-US">
                <a:solidFill>
                  <a:prstClr val="black"/>
                </a:solidFill>
                <a:latin typeface="Arial" charset="0"/>
              </a:rPr>
              <a:pPr eaLnBrk="0" fontAlgn="base" hangingPunct="0">
                <a:spcBef>
                  <a:spcPct val="0"/>
                </a:spcBef>
                <a:spcAft>
                  <a:spcPct val="0"/>
                </a:spcAft>
              </a:pPr>
              <a:t>15</a:t>
            </a:fld>
            <a:endParaRPr lang="en-US">
              <a:solidFill>
                <a:prstClr val="black"/>
              </a:solidFill>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60802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C71030-AC51-4A09-A25E-5FA357B75AFA}" type="slidenum">
              <a:rPr lang="en-US">
                <a:solidFill>
                  <a:prstClr val="black"/>
                </a:solidFill>
              </a:rPr>
              <a:pPr/>
              <a:t>16</a:t>
            </a:fld>
            <a:endParaRPr lang="en-US">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2008945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1A7C6-64BD-4260-B379-19E577421018}" type="slidenum">
              <a:rPr lang="en-US">
                <a:solidFill>
                  <a:prstClr val="black"/>
                </a:solidFill>
              </a:rPr>
              <a:pPr/>
              <a:t>17</a:t>
            </a:fld>
            <a:endParaRPr lang="en-US">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270793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68155-4F81-4408-A7FC-EA1CD92B6B85}" type="slidenum">
              <a:rPr lang="en-US">
                <a:solidFill>
                  <a:prstClr val="black"/>
                </a:solidFill>
              </a:rPr>
              <a:pPr/>
              <a:t>18</a:t>
            </a:fld>
            <a:endParaRPr lang="en-US">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1975495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CE023-128E-4856-BCB6-506FF27BFF96}" type="slidenum">
              <a:rPr lang="en-US">
                <a:solidFill>
                  <a:prstClr val="black"/>
                </a:solidFill>
              </a:rPr>
              <a:pPr/>
              <a:t>19</a:t>
            </a:fld>
            <a:endParaRPr lang="en-US">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1898672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C0EBD-25A8-4D2D-84D6-A0B57D3202AA}" type="slidenum">
              <a:rPr lang="en-US">
                <a:solidFill>
                  <a:prstClr val="black"/>
                </a:solidFill>
              </a:rPr>
              <a:pPr/>
              <a:t>20</a:t>
            </a:fld>
            <a:endParaRPr lang="en-US">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dirty="0"/>
              <a:t>Let me give you an intuition of what is going on. Suppose we have the standard line fitting problem in presence of outliers.</a:t>
            </a:r>
          </a:p>
          <a:p>
            <a:r>
              <a:rPr lang="en-US" dirty="0"/>
              <a:t>We can formulate this problem as follows: want to find the best partition of points in </a:t>
            </a:r>
            <a:r>
              <a:rPr lang="en-US" dirty="0" err="1"/>
              <a:t>inlier</a:t>
            </a:r>
            <a:r>
              <a:rPr lang="en-US" dirty="0"/>
              <a:t> set and outlier set such that…</a:t>
            </a:r>
          </a:p>
          <a:p>
            <a:endParaRPr lang="en-US" dirty="0"/>
          </a:p>
          <a:p>
            <a:endParaRPr lang="en-US" dirty="0"/>
          </a:p>
          <a:p>
            <a:endParaRPr lang="en-US" dirty="0"/>
          </a:p>
          <a:p>
            <a:r>
              <a:rPr lang="en-US" dirty="0"/>
              <a:t>The objective consists of adjusting the parameters of a model function so as to best fit a data set. </a:t>
            </a:r>
          </a:p>
          <a:p>
            <a:r>
              <a:rPr lang="en-US" dirty="0"/>
              <a:t>"best" is defined by a function f that needs to be minimized.</a:t>
            </a:r>
          </a:p>
          <a:p>
            <a:endParaRPr lang="en-US" dirty="0"/>
          </a:p>
          <a:p>
            <a:r>
              <a:rPr lang="en-US" dirty="0"/>
              <a:t>Such that the best parameter of fitting the line give rise to a residual error lower that delta</a:t>
            </a:r>
          </a:p>
          <a:p>
            <a:endParaRPr lang="en-US" dirty="0"/>
          </a:p>
          <a:p>
            <a:r>
              <a:rPr lang="en-US" dirty="0"/>
              <a:t>as when the sum, </a:t>
            </a:r>
            <a:r>
              <a:rPr lang="en-US" i="1" dirty="0"/>
              <a:t>S</a:t>
            </a:r>
            <a:r>
              <a:rPr lang="en-US" dirty="0"/>
              <a:t>, of squared residuals </a:t>
            </a:r>
          </a:p>
        </p:txBody>
      </p:sp>
    </p:spTree>
    <p:extLst>
      <p:ext uri="{BB962C8B-B14F-4D97-AF65-F5344CB8AC3E}">
        <p14:creationId xmlns:p14="http://schemas.microsoft.com/office/powerpoint/2010/main" val="222228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F20E1CA-7B26-4EDC-B38B-57DA48A159D3}" type="slidenum">
              <a:rPr lang="en-US" smtClean="0">
                <a:solidFill>
                  <a:prstClr val="black"/>
                </a:solidFill>
              </a:rPr>
              <a:pPr/>
              <a:t>21</a:t>
            </a:fld>
            <a:endParaRPr lang="en-US"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194673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lvl="1" eaLnBrk="1" hangingPunct="1"/>
            <a:endParaRPr lang="en-US" sz="2100" dirty="0"/>
          </a:p>
        </p:txBody>
      </p:sp>
      <p:sp>
        <p:nvSpPr>
          <p:cNvPr id="142340" name="Slide Number Placeholder 3"/>
          <p:cNvSpPr>
            <a:spLocks noGrp="1"/>
          </p:cNvSpPr>
          <p:nvPr>
            <p:ph type="sldNum" sz="quarter" idx="5"/>
          </p:nvPr>
        </p:nvSpPr>
        <p:spPr>
          <a:noFill/>
        </p:spPr>
        <p:txBody>
          <a:bodyPr/>
          <a:lstStyle/>
          <a:p>
            <a:pPr fontAlgn="base">
              <a:spcBef>
                <a:spcPct val="0"/>
              </a:spcBef>
              <a:spcAft>
                <a:spcPct val="0"/>
              </a:spcAft>
            </a:pPr>
            <a:fld id="{5FC019D3-7ED4-46AA-9A22-239C01866156}" type="slidenum">
              <a:rPr lang="en-US">
                <a:solidFill>
                  <a:prstClr val="black"/>
                </a:solidFill>
                <a:latin typeface="Arial" charset="0"/>
              </a:rPr>
              <a:pPr fontAlgn="base">
                <a:spcBef>
                  <a:spcPct val="0"/>
                </a:spcBef>
                <a:spcAft>
                  <a:spcPct val="0"/>
                </a:spcAft>
              </a:pPr>
              <a:t>23</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140126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CB032AB6-9822-46CE-B5E4-CEB78EEE70AD}" type="slidenum">
              <a:rPr lang="en-US">
                <a:solidFill>
                  <a:prstClr val="black"/>
                </a:solidFill>
                <a:latin typeface="Arial" charset="0"/>
              </a:rPr>
              <a:pPr eaLnBrk="0" fontAlgn="base" hangingPunct="0">
                <a:spcBef>
                  <a:spcPct val="0"/>
                </a:spcBef>
                <a:spcAft>
                  <a:spcPct val="0"/>
                </a:spcAft>
              </a:pPr>
              <a:t>5</a:t>
            </a:fld>
            <a:endParaRPr lang="en-US">
              <a:solidFill>
                <a:prstClr val="black"/>
              </a:solidFill>
              <a:latin typeface="Arial" charset="0"/>
            </a:endParaRPr>
          </a:p>
        </p:txBody>
      </p:sp>
      <p:sp>
        <p:nvSpPr>
          <p:cNvPr id="160771" name="Rectangle 2"/>
          <p:cNvSpPr>
            <a:spLocks noGrp="1" noRot="1" noChangeAspect="1" noChangeArrowheads="1" noTextEdit="1"/>
          </p:cNvSpPr>
          <p:nvPr>
            <p:ph type="sldImg"/>
          </p:nvPr>
        </p:nvSpPr>
        <p:spPr>
          <a:xfrm>
            <a:off x="1254125" y="717550"/>
            <a:ext cx="4779963" cy="3584575"/>
          </a:xfrm>
          <a:ln/>
        </p:spPr>
      </p:sp>
      <p:sp>
        <p:nvSpPr>
          <p:cNvPr id="160772" name="Rectangle 3"/>
          <p:cNvSpPr>
            <a:spLocks noGrp="1" noChangeArrowheads="1"/>
          </p:cNvSpPr>
          <p:nvPr>
            <p:ph type="body" idx="1"/>
          </p:nvPr>
        </p:nvSpPr>
        <p:spPr>
          <a:xfrm>
            <a:off x="949961" y="4540568"/>
            <a:ext cx="5384800" cy="4378881"/>
          </a:xfrm>
          <a:noFill/>
          <a:ln/>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518869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dirty="0" smtClean="0"/>
          </a:p>
        </p:txBody>
      </p:sp>
      <p:sp>
        <p:nvSpPr>
          <p:cNvPr id="133124" name="Slide Number Placeholder 3"/>
          <p:cNvSpPr>
            <a:spLocks noGrp="1"/>
          </p:cNvSpPr>
          <p:nvPr>
            <p:ph type="sldNum" sz="quarter" idx="5"/>
          </p:nvPr>
        </p:nvSpPr>
        <p:spPr>
          <a:noFill/>
        </p:spPr>
        <p:txBody>
          <a:bodyPr/>
          <a:lstStyle/>
          <a:p>
            <a:pPr fontAlgn="base">
              <a:spcBef>
                <a:spcPct val="0"/>
              </a:spcBef>
              <a:spcAft>
                <a:spcPct val="0"/>
              </a:spcAft>
            </a:pPr>
            <a:fld id="{9E01DF5E-0CD5-4AED-A742-0C998A588BAC}" type="slidenum">
              <a:rPr lang="en-US">
                <a:solidFill>
                  <a:prstClr val="black"/>
                </a:solidFill>
                <a:latin typeface="Arial" charset="0"/>
              </a:rPr>
              <a:pPr fontAlgn="base">
                <a:spcBef>
                  <a:spcPct val="0"/>
                </a:spcBef>
                <a:spcAft>
                  <a:spcPct val="0"/>
                </a:spcAft>
              </a:pPr>
              <a:t>25</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2879421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50BC1BC-018B-4752-8C88-D43E30D97030}" type="slidenum">
              <a:rPr lang="en-US">
                <a:solidFill>
                  <a:prstClr val="black"/>
                </a:solidFill>
              </a:rPr>
              <a:pPr/>
              <a:t>26</a:t>
            </a:fld>
            <a:endParaRPr lang="en-US">
              <a:solidFill>
                <a:prstClr val="black"/>
              </a:solidFill>
            </a:endParaRPr>
          </a:p>
        </p:txBody>
      </p:sp>
      <p:sp>
        <p:nvSpPr>
          <p:cNvPr id="33795" name="Rectangle 2"/>
          <p:cNvSpPr>
            <a:spLocks noGrp="1" noRot="1" noChangeAspect="1" noChangeArrowheads="1" noTextEdit="1"/>
          </p:cNvSpPr>
          <p:nvPr>
            <p:ph type="sldImg"/>
          </p:nvPr>
        </p:nvSpPr>
        <p:spPr>
          <a:xfrm>
            <a:off x="1168400" y="698500"/>
            <a:ext cx="4598988" cy="3449638"/>
          </a:xfrm>
          <a:ln/>
        </p:spPr>
      </p:sp>
      <p:sp>
        <p:nvSpPr>
          <p:cNvPr id="33796" name="Rectangle 3"/>
          <p:cNvSpPr>
            <a:spLocks noGrp="1" noChangeArrowheads="1"/>
          </p:cNvSpPr>
          <p:nvPr>
            <p:ph type="body" idx="1"/>
          </p:nvPr>
        </p:nvSpPr>
        <p:spPr>
          <a:xfrm>
            <a:off x="924147" y="4386594"/>
            <a:ext cx="5085907" cy="4153158"/>
          </a:xfrm>
          <a:noFill/>
          <a:ln/>
        </p:spPr>
        <p:txBody>
          <a:bodyPr/>
          <a:lstStyle/>
          <a:p>
            <a:endParaRPr lang="ru-RU" smtClean="0"/>
          </a:p>
        </p:txBody>
      </p:sp>
    </p:spTree>
    <p:extLst>
      <p:ext uri="{BB962C8B-B14F-4D97-AF65-F5344CB8AC3E}">
        <p14:creationId xmlns:p14="http://schemas.microsoft.com/office/powerpoint/2010/main" val="65697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dirty="0" smtClean="0"/>
          </a:p>
        </p:txBody>
      </p:sp>
      <p:sp>
        <p:nvSpPr>
          <p:cNvPr id="135172" name="Slide Number Placeholder 3"/>
          <p:cNvSpPr>
            <a:spLocks noGrp="1"/>
          </p:cNvSpPr>
          <p:nvPr>
            <p:ph type="sldNum" sz="quarter" idx="5"/>
          </p:nvPr>
        </p:nvSpPr>
        <p:spPr>
          <a:noFill/>
        </p:spPr>
        <p:txBody>
          <a:bodyPr/>
          <a:lstStyle/>
          <a:p>
            <a:pPr fontAlgn="base">
              <a:spcBef>
                <a:spcPct val="0"/>
              </a:spcBef>
              <a:spcAft>
                <a:spcPct val="0"/>
              </a:spcAft>
            </a:pPr>
            <a:fld id="{1E8EC9E4-6449-4780-BE8B-62299E17CD34}" type="slidenum">
              <a:rPr lang="en-US">
                <a:solidFill>
                  <a:prstClr val="black"/>
                </a:solidFill>
                <a:latin typeface="Arial" charset="0"/>
              </a:rPr>
              <a:pPr fontAlgn="base">
                <a:spcBef>
                  <a:spcPct val="0"/>
                </a:spcBef>
                <a:spcAft>
                  <a:spcPct val="0"/>
                </a:spcAft>
              </a:pPr>
              <a:t>29</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365554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b="1">
                <a:solidFill>
                  <a:srgbClr val="000000"/>
                </a:solidFill>
                <a:latin typeface="Times New Roman" pitchFamily="18" charset="0"/>
              </a:rPr>
              <a:pPr eaLnBrk="0" fontAlgn="base" hangingPunct="0">
                <a:spcBef>
                  <a:spcPct val="0"/>
                </a:spcBef>
                <a:spcAft>
                  <a:spcPct val="0"/>
                </a:spcAft>
              </a:pPr>
              <a:t>31</a:t>
            </a:fld>
            <a:endParaRPr lang="en-US"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2476647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B81BEE6C-8003-487E-94AB-C8D250478A66}" type="slidenum">
              <a:rPr lang="en-US" b="1">
                <a:solidFill>
                  <a:srgbClr val="000000"/>
                </a:solidFill>
                <a:latin typeface="Times New Roman" pitchFamily="18" charset="0"/>
              </a:rPr>
              <a:pPr eaLnBrk="0" fontAlgn="base" hangingPunct="0">
                <a:spcBef>
                  <a:spcPct val="0"/>
                </a:spcBef>
                <a:spcAft>
                  <a:spcPct val="0"/>
                </a:spcAft>
              </a:pPr>
              <a:t>32</a:t>
            </a:fld>
            <a:endParaRPr lang="en-US" b="1">
              <a:solidFill>
                <a:srgbClr val="000000"/>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11 </a:t>
            </a:r>
            <a:endParaRPr lang="en-US">
              <a:solidFill>
                <a:prstClr val="black"/>
              </a:solidFill>
            </a:endParaRPr>
          </a:p>
        </p:txBody>
      </p:sp>
    </p:spTree>
    <p:extLst>
      <p:ext uri="{BB962C8B-B14F-4D97-AF65-F5344CB8AC3E}">
        <p14:creationId xmlns:p14="http://schemas.microsoft.com/office/powerpoint/2010/main" val="85943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05173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915884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40</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a:bodyPr>
          <a:lstStyle/>
          <a:p>
            <a:endParaRPr lang="en-US" dirty="0" smtClean="0"/>
          </a:p>
        </p:txBody>
      </p:sp>
    </p:spTree>
    <p:extLst>
      <p:ext uri="{BB962C8B-B14F-4D97-AF65-F5344CB8AC3E}">
        <p14:creationId xmlns:p14="http://schemas.microsoft.com/office/powerpoint/2010/main" val="1237303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446710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4D7A8-20D6-4DDB-BFEC-01E606D4E1AB}" type="slidenum">
              <a:rPr lang="en-US">
                <a:solidFill>
                  <a:prstClr val="black"/>
                </a:solidFill>
              </a:rPr>
              <a:pPr/>
              <a:t>42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8127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CB032AB6-9822-46CE-B5E4-CEB78EEE70AD}" type="slidenum">
              <a:rPr lang="en-US">
                <a:solidFill>
                  <a:prstClr val="black"/>
                </a:solidFill>
                <a:latin typeface="Arial" charset="0"/>
              </a:rPr>
              <a:pPr eaLnBrk="0" fontAlgn="base" hangingPunct="0">
                <a:spcBef>
                  <a:spcPct val="0"/>
                </a:spcBef>
                <a:spcAft>
                  <a:spcPct val="0"/>
                </a:spcAft>
              </a:pPr>
              <a:t>6</a:t>
            </a:fld>
            <a:endParaRPr lang="en-US">
              <a:solidFill>
                <a:prstClr val="black"/>
              </a:solidFill>
              <a:latin typeface="Arial" charset="0"/>
            </a:endParaRPr>
          </a:p>
        </p:txBody>
      </p:sp>
      <p:sp>
        <p:nvSpPr>
          <p:cNvPr id="160771" name="Rectangle 2"/>
          <p:cNvSpPr>
            <a:spLocks noGrp="1" noRot="1" noChangeAspect="1" noChangeArrowheads="1" noTextEdit="1"/>
          </p:cNvSpPr>
          <p:nvPr>
            <p:ph type="sldImg"/>
          </p:nvPr>
        </p:nvSpPr>
        <p:spPr>
          <a:xfrm>
            <a:off x="1254125" y="717550"/>
            <a:ext cx="4779963" cy="3584575"/>
          </a:xfrm>
          <a:ln/>
        </p:spPr>
      </p:sp>
      <p:sp>
        <p:nvSpPr>
          <p:cNvPr id="160772" name="Rectangle 3"/>
          <p:cNvSpPr>
            <a:spLocks noGrp="1" noChangeArrowheads="1"/>
          </p:cNvSpPr>
          <p:nvPr>
            <p:ph type="body" idx="1"/>
          </p:nvPr>
        </p:nvSpPr>
        <p:spPr>
          <a:xfrm>
            <a:off x="949961" y="4540568"/>
            <a:ext cx="5384800" cy="4378881"/>
          </a:xfrm>
          <a:noFill/>
          <a:ln/>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109320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49</a:t>
            </a:fld>
            <a:endParaRPr lang="en-US">
              <a:solidFill>
                <a:srgbClr val="000000"/>
              </a:solidFill>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smtClean="0">
                <a:solidFill>
                  <a:srgbClr val="000000"/>
                </a:solidFill>
                <a:latin typeface="Times New Roman" pitchFamily="18" charset="0"/>
              </a:rPr>
              <a:pPr algn="r" eaLnBrk="0" fontAlgn="base" hangingPunct="0">
                <a:spcBef>
                  <a:spcPct val="0"/>
                </a:spcBef>
                <a:spcAft>
                  <a:spcPct val="0"/>
                </a:spcAft>
              </a:pPr>
              <a:t>49</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26099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50</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2840796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51</a:t>
            </a:fld>
            <a:endParaRPr lang="en-US">
              <a:solidFill>
                <a:srgbClr val="000000"/>
              </a:solidFill>
            </a:endParaRPr>
          </a:p>
        </p:txBody>
      </p:sp>
      <p:sp>
        <p:nvSpPr>
          <p:cNvPr id="135171" name="Slide Image Placeholder 1"/>
          <p:cNvSpPr>
            <a:spLocks noGrp="1" noRot="1" noChangeAspect="1" noTextEdit="1"/>
          </p:cNvSpPr>
          <p:nvPr>
            <p:ph type="sldImg"/>
          </p:nvPr>
        </p:nvSpPr>
        <p:spPr>
          <a:xfrm>
            <a:off x="1143000" y="684213"/>
            <a:ext cx="4572000" cy="3429000"/>
          </a:xfrm>
          <a:ln/>
        </p:spPr>
      </p:sp>
      <p:sp>
        <p:nvSpPr>
          <p:cNvPr id="1351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351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200" smtClean="0">
                <a:solidFill>
                  <a:srgbClr val="000000"/>
                </a:solidFill>
                <a:latin typeface="Times New Roman" pitchFamily="18" charset="0"/>
              </a:rPr>
              <a:pPr algn="r" eaLnBrk="0" fontAlgn="base" hangingPunct="0">
                <a:spcBef>
                  <a:spcPct val="0"/>
                </a:spcBef>
                <a:spcAft>
                  <a:spcPct val="0"/>
                </a:spcAft>
              </a:pPr>
              <a:t>51</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711566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59</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2021126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1F162F4-B372-41D2-8526-B17C4CC57920}" type="slidenum">
              <a:rPr lang="en-US" b="1">
                <a:solidFill>
                  <a:prstClr val="black"/>
                </a:solidFill>
                <a:latin typeface="Arial" pitchFamily="34" charset="0"/>
                <a:cs typeface="Arial" pitchFamily="34" charset="0"/>
              </a:rPr>
              <a:pPr eaLnBrk="0" fontAlgn="base" hangingPunct="0">
                <a:spcBef>
                  <a:spcPct val="0"/>
                </a:spcBef>
                <a:spcAft>
                  <a:spcPct val="0"/>
                </a:spcAft>
              </a:pPr>
              <a:t>60</a:t>
            </a:fld>
            <a:endParaRPr lang="en-US" b="1" dirty="0">
              <a:solidFill>
                <a:prstClr val="black"/>
              </a:solidFill>
              <a:latin typeface="Arial" pitchFamily="34" charset="0"/>
              <a:cs typeface="Arial" pitchFamily="34" charset="0"/>
            </a:endParaRPr>
          </a:p>
        </p:txBody>
      </p:sp>
      <p:sp>
        <p:nvSpPr>
          <p:cNvPr id="1635330" name="Rectangle 2"/>
          <p:cNvSpPr>
            <a:spLocks noGrp="1" noRot="1" noChangeAspect="1" noChangeArrowheads="1" noTextEdit="1"/>
          </p:cNvSpPr>
          <p:nvPr>
            <p:ph type="sldImg"/>
          </p:nvPr>
        </p:nvSpPr>
        <p:spPr>
          <a:ln/>
        </p:spPr>
      </p:sp>
      <p:sp>
        <p:nvSpPr>
          <p:cNvPr id="163533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4142384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4513944-790D-438B-809C-FAF0756E94B3}" type="slidenum">
              <a:rPr lang="en-US" smtClean="0">
                <a:solidFill>
                  <a:srgbClr val="000000"/>
                </a:solidFill>
              </a:rPr>
              <a:pPr/>
              <a:t>61</a:t>
            </a:fld>
            <a:endParaRPr lang="en-US" smtClean="0">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6874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62</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604394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64</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2509337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66</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793768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67</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13561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91809E0-E778-429F-AD13-B2D3AD8CB859}" type="slidenum">
              <a:rPr lang="en-US" smtClean="0">
                <a:solidFill>
                  <a:srgbClr val="000000"/>
                </a:solidFill>
              </a:rPr>
              <a:pPr/>
              <a:t>7</a:t>
            </a:fld>
            <a:endParaRPr lang="en-US" smtClean="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9541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68</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68</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970971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41260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70</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smtClean="0">
                <a:solidFill>
                  <a:srgbClr val="000000"/>
                </a:solidFill>
                <a:latin typeface="Times New Roman" pitchFamily="18" charset="0"/>
              </a:rPr>
              <a:pPr algn="r" eaLnBrk="0" fontAlgn="base" hangingPunct="0">
                <a:spcBef>
                  <a:spcPct val="0"/>
                </a:spcBef>
                <a:spcAft>
                  <a:spcPct val="0"/>
                </a:spcAft>
              </a:pPr>
              <a:t>70</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714921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904188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001610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73</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860344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74</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549283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75</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75</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2831267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76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922843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78</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44787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AB9DD-3AB1-4AB0-A8A3-1E278AB587F4}" type="slidenum">
              <a:rPr lang="en-US">
                <a:solidFill>
                  <a:prstClr val="black"/>
                </a:solidFill>
              </a:rPr>
              <a:pPr/>
              <a:t>8</a:t>
            </a:fld>
            <a:endParaRPr lang="en-US">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t>􀁑 Basic ideas</a:t>
            </a:r>
          </a:p>
          <a:p>
            <a:r>
              <a:rPr lang="en-US"/>
              <a:t>• A line is represented as . Every line in the image corresponds</a:t>
            </a:r>
          </a:p>
          <a:p>
            <a:r>
              <a:rPr lang="en-US"/>
              <a:t>to a point in the parameter space</a:t>
            </a:r>
          </a:p>
          <a:p>
            <a:r>
              <a:rPr lang="en-US"/>
              <a:t>• Every point in the image domain corresponds to a line in the parameter</a:t>
            </a:r>
          </a:p>
          <a:p>
            <a:r>
              <a:rPr lang="en-US"/>
              <a:t>space (why ? Fix (x,y), (m,n) can change on the line . In other</a:t>
            </a:r>
          </a:p>
          <a:p>
            <a:r>
              <a:rPr lang="en-US"/>
              <a:t>words, for all the lines passing through (x,y) in the image space, their</a:t>
            </a:r>
          </a:p>
          <a:p>
            <a:r>
              <a:rPr lang="en-US"/>
              <a:t>parameters form a line in the parameter space)</a:t>
            </a:r>
          </a:p>
          <a:p>
            <a:r>
              <a:rPr lang="en-US"/>
              <a:t>• Points along a line in the space correspond to lines passing through the</a:t>
            </a:r>
          </a:p>
          <a:p>
            <a:r>
              <a:rPr lang="en-US"/>
              <a:t>same point in the parameter space (why ?)</a:t>
            </a:r>
          </a:p>
          <a:p>
            <a:endParaRPr lang="en-US"/>
          </a:p>
        </p:txBody>
      </p:sp>
    </p:spTree>
    <p:extLst>
      <p:ext uri="{BB962C8B-B14F-4D97-AF65-F5344CB8AC3E}">
        <p14:creationId xmlns:p14="http://schemas.microsoft.com/office/powerpoint/2010/main" val="666700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79</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143000" y="684213"/>
            <a:ext cx="4572000"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7783073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80</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143000" y="684213"/>
            <a:ext cx="4572000"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617673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81</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143000" y="684213"/>
            <a:ext cx="4572000"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968011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82</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3000" y="684213"/>
            <a:ext cx="4572000"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3599976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83</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143000" y="684213"/>
            <a:ext cx="4572000"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1696201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84</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CS 376 Lecture 18</a:t>
            </a:r>
            <a:endParaRPr lang="en-US">
              <a:solidFill>
                <a:prstClr val="black"/>
              </a:solidFill>
            </a:endParaRPr>
          </a:p>
        </p:txBody>
      </p:sp>
    </p:spTree>
    <p:extLst>
      <p:ext uri="{BB962C8B-B14F-4D97-AF65-F5344CB8AC3E}">
        <p14:creationId xmlns:p14="http://schemas.microsoft.com/office/powerpoint/2010/main" val="3627925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139880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141496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223609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92</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92</a:t>
            </a:fld>
            <a:endParaRPr lang="de-CH" sz="1200" smtClean="0">
              <a:solidFill>
                <a:srgbClr val="000000"/>
              </a:solidFill>
              <a:latin typeface="Times New Roman" pitchFamily="18" charset="0"/>
            </a:endParaRPr>
          </a:p>
        </p:txBody>
      </p:sp>
    </p:spTree>
    <p:extLst>
      <p:ext uri="{BB962C8B-B14F-4D97-AF65-F5344CB8AC3E}">
        <p14:creationId xmlns:p14="http://schemas.microsoft.com/office/powerpoint/2010/main" val="112448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0AC5BBA-3476-435F-9915-DEDB5DFD8B82}" type="slidenum">
              <a:rPr lang="en-US" smtClean="0">
                <a:solidFill>
                  <a:srgbClr val="000000"/>
                </a:solidFill>
              </a:rPr>
              <a:pPr/>
              <a:t>9</a:t>
            </a:fld>
            <a:endParaRPr lang="en-US" smtClean="0">
              <a:solidFill>
                <a:srgbClr val="000000"/>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15322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435244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94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645457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A852F9D-87D8-45CE-813A-2C5D2C79CB12}" type="slidenum">
              <a:rPr lang="en-US" smtClean="0">
                <a:solidFill>
                  <a:srgbClr val="000000"/>
                </a:solidFill>
              </a:rPr>
              <a:pPr/>
              <a:t>10</a:t>
            </a:fld>
            <a:endParaRPr lang="en-US" smtClean="0">
              <a:solidFill>
                <a:srgbClr val="00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7689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dirty="0" smtClean="0"/>
          </a:p>
        </p:txBody>
      </p:sp>
      <p:sp>
        <p:nvSpPr>
          <p:cNvPr id="169988" name="Slide Number Placeholder 3"/>
          <p:cNvSpPr>
            <a:spLocks noGrp="1"/>
          </p:cNvSpPr>
          <p:nvPr>
            <p:ph type="sldNum" sz="quarter" idx="5"/>
          </p:nvPr>
        </p:nvSpPr>
        <p:spPr>
          <a:noFill/>
        </p:spPr>
        <p:txBody>
          <a:bodyPr/>
          <a:lstStyle/>
          <a:p>
            <a:pPr eaLnBrk="0" fontAlgn="base" hangingPunct="0">
              <a:spcBef>
                <a:spcPct val="0"/>
              </a:spcBef>
              <a:spcAft>
                <a:spcPct val="0"/>
              </a:spcAft>
            </a:pPr>
            <a:fld id="{67A68ADE-D0CF-4841-A44D-BCC2957125A2}" type="slidenum">
              <a:rPr lang="en-US">
                <a:solidFill>
                  <a:prstClr val="black"/>
                </a:solidFill>
                <a:latin typeface="Arial" charset="0"/>
              </a:rPr>
              <a:pPr eaLnBrk="0" fontAlgn="base" hangingPunct="0">
                <a:spcBef>
                  <a:spcPct val="0"/>
                </a:spcBef>
                <a:spcAft>
                  <a:spcPct val="0"/>
                </a:spcAft>
              </a:pPr>
              <a:t>11</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227388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dirty="0" smtClean="0"/>
          </a:p>
        </p:txBody>
      </p:sp>
      <p:sp>
        <p:nvSpPr>
          <p:cNvPr id="169988" name="Slide Number Placeholder 3"/>
          <p:cNvSpPr>
            <a:spLocks noGrp="1"/>
          </p:cNvSpPr>
          <p:nvPr>
            <p:ph type="sldNum" sz="quarter" idx="5"/>
          </p:nvPr>
        </p:nvSpPr>
        <p:spPr>
          <a:noFill/>
        </p:spPr>
        <p:txBody>
          <a:bodyPr/>
          <a:lstStyle/>
          <a:p>
            <a:pPr eaLnBrk="0" fontAlgn="base" hangingPunct="0">
              <a:spcBef>
                <a:spcPct val="0"/>
              </a:spcBef>
              <a:spcAft>
                <a:spcPct val="0"/>
              </a:spcAft>
            </a:pPr>
            <a:fld id="{67A68ADE-D0CF-4841-A44D-BCC2957125A2}" type="slidenum">
              <a:rPr lang="en-US">
                <a:solidFill>
                  <a:prstClr val="black"/>
                </a:solidFill>
                <a:latin typeface="Arial" charset="0"/>
              </a:rPr>
              <a:pPr eaLnBrk="0" fontAlgn="base" hangingPunct="0">
                <a:spcBef>
                  <a:spcPct val="0"/>
                </a:spcBef>
                <a:spcAft>
                  <a:spcPct val="0"/>
                </a:spcAft>
              </a:pPr>
              <a:t>12</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CS 376 Lecture 8 Fitting</a:t>
            </a:r>
            <a:endParaRPr lang="en-US">
              <a:solidFill>
                <a:prstClr val="black"/>
              </a:solidFill>
            </a:endParaRPr>
          </a:p>
        </p:txBody>
      </p:sp>
    </p:spTree>
    <p:extLst>
      <p:ext uri="{BB962C8B-B14F-4D97-AF65-F5344CB8AC3E}">
        <p14:creationId xmlns:p14="http://schemas.microsoft.com/office/powerpoint/2010/main" val="316152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913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253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494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27811753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39389339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438844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458179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451254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087911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2200940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92604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45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3177012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804241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517813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697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739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1829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006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8590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404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20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662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3758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1949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6551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7911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1726096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645417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79353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9251367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2691618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76623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41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39196865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1811423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1798364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279260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1997641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874254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674447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67574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795584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98439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8590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72815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749114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26817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836421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50471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04382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5250050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22908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6288996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7389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4900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2252749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9022692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0339151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4006793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D086D4-C0FC-4CEA-B797-71D24C79B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427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D528AE-3A66-4F8D-84B4-8854F317FD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5178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BB53D-CE0D-4A11-9B35-27C554D927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66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1C95F-B08B-493D-97DC-AC691812C5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6691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C5A76C-572C-47FA-9E5F-0654CC20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4173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4F2782-7001-4AAE-A089-669445B51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44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6647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674E74-607D-43FF-97E2-396326D534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8709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AD57F0-2CD6-4D19-9E98-2EE2C6081E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240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E7EA0-98FD-4876-9BF4-4D229CD09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85999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27BD15-2073-401D-A3EB-5EA1076973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05228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AC549-FA64-4EF4-96A8-ED9B22815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7355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634B09C-5FE3-4E5C-947F-62A8A654A6B6}"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68880D-8C14-414F-9A2C-CAC4CEB712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07687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3598400-A51E-47C6-AB6E-9D2F0FEB444A}"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8387C5-D1BA-4E64-9B6E-A01CF3A7D9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7053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1AFC77-476A-4B65-AEF2-B88090E8601D}"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399DFD-7A6B-421E-91AE-F1416F30A7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5064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63747BA-49B7-4E32-A9B2-44A226F32216}"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A32093-982A-4E29-84CD-21505EE18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0272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3BBE94-D788-474D-8EEB-6F58D1472041}" type="datetimeFigureOut">
              <a:rPr lang="en-US">
                <a:solidFill>
                  <a:prstClr val="black">
                    <a:tint val="75000"/>
                  </a:prstClr>
                </a:solidFill>
              </a:rPr>
              <a:pPr>
                <a:defRPr/>
              </a:pPr>
              <a:t>10/2/2015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5D8F99F-4257-47F7-B137-92F5C330B8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3780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5671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295DB7-2A11-4E6C-9567-D57EA333CE6B}" type="datetimeFigureOut">
              <a:rPr lang="en-US">
                <a:solidFill>
                  <a:prstClr val="black">
                    <a:tint val="75000"/>
                  </a:prstClr>
                </a:solidFill>
              </a:rPr>
              <a:pPr>
                <a:defRPr/>
              </a:pPr>
              <a:t>10/2/2015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F2DBDE-828A-4ED8-BAC3-0183760B6D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1874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2282A0-E074-4D1F-9892-A88D1283A735}" type="datetimeFigureOut">
              <a:rPr lang="en-US">
                <a:solidFill>
                  <a:prstClr val="black">
                    <a:tint val="75000"/>
                  </a:prstClr>
                </a:solidFill>
              </a:rPr>
              <a:pPr>
                <a:defRPr/>
              </a:pPr>
              <a:t>10/2/2015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A4E828-8872-429C-B31F-81F3904DB6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02961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7B5463-834F-40F6-B8E3-F026FE73268E}"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464F8D-F56C-469B-8A33-F67E89A087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60144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BB97F0-D666-463A-99C4-716878AAB3F2}"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D1FFF3-B466-42C5-A286-E06D02714B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8797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E5714B-483C-45C3-99E0-9DDFC1306F6E}"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434E0C-7D9E-4F01-AF55-2FE14BA758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3757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89D8F-1676-4F18-A19A-1DC9780C6F79}"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A49CCE-778B-4371-A03A-FDCD62BA79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89668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09254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E4B2DDB-B4D1-4125-8159-6EDB94AE1695}"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127237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73018B4-3933-4F62-A5FA-67D0DCE8653B}"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730697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B389572-BE80-4015-B60A-A72FC85D6D8B}"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5308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3867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073EA36-E756-4169-B749-F2D60A8B0CA8}"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91513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A149096-2B83-44A4-B84B-C4BAB53BC103}"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4192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7C9B566-B7D8-4BE7-840C-83778208EB1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358923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0B7A1A3-3CB5-4873-9914-12B786270A8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575672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F18ADD-DE40-44F3-A998-E661606E32F3}"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549082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1C550BD-6899-4552-B1A8-0A2A1826DF53}"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981648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C183C7D-514C-471D-B43C-43B42CF8B98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33152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F06E393-7836-4834-A61E-1ECDC2D39269}"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0225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3D8CC5-203E-40B0-B42C-2DCC325DF4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6220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8CC6F3-6FB7-40D8-9AEA-00C638948F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55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4353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AE900-B3D8-4969-A191-0BEC1AB16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6063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649F2F-F447-429F-9A25-D29688861F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9822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3B3C7C-5CB7-45D0-A061-D7794BAD99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874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2CFFFD-F276-45B3-9CB6-9968B289F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2526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49582C-3E8E-4A35-93C5-D6E841FDE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24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A10565-676D-41DF-B4C0-1E6ED7FB20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4032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81E3DD-952D-4B14-9CDD-1AE96E8D1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173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C516F2-4DB2-4BFB-B3D2-F57A6F4075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870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5BFFBF-3429-4B96-9B0B-B4CDAD5E3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7985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202281-60AA-4CF2-AA75-49D60852FF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29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0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1981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3E6BCB-2EF7-479A-9162-D2528BAE13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6957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19E97A-744F-4044-973F-1B212DBED4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7001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15B8F5-A411-4768-860B-8D8B631808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079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043CDC2-9C99-4179-8227-6CFCBA8A98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07082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E5B504-35FB-4966-A949-862367A2F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9196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B8F119D-79C3-40E4-AE72-1E2398486F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63266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645CA3-E2A7-4841-8461-ACC6688C0D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94016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2350F7-3815-4440-A6A9-3C2B961E8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634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2B64A5-FA29-4A63-985A-F9E122871A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5550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D49608-6C8C-4189-85FB-CE13A0D0AF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348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965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8C073F4-E016-47F5-A5CA-E7A1D0BA00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9543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2307C8-829D-4BED-80D0-396216B14B1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679762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6C3202-6032-4398-816A-8AC20E230E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295363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31CB19-1C00-46EB-95E5-FC6DE6FE5C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610447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BD2DE4-3975-4D81-9234-8C24AEADCFA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582627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ACB6DE-3EC2-4600-BA32-ECA1B2995D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34473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36629A-99BA-43CE-910B-DE79E020FC0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444018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85158D-3111-4441-A775-49823B22BC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06473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52AFC6A-C4FA-4FAE-8CCF-DCD4EF18CEE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865982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C0164F-EAAB-4283-99BF-B9E43435467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589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CS 376 Lecture 18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260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53CB9A-9E34-4D09-8302-9742DF7F18E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931572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2B9EF0-7E4F-4554-8D12-4A5B9B407E7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758607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66157C-4016-434D-8329-A6BA8E355C7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265815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749891-993B-4D33-B993-137EB48B892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339011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ED13BAD-D3CD-4709-A2BF-5D45E79430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232281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33737EA-7009-4E81-999B-EDE285887C7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259350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7408ED-D371-4F73-8FFB-D7F48F1ED9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15016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B27D6B-5523-448D-A070-920C01AFCC8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493699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C5779B-CA68-481B-B316-38460C8DEAF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827112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CD9997A-8257-478E-A6A0-790675028B2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9167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31BDF85-1456-4467-A66C-BE165E7D88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375762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2E691A-386B-4998-A2FA-C91D6DAECFB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23810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0CC90E-0932-4E33-996D-1E975E80B8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86014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F877AAA-4F4C-42BD-B112-A1606A8023C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8090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6BE9D59-81E1-49DC-B0DF-BFE23630BDF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31677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DFE37D-0399-4782-ACCC-41C6582A829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183248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653087-A45F-4E7E-8A0B-022321B6A9A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06151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3FCA5C-1058-44E4-9BEF-B7DD58ECFA3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61047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1C46FF-051C-4417-BFCD-C33BCFC3007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8431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7386BE5-8C8C-4CA7-A34B-7167F91EBB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12982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3AD704-75B4-4EED-BB56-66A6FBA0736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3658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06E71E2-51D6-4385-A36A-210EC8DC47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529386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4FF8AD-E0AB-4224-90B0-25063A38E42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973168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C734C93-0044-4DA3-A71E-86D267CB126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495735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0158DE-57D3-4497-B383-F0E55D5CF61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327370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D52F32-A75F-403B-B111-3F89478CA95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40370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552460-B472-4652-A7B3-F000F9CBB89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94140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8F466A-FB8A-44AC-8124-F15668B96B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68708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A585EC-33ED-4BDF-9A81-E70F1ABDFC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2325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FA588A-274E-450B-9BBB-4FAED959506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756752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478BEF7-F514-46A2-B6ED-A610827ABA8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268330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F0A687-61BF-4D48-860D-E0334468BBA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5378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07A55D3-93AA-4467-9473-2417E8447A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4876672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CB89CE-55E9-419A-A2EF-4349E5080B9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93557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E97FFF7-47F4-41B7-BFFD-A71969F754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510813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E812C3-78BE-4FFA-866B-731D2701569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596919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AFE8EB8-BE31-48FC-BD55-E7636109EDE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15530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A41C3D-07E3-4795-BCDF-BF4D51DFB5B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531739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9DD0E20-865B-4477-8212-2040FCF4CAE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636508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3C75FB-2373-4000-8620-B9B5F50B3A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852996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914400"/>
            <a:ext cx="7772400" cy="5257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E86B591-ACE6-48FB-A7B5-69BBE5878DC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102914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D26929-A8E5-4FE3-A7E1-06C601397B86}"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C15F1-F9C9-47CF-AFCD-1D87CDD11A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09622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2D9BC47-4CFC-4BE7-81A5-1CB9CACB1D10}"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87007C-3604-4463-B95E-C4F96D0FD7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30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E5997A9-034D-471C-9D9B-FFF3BAD5846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3949932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CBE584-2AEF-445B-B369-8E6C8AA7F11D}"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136214-1FA2-4B93-93A1-C28758D518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21251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841AE7-4880-4893-AA78-40715E9EFB85}"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A6EC7A-1EF4-4174-B894-819821C050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6388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1F5FB7-AF87-44B3-BBF6-42F3F5409DD3}" type="datetimeFigureOut">
              <a:rPr lang="en-US">
                <a:solidFill>
                  <a:prstClr val="black">
                    <a:tint val="75000"/>
                  </a:prstClr>
                </a:solidFill>
              </a:rPr>
              <a:pPr>
                <a:defRPr/>
              </a:pPr>
              <a:t>10/2/2015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4682420-4F2C-4CD2-B071-4446D1AD4D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84886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D48A3A-94B3-4CD1-B4DF-7600841B1EF4}" type="datetimeFigureOut">
              <a:rPr lang="en-US">
                <a:solidFill>
                  <a:prstClr val="black">
                    <a:tint val="75000"/>
                  </a:prstClr>
                </a:solidFill>
              </a:rPr>
              <a:pPr>
                <a:defRPr/>
              </a:pPr>
              <a:t>10/2/2015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FB776C8-80ED-43A8-BE95-04AE234C2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82157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928101-580D-4730-BF3B-C6535F3FC454}" type="datetimeFigureOut">
              <a:rPr lang="en-US">
                <a:solidFill>
                  <a:prstClr val="black">
                    <a:tint val="75000"/>
                  </a:prstClr>
                </a:solidFill>
              </a:rPr>
              <a:pPr>
                <a:defRPr/>
              </a:pPr>
              <a:t>10/2/2015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E3C7FF-D131-4E28-9649-5675A454CD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12504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29106F-4F9D-4F32-9116-961E05047807}"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12ACEDA-E89E-478F-BF72-57BAFF7C82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30421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960911-8829-4C50-A777-56DEEF869C42}" type="datetimeFigureOut">
              <a:rPr lang="en-US">
                <a:solidFill>
                  <a:prstClr val="black">
                    <a:tint val="75000"/>
                  </a:prstClr>
                </a:solidFill>
              </a:rPr>
              <a:pPr>
                <a:defRPr/>
              </a:pPr>
              <a:t>10/2/2015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D0460B-0486-4310-AA7D-21EFB0A5BD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753168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B654B3-A5BA-4B1F-B6E5-EBF8A547F4D0}"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DDF700-39A4-4298-B454-90ED1CF139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0358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C66776-2EFD-4B83-B421-80E96FD9A33B}"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7EE43B-CF1C-4612-86D6-2895A6D4F1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56097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F507D0-B977-4740-8279-C9CFD49FDA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580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DD4E1BCE-56D1-4FA9-A90A-4DA06161A37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5670683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10225231-1B04-4B28-977A-01563C4B0EE6}"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0767057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2378EC12-D0E0-4B4A-A0DE-A2D7FD048EF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012035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81F52E98-AC33-414F-AC4C-5DE08E7DFAEB}"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879171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DD1A5F88-2822-46AC-AB6D-CEB7905A53AF}"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2611100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5B762708-BA4D-47B0-82A6-0FC41C3E0B1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9566940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DF016BBD-8E86-4A06-B96A-3EDB19E317A4}"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0518793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DD31170D-85B5-47E1-820C-18DD5758B64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2254208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A202562E-3016-4BCD-B5B0-9524E897947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8472037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35FC7014-8518-4FB3-AC68-7AD46F8324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856000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05E7D173-9B33-4C30-B08D-562C9791FB06}"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666812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0D63404-FC07-4CE1-BCA1-DDAC627A0C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398726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07CF7331-3FB3-4CD1-AEB5-094A5FE4CB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28297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6A0E88-2A56-43BB-9311-C951583670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98910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4CAE69-3076-4B39-866B-3FD3C1A40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95681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301677-BEFF-422E-8B97-69760C796C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706422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3984A1-08E7-4DA0-8FCA-B9FD8ADE21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36235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2ACC7-F352-4D64-A02A-C101A5F4FB3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8314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095E7F-68C3-4314-88CC-654771EED69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385380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111F4D-CA4E-4A69-AC03-04048CBA8E3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11813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C3434A-4E93-4F23-8B3C-683FC5E82E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102093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D59F28-463A-4661-B890-53E4846050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23205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2C96E0E-4FB5-4888-B0E7-62353E0234C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3021494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CC54FA-FA0F-468A-B3CB-2FCFD3A35C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764789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FBFFB6-0120-470C-BB50-E7B2D8A63B0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902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848CAAA-916B-48BD-917E-AEA0C88A159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01101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400BC0D-9E96-41F7-B67E-4CEDA72B02F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234150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2352A3-F1EE-4054-95B3-0E20ED5A8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19635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69E5EB1-BB8D-4A2C-8986-989FDAC637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09679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DB991-BBA2-44A8-946B-912390995830}" type="slidenum">
              <a:rPr lang="en-US"/>
              <a:pPr>
                <a:defRPr/>
              </a:pPr>
              <a:t>‹#›</a:t>
            </a:fld>
            <a:endParaRPr lang="en-US"/>
          </a:p>
        </p:txBody>
      </p:sp>
    </p:spTree>
    <p:extLst>
      <p:ext uri="{BB962C8B-B14F-4D97-AF65-F5344CB8AC3E}">
        <p14:creationId xmlns:p14="http://schemas.microsoft.com/office/powerpoint/2010/main" val="569988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907C-22F1-405A-BE63-93EEF9205F46}" type="slidenum">
              <a:rPr lang="en-US"/>
              <a:pPr>
                <a:defRPr/>
              </a:pPr>
              <a:t>‹#›</a:t>
            </a:fld>
            <a:endParaRPr lang="en-US"/>
          </a:p>
        </p:txBody>
      </p:sp>
    </p:spTree>
    <p:extLst>
      <p:ext uri="{BB962C8B-B14F-4D97-AF65-F5344CB8AC3E}">
        <p14:creationId xmlns:p14="http://schemas.microsoft.com/office/powerpoint/2010/main" val="1497080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058C6-F769-4320-847B-BD44AA1C4751}" type="slidenum">
              <a:rPr lang="en-US"/>
              <a:pPr>
                <a:defRPr/>
              </a:pPr>
              <a:t>‹#›</a:t>
            </a:fld>
            <a:endParaRPr lang="en-US"/>
          </a:p>
        </p:txBody>
      </p:sp>
    </p:spTree>
    <p:extLst>
      <p:ext uri="{BB962C8B-B14F-4D97-AF65-F5344CB8AC3E}">
        <p14:creationId xmlns:p14="http://schemas.microsoft.com/office/powerpoint/2010/main" val="2789304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C5F2B-BEE3-4BE2-BC68-B1D66A21D372}" type="slidenum">
              <a:rPr lang="en-US"/>
              <a:pPr>
                <a:defRPr/>
              </a:pPr>
              <a:t>‹#›</a:t>
            </a:fld>
            <a:endParaRPr lang="en-US"/>
          </a:p>
        </p:txBody>
      </p:sp>
    </p:spTree>
    <p:extLst>
      <p:ext uri="{BB962C8B-B14F-4D97-AF65-F5344CB8AC3E}">
        <p14:creationId xmlns:p14="http://schemas.microsoft.com/office/powerpoint/2010/main" val="933325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14EA3B-F4E4-48BE-9D73-61008545674D}" type="slidenum">
              <a:rPr lang="en-US"/>
              <a:pPr>
                <a:defRPr/>
              </a:pPr>
              <a:t>‹#›</a:t>
            </a:fld>
            <a:endParaRPr lang="en-US"/>
          </a:p>
        </p:txBody>
      </p:sp>
    </p:spTree>
    <p:extLst>
      <p:ext uri="{BB962C8B-B14F-4D97-AF65-F5344CB8AC3E}">
        <p14:creationId xmlns:p14="http://schemas.microsoft.com/office/powerpoint/2010/main" val="3886714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3193EE-6DA2-4CD4-B506-FA1CC5960F85}" type="slidenum">
              <a:rPr lang="en-US"/>
              <a:pPr>
                <a:defRPr/>
              </a:pPr>
              <a:t>‹#›</a:t>
            </a:fld>
            <a:endParaRPr lang="en-US"/>
          </a:p>
        </p:txBody>
      </p:sp>
    </p:spTree>
    <p:extLst>
      <p:ext uri="{BB962C8B-B14F-4D97-AF65-F5344CB8AC3E}">
        <p14:creationId xmlns:p14="http://schemas.microsoft.com/office/powerpoint/2010/main" val="146427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5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64FDFC-37C2-4583-A665-1AFED6814B40}" type="slidenum">
              <a:rPr lang="en-US"/>
              <a:pPr>
                <a:defRPr/>
              </a:pPr>
              <a:t>‹#›</a:t>
            </a:fld>
            <a:endParaRPr lang="en-US"/>
          </a:p>
        </p:txBody>
      </p:sp>
    </p:spTree>
    <p:extLst>
      <p:ext uri="{BB962C8B-B14F-4D97-AF65-F5344CB8AC3E}">
        <p14:creationId xmlns:p14="http://schemas.microsoft.com/office/powerpoint/2010/main" val="3555331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789B0-FE66-47F9-976C-0898822EBE54}" type="slidenum">
              <a:rPr lang="en-US"/>
              <a:pPr>
                <a:defRPr/>
              </a:pPr>
              <a:t>‹#›</a:t>
            </a:fld>
            <a:endParaRPr lang="en-US"/>
          </a:p>
        </p:txBody>
      </p:sp>
    </p:spTree>
    <p:extLst>
      <p:ext uri="{BB962C8B-B14F-4D97-AF65-F5344CB8AC3E}">
        <p14:creationId xmlns:p14="http://schemas.microsoft.com/office/powerpoint/2010/main" val="895810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ECE45C-B828-4C53-8603-39F03B709F08}" type="slidenum">
              <a:rPr lang="en-US"/>
              <a:pPr>
                <a:defRPr/>
              </a:pPr>
              <a:t>‹#›</a:t>
            </a:fld>
            <a:endParaRPr lang="en-US"/>
          </a:p>
        </p:txBody>
      </p:sp>
    </p:spTree>
    <p:extLst>
      <p:ext uri="{BB962C8B-B14F-4D97-AF65-F5344CB8AC3E}">
        <p14:creationId xmlns:p14="http://schemas.microsoft.com/office/powerpoint/2010/main" val="4208898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4CAD3-718E-4C16-960B-A38A61D83740}" type="slidenum">
              <a:rPr lang="en-US"/>
              <a:pPr>
                <a:defRPr/>
              </a:pPr>
              <a:t>‹#›</a:t>
            </a:fld>
            <a:endParaRPr lang="en-US"/>
          </a:p>
        </p:txBody>
      </p:sp>
    </p:spTree>
    <p:extLst>
      <p:ext uri="{BB962C8B-B14F-4D97-AF65-F5344CB8AC3E}">
        <p14:creationId xmlns:p14="http://schemas.microsoft.com/office/powerpoint/2010/main" val="3064358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5F2A3-DA35-4032-8DDE-77E9F8438E09}" type="slidenum">
              <a:rPr lang="en-US"/>
              <a:pPr>
                <a:defRPr/>
              </a:pPr>
              <a:t>‹#›</a:t>
            </a:fld>
            <a:endParaRPr lang="en-US"/>
          </a:p>
        </p:txBody>
      </p:sp>
    </p:spTree>
    <p:extLst>
      <p:ext uri="{BB962C8B-B14F-4D97-AF65-F5344CB8AC3E}">
        <p14:creationId xmlns:p14="http://schemas.microsoft.com/office/powerpoint/2010/main" val="3175526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p14="http://schemas.microsoft.com/office/powerpoint/2010/main" val="1262344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p14="http://schemas.microsoft.com/office/powerpoint/2010/main" val="1028754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p14="http://schemas.microsoft.com/office/powerpoint/2010/main" val="2247518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p14="http://schemas.microsoft.com/office/powerpoint/2010/main" val="1722898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p14="http://schemas.microsoft.com/office/powerpoint/2010/main" val="248001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p14="http://schemas.microsoft.com/office/powerpoint/2010/main" val="580512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p14="http://schemas.microsoft.com/office/powerpoint/2010/main" val="1633412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p14="http://schemas.microsoft.com/office/powerpoint/2010/main" val="1381033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p14="http://schemas.microsoft.com/office/powerpoint/2010/main" val="368011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p14="http://schemas.microsoft.com/office/powerpoint/2010/main" val="2292502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p14="http://schemas.microsoft.com/office/powerpoint/2010/main" val="457184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p14="http://schemas.microsoft.com/office/powerpoint/2010/main" val="3878229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CS 376 Lecture 18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p14="http://schemas.microsoft.com/office/powerpoint/2010/main" val="1438352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4160128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273341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79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508833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774105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2908523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1601730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2556298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356100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42391992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1938701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smtClean="0"/>
              <a:t>CS 376 Lecture 18 </a:t>
            </a:r>
            <a:endParaRPr lang="de-DE"/>
          </a:p>
        </p:txBody>
      </p:sp>
    </p:spTree>
    <p:extLst>
      <p:ext uri="{BB962C8B-B14F-4D97-AF65-F5344CB8AC3E}">
        <p14:creationId xmlns:p14="http://schemas.microsoft.com/office/powerpoint/2010/main" val="342727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28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699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435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03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319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043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303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261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108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2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55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63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4774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334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71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561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711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271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7453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969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26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16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607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558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025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466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1566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4186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497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69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855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08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9.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0.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4.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10/2/2015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95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defTabSz="913832" eaLnBrk="0" fontAlgn="base" hangingPunct="0">
              <a:spcBef>
                <a:spcPct val="0"/>
              </a:spcBef>
              <a:spcAft>
                <a:spcPct val="0"/>
              </a:spcAft>
              <a:defRPr/>
            </a:pPr>
            <a:fld id="{7B4D6473-ACC7-4210-A134-623F7EA7836C}" type="slidenum">
              <a:rPr lang="de-DE"/>
              <a:pPr defTabSz="913832"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defTabSz="913832"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defTabSz="913832" eaLnBrk="0" fontAlgn="base" hangingPunct="0">
              <a:spcBef>
                <a:spcPct val="0"/>
              </a:spcBef>
              <a:spcAft>
                <a:spcPct val="0"/>
              </a:spcAft>
              <a:defRPr/>
            </a:pPr>
            <a:r>
              <a:rPr lang="de-DE"/>
              <a:t>K. Grauman, B. Leibe</a:t>
            </a:r>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defTabSz="913832"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3364952116"/>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pPr defTabSz="913832"/>
            <a:fld id="{9A446E70-7341-4ADA-8CC8-082279436326}" type="datetimeFigureOut">
              <a:rPr lang="en-US" smtClean="0">
                <a:solidFill>
                  <a:prstClr val="black">
                    <a:tint val="75000"/>
                  </a:prstClr>
                </a:solidFill>
              </a:rPr>
              <a:pPr defTabSz="913832"/>
              <a:t>10/2/2015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pPr defTabSz="913832"/>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pPr defTabSz="913832"/>
            <a:fld id="{24DC6FD6-FF4C-4A07-A6C4-69E6F02FB222}" type="slidenum">
              <a:rPr lang="en-US" smtClean="0">
                <a:solidFill>
                  <a:prstClr val="black">
                    <a:tint val="75000"/>
                  </a:prstClr>
                </a:solidFill>
              </a:rPr>
              <a:pPr defTabSz="913832"/>
              <a:t>‹#›</a:t>
            </a:fld>
            <a:endParaRPr lang="en-US">
              <a:solidFill>
                <a:prstClr val="black">
                  <a:tint val="75000"/>
                </a:prstClr>
              </a:solidFill>
            </a:endParaRPr>
          </a:p>
        </p:txBody>
      </p:sp>
    </p:spTree>
    <p:extLst>
      <p:ext uri="{BB962C8B-B14F-4D97-AF65-F5344CB8AC3E}">
        <p14:creationId xmlns:p14="http://schemas.microsoft.com/office/powerpoint/2010/main" val="70138632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defTabSz="913832" fontAlgn="base">
              <a:spcBef>
                <a:spcPct val="0"/>
              </a:spcBef>
              <a:spcAft>
                <a:spcPct val="0"/>
              </a:spcAft>
              <a:defRPr/>
            </a:pPr>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defTabSz="913832"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defTabSz="913832" fontAlgn="base">
              <a:spcBef>
                <a:spcPct val="0"/>
              </a:spcBef>
              <a:spcAft>
                <a:spcPct val="0"/>
              </a:spcAft>
              <a:defRPr/>
            </a:pPr>
            <a:fld id="{95C7A3DD-17E0-4647-BE84-4388D9A5EE14}" type="slidenum">
              <a:rPr lang="en-US"/>
              <a:pPr defTabSz="913832" fontAlgn="base">
                <a:spcBef>
                  <a:spcPct val="0"/>
                </a:spcBef>
                <a:spcAft>
                  <a:spcPct val="0"/>
                </a:spcAft>
                <a:defRPr/>
              </a:pPr>
              <a:t>‹#›</a:t>
            </a:fld>
            <a:endParaRPr lang="en-US"/>
          </a:p>
        </p:txBody>
      </p:sp>
    </p:spTree>
    <p:extLst>
      <p:ext uri="{BB962C8B-B14F-4D97-AF65-F5344CB8AC3E}">
        <p14:creationId xmlns:p14="http://schemas.microsoft.com/office/powerpoint/2010/main" val="204612821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fontAlgn="base">
              <a:spcBef>
                <a:spcPct val="0"/>
              </a:spcBef>
              <a:spcAft>
                <a:spcPct val="0"/>
              </a:spcAft>
              <a:defRPr/>
            </a:pPr>
            <a:fld id="{6FB1D190-F0A8-4BB2-9566-41A732BBF196}" type="slidenum">
              <a:rPr lang="en-US"/>
              <a:pPr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128171620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fontAlgn="base">
              <a:spcBef>
                <a:spcPct val="0"/>
              </a:spcBef>
              <a:spcAft>
                <a:spcPct val="0"/>
              </a:spcAft>
              <a:defRPr/>
            </a:pPr>
            <a:fld id="{EEDC5818-1DCE-4DF5-9EC0-B94926DAD9F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fontAlgn="base">
              <a:spcBef>
                <a:spcPct val="0"/>
              </a:spcBef>
              <a:spcAft>
                <a:spcPct val="0"/>
              </a:spcAft>
              <a:defRPr/>
            </a:pPr>
            <a:r>
              <a:rPr lang="de-DE">
                <a:solidFill>
                  <a:srgbClr val="000000"/>
                </a:solidFill>
              </a:rPr>
              <a:t>K. Grauman, B. Leibe</a:t>
            </a: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3290657329"/>
      </p:ext>
    </p:extLst>
  </p:cSld>
  <p:clrMap bg1="dk2" tx1="lt1" bg2="dk1"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defTabSz="913832" fontAlgn="base">
              <a:spcBef>
                <a:spcPct val="0"/>
              </a:spcBef>
              <a:spcAft>
                <a:spcPct val="0"/>
              </a:spcAft>
              <a:defRPr/>
            </a:pPr>
            <a:endParaRPr lang="en-US">
              <a:solidFill>
                <a:srgbClr val="000000"/>
              </a:solidFill>
            </a:endParaRPr>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defTabSz="913832" fontAlgn="base">
              <a:spcBef>
                <a:spcPct val="0"/>
              </a:spcBef>
              <a:spcAft>
                <a:spcPct val="0"/>
              </a:spcAft>
              <a:defRPr/>
            </a:pPr>
            <a:endParaRPr lang="en-US">
              <a:solidFill>
                <a:srgbClr val="000000"/>
              </a:solidFill>
            </a:endParaRP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defTabSz="913832" fontAlgn="base">
              <a:spcBef>
                <a:spcPct val="0"/>
              </a:spcBef>
              <a:spcAft>
                <a:spcPct val="0"/>
              </a:spcAft>
              <a:defRPr/>
            </a:pPr>
            <a:fld id="{90FB4DB8-2BD8-4012-953F-6DE137EBA378}" type="slidenum">
              <a:rPr lang="en-US">
                <a:solidFill>
                  <a:srgbClr val="000000"/>
                </a:solidFill>
              </a:rPr>
              <a:pPr defTabSz="913832"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034342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F0A01C-ECC0-4966-AD27-2E8B22F3BDB1}"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F44228-A715-4D35-A686-68263BBDC7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378368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0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30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30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D9B403E6-EFB1-4095-AC3C-2CFB971FD47E}"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
        <p:nvSpPr>
          <p:cNvPr id="130055"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49021972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fontAlgn="base">
        <a:spcBef>
          <a:spcPct val="0"/>
        </a:spcBef>
        <a:spcAft>
          <a:spcPct val="0"/>
        </a:spcAft>
        <a:defRPr sz="3400">
          <a:solidFill>
            <a:schemeClr val="tx2"/>
          </a:solidFill>
          <a:latin typeface="Arial" charset="0"/>
        </a:defRPr>
      </a:lvl6pPr>
      <a:lvl7pPr marL="914400" algn="l" rtl="0" fontAlgn="base">
        <a:spcBef>
          <a:spcPct val="0"/>
        </a:spcBef>
        <a:spcAft>
          <a:spcPct val="0"/>
        </a:spcAft>
        <a:defRPr sz="3400">
          <a:solidFill>
            <a:schemeClr val="tx2"/>
          </a:solidFill>
          <a:latin typeface="Arial" charset="0"/>
        </a:defRPr>
      </a:lvl7pPr>
      <a:lvl8pPr marL="1371600" algn="l" rtl="0" fontAlgn="base">
        <a:spcBef>
          <a:spcPct val="0"/>
        </a:spcBef>
        <a:spcAft>
          <a:spcPct val="0"/>
        </a:spcAft>
        <a:defRPr sz="3400">
          <a:solidFill>
            <a:schemeClr val="tx2"/>
          </a:solidFill>
          <a:latin typeface="Arial" charset="0"/>
        </a:defRPr>
      </a:lvl8pPr>
      <a:lvl9pPr marL="1828800" algn="l" rtl="0" fontAlgn="base">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cs typeface="Arial" charset="0"/>
              </a:defRPr>
            </a:lvl1pPr>
          </a:lstStyle>
          <a:p>
            <a:pPr eaLnBrk="0" fontAlgn="base" hangingPunct="0">
              <a:spcBef>
                <a:spcPct val="0"/>
              </a:spcBef>
              <a:spcAft>
                <a:spcPct val="0"/>
              </a:spcAft>
              <a:defRPr/>
            </a:pPr>
            <a:fld id="{A88D4F9E-690E-4DB4-8418-504973D6CBF6}"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800" b="1">
              <a:solidFill>
                <a:srgbClr val="000000"/>
              </a:solidFill>
              <a:cs typeface="Arial" charset="0"/>
            </a:endParaRPr>
          </a:p>
        </p:txBody>
      </p:sp>
    </p:spTree>
    <p:extLst>
      <p:ext uri="{BB962C8B-B14F-4D97-AF65-F5344CB8AC3E}">
        <p14:creationId xmlns:p14="http://schemas.microsoft.com/office/powerpoint/2010/main" val="2692318019"/>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DF5AE6-8A69-4042-BE13-937D5024844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26920718"/>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Futura Bk BT" pitchFamily="34" charset="0"/>
        </a:defRPr>
      </a:lvl2pPr>
      <a:lvl3pPr algn="ctr" rtl="0" fontAlgn="base">
        <a:spcBef>
          <a:spcPct val="0"/>
        </a:spcBef>
        <a:spcAft>
          <a:spcPct val="0"/>
        </a:spcAft>
        <a:defRPr sz="4400">
          <a:solidFill>
            <a:schemeClr val="tx2"/>
          </a:solidFill>
          <a:latin typeface="Futura Bk BT" pitchFamily="34" charset="0"/>
        </a:defRPr>
      </a:lvl3pPr>
      <a:lvl4pPr algn="ctr" rtl="0" fontAlgn="base">
        <a:spcBef>
          <a:spcPct val="0"/>
        </a:spcBef>
        <a:spcAft>
          <a:spcPct val="0"/>
        </a:spcAft>
        <a:defRPr sz="4400">
          <a:solidFill>
            <a:schemeClr val="tx2"/>
          </a:solidFill>
          <a:latin typeface="Futura Bk BT" pitchFamily="34" charset="0"/>
        </a:defRPr>
      </a:lvl4pPr>
      <a:lvl5pPr algn="ctr" rtl="0" fontAlgn="base">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rPr>
              <a:t>CS 376 Lecture 18 </a:t>
            </a: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5633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8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1A6C9532-855A-4EA1-B8EB-122CC0DEAC2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6074153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8948179E-8127-4BF2-8762-211A319AAEC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053897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C30B9F3-849D-4788-85CF-CB5DFEF19A3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33241795"/>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E94C24D8-48A4-4CF3-98D9-EC4A8A48760F}" type="slidenum">
              <a:rPr lang="en-US"/>
              <a:pPr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2949281693"/>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D6BAC7-AA29-41A0-8E29-17F61E8DD545}" type="datetimeFigureOut">
              <a:rPr lang="en-US">
                <a:solidFill>
                  <a:prstClr val="black">
                    <a:tint val="75000"/>
                  </a:prstClr>
                </a:solidFill>
              </a:rPr>
              <a:pPr>
                <a:defRPr/>
              </a:pPr>
              <a:t>10/2/2015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71B6F58-EB3D-4782-8D7B-F04544656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0335156"/>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fontAlgn="base" hangingPunct="0">
              <a:spcBef>
                <a:spcPct val="0"/>
              </a:spcBef>
              <a:spcAft>
                <a:spcPct val="0"/>
              </a:spcAft>
            </a:pPr>
            <a:fld id="{2995C511-E46B-4ADA-A9E9-D6AF2C7EFDC4}"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spTree>
    <p:extLst>
      <p:ext uri="{BB962C8B-B14F-4D97-AF65-F5344CB8AC3E}">
        <p14:creationId xmlns:p14="http://schemas.microsoft.com/office/powerpoint/2010/main" val="1007700427"/>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fontAlgn="base">
              <a:spcBef>
                <a:spcPct val="0"/>
              </a:spcBef>
              <a:spcAft>
                <a:spcPct val="0"/>
              </a:spcAft>
              <a:defRPr/>
            </a:pPr>
            <a:fld id="{0BEAF1B3-FB9A-44F8-BF37-16D02C4ED1F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49746502"/>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srgbClr val="000000">
                    <a:tint val="75000"/>
                  </a:srgbClr>
                </a:solidFill>
              </a:rPr>
              <a:t>CS 376 Lecture 18 </a:t>
            </a: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8B8A173-4C9A-41B4-8E9C-92CDC54BEF4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7164745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r>
              <a:rPr lang="en-US" smtClean="0"/>
              <a:t>CS 376 Lecture 18 </a:t>
            </a: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3011972-CB2F-4DF5-AFBD-2FD3BC3AE3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7612966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r>
              <a:rPr lang="en-US" smtClean="0"/>
              <a:t>CS 376 Lecture 18 </a:t>
            </a: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31256192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r>
              <a:rPr lang="de-DE" smtClean="0"/>
              <a:t>CS 376 Lecture 18 </a:t>
            </a:r>
            <a:endParaRPr lang="de-DE"/>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2056358860"/>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CS 376 Lecture 18 </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59717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defTabSz="913832"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defTabSz="913832"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defTabSz="913832" fontAlgn="base">
              <a:spcBef>
                <a:spcPct val="0"/>
              </a:spcBef>
              <a:spcAft>
                <a:spcPct val="0"/>
              </a:spcAft>
              <a:defRPr/>
            </a:pPr>
            <a:fld id="{78F2686F-0E47-4543-9A47-7ADB652DE05A}" type="slidenum">
              <a:rPr lang="en-US">
                <a:solidFill>
                  <a:srgbClr val="000000"/>
                </a:solidFill>
              </a:rPr>
              <a:pPr defTabSz="913832"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9034663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defTabSz="913832" fontAlgn="base">
              <a:spcBef>
                <a:spcPct val="0"/>
              </a:spcBef>
              <a:spcAft>
                <a:spcPct val="0"/>
              </a:spcAft>
              <a:defRPr/>
            </a:pPr>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defTabSz="913832"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defTabSz="913832" fontAlgn="base">
              <a:spcBef>
                <a:spcPct val="0"/>
              </a:spcBef>
              <a:spcAft>
                <a:spcPct val="0"/>
              </a:spcAft>
              <a:defRPr/>
            </a:pPr>
            <a:fld id="{522B57B9-AD72-4EA7-8141-30BD246B6183}" type="slidenum">
              <a:rPr lang="en-US">
                <a:solidFill>
                  <a:srgbClr val="000000"/>
                </a:solidFill>
              </a:rPr>
              <a:pPr defTabSz="913832"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6015212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8.xml"/><Relationship Id="rId7" Type="http://schemas.openxmlformats.org/officeDocument/2006/relationships/oleObject" Target="../embeddings/oleObject11.bin"/><Relationship Id="rId2" Type="http://schemas.openxmlformats.org/officeDocument/2006/relationships/slideLayout" Target="../slideLayouts/slideLayout212.xml"/><Relationship Id="rId1" Type="http://schemas.openxmlformats.org/officeDocument/2006/relationships/vmlDrawing" Target="../drawings/vmlDrawing5.vml"/><Relationship Id="rId6" Type="http://schemas.openxmlformats.org/officeDocument/2006/relationships/image" Target="../media/image17.png"/><Relationship Id="rId5" Type="http://schemas.openxmlformats.org/officeDocument/2006/relationships/image" Target="../media/image14.wmf"/><Relationship Id="rId10" Type="http://schemas.openxmlformats.org/officeDocument/2006/relationships/image" Target="../media/image16.wmf"/><Relationship Id="rId4" Type="http://schemas.openxmlformats.org/officeDocument/2006/relationships/oleObject" Target="../embeddings/oleObject10.bin"/><Relationship Id="rId9"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2.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image" Target="../media/image14.wmf"/><Relationship Id="rId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9.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9.wmf"/><Relationship Id="rId2" Type="http://schemas.openxmlformats.org/officeDocument/2006/relationships/slideLayout" Target="../slideLayouts/slideLayout171.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18.w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0.wmf"/><Relationship Id="rId2" Type="http://schemas.openxmlformats.org/officeDocument/2006/relationships/slideLayout" Target="../slideLayouts/slideLayout171.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18.wmf"/><Relationship Id="rId4"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4.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46.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6.xml"/><Relationship Id="rId1" Type="http://schemas.openxmlformats.org/officeDocument/2006/relationships/vmlDrawing" Target="../drawings/vmlDrawing9.vml"/><Relationship Id="rId6" Type="http://schemas.openxmlformats.org/officeDocument/2006/relationships/image" Target="../media/image25.wmf"/><Relationship Id="rId5" Type="http://schemas.openxmlformats.org/officeDocument/2006/relationships/oleObject" Target="../embeddings/oleObject18.bin"/><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6.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46.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46.xml"/><Relationship Id="rId1" Type="http://schemas.openxmlformats.org/officeDocument/2006/relationships/vmlDrawing" Target="../drawings/vmlDrawing10.vml"/><Relationship Id="rId6" Type="http://schemas.openxmlformats.org/officeDocument/2006/relationships/image" Target="../media/image27.wmf"/><Relationship Id="rId5" Type="http://schemas.openxmlformats.org/officeDocument/2006/relationships/oleObject" Target="../embeddings/oleObject20.bin"/><Relationship Id="rId4" Type="http://schemas.openxmlformats.org/officeDocument/2006/relationships/image" Target="../media/image26.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6.xml"/><Relationship Id="rId1" Type="http://schemas.openxmlformats.org/officeDocument/2006/relationships/vmlDrawing" Target="../drawings/vmlDrawing11.vml"/><Relationship Id="rId5" Type="http://schemas.openxmlformats.org/officeDocument/2006/relationships/image" Target="../media/image29.wmf"/><Relationship Id="rId4" Type="http://schemas.openxmlformats.org/officeDocument/2006/relationships/oleObject" Target="../embeddings/oleObject2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6.xml"/><Relationship Id="rId7" Type="http://schemas.openxmlformats.org/officeDocument/2006/relationships/image" Target="../media/image31.wmf"/><Relationship Id="rId2" Type="http://schemas.openxmlformats.org/officeDocument/2006/relationships/vmlDrawing" Target="../drawings/vmlDrawing12.vml"/><Relationship Id="rId1" Type="http://schemas.openxmlformats.org/officeDocument/2006/relationships/themeOverride" Target="../theme/themeOverride5.xml"/><Relationship Id="rId6" Type="http://schemas.openxmlformats.org/officeDocument/2006/relationships/oleObject" Target="../embeddings/oleObject24.bin"/><Relationship Id="rId5" Type="http://schemas.openxmlformats.org/officeDocument/2006/relationships/image" Target="../media/image30.wmf"/><Relationship Id="rId4" Type="http://schemas.openxmlformats.org/officeDocument/2006/relationships/oleObject" Target="../embeddings/oleObject23.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23.xml"/><Relationship Id="rId7" Type="http://schemas.openxmlformats.org/officeDocument/2006/relationships/image" Target="../media/image33.wmf"/><Relationship Id="rId2" Type="http://schemas.openxmlformats.org/officeDocument/2006/relationships/slideLayout" Target="../slideLayouts/slideLayout136.xml"/><Relationship Id="rId1" Type="http://schemas.openxmlformats.org/officeDocument/2006/relationships/vmlDrawing" Target="../drawings/vmlDrawing13.vml"/><Relationship Id="rId6" Type="http://schemas.openxmlformats.org/officeDocument/2006/relationships/oleObject" Target="../embeddings/oleObject26.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34.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6.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9.png"/><Relationship Id="rId7" Type="http://schemas.openxmlformats.org/officeDocument/2006/relationships/oleObject" Target="../embeddings/oleObject30.bin"/><Relationship Id="rId12" Type="http://schemas.openxmlformats.org/officeDocument/2006/relationships/image" Target="../media/image38.wmf"/><Relationship Id="rId2" Type="http://schemas.openxmlformats.org/officeDocument/2006/relationships/slideLayout" Target="../slideLayouts/slideLayout259.xml"/><Relationship Id="rId1" Type="http://schemas.openxmlformats.org/officeDocument/2006/relationships/vmlDrawing" Target="../drawings/vmlDrawing14.vml"/><Relationship Id="rId6" Type="http://schemas.openxmlformats.org/officeDocument/2006/relationships/image" Target="../media/image36.wmf"/><Relationship Id="rId11" Type="http://schemas.openxmlformats.org/officeDocument/2006/relationships/oleObject" Target="../embeddings/oleObject31.bin"/><Relationship Id="rId5" Type="http://schemas.openxmlformats.org/officeDocument/2006/relationships/oleObject" Target="../embeddings/oleObject29.bin"/><Relationship Id="rId10" Type="http://schemas.openxmlformats.org/officeDocument/2006/relationships/image" Target="../media/image42.jpeg"/><Relationship Id="rId4" Type="http://schemas.openxmlformats.org/officeDocument/2006/relationships/image" Target="../media/image40.jpe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6.xml"/><Relationship Id="rId1" Type="http://schemas.openxmlformats.org/officeDocument/2006/relationships/vmlDrawing" Target="../drawings/vmlDrawing15.vml"/><Relationship Id="rId5" Type="http://schemas.openxmlformats.org/officeDocument/2006/relationships/image" Target="../media/image43.wmf"/><Relationship Id="rId4" Type="http://schemas.openxmlformats.org/officeDocument/2006/relationships/oleObject" Target="../embeddings/oleObject32.bin"/></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wmf"/><Relationship Id="rId2" Type="http://schemas.openxmlformats.org/officeDocument/2006/relationships/slideLayout" Target="../slideLayouts/slideLayout166.xml"/><Relationship Id="rId1" Type="http://schemas.openxmlformats.org/officeDocument/2006/relationships/vmlDrawing" Target="../drawings/vmlDrawing16.vml"/><Relationship Id="rId6" Type="http://schemas.openxmlformats.org/officeDocument/2006/relationships/oleObject" Target="../embeddings/oleObject34.bin"/><Relationship Id="rId5" Type="http://schemas.openxmlformats.org/officeDocument/2006/relationships/image" Target="../media/image43.wmf"/><Relationship Id="rId4" Type="http://schemas.openxmlformats.org/officeDocument/2006/relationships/oleObject" Target="../embeddings/oleObject33.bin"/></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6.xml"/><Relationship Id="rId1" Type="http://schemas.openxmlformats.org/officeDocument/2006/relationships/vmlDrawing" Target="../drawings/vmlDrawing17.vml"/><Relationship Id="rId5" Type="http://schemas.openxmlformats.org/officeDocument/2006/relationships/image" Target="../media/image43.wmf"/><Relationship Id="rId4" Type="http://schemas.openxmlformats.org/officeDocument/2006/relationships/oleObject" Target="../embeddings/oleObject35.bin"/></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6.xml"/><Relationship Id="rId1" Type="http://schemas.openxmlformats.org/officeDocument/2006/relationships/vmlDrawing" Target="../drawings/vmlDrawing18.vml"/><Relationship Id="rId5" Type="http://schemas.openxmlformats.org/officeDocument/2006/relationships/image" Target="../media/image43.wmf"/><Relationship Id="rId4" Type="http://schemas.openxmlformats.org/officeDocument/2006/relationships/oleObject" Target="../embeddings/oleObject36.bin"/></Relationships>
</file>

<file path=ppt/slides/_rels/slide3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5.xml"/><Relationship Id="rId1" Type="http://schemas.openxmlformats.org/officeDocument/2006/relationships/slideLayout" Target="../slideLayouts/slideLayout28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6.xml"/><Relationship Id="rId1" Type="http://schemas.openxmlformats.org/officeDocument/2006/relationships/slideLayout" Target="../slideLayouts/slideLayout28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76.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8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1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6.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8.xml"/><Relationship Id="rId1" Type="http://schemas.openxmlformats.org/officeDocument/2006/relationships/tags" Target="../tags/tag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8.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71.xml"/><Relationship Id="rId4" Type="http://schemas.openxmlformats.org/officeDocument/2006/relationships/hyperlink" Target="http://www.pascal-network.org/challenges/VOC/pubs/leibe04.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5.xml"/><Relationship Id="rId1" Type="http://schemas.openxmlformats.org/officeDocument/2006/relationships/slideLayout" Target="../slideLayouts/slideLayout18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jpeg"/><Relationship Id="rId7" Type="http://schemas.openxmlformats.org/officeDocument/2006/relationships/image" Target="../media/image76.png"/><Relationship Id="rId12"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9.jpeg"/><Relationship Id="rId9" Type="http://schemas.openxmlformats.org/officeDocument/2006/relationships/image" Target="../media/image81.png"/></Relationships>
</file>

<file path=ppt/slides/_rels/slide69.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oleObject" Target="../embeddings/oleObject38.bin"/><Relationship Id="rId3" Type="http://schemas.openxmlformats.org/officeDocument/2006/relationships/notesSlide" Target="../notesSlides/notesSlide41.xml"/><Relationship Id="rId7" Type="http://schemas.openxmlformats.org/officeDocument/2006/relationships/image" Target="../media/image89.jpeg"/><Relationship Id="rId12" Type="http://schemas.openxmlformats.org/officeDocument/2006/relationships/image" Target="../media/image85.wmf"/><Relationship Id="rId2" Type="http://schemas.openxmlformats.org/officeDocument/2006/relationships/slideLayout" Target="../slideLayouts/slideLayout46.xml"/><Relationship Id="rId16" Type="http://schemas.openxmlformats.org/officeDocument/2006/relationships/image" Target="../media/image450.png"/><Relationship Id="rId1" Type="http://schemas.openxmlformats.org/officeDocument/2006/relationships/vmlDrawing" Target="../drawings/vmlDrawing19.vml"/><Relationship Id="rId6" Type="http://schemas.openxmlformats.org/officeDocument/2006/relationships/image" Target="../media/image88.png"/><Relationship Id="rId11" Type="http://schemas.openxmlformats.org/officeDocument/2006/relationships/oleObject" Target="../embeddings/oleObject37.bin"/><Relationship Id="rId5" Type="http://schemas.openxmlformats.org/officeDocument/2006/relationships/image" Target="../media/image75.png"/><Relationship Id="rId15" Type="http://schemas.openxmlformats.org/officeDocument/2006/relationships/image" Target="../media/image44.png"/><Relationship Id="rId10" Type="http://schemas.openxmlformats.org/officeDocument/2006/relationships/image" Target="../media/image92.png"/><Relationship Id="rId4" Type="http://schemas.openxmlformats.org/officeDocument/2006/relationships/image" Target="../media/image87.jpeg"/><Relationship Id="rId9" Type="http://schemas.openxmlformats.org/officeDocument/2006/relationships/image" Target="../media/image91.png"/><Relationship Id="rId14" Type="http://schemas.openxmlformats.org/officeDocument/2006/relationships/image" Target="../media/image86.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9.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3.bin"/><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hyperlink" Target="http://www.robots.ox.ac.uk/~vgg/research/vgoogle/index.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hyperlink" Target="http://www.robots.ox.ac.uk/~vgg/research/vgoogle/index.html"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7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74.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96.xml"/><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8.wmf"/><Relationship Id="rId2" Type="http://schemas.openxmlformats.org/officeDocument/2006/relationships/slideLayout" Target="../slideLayouts/slideLayout205.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image" Target="../media/image7.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w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64.xml"/><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3.xml"/><Relationship Id="rId1" Type="http://schemas.openxmlformats.org/officeDocument/2006/relationships/slideLayout" Target="../slideLayouts/slideLayout6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64.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9.xml"/><Relationship Id="rId1" Type="http://schemas.openxmlformats.org/officeDocument/2006/relationships/vmlDrawing" Target="../drawings/vmlDrawing4.vml"/><Relationship Id="rId5" Type="http://schemas.openxmlformats.org/officeDocument/2006/relationships/image" Target="../media/image10.png"/><Relationship Id="rId4" Type="http://schemas.openxmlformats.org/officeDocument/2006/relationships/oleObject" Target="../embeddings/oleObject9.bin"/></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125.xml"/><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12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108.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146.xml"/><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a:bodyPr>
          <a:lstStyle/>
          <a:p>
            <a:r>
              <a:rPr lang="en-US" sz="4000" i="1" dirty="0" smtClean="0">
                <a:solidFill>
                  <a:srgbClr val="7030A0"/>
                </a:solidFill>
                <a:effectLst>
                  <a:outerShdw blurRad="38100" dist="38100" dir="2700000" algn="tl">
                    <a:srgbClr val="000000">
                      <a:alpha val="43137"/>
                    </a:srgbClr>
                  </a:outerShdw>
                </a:effectLst>
              </a:rPr>
              <a:t>CS 1699: Intro to Computer Vision</a:t>
            </a:r>
            <a:r>
              <a:rPr lang="en-US" sz="5400" dirty="0" smtClean="0">
                <a:solidFill>
                  <a:srgbClr val="7030A0"/>
                </a:solidFill>
                <a:effectLst>
                  <a:outerShdw blurRad="38100" dist="38100" dir="2700000" algn="tl">
                    <a:srgbClr val="000000">
                      <a:alpha val="43137"/>
                    </a:srgbClr>
                  </a:outerShdw>
                </a:effectLst>
              </a:rPr>
              <a:t/>
            </a:r>
            <a:br>
              <a:rPr lang="en-US" sz="5400" dirty="0" smtClean="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F</a:t>
            </a:r>
            <a:r>
              <a:rPr lang="en-US" sz="5400" b="1" dirty="0" smtClean="0">
                <a:solidFill>
                  <a:srgbClr val="7030A0"/>
                </a:solidFill>
                <a:effectLst>
                  <a:outerShdw blurRad="38100" dist="38100" dir="2700000" algn="tl">
                    <a:srgbClr val="000000">
                      <a:alpha val="43137"/>
                    </a:srgbClr>
                  </a:outerShdw>
                </a:effectLst>
              </a:rPr>
              <a:t>eature Matching +</a:t>
            </a:r>
            <a:br>
              <a:rPr lang="en-US" sz="5400" b="1" dirty="0" smtClean="0">
                <a:solidFill>
                  <a:srgbClr val="7030A0"/>
                </a:solidFill>
                <a:effectLst>
                  <a:outerShdw blurRad="38100" dist="38100" dir="2700000" algn="tl">
                    <a:srgbClr val="000000">
                      <a:alpha val="43137"/>
                    </a:srgbClr>
                  </a:outerShdw>
                </a:effectLst>
              </a:rPr>
            </a:br>
            <a:r>
              <a:rPr lang="en-US" sz="5400" b="1" dirty="0" smtClean="0">
                <a:solidFill>
                  <a:srgbClr val="7030A0"/>
                </a:solidFill>
                <a:effectLst>
                  <a:outerShdw blurRad="38100" dist="38100" dir="2700000" algn="tl">
                    <a:srgbClr val="000000">
                      <a:alpha val="43137"/>
                    </a:srgbClr>
                  </a:outerShdw>
                </a:effectLst>
              </a:rPr>
              <a:t>Indexing </a:t>
            </a:r>
            <a:r>
              <a:rPr lang="en-US" sz="5400" b="1" smtClean="0">
                <a:solidFill>
                  <a:srgbClr val="7030A0"/>
                </a:solidFill>
                <a:effectLst>
                  <a:outerShdw blurRad="38100" dist="38100" dir="2700000" algn="tl">
                    <a:srgbClr val="000000">
                      <a:alpha val="43137"/>
                    </a:srgbClr>
                  </a:outerShdw>
                </a:effectLst>
              </a:rPr>
              <a:t>and Retrieval</a:t>
            </a:r>
            <a:endParaRPr lang="en-US" sz="5400" b="1" dirty="0">
              <a:solidFill>
                <a:srgbClr val="7030A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919335"/>
            <a:ext cx="6400800" cy="2133600"/>
          </a:xfrm>
        </p:spPr>
        <p:txBody>
          <a:bodyPr/>
          <a:lstStyle/>
          <a:p>
            <a:pPr>
              <a:spcBef>
                <a:spcPts val="0"/>
              </a:spcBef>
            </a:pPr>
            <a:r>
              <a:rPr lang="en-US" sz="3600" dirty="0" smtClean="0">
                <a:solidFill>
                  <a:schemeClr val="tx1"/>
                </a:solidFill>
              </a:rPr>
              <a:t>Prof. Adriana </a:t>
            </a:r>
            <a:r>
              <a:rPr lang="en-US" sz="3600" dirty="0" err="1" smtClean="0">
                <a:solidFill>
                  <a:schemeClr val="tx1"/>
                </a:solidFill>
              </a:rPr>
              <a:t>Kovashka</a:t>
            </a:r>
            <a:r>
              <a:rPr lang="en-US" sz="3600" dirty="0" smtClean="0">
                <a:solidFill>
                  <a:schemeClr val="tx1"/>
                </a:solidFill>
              </a:rPr>
              <a:t/>
            </a:r>
            <a:br>
              <a:rPr lang="en-US" sz="3600" dirty="0" smtClean="0">
                <a:solidFill>
                  <a:schemeClr val="tx1"/>
                </a:solidFill>
              </a:rPr>
            </a:br>
            <a:r>
              <a:rPr lang="en-US" sz="3600" dirty="0" smtClean="0">
                <a:solidFill>
                  <a:schemeClr val="tx1"/>
                </a:solidFill>
              </a:rPr>
              <a:t>University of Pittsburgh</a:t>
            </a:r>
          </a:p>
          <a:p>
            <a:pPr>
              <a:spcBef>
                <a:spcPts val="0"/>
              </a:spcBef>
            </a:pPr>
            <a:r>
              <a:rPr lang="en-US" sz="3600" dirty="0" smtClean="0">
                <a:solidFill>
                  <a:schemeClr val="tx1"/>
                </a:solidFill>
              </a:rPr>
              <a:t>October 1, 2015</a:t>
            </a:r>
          </a:p>
          <a:p>
            <a:endParaRPr lang="en-US" dirty="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3685162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76200"/>
            <a:ext cx="8077200" cy="838200"/>
          </a:xfrm>
        </p:spPr>
        <p:txBody>
          <a:bodyPr/>
          <a:lstStyle/>
          <a:p>
            <a:r>
              <a:rPr lang="en-US" smtClean="0"/>
              <a:t>Incorporating image gradients</a:t>
            </a:r>
          </a:p>
        </p:txBody>
      </p:sp>
      <p:sp>
        <p:nvSpPr>
          <p:cNvPr id="1437699" name="Rectangle 3"/>
          <p:cNvSpPr>
            <a:spLocks noGrp="1" noChangeArrowheads="1"/>
          </p:cNvSpPr>
          <p:nvPr>
            <p:ph type="body" idx="1"/>
          </p:nvPr>
        </p:nvSpPr>
        <p:spPr/>
        <p:txBody>
          <a:bodyPr/>
          <a:lstStyle/>
          <a:p>
            <a:pPr>
              <a:buFontTx/>
              <a:buChar char="•"/>
            </a:pPr>
            <a:r>
              <a:rPr lang="en-US" sz="2400" dirty="0" smtClean="0"/>
              <a:t>Recall: when we detect an </a:t>
            </a:r>
            <a:br>
              <a:rPr lang="en-US" sz="2400" dirty="0" smtClean="0"/>
            </a:br>
            <a:r>
              <a:rPr lang="en-US" sz="2400" dirty="0" smtClean="0"/>
              <a:t>edge point, we also know its </a:t>
            </a:r>
            <a:br>
              <a:rPr lang="en-US" sz="2400" dirty="0" smtClean="0"/>
            </a:br>
            <a:r>
              <a:rPr lang="en-US" sz="2400" dirty="0" smtClean="0"/>
              <a:t>gradient direction</a:t>
            </a:r>
          </a:p>
          <a:p>
            <a:pPr>
              <a:buFontTx/>
              <a:buChar char="•"/>
            </a:pPr>
            <a:r>
              <a:rPr lang="en-US" sz="2400" dirty="0" smtClean="0"/>
              <a:t>But this means that the line </a:t>
            </a:r>
            <a:br>
              <a:rPr lang="en-US" sz="2400" dirty="0" smtClean="0"/>
            </a:br>
            <a:r>
              <a:rPr lang="en-US" sz="2400" dirty="0" smtClean="0"/>
              <a:t>is uniquely determined!</a:t>
            </a:r>
            <a:br>
              <a:rPr lang="en-US" sz="2400" dirty="0" smtClean="0"/>
            </a:br>
            <a:endParaRPr lang="en-US" sz="2400" dirty="0" smtClean="0"/>
          </a:p>
          <a:p>
            <a:pPr>
              <a:buFontTx/>
              <a:buChar char="•"/>
            </a:pPr>
            <a:r>
              <a:rPr lang="en-US" sz="2400" dirty="0" smtClean="0"/>
              <a:t>Modified Hough transform:</a:t>
            </a:r>
            <a:br>
              <a:rPr lang="en-US" sz="2400" dirty="0" smtClean="0"/>
            </a:br>
            <a:endParaRPr lang="en-US" sz="2400" dirty="0" smtClean="0"/>
          </a:p>
          <a:p>
            <a:r>
              <a:rPr lang="en-US" sz="2400" dirty="0" smtClean="0"/>
              <a:t>    For each edge point (</a:t>
            </a:r>
            <a:r>
              <a:rPr lang="en-US" sz="2400" dirty="0" err="1" smtClean="0"/>
              <a:t>x,y</a:t>
            </a:r>
            <a:r>
              <a:rPr lang="en-US" sz="2400" dirty="0" smtClean="0"/>
              <a:t>) </a:t>
            </a:r>
            <a:br>
              <a:rPr lang="en-US" sz="2400" dirty="0" smtClean="0"/>
            </a:br>
            <a:r>
              <a:rPr lang="en-US" sz="2400" dirty="0" smtClean="0"/>
              <a:t>	</a:t>
            </a:r>
            <a:r>
              <a:rPr lang="en-US" sz="2400" dirty="0" smtClean="0">
                <a:solidFill>
                  <a:srgbClr val="FF0000"/>
                </a:solidFill>
              </a:rPr>
              <a:t>θ = gradient orientation at (</a:t>
            </a:r>
            <a:r>
              <a:rPr lang="en-US" sz="2400" dirty="0" err="1" smtClean="0">
                <a:solidFill>
                  <a:srgbClr val="FF0000"/>
                </a:solidFill>
              </a:rPr>
              <a:t>x,y</a:t>
            </a:r>
            <a:r>
              <a:rPr lang="en-US" sz="2400" dirty="0" smtClean="0">
                <a:solidFill>
                  <a:srgbClr val="FF0000"/>
                </a:solidFill>
              </a:rPr>
              <a:t>)</a:t>
            </a:r>
            <a:br>
              <a:rPr lang="en-US" sz="2400" dirty="0" smtClean="0">
                <a:solidFill>
                  <a:srgbClr val="FF0000"/>
                </a:solidFill>
              </a:rPr>
            </a:br>
            <a:r>
              <a:rPr lang="en-US" sz="2400" dirty="0" smtClean="0">
                <a:solidFill>
                  <a:schemeClr val="accent2"/>
                </a:solidFill>
              </a:rPr>
              <a:t>	</a:t>
            </a:r>
            <a:r>
              <a:rPr lang="el-GR" sz="2400" dirty="0" smtClean="0">
                <a:solidFill>
                  <a:schemeClr val="accent2"/>
                </a:solidFill>
                <a:cs typeface="Times New Roman" pitchFamily="18" charset="0"/>
              </a:rPr>
              <a:t>ρ</a:t>
            </a:r>
            <a:r>
              <a:rPr lang="en-US" sz="2400" dirty="0" smtClean="0">
                <a:solidFill>
                  <a:schemeClr val="accent2"/>
                </a:solidFill>
              </a:rPr>
              <a:t> = x </a:t>
            </a:r>
            <a:r>
              <a:rPr lang="en-US" sz="2400" dirty="0" err="1" smtClean="0">
                <a:solidFill>
                  <a:schemeClr val="accent2"/>
                </a:solidFill>
              </a:rPr>
              <a:t>cos</a:t>
            </a:r>
            <a:r>
              <a:rPr lang="en-US" sz="2400" dirty="0" smtClean="0">
                <a:solidFill>
                  <a:schemeClr val="accent2"/>
                </a:solidFill>
              </a:rPr>
              <a:t> θ + y sin θ</a:t>
            </a:r>
            <a:br>
              <a:rPr lang="en-US" sz="2400" dirty="0" smtClean="0">
                <a:solidFill>
                  <a:schemeClr val="accent2"/>
                </a:solidFill>
              </a:rPr>
            </a:br>
            <a:r>
              <a:rPr lang="en-US" sz="2400" dirty="0" smtClean="0">
                <a:solidFill>
                  <a:schemeClr val="accent2"/>
                </a:solidFill>
              </a:rPr>
              <a:t>	H(θ, </a:t>
            </a:r>
            <a:r>
              <a:rPr lang="el-GR" sz="2400" dirty="0" smtClean="0">
                <a:solidFill>
                  <a:schemeClr val="accent2"/>
                </a:solidFill>
                <a:cs typeface="Times New Roman" pitchFamily="18" charset="0"/>
              </a:rPr>
              <a:t>ρ</a:t>
            </a:r>
            <a:r>
              <a:rPr lang="en-US" sz="2400" dirty="0" smtClean="0">
                <a:solidFill>
                  <a:schemeClr val="accent2"/>
                </a:solidFill>
              </a:rPr>
              <a:t>) = H(θ, </a:t>
            </a:r>
            <a:r>
              <a:rPr lang="el-GR" sz="2400" dirty="0" smtClean="0">
                <a:solidFill>
                  <a:schemeClr val="accent2"/>
                </a:solidFill>
                <a:cs typeface="Times New Roman" pitchFamily="18" charset="0"/>
              </a:rPr>
              <a:t>ρ</a:t>
            </a:r>
            <a:r>
              <a:rPr lang="en-US" sz="2400" dirty="0" smtClean="0">
                <a:solidFill>
                  <a:schemeClr val="accent2"/>
                </a:solidFill>
              </a:rPr>
              <a:t>) + 1</a:t>
            </a:r>
            <a:r>
              <a:rPr lang="en-US" sz="2400" dirty="0" smtClean="0"/>
              <a:t/>
            </a:r>
            <a:br>
              <a:rPr lang="en-US" sz="2400" dirty="0" smtClean="0"/>
            </a:br>
            <a:r>
              <a:rPr lang="en-US" sz="2400" dirty="0" smtClean="0"/>
              <a:t>end</a:t>
            </a:r>
          </a:p>
          <a:p>
            <a:pPr>
              <a:buFontTx/>
              <a:buChar char="•"/>
            </a:pPr>
            <a:endParaRPr lang="en-US" sz="2400" dirty="0" smtClean="0"/>
          </a:p>
        </p:txBody>
      </p:sp>
      <p:pic>
        <p:nvPicPr>
          <p:cNvPr id="1437713" name="Picture 17" descr="Edittex"/>
          <p:cNvPicPr>
            <a:picLocks noChangeAspect="1" noChangeArrowheads="1"/>
          </p:cNvPicPr>
          <p:nvPr>
            <p:custDataLst>
              <p:tags r:id="rId1"/>
            </p:custDataLst>
          </p:nvPr>
        </p:nvPicPr>
        <p:blipFill>
          <a:blip r:embed="rId6" cstate="print"/>
          <a:srcRect/>
          <a:stretch>
            <a:fillRect/>
          </a:stretch>
        </p:blipFill>
        <p:spPr bwMode="auto">
          <a:xfrm>
            <a:off x="5943600" y="2606675"/>
            <a:ext cx="2362200" cy="441325"/>
          </a:xfrm>
          <a:prstGeom prst="rect">
            <a:avLst/>
          </a:prstGeom>
          <a:noFill/>
          <a:ln w="9525">
            <a:noFill/>
            <a:miter lim="800000"/>
            <a:headEnd/>
            <a:tailEnd/>
          </a:ln>
        </p:spPr>
      </p:pic>
      <p:sp>
        <p:nvSpPr>
          <p:cNvPr id="2" name="Rectangle 1"/>
          <p:cNvSpPr/>
          <p:nvPr/>
        </p:nvSpPr>
        <p:spPr bwMode="auto">
          <a:xfrm rot="2789887">
            <a:off x="5562987" y="1550366"/>
            <a:ext cx="1283494" cy="373062"/>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b="1" smtClean="0">
              <a:solidFill>
                <a:srgbClr val="000000"/>
              </a:solidFill>
              <a:cs typeface="Arial" charset="0"/>
            </a:endParaRPr>
          </a:p>
        </p:txBody>
      </p:sp>
      <p:grpSp>
        <p:nvGrpSpPr>
          <p:cNvPr id="28676" name="Group 16"/>
          <p:cNvGrpSpPr>
            <a:grpSpLocks/>
          </p:cNvGrpSpPr>
          <p:nvPr/>
        </p:nvGrpSpPr>
        <p:grpSpPr bwMode="auto">
          <a:xfrm>
            <a:off x="6324600" y="1154112"/>
            <a:ext cx="2133600" cy="522288"/>
            <a:chOff x="4128" y="1399"/>
            <a:chExt cx="1344" cy="329"/>
          </a:xfrm>
        </p:grpSpPr>
        <p:grpSp>
          <p:nvGrpSpPr>
            <p:cNvPr id="28678" name="Group 4"/>
            <p:cNvGrpSpPr>
              <a:grpSpLocks/>
            </p:cNvGrpSpPr>
            <p:nvPr/>
          </p:nvGrpSpPr>
          <p:grpSpPr bwMode="auto">
            <a:xfrm>
              <a:off x="4128" y="1440"/>
              <a:ext cx="1344" cy="288"/>
              <a:chOff x="4128" y="1824"/>
              <a:chExt cx="1344" cy="288"/>
            </a:xfrm>
          </p:grpSpPr>
          <p:grpSp>
            <p:nvGrpSpPr>
              <p:cNvPr id="28684" name="Group 5"/>
              <p:cNvGrpSpPr>
                <a:grpSpLocks/>
              </p:cNvGrpSpPr>
              <p:nvPr/>
            </p:nvGrpSpPr>
            <p:grpSpPr bwMode="auto">
              <a:xfrm>
                <a:off x="4161" y="1824"/>
                <a:ext cx="1311" cy="255"/>
                <a:chOff x="4161" y="1824"/>
                <a:chExt cx="1311" cy="255"/>
              </a:xfrm>
            </p:grpSpPr>
            <p:pic>
              <p:nvPicPr>
                <p:cNvPr id="28687" name="Picture 9" descr="Edittex"/>
                <p:cNvPicPr>
                  <a:picLocks noChangeAspect="1" noChangeArrowheads="1"/>
                </p:cNvPicPr>
                <p:nvPr>
                  <p:custDataLst>
                    <p:tags r:id="rId3"/>
                  </p:custDataLst>
                </p:nvPr>
              </p:nvPicPr>
              <p:blipFill>
                <a:blip r:embed="rId7" cstate="print"/>
                <a:srcRect/>
                <a:stretch>
                  <a:fillRect/>
                </a:stretch>
              </p:blipFill>
              <p:spPr bwMode="auto">
                <a:xfrm>
                  <a:off x="4505" y="1824"/>
                  <a:ext cx="967" cy="248"/>
                </a:xfrm>
                <a:prstGeom prst="rect">
                  <a:avLst/>
                </a:prstGeom>
                <a:noFill/>
                <a:ln w="9525">
                  <a:noFill/>
                  <a:miter lim="800000"/>
                  <a:headEnd/>
                  <a:tailEnd/>
                </a:ln>
              </p:spPr>
            </p:pic>
            <p:sp>
              <p:nvSpPr>
                <p:cNvPr id="28689" name="Line 8"/>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pPr eaLnBrk="0" fontAlgn="base" hangingPunct="0">
                    <a:spcBef>
                      <a:spcPct val="0"/>
                    </a:spcBef>
                    <a:spcAft>
                      <a:spcPct val="0"/>
                    </a:spcAft>
                  </a:pPr>
                  <a:endParaRPr lang="en-US" sz="2800" b="1">
                    <a:solidFill>
                      <a:srgbClr val="000000"/>
                    </a:solidFill>
                    <a:cs typeface="Arial" charset="0"/>
                  </a:endParaRPr>
                </a:p>
              </p:txBody>
            </p:sp>
          </p:grpSp>
          <p:sp>
            <p:nvSpPr>
              <p:cNvPr id="28685" name="Oval 10"/>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pPr eaLnBrk="0" fontAlgn="base" hangingPunct="0">
                  <a:spcBef>
                    <a:spcPct val="0"/>
                  </a:spcBef>
                  <a:spcAft>
                    <a:spcPct val="0"/>
                  </a:spcAft>
                </a:pPr>
                <a:endParaRPr lang="en-US" sz="2800" b="1">
                  <a:solidFill>
                    <a:srgbClr val="000000"/>
                  </a:solidFill>
                  <a:cs typeface="Arial" charset="0"/>
                </a:endParaRPr>
              </a:p>
            </p:txBody>
          </p:sp>
        </p:grpSp>
        <p:grpSp>
          <p:nvGrpSpPr>
            <p:cNvPr id="28679" name="Group 11"/>
            <p:cNvGrpSpPr>
              <a:grpSpLocks/>
            </p:cNvGrpSpPr>
            <p:nvPr/>
          </p:nvGrpSpPr>
          <p:grpSpPr bwMode="auto">
            <a:xfrm>
              <a:off x="4146" y="1399"/>
              <a:ext cx="306" cy="321"/>
              <a:chOff x="4152" y="1776"/>
              <a:chExt cx="306" cy="321"/>
            </a:xfrm>
          </p:grpSpPr>
          <p:sp>
            <p:nvSpPr>
              <p:cNvPr id="28681" name="Line 1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pPr eaLnBrk="0" fontAlgn="base" hangingPunct="0">
                  <a:spcBef>
                    <a:spcPct val="0"/>
                  </a:spcBef>
                  <a:spcAft>
                    <a:spcPct val="0"/>
                  </a:spcAft>
                </a:pPr>
                <a:endParaRPr lang="en-US" sz="2800" b="1">
                  <a:solidFill>
                    <a:srgbClr val="000000"/>
                  </a:solidFill>
                  <a:cs typeface="Arial" charset="0"/>
                </a:endParaRPr>
              </a:p>
            </p:txBody>
          </p:sp>
          <p:sp>
            <p:nvSpPr>
              <p:cNvPr id="28682" name="Freeform 1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pPr eaLnBrk="0" fontAlgn="base" hangingPunct="0">
                  <a:spcBef>
                    <a:spcPct val="0"/>
                  </a:spcBef>
                  <a:spcAft>
                    <a:spcPct val="0"/>
                  </a:spcAft>
                </a:pPr>
                <a:endParaRPr lang="en-US" sz="2800" b="1">
                  <a:solidFill>
                    <a:srgbClr val="000000"/>
                  </a:solidFill>
                  <a:cs typeface="Arial" charset="0"/>
                </a:endParaRPr>
              </a:p>
            </p:txBody>
          </p:sp>
          <p:pic>
            <p:nvPicPr>
              <p:cNvPr id="28683" name="Picture 15" descr="Edittex"/>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sp>
            <p:nvSpPr>
              <p:cNvPr id="28680" name="Line 1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pPr eaLnBrk="0" fontAlgn="base" hangingPunct="0">
                  <a:spcBef>
                    <a:spcPct val="0"/>
                  </a:spcBef>
                  <a:spcAft>
                    <a:spcPct val="0"/>
                  </a:spcAft>
                </a:pPr>
                <a:endParaRPr lang="en-US" sz="2800" b="1">
                  <a:solidFill>
                    <a:srgbClr val="000000"/>
                  </a:solidFill>
                  <a:cs typeface="Arial" charset="0"/>
                </a:endParaRPr>
              </a:p>
            </p:txBody>
          </p:sp>
        </p:grpSp>
      </p:grpSp>
      <p:sp>
        <p:nvSpPr>
          <p:cNvPr id="17" name="TextBox 16"/>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2539311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057" y="2297097"/>
            <a:ext cx="8229600" cy="4525962"/>
          </a:xfrm>
        </p:spPr>
        <p:txBody>
          <a:bodyPr/>
          <a:lstStyle/>
          <a:p>
            <a:r>
              <a:rPr lang="en-US" sz="2400" dirty="0" smtClean="0"/>
              <a:t>For a fixed radius r, unknown gradient direction</a:t>
            </a:r>
          </a:p>
        </p:txBody>
      </p:sp>
      <p:sp>
        <p:nvSpPr>
          <p:cNvPr id="5" name="Content Placeholder 2"/>
          <p:cNvSpPr txBox="1">
            <a:spLocks/>
          </p:cNvSpPr>
          <p:nvPr/>
        </p:nvSpPr>
        <p:spPr bwMode="auto">
          <a:xfrm>
            <a:off x="519057" y="1165194"/>
            <a:ext cx="8229600" cy="4525963"/>
          </a:xfrm>
          <a:prstGeom prst="rect">
            <a:avLst/>
          </a:prstGeom>
          <a:noFill/>
          <a:ln w="9525">
            <a:noFill/>
            <a:miter lim="800000"/>
            <a:headEnd/>
            <a:tailEnd/>
          </a:ln>
        </p:spPr>
        <p:txBody>
          <a:bodyPr/>
          <a:lstStyle/>
          <a:p>
            <a:pPr marL="342900" indent="-342900" fontAlgn="base">
              <a:spcBef>
                <a:spcPct val="20000"/>
              </a:spcBef>
              <a:spcAft>
                <a:spcPct val="0"/>
              </a:spcAft>
              <a:buFontTx/>
              <a:buChar char="•"/>
              <a:defRPr/>
            </a:pPr>
            <a:r>
              <a:rPr lang="en-US" sz="2400" dirty="0">
                <a:solidFill>
                  <a:srgbClr val="000000"/>
                </a:solidFill>
              </a:rPr>
              <a:t>Circle: center (</a:t>
            </a:r>
            <a:r>
              <a:rPr lang="en-US" sz="2400" dirty="0" err="1">
                <a:solidFill>
                  <a:srgbClr val="000000"/>
                </a:solidFill>
              </a:rPr>
              <a:t>a,b</a:t>
            </a:r>
            <a:r>
              <a:rPr lang="en-US" sz="2400" dirty="0">
                <a:solidFill>
                  <a:srgbClr val="000000"/>
                </a:solidFill>
              </a:rPr>
              <a:t>) and radius r</a:t>
            </a:r>
          </a:p>
          <a:p>
            <a:pPr marL="742950" lvl="1" indent="-285750" fontAlgn="base">
              <a:spcBef>
                <a:spcPct val="20000"/>
              </a:spcBef>
              <a:spcAft>
                <a:spcPct val="0"/>
              </a:spcAft>
              <a:defRPr/>
            </a:pPr>
            <a:endParaRPr lang="en-US" sz="2800" dirty="0">
              <a:solidFill>
                <a:srgbClr val="000000"/>
              </a:solidFill>
            </a:endParaRPr>
          </a:p>
        </p:txBody>
      </p:sp>
      <p:graphicFrame>
        <p:nvGraphicFramePr>
          <p:cNvPr id="1026" name="Object 2"/>
          <p:cNvGraphicFramePr>
            <a:graphicFrameLocks noChangeAspect="1"/>
          </p:cNvGraphicFramePr>
          <p:nvPr/>
        </p:nvGraphicFramePr>
        <p:xfrm>
          <a:off x="2709837" y="1639863"/>
          <a:ext cx="3276600" cy="536575"/>
        </p:xfrm>
        <a:graphic>
          <a:graphicData uri="http://schemas.openxmlformats.org/presentationml/2006/ole">
            <mc:AlternateContent xmlns:mc="http://schemas.openxmlformats.org/markup-compatibility/2006">
              <mc:Choice xmlns:v="urn:schemas-microsoft-com:vml" Requires="v">
                <p:oleObj spid="_x0000_s77937" name="Equation" r:id="rId4" imgW="1473200" imgH="241300" progId="Equation.3">
                  <p:embed/>
                </p:oleObj>
              </mc:Choice>
              <mc:Fallback>
                <p:oleObj name="Equation" r:id="rId4" imgW="1473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37" y="1639863"/>
                        <a:ext cx="3276600"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Text Box 9"/>
          <p:cNvSpPr txBox="1">
            <a:spLocks noChangeArrowheads="1"/>
          </p:cNvSpPr>
          <p:nvPr/>
        </p:nvSpPr>
        <p:spPr bwMode="auto">
          <a:xfrm>
            <a:off x="1601843" y="6086471"/>
            <a:ext cx="2286000"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dirty="0">
                <a:solidFill>
                  <a:srgbClr val="000000"/>
                </a:solidFill>
              </a:rPr>
              <a:t>Image space</a:t>
            </a:r>
          </a:p>
        </p:txBody>
      </p:sp>
      <p:pic>
        <p:nvPicPr>
          <p:cNvPr id="9" name="Picture 8" descr="img007"/>
          <p:cNvPicPr>
            <a:picLocks noChangeAspect="1" noChangeArrowheads="1"/>
          </p:cNvPicPr>
          <p:nvPr/>
        </p:nvPicPr>
        <p:blipFill>
          <a:blip r:embed="rId6" cstate="print"/>
          <a:srcRect r="52785"/>
          <a:stretch>
            <a:fillRect/>
          </a:stretch>
        </p:blipFill>
        <p:spPr bwMode="auto">
          <a:xfrm>
            <a:off x="847674" y="3081375"/>
            <a:ext cx="3728983" cy="3086100"/>
          </a:xfrm>
          <a:prstGeom prst="rect">
            <a:avLst/>
          </a:prstGeom>
          <a:noFill/>
          <a:ln w="9525">
            <a:noFill/>
            <a:miter lim="800000"/>
            <a:headEnd/>
            <a:tailEnd/>
          </a:ln>
        </p:spPr>
      </p:pic>
      <p:sp>
        <p:nvSpPr>
          <p:cNvPr id="12" name="Rectangle 11"/>
          <p:cNvSpPr/>
          <p:nvPr/>
        </p:nvSpPr>
        <p:spPr bwMode="auto">
          <a:xfrm rot="16200000">
            <a:off x="6306369" y="5017315"/>
            <a:ext cx="365130" cy="20082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32" name="Text Box 8"/>
          <p:cNvSpPr txBox="1">
            <a:spLocks noChangeArrowheads="1"/>
          </p:cNvSpPr>
          <p:nvPr/>
        </p:nvSpPr>
        <p:spPr bwMode="auto">
          <a:xfrm>
            <a:off x="6069033" y="6057936"/>
            <a:ext cx="22860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dirty="0">
                <a:solidFill>
                  <a:srgbClr val="000000"/>
                </a:solidFill>
              </a:rPr>
              <a:t>Hough space</a:t>
            </a:r>
          </a:p>
        </p:txBody>
      </p:sp>
      <p:cxnSp>
        <p:nvCxnSpPr>
          <p:cNvPr id="24" name="Straight Arrow Connector 23"/>
          <p:cNvCxnSpPr/>
          <p:nvPr/>
        </p:nvCxnSpPr>
        <p:spPr bwMode="auto">
          <a:xfrm rot="5400000" flipH="1" flipV="1">
            <a:off x="4097331" y="4487877"/>
            <a:ext cx="2848014" cy="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V="1">
            <a:off x="5521338" y="5911884"/>
            <a:ext cx="2951208" cy="634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aphicFrame>
        <p:nvGraphicFramePr>
          <p:cNvPr id="5123" name="Object 2"/>
          <p:cNvGraphicFramePr>
            <a:graphicFrameLocks noChangeAspect="1"/>
          </p:cNvGraphicFramePr>
          <p:nvPr/>
        </p:nvGraphicFramePr>
        <p:xfrm>
          <a:off x="8113761" y="5984910"/>
          <a:ext cx="392048" cy="431693"/>
        </p:xfrm>
        <a:graphic>
          <a:graphicData uri="http://schemas.openxmlformats.org/presentationml/2006/ole">
            <mc:AlternateContent xmlns:mc="http://schemas.openxmlformats.org/markup-compatibility/2006">
              <mc:Choice xmlns:v="urn:schemas-microsoft-com:vml" Requires="v">
                <p:oleObj spid="_x0000_s77938" name="Equation" r:id="rId7" imgW="126835" imgH="139518" progId="Equation.3">
                  <p:embed/>
                </p:oleObj>
              </mc:Choice>
              <mc:Fallback>
                <p:oleObj name="Equation" r:id="rId7" imgW="126835" imgH="13951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3761" y="5984910"/>
                        <a:ext cx="392048" cy="4316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2"/>
          <p:cNvGraphicFramePr>
            <a:graphicFrameLocks noChangeAspect="1"/>
          </p:cNvGraphicFramePr>
          <p:nvPr/>
        </p:nvGraphicFramePr>
        <p:xfrm>
          <a:off x="4973638" y="3005138"/>
          <a:ext cx="392112" cy="550862"/>
        </p:xfrm>
        <a:graphic>
          <a:graphicData uri="http://schemas.openxmlformats.org/presentationml/2006/ole">
            <mc:AlternateContent xmlns:mc="http://schemas.openxmlformats.org/markup-compatibility/2006">
              <mc:Choice xmlns:v="urn:schemas-microsoft-com:vml" Requires="v">
                <p:oleObj spid="_x0000_s77939" name="Equation" r:id="rId9" imgW="126725" imgH="177415" progId="Equation.3">
                  <p:embed/>
                </p:oleObj>
              </mc:Choice>
              <mc:Fallback>
                <p:oleObj name="Equation" r:id="rId9" imgW="126725" imgH="17741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3638" y="3005138"/>
                        <a:ext cx="392112" cy="550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Oval 13"/>
          <p:cNvSpPr/>
          <p:nvPr/>
        </p:nvSpPr>
        <p:spPr bwMode="auto">
          <a:xfrm>
            <a:off x="2162141" y="4560903"/>
            <a:ext cx="693747" cy="43815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6" name="TextBox 15"/>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
        <p:nvSpPr>
          <p:cNvPr id="17" name="Title 1"/>
          <p:cNvSpPr>
            <a:spLocks noGrp="1"/>
          </p:cNvSpPr>
          <p:nvPr>
            <p:ph type="title"/>
          </p:nvPr>
        </p:nvSpPr>
        <p:spPr>
          <a:xfrm>
            <a:off x="446031" y="142830"/>
            <a:ext cx="8229600" cy="1143000"/>
          </a:xfrm>
        </p:spPr>
        <p:txBody>
          <a:bodyPr/>
          <a:lstStyle/>
          <a:p>
            <a:pPr eaLnBrk="1" hangingPunct="1"/>
            <a:r>
              <a:rPr lang="en-US" dirty="0" smtClean="0"/>
              <a:t>Hough transform for circles</a:t>
            </a:r>
          </a:p>
        </p:txBody>
      </p:sp>
      <p:grpSp>
        <p:nvGrpSpPr>
          <p:cNvPr id="6" name="Group 5"/>
          <p:cNvGrpSpPr/>
          <p:nvPr/>
        </p:nvGrpSpPr>
        <p:grpSpPr>
          <a:xfrm>
            <a:off x="634531" y="3511899"/>
            <a:ext cx="1268082" cy="1268082"/>
            <a:chOff x="634531" y="3511899"/>
            <a:chExt cx="1268082" cy="1268082"/>
          </a:xfrm>
        </p:grpSpPr>
        <p:sp>
          <p:nvSpPr>
            <p:cNvPr id="2" name="Oval 1"/>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Oval 3"/>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19" name="Group 18"/>
          <p:cNvGrpSpPr/>
          <p:nvPr/>
        </p:nvGrpSpPr>
        <p:grpSpPr>
          <a:xfrm>
            <a:off x="1035155" y="3170786"/>
            <a:ext cx="1268082" cy="1268082"/>
            <a:chOff x="634531" y="3511899"/>
            <a:chExt cx="1268082" cy="1268082"/>
          </a:xfrm>
        </p:grpSpPr>
        <p:sp>
          <p:nvSpPr>
            <p:cNvPr id="20" name="Oval 19"/>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2" name="Group 21"/>
          <p:cNvGrpSpPr/>
          <p:nvPr/>
        </p:nvGrpSpPr>
        <p:grpSpPr>
          <a:xfrm>
            <a:off x="1478266" y="3198802"/>
            <a:ext cx="1268082" cy="1268082"/>
            <a:chOff x="634531" y="3511899"/>
            <a:chExt cx="1268082" cy="1268082"/>
          </a:xfrm>
        </p:grpSpPr>
        <p:sp>
          <p:nvSpPr>
            <p:cNvPr id="23" name="Oval 22"/>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7" name="Group 26"/>
          <p:cNvGrpSpPr/>
          <p:nvPr/>
        </p:nvGrpSpPr>
        <p:grpSpPr>
          <a:xfrm>
            <a:off x="1771241" y="3556000"/>
            <a:ext cx="1268082" cy="1268082"/>
            <a:chOff x="634531" y="3511899"/>
            <a:chExt cx="1268082" cy="1268082"/>
          </a:xfrm>
        </p:grpSpPr>
        <p:sp>
          <p:nvSpPr>
            <p:cNvPr id="28" name="Oval 27"/>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0" name="Group 29"/>
          <p:cNvGrpSpPr/>
          <p:nvPr/>
        </p:nvGrpSpPr>
        <p:grpSpPr>
          <a:xfrm>
            <a:off x="1688483" y="4210069"/>
            <a:ext cx="1268082" cy="1268082"/>
            <a:chOff x="634531" y="3511899"/>
            <a:chExt cx="1268082" cy="1268082"/>
          </a:xfrm>
        </p:grpSpPr>
        <p:sp>
          <p:nvSpPr>
            <p:cNvPr id="31" name="Oval 30"/>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3" name="Group 32"/>
          <p:cNvGrpSpPr/>
          <p:nvPr/>
        </p:nvGrpSpPr>
        <p:grpSpPr>
          <a:xfrm>
            <a:off x="1161507" y="4439936"/>
            <a:ext cx="1268082" cy="1268082"/>
            <a:chOff x="634531" y="3511899"/>
            <a:chExt cx="1268082" cy="1268082"/>
          </a:xfrm>
        </p:grpSpPr>
        <p:sp>
          <p:nvSpPr>
            <p:cNvPr id="34" name="Oval 33"/>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7557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33" grpId="0"/>
      <p:bldP spid="12" grpId="0" animBg="1"/>
      <p:bldP spid="10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057" y="2297097"/>
            <a:ext cx="8229600" cy="4525962"/>
          </a:xfrm>
        </p:spPr>
        <p:txBody>
          <a:bodyPr/>
          <a:lstStyle/>
          <a:p>
            <a:r>
              <a:rPr lang="en-US" sz="2400" dirty="0" smtClean="0"/>
              <a:t>For a fixed radius r, unknown gradient direction</a:t>
            </a:r>
          </a:p>
        </p:txBody>
      </p:sp>
      <p:sp>
        <p:nvSpPr>
          <p:cNvPr id="5" name="Content Placeholder 2"/>
          <p:cNvSpPr txBox="1">
            <a:spLocks/>
          </p:cNvSpPr>
          <p:nvPr/>
        </p:nvSpPr>
        <p:spPr bwMode="auto">
          <a:xfrm>
            <a:off x="519057" y="1165194"/>
            <a:ext cx="8229600" cy="4525963"/>
          </a:xfrm>
          <a:prstGeom prst="rect">
            <a:avLst/>
          </a:prstGeom>
          <a:noFill/>
          <a:ln w="9525">
            <a:noFill/>
            <a:miter lim="800000"/>
            <a:headEnd/>
            <a:tailEnd/>
          </a:ln>
        </p:spPr>
        <p:txBody>
          <a:bodyPr/>
          <a:lstStyle/>
          <a:p>
            <a:pPr marL="342900" indent="-342900" fontAlgn="base">
              <a:spcBef>
                <a:spcPct val="20000"/>
              </a:spcBef>
              <a:spcAft>
                <a:spcPct val="0"/>
              </a:spcAft>
              <a:buFontTx/>
              <a:buChar char="•"/>
              <a:defRPr/>
            </a:pPr>
            <a:r>
              <a:rPr lang="en-US" sz="2400" dirty="0">
                <a:solidFill>
                  <a:srgbClr val="000000"/>
                </a:solidFill>
              </a:rPr>
              <a:t>Circle: center (</a:t>
            </a:r>
            <a:r>
              <a:rPr lang="en-US" sz="2400" dirty="0" err="1">
                <a:solidFill>
                  <a:srgbClr val="000000"/>
                </a:solidFill>
              </a:rPr>
              <a:t>a,b</a:t>
            </a:r>
            <a:r>
              <a:rPr lang="en-US" sz="2400" dirty="0">
                <a:solidFill>
                  <a:srgbClr val="000000"/>
                </a:solidFill>
              </a:rPr>
              <a:t>) and radius r</a:t>
            </a:r>
          </a:p>
          <a:p>
            <a:pPr marL="742950" lvl="1" indent="-285750" fontAlgn="base">
              <a:spcBef>
                <a:spcPct val="20000"/>
              </a:spcBef>
              <a:spcAft>
                <a:spcPct val="0"/>
              </a:spcAft>
              <a:defRPr/>
            </a:pPr>
            <a:endParaRPr lang="en-US" sz="2800" dirty="0">
              <a:solidFill>
                <a:srgbClr val="000000"/>
              </a:solidFill>
            </a:endParaRPr>
          </a:p>
        </p:txBody>
      </p:sp>
      <p:graphicFrame>
        <p:nvGraphicFramePr>
          <p:cNvPr id="1026" name="Object 2"/>
          <p:cNvGraphicFramePr>
            <a:graphicFrameLocks noChangeAspect="1"/>
          </p:cNvGraphicFramePr>
          <p:nvPr/>
        </p:nvGraphicFramePr>
        <p:xfrm>
          <a:off x="2709837" y="1639863"/>
          <a:ext cx="3276600" cy="536575"/>
        </p:xfrm>
        <a:graphic>
          <a:graphicData uri="http://schemas.openxmlformats.org/presentationml/2006/ole">
            <mc:AlternateContent xmlns:mc="http://schemas.openxmlformats.org/markup-compatibility/2006">
              <mc:Choice xmlns:v="urn:schemas-microsoft-com:vml" Requires="v">
                <p:oleObj spid="_x0000_s78887" name="Equation" r:id="rId4" imgW="1473200" imgH="241300" progId="Equation.3">
                  <p:embed/>
                </p:oleObj>
              </mc:Choice>
              <mc:Fallback>
                <p:oleObj name="Equation" r:id="rId4" imgW="1473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37" y="1639863"/>
                        <a:ext cx="3276600"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Text Box 9"/>
          <p:cNvSpPr txBox="1">
            <a:spLocks noChangeArrowheads="1"/>
          </p:cNvSpPr>
          <p:nvPr/>
        </p:nvSpPr>
        <p:spPr bwMode="auto">
          <a:xfrm>
            <a:off x="1601843" y="6086471"/>
            <a:ext cx="2286000"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dirty="0">
                <a:solidFill>
                  <a:srgbClr val="000000"/>
                </a:solidFill>
              </a:rPr>
              <a:t>Image space</a:t>
            </a:r>
          </a:p>
        </p:txBody>
      </p:sp>
      <p:pic>
        <p:nvPicPr>
          <p:cNvPr id="9" name="Picture 8" descr="img007"/>
          <p:cNvPicPr>
            <a:picLocks noChangeAspect="1" noChangeArrowheads="1"/>
          </p:cNvPicPr>
          <p:nvPr/>
        </p:nvPicPr>
        <p:blipFill>
          <a:blip r:embed="rId6" cstate="print"/>
          <a:srcRect r="52785"/>
          <a:stretch>
            <a:fillRect/>
          </a:stretch>
        </p:blipFill>
        <p:spPr bwMode="auto">
          <a:xfrm>
            <a:off x="847674" y="3081375"/>
            <a:ext cx="3728983" cy="3086100"/>
          </a:xfrm>
          <a:prstGeom prst="rect">
            <a:avLst/>
          </a:prstGeom>
          <a:noFill/>
          <a:ln w="9525">
            <a:noFill/>
            <a:miter lim="800000"/>
            <a:headEnd/>
            <a:tailEnd/>
          </a:ln>
        </p:spPr>
      </p:pic>
      <p:sp>
        <p:nvSpPr>
          <p:cNvPr id="1032" name="Text Box 8"/>
          <p:cNvSpPr txBox="1">
            <a:spLocks noChangeArrowheads="1"/>
          </p:cNvSpPr>
          <p:nvPr/>
        </p:nvSpPr>
        <p:spPr bwMode="auto">
          <a:xfrm>
            <a:off x="6069033" y="6057936"/>
            <a:ext cx="22860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dirty="0">
                <a:solidFill>
                  <a:srgbClr val="000000"/>
                </a:solidFill>
              </a:rPr>
              <a:t>Hough space</a:t>
            </a:r>
          </a:p>
        </p:txBody>
      </p:sp>
      <p:pic>
        <p:nvPicPr>
          <p:cNvPr id="14" name="Picture 13" descr="img007"/>
          <p:cNvPicPr>
            <a:picLocks noChangeAspect="1" noChangeArrowheads="1"/>
          </p:cNvPicPr>
          <p:nvPr/>
        </p:nvPicPr>
        <p:blipFill>
          <a:blip r:embed="rId6" cstate="print"/>
          <a:srcRect l="53306"/>
          <a:stretch>
            <a:fillRect/>
          </a:stretch>
        </p:blipFill>
        <p:spPr bwMode="auto">
          <a:xfrm>
            <a:off x="4608513" y="3081375"/>
            <a:ext cx="3687813" cy="3086100"/>
          </a:xfrm>
          <a:prstGeom prst="rect">
            <a:avLst/>
          </a:prstGeom>
          <a:noFill/>
          <a:ln w="9525">
            <a:noFill/>
            <a:miter lim="800000"/>
            <a:headEnd/>
            <a:tailEnd/>
          </a:ln>
        </p:spPr>
      </p:pic>
      <p:sp>
        <p:nvSpPr>
          <p:cNvPr id="10" name="Oval 9"/>
          <p:cNvSpPr/>
          <p:nvPr/>
        </p:nvSpPr>
        <p:spPr bwMode="auto">
          <a:xfrm>
            <a:off x="2162141" y="4560903"/>
            <a:ext cx="693747" cy="43815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 name="Oval 10"/>
          <p:cNvSpPr/>
          <p:nvPr/>
        </p:nvSpPr>
        <p:spPr bwMode="auto">
          <a:xfrm>
            <a:off x="5996007" y="4451364"/>
            <a:ext cx="693747" cy="620721"/>
          </a:xfrm>
          <a:prstGeom prst="ellipse">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2" name="TextBox 11"/>
          <p:cNvSpPr txBox="1"/>
          <p:nvPr/>
        </p:nvSpPr>
        <p:spPr>
          <a:xfrm>
            <a:off x="7596231" y="3810000"/>
            <a:ext cx="1623969" cy="1200329"/>
          </a:xfrm>
          <a:prstGeom prst="rect">
            <a:avLst/>
          </a:prstGeom>
          <a:noFill/>
        </p:spPr>
        <p:txBody>
          <a:bodyPr wrap="square" rtlCol="0">
            <a:spAutoFit/>
          </a:bodyPr>
          <a:lstStyle/>
          <a:p>
            <a:r>
              <a:rPr lang="en-US" dirty="0">
                <a:solidFill>
                  <a:srgbClr val="000000"/>
                </a:solidFill>
              </a:rPr>
              <a:t>Intersection: most votes for center occur here.</a:t>
            </a:r>
          </a:p>
        </p:txBody>
      </p:sp>
      <p:sp>
        <p:nvSpPr>
          <p:cNvPr id="15" name="TextBox 14"/>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
        <p:nvSpPr>
          <p:cNvPr id="16" name="Title 1"/>
          <p:cNvSpPr>
            <a:spLocks noGrp="1"/>
          </p:cNvSpPr>
          <p:nvPr>
            <p:ph type="title"/>
          </p:nvPr>
        </p:nvSpPr>
        <p:spPr>
          <a:xfrm>
            <a:off x="446031" y="142830"/>
            <a:ext cx="8229600" cy="1143000"/>
          </a:xfrm>
        </p:spPr>
        <p:txBody>
          <a:bodyPr/>
          <a:lstStyle/>
          <a:p>
            <a:pPr eaLnBrk="1" hangingPunct="1"/>
            <a:r>
              <a:rPr lang="en-US" dirty="0" smtClean="0"/>
              <a:t>Hough transform for circles</a:t>
            </a:r>
          </a:p>
        </p:txBody>
      </p:sp>
      <p:grpSp>
        <p:nvGrpSpPr>
          <p:cNvPr id="17" name="Group 16"/>
          <p:cNvGrpSpPr/>
          <p:nvPr/>
        </p:nvGrpSpPr>
        <p:grpSpPr>
          <a:xfrm>
            <a:off x="634531" y="3511899"/>
            <a:ext cx="1268082" cy="1268082"/>
            <a:chOff x="634531" y="3511899"/>
            <a:chExt cx="1268082" cy="1268082"/>
          </a:xfrm>
        </p:grpSpPr>
        <p:sp>
          <p:nvSpPr>
            <p:cNvPr id="18" name="Oval 17"/>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0" name="Group 19"/>
          <p:cNvGrpSpPr/>
          <p:nvPr/>
        </p:nvGrpSpPr>
        <p:grpSpPr>
          <a:xfrm>
            <a:off x="1035155" y="3170786"/>
            <a:ext cx="1268082" cy="1268082"/>
            <a:chOff x="634531" y="3511899"/>
            <a:chExt cx="1268082" cy="1268082"/>
          </a:xfrm>
        </p:grpSpPr>
        <p:sp>
          <p:nvSpPr>
            <p:cNvPr id="21" name="Oval 20"/>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3" name="Group 22"/>
          <p:cNvGrpSpPr/>
          <p:nvPr/>
        </p:nvGrpSpPr>
        <p:grpSpPr>
          <a:xfrm>
            <a:off x="1478266" y="3198802"/>
            <a:ext cx="1268082" cy="1268082"/>
            <a:chOff x="634531" y="3511899"/>
            <a:chExt cx="1268082" cy="1268082"/>
          </a:xfrm>
        </p:grpSpPr>
        <p:sp>
          <p:nvSpPr>
            <p:cNvPr id="24" name="Oval 23"/>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6" name="Group 25"/>
          <p:cNvGrpSpPr/>
          <p:nvPr/>
        </p:nvGrpSpPr>
        <p:grpSpPr>
          <a:xfrm>
            <a:off x="1771241" y="3556000"/>
            <a:ext cx="1268082" cy="1268082"/>
            <a:chOff x="634531" y="3511899"/>
            <a:chExt cx="1268082" cy="1268082"/>
          </a:xfrm>
        </p:grpSpPr>
        <p:sp>
          <p:nvSpPr>
            <p:cNvPr id="27" name="Oval 26"/>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9" name="Group 28"/>
          <p:cNvGrpSpPr/>
          <p:nvPr/>
        </p:nvGrpSpPr>
        <p:grpSpPr>
          <a:xfrm>
            <a:off x="1688483" y="4210069"/>
            <a:ext cx="1268082" cy="1268082"/>
            <a:chOff x="634531" y="3511899"/>
            <a:chExt cx="1268082" cy="1268082"/>
          </a:xfrm>
        </p:grpSpPr>
        <p:sp>
          <p:nvSpPr>
            <p:cNvPr id="30" name="Oval 29"/>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2" name="Group 31"/>
          <p:cNvGrpSpPr/>
          <p:nvPr/>
        </p:nvGrpSpPr>
        <p:grpSpPr>
          <a:xfrm>
            <a:off x="1161507" y="4439936"/>
            <a:ext cx="1268082" cy="1268082"/>
            <a:chOff x="634531" y="3511899"/>
            <a:chExt cx="1268082" cy="1268082"/>
          </a:xfrm>
        </p:grpSpPr>
        <p:sp>
          <p:nvSpPr>
            <p:cNvPr id="33" name="Oval 32"/>
            <p:cNvSpPr/>
            <p:nvPr/>
          </p:nvSpPr>
          <p:spPr bwMode="auto">
            <a:xfrm>
              <a:off x="634531" y="3511899"/>
              <a:ext cx="1268082" cy="1268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1212497" y="4089865"/>
              <a:ext cx="112149" cy="11214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4980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46031" y="142830"/>
            <a:ext cx="8229600" cy="1143000"/>
          </a:xfrm>
        </p:spPr>
        <p:txBody>
          <a:bodyPr/>
          <a:lstStyle/>
          <a:p>
            <a:pPr eaLnBrk="1" hangingPunct="1"/>
            <a:r>
              <a:rPr lang="en-US" dirty="0" smtClean="0"/>
              <a:t>Hough transform for circles</a:t>
            </a:r>
          </a:p>
        </p:txBody>
      </p:sp>
      <p:sp>
        <p:nvSpPr>
          <p:cNvPr id="3" name="Content Placeholder 2"/>
          <p:cNvSpPr>
            <a:spLocks noGrp="1"/>
          </p:cNvSpPr>
          <p:nvPr>
            <p:ph idx="1"/>
          </p:nvPr>
        </p:nvSpPr>
        <p:spPr>
          <a:xfrm>
            <a:off x="457200" y="1570038"/>
            <a:ext cx="8229600" cy="4525962"/>
          </a:xfrm>
        </p:spPr>
        <p:txBody>
          <a:bodyPr/>
          <a:lstStyle/>
          <a:p>
            <a:pPr eaLnBrk="1" hangingPunct="1">
              <a:buFontTx/>
              <a:buNone/>
            </a:pPr>
            <a:r>
              <a:rPr lang="en-US" sz="2800" dirty="0" smtClean="0"/>
              <a:t>For every edge pixel (</a:t>
            </a:r>
            <a:r>
              <a:rPr lang="en-US" sz="2800" i="1" dirty="0" err="1" smtClean="0"/>
              <a:t>x,y</a:t>
            </a:r>
            <a:r>
              <a:rPr lang="en-US" sz="2800" dirty="0" smtClean="0"/>
              <a:t>) : </a:t>
            </a:r>
          </a:p>
          <a:p>
            <a:pPr eaLnBrk="1" hangingPunct="1">
              <a:buFontTx/>
              <a:buNone/>
            </a:pPr>
            <a:r>
              <a:rPr lang="en-US" sz="2800" dirty="0"/>
              <a:t>	</a:t>
            </a:r>
            <a:r>
              <a:rPr lang="en-US" sz="2800" dirty="0" smtClean="0"/>
              <a:t>For </a:t>
            </a:r>
            <a:r>
              <a:rPr lang="en-US" sz="2800" dirty="0" smtClean="0"/>
              <a:t>each possible radius value </a:t>
            </a:r>
            <a:r>
              <a:rPr lang="en-US" sz="2800" i="1" dirty="0" smtClean="0"/>
              <a:t>r</a:t>
            </a:r>
            <a:r>
              <a:rPr lang="en-US" sz="2800" dirty="0" smtClean="0"/>
              <a:t>:</a:t>
            </a:r>
          </a:p>
          <a:p>
            <a:pPr eaLnBrk="1" hangingPunct="1">
              <a:buFontTx/>
              <a:buNone/>
            </a:pPr>
            <a:r>
              <a:rPr lang="en-US" sz="2800" dirty="0" smtClean="0"/>
              <a:t>	</a:t>
            </a:r>
            <a:r>
              <a:rPr lang="en-US" sz="2800" dirty="0"/>
              <a:t>	</a:t>
            </a:r>
            <a:r>
              <a:rPr lang="en-US" sz="2800" dirty="0" smtClean="0"/>
              <a:t>For </a:t>
            </a:r>
            <a:r>
              <a:rPr lang="en-US" sz="2800" dirty="0" smtClean="0"/>
              <a:t>each possible gradient direction </a:t>
            </a:r>
            <a:r>
              <a:rPr lang="el-GR" sz="2800" i="1" dirty="0" smtClean="0"/>
              <a:t>θ</a:t>
            </a:r>
            <a:r>
              <a:rPr lang="en-US" sz="2800" i="1" dirty="0" smtClean="0"/>
              <a:t>: </a:t>
            </a:r>
          </a:p>
          <a:p>
            <a:pPr eaLnBrk="1" hangingPunct="1">
              <a:buFontTx/>
              <a:buNone/>
            </a:pPr>
            <a:r>
              <a:rPr lang="en-US" sz="2800" i="1" dirty="0" smtClean="0">
                <a:solidFill>
                  <a:srgbClr val="92D050"/>
                </a:solidFill>
              </a:rPr>
              <a:t>		// or use estimated gradient at (</a:t>
            </a:r>
            <a:r>
              <a:rPr lang="en-US" sz="2800" i="1" dirty="0" err="1" smtClean="0">
                <a:solidFill>
                  <a:srgbClr val="92D050"/>
                </a:solidFill>
              </a:rPr>
              <a:t>x,y</a:t>
            </a:r>
            <a:r>
              <a:rPr lang="en-US" sz="2800" i="1" dirty="0" smtClean="0">
                <a:solidFill>
                  <a:srgbClr val="92D050"/>
                </a:solidFill>
              </a:rPr>
              <a:t>)</a:t>
            </a:r>
            <a:endParaRPr lang="en-US" sz="2800" dirty="0" smtClean="0">
              <a:solidFill>
                <a:srgbClr val="92D050"/>
              </a:solidFill>
            </a:endParaRPr>
          </a:p>
          <a:p>
            <a:pPr eaLnBrk="1" hangingPunct="1">
              <a:buFontTx/>
              <a:buNone/>
            </a:pPr>
            <a:r>
              <a:rPr lang="en-US" sz="2800" dirty="0" smtClean="0"/>
              <a:t>	    		</a:t>
            </a:r>
            <a:r>
              <a:rPr lang="en-US" sz="2800" i="1" dirty="0" smtClean="0"/>
              <a:t>a</a:t>
            </a:r>
            <a:r>
              <a:rPr lang="en-US" sz="2800" dirty="0" smtClean="0"/>
              <a:t> = </a:t>
            </a:r>
            <a:r>
              <a:rPr lang="en-US" sz="2800" i="1" dirty="0" smtClean="0"/>
              <a:t>x</a:t>
            </a:r>
            <a:r>
              <a:rPr lang="en-US" sz="2800" dirty="0" smtClean="0"/>
              <a:t> – </a:t>
            </a:r>
            <a:r>
              <a:rPr lang="en-US" sz="2800" i="1" dirty="0" smtClean="0"/>
              <a:t>r</a:t>
            </a:r>
            <a:r>
              <a:rPr lang="en-US" sz="2800" dirty="0" smtClean="0"/>
              <a:t> </a:t>
            </a:r>
            <a:r>
              <a:rPr lang="en-US" sz="2800" dirty="0" err="1" smtClean="0"/>
              <a:t>cos</a:t>
            </a:r>
            <a:r>
              <a:rPr lang="en-US" sz="2800" dirty="0" smtClean="0"/>
              <a:t>(</a:t>
            </a:r>
            <a:r>
              <a:rPr lang="el-GR" sz="2800" i="1" dirty="0" smtClean="0"/>
              <a:t>θ</a:t>
            </a:r>
            <a:r>
              <a:rPr lang="en-US" sz="2800" dirty="0" smtClean="0"/>
              <a:t>) </a:t>
            </a:r>
            <a:r>
              <a:rPr lang="en-US" sz="2800" dirty="0" smtClean="0">
                <a:solidFill>
                  <a:srgbClr val="92D050"/>
                </a:solidFill>
              </a:rPr>
              <a:t>// column</a:t>
            </a:r>
          </a:p>
          <a:p>
            <a:pPr eaLnBrk="1" hangingPunct="1">
              <a:buFontTx/>
              <a:buNone/>
            </a:pPr>
            <a:r>
              <a:rPr lang="en-US" sz="2800" dirty="0" smtClean="0"/>
              <a:t>	    		</a:t>
            </a:r>
            <a:r>
              <a:rPr lang="en-US" sz="2800" i="1" dirty="0" smtClean="0"/>
              <a:t>b</a:t>
            </a:r>
            <a:r>
              <a:rPr lang="en-US" sz="2800" dirty="0" smtClean="0"/>
              <a:t> = </a:t>
            </a:r>
            <a:r>
              <a:rPr lang="en-US" sz="2800" i="1" dirty="0" smtClean="0"/>
              <a:t>y</a:t>
            </a:r>
            <a:r>
              <a:rPr lang="en-US" sz="2800" dirty="0" smtClean="0"/>
              <a:t> – </a:t>
            </a:r>
            <a:r>
              <a:rPr lang="en-US" sz="2800" i="1" dirty="0" smtClean="0"/>
              <a:t>r</a:t>
            </a:r>
            <a:r>
              <a:rPr lang="en-US" sz="2800" dirty="0" smtClean="0"/>
              <a:t> sin(</a:t>
            </a:r>
            <a:r>
              <a:rPr lang="el-GR" sz="2800" i="1" dirty="0" smtClean="0"/>
              <a:t>θ</a:t>
            </a:r>
            <a:r>
              <a:rPr lang="en-US" sz="2800" dirty="0" smtClean="0"/>
              <a:t>)  </a:t>
            </a:r>
            <a:r>
              <a:rPr lang="en-US" sz="2800" dirty="0" smtClean="0">
                <a:solidFill>
                  <a:srgbClr val="92D050"/>
                </a:solidFill>
              </a:rPr>
              <a:t>// row</a:t>
            </a:r>
          </a:p>
          <a:p>
            <a:pPr eaLnBrk="1" hangingPunct="1">
              <a:buFontTx/>
              <a:buNone/>
            </a:pPr>
            <a:r>
              <a:rPr lang="en-US" sz="2800" dirty="0" smtClean="0"/>
              <a:t>	    		H[</a:t>
            </a:r>
            <a:r>
              <a:rPr lang="en-US" sz="2800" i="1" dirty="0" err="1" smtClean="0"/>
              <a:t>a,b,r</a:t>
            </a:r>
            <a:r>
              <a:rPr lang="en-US" sz="2800" dirty="0" smtClean="0"/>
              <a:t>] += </a:t>
            </a:r>
            <a:r>
              <a:rPr lang="en-US" sz="2800" dirty="0" smtClean="0"/>
              <a:t>1</a:t>
            </a:r>
          </a:p>
          <a:p>
            <a:pPr eaLnBrk="1" hangingPunct="1">
              <a:buFontTx/>
              <a:buNone/>
            </a:pPr>
            <a:r>
              <a:rPr lang="en-US" sz="2800" dirty="0"/>
              <a:t>	</a:t>
            </a:r>
            <a:r>
              <a:rPr lang="en-US" sz="2800" dirty="0" smtClean="0"/>
              <a:t>	end</a:t>
            </a:r>
            <a:endParaRPr lang="en-US" sz="2800" dirty="0" smtClean="0"/>
          </a:p>
          <a:p>
            <a:pPr eaLnBrk="1" hangingPunct="1">
              <a:buFontTx/>
              <a:buNone/>
            </a:pPr>
            <a:r>
              <a:rPr lang="en-US" sz="2800" dirty="0" smtClean="0"/>
              <a:t>	end</a:t>
            </a:r>
          </a:p>
          <a:p>
            <a:pPr eaLnBrk="1" hangingPunct="1">
              <a:buFontTx/>
              <a:buNone/>
            </a:pPr>
            <a:r>
              <a:rPr lang="en-US" sz="2800" dirty="0" smtClean="0"/>
              <a:t>end</a:t>
            </a:r>
          </a:p>
          <a:p>
            <a:pPr eaLnBrk="1" hangingPunct="1">
              <a:buFontTx/>
              <a:buNone/>
            </a:pPr>
            <a:r>
              <a:rPr lang="en-US" dirty="0" smtClean="0"/>
              <a:t>		</a:t>
            </a:r>
          </a:p>
          <a:p>
            <a:pPr lvl="1" eaLnBrk="1" hangingPunct="1">
              <a:buFontTx/>
              <a:buNone/>
            </a:pPr>
            <a:endParaRPr lang="en-US" dirty="0" smtClean="0"/>
          </a:p>
        </p:txBody>
      </p:sp>
      <p:sp>
        <p:nvSpPr>
          <p:cNvPr id="7" name="TextBox 6"/>
          <p:cNvSpPr txBox="1"/>
          <p:nvPr/>
        </p:nvSpPr>
        <p:spPr>
          <a:xfrm>
            <a:off x="0" y="6609979"/>
            <a:ext cx="2336800" cy="246221"/>
          </a:xfrm>
          <a:prstGeom prst="rect">
            <a:avLst/>
          </a:prstGeom>
          <a:noFill/>
        </p:spPr>
        <p:txBody>
          <a:bodyPr wrap="square" rtlCol="0">
            <a:spAutoFit/>
          </a:bodyPr>
          <a:lstStyle/>
          <a:p>
            <a:r>
              <a:rPr lang="en-US" sz="1000" dirty="0" smtClean="0">
                <a:solidFill>
                  <a:srgbClr val="000000"/>
                </a:solidFill>
              </a:rPr>
              <a:t>Modified from Kristen </a:t>
            </a:r>
            <a:r>
              <a:rPr lang="en-US" sz="1000" dirty="0" err="1" smtClean="0">
                <a:solidFill>
                  <a:srgbClr val="000000"/>
                </a:solidFill>
              </a:rPr>
              <a:t>Grauman</a:t>
            </a:r>
            <a:endParaRPr lang="en-US" sz="1000" dirty="0">
              <a:solidFill>
                <a:srgbClr val="000000"/>
              </a:solidFill>
            </a:endParaRPr>
          </a:p>
        </p:txBody>
      </p:sp>
      <p:grpSp>
        <p:nvGrpSpPr>
          <p:cNvPr id="6" name="Group 5"/>
          <p:cNvGrpSpPr/>
          <p:nvPr/>
        </p:nvGrpSpPr>
        <p:grpSpPr>
          <a:xfrm>
            <a:off x="6210002" y="4628779"/>
            <a:ext cx="2743200" cy="1981200"/>
            <a:chOff x="6309755" y="4501937"/>
            <a:chExt cx="2743200" cy="1981200"/>
          </a:xfrm>
        </p:grpSpPr>
        <p:grpSp>
          <p:nvGrpSpPr>
            <p:cNvPr id="2" name="Group 1"/>
            <p:cNvGrpSpPr/>
            <p:nvPr/>
          </p:nvGrpSpPr>
          <p:grpSpPr>
            <a:xfrm>
              <a:off x="6309755" y="4501937"/>
              <a:ext cx="2743200" cy="1981200"/>
              <a:chOff x="6309755" y="4501937"/>
              <a:chExt cx="2743200" cy="1981200"/>
            </a:xfrm>
          </p:grpSpPr>
          <p:sp>
            <p:nvSpPr>
              <p:cNvPr id="20" name="Rectangle 10"/>
              <p:cNvSpPr>
                <a:spLocks noChangeArrowheads="1"/>
              </p:cNvSpPr>
              <p:nvPr/>
            </p:nvSpPr>
            <p:spPr bwMode="auto">
              <a:xfrm>
                <a:off x="6309755" y="4501937"/>
                <a:ext cx="2743200" cy="1981200"/>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0" name="Oval 11"/>
              <p:cNvSpPr>
                <a:spLocks noChangeArrowheads="1"/>
              </p:cNvSpPr>
              <p:nvPr/>
            </p:nvSpPr>
            <p:spPr bwMode="auto">
              <a:xfrm>
                <a:off x="6766955" y="4882937"/>
                <a:ext cx="1371600" cy="1295400"/>
              </a:xfrm>
              <a:prstGeom prst="ellipse">
                <a:avLst/>
              </a:prstGeom>
              <a:solidFill>
                <a:schemeClr val="bg1"/>
              </a:solidFill>
              <a:ln w="38100">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11" name="Line 17"/>
            <p:cNvSpPr>
              <a:spLocks noChangeShapeType="1"/>
            </p:cNvSpPr>
            <p:nvPr/>
          </p:nvSpPr>
          <p:spPr bwMode="auto">
            <a:xfrm rot="2717577">
              <a:off x="6631223" y="5945769"/>
              <a:ext cx="639763" cy="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a:solidFill>
                  <a:srgbClr val="000000"/>
                </a:solidFill>
              </a:endParaRPr>
            </a:p>
          </p:txBody>
        </p:sp>
        <p:sp>
          <p:nvSpPr>
            <p:cNvPr id="12" name="Line 18"/>
            <p:cNvSpPr>
              <a:spLocks noChangeShapeType="1"/>
            </p:cNvSpPr>
            <p:nvPr/>
          </p:nvSpPr>
          <p:spPr bwMode="auto">
            <a:xfrm rot="2717577" flipV="1">
              <a:off x="7103505" y="5546512"/>
              <a:ext cx="0" cy="457200"/>
            </a:xfrm>
            <a:prstGeom prst="line">
              <a:avLst/>
            </a:prstGeom>
            <a:noFill/>
            <a:ln w="38100">
              <a:solidFill>
                <a:schemeClr val="tx1"/>
              </a:solidFill>
              <a:round/>
              <a:headEnd/>
              <a:tailEnd type="arrow" w="med" len="med"/>
            </a:ln>
            <a:effectLst/>
          </p:spPr>
          <p:txBody>
            <a:bodyPr/>
            <a:lstStyle/>
            <a:p>
              <a:pPr eaLnBrk="0" fontAlgn="base" hangingPunct="0">
                <a:spcBef>
                  <a:spcPct val="0"/>
                </a:spcBef>
                <a:spcAft>
                  <a:spcPct val="0"/>
                </a:spcAft>
              </a:pPr>
              <a:endParaRPr lang="en-US">
                <a:solidFill>
                  <a:srgbClr val="000000"/>
                </a:solidFill>
              </a:endParaRPr>
            </a:p>
          </p:txBody>
        </p:sp>
        <p:sp>
          <p:nvSpPr>
            <p:cNvPr id="13" name="Oval 15"/>
            <p:cNvSpPr>
              <a:spLocks noChangeArrowheads="1"/>
            </p:cNvSpPr>
            <p:nvPr/>
          </p:nvSpPr>
          <p:spPr bwMode="auto">
            <a:xfrm rot="2717577">
              <a:off x="6863793" y="585925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4" name="Line 21"/>
            <p:cNvSpPr>
              <a:spLocks noChangeShapeType="1"/>
            </p:cNvSpPr>
            <p:nvPr/>
          </p:nvSpPr>
          <p:spPr bwMode="auto">
            <a:xfrm>
              <a:off x="6385955" y="5949737"/>
              <a:ext cx="1143000" cy="0"/>
            </a:xfrm>
            <a:prstGeom prst="line">
              <a:avLst/>
            </a:prstGeom>
            <a:noFill/>
            <a:ln w="12700">
              <a:solidFill>
                <a:schemeClr val="tx1"/>
              </a:solidFill>
              <a:prstDash val="sysDot"/>
              <a:round/>
              <a:headEnd/>
              <a:tailEnd/>
            </a:ln>
            <a:effectLst/>
          </p:spPr>
          <p:txBody>
            <a:bodyPr/>
            <a:lstStyle/>
            <a:p>
              <a:pPr eaLnBrk="0" fontAlgn="base" hangingPunct="0">
                <a:spcBef>
                  <a:spcPct val="0"/>
                </a:spcBef>
                <a:spcAft>
                  <a:spcPct val="0"/>
                </a:spcAft>
              </a:pPr>
              <a:endParaRPr lang="en-US">
                <a:solidFill>
                  <a:srgbClr val="000000"/>
                </a:solidFill>
              </a:endParaRPr>
            </a:p>
          </p:txBody>
        </p:sp>
        <p:sp>
          <p:nvSpPr>
            <p:cNvPr id="15" name="Rectangle 22"/>
            <p:cNvSpPr>
              <a:spLocks noChangeArrowheads="1"/>
            </p:cNvSpPr>
            <p:nvPr/>
          </p:nvSpPr>
          <p:spPr bwMode="auto">
            <a:xfrm>
              <a:off x="6957455" y="5751300"/>
              <a:ext cx="266700" cy="27463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l-GR" sz="1200" i="1">
                  <a:solidFill>
                    <a:srgbClr val="000000"/>
                  </a:solidFill>
                </a:rPr>
                <a:t>θ</a:t>
              </a:r>
              <a:endParaRPr lang="en-US" sz="1200" i="1">
                <a:solidFill>
                  <a:srgbClr val="000000"/>
                </a:solidFill>
              </a:endParaRPr>
            </a:p>
          </p:txBody>
        </p:sp>
        <p:sp>
          <p:nvSpPr>
            <p:cNvPr id="16" name="Text Box 25"/>
            <p:cNvSpPr txBox="1">
              <a:spLocks noChangeArrowheads="1"/>
            </p:cNvSpPr>
            <p:nvPr/>
          </p:nvSpPr>
          <p:spPr bwMode="auto">
            <a:xfrm>
              <a:off x="7300355" y="5416337"/>
              <a:ext cx="228600" cy="2143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800">
                  <a:solidFill>
                    <a:srgbClr val="000000"/>
                  </a:solidFill>
                </a:rPr>
                <a:t>x</a:t>
              </a:r>
            </a:p>
          </p:txBody>
        </p:sp>
      </p:grpSp>
    </p:spTree>
    <p:extLst>
      <p:ext uri="{BB962C8B-B14F-4D97-AF65-F5344CB8AC3E}">
        <p14:creationId xmlns:p14="http://schemas.microsoft.com/office/powerpoint/2010/main" val="1603499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5" name="Rectangle 3"/>
          <p:cNvSpPr>
            <a:spLocks noGrp="1" noChangeArrowheads="1"/>
          </p:cNvSpPr>
          <p:nvPr>
            <p:ph idx="1"/>
          </p:nvPr>
        </p:nvSpPr>
        <p:spPr>
          <a:xfrm>
            <a:off x="482544" y="1165194"/>
            <a:ext cx="8229600" cy="4525963"/>
          </a:xfrm>
        </p:spPr>
        <p:txBody>
          <a:bodyPr/>
          <a:lstStyle/>
          <a:p>
            <a:r>
              <a:rPr lang="en-US" sz="2800" dirty="0" smtClean="0"/>
              <a:t>Define a model shape by its boundary points and a reference point.</a:t>
            </a:r>
          </a:p>
        </p:txBody>
      </p:sp>
      <p:sp>
        <p:nvSpPr>
          <p:cNvPr id="341006" name="Text Box 14"/>
          <p:cNvSpPr txBox="1">
            <a:spLocks noChangeArrowheads="1"/>
          </p:cNvSpPr>
          <p:nvPr/>
        </p:nvSpPr>
        <p:spPr bwMode="auto">
          <a:xfrm>
            <a:off x="2148380" y="6550223"/>
            <a:ext cx="7075448" cy="30777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1400" dirty="0">
                <a:solidFill>
                  <a:srgbClr val="000000"/>
                </a:solidFill>
              </a:rPr>
              <a:t>[Dana H. Ballard, Generalizing the Hough Transform to Detect Arbitrary Shapes, 1980]</a:t>
            </a:r>
          </a:p>
        </p:txBody>
      </p:sp>
      <p:grpSp>
        <p:nvGrpSpPr>
          <p:cNvPr id="2" name="Group 38"/>
          <p:cNvGrpSpPr>
            <a:grpSpLocks/>
          </p:cNvGrpSpPr>
          <p:nvPr/>
        </p:nvGrpSpPr>
        <p:grpSpPr bwMode="auto">
          <a:xfrm>
            <a:off x="811161" y="2044687"/>
            <a:ext cx="3124200" cy="2582863"/>
            <a:chOff x="2688" y="2064"/>
            <a:chExt cx="1968" cy="1627"/>
          </a:xfrm>
        </p:grpSpPr>
        <p:pic>
          <p:nvPicPr>
            <p:cNvPr id="4" name="Picture 3" descr="img007"/>
            <p:cNvPicPr>
              <a:picLocks noChangeAspect="1" noChangeArrowheads="1"/>
            </p:cNvPicPr>
            <p:nvPr/>
          </p:nvPicPr>
          <p:blipFill>
            <a:blip r:embed="rId4" cstate="print"/>
            <a:srcRect r="52724"/>
            <a:stretch>
              <a:fillRect/>
            </a:stretch>
          </p:blipFill>
          <p:spPr bwMode="auto">
            <a:xfrm>
              <a:off x="2688" y="2064"/>
              <a:ext cx="1968" cy="1627"/>
            </a:xfrm>
            <a:prstGeom prst="rect">
              <a:avLst/>
            </a:prstGeom>
            <a:noFill/>
            <a:ln w="9525">
              <a:noFill/>
              <a:miter lim="800000"/>
              <a:headEnd/>
              <a:tailEnd/>
            </a:ln>
          </p:spPr>
        </p:pic>
        <p:sp>
          <p:nvSpPr>
            <p:cNvPr id="341011" name="Rectangle 19"/>
            <p:cNvSpPr>
              <a:spLocks noChangeArrowheads="1"/>
            </p:cNvSpPr>
            <p:nvPr/>
          </p:nvSpPr>
          <p:spPr bwMode="auto">
            <a:xfrm>
              <a:off x="2928" y="2208"/>
              <a:ext cx="1728" cy="1248"/>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341019" name="Freeform 27"/>
            <p:cNvSpPr>
              <a:spLocks/>
            </p:cNvSpPr>
            <p:nvPr/>
          </p:nvSpPr>
          <p:spPr bwMode="auto">
            <a:xfrm>
              <a:off x="3120" y="2400"/>
              <a:ext cx="928" cy="952"/>
            </a:xfrm>
            <a:custGeom>
              <a:avLst/>
              <a:gdLst/>
              <a:ahLst/>
              <a:cxnLst>
                <a:cxn ang="0">
                  <a:pos x="16" y="352"/>
                </a:cxn>
                <a:cxn ang="0">
                  <a:pos x="112" y="112"/>
                </a:cxn>
                <a:cxn ang="0">
                  <a:pos x="304" y="208"/>
                </a:cxn>
                <a:cxn ang="0">
                  <a:pos x="544" y="16"/>
                </a:cxn>
                <a:cxn ang="0">
                  <a:pos x="880" y="304"/>
                </a:cxn>
                <a:cxn ang="0">
                  <a:pos x="832" y="544"/>
                </a:cxn>
                <a:cxn ang="0">
                  <a:pos x="880" y="832"/>
                </a:cxn>
                <a:cxn ang="0">
                  <a:pos x="640" y="928"/>
                </a:cxn>
                <a:cxn ang="0">
                  <a:pos x="304" y="928"/>
                </a:cxn>
                <a:cxn ang="0">
                  <a:pos x="256" y="784"/>
                </a:cxn>
                <a:cxn ang="0">
                  <a:pos x="64" y="688"/>
                </a:cxn>
                <a:cxn ang="0">
                  <a:pos x="16" y="592"/>
                </a:cxn>
                <a:cxn ang="0">
                  <a:pos x="16" y="352"/>
                </a:cxn>
              </a:cxnLst>
              <a:rect l="0" t="0" r="r" b="b"/>
              <a:pathLst>
                <a:path w="928" h="952">
                  <a:moveTo>
                    <a:pt x="16" y="352"/>
                  </a:moveTo>
                  <a:cubicBezTo>
                    <a:pt x="32" y="272"/>
                    <a:pt x="64" y="136"/>
                    <a:pt x="112" y="112"/>
                  </a:cubicBezTo>
                  <a:cubicBezTo>
                    <a:pt x="160" y="88"/>
                    <a:pt x="232" y="224"/>
                    <a:pt x="304" y="208"/>
                  </a:cubicBezTo>
                  <a:cubicBezTo>
                    <a:pt x="376" y="192"/>
                    <a:pt x="448" y="0"/>
                    <a:pt x="544" y="16"/>
                  </a:cubicBezTo>
                  <a:cubicBezTo>
                    <a:pt x="640" y="32"/>
                    <a:pt x="832" y="216"/>
                    <a:pt x="880" y="304"/>
                  </a:cubicBezTo>
                  <a:cubicBezTo>
                    <a:pt x="928" y="392"/>
                    <a:pt x="832" y="456"/>
                    <a:pt x="832" y="544"/>
                  </a:cubicBezTo>
                  <a:cubicBezTo>
                    <a:pt x="832" y="632"/>
                    <a:pt x="912" y="768"/>
                    <a:pt x="880" y="832"/>
                  </a:cubicBezTo>
                  <a:cubicBezTo>
                    <a:pt x="848" y="896"/>
                    <a:pt x="736" y="912"/>
                    <a:pt x="640" y="928"/>
                  </a:cubicBezTo>
                  <a:cubicBezTo>
                    <a:pt x="544" y="944"/>
                    <a:pt x="368" y="952"/>
                    <a:pt x="304" y="928"/>
                  </a:cubicBezTo>
                  <a:cubicBezTo>
                    <a:pt x="240" y="904"/>
                    <a:pt x="296" y="824"/>
                    <a:pt x="256" y="784"/>
                  </a:cubicBezTo>
                  <a:cubicBezTo>
                    <a:pt x="216" y="744"/>
                    <a:pt x="104" y="720"/>
                    <a:pt x="64" y="688"/>
                  </a:cubicBezTo>
                  <a:cubicBezTo>
                    <a:pt x="24" y="656"/>
                    <a:pt x="24" y="648"/>
                    <a:pt x="16" y="592"/>
                  </a:cubicBezTo>
                  <a:cubicBezTo>
                    <a:pt x="8" y="536"/>
                    <a:pt x="0" y="432"/>
                    <a:pt x="16" y="352"/>
                  </a:cubicBezTo>
                  <a:close/>
                </a:path>
              </a:pathLst>
            </a:custGeom>
            <a:solidFill>
              <a:schemeClr val="bg1"/>
            </a:solidFill>
            <a:ln w="25400">
              <a:solidFill>
                <a:schemeClr val="tx1"/>
              </a:solidFill>
              <a:round/>
              <a:headEnd/>
              <a:tailEnd/>
            </a:ln>
            <a:effectLst/>
          </p:spPr>
          <p:txBody>
            <a:bodyPr/>
            <a:lstStyle/>
            <a:p>
              <a:pPr eaLnBrk="0" fontAlgn="base" hangingPunct="0">
                <a:spcBef>
                  <a:spcPct val="0"/>
                </a:spcBef>
                <a:spcAft>
                  <a:spcPct val="0"/>
                </a:spcAft>
              </a:pPr>
              <a:endParaRPr lang="en-US">
                <a:solidFill>
                  <a:srgbClr val="000000"/>
                </a:solidFill>
              </a:endParaRPr>
            </a:p>
          </p:txBody>
        </p:sp>
        <p:sp>
          <p:nvSpPr>
            <p:cNvPr id="341014" name="Line 22"/>
            <p:cNvSpPr>
              <a:spLocks noChangeShapeType="1"/>
            </p:cNvSpPr>
            <p:nvPr/>
          </p:nvSpPr>
          <p:spPr bwMode="auto">
            <a:xfrm rot="2717577" flipV="1">
              <a:off x="3428" y="2928"/>
              <a:ext cx="0" cy="288"/>
            </a:xfrm>
            <a:prstGeom prst="line">
              <a:avLst/>
            </a:prstGeom>
            <a:noFill/>
            <a:ln w="38100">
              <a:solidFill>
                <a:srgbClr val="00B050"/>
              </a:solidFill>
              <a:round/>
              <a:headEnd/>
              <a:tailEnd type="arrow" w="med" len="med"/>
            </a:ln>
            <a:effectLst/>
          </p:spPr>
          <p:txBody>
            <a:bodyPr/>
            <a:lstStyle/>
            <a:p>
              <a:pPr eaLnBrk="0" fontAlgn="base" hangingPunct="0">
                <a:spcBef>
                  <a:spcPct val="0"/>
                </a:spcBef>
                <a:spcAft>
                  <a:spcPct val="0"/>
                </a:spcAft>
              </a:pPr>
              <a:endParaRPr lang="en-US">
                <a:solidFill>
                  <a:srgbClr val="000000"/>
                </a:solidFill>
              </a:endParaRPr>
            </a:p>
          </p:txBody>
        </p:sp>
        <p:sp>
          <p:nvSpPr>
            <p:cNvPr id="341015" name="Oval 23"/>
            <p:cNvSpPr>
              <a:spLocks noChangeArrowheads="1"/>
            </p:cNvSpPr>
            <p:nvPr/>
          </p:nvSpPr>
          <p:spPr bwMode="auto">
            <a:xfrm rot="2717577">
              <a:off x="3277" y="3104"/>
              <a:ext cx="96" cy="96"/>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341016" name="Line 24"/>
            <p:cNvSpPr>
              <a:spLocks noChangeShapeType="1"/>
            </p:cNvSpPr>
            <p:nvPr/>
          </p:nvSpPr>
          <p:spPr bwMode="auto">
            <a:xfrm>
              <a:off x="2976" y="3161"/>
              <a:ext cx="720" cy="0"/>
            </a:xfrm>
            <a:prstGeom prst="line">
              <a:avLst/>
            </a:prstGeom>
            <a:noFill/>
            <a:ln w="12700">
              <a:solidFill>
                <a:schemeClr val="tx1"/>
              </a:solidFill>
              <a:prstDash val="sysDot"/>
              <a:round/>
              <a:headEnd/>
              <a:tailEnd/>
            </a:ln>
            <a:effectLst/>
          </p:spPr>
          <p:txBody>
            <a:bodyPr/>
            <a:lstStyle/>
            <a:p>
              <a:pPr eaLnBrk="0" fontAlgn="base" hangingPunct="0">
                <a:spcBef>
                  <a:spcPct val="0"/>
                </a:spcBef>
                <a:spcAft>
                  <a:spcPct val="0"/>
                </a:spcAft>
              </a:pPr>
              <a:endParaRPr lang="en-US">
                <a:solidFill>
                  <a:srgbClr val="000000"/>
                </a:solidFill>
              </a:endParaRPr>
            </a:p>
          </p:txBody>
        </p:sp>
        <p:sp>
          <p:nvSpPr>
            <p:cNvPr id="341017" name="Rectangle 25"/>
            <p:cNvSpPr>
              <a:spLocks noChangeArrowheads="1"/>
            </p:cNvSpPr>
            <p:nvPr/>
          </p:nvSpPr>
          <p:spPr bwMode="auto">
            <a:xfrm>
              <a:off x="3336" y="3036"/>
              <a:ext cx="116" cy="17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200" i="1">
                <a:solidFill>
                  <a:srgbClr val="000000"/>
                </a:solidFill>
              </a:endParaRPr>
            </a:p>
          </p:txBody>
        </p:sp>
        <p:sp>
          <p:nvSpPr>
            <p:cNvPr id="341018" name="Text Box 26"/>
            <p:cNvSpPr txBox="1">
              <a:spLocks noChangeArrowheads="1"/>
            </p:cNvSpPr>
            <p:nvPr/>
          </p:nvSpPr>
          <p:spPr bwMode="auto">
            <a:xfrm>
              <a:off x="3516" y="2639"/>
              <a:ext cx="144" cy="13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800" b="1" dirty="0">
                  <a:solidFill>
                    <a:srgbClr val="000000"/>
                  </a:solidFill>
                </a:rPr>
                <a:t>x</a:t>
              </a:r>
            </a:p>
          </p:txBody>
        </p:sp>
      </p:grpSp>
      <p:sp>
        <p:nvSpPr>
          <p:cNvPr id="341024" name="Text Box 32"/>
          <p:cNvSpPr txBox="1">
            <a:spLocks noChangeArrowheads="1"/>
          </p:cNvSpPr>
          <p:nvPr/>
        </p:nvSpPr>
        <p:spPr bwMode="auto">
          <a:xfrm>
            <a:off x="9856738" y="4175113"/>
            <a:ext cx="247650" cy="6413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rPr>
              <a:t> </a:t>
            </a:r>
          </a:p>
          <a:p>
            <a:pPr eaLnBrk="0" fontAlgn="base" hangingPunct="0">
              <a:spcBef>
                <a:spcPct val="0"/>
              </a:spcBef>
              <a:spcAft>
                <a:spcPct val="0"/>
              </a:spcAft>
            </a:pPr>
            <a:endParaRPr lang="en-US">
              <a:solidFill>
                <a:srgbClr val="000000"/>
              </a:solidFill>
            </a:endParaRPr>
          </a:p>
        </p:txBody>
      </p:sp>
      <p:sp>
        <p:nvSpPr>
          <p:cNvPr id="341028" name="Text Box 36"/>
          <p:cNvSpPr txBox="1">
            <a:spLocks noChangeArrowheads="1"/>
          </p:cNvSpPr>
          <p:nvPr/>
        </p:nvSpPr>
        <p:spPr bwMode="auto">
          <a:xfrm>
            <a:off x="2641603" y="1752600"/>
            <a:ext cx="184150" cy="36671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a:solidFill>
                <a:srgbClr val="000000"/>
              </a:solidFill>
            </a:endParaRPr>
          </a:p>
        </p:txBody>
      </p:sp>
      <p:sp>
        <p:nvSpPr>
          <p:cNvPr id="341041" name="Text Box 49"/>
          <p:cNvSpPr txBox="1">
            <a:spLocks noChangeArrowheads="1"/>
          </p:cNvSpPr>
          <p:nvPr/>
        </p:nvSpPr>
        <p:spPr bwMode="auto">
          <a:xfrm>
            <a:off x="2243115" y="2882904"/>
            <a:ext cx="685800"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b="1" dirty="0">
                <a:solidFill>
                  <a:srgbClr val="000000"/>
                </a:solidFill>
              </a:rPr>
              <a:t>a</a:t>
            </a:r>
          </a:p>
        </p:txBody>
      </p:sp>
      <p:grpSp>
        <p:nvGrpSpPr>
          <p:cNvPr id="3" name="Group 43"/>
          <p:cNvGrpSpPr/>
          <p:nvPr/>
        </p:nvGrpSpPr>
        <p:grpSpPr>
          <a:xfrm>
            <a:off x="1496961" y="3592521"/>
            <a:ext cx="660468" cy="509566"/>
            <a:chOff x="5529213" y="4086234"/>
            <a:chExt cx="660468" cy="509566"/>
          </a:xfrm>
        </p:grpSpPr>
        <p:sp>
          <p:nvSpPr>
            <p:cNvPr id="341043" name="Text Box 51"/>
            <p:cNvSpPr txBox="1">
              <a:spLocks noChangeArrowheads="1"/>
            </p:cNvSpPr>
            <p:nvPr/>
          </p:nvSpPr>
          <p:spPr bwMode="auto">
            <a:xfrm>
              <a:off x="5529213" y="4291000"/>
              <a:ext cx="609600" cy="3048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1400" b="1">
                  <a:solidFill>
                    <a:srgbClr val="000000"/>
                  </a:solidFill>
                </a:rPr>
                <a:t>p</a:t>
              </a:r>
              <a:r>
                <a:rPr lang="en-US" sz="1400" b="1" baseline="-25000">
                  <a:solidFill>
                    <a:srgbClr val="000000"/>
                  </a:solidFill>
                </a:rPr>
                <a:t>1</a:t>
              </a:r>
            </a:p>
          </p:txBody>
        </p:sp>
        <p:sp>
          <p:nvSpPr>
            <p:cNvPr id="41" name="Rectangle 12"/>
            <p:cNvSpPr>
              <a:spLocks noChangeArrowheads="1"/>
            </p:cNvSpPr>
            <p:nvPr/>
          </p:nvSpPr>
          <p:spPr bwMode="auto">
            <a:xfrm>
              <a:off x="5922981" y="4086234"/>
              <a:ext cx="266700" cy="27463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l-GR" sz="1200" i="1" dirty="0">
                  <a:solidFill>
                    <a:srgbClr val="00B050"/>
                  </a:solidFill>
                </a:rPr>
                <a:t>θ</a:t>
              </a:r>
              <a:endParaRPr lang="en-US" sz="1200" i="1" dirty="0">
                <a:solidFill>
                  <a:srgbClr val="00B050"/>
                </a:solidFill>
              </a:endParaRPr>
            </a:p>
          </p:txBody>
        </p:sp>
      </p:grpSp>
      <p:grpSp>
        <p:nvGrpSpPr>
          <p:cNvPr id="5" name="Group 42"/>
          <p:cNvGrpSpPr/>
          <p:nvPr/>
        </p:nvGrpSpPr>
        <p:grpSpPr>
          <a:xfrm>
            <a:off x="2328885" y="3665547"/>
            <a:ext cx="1225476" cy="436540"/>
            <a:chOff x="6361137" y="4159260"/>
            <a:chExt cx="1225476" cy="436540"/>
          </a:xfrm>
        </p:grpSpPr>
        <p:sp>
          <p:nvSpPr>
            <p:cNvPr id="341034" name="Line 42"/>
            <p:cNvSpPr>
              <a:spLocks noChangeShapeType="1"/>
            </p:cNvSpPr>
            <p:nvPr/>
          </p:nvSpPr>
          <p:spPr bwMode="auto">
            <a:xfrm rot="17646248" flipV="1">
              <a:off x="6722934" y="4097479"/>
              <a:ext cx="0" cy="457200"/>
            </a:xfrm>
            <a:prstGeom prst="line">
              <a:avLst/>
            </a:prstGeom>
            <a:noFill/>
            <a:ln w="38100">
              <a:solidFill>
                <a:srgbClr val="7030A0"/>
              </a:solidFill>
              <a:round/>
              <a:headEnd/>
              <a:tailEnd type="arrow" w="med" len="med"/>
            </a:ln>
            <a:effectLst/>
          </p:spPr>
          <p:txBody>
            <a:bodyPr/>
            <a:lstStyle/>
            <a:p>
              <a:pPr eaLnBrk="0" fontAlgn="base" hangingPunct="0">
                <a:spcBef>
                  <a:spcPct val="0"/>
                </a:spcBef>
                <a:spcAft>
                  <a:spcPct val="0"/>
                </a:spcAft>
              </a:pPr>
              <a:endParaRPr lang="en-US">
                <a:ln>
                  <a:solidFill>
                    <a:srgbClr val="7030A0"/>
                  </a:solidFill>
                </a:ln>
                <a:solidFill>
                  <a:srgbClr val="000000"/>
                </a:solidFill>
              </a:endParaRPr>
            </a:p>
          </p:txBody>
        </p:sp>
        <p:sp>
          <p:nvSpPr>
            <p:cNvPr id="341035" name="Oval 43"/>
            <p:cNvSpPr>
              <a:spLocks noChangeArrowheads="1"/>
            </p:cNvSpPr>
            <p:nvPr/>
          </p:nvSpPr>
          <p:spPr bwMode="auto">
            <a:xfrm rot="17646248">
              <a:off x="6855322" y="4344407"/>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341044" name="Text Box 52"/>
            <p:cNvSpPr txBox="1">
              <a:spLocks noChangeArrowheads="1"/>
            </p:cNvSpPr>
            <p:nvPr/>
          </p:nvSpPr>
          <p:spPr bwMode="auto">
            <a:xfrm>
              <a:off x="6977013" y="4291000"/>
              <a:ext cx="609600" cy="3048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1400" b="1">
                  <a:solidFill>
                    <a:srgbClr val="000000"/>
                  </a:solidFill>
                </a:rPr>
                <a:t>p</a:t>
              </a:r>
              <a:r>
                <a:rPr lang="en-US" sz="1400" b="1" baseline="-25000">
                  <a:solidFill>
                    <a:srgbClr val="000000"/>
                  </a:solidFill>
                </a:rPr>
                <a:t>2</a:t>
              </a:r>
            </a:p>
          </p:txBody>
        </p:sp>
        <p:sp>
          <p:nvSpPr>
            <p:cNvPr id="40" name="Line 11"/>
            <p:cNvSpPr>
              <a:spLocks noChangeShapeType="1"/>
            </p:cNvSpPr>
            <p:nvPr/>
          </p:nvSpPr>
          <p:spPr bwMode="auto">
            <a:xfrm>
              <a:off x="6361137" y="4414851"/>
              <a:ext cx="1143000" cy="0"/>
            </a:xfrm>
            <a:prstGeom prst="line">
              <a:avLst/>
            </a:prstGeom>
            <a:noFill/>
            <a:ln w="12700">
              <a:solidFill>
                <a:schemeClr val="tx1"/>
              </a:solidFill>
              <a:prstDash val="sysDot"/>
              <a:round/>
              <a:headEnd/>
              <a:tailEnd/>
            </a:ln>
            <a:effectLst/>
          </p:spPr>
          <p:txBody>
            <a:bodyPr/>
            <a:lstStyle/>
            <a:p>
              <a:pPr eaLnBrk="0" fontAlgn="base" hangingPunct="0">
                <a:spcBef>
                  <a:spcPct val="0"/>
                </a:spcBef>
                <a:spcAft>
                  <a:spcPct val="0"/>
                </a:spcAft>
              </a:pPr>
              <a:endParaRPr lang="en-US">
                <a:solidFill>
                  <a:srgbClr val="000000"/>
                </a:solidFill>
              </a:endParaRPr>
            </a:p>
          </p:txBody>
        </p:sp>
        <p:sp>
          <p:nvSpPr>
            <p:cNvPr id="42" name="Rectangle 12"/>
            <p:cNvSpPr>
              <a:spLocks noChangeArrowheads="1"/>
            </p:cNvSpPr>
            <p:nvPr/>
          </p:nvSpPr>
          <p:spPr bwMode="auto">
            <a:xfrm>
              <a:off x="6908832" y="4159260"/>
              <a:ext cx="266700" cy="27463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l-GR" sz="1200" i="1" dirty="0">
                  <a:solidFill>
                    <a:srgbClr val="7030A0"/>
                  </a:solidFill>
                </a:rPr>
                <a:t>θ</a:t>
              </a:r>
              <a:endParaRPr lang="en-US" sz="1200" i="1" dirty="0">
                <a:solidFill>
                  <a:srgbClr val="7030A0"/>
                </a:solidFill>
              </a:endParaRPr>
            </a:p>
          </p:txBody>
        </p:sp>
      </p:grpSp>
      <p:sp>
        <p:nvSpPr>
          <p:cNvPr id="45" name="TextBox 44"/>
          <p:cNvSpPr txBox="1"/>
          <p:nvPr/>
        </p:nvSpPr>
        <p:spPr>
          <a:xfrm>
            <a:off x="4800600" y="2911257"/>
            <a:ext cx="3984570" cy="3108543"/>
          </a:xfrm>
          <a:prstGeom prst="rect">
            <a:avLst/>
          </a:prstGeom>
          <a:noFill/>
        </p:spPr>
        <p:txBody>
          <a:bodyPr wrap="square" rtlCol="0">
            <a:spAutoFit/>
          </a:bodyPr>
          <a:lstStyle/>
          <a:p>
            <a:r>
              <a:rPr lang="en-US" sz="2800" dirty="0">
                <a:solidFill>
                  <a:srgbClr val="000000"/>
                </a:solidFill>
              </a:rPr>
              <a:t>At each boundary point, compute displacement vector: </a:t>
            </a:r>
            <a:r>
              <a:rPr lang="en-US" sz="2800" b="1" dirty="0">
                <a:solidFill>
                  <a:srgbClr val="FF0000"/>
                </a:solidFill>
              </a:rPr>
              <a:t>r</a:t>
            </a:r>
            <a:r>
              <a:rPr lang="en-US" sz="2800" b="1" dirty="0">
                <a:solidFill>
                  <a:srgbClr val="000000"/>
                </a:solidFill>
              </a:rPr>
              <a:t> = a – p</a:t>
            </a:r>
            <a:r>
              <a:rPr lang="en-US" sz="2800" b="1" baseline="-25000" dirty="0">
                <a:solidFill>
                  <a:srgbClr val="000000"/>
                </a:solidFill>
              </a:rPr>
              <a:t>i</a:t>
            </a:r>
            <a:r>
              <a:rPr lang="en-US" sz="2800" dirty="0">
                <a:solidFill>
                  <a:srgbClr val="000000"/>
                </a:solidFill>
              </a:rPr>
              <a:t>.</a:t>
            </a:r>
          </a:p>
          <a:p>
            <a:endParaRPr lang="en-US" sz="2800" dirty="0">
              <a:solidFill>
                <a:srgbClr val="000000"/>
              </a:solidFill>
            </a:endParaRPr>
          </a:p>
          <a:p>
            <a:r>
              <a:rPr lang="en-US" sz="2800" dirty="0">
                <a:solidFill>
                  <a:srgbClr val="000000"/>
                </a:solidFill>
              </a:rPr>
              <a:t>S</a:t>
            </a:r>
            <a:r>
              <a:rPr lang="en-US" sz="2800" dirty="0" smtClean="0">
                <a:solidFill>
                  <a:srgbClr val="000000"/>
                </a:solidFill>
              </a:rPr>
              <a:t>tore </a:t>
            </a:r>
            <a:r>
              <a:rPr lang="en-US" sz="2800" dirty="0">
                <a:solidFill>
                  <a:srgbClr val="000000"/>
                </a:solidFill>
              </a:rPr>
              <a:t>these vectors in a table indexed by gradient orientation </a:t>
            </a:r>
            <a:r>
              <a:rPr lang="el-GR" sz="2800" dirty="0">
                <a:solidFill>
                  <a:srgbClr val="000000"/>
                </a:solidFill>
                <a:latin typeface="Times New Roman" pitchFamily="18" charset="0"/>
                <a:cs typeface="Times New Roman" pitchFamily="18" charset="0"/>
              </a:rPr>
              <a:t>θ</a:t>
            </a:r>
            <a:r>
              <a:rPr lang="en-US" sz="2800" dirty="0">
                <a:solidFill>
                  <a:srgbClr val="000000"/>
                </a:solidFill>
                <a:latin typeface="Times New Roman" pitchFamily="18" charset="0"/>
                <a:cs typeface="Times New Roman" pitchFamily="18" charset="0"/>
              </a:rPr>
              <a:t>.</a:t>
            </a:r>
            <a:endParaRPr lang="en-US" sz="1050" dirty="0">
              <a:solidFill>
                <a:srgbClr val="000000"/>
              </a:solidFill>
            </a:endParaRPr>
          </a:p>
        </p:txBody>
      </p:sp>
      <p:cxnSp>
        <p:nvCxnSpPr>
          <p:cNvPr id="47" name="Straight Arrow Connector 46"/>
          <p:cNvCxnSpPr>
            <a:endCxn id="341041" idx="1"/>
          </p:cNvCxnSpPr>
          <p:nvPr/>
        </p:nvCxnSpPr>
        <p:spPr bwMode="auto">
          <a:xfrm rot="5400000" flipH="1" flipV="1">
            <a:off x="1659303" y="3211919"/>
            <a:ext cx="729470" cy="43815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8" name="Straight Arrow Connector 47"/>
          <p:cNvCxnSpPr>
            <a:endCxn id="341041" idx="1"/>
          </p:cNvCxnSpPr>
          <p:nvPr/>
        </p:nvCxnSpPr>
        <p:spPr bwMode="auto">
          <a:xfrm rot="16200000" flipV="1">
            <a:off x="2152230" y="3157146"/>
            <a:ext cx="839009" cy="65723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p:cNvSpPr txBox="1"/>
          <p:nvPr/>
        </p:nvSpPr>
        <p:spPr>
          <a:xfrm>
            <a:off x="4800600" y="2209800"/>
            <a:ext cx="3505200" cy="523220"/>
          </a:xfrm>
          <a:prstGeom prst="rect">
            <a:avLst/>
          </a:prstGeom>
          <a:noFill/>
        </p:spPr>
        <p:txBody>
          <a:bodyPr wrap="square" rtlCol="0">
            <a:spAutoFit/>
          </a:bodyPr>
          <a:lstStyle/>
          <a:p>
            <a:r>
              <a:rPr lang="en-US" sz="2800" b="1" u="sng" dirty="0" smtClean="0">
                <a:solidFill>
                  <a:srgbClr val="000000"/>
                </a:solidFill>
              </a:rPr>
              <a:t>Offline procedure: </a:t>
            </a:r>
            <a:endParaRPr lang="en-US" sz="2800" b="1" u="sng" dirty="0">
              <a:solidFill>
                <a:srgbClr val="000000"/>
              </a:solidFill>
            </a:endParaRPr>
          </a:p>
        </p:txBody>
      </p:sp>
      <p:sp>
        <p:nvSpPr>
          <p:cNvPr id="33" name="TextBox 32"/>
          <p:cNvSpPr txBox="1"/>
          <p:nvPr/>
        </p:nvSpPr>
        <p:spPr>
          <a:xfrm>
            <a:off x="1219200" y="4392600"/>
            <a:ext cx="2209800" cy="369332"/>
          </a:xfrm>
          <a:prstGeom prst="rect">
            <a:avLst/>
          </a:prstGeom>
          <a:noFill/>
        </p:spPr>
        <p:txBody>
          <a:bodyPr wrap="square" rtlCol="0">
            <a:spAutoFit/>
          </a:bodyPr>
          <a:lstStyle/>
          <a:p>
            <a:pPr algn="ctr"/>
            <a:r>
              <a:rPr lang="en-US" dirty="0" smtClean="0">
                <a:solidFill>
                  <a:srgbClr val="000000"/>
                </a:solidFill>
              </a:rPr>
              <a:t>Model shape</a:t>
            </a:r>
            <a:endParaRPr lang="en-US" dirty="0">
              <a:solidFill>
                <a:srgbClr val="000000"/>
              </a:solidFill>
            </a:endParaRPr>
          </a:p>
        </p:txBody>
      </p:sp>
      <p:grpSp>
        <p:nvGrpSpPr>
          <p:cNvPr id="66" name="Group 65"/>
          <p:cNvGrpSpPr/>
          <p:nvPr/>
        </p:nvGrpSpPr>
        <p:grpSpPr>
          <a:xfrm>
            <a:off x="1295400" y="4800600"/>
            <a:ext cx="2514600" cy="1676400"/>
            <a:chOff x="1066800" y="4800600"/>
            <a:chExt cx="2514600" cy="1676400"/>
          </a:xfrm>
        </p:grpSpPr>
        <p:sp>
          <p:nvSpPr>
            <p:cNvPr id="43" name="Rectangle 12"/>
            <p:cNvSpPr>
              <a:spLocks noChangeArrowheads="1"/>
            </p:cNvSpPr>
            <p:nvPr/>
          </p:nvSpPr>
          <p:spPr bwMode="auto">
            <a:xfrm>
              <a:off x="1371601" y="5029199"/>
              <a:ext cx="324128"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l-GR" sz="2000" i="1" dirty="0">
                  <a:solidFill>
                    <a:srgbClr val="00B050"/>
                  </a:solidFill>
                </a:rPr>
                <a:t>θ</a:t>
              </a:r>
              <a:endParaRPr lang="en-US" sz="2000" i="1" dirty="0">
                <a:solidFill>
                  <a:srgbClr val="00B050"/>
                </a:solidFill>
              </a:endParaRPr>
            </a:p>
          </p:txBody>
        </p:sp>
        <p:sp>
          <p:nvSpPr>
            <p:cNvPr id="44" name="Line 22"/>
            <p:cNvSpPr>
              <a:spLocks noChangeShapeType="1"/>
            </p:cNvSpPr>
            <p:nvPr/>
          </p:nvSpPr>
          <p:spPr bwMode="auto">
            <a:xfrm rot="2717577" flipV="1">
              <a:off x="1457868" y="4885217"/>
              <a:ext cx="0" cy="457200"/>
            </a:xfrm>
            <a:prstGeom prst="line">
              <a:avLst/>
            </a:prstGeom>
            <a:noFill/>
            <a:ln w="38100">
              <a:solidFill>
                <a:srgbClr val="00B050"/>
              </a:solidFill>
              <a:round/>
              <a:headEnd/>
              <a:tailEnd type="arrow" w="med" len="med"/>
            </a:ln>
            <a:effectLst/>
          </p:spPr>
          <p:txBody>
            <a:bodyPr/>
            <a:lstStyle/>
            <a:p>
              <a:pPr eaLnBrk="0" fontAlgn="base" hangingPunct="0">
                <a:spcBef>
                  <a:spcPct val="0"/>
                </a:spcBef>
                <a:spcAft>
                  <a:spcPct val="0"/>
                </a:spcAft>
              </a:pPr>
              <a:endParaRPr lang="en-US">
                <a:solidFill>
                  <a:srgbClr val="000000"/>
                </a:solidFill>
              </a:endParaRPr>
            </a:p>
          </p:txBody>
        </p:sp>
        <p:cxnSp>
          <p:nvCxnSpPr>
            <p:cNvPr id="46" name="Straight Arrow Connector 45"/>
            <p:cNvCxnSpPr/>
            <p:nvPr/>
          </p:nvCxnSpPr>
          <p:spPr bwMode="auto">
            <a:xfrm rot="5400000" flipH="1" flipV="1">
              <a:off x="2209801" y="4952999"/>
              <a:ext cx="457200" cy="30480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49" name="Line 42"/>
            <p:cNvSpPr>
              <a:spLocks noChangeShapeType="1"/>
            </p:cNvSpPr>
            <p:nvPr/>
          </p:nvSpPr>
          <p:spPr bwMode="auto">
            <a:xfrm rot="17646248" flipV="1">
              <a:off x="1351667" y="5503560"/>
              <a:ext cx="0" cy="457200"/>
            </a:xfrm>
            <a:prstGeom prst="line">
              <a:avLst/>
            </a:prstGeom>
            <a:noFill/>
            <a:ln w="38100">
              <a:solidFill>
                <a:srgbClr val="7030A0"/>
              </a:solidFill>
              <a:round/>
              <a:headEnd/>
              <a:tailEnd type="arrow" w="med" len="med"/>
            </a:ln>
            <a:effectLst/>
          </p:spPr>
          <p:txBody>
            <a:bodyPr/>
            <a:lstStyle/>
            <a:p>
              <a:pPr eaLnBrk="0" fontAlgn="base" hangingPunct="0">
                <a:spcBef>
                  <a:spcPct val="0"/>
                </a:spcBef>
                <a:spcAft>
                  <a:spcPct val="0"/>
                </a:spcAft>
              </a:pPr>
              <a:endParaRPr lang="en-US">
                <a:ln>
                  <a:solidFill>
                    <a:srgbClr val="7030A0"/>
                  </a:solidFill>
                </a:ln>
                <a:solidFill>
                  <a:srgbClr val="000000"/>
                </a:solidFill>
              </a:endParaRPr>
            </a:p>
          </p:txBody>
        </p:sp>
        <p:sp>
          <p:nvSpPr>
            <p:cNvPr id="50" name="Rectangle 12"/>
            <p:cNvSpPr>
              <a:spLocks noChangeArrowheads="1"/>
            </p:cNvSpPr>
            <p:nvPr/>
          </p:nvSpPr>
          <p:spPr bwMode="auto">
            <a:xfrm>
              <a:off x="1537565" y="5565341"/>
              <a:ext cx="324128"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l-GR" sz="2000" i="1" dirty="0">
                  <a:solidFill>
                    <a:srgbClr val="7030A0"/>
                  </a:solidFill>
                </a:rPr>
                <a:t>θ</a:t>
              </a:r>
              <a:endParaRPr lang="en-US" sz="2000" i="1" dirty="0">
                <a:solidFill>
                  <a:srgbClr val="7030A0"/>
                </a:solidFill>
              </a:endParaRPr>
            </a:p>
          </p:txBody>
        </p:sp>
        <p:cxnSp>
          <p:nvCxnSpPr>
            <p:cNvPr id="51" name="Straight Arrow Connector 50"/>
            <p:cNvCxnSpPr/>
            <p:nvPr/>
          </p:nvCxnSpPr>
          <p:spPr bwMode="auto">
            <a:xfrm rot="16200000" flipV="1">
              <a:off x="2286000" y="5562600"/>
              <a:ext cx="533400" cy="3810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52" name="Rectangle 51"/>
            <p:cNvSpPr/>
            <p:nvPr/>
          </p:nvSpPr>
          <p:spPr bwMode="auto">
            <a:xfrm>
              <a:off x="1066800" y="4800600"/>
              <a:ext cx="2514600" cy="609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53" name="Rectangle 52"/>
            <p:cNvSpPr/>
            <p:nvPr/>
          </p:nvSpPr>
          <p:spPr bwMode="auto">
            <a:xfrm>
              <a:off x="1066800" y="5410200"/>
              <a:ext cx="2514600" cy="609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60" name="Straight Connector 59"/>
            <p:cNvCxnSpPr/>
            <p:nvPr/>
          </p:nvCxnSpPr>
          <p:spPr bwMode="auto">
            <a:xfrm rot="5400000">
              <a:off x="1066800" y="5638800"/>
              <a:ext cx="1676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1" name="TextBox 60"/>
            <p:cNvSpPr txBox="1"/>
            <p:nvPr/>
          </p:nvSpPr>
          <p:spPr>
            <a:xfrm rot="5400000">
              <a:off x="1289566" y="6025634"/>
              <a:ext cx="381000" cy="369332"/>
            </a:xfrm>
            <a:prstGeom prst="rect">
              <a:avLst/>
            </a:prstGeom>
            <a:noFill/>
          </p:spPr>
          <p:txBody>
            <a:bodyPr wrap="square" rtlCol="0">
              <a:spAutoFit/>
            </a:bodyPr>
            <a:lstStyle/>
            <a:p>
              <a:r>
                <a:rPr lang="en-US" dirty="0" smtClean="0">
                  <a:solidFill>
                    <a:srgbClr val="000000"/>
                  </a:solidFill>
                </a:rPr>
                <a:t>…</a:t>
              </a:r>
              <a:endParaRPr lang="en-US" dirty="0">
                <a:solidFill>
                  <a:srgbClr val="000000"/>
                </a:solidFill>
              </a:endParaRPr>
            </a:p>
          </p:txBody>
        </p:sp>
        <p:sp>
          <p:nvSpPr>
            <p:cNvPr id="62" name="Rectangle 61"/>
            <p:cNvSpPr/>
            <p:nvPr/>
          </p:nvSpPr>
          <p:spPr bwMode="auto">
            <a:xfrm>
              <a:off x="1066800" y="6019800"/>
              <a:ext cx="2514600" cy="4572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4" name="TextBox 63"/>
            <p:cNvSpPr txBox="1"/>
            <p:nvPr/>
          </p:nvSpPr>
          <p:spPr>
            <a:xfrm>
              <a:off x="2743200" y="5029200"/>
              <a:ext cx="609600" cy="369332"/>
            </a:xfrm>
            <a:prstGeom prst="rect">
              <a:avLst/>
            </a:prstGeom>
            <a:noFill/>
          </p:spPr>
          <p:txBody>
            <a:bodyPr wrap="square" rtlCol="0">
              <a:spAutoFit/>
            </a:bodyPr>
            <a:lstStyle/>
            <a:p>
              <a:r>
                <a:rPr lang="en-US" dirty="0" smtClean="0">
                  <a:solidFill>
                    <a:srgbClr val="000000"/>
                  </a:solidFill>
                </a:rPr>
                <a:t>…</a:t>
              </a:r>
              <a:endParaRPr lang="en-US" dirty="0">
                <a:solidFill>
                  <a:srgbClr val="000000"/>
                </a:solidFill>
              </a:endParaRPr>
            </a:p>
          </p:txBody>
        </p:sp>
        <p:sp>
          <p:nvSpPr>
            <p:cNvPr id="65" name="TextBox 64"/>
            <p:cNvSpPr txBox="1"/>
            <p:nvPr/>
          </p:nvSpPr>
          <p:spPr>
            <a:xfrm>
              <a:off x="2743200" y="5562600"/>
              <a:ext cx="381000" cy="369332"/>
            </a:xfrm>
            <a:prstGeom prst="rect">
              <a:avLst/>
            </a:prstGeom>
            <a:noFill/>
          </p:spPr>
          <p:txBody>
            <a:bodyPr wrap="square" rtlCol="0">
              <a:spAutoFit/>
            </a:bodyPr>
            <a:lstStyle/>
            <a:p>
              <a:r>
                <a:rPr lang="en-US" dirty="0" smtClean="0">
                  <a:solidFill>
                    <a:srgbClr val="000000"/>
                  </a:solidFill>
                </a:rPr>
                <a:t>…</a:t>
              </a:r>
              <a:endParaRPr lang="en-US" dirty="0">
                <a:solidFill>
                  <a:srgbClr val="000000"/>
                </a:solidFill>
              </a:endParaRPr>
            </a:p>
          </p:txBody>
        </p:sp>
      </p:grpSp>
      <p:sp>
        <p:nvSpPr>
          <p:cNvPr id="55" name="TextBox 54"/>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
        <p:nvSpPr>
          <p:cNvPr id="54" name="Rectangle 2"/>
          <p:cNvSpPr>
            <a:spLocks noGrp="1" noChangeArrowheads="1"/>
          </p:cNvSpPr>
          <p:nvPr>
            <p:ph type="title"/>
          </p:nvPr>
        </p:nvSpPr>
        <p:spPr>
          <a:xfrm>
            <a:off x="685800" y="76200"/>
            <a:ext cx="7772400" cy="838200"/>
          </a:xfrm>
        </p:spPr>
        <p:txBody>
          <a:bodyPr/>
          <a:lstStyle/>
          <a:p>
            <a:r>
              <a:rPr lang="en-US" dirty="0" smtClean="0"/>
              <a:t>Generalized Hough transform</a:t>
            </a:r>
          </a:p>
        </p:txBody>
      </p:sp>
    </p:spTree>
    <p:extLst>
      <p:ext uri="{BB962C8B-B14F-4D97-AF65-F5344CB8AC3E}">
        <p14:creationId xmlns:p14="http://schemas.microsoft.com/office/powerpoint/2010/main" val="4283653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04882" y="0"/>
            <a:ext cx="8229600" cy="1143000"/>
          </a:xfrm>
        </p:spPr>
        <p:txBody>
          <a:bodyPr/>
          <a:lstStyle/>
          <a:p>
            <a:pPr eaLnBrk="1" hangingPunct="1"/>
            <a:r>
              <a:rPr lang="en-US" sz="3800" dirty="0" smtClean="0"/>
              <a:t>Hough transform: pros and cons</a:t>
            </a:r>
          </a:p>
        </p:txBody>
      </p:sp>
      <p:sp>
        <p:nvSpPr>
          <p:cNvPr id="93187" name="Rectangle 3"/>
          <p:cNvSpPr>
            <a:spLocks noGrp="1" noChangeArrowheads="1"/>
          </p:cNvSpPr>
          <p:nvPr>
            <p:ph type="body" idx="1"/>
          </p:nvPr>
        </p:nvSpPr>
        <p:spPr>
          <a:xfrm>
            <a:off x="446031" y="1019826"/>
            <a:ext cx="8229600" cy="4924456"/>
          </a:xfrm>
        </p:spPr>
        <p:txBody>
          <a:bodyPr/>
          <a:lstStyle/>
          <a:p>
            <a:pPr eaLnBrk="1" hangingPunct="1">
              <a:buNone/>
            </a:pPr>
            <a:r>
              <a:rPr lang="en-US" sz="2800" u="sng" dirty="0" smtClean="0"/>
              <a:t>Pros</a:t>
            </a:r>
          </a:p>
          <a:p>
            <a:pPr eaLnBrk="1" hangingPunct="1"/>
            <a:r>
              <a:rPr lang="en-US" sz="2400" dirty="0" smtClean="0"/>
              <a:t>All points are processed independently, so can cope with occlusion, gaps</a:t>
            </a:r>
          </a:p>
          <a:p>
            <a:pPr eaLnBrk="1" hangingPunct="1"/>
            <a:r>
              <a:rPr lang="en-US" sz="2400" dirty="0" smtClean="0"/>
              <a:t>Some robustness to noise: noise points unlikely to contribute </a:t>
            </a:r>
            <a:r>
              <a:rPr lang="en-US" sz="2400" i="1" dirty="0" smtClean="0"/>
              <a:t>consistently</a:t>
            </a:r>
            <a:r>
              <a:rPr lang="en-US" sz="2400" dirty="0" smtClean="0"/>
              <a:t> to any single bin</a:t>
            </a:r>
          </a:p>
          <a:p>
            <a:pPr eaLnBrk="1" hangingPunct="1"/>
            <a:r>
              <a:rPr lang="en-US" sz="2400" dirty="0" smtClean="0"/>
              <a:t>Can detect multiple instances of a model in a single pass</a:t>
            </a:r>
          </a:p>
          <a:p>
            <a:pPr eaLnBrk="1" hangingPunct="1"/>
            <a:endParaRPr lang="en-US" sz="800" dirty="0" smtClean="0"/>
          </a:p>
          <a:p>
            <a:pPr eaLnBrk="1" hangingPunct="1">
              <a:buNone/>
            </a:pPr>
            <a:r>
              <a:rPr lang="en-US" sz="2800" u="sng" dirty="0" smtClean="0"/>
              <a:t>Cons</a:t>
            </a:r>
          </a:p>
          <a:p>
            <a:pPr eaLnBrk="1" hangingPunct="1"/>
            <a:r>
              <a:rPr lang="en-US" sz="2400" dirty="0" smtClean="0"/>
              <a:t>Complexity of search time increases exponentially with the number of model parameters </a:t>
            </a:r>
          </a:p>
          <a:p>
            <a:pPr lvl="1" eaLnBrk="1" hangingPunct="1"/>
            <a:r>
              <a:rPr lang="en-US" sz="2000" dirty="0" smtClean="0">
                <a:solidFill>
                  <a:schemeClr val="accent2"/>
                </a:solidFill>
              </a:rPr>
              <a:t>If </a:t>
            </a:r>
            <a:r>
              <a:rPr lang="en-US" sz="2000" dirty="0" smtClean="0">
                <a:solidFill>
                  <a:srgbClr val="FF0000"/>
                </a:solidFill>
              </a:rPr>
              <a:t>3 parameters </a:t>
            </a:r>
            <a:r>
              <a:rPr lang="en-US" sz="2000" dirty="0" smtClean="0">
                <a:solidFill>
                  <a:schemeClr val="accent2"/>
                </a:solidFill>
              </a:rPr>
              <a:t>and 10 choices for each, search is O(10</a:t>
            </a:r>
            <a:r>
              <a:rPr lang="en-US" sz="2000" baseline="30000" dirty="0">
                <a:solidFill>
                  <a:srgbClr val="FF0000"/>
                </a:solidFill>
              </a:rPr>
              <a:t>3</a:t>
            </a:r>
            <a:r>
              <a:rPr lang="en-US" sz="2000" dirty="0" smtClean="0">
                <a:solidFill>
                  <a:schemeClr val="accent2"/>
                </a:solidFill>
              </a:rPr>
              <a:t>)</a:t>
            </a:r>
          </a:p>
          <a:p>
            <a:pPr eaLnBrk="1" hangingPunct="1"/>
            <a:r>
              <a:rPr lang="en-US" sz="2400" dirty="0" smtClean="0"/>
              <a:t>Non-target shapes can produce spurious peaks in parameter space</a:t>
            </a:r>
          </a:p>
          <a:p>
            <a:pPr eaLnBrk="1" hangingPunct="1"/>
            <a:r>
              <a:rPr lang="en-US" sz="2400" dirty="0" smtClean="0"/>
              <a:t>Quantization: can be tricky to pick a good grid size</a:t>
            </a:r>
          </a:p>
          <a:p>
            <a:pPr eaLnBrk="1" hangingPunct="1">
              <a:buNone/>
            </a:pPr>
            <a:endParaRPr lang="en-US" sz="2800" u="sng" dirty="0" smtClean="0"/>
          </a:p>
          <a:p>
            <a:pPr eaLnBrk="1" hangingPunct="1"/>
            <a:endParaRPr lang="en-US" sz="2400" dirty="0" smtClean="0"/>
          </a:p>
          <a:p>
            <a:pPr lvl="1" eaLnBrk="1" hangingPunct="1"/>
            <a:endParaRPr lang="en-US" dirty="0" smtClean="0"/>
          </a:p>
        </p:txBody>
      </p:sp>
      <p:sp>
        <p:nvSpPr>
          <p:cNvPr id="5" name="TextBox 4"/>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Modified from 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3919997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Oval 2"/>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5" name="Oval 3"/>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6" name="Oval 4"/>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7" name="Oval 5"/>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8" name="Oval 6"/>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9" name="Oval 7"/>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0" name="Oval 8"/>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1" name="Oval 9"/>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2" name="Oval 10"/>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3" name="Oval 11"/>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4" name="Oval 12"/>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5" name="Oval 13"/>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6" name="Oval 14"/>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7" name="Oval 15"/>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8" name="Oval 16"/>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9" name="Oval 17"/>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0" name="Oval 18"/>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1" name="Oval 19"/>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3" name="Oval 21"/>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4" name="Oval 22"/>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6" name="Oval 24"/>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7" name="Oval 25"/>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65" name="Rectangle 33"/>
          <p:cNvSpPr>
            <a:spLocks noChangeArrowheads="1"/>
          </p:cNvSpPr>
          <p:nvPr/>
        </p:nvSpPr>
        <p:spPr bwMode="auto">
          <a:xfrm>
            <a:off x="204788" y="179388"/>
            <a:ext cx="1589087" cy="519112"/>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6467" name="Text Box 35"/>
          <p:cNvSpPr txBox="1">
            <a:spLocks noChangeArrowheads="1"/>
          </p:cNvSpPr>
          <p:nvPr/>
        </p:nvSpPr>
        <p:spPr bwMode="auto">
          <a:xfrm>
            <a:off x="152400" y="4038600"/>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Sample</a:t>
            </a:r>
            <a:r>
              <a:rPr lang="en-US" sz="2000" dirty="0" smtClean="0">
                <a:solidFill>
                  <a:prstClr val="black"/>
                </a:solidFill>
                <a:latin typeface="Arial" charset="0"/>
                <a:cs typeface="Arial" charset="0"/>
              </a:rPr>
              <a:t> (randomly) the number of points required to fit the model</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Solve</a:t>
            </a:r>
            <a:r>
              <a:rPr lang="en-US" sz="2000" dirty="0" smtClean="0">
                <a:solidFill>
                  <a:prstClr val="black"/>
                </a:solidFill>
                <a:latin typeface="Arial" charset="0"/>
                <a:cs typeface="Arial" charset="0"/>
              </a:rPr>
              <a:t> for model parameters using samples </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Score</a:t>
            </a:r>
            <a:r>
              <a:rPr lang="en-US" sz="2000" dirty="0" smtClean="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smtClean="0">
              <a:solidFill>
                <a:prstClr val="black"/>
              </a:solidFill>
              <a:latin typeface="Arial" charset="0"/>
              <a:cs typeface="Arial" charset="0"/>
            </a:endParaRPr>
          </a:p>
          <a:p>
            <a:pPr marL="342900" indent="-342900" fontAlgn="base">
              <a:spcBef>
                <a:spcPct val="0"/>
              </a:spcBef>
              <a:spcAft>
                <a:spcPct val="0"/>
              </a:spcAft>
            </a:pPr>
            <a:r>
              <a:rPr lang="en-US" sz="2000" b="1" dirty="0" smtClean="0">
                <a:solidFill>
                  <a:prstClr val="black"/>
                </a:solidFill>
                <a:latin typeface="Arial" charset="0"/>
                <a:cs typeface="Arial" charset="0"/>
              </a:rPr>
              <a:t>Repeat</a:t>
            </a:r>
            <a:r>
              <a:rPr lang="en-US" sz="2000" dirty="0" smtClean="0">
                <a:solidFill>
                  <a:prstClr val="black"/>
                </a:solidFill>
                <a:latin typeface="Arial" charset="0"/>
                <a:cs typeface="Arial" charset="0"/>
              </a:rPr>
              <a:t> 1-3 until the best model is found with high confidence</a:t>
            </a:r>
            <a:endParaRPr lang="en-US" sz="2000" dirty="0">
              <a:solidFill>
                <a:prstClr val="black"/>
              </a:solidFill>
              <a:latin typeface="Arial" charset="0"/>
              <a:cs typeface="Arial" charset="0"/>
            </a:endParaRPr>
          </a:p>
        </p:txBody>
      </p:sp>
      <p:sp>
        <p:nvSpPr>
          <p:cNvPr id="146470" name="Text Box 38"/>
          <p:cNvSpPr txBox="1">
            <a:spLocks noChangeArrowheads="1"/>
          </p:cNvSpPr>
          <p:nvPr/>
        </p:nvSpPr>
        <p:spPr bwMode="auto">
          <a:xfrm>
            <a:off x="6461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31" name="Rectangle 40"/>
          <p:cNvSpPr>
            <a:spLocks noChangeArrowheads="1"/>
          </p:cNvSpPr>
          <p:nvPr/>
        </p:nvSpPr>
        <p:spPr bwMode="auto">
          <a:xfrm>
            <a:off x="152400" y="1219200"/>
            <a:ext cx="2079625" cy="304800"/>
          </a:xfrm>
          <a:prstGeom prst="rect">
            <a:avLst/>
          </a:prstGeom>
          <a:noFill/>
          <a:ln w="50800" algn="ctr">
            <a:noFill/>
            <a:miter lim="800000"/>
            <a:headEnd/>
            <a:tailEnd/>
          </a:ln>
          <a:effectLst/>
        </p:spPr>
        <p:txBody>
          <a:bodyPr wrap="none">
            <a:spAutoFit/>
          </a:bodyPr>
          <a:lstStyle/>
          <a:p>
            <a:pPr fontAlgn="base">
              <a:spcBef>
                <a:spcPct val="30000"/>
              </a:spcBef>
              <a:spcAft>
                <a:spcPct val="0"/>
              </a:spcAft>
            </a:pPr>
            <a:r>
              <a:rPr lang="en-US" sz="1400">
                <a:solidFill>
                  <a:srgbClr val="C0504D"/>
                </a:solidFill>
                <a:latin typeface="Arial" charset="0"/>
              </a:rPr>
              <a:t>Fischler &amp; Bolles in ‘81.</a:t>
            </a:r>
          </a:p>
        </p:txBody>
      </p:sp>
      <p:sp>
        <p:nvSpPr>
          <p:cNvPr id="32" name="Rectangle 42"/>
          <p:cNvSpPr>
            <a:spLocks noChangeArrowheads="1"/>
          </p:cNvSpPr>
          <p:nvPr/>
        </p:nvSpPr>
        <p:spPr bwMode="auto">
          <a:xfrm>
            <a:off x="152400" y="685800"/>
            <a:ext cx="3095625" cy="336550"/>
          </a:xfrm>
          <a:prstGeom prst="rect">
            <a:avLst/>
          </a:prstGeom>
          <a:noFill/>
          <a:ln w="25400" algn="ctr">
            <a:noFill/>
            <a:miter lim="800000"/>
            <a:headEnd/>
            <a:tailEnd/>
          </a:ln>
          <a:effectLst/>
        </p:spPr>
        <p:txBody>
          <a:bodyPr wrap="none">
            <a:spAutoFit/>
          </a:bodyPr>
          <a:lstStyle/>
          <a:p>
            <a:pPr algn="ctr" fontAlgn="base">
              <a:spcBef>
                <a:spcPct val="50000"/>
              </a:spcBef>
              <a:spcAft>
                <a:spcPct val="0"/>
              </a:spcAft>
            </a:pPr>
            <a:r>
              <a:rPr lang="en-US" sz="2400" baseline="-25000">
                <a:solidFill>
                  <a:prstClr val="black"/>
                </a:solidFill>
                <a:latin typeface="Arial" charset="0"/>
              </a:rPr>
              <a:t>(</a:t>
            </a:r>
            <a:r>
              <a:rPr lang="en-US" sz="2400" baseline="-25000">
                <a:solidFill>
                  <a:srgbClr val="FF0000"/>
                </a:solidFill>
                <a:latin typeface="Arial" charset="0"/>
              </a:rPr>
              <a:t>RAN</a:t>
            </a:r>
            <a:r>
              <a:rPr lang="en-US" sz="2400" baseline="-25000">
                <a:solidFill>
                  <a:prstClr val="black"/>
                </a:solidFill>
                <a:latin typeface="Arial" charset="0"/>
              </a:rPr>
              <a:t>dom </a:t>
            </a:r>
            <a:r>
              <a:rPr lang="en-US" sz="2400" baseline="-25000">
                <a:solidFill>
                  <a:srgbClr val="FF0000"/>
                </a:solidFill>
                <a:latin typeface="Arial" charset="0"/>
              </a:rPr>
              <a:t>SA</a:t>
            </a:r>
            <a:r>
              <a:rPr lang="en-US" sz="2400" baseline="-25000">
                <a:solidFill>
                  <a:prstClr val="black"/>
                </a:solidFill>
                <a:latin typeface="Arial" charset="0"/>
              </a:rPr>
              <a:t>mple </a:t>
            </a:r>
            <a:r>
              <a:rPr lang="en-US" sz="2400" baseline="-25000">
                <a:solidFill>
                  <a:srgbClr val="FF0000"/>
                </a:solidFill>
                <a:latin typeface="Arial" charset="0"/>
              </a:rPr>
              <a:t>C</a:t>
            </a:r>
            <a:r>
              <a:rPr lang="en-US" sz="2400" baseline="-25000">
                <a:solidFill>
                  <a:prstClr val="black"/>
                </a:solidFill>
                <a:latin typeface="Arial" charset="0"/>
              </a:rPr>
              <a:t>onsensus) :</a:t>
            </a:r>
          </a:p>
        </p:txBody>
      </p:sp>
      <p:sp>
        <p:nvSpPr>
          <p:cNvPr id="29" name="TextBox 28"/>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761007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Oval 2"/>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1" name="Oval 3"/>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2" name="Oval 4"/>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3" name="Oval 5"/>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4" name="Oval 6"/>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5" name="Oval 7"/>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6" name="Oval 8"/>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7" name="Oval 9"/>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8" name="Oval 10"/>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9" name="Oval 11"/>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0" name="Oval 12"/>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1" name="Oval 13"/>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2" name="Oval 14"/>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3" name="Oval 15"/>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4" name="Oval 16"/>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5" name="Oval 17"/>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6" name="Oval 18"/>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7" name="Oval 19"/>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9" name="Oval 21"/>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0" name="Oval 22"/>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2" name="Oval 24"/>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3" name="Oval 25"/>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4" name="Oval 26"/>
          <p:cNvSpPr>
            <a:spLocks noChangeArrowheads="1"/>
          </p:cNvSpPr>
          <p:nvPr/>
        </p:nvSpPr>
        <p:spPr bwMode="auto">
          <a:xfrm>
            <a:off x="4953000" y="16764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7" name="Oval 29"/>
          <p:cNvSpPr>
            <a:spLocks noChangeArrowheads="1"/>
          </p:cNvSpPr>
          <p:nvPr/>
        </p:nvSpPr>
        <p:spPr bwMode="auto">
          <a:xfrm>
            <a:off x="5562600" y="19812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21" name="Rectangle 33"/>
          <p:cNvSpPr>
            <a:spLocks noChangeArrowheads="1"/>
          </p:cNvSpPr>
          <p:nvPr/>
        </p:nvSpPr>
        <p:spPr bwMode="auto">
          <a:xfrm>
            <a:off x="204788" y="179388"/>
            <a:ext cx="1589087" cy="519112"/>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0328" name="Text Box 40"/>
          <p:cNvSpPr txBox="1">
            <a:spLocks noChangeArrowheads="1"/>
          </p:cNvSpPr>
          <p:nvPr/>
        </p:nvSpPr>
        <p:spPr bwMode="auto">
          <a:xfrm>
            <a:off x="6461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140333" name="Rectangle 45"/>
          <p:cNvSpPr>
            <a:spLocks noChangeArrowheads="1"/>
          </p:cNvSpPr>
          <p:nvPr/>
        </p:nvSpPr>
        <p:spPr bwMode="auto">
          <a:xfrm>
            <a:off x="152400" y="4537494"/>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3" name="Text Box 35"/>
          <p:cNvSpPr txBox="1">
            <a:spLocks noChangeArrowheads="1"/>
          </p:cNvSpPr>
          <p:nvPr/>
        </p:nvSpPr>
        <p:spPr bwMode="auto">
          <a:xfrm>
            <a:off x="152400" y="4038600"/>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Sample</a:t>
            </a:r>
            <a:r>
              <a:rPr lang="en-US" sz="2000" dirty="0" smtClean="0">
                <a:solidFill>
                  <a:prstClr val="black"/>
                </a:solidFill>
                <a:latin typeface="Arial" charset="0"/>
                <a:cs typeface="Arial" charset="0"/>
              </a:rPr>
              <a:t> (randomly) the number of points required to fit the model (#=2)</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Solve</a:t>
            </a:r>
            <a:r>
              <a:rPr lang="en-US" sz="2000" dirty="0" smtClean="0">
                <a:solidFill>
                  <a:prstClr val="black"/>
                </a:solidFill>
                <a:latin typeface="Arial" charset="0"/>
                <a:cs typeface="Arial" charset="0"/>
              </a:rPr>
              <a:t> for model parameters using samples </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Score</a:t>
            </a:r>
            <a:r>
              <a:rPr lang="en-US" sz="2000" dirty="0" smtClean="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smtClean="0">
              <a:solidFill>
                <a:prstClr val="black"/>
              </a:solidFill>
              <a:latin typeface="Arial" charset="0"/>
              <a:cs typeface="Arial" charset="0"/>
            </a:endParaRPr>
          </a:p>
          <a:p>
            <a:pPr marL="342900" indent="-342900" fontAlgn="base">
              <a:spcBef>
                <a:spcPct val="0"/>
              </a:spcBef>
              <a:spcAft>
                <a:spcPct val="0"/>
              </a:spcAft>
            </a:pPr>
            <a:r>
              <a:rPr lang="en-US" sz="2000" b="1" dirty="0" smtClean="0">
                <a:solidFill>
                  <a:prstClr val="black"/>
                </a:solidFill>
                <a:latin typeface="Arial" charset="0"/>
                <a:cs typeface="Arial" charset="0"/>
              </a:rPr>
              <a:t>Repeat</a:t>
            </a:r>
            <a:r>
              <a:rPr lang="en-US" sz="2000" dirty="0" smtClean="0">
                <a:solidFill>
                  <a:prstClr val="black"/>
                </a:solidFill>
                <a:latin typeface="Arial" charset="0"/>
                <a:cs typeface="Arial" charset="0"/>
              </a:rPr>
              <a:t> 1-3 until the best model is found with high confidence</a:t>
            </a:r>
            <a:endParaRPr lang="en-US" sz="2000" dirty="0">
              <a:solidFill>
                <a:prstClr val="black"/>
              </a:solidFill>
              <a:latin typeface="Arial" charset="0"/>
              <a:cs typeface="Arial" charset="0"/>
            </a:endParaRPr>
          </a:p>
        </p:txBody>
      </p:sp>
      <p:sp>
        <p:nvSpPr>
          <p:cNvPr id="35" name="TextBox 34"/>
          <p:cNvSpPr txBox="1"/>
          <p:nvPr/>
        </p:nvSpPr>
        <p:spPr>
          <a:xfrm>
            <a:off x="304800" y="1143000"/>
            <a:ext cx="2393604" cy="400110"/>
          </a:xfrm>
          <a:prstGeom prst="rect">
            <a:avLst/>
          </a:prstGeom>
          <a:noFill/>
        </p:spPr>
        <p:txBody>
          <a:bodyPr wrap="none" rtlCol="0">
            <a:spAutoFit/>
          </a:bodyPr>
          <a:lstStyle/>
          <a:p>
            <a:pPr fontAlgn="base">
              <a:spcBef>
                <a:spcPct val="0"/>
              </a:spcBef>
              <a:spcAft>
                <a:spcPct val="0"/>
              </a:spcAft>
            </a:pPr>
            <a:r>
              <a:rPr lang="en-US" sz="2000" dirty="0" smtClean="0">
                <a:solidFill>
                  <a:prstClr val="black"/>
                </a:solidFill>
                <a:latin typeface="Arial" charset="0"/>
              </a:rPr>
              <a:t>Line fitting example</a:t>
            </a:r>
            <a:endParaRPr lang="en-US" sz="2000" dirty="0">
              <a:solidFill>
                <a:prstClr val="black"/>
              </a:solidFill>
              <a:latin typeface="Arial" charset="0"/>
            </a:endParaRPr>
          </a:p>
        </p:txBody>
      </p:sp>
      <p:sp>
        <p:nvSpPr>
          <p:cNvPr id="32" name="TextBox 31"/>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337446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3" name="Oval 3"/>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4" name="Oval 4"/>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5" name="Oval 5"/>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6" name="Oval 6"/>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7" name="Oval 7"/>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8" name="Oval 8"/>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9" name="Oval 9"/>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0" name="Oval 10"/>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1" name="Oval 11"/>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2" name="Oval 12"/>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3" name="Oval 13"/>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4" name="Oval 14"/>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5" name="Oval 15"/>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6" name="Oval 16"/>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7" name="Oval 17"/>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8" name="Oval 18"/>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9" name="Oval 19"/>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1" name="Oval 21"/>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2" name="Oval 22"/>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4" name="Oval 24"/>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5" name="Oval 25"/>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6" name="Oval 26"/>
          <p:cNvSpPr>
            <a:spLocks noChangeArrowheads="1"/>
          </p:cNvSpPr>
          <p:nvPr/>
        </p:nvSpPr>
        <p:spPr bwMode="auto">
          <a:xfrm>
            <a:off x="4953000" y="16764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9" name="Oval 29"/>
          <p:cNvSpPr>
            <a:spLocks noChangeArrowheads="1"/>
          </p:cNvSpPr>
          <p:nvPr/>
        </p:nvSpPr>
        <p:spPr bwMode="auto">
          <a:xfrm>
            <a:off x="5562600" y="19812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13" name="Rectangle 33"/>
          <p:cNvSpPr>
            <a:spLocks noChangeArrowheads="1"/>
          </p:cNvSpPr>
          <p:nvPr/>
        </p:nvSpPr>
        <p:spPr bwMode="auto">
          <a:xfrm>
            <a:off x="204788" y="179388"/>
            <a:ext cx="1589087" cy="519112"/>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8514" name="Line 34"/>
          <p:cNvSpPr>
            <a:spLocks noChangeShapeType="1"/>
          </p:cNvSpPr>
          <p:nvPr/>
        </p:nvSpPr>
        <p:spPr bwMode="auto">
          <a:xfrm>
            <a:off x="3657600" y="990600"/>
            <a:ext cx="4267200" cy="22860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4" name="Text Box 40"/>
          <p:cNvSpPr txBox="1">
            <a:spLocks noChangeArrowheads="1"/>
          </p:cNvSpPr>
          <p:nvPr/>
        </p:nvSpPr>
        <p:spPr bwMode="auto">
          <a:xfrm>
            <a:off x="6461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35" name="Rectangle 45"/>
          <p:cNvSpPr>
            <a:spLocks noChangeArrowheads="1"/>
          </p:cNvSpPr>
          <p:nvPr/>
        </p:nvSpPr>
        <p:spPr bwMode="auto">
          <a:xfrm>
            <a:off x="152400" y="4849482"/>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6" name="Text Box 35"/>
          <p:cNvSpPr txBox="1">
            <a:spLocks noChangeArrowheads="1"/>
          </p:cNvSpPr>
          <p:nvPr/>
        </p:nvSpPr>
        <p:spPr bwMode="auto">
          <a:xfrm>
            <a:off x="152400" y="4038600"/>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Sample</a:t>
            </a:r>
            <a:r>
              <a:rPr lang="en-US" sz="2000" dirty="0" smtClean="0">
                <a:solidFill>
                  <a:prstClr val="black"/>
                </a:solidFill>
                <a:latin typeface="Arial" charset="0"/>
                <a:cs typeface="Arial" charset="0"/>
              </a:rPr>
              <a:t> (randomly) the number of points required to fit the model (#=2)</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Solve</a:t>
            </a:r>
            <a:r>
              <a:rPr lang="en-US" sz="2000" dirty="0" smtClean="0">
                <a:solidFill>
                  <a:prstClr val="black"/>
                </a:solidFill>
                <a:latin typeface="Arial" charset="0"/>
                <a:cs typeface="Arial" charset="0"/>
              </a:rPr>
              <a:t> for model parameters using samples </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Score</a:t>
            </a:r>
            <a:r>
              <a:rPr lang="en-US" sz="2000" dirty="0" smtClean="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smtClean="0">
              <a:solidFill>
                <a:prstClr val="black"/>
              </a:solidFill>
              <a:latin typeface="Arial" charset="0"/>
              <a:cs typeface="Arial" charset="0"/>
            </a:endParaRPr>
          </a:p>
          <a:p>
            <a:pPr marL="342900" indent="-342900" fontAlgn="base">
              <a:spcBef>
                <a:spcPct val="0"/>
              </a:spcBef>
              <a:spcAft>
                <a:spcPct val="0"/>
              </a:spcAft>
            </a:pPr>
            <a:r>
              <a:rPr lang="en-US" sz="2000" b="1" dirty="0" smtClean="0">
                <a:solidFill>
                  <a:prstClr val="black"/>
                </a:solidFill>
                <a:latin typeface="Arial" charset="0"/>
                <a:cs typeface="Arial" charset="0"/>
              </a:rPr>
              <a:t>Repeat</a:t>
            </a:r>
            <a:r>
              <a:rPr lang="en-US" sz="2000" dirty="0" smtClean="0">
                <a:solidFill>
                  <a:prstClr val="black"/>
                </a:solidFill>
                <a:latin typeface="Arial" charset="0"/>
                <a:cs typeface="Arial" charset="0"/>
              </a:rPr>
              <a:t> 1-3 until the best model is found with high confidence</a:t>
            </a:r>
            <a:endParaRPr lang="en-US" sz="2000" dirty="0">
              <a:solidFill>
                <a:prstClr val="black"/>
              </a:solidFill>
              <a:latin typeface="Arial" charset="0"/>
              <a:cs typeface="Arial" charset="0"/>
            </a:endParaRPr>
          </a:p>
        </p:txBody>
      </p:sp>
      <p:sp>
        <p:nvSpPr>
          <p:cNvPr id="38" name="TextBox 37"/>
          <p:cNvSpPr txBox="1"/>
          <p:nvPr/>
        </p:nvSpPr>
        <p:spPr>
          <a:xfrm>
            <a:off x="304800" y="1143000"/>
            <a:ext cx="2393604" cy="400110"/>
          </a:xfrm>
          <a:prstGeom prst="rect">
            <a:avLst/>
          </a:prstGeom>
          <a:noFill/>
        </p:spPr>
        <p:txBody>
          <a:bodyPr wrap="none" rtlCol="0">
            <a:spAutoFit/>
          </a:bodyPr>
          <a:lstStyle/>
          <a:p>
            <a:pPr fontAlgn="base">
              <a:spcBef>
                <a:spcPct val="0"/>
              </a:spcBef>
              <a:spcAft>
                <a:spcPct val="0"/>
              </a:spcAft>
            </a:pPr>
            <a:r>
              <a:rPr lang="en-US" sz="2000" dirty="0" smtClean="0">
                <a:solidFill>
                  <a:prstClr val="black"/>
                </a:solidFill>
                <a:latin typeface="Arial" charset="0"/>
              </a:rPr>
              <a:t>Line fitting example</a:t>
            </a:r>
            <a:endParaRPr lang="en-US" sz="2000" dirty="0">
              <a:solidFill>
                <a:prstClr val="black"/>
              </a:solidFill>
              <a:latin typeface="Arial" charset="0"/>
            </a:endParaRPr>
          </a:p>
        </p:txBody>
      </p:sp>
      <p:sp>
        <p:nvSpPr>
          <p:cNvPr id="32" name="TextBox 31"/>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2142865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Oval 2"/>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1" name="Oval 3"/>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2" name="Oval 4"/>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3" name="Oval 5"/>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4" name="Oval 6"/>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5" name="Oval 7"/>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6" name="Oval 8"/>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7" name="Oval 9"/>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8" name="Oval 10"/>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9" name="Oval 11"/>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0" name="Oval 12"/>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1" name="Oval 13"/>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2" name="Oval 14"/>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3" name="Oval 15"/>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4" name="Oval 16"/>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5" name="Oval 17"/>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6" name="Oval 18"/>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7" name="Oval 19"/>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8" name="Oval 20"/>
          <p:cNvSpPr>
            <a:spLocks noChangeArrowheads="1"/>
          </p:cNvSpPr>
          <p:nvPr/>
        </p:nvSpPr>
        <p:spPr bwMode="auto">
          <a:xfrm>
            <a:off x="6858000" y="26670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9" name="Oval 21"/>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0" name="Oval 22"/>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1" name="Oval 23"/>
          <p:cNvSpPr>
            <a:spLocks noChangeArrowheads="1"/>
          </p:cNvSpPr>
          <p:nvPr/>
        </p:nvSpPr>
        <p:spPr bwMode="auto">
          <a:xfrm>
            <a:off x="6248400" y="25908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2" name="Oval 24"/>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3" name="Oval 25"/>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4" name="Oval 26"/>
          <p:cNvSpPr>
            <a:spLocks noChangeArrowheads="1"/>
          </p:cNvSpPr>
          <p:nvPr/>
        </p:nvSpPr>
        <p:spPr bwMode="auto">
          <a:xfrm>
            <a:off x="4953000" y="16764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5" name="Oval 27"/>
          <p:cNvSpPr>
            <a:spLocks noChangeArrowheads="1"/>
          </p:cNvSpPr>
          <p:nvPr/>
        </p:nvSpPr>
        <p:spPr bwMode="auto">
          <a:xfrm>
            <a:off x="5562600" y="15240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6" name="Oval 28"/>
          <p:cNvSpPr>
            <a:spLocks noChangeArrowheads="1"/>
          </p:cNvSpPr>
          <p:nvPr/>
        </p:nvSpPr>
        <p:spPr bwMode="auto">
          <a:xfrm>
            <a:off x="5334000" y="1371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7" name="Oval 29"/>
          <p:cNvSpPr>
            <a:spLocks noChangeArrowheads="1"/>
          </p:cNvSpPr>
          <p:nvPr/>
        </p:nvSpPr>
        <p:spPr bwMode="auto">
          <a:xfrm>
            <a:off x="5562600" y="1981200"/>
            <a:ext cx="228600" cy="228600"/>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8" name="Line 30"/>
          <p:cNvSpPr>
            <a:spLocks noChangeShapeType="1"/>
          </p:cNvSpPr>
          <p:nvPr/>
        </p:nvSpPr>
        <p:spPr bwMode="auto">
          <a:xfrm flipH="1">
            <a:off x="7315200" y="3124200"/>
            <a:ext cx="228600" cy="3810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graphicFrame>
        <p:nvGraphicFramePr>
          <p:cNvPr id="150559" name="Object 31"/>
          <p:cNvGraphicFramePr>
            <a:graphicFrameLocks noChangeAspect="1"/>
          </p:cNvGraphicFramePr>
          <p:nvPr/>
        </p:nvGraphicFramePr>
        <p:xfrm>
          <a:off x="7848600" y="2819400"/>
          <a:ext cx="328613" cy="417513"/>
        </p:xfrm>
        <a:graphic>
          <a:graphicData uri="http://schemas.openxmlformats.org/presentationml/2006/ole">
            <mc:AlternateContent xmlns:mc="http://schemas.openxmlformats.org/markup-compatibility/2006">
              <mc:Choice xmlns:v="urn:schemas-microsoft-com:vml" Requires="v">
                <p:oleObj spid="_x0000_s81994" name="Equation" r:id="rId4" imgW="139680" imgH="177480" progId="Equation.3">
                  <p:embed/>
                </p:oleObj>
              </mc:Choice>
              <mc:Fallback>
                <p:oleObj name="Equation" r:id="rId4" imgW="1396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819400"/>
                        <a:ext cx="328613"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60" name="Line 32"/>
          <p:cNvSpPr>
            <a:spLocks noChangeShapeType="1"/>
          </p:cNvSpPr>
          <p:nvPr/>
        </p:nvSpPr>
        <p:spPr bwMode="auto">
          <a:xfrm flipH="1">
            <a:off x="7620000" y="2667000"/>
            <a:ext cx="228600" cy="3810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1" name="Rectangle 33"/>
          <p:cNvSpPr>
            <a:spLocks noChangeArrowheads="1"/>
          </p:cNvSpPr>
          <p:nvPr/>
        </p:nvSpPr>
        <p:spPr bwMode="auto">
          <a:xfrm>
            <a:off x="204788" y="179388"/>
            <a:ext cx="1589087" cy="519112"/>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50562" name="Line 34"/>
          <p:cNvSpPr>
            <a:spLocks noChangeShapeType="1"/>
          </p:cNvSpPr>
          <p:nvPr/>
        </p:nvSpPr>
        <p:spPr bwMode="auto">
          <a:xfrm>
            <a:off x="3657600" y="990600"/>
            <a:ext cx="4267200" cy="22860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4" name="Line 36"/>
          <p:cNvSpPr>
            <a:spLocks noChangeShapeType="1"/>
          </p:cNvSpPr>
          <p:nvPr/>
        </p:nvSpPr>
        <p:spPr bwMode="auto">
          <a:xfrm>
            <a:off x="3962400" y="533400"/>
            <a:ext cx="4267200" cy="2286000"/>
          </a:xfrm>
          <a:prstGeom prst="line">
            <a:avLst/>
          </a:prstGeom>
          <a:noFill/>
          <a:ln w="25400">
            <a:solidFill>
              <a:srgbClr val="000000"/>
            </a:solidFill>
            <a:prstDash val="dash"/>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5" name="Line 37"/>
          <p:cNvSpPr>
            <a:spLocks noChangeShapeType="1"/>
          </p:cNvSpPr>
          <p:nvPr/>
        </p:nvSpPr>
        <p:spPr bwMode="auto">
          <a:xfrm>
            <a:off x="3429000" y="1447800"/>
            <a:ext cx="4267200" cy="2286000"/>
          </a:xfrm>
          <a:prstGeom prst="line">
            <a:avLst/>
          </a:prstGeom>
          <a:noFill/>
          <a:ln w="25400">
            <a:solidFill>
              <a:srgbClr val="000000"/>
            </a:solidFill>
            <a:prstDash val="dash"/>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6" name="Text Box 38"/>
          <p:cNvSpPr txBox="1">
            <a:spLocks noChangeArrowheads="1"/>
          </p:cNvSpPr>
          <p:nvPr/>
        </p:nvSpPr>
        <p:spPr bwMode="auto">
          <a:xfrm>
            <a:off x="457200" y="29368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graphicFrame>
        <p:nvGraphicFramePr>
          <p:cNvPr id="150567" name="Object 39"/>
          <p:cNvGraphicFramePr>
            <a:graphicFrameLocks noChangeAspect="1"/>
          </p:cNvGraphicFramePr>
          <p:nvPr/>
        </p:nvGraphicFramePr>
        <p:xfrm>
          <a:off x="1066800" y="3200400"/>
          <a:ext cx="1111250" cy="525462"/>
        </p:xfrm>
        <a:graphic>
          <a:graphicData uri="http://schemas.openxmlformats.org/presentationml/2006/ole">
            <mc:AlternateContent xmlns:mc="http://schemas.openxmlformats.org/markup-compatibility/2006">
              <mc:Choice xmlns:v="urn:schemas-microsoft-com:vml" Requires="v">
                <p:oleObj spid="_x0000_s81995" name="Equation" r:id="rId6" imgW="457200" imgH="215640" progId="Equation.3">
                  <p:embed/>
                </p:oleObj>
              </mc:Choice>
              <mc:Fallback>
                <p:oleObj name="Equation" r:id="rId6" imgW="4572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200400"/>
                        <a:ext cx="1111250" cy="525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 Box 40"/>
          <p:cNvSpPr txBox="1">
            <a:spLocks noChangeArrowheads="1"/>
          </p:cNvSpPr>
          <p:nvPr/>
        </p:nvSpPr>
        <p:spPr bwMode="auto">
          <a:xfrm>
            <a:off x="457200" y="29368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46" name="Rectangle 45"/>
          <p:cNvSpPr>
            <a:spLocks noChangeArrowheads="1"/>
          </p:cNvSpPr>
          <p:nvPr/>
        </p:nvSpPr>
        <p:spPr bwMode="auto">
          <a:xfrm>
            <a:off x="152400" y="5188788"/>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47" name="Text Box 35"/>
          <p:cNvSpPr txBox="1">
            <a:spLocks noChangeArrowheads="1"/>
          </p:cNvSpPr>
          <p:nvPr/>
        </p:nvSpPr>
        <p:spPr bwMode="auto">
          <a:xfrm>
            <a:off x="152400" y="4038600"/>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Sample</a:t>
            </a:r>
            <a:r>
              <a:rPr lang="en-US" sz="2000" dirty="0" smtClean="0">
                <a:solidFill>
                  <a:prstClr val="black"/>
                </a:solidFill>
                <a:latin typeface="Arial" charset="0"/>
                <a:cs typeface="Arial" charset="0"/>
              </a:rPr>
              <a:t> (randomly) the number of points required to fit the model (#=2)</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Solve</a:t>
            </a:r>
            <a:r>
              <a:rPr lang="en-US" sz="2000" dirty="0" smtClean="0">
                <a:solidFill>
                  <a:prstClr val="black"/>
                </a:solidFill>
                <a:latin typeface="Arial" charset="0"/>
                <a:cs typeface="Arial" charset="0"/>
              </a:rPr>
              <a:t> for model parameters using samples </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Score</a:t>
            </a:r>
            <a:r>
              <a:rPr lang="en-US" sz="2000" dirty="0" smtClean="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smtClean="0">
              <a:solidFill>
                <a:prstClr val="black"/>
              </a:solidFill>
              <a:latin typeface="Arial" charset="0"/>
              <a:cs typeface="Arial" charset="0"/>
            </a:endParaRPr>
          </a:p>
          <a:p>
            <a:pPr marL="342900" indent="-342900" fontAlgn="base">
              <a:spcBef>
                <a:spcPct val="0"/>
              </a:spcBef>
              <a:spcAft>
                <a:spcPct val="0"/>
              </a:spcAft>
            </a:pPr>
            <a:r>
              <a:rPr lang="en-US" sz="2000" b="1" dirty="0" smtClean="0">
                <a:solidFill>
                  <a:prstClr val="black"/>
                </a:solidFill>
                <a:latin typeface="Arial" charset="0"/>
                <a:cs typeface="Arial" charset="0"/>
              </a:rPr>
              <a:t>Repeat</a:t>
            </a:r>
            <a:r>
              <a:rPr lang="en-US" sz="2000" dirty="0" smtClean="0">
                <a:solidFill>
                  <a:prstClr val="black"/>
                </a:solidFill>
                <a:latin typeface="Arial" charset="0"/>
                <a:cs typeface="Arial" charset="0"/>
              </a:rPr>
              <a:t> 1-3 until the best model is found with high confidence</a:t>
            </a:r>
            <a:endParaRPr lang="en-US" sz="2000" dirty="0">
              <a:solidFill>
                <a:prstClr val="black"/>
              </a:solidFill>
              <a:latin typeface="Arial" charset="0"/>
              <a:cs typeface="Arial" charset="0"/>
            </a:endParaRPr>
          </a:p>
        </p:txBody>
      </p:sp>
      <p:sp>
        <p:nvSpPr>
          <p:cNvPr id="48" name="TextBox 47"/>
          <p:cNvSpPr txBox="1"/>
          <p:nvPr/>
        </p:nvSpPr>
        <p:spPr>
          <a:xfrm>
            <a:off x="304800" y="1143000"/>
            <a:ext cx="2393604" cy="400110"/>
          </a:xfrm>
          <a:prstGeom prst="rect">
            <a:avLst/>
          </a:prstGeom>
          <a:noFill/>
        </p:spPr>
        <p:txBody>
          <a:bodyPr wrap="none" rtlCol="0">
            <a:spAutoFit/>
          </a:bodyPr>
          <a:lstStyle/>
          <a:p>
            <a:pPr fontAlgn="base">
              <a:spcBef>
                <a:spcPct val="0"/>
              </a:spcBef>
              <a:spcAft>
                <a:spcPct val="0"/>
              </a:spcAft>
            </a:pPr>
            <a:r>
              <a:rPr lang="en-US" sz="2000" dirty="0" smtClean="0">
                <a:solidFill>
                  <a:prstClr val="black"/>
                </a:solidFill>
                <a:latin typeface="Arial" charset="0"/>
              </a:rPr>
              <a:t>Line fitting example</a:t>
            </a:r>
            <a:endParaRPr lang="en-US" sz="2000" dirty="0">
              <a:solidFill>
                <a:prstClr val="black"/>
              </a:solidFill>
              <a:latin typeface="Arial" charset="0"/>
            </a:endParaRPr>
          </a:p>
        </p:txBody>
      </p:sp>
      <p:sp>
        <p:nvSpPr>
          <p:cNvPr id="43" name="TextBox 42"/>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2971248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Review (fitting)</a:t>
            </a:r>
          </a:p>
          <a:p>
            <a:pPr lvl="1"/>
            <a:r>
              <a:rPr lang="en-US" dirty="0" smtClean="0"/>
              <a:t>Hough transform</a:t>
            </a:r>
          </a:p>
          <a:p>
            <a:pPr lvl="1"/>
            <a:r>
              <a:rPr lang="en-US" dirty="0" smtClean="0"/>
              <a:t>RANSAC</a:t>
            </a:r>
          </a:p>
          <a:p>
            <a:r>
              <a:rPr lang="en-US" dirty="0" smtClean="0"/>
              <a:t>Matching points</a:t>
            </a:r>
          </a:p>
          <a:p>
            <a:r>
              <a:rPr lang="en-US" dirty="0" smtClean="0"/>
              <a:t>Retrieving object instances</a:t>
            </a:r>
          </a:p>
          <a:p>
            <a:pPr lvl="1"/>
            <a:r>
              <a:rPr lang="en-US" dirty="0" smtClean="0"/>
              <a:t>Indexing by visual words</a:t>
            </a:r>
          </a:p>
          <a:p>
            <a:pPr lvl="1"/>
            <a:r>
              <a:rPr lang="en-US" dirty="0" smtClean="0"/>
              <a:t>Spatial verification</a:t>
            </a:r>
            <a:endParaRPr lang="en-US" dirty="0"/>
          </a:p>
        </p:txBody>
      </p:sp>
      <p:sp>
        <p:nvSpPr>
          <p:cNvPr id="4" name="Rectangle 3"/>
          <p:cNvSpPr/>
          <p:nvPr/>
        </p:nvSpPr>
        <p:spPr>
          <a:xfrm>
            <a:off x="275775" y="1600200"/>
            <a:ext cx="8570682" cy="16364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846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val 2"/>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39" name="Oval 3"/>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0" name="Oval 4"/>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1" name="Oval 5"/>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2" name="Oval 6"/>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3" name="Oval 7"/>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4" name="Oval 8"/>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5" name="Oval 9"/>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6" name="Oval 10"/>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7" name="Oval 11"/>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8" name="Oval 12"/>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9" name="Oval 13"/>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0" name="Oval 14"/>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1" name="Oval 15"/>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2" name="Oval 16"/>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3" name="Oval 17"/>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4" name="Oval 18"/>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5" name="Oval 19"/>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6" name="Oval 20"/>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7" name="Oval 21"/>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8" name="Oval 22"/>
          <p:cNvSpPr>
            <a:spLocks noChangeArrowheads="1"/>
          </p:cNvSpPr>
          <p:nvPr/>
        </p:nvSpPr>
        <p:spPr bwMode="auto">
          <a:xfrm>
            <a:off x="3886200" y="22860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9" name="Oval 23"/>
          <p:cNvSpPr>
            <a:spLocks noChangeArrowheads="1"/>
          </p:cNvSpPr>
          <p:nvPr/>
        </p:nvSpPr>
        <p:spPr bwMode="auto">
          <a:xfrm>
            <a:off x="4267200" y="2667000"/>
            <a:ext cx="228600" cy="228600"/>
          </a:xfrm>
          <a:prstGeom prst="ellipse">
            <a:avLst/>
          </a:prstGeom>
          <a:solidFill>
            <a:srgbClr val="00FF00"/>
          </a:solidFill>
          <a:ln w="12700" algn="ctr">
            <a:solidFill>
              <a:schemeClr val="tx2"/>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0" name="Oval 24"/>
          <p:cNvSpPr>
            <a:spLocks noChangeArrowheads="1"/>
          </p:cNvSpPr>
          <p:nvPr/>
        </p:nvSpPr>
        <p:spPr bwMode="auto">
          <a:xfrm>
            <a:off x="3505200" y="30480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1" name="Oval 25"/>
          <p:cNvSpPr>
            <a:spLocks noChangeArrowheads="1"/>
          </p:cNvSpPr>
          <p:nvPr/>
        </p:nvSpPr>
        <p:spPr bwMode="auto">
          <a:xfrm>
            <a:off x="5867400" y="6858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2" name="Oval 26"/>
          <p:cNvSpPr>
            <a:spLocks noChangeArrowheads="1"/>
          </p:cNvSpPr>
          <p:nvPr/>
        </p:nvSpPr>
        <p:spPr bwMode="auto">
          <a:xfrm>
            <a:off x="6019800" y="12954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3" name="Oval 27"/>
          <p:cNvSpPr>
            <a:spLocks noChangeArrowheads="1"/>
          </p:cNvSpPr>
          <p:nvPr/>
        </p:nvSpPr>
        <p:spPr bwMode="auto">
          <a:xfrm>
            <a:off x="4724400" y="2209800"/>
            <a:ext cx="228600" cy="228600"/>
          </a:xfrm>
          <a:prstGeom prst="ellipse">
            <a:avLst/>
          </a:prstGeom>
          <a:solidFill>
            <a:srgbClr val="00FF00"/>
          </a:solidFill>
          <a:ln w="12700" algn="ctr">
            <a:solidFill>
              <a:schemeClr val="tx2"/>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4" name="Oval 28"/>
          <p:cNvSpPr>
            <a:spLocks noChangeArrowheads="1"/>
          </p:cNvSpPr>
          <p:nvPr/>
        </p:nvSpPr>
        <p:spPr bwMode="auto">
          <a:xfrm>
            <a:off x="4953000" y="16764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5" name="Oval 29"/>
          <p:cNvSpPr>
            <a:spLocks noChangeArrowheads="1"/>
          </p:cNvSpPr>
          <p:nvPr/>
        </p:nvSpPr>
        <p:spPr bwMode="auto">
          <a:xfrm>
            <a:off x="6248400" y="228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6" name="Oval 30"/>
          <p:cNvSpPr>
            <a:spLocks noChangeArrowheads="1"/>
          </p:cNvSpPr>
          <p:nvPr/>
        </p:nvSpPr>
        <p:spPr bwMode="auto">
          <a:xfrm>
            <a:off x="5562600" y="15240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7" name="Oval 31"/>
          <p:cNvSpPr>
            <a:spLocks noChangeArrowheads="1"/>
          </p:cNvSpPr>
          <p:nvPr/>
        </p:nvSpPr>
        <p:spPr bwMode="auto">
          <a:xfrm>
            <a:off x="5334000" y="1371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8" name="Oval 32"/>
          <p:cNvSpPr>
            <a:spLocks noChangeArrowheads="1"/>
          </p:cNvSpPr>
          <p:nvPr/>
        </p:nvSpPr>
        <p:spPr bwMode="auto">
          <a:xfrm>
            <a:off x="6781800" y="228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9" name="Oval 33"/>
          <p:cNvSpPr>
            <a:spLocks noChangeArrowheads="1"/>
          </p:cNvSpPr>
          <p:nvPr/>
        </p:nvSpPr>
        <p:spPr bwMode="auto">
          <a:xfrm>
            <a:off x="6248400" y="990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0" name="Oval 34"/>
          <p:cNvSpPr>
            <a:spLocks noChangeArrowheads="1"/>
          </p:cNvSpPr>
          <p:nvPr/>
        </p:nvSpPr>
        <p:spPr bwMode="auto">
          <a:xfrm>
            <a:off x="6705600" y="6096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1" name="Oval 35"/>
          <p:cNvSpPr>
            <a:spLocks noChangeArrowheads="1"/>
          </p:cNvSpPr>
          <p:nvPr/>
        </p:nvSpPr>
        <p:spPr bwMode="auto">
          <a:xfrm>
            <a:off x="5562600" y="1981200"/>
            <a:ext cx="228600" cy="228600"/>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2" name="Line 36"/>
          <p:cNvSpPr>
            <a:spLocks noChangeShapeType="1"/>
          </p:cNvSpPr>
          <p:nvPr/>
        </p:nvSpPr>
        <p:spPr bwMode="auto">
          <a:xfrm>
            <a:off x="2971800" y="29718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graphicFrame>
        <p:nvGraphicFramePr>
          <p:cNvPr id="142373" name="Object 37"/>
          <p:cNvGraphicFramePr>
            <a:graphicFrameLocks noChangeAspect="1"/>
          </p:cNvGraphicFramePr>
          <p:nvPr/>
        </p:nvGraphicFramePr>
        <p:xfrm>
          <a:off x="2819400" y="3316288"/>
          <a:ext cx="328613" cy="417512"/>
        </p:xfrm>
        <a:graphic>
          <a:graphicData uri="http://schemas.openxmlformats.org/presentationml/2006/ole">
            <mc:AlternateContent xmlns:mc="http://schemas.openxmlformats.org/markup-compatibility/2006">
              <mc:Choice xmlns:v="urn:schemas-microsoft-com:vml" Requires="v">
                <p:oleObj spid="_x0000_s83018" name="Equation" r:id="rId4" imgW="139680" imgH="177480" progId="Equation.3">
                  <p:embed/>
                </p:oleObj>
              </mc:Choice>
              <mc:Fallback>
                <p:oleObj name="Equation" r:id="rId4" imgW="1396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316288"/>
                        <a:ext cx="328613"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74" name="Line 38"/>
          <p:cNvSpPr>
            <a:spLocks noChangeShapeType="1"/>
          </p:cNvSpPr>
          <p:nvPr/>
        </p:nvSpPr>
        <p:spPr bwMode="auto">
          <a:xfrm>
            <a:off x="3505200" y="35814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42375" name="Rectangle 39"/>
          <p:cNvSpPr>
            <a:spLocks noChangeArrowheads="1"/>
          </p:cNvSpPr>
          <p:nvPr/>
        </p:nvSpPr>
        <p:spPr bwMode="auto">
          <a:xfrm>
            <a:off x="204788" y="179388"/>
            <a:ext cx="1589087" cy="519112"/>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2377" name="Line 41"/>
          <p:cNvSpPr>
            <a:spLocks noChangeShapeType="1"/>
          </p:cNvSpPr>
          <p:nvPr/>
        </p:nvSpPr>
        <p:spPr bwMode="auto">
          <a:xfrm flipV="1">
            <a:off x="3200400" y="304800"/>
            <a:ext cx="3810000" cy="35814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42380" name="Text Box 44"/>
          <p:cNvSpPr txBox="1">
            <a:spLocks noChangeArrowheads="1"/>
          </p:cNvSpPr>
          <p:nvPr/>
        </p:nvSpPr>
        <p:spPr bwMode="auto">
          <a:xfrm>
            <a:off x="6461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graphicFrame>
        <p:nvGraphicFramePr>
          <p:cNvPr id="48" name="Object 39"/>
          <p:cNvGraphicFramePr>
            <a:graphicFrameLocks noChangeAspect="1"/>
          </p:cNvGraphicFramePr>
          <p:nvPr/>
        </p:nvGraphicFramePr>
        <p:xfrm>
          <a:off x="7161213" y="3657600"/>
          <a:ext cx="1266825" cy="525463"/>
        </p:xfrm>
        <a:graphic>
          <a:graphicData uri="http://schemas.openxmlformats.org/presentationml/2006/ole">
            <mc:AlternateContent xmlns:mc="http://schemas.openxmlformats.org/markup-compatibility/2006">
              <mc:Choice xmlns:v="urn:schemas-microsoft-com:vml" Requires="v">
                <p:oleObj spid="_x0000_s83019" name="Equation" r:id="rId6" imgW="520560" imgH="215640" progId="Equation.3">
                  <p:embed/>
                </p:oleObj>
              </mc:Choice>
              <mc:Fallback>
                <p:oleObj name="Equation" r:id="rId6" imgW="52056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213" y="3657600"/>
                        <a:ext cx="1266825" cy="52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ectangle 48"/>
          <p:cNvSpPr>
            <a:spLocks noChangeArrowheads="1"/>
          </p:cNvSpPr>
          <p:nvPr/>
        </p:nvSpPr>
        <p:spPr bwMode="auto">
          <a:xfrm>
            <a:off x="152400" y="5749506"/>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50" name="Text Box 35"/>
          <p:cNvSpPr txBox="1">
            <a:spLocks noChangeArrowheads="1"/>
          </p:cNvSpPr>
          <p:nvPr/>
        </p:nvSpPr>
        <p:spPr bwMode="auto">
          <a:xfrm>
            <a:off x="152400" y="4038600"/>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Sample</a:t>
            </a:r>
            <a:r>
              <a:rPr lang="en-US" sz="2000" dirty="0" smtClean="0">
                <a:solidFill>
                  <a:prstClr val="black"/>
                </a:solidFill>
                <a:latin typeface="Arial" charset="0"/>
                <a:cs typeface="Arial" charset="0"/>
              </a:rPr>
              <a:t> (randomly) the number of points required to fit the model (#=2)</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Solve</a:t>
            </a:r>
            <a:r>
              <a:rPr lang="en-US" sz="2000" dirty="0" smtClean="0">
                <a:solidFill>
                  <a:prstClr val="black"/>
                </a:solidFill>
                <a:latin typeface="Arial" charset="0"/>
                <a:cs typeface="Arial" charset="0"/>
              </a:rPr>
              <a:t> for model parameters using samples </a:t>
            </a:r>
            <a:endParaRPr lang="en-US" sz="20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smtClean="0">
                <a:solidFill>
                  <a:prstClr val="black"/>
                </a:solidFill>
                <a:latin typeface="Arial" charset="0"/>
                <a:cs typeface="Arial" charset="0"/>
              </a:rPr>
              <a:t>Score</a:t>
            </a:r>
            <a:r>
              <a:rPr lang="en-US" sz="2000" dirty="0" smtClean="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smtClean="0">
              <a:solidFill>
                <a:prstClr val="black"/>
              </a:solidFill>
              <a:latin typeface="Arial" charset="0"/>
              <a:cs typeface="Arial" charset="0"/>
            </a:endParaRPr>
          </a:p>
          <a:p>
            <a:pPr marL="342900" indent="-342900" fontAlgn="base">
              <a:spcBef>
                <a:spcPct val="0"/>
              </a:spcBef>
              <a:spcAft>
                <a:spcPct val="0"/>
              </a:spcAft>
            </a:pPr>
            <a:r>
              <a:rPr lang="en-US" sz="2000" b="1" dirty="0" smtClean="0">
                <a:solidFill>
                  <a:prstClr val="black"/>
                </a:solidFill>
                <a:latin typeface="Arial" charset="0"/>
                <a:cs typeface="Arial" charset="0"/>
              </a:rPr>
              <a:t>Repeat</a:t>
            </a:r>
            <a:r>
              <a:rPr lang="en-US" sz="2000" dirty="0" smtClean="0">
                <a:solidFill>
                  <a:prstClr val="black"/>
                </a:solidFill>
                <a:latin typeface="Arial" charset="0"/>
                <a:cs typeface="Arial" charset="0"/>
              </a:rPr>
              <a:t> 1-3 until the best model is found with high confidence</a:t>
            </a:r>
            <a:endParaRPr lang="en-US" sz="2000" dirty="0">
              <a:solidFill>
                <a:prstClr val="black"/>
              </a:solidFill>
              <a:latin typeface="Arial" charset="0"/>
              <a:cs typeface="Arial" charset="0"/>
            </a:endParaRPr>
          </a:p>
        </p:txBody>
      </p:sp>
      <p:sp>
        <p:nvSpPr>
          <p:cNvPr id="45" name="TextBox 44"/>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28337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3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23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3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23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23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3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3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3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3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3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23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23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3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23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23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23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8" grpId="0" animBg="1"/>
      <p:bldP spid="142359" grpId="0" animBg="1"/>
      <p:bldP spid="142360" grpId="0" animBg="1"/>
      <p:bldP spid="142361" grpId="0" animBg="1"/>
      <p:bldP spid="142362" grpId="0" animBg="1"/>
      <p:bldP spid="142363" grpId="0" animBg="1"/>
      <p:bldP spid="142364" grpId="0" animBg="1"/>
      <p:bldP spid="142365" grpId="0" animBg="1"/>
      <p:bldP spid="142366" grpId="0" animBg="1"/>
      <p:bldP spid="142367" grpId="0" animBg="1"/>
      <p:bldP spid="142368" grpId="0" animBg="1"/>
      <p:bldP spid="142369" grpId="0" animBg="1"/>
      <p:bldP spid="142370" grpId="0" animBg="1"/>
      <p:bldP spid="142371" grpId="0" animBg="1"/>
      <p:bldP spid="142372" grpId="0" animBg="1"/>
      <p:bldP spid="142374" grpId="0" animBg="1"/>
      <p:bldP spid="1423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RANSAC pros and cons</a:t>
            </a:r>
          </a:p>
        </p:txBody>
      </p:sp>
      <p:sp>
        <p:nvSpPr>
          <p:cNvPr id="1591299" name="Rectangle 3"/>
          <p:cNvSpPr>
            <a:spLocks noGrp="1" noChangeArrowheads="1"/>
          </p:cNvSpPr>
          <p:nvPr>
            <p:ph idx="1"/>
          </p:nvPr>
        </p:nvSpPr>
        <p:spPr>
          <a:xfrm>
            <a:off x="457200" y="1320800"/>
            <a:ext cx="8229600" cy="4949371"/>
          </a:xfrm>
        </p:spPr>
        <p:txBody>
          <a:bodyPr/>
          <a:lstStyle/>
          <a:p>
            <a:pPr>
              <a:buFontTx/>
              <a:buChar char="•"/>
            </a:pPr>
            <a:r>
              <a:rPr lang="en-US" sz="2400" u="sng" dirty="0" smtClean="0"/>
              <a:t>Pros</a:t>
            </a:r>
          </a:p>
          <a:p>
            <a:pPr lvl="1"/>
            <a:r>
              <a:rPr lang="en-US" sz="2000" dirty="0" smtClean="0"/>
              <a:t>Simple and general</a:t>
            </a:r>
          </a:p>
          <a:p>
            <a:pPr lvl="1"/>
            <a:r>
              <a:rPr lang="en-US" sz="2000" dirty="0" smtClean="0"/>
              <a:t>Applicable to many different problems</a:t>
            </a:r>
          </a:p>
          <a:p>
            <a:pPr lvl="1"/>
            <a:r>
              <a:rPr lang="en-US" sz="2000" dirty="0" smtClean="0"/>
              <a:t>Often works well in practice</a:t>
            </a:r>
          </a:p>
          <a:p>
            <a:pPr>
              <a:buFontTx/>
              <a:buChar char="•"/>
            </a:pPr>
            <a:r>
              <a:rPr lang="en-US" sz="2400" u="sng" dirty="0" smtClean="0"/>
              <a:t>Cons</a:t>
            </a:r>
          </a:p>
          <a:p>
            <a:pPr lvl="1"/>
            <a:r>
              <a:rPr lang="en-US" sz="2000" dirty="0" smtClean="0"/>
              <a:t>Lots of parameters to tune</a:t>
            </a:r>
          </a:p>
          <a:p>
            <a:pPr lvl="1"/>
            <a:r>
              <a:rPr lang="en-US" sz="2000" dirty="0" smtClean="0"/>
              <a:t>Doesn’t work well for low inlier ratios (too many iterations, or can fail completely)</a:t>
            </a:r>
          </a:p>
          <a:p>
            <a:pPr lvl="1"/>
            <a:r>
              <a:rPr lang="en-US" sz="2000" dirty="0" smtClean="0"/>
              <a:t>Can’t always get a good initialization of the model based on the minimum number of samples</a:t>
            </a:r>
          </a:p>
          <a:p>
            <a:pPr marL="457200" indent="-457200">
              <a:buFont typeface="Arial" panose="020B0604020202020204" pitchFamily="34" charset="0"/>
              <a:buChar char="•"/>
            </a:pPr>
            <a:r>
              <a:rPr lang="en-US" sz="2400" u="sng" dirty="0" smtClean="0"/>
              <a:t>Common applications</a:t>
            </a:r>
          </a:p>
          <a:p>
            <a:pPr marL="857250" lvl="1" indent="-457200">
              <a:buFont typeface="Arial" panose="020B0604020202020204" pitchFamily="34" charset="0"/>
              <a:buChar char="•"/>
            </a:pPr>
            <a:r>
              <a:rPr lang="en-US" sz="2000" dirty="0"/>
              <a:t>I</a:t>
            </a:r>
            <a:r>
              <a:rPr lang="en-US" sz="2000" dirty="0" smtClean="0"/>
              <a:t>mage stitching</a:t>
            </a:r>
          </a:p>
          <a:p>
            <a:pPr marL="857250" lvl="1" indent="-457200">
              <a:buFont typeface="Arial" panose="020B0604020202020204" pitchFamily="34" charset="0"/>
              <a:buChar char="•"/>
            </a:pPr>
            <a:r>
              <a:rPr lang="en-US" sz="2000" dirty="0" smtClean="0"/>
              <a:t>Relating </a:t>
            </a:r>
            <a:r>
              <a:rPr lang="en-US" sz="2000" dirty="0"/>
              <a:t>two </a:t>
            </a:r>
            <a:r>
              <a:rPr lang="en-US" sz="2000" dirty="0" smtClean="0"/>
              <a:t>views</a:t>
            </a:r>
            <a:endParaRPr lang="en-US" dirty="0"/>
          </a:p>
          <a:p>
            <a:pPr lvl="1"/>
            <a:endParaRPr lang="en-US" dirty="0" smtClean="0"/>
          </a:p>
        </p:txBody>
      </p:sp>
      <p:sp>
        <p:nvSpPr>
          <p:cNvPr id="7" name="TextBox 6"/>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3673834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Review (fitting)</a:t>
            </a:r>
          </a:p>
          <a:p>
            <a:pPr lvl="1"/>
            <a:r>
              <a:rPr lang="en-US" dirty="0" smtClean="0"/>
              <a:t>Hough transform</a:t>
            </a:r>
          </a:p>
          <a:p>
            <a:pPr lvl="1"/>
            <a:r>
              <a:rPr lang="en-US" dirty="0" smtClean="0"/>
              <a:t>RANSAC</a:t>
            </a:r>
          </a:p>
          <a:p>
            <a:r>
              <a:rPr lang="en-US" dirty="0" smtClean="0"/>
              <a:t>Matching points</a:t>
            </a:r>
          </a:p>
          <a:p>
            <a:r>
              <a:rPr lang="en-US" dirty="0" smtClean="0"/>
              <a:t>Retrieving object instances</a:t>
            </a:r>
          </a:p>
          <a:p>
            <a:pPr lvl="1"/>
            <a:r>
              <a:rPr lang="en-US" dirty="0" smtClean="0"/>
              <a:t>Indexing by visual words</a:t>
            </a:r>
          </a:p>
          <a:p>
            <a:pPr lvl="1"/>
            <a:r>
              <a:rPr lang="en-US" dirty="0" smtClean="0"/>
              <a:t>Spatial verification</a:t>
            </a:r>
            <a:endParaRPr lang="en-US" dirty="0"/>
          </a:p>
        </p:txBody>
      </p:sp>
      <p:sp>
        <p:nvSpPr>
          <p:cNvPr id="4" name="Rectangle 3"/>
          <p:cNvSpPr/>
          <p:nvPr/>
        </p:nvSpPr>
        <p:spPr>
          <a:xfrm>
            <a:off x="275775" y="3236686"/>
            <a:ext cx="8570682" cy="573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11883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09575" y="0"/>
            <a:ext cx="8229600" cy="1143000"/>
          </a:xfrm>
        </p:spPr>
        <p:txBody>
          <a:bodyPr/>
          <a:lstStyle/>
          <a:p>
            <a:pPr eaLnBrk="1" hangingPunct="1"/>
            <a:r>
              <a:rPr lang="en-US" sz="4000" dirty="0" smtClean="0"/>
              <a:t>Alignment problem</a:t>
            </a:r>
          </a:p>
        </p:txBody>
      </p:sp>
      <p:sp>
        <p:nvSpPr>
          <p:cNvPr id="3" name="Content Placeholder 2"/>
          <p:cNvSpPr>
            <a:spLocks noGrp="1"/>
          </p:cNvSpPr>
          <p:nvPr>
            <p:ph idx="1"/>
          </p:nvPr>
        </p:nvSpPr>
        <p:spPr>
          <a:xfrm>
            <a:off x="457200" y="1238250"/>
            <a:ext cx="8229600" cy="2924175"/>
          </a:xfrm>
        </p:spPr>
        <p:txBody>
          <a:bodyPr/>
          <a:lstStyle/>
          <a:p>
            <a:pPr eaLnBrk="1" hangingPunct="1"/>
            <a:r>
              <a:rPr lang="en-US" sz="2400" dirty="0" smtClean="0"/>
              <a:t>We have previously considered how to </a:t>
            </a:r>
            <a:r>
              <a:rPr lang="en-US" sz="2400" b="1" dirty="0" smtClean="0"/>
              <a:t>fit a model to image evidence</a:t>
            </a:r>
          </a:p>
          <a:p>
            <a:pPr lvl="1" eaLnBrk="1" hangingPunct="1"/>
            <a:r>
              <a:rPr lang="en-US" sz="2000" dirty="0" smtClean="0"/>
              <a:t>e.g., a line to edge points</a:t>
            </a:r>
          </a:p>
          <a:p>
            <a:pPr eaLnBrk="1" hangingPunct="1"/>
            <a:r>
              <a:rPr lang="en-US" sz="2400" dirty="0" smtClean="0"/>
              <a:t>In alignment, we will </a:t>
            </a:r>
            <a:r>
              <a:rPr lang="en-US" sz="2400" b="1" dirty="0" smtClean="0"/>
              <a:t>fit the parameters of some transformation</a:t>
            </a:r>
            <a:r>
              <a:rPr lang="en-US" sz="2400" dirty="0" smtClean="0"/>
              <a:t> according to a set of matching feature pairs (“correspondences”).</a:t>
            </a:r>
          </a:p>
          <a:p>
            <a:r>
              <a:rPr lang="en-US" sz="2400" dirty="0"/>
              <a:t>Difficulties</a:t>
            </a:r>
          </a:p>
          <a:p>
            <a:pPr lvl="1"/>
            <a:r>
              <a:rPr lang="en-US" sz="2000" dirty="0" smtClean="0"/>
              <a:t>Noise</a:t>
            </a:r>
            <a:endParaRPr lang="en-US" sz="2000" dirty="0"/>
          </a:p>
          <a:p>
            <a:pPr lvl="1"/>
            <a:r>
              <a:rPr lang="en-US" sz="2000" dirty="0" smtClean="0"/>
              <a:t>Outliers</a:t>
            </a:r>
          </a:p>
          <a:p>
            <a:pPr eaLnBrk="1" hangingPunct="1"/>
            <a:endParaRPr lang="en-US" sz="2400" dirty="0" smtClean="0"/>
          </a:p>
        </p:txBody>
      </p:sp>
      <p:grpSp>
        <p:nvGrpSpPr>
          <p:cNvPr id="6" name="Group 5"/>
          <p:cNvGrpSpPr/>
          <p:nvPr/>
        </p:nvGrpSpPr>
        <p:grpSpPr>
          <a:xfrm>
            <a:off x="3901393" y="3648530"/>
            <a:ext cx="4370387" cy="2784475"/>
            <a:chOff x="2341109" y="3721100"/>
            <a:chExt cx="4370387" cy="2784475"/>
          </a:xfrm>
        </p:grpSpPr>
        <p:grpSp>
          <p:nvGrpSpPr>
            <p:cNvPr id="4" name="Group 3"/>
            <p:cNvGrpSpPr/>
            <p:nvPr/>
          </p:nvGrpSpPr>
          <p:grpSpPr>
            <a:xfrm>
              <a:off x="2341109" y="4184650"/>
              <a:ext cx="4370387" cy="2320925"/>
              <a:chOff x="2341109" y="4184650"/>
              <a:chExt cx="4370387" cy="2320925"/>
            </a:xfrm>
          </p:grpSpPr>
          <p:grpSp>
            <p:nvGrpSpPr>
              <p:cNvPr id="2" name="Group 22"/>
              <p:cNvGrpSpPr>
                <a:grpSpLocks/>
              </p:cNvGrpSpPr>
              <p:nvPr/>
            </p:nvGrpSpPr>
            <p:grpSpPr bwMode="auto">
              <a:xfrm>
                <a:off x="2341109" y="4184650"/>
                <a:ext cx="4370387" cy="2320925"/>
                <a:chOff x="1276" y="2666"/>
                <a:chExt cx="3284" cy="1462"/>
              </a:xfrm>
            </p:grpSpPr>
            <p:sp>
              <p:nvSpPr>
                <p:cNvPr id="74761" name="Line 23"/>
                <p:cNvSpPr>
                  <a:spLocks noChangeShapeType="1"/>
                </p:cNvSpPr>
                <p:nvPr/>
              </p:nvSpPr>
              <p:spPr bwMode="auto">
                <a:xfrm flipV="1">
                  <a:off x="2860" y="3434"/>
                  <a:ext cx="576" cy="0"/>
                </a:xfrm>
                <a:prstGeom prst="line">
                  <a:avLst/>
                </a:prstGeom>
                <a:noFill/>
                <a:ln w="38100">
                  <a:solidFill>
                    <a:srgbClr val="000000"/>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74762" name="AutoShape 24">
                  <a:hlinkClick r:id="" action="ppaction://hlinkshowjump?jump=firstslide" highlightClick="1"/>
                </p:cNvPr>
                <p:cNvSpPr>
                  <a:spLocks noChangeArrowheads="1"/>
                </p:cNvSpPr>
                <p:nvPr/>
              </p:nvSpPr>
              <p:spPr bwMode="auto">
                <a:xfrm>
                  <a:off x="1276" y="2666"/>
                  <a:ext cx="1412" cy="1462"/>
                </a:xfrm>
                <a:prstGeom prst="actionButtonHome">
                  <a:avLst/>
                </a:prstGeom>
                <a:solidFill>
                  <a:srgbClr val="808080">
                    <a:alpha val="25098"/>
                  </a:srgb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3" name="Oval 25"/>
                <p:cNvSpPr>
                  <a:spLocks noChangeAspect="1" noChangeArrowheads="1"/>
                </p:cNvSpPr>
                <p:nvPr/>
              </p:nvSpPr>
              <p:spPr bwMode="auto">
                <a:xfrm>
                  <a:off x="1941" y="2831"/>
                  <a:ext cx="75" cy="75"/>
                </a:xfrm>
                <a:prstGeom prst="ellipse">
                  <a:avLst/>
                </a:prstGeom>
                <a:solidFill>
                  <a:srgbClr val="FF00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4" name="Oval 26"/>
                <p:cNvSpPr>
                  <a:spLocks noChangeAspect="1" noChangeArrowheads="1"/>
                </p:cNvSpPr>
                <p:nvPr/>
              </p:nvSpPr>
              <p:spPr bwMode="auto">
                <a:xfrm>
                  <a:off x="2325" y="3866"/>
                  <a:ext cx="75" cy="75"/>
                </a:xfrm>
                <a:prstGeom prst="ellipse">
                  <a:avLst/>
                </a:prstGeom>
                <a:solidFill>
                  <a:srgbClr val="0000FF"/>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5" name="Oval 27"/>
                <p:cNvSpPr>
                  <a:spLocks noChangeAspect="1" noChangeArrowheads="1"/>
                </p:cNvSpPr>
                <p:nvPr/>
              </p:nvSpPr>
              <p:spPr bwMode="auto">
                <a:xfrm>
                  <a:off x="1872" y="3621"/>
                  <a:ext cx="75" cy="75"/>
                </a:xfrm>
                <a:prstGeom prst="ellipse">
                  <a:avLst/>
                </a:prstGeom>
                <a:solidFill>
                  <a:srgbClr val="00FF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6" name="Oval 28"/>
                <p:cNvSpPr>
                  <a:spLocks noChangeAspect="1" noChangeArrowheads="1"/>
                </p:cNvSpPr>
                <p:nvPr/>
              </p:nvSpPr>
              <p:spPr bwMode="auto">
                <a:xfrm>
                  <a:off x="1413" y="3360"/>
                  <a:ext cx="75" cy="75"/>
                </a:xfrm>
                <a:prstGeom prst="ellipse">
                  <a:avLst/>
                </a:prstGeom>
                <a:solidFill>
                  <a:srgbClr val="FF00FF"/>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7" name="Oval 29"/>
                <p:cNvSpPr>
                  <a:spLocks noChangeAspect="1" noChangeArrowheads="1"/>
                </p:cNvSpPr>
                <p:nvPr/>
              </p:nvSpPr>
              <p:spPr bwMode="auto">
                <a:xfrm>
                  <a:off x="2256" y="3168"/>
                  <a:ext cx="75" cy="75"/>
                </a:xfrm>
                <a:prstGeom prst="ellipse">
                  <a:avLst/>
                </a:prstGeom>
                <a:solidFill>
                  <a:srgbClr val="FFFF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8" name="AutoShape 30">
                  <a:hlinkClick r:id="" action="ppaction://hlinkshowjump?jump=firstslide" highlightClick="1"/>
                </p:cNvPr>
                <p:cNvSpPr>
                  <a:spLocks noChangeArrowheads="1"/>
                </p:cNvSpPr>
                <p:nvPr/>
              </p:nvSpPr>
              <p:spPr bwMode="auto">
                <a:xfrm rot="1247942">
                  <a:off x="3628" y="2954"/>
                  <a:ext cx="932" cy="1126"/>
                </a:xfrm>
                <a:prstGeom prst="actionButtonHome">
                  <a:avLst/>
                </a:prstGeom>
                <a:solidFill>
                  <a:srgbClr val="808080">
                    <a:alpha val="25098"/>
                  </a:srgb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69" name="Oval 31"/>
                <p:cNvSpPr>
                  <a:spLocks noChangeAspect="1" noChangeArrowheads="1"/>
                </p:cNvSpPr>
                <p:nvPr/>
              </p:nvSpPr>
              <p:spPr bwMode="auto">
                <a:xfrm>
                  <a:off x="4176" y="3168"/>
                  <a:ext cx="75" cy="75"/>
                </a:xfrm>
                <a:prstGeom prst="ellipse">
                  <a:avLst/>
                </a:prstGeom>
                <a:solidFill>
                  <a:srgbClr val="FF00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70" name="Oval 32"/>
                <p:cNvSpPr>
                  <a:spLocks noChangeAspect="1" noChangeArrowheads="1"/>
                </p:cNvSpPr>
                <p:nvPr/>
              </p:nvSpPr>
              <p:spPr bwMode="auto">
                <a:xfrm>
                  <a:off x="4176" y="3887"/>
                  <a:ext cx="75" cy="75"/>
                </a:xfrm>
                <a:prstGeom prst="ellipse">
                  <a:avLst/>
                </a:prstGeom>
                <a:solidFill>
                  <a:srgbClr val="0000FF"/>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71" name="Oval 33"/>
                <p:cNvSpPr>
                  <a:spLocks noChangeAspect="1" noChangeArrowheads="1"/>
                </p:cNvSpPr>
                <p:nvPr/>
              </p:nvSpPr>
              <p:spPr bwMode="auto">
                <a:xfrm>
                  <a:off x="3936" y="3621"/>
                  <a:ext cx="75" cy="75"/>
                </a:xfrm>
                <a:prstGeom prst="ellipse">
                  <a:avLst/>
                </a:prstGeom>
                <a:solidFill>
                  <a:srgbClr val="00FF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72" name="Oval 34"/>
                <p:cNvSpPr>
                  <a:spLocks noChangeAspect="1" noChangeArrowheads="1"/>
                </p:cNvSpPr>
                <p:nvPr/>
              </p:nvSpPr>
              <p:spPr bwMode="auto">
                <a:xfrm>
                  <a:off x="3744" y="3360"/>
                  <a:ext cx="75" cy="75"/>
                </a:xfrm>
                <a:prstGeom prst="ellipse">
                  <a:avLst/>
                </a:prstGeom>
                <a:solidFill>
                  <a:srgbClr val="FF00FF"/>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4773" name="Oval 35"/>
                <p:cNvSpPr>
                  <a:spLocks noChangeAspect="1" noChangeArrowheads="1"/>
                </p:cNvSpPr>
                <p:nvPr/>
              </p:nvSpPr>
              <p:spPr bwMode="auto">
                <a:xfrm>
                  <a:off x="4293" y="3408"/>
                  <a:ext cx="75" cy="75"/>
                </a:xfrm>
                <a:prstGeom prst="ellipse">
                  <a:avLst/>
                </a:prstGeom>
                <a:solidFill>
                  <a:srgbClr val="FFFF00"/>
                </a:solidFill>
                <a:ln w="952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63" name="Text Box 36"/>
              <p:cNvSpPr txBox="1">
                <a:spLocks noChangeArrowheads="1"/>
              </p:cNvSpPr>
              <p:nvPr/>
            </p:nvSpPr>
            <p:spPr bwMode="auto">
              <a:xfrm>
                <a:off x="4632325" y="4926013"/>
                <a:ext cx="35401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i="1">
                    <a:solidFill>
                      <a:srgbClr val="000000"/>
                    </a:solidFill>
                    <a:latin typeface="Times New Roman" pitchFamily="18" charset="0"/>
                  </a:rPr>
                  <a:t>T</a:t>
                </a:r>
              </a:p>
            </p:txBody>
          </p:sp>
        </p:grpSp>
        <p:sp>
          <p:nvSpPr>
            <p:cNvPr id="64" name="Text Box 37"/>
            <p:cNvSpPr txBox="1">
              <a:spLocks noChangeArrowheads="1"/>
            </p:cNvSpPr>
            <p:nvPr/>
          </p:nvSpPr>
          <p:spPr bwMode="auto">
            <a:xfrm>
              <a:off x="3086100" y="3721100"/>
              <a:ext cx="376238"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i="1">
                  <a:solidFill>
                    <a:srgbClr val="000000"/>
                  </a:solidFill>
                  <a:latin typeface="Times New Roman" pitchFamily="18" charset="0"/>
                </a:rPr>
                <a:t>x</a:t>
              </a:r>
              <a:r>
                <a:rPr lang="en-US" sz="2400" i="1" baseline="-25000">
                  <a:solidFill>
                    <a:srgbClr val="000000"/>
                  </a:solidFill>
                  <a:latin typeface="Times New Roman" pitchFamily="18" charset="0"/>
                </a:rPr>
                <a:t>i</a:t>
              </a:r>
            </a:p>
          </p:txBody>
        </p:sp>
        <p:grpSp>
          <p:nvGrpSpPr>
            <p:cNvPr id="5" name="Group 4"/>
            <p:cNvGrpSpPr/>
            <p:nvPr/>
          </p:nvGrpSpPr>
          <p:grpSpPr>
            <a:xfrm>
              <a:off x="6178550" y="4159250"/>
              <a:ext cx="417118" cy="457200"/>
              <a:chOff x="6178550" y="4159250"/>
              <a:chExt cx="417118" cy="457200"/>
            </a:xfrm>
          </p:grpSpPr>
          <p:sp>
            <p:nvSpPr>
              <p:cNvPr id="65" name="Text Box 38"/>
              <p:cNvSpPr txBox="1">
                <a:spLocks noChangeArrowheads="1"/>
              </p:cNvSpPr>
              <p:nvPr/>
            </p:nvSpPr>
            <p:spPr bwMode="auto">
              <a:xfrm>
                <a:off x="6178550" y="4159250"/>
                <a:ext cx="376238"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i="1" dirty="0">
                    <a:solidFill>
                      <a:srgbClr val="000000"/>
                    </a:solidFill>
                    <a:latin typeface="Times New Roman" pitchFamily="18" charset="0"/>
                  </a:rPr>
                  <a:t>x</a:t>
                </a:r>
                <a:r>
                  <a:rPr lang="en-US" sz="2400" i="1" baseline="-25000" dirty="0">
                    <a:solidFill>
                      <a:srgbClr val="000000"/>
                    </a:solidFill>
                    <a:latin typeface="Times New Roman" pitchFamily="18" charset="0"/>
                  </a:rPr>
                  <a:t>i</a:t>
                </a:r>
              </a:p>
            </p:txBody>
          </p:sp>
          <p:sp>
            <p:nvSpPr>
              <p:cNvPr id="66" name="Text Box 39"/>
              <p:cNvSpPr txBox="1">
                <a:spLocks noChangeArrowheads="1"/>
              </p:cNvSpPr>
              <p:nvPr/>
            </p:nvSpPr>
            <p:spPr bwMode="auto">
              <a:xfrm>
                <a:off x="6348018" y="4226947"/>
                <a:ext cx="247650" cy="36671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i="1" dirty="0">
                    <a:solidFill>
                      <a:srgbClr val="000000"/>
                    </a:solidFill>
                    <a:latin typeface="Times New Roman" pitchFamily="18" charset="0"/>
                    <a:cs typeface="Times New Roman" pitchFamily="18" charset="0"/>
                  </a:rPr>
                  <a:t>'</a:t>
                </a:r>
              </a:p>
            </p:txBody>
          </p:sp>
        </p:grpSp>
      </p:grpSp>
      <p:sp>
        <p:nvSpPr>
          <p:cNvPr id="26" name="TextBox 2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r>
              <a:rPr lang="en-US" sz="1000" dirty="0" smtClean="0">
                <a:solidFill>
                  <a:srgbClr val="000000"/>
                </a:solidFill>
              </a:rPr>
              <a:t> and Derek </a:t>
            </a:r>
            <a:r>
              <a:rPr lang="en-US" sz="1000" dirty="0" err="1" smtClean="0">
                <a:solidFill>
                  <a:srgbClr val="000000"/>
                </a:solidFill>
              </a:rPr>
              <a:t>Hoiem</a:t>
            </a:r>
            <a:endParaRPr lang="en-US" sz="1000" dirty="0">
              <a:solidFill>
                <a:srgbClr val="000000"/>
              </a:solidFill>
            </a:endParaRPr>
          </a:p>
        </p:txBody>
      </p:sp>
    </p:spTree>
    <p:extLst>
      <p:ext uri="{BB962C8B-B14F-4D97-AF65-F5344CB8AC3E}">
        <p14:creationId xmlns:p14="http://schemas.microsoft.com/office/powerpoint/2010/main" val="41324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Parametric (global) warping</a:t>
            </a:r>
          </a:p>
        </p:txBody>
      </p:sp>
      <p:sp>
        <p:nvSpPr>
          <p:cNvPr id="64515" name="Rectangle 3"/>
          <p:cNvSpPr>
            <a:spLocks noGrp="1" noChangeArrowheads="1"/>
          </p:cNvSpPr>
          <p:nvPr>
            <p:ph type="body" idx="1"/>
          </p:nvPr>
        </p:nvSpPr>
        <p:spPr/>
        <p:txBody>
          <a:bodyPr/>
          <a:lstStyle/>
          <a:p>
            <a:r>
              <a:rPr lang="en-US" dirty="0" smtClean="0"/>
              <a:t>Examples of parametric warps:</a:t>
            </a:r>
          </a:p>
        </p:txBody>
      </p:sp>
      <p:pic>
        <p:nvPicPr>
          <p:cNvPr id="64516" name="Picture 4" descr="HHHIMG_1166"/>
          <p:cNvPicPr>
            <a:picLocks noChangeAspect="1" noChangeArrowheads="1"/>
          </p:cNvPicPr>
          <p:nvPr/>
        </p:nvPicPr>
        <p:blipFill>
          <a:blip r:embed="rId2"/>
          <a:srcRect/>
          <a:stretch>
            <a:fillRect/>
          </a:stretch>
        </p:blipFill>
        <p:spPr bwMode="auto">
          <a:xfrm>
            <a:off x="1890713" y="1963738"/>
            <a:ext cx="1462087" cy="1095375"/>
          </a:xfrm>
          <a:prstGeom prst="rect">
            <a:avLst/>
          </a:prstGeom>
          <a:noFill/>
          <a:ln w="9525">
            <a:noFill/>
            <a:miter lim="800000"/>
            <a:headEnd/>
            <a:tailEnd/>
          </a:ln>
        </p:spPr>
      </p:pic>
      <p:sp>
        <p:nvSpPr>
          <p:cNvPr id="64517" name="Text Box 5"/>
          <p:cNvSpPr txBox="1">
            <a:spLocks noChangeArrowheads="1"/>
          </p:cNvSpPr>
          <p:nvPr/>
        </p:nvSpPr>
        <p:spPr bwMode="auto">
          <a:xfrm>
            <a:off x="1524000" y="3059113"/>
            <a:ext cx="1219200" cy="366712"/>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srgbClr val="000000"/>
                </a:solidFill>
                <a:latin typeface="Times New Roman" pitchFamily="18" charset="0"/>
              </a:rPr>
              <a:t>translation</a:t>
            </a:r>
          </a:p>
        </p:txBody>
      </p:sp>
      <p:pic>
        <p:nvPicPr>
          <p:cNvPr id="64518" name="Picture 6" descr="HHHIMG_1166"/>
          <p:cNvPicPr>
            <a:picLocks noChangeAspect="1" noChangeArrowheads="1"/>
          </p:cNvPicPr>
          <p:nvPr/>
        </p:nvPicPr>
        <p:blipFill>
          <a:blip r:embed="rId2"/>
          <a:srcRect/>
          <a:stretch>
            <a:fillRect/>
          </a:stretch>
        </p:blipFill>
        <p:spPr bwMode="auto">
          <a:xfrm>
            <a:off x="6477000" y="1978025"/>
            <a:ext cx="1462088" cy="762000"/>
          </a:xfrm>
          <a:prstGeom prst="rect">
            <a:avLst/>
          </a:prstGeom>
          <a:noFill/>
          <a:ln w="9525">
            <a:noFill/>
            <a:miter lim="800000"/>
            <a:headEnd/>
            <a:tailEnd/>
          </a:ln>
        </p:spPr>
      </p:pic>
      <p:pic>
        <p:nvPicPr>
          <p:cNvPr id="64519" name="Picture 7" descr="rotated"/>
          <p:cNvPicPr>
            <a:picLocks noChangeAspect="1" noChangeArrowheads="1"/>
          </p:cNvPicPr>
          <p:nvPr/>
        </p:nvPicPr>
        <p:blipFill>
          <a:blip r:embed="rId3"/>
          <a:srcRect/>
          <a:stretch>
            <a:fillRect/>
          </a:stretch>
        </p:blipFill>
        <p:spPr bwMode="auto">
          <a:xfrm>
            <a:off x="3886200" y="1749425"/>
            <a:ext cx="1755775" cy="1411288"/>
          </a:xfrm>
          <a:prstGeom prst="rect">
            <a:avLst/>
          </a:prstGeom>
          <a:noFill/>
          <a:ln w="9525">
            <a:noFill/>
            <a:miter lim="800000"/>
            <a:headEnd/>
            <a:tailEnd/>
          </a:ln>
        </p:spPr>
      </p:pic>
      <p:sp>
        <p:nvSpPr>
          <p:cNvPr id="64520" name="Text Box 8"/>
          <p:cNvSpPr txBox="1">
            <a:spLocks noChangeArrowheads="1"/>
          </p:cNvSpPr>
          <p:nvPr/>
        </p:nvSpPr>
        <p:spPr bwMode="auto">
          <a:xfrm>
            <a:off x="4117975" y="3044825"/>
            <a:ext cx="1219200" cy="366713"/>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srgbClr val="000000"/>
                </a:solidFill>
                <a:latin typeface="Times New Roman" pitchFamily="18" charset="0"/>
              </a:rPr>
              <a:t>rotation</a:t>
            </a:r>
          </a:p>
        </p:txBody>
      </p:sp>
      <p:sp>
        <p:nvSpPr>
          <p:cNvPr id="64521" name="Text Box 9"/>
          <p:cNvSpPr txBox="1">
            <a:spLocks noChangeArrowheads="1"/>
          </p:cNvSpPr>
          <p:nvPr/>
        </p:nvSpPr>
        <p:spPr bwMode="auto">
          <a:xfrm>
            <a:off x="6553200" y="2968625"/>
            <a:ext cx="1219200" cy="366713"/>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srgbClr val="000000"/>
                </a:solidFill>
                <a:latin typeface="Times New Roman" pitchFamily="18" charset="0"/>
              </a:rPr>
              <a:t>aspect</a:t>
            </a:r>
          </a:p>
        </p:txBody>
      </p:sp>
      <p:pic>
        <p:nvPicPr>
          <p:cNvPr id="64522" name="Picture 10" descr="affine"/>
          <p:cNvPicPr>
            <a:picLocks noChangeAspect="1" noChangeArrowheads="1"/>
          </p:cNvPicPr>
          <p:nvPr/>
        </p:nvPicPr>
        <p:blipFill>
          <a:blip r:embed="rId4"/>
          <a:srcRect/>
          <a:stretch>
            <a:fillRect/>
          </a:stretch>
        </p:blipFill>
        <p:spPr bwMode="auto">
          <a:xfrm>
            <a:off x="2860675" y="4006850"/>
            <a:ext cx="1746250" cy="1306513"/>
          </a:xfrm>
          <a:prstGeom prst="rect">
            <a:avLst/>
          </a:prstGeom>
          <a:noFill/>
          <a:ln w="9525">
            <a:noFill/>
            <a:miter lim="800000"/>
            <a:headEnd/>
            <a:tailEnd/>
          </a:ln>
        </p:spPr>
      </p:pic>
      <p:sp>
        <p:nvSpPr>
          <p:cNvPr id="64523" name="Text Box 11"/>
          <p:cNvSpPr txBox="1">
            <a:spLocks noChangeArrowheads="1"/>
          </p:cNvSpPr>
          <p:nvPr/>
        </p:nvSpPr>
        <p:spPr bwMode="auto">
          <a:xfrm>
            <a:off x="3013075" y="5454650"/>
            <a:ext cx="1219200" cy="366713"/>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srgbClr val="000000"/>
                </a:solidFill>
                <a:latin typeface="Times New Roman" pitchFamily="18" charset="0"/>
              </a:rPr>
              <a:t>affine</a:t>
            </a:r>
          </a:p>
        </p:txBody>
      </p:sp>
      <p:pic>
        <p:nvPicPr>
          <p:cNvPr id="64524" name="Picture 12" descr="perspective"/>
          <p:cNvPicPr>
            <a:picLocks noChangeAspect="1" noChangeArrowheads="1"/>
          </p:cNvPicPr>
          <p:nvPr/>
        </p:nvPicPr>
        <p:blipFill>
          <a:blip r:embed="rId5"/>
          <a:srcRect/>
          <a:stretch>
            <a:fillRect/>
          </a:stretch>
        </p:blipFill>
        <p:spPr bwMode="auto">
          <a:xfrm>
            <a:off x="5375275" y="4159250"/>
            <a:ext cx="1563688" cy="1001713"/>
          </a:xfrm>
          <a:prstGeom prst="rect">
            <a:avLst/>
          </a:prstGeom>
          <a:noFill/>
          <a:ln w="9525">
            <a:noFill/>
            <a:miter lim="800000"/>
            <a:headEnd/>
            <a:tailEnd/>
          </a:ln>
        </p:spPr>
      </p:pic>
      <p:sp>
        <p:nvSpPr>
          <p:cNvPr id="64525" name="Text Box 13"/>
          <p:cNvSpPr txBox="1">
            <a:spLocks noChangeArrowheads="1"/>
          </p:cNvSpPr>
          <p:nvPr/>
        </p:nvSpPr>
        <p:spPr bwMode="auto">
          <a:xfrm>
            <a:off x="5491163" y="5251450"/>
            <a:ext cx="1371600" cy="366713"/>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srgbClr val="000000"/>
                </a:solidFill>
                <a:latin typeface="Times New Roman" pitchFamily="18" charset="0"/>
              </a:rPr>
              <a:t>perspective</a:t>
            </a:r>
          </a:p>
        </p:txBody>
      </p:sp>
      <p:sp>
        <p:nvSpPr>
          <p:cNvPr id="15" name="TextBox 14"/>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spTree>
    <p:extLst>
      <p:ext uri="{BB962C8B-B14F-4D97-AF65-F5344CB8AC3E}">
        <p14:creationId xmlns:p14="http://schemas.microsoft.com/office/powerpoint/2010/main" val="2839718105"/>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p:nvPr>
        </p:nvSpPr>
        <p:spPr/>
        <p:txBody>
          <a:bodyPr/>
          <a:lstStyle/>
          <a:p>
            <a:r>
              <a:rPr lang="en-US" smtClean="0"/>
              <a:t>Parametric (global) warping</a:t>
            </a:r>
          </a:p>
        </p:txBody>
      </p:sp>
      <p:sp>
        <p:nvSpPr>
          <p:cNvPr id="742414" name="Rectangle 14"/>
          <p:cNvSpPr>
            <a:spLocks noGrp="1" noChangeArrowheads="1"/>
          </p:cNvSpPr>
          <p:nvPr>
            <p:ph type="body" idx="1"/>
          </p:nvPr>
        </p:nvSpPr>
        <p:spPr>
          <a:xfrm>
            <a:off x="685800" y="2590800"/>
            <a:ext cx="7772400" cy="3124200"/>
          </a:xfrm>
        </p:spPr>
        <p:txBody>
          <a:bodyPr/>
          <a:lstStyle/>
          <a:p>
            <a:r>
              <a:rPr lang="en-US" dirty="0" smtClean="0"/>
              <a:t>Transformation T is a coordinate-changing machine:</a:t>
            </a:r>
          </a:p>
          <a:p>
            <a:r>
              <a:rPr lang="en-US" dirty="0" smtClean="0"/>
              <a:t>				p’ = </a:t>
            </a:r>
            <a:r>
              <a:rPr lang="en-US" i="1" dirty="0" smtClean="0"/>
              <a:t>T</a:t>
            </a:r>
            <a:r>
              <a:rPr lang="en-US" dirty="0" smtClean="0"/>
              <a:t>(p)</a:t>
            </a:r>
          </a:p>
          <a:p>
            <a:r>
              <a:rPr lang="en-US" dirty="0" smtClean="0"/>
              <a:t>What does it mean that </a:t>
            </a:r>
            <a:r>
              <a:rPr lang="en-US" i="1" dirty="0" smtClean="0"/>
              <a:t>T</a:t>
            </a:r>
            <a:r>
              <a:rPr lang="en-US" dirty="0" smtClean="0"/>
              <a:t> is </a:t>
            </a:r>
            <a:r>
              <a:rPr lang="en-US" b="1" dirty="0" smtClean="0"/>
              <a:t>global</a:t>
            </a:r>
            <a:r>
              <a:rPr lang="en-US" dirty="0" smtClean="0"/>
              <a:t>?</a:t>
            </a:r>
          </a:p>
          <a:p>
            <a:pPr lvl="1"/>
            <a:r>
              <a:rPr lang="en-US" dirty="0" smtClean="0"/>
              <a:t>Is the same for any point p</a:t>
            </a:r>
          </a:p>
          <a:p>
            <a:pPr lvl="1"/>
            <a:r>
              <a:rPr lang="en-US" dirty="0"/>
              <a:t>C</a:t>
            </a:r>
            <a:r>
              <a:rPr lang="en-US" dirty="0" smtClean="0"/>
              <a:t>an be described by just a few numbers (parameters)</a:t>
            </a:r>
          </a:p>
          <a:p>
            <a:r>
              <a:rPr lang="en-US" dirty="0" smtClean="0"/>
              <a:t>Let’s represent </a:t>
            </a:r>
            <a:r>
              <a:rPr lang="en-US" i="1" dirty="0" smtClean="0"/>
              <a:t>T</a:t>
            </a:r>
            <a:r>
              <a:rPr lang="en-US" dirty="0" smtClean="0"/>
              <a:t> as a matrix:</a:t>
            </a:r>
          </a:p>
          <a:p>
            <a:r>
              <a:rPr lang="en-US" dirty="0" smtClean="0"/>
              <a:t>				  p’ = </a:t>
            </a:r>
            <a:r>
              <a:rPr lang="en-US" b="1" dirty="0" err="1" smtClean="0"/>
              <a:t>M</a:t>
            </a:r>
            <a:r>
              <a:rPr lang="en-US" dirty="0" err="1" smtClean="0"/>
              <a:t>p</a:t>
            </a:r>
            <a:endParaRPr lang="en-US" dirty="0" smtClean="0"/>
          </a:p>
          <a:p>
            <a:endParaRPr lang="en-US" dirty="0" smtClean="0"/>
          </a:p>
        </p:txBody>
      </p:sp>
      <p:grpSp>
        <p:nvGrpSpPr>
          <p:cNvPr id="2" name="Group 6"/>
          <p:cNvGrpSpPr>
            <a:grpSpLocks/>
          </p:cNvGrpSpPr>
          <p:nvPr/>
        </p:nvGrpSpPr>
        <p:grpSpPr bwMode="auto">
          <a:xfrm>
            <a:off x="3352800" y="1352550"/>
            <a:ext cx="1600200" cy="476250"/>
            <a:chOff x="2256" y="2064"/>
            <a:chExt cx="1008" cy="300"/>
          </a:xfrm>
        </p:grpSpPr>
        <p:sp>
          <p:nvSpPr>
            <p:cNvPr id="2061" name="Text Box 7"/>
            <p:cNvSpPr txBox="1">
              <a:spLocks noChangeArrowheads="1"/>
            </p:cNvSpPr>
            <p:nvPr/>
          </p:nvSpPr>
          <p:spPr bwMode="auto">
            <a:xfrm>
              <a:off x="2592" y="2064"/>
              <a:ext cx="336" cy="300"/>
            </a:xfrm>
            <a:prstGeom prst="rect">
              <a:avLst/>
            </a:prstGeom>
            <a:noFill/>
            <a:ln w="19050">
              <a:solidFill>
                <a:schemeClr val="tx1"/>
              </a:solidFill>
              <a:miter lim="800000"/>
              <a:headEnd/>
              <a:tailEnd/>
            </a:ln>
          </p:spPr>
          <p:txBody>
            <a:bodyPr>
              <a:spAutoFit/>
            </a:bodyPr>
            <a:lstStyle/>
            <a:p>
              <a:pPr algn="ctr" fontAlgn="base">
                <a:spcBef>
                  <a:spcPct val="50000"/>
                </a:spcBef>
                <a:spcAft>
                  <a:spcPct val="0"/>
                </a:spcAft>
              </a:pPr>
              <a:r>
                <a:rPr lang="en-US" sz="2400" i="1">
                  <a:solidFill>
                    <a:srgbClr val="000000"/>
                  </a:solidFill>
                  <a:latin typeface="Times New Roman" pitchFamily="18" charset="0"/>
                </a:rPr>
                <a:t>T</a:t>
              </a:r>
            </a:p>
          </p:txBody>
        </p:sp>
        <p:sp>
          <p:nvSpPr>
            <p:cNvPr id="2062" name="Line 8"/>
            <p:cNvSpPr>
              <a:spLocks noChangeShapeType="1"/>
            </p:cNvSpPr>
            <p:nvPr/>
          </p:nvSpPr>
          <p:spPr bwMode="auto">
            <a:xfrm>
              <a:off x="2256" y="2208"/>
              <a:ext cx="336"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2063" name="Line 9"/>
            <p:cNvSpPr>
              <a:spLocks noChangeShapeType="1"/>
            </p:cNvSpPr>
            <p:nvPr/>
          </p:nvSpPr>
          <p:spPr bwMode="auto">
            <a:xfrm>
              <a:off x="2928" y="2208"/>
              <a:ext cx="336"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grpSp>
      <p:pic>
        <p:nvPicPr>
          <p:cNvPr id="2054" name="Picture 10" descr="HHHIMG_1166"/>
          <p:cNvPicPr>
            <a:picLocks noChangeAspect="1" noChangeArrowheads="1"/>
          </p:cNvPicPr>
          <p:nvPr/>
        </p:nvPicPr>
        <p:blipFill>
          <a:blip r:embed="rId4"/>
          <a:srcRect/>
          <a:stretch>
            <a:fillRect/>
          </a:stretch>
        </p:blipFill>
        <p:spPr bwMode="auto">
          <a:xfrm>
            <a:off x="1524000" y="1038225"/>
            <a:ext cx="1462088" cy="1095375"/>
          </a:xfrm>
          <a:prstGeom prst="rect">
            <a:avLst/>
          </a:prstGeom>
          <a:noFill/>
          <a:ln w="9525">
            <a:noFill/>
            <a:miter lim="800000"/>
            <a:headEnd/>
            <a:tailEnd/>
          </a:ln>
        </p:spPr>
      </p:pic>
      <p:pic>
        <p:nvPicPr>
          <p:cNvPr id="2055" name="Picture 11" descr="HHHIMG_1166"/>
          <p:cNvPicPr>
            <a:picLocks noChangeAspect="1" noChangeArrowheads="1"/>
          </p:cNvPicPr>
          <p:nvPr/>
        </p:nvPicPr>
        <p:blipFill>
          <a:blip r:embed="rId4"/>
          <a:srcRect/>
          <a:stretch>
            <a:fillRect/>
          </a:stretch>
        </p:blipFill>
        <p:spPr bwMode="auto">
          <a:xfrm>
            <a:off x="5486400" y="1371600"/>
            <a:ext cx="1843088" cy="762000"/>
          </a:xfrm>
          <a:prstGeom prst="rect">
            <a:avLst/>
          </a:prstGeom>
          <a:noFill/>
          <a:ln w="9525">
            <a:noFill/>
            <a:miter lim="800000"/>
            <a:headEnd/>
            <a:tailEnd/>
          </a:ln>
        </p:spPr>
      </p:pic>
      <p:sp>
        <p:nvSpPr>
          <p:cNvPr id="2056" name="Text Box 15"/>
          <p:cNvSpPr txBox="1">
            <a:spLocks noChangeArrowheads="1"/>
          </p:cNvSpPr>
          <p:nvPr/>
        </p:nvSpPr>
        <p:spPr bwMode="auto">
          <a:xfrm>
            <a:off x="1524000" y="2133600"/>
            <a:ext cx="12620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New Roman" pitchFamily="18" charset="0"/>
              </a:rPr>
              <a:t>p</a:t>
            </a:r>
            <a:r>
              <a:rPr lang="en-US" sz="2400">
                <a:solidFill>
                  <a:srgbClr val="000000"/>
                </a:solidFill>
                <a:latin typeface="Times New Roman" pitchFamily="18" charset="0"/>
              </a:rPr>
              <a:t> = (x,y)</a:t>
            </a:r>
          </a:p>
        </p:txBody>
      </p:sp>
      <p:sp>
        <p:nvSpPr>
          <p:cNvPr id="2057" name="Text Box 16"/>
          <p:cNvSpPr txBox="1">
            <a:spLocks noChangeArrowheads="1"/>
          </p:cNvSpPr>
          <p:nvPr/>
        </p:nvSpPr>
        <p:spPr bwMode="auto">
          <a:xfrm>
            <a:off x="5748338" y="2133600"/>
            <a:ext cx="1566862"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New Roman" pitchFamily="18" charset="0"/>
              </a:rPr>
              <a:t>p’</a:t>
            </a:r>
            <a:r>
              <a:rPr lang="en-US" sz="2400">
                <a:solidFill>
                  <a:srgbClr val="000000"/>
                </a:solidFill>
                <a:latin typeface="Times New Roman" pitchFamily="18" charset="0"/>
              </a:rPr>
              <a:t> = (x’,y’)</a:t>
            </a:r>
          </a:p>
        </p:txBody>
      </p:sp>
      <p:sp>
        <p:nvSpPr>
          <p:cNvPr id="2058" name="Oval 17"/>
          <p:cNvSpPr>
            <a:spLocks noChangeAspect="1" noChangeArrowheads="1"/>
          </p:cNvSpPr>
          <p:nvPr/>
        </p:nvSpPr>
        <p:spPr bwMode="auto">
          <a:xfrm>
            <a:off x="6129338" y="1481138"/>
            <a:ext cx="119062" cy="119062"/>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059" name="Oval 18"/>
          <p:cNvSpPr>
            <a:spLocks noChangeAspect="1" noChangeArrowheads="1"/>
          </p:cNvSpPr>
          <p:nvPr/>
        </p:nvSpPr>
        <p:spPr bwMode="auto">
          <a:xfrm>
            <a:off x="2014538" y="1219200"/>
            <a:ext cx="119062" cy="119063"/>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aphicFrame>
        <p:nvGraphicFramePr>
          <p:cNvPr id="742423" name="Object 2"/>
          <p:cNvGraphicFramePr>
            <a:graphicFrameLocks noChangeAspect="1"/>
          </p:cNvGraphicFramePr>
          <p:nvPr/>
        </p:nvGraphicFramePr>
        <p:xfrm>
          <a:off x="3084513" y="5486400"/>
          <a:ext cx="2435225" cy="1409700"/>
        </p:xfrm>
        <a:graphic>
          <a:graphicData uri="http://schemas.openxmlformats.org/presentationml/2006/ole">
            <mc:AlternateContent xmlns:mc="http://schemas.openxmlformats.org/markup-compatibility/2006">
              <mc:Choice xmlns:v="urn:schemas-microsoft-com:vml" Requires="v">
                <p:oleObj spid="_x0000_s84006" name="Equation" r:id="rId5" imgW="812520" imgH="469800" progId="Equation.3">
                  <p:embed/>
                </p:oleObj>
              </mc:Choice>
              <mc:Fallback>
                <p:oleObj name="Equation" r:id="rId5" imgW="81252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4513" y="5486400"/>
                        <a:ext cx="2435225" cy="14097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sp>
        <p:nvSpPr>
          <p:cNvPr id="16" name="TextBox 15"/>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spTree>
    <p:extLst>
      <p:ext uri="{BB962C8B-B14F-4D97-AF65-F5344CB8AC3E}">
        <p14:creationId xmlns:p14="http://schemas.microsoft.com/office/powerpoint/2010/main" val="32692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24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24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24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241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24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24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241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2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7388" y="76200"/>
            <a:ext cx="7770812" cy="838200"/>
          </a:xfrm>
        </p:spPr>
        <p:txBody>
          <a:bodyPr/>
          <a:lstStyle/>
          <a:p>
            <a:r>
              <a:rPr lang="en-US" smtClean="0"/>
              <a:t>Scaling</a:t>
            </a:r>
          </a:p>
        </p:txBody>
      </p:sp>
      <p:sp>
        <p:nvSpPr>
          <p:cNvPr id="22531" name="Rectangle 3"/>
          <p:cNvSpPr>
            <a:spLocks noGrp="1" noChangeArrowheads="1"/>
          </p:cNvSpPr>
          <p:nvPr>
            <p:ph idx="1"/>
          </p:nvPr>
        </p:nvSpPr>
        <p:spPr>
          <a:xfrm>
            <a:off x="685800" y="914400"/>
            <a:ext cx="7772400" cy="2398713"/>
          </a:xfrm>
        </p:spPr>
        <p:txBody>
          <a:bodyPr/>
          <a:lstStyle/>
          <a:p>
            <a:pPr>
              <a:lnSpc>
                <a:spcPct val="90000"/>
              </a:lnSpc>
            </a:pPr>
            <a:r>
              <a:rPr lang="en-US" sz="2000" i="1" smtClean="0">
                <a:solidFill>
                  <a:srgbClr val="CC3300"/>
                </a:solidFill>
              </a:rPr>
              <a:t>Scaling</a:t>
            </a:r>
            <a:r>
              <a:rPr lang="en-US" sz="2000" smtClean="0"/>
              <a:t> a coordinate means multiplying each of its components by a scalar</a:t>
            </a:r>
          </a:p>
          <a:p>
            <a:pPr>
              <a:lnSpc>
                <a:spcPct val="90000"/>
              </a:lnSpc>
            </a:pPr>
            <a:r>
              <a:rPr lang="en-US" sz="2000" i="1" smtClean="0">
                <a:solidFill>
                  <a:srgbClr val="CC3300"/>
                </a:solidFill>
              </a:rPr>
              <a:t>Uniform scaling</a:t>
            </a:r>
            <a:r>
              <a:rPr lang="en-US" sz="2000" smtClean="0"/>
              <a:t> means this scalar is the same for all components:</a:t>
            </a:r>
          </a:p>
        </p:txBody>
      </p:sp>
      <p:grpSp>
        <p:nvGrpSpPr>
          <p:cNvPr id="2" name="Group 4"/>
          <p:cNvGrpSpPr>
            <a:grpSpLocks/>
          </p:cNvGrpSpPr>
          <p:nvPr/>
        </p:nvGrpSpPr>
        <p:grpSpPr bwMode="auto">
          <a:xfrm>
            <a:off x="609600" y="3505200"/>
            <a:ext cx="3048000" cy="2743200"/>
            <a:chOff x="816" y="2208"/>
            <a:chExt cx="1920" cy="1728"/>
          </a:xfrm>
        </p:grpSpPr>
        <p:sp>
          <p:nvSpPr>
            <p:cNvPr id="22562" name="Line 5"/>
            <p:cNvSpPr>
              <a:spLocks noChangeShapeType="1"/>
            </p:cNvSpPr>
            <p:nvPr/>
          </p:nvSpPr>
          <p:spPr bwMode="auto">
            <a:xfrm>
              <a:off x="1056" y="2208"/>
              <a:ext cx="0" cy="1728"/>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3" name="Line 6"/>
            <p:cNvSpPr>
              <a:spLocks noChangeShapeType="1"/>
            </p:cNvSpPr>
            <p:nvPr/>
          </p:nvSpPr>
          <p:spPr bwMode="auto">
            <a:xfrm>
              <a:off x="816" y="3744"/>
              <a:ext cx="1920"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4" name="Line 7"/>
            <p:cNvSpPr>
              <a:spLocks noChangeShapeType="1"/>
            </p:cNvSpPr>
            <p:nvPr/>
          </p:nvSpPr>
          <p:spPr bwMode="auto">
            <a:xfrm>
              <a:off x="124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5" name="Line 8"/>
            <p:cNvSpPr>
              <a:spLocks noChangeShapeType="1"/>
            </p:cNvSpPr>
            <p:nvPr/>
          </p:nvSpPr>
          <p:spPr bwMode="auto">
            <a:xfrm>
              <a:off x="144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6" name="Line 9"/>
            <p:cNvSpPr>
              <a:spLocks noChangeShapeType="1"/>
            </p:cNvSpPr>
            <p:nvPr/>
          </p:nvSpPr>
          <p:spPr bwMode="auto">
            <a:xfrm>
              <a:off x="163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7" name="Line 10"/>
            <p:cNvSpPr>
              <a:spLocks noChangeShapeType="1"/>
            </p:cNvSpPr>
            <p:nvPr/>
          </p:nvSpPr>
          <p:spPr bwMode="auto">
            <a:xfrm>
              <a:off x="1824"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8" name="Line 11"/>
            <p:cNvSpPr>
              <a:spLocks noChangeShapeType="1"/>
            </p:cNvSpPr>
            <p:nvPr/>
          </p:nvSpPr>
          <p:spPr bwMode="auto">
            <a:xfrm>
              <a:off x="2016"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9" name="Line 12"/>
            <p:cNvSpPr>
              <a:spLocks noChangeShapeType="1"/>
            </p:cNvSpPr>
            <p:nvPr/>
          </p:nvSpPr>
          <p:spPr bwMode="auto">
            <a:xfrm>
              <a:off x="220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0" name="Line 13"/>
            <p:cNvSpPr>
              <a:spLocks noChangeShapeType="1"/>
            </p:cNvSpPr>
            <p:nvPr/>
          </p:nvSpPr>
          <p:spPr bwMode="auto">
            <a:xfrm>
              <a:off x="240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1" name="Line 14"/>
            <p:cNvSpPr>
              <a:spLocks noChangeShapeType="1"/>
            </p:cNvSpPr>
            <p:nvPr/>
          </p:nvSpPr>
          <p:spPr bwMode="auto">
            <a:xfrm>
              <a:off x="259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2" name="Line 15"/>
            <p:cNvSpPr>
              <a:spLocks noChangeShapeType="1"/>
            </p:cNvSpPr>
            <p:nvPr/>
          </p:nvSpPr>
          <p:spPr bwMode="auto">
            <a:xfrm>
              <a:off x="1008" y="355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3" name="Line 16"/>
            <p:cNvSpPr>
              <a:spLocks noChangeShapeType="1"/>
            </p:cNvSpPr>
            <p:nvPr/>
          </p:nvSpPr>
          <p:spPr bwMode="auto">
            <a:xfrm>
              <a:off x="1008" y="336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4" name="Line 17"/>
            <p:cNvSpPr>
              <a:spLocks noChangeShapeType="1"/>
            </p:cNvSpPr>
            <p:nvPr/>
          </p:nvSpPr>
          <p:spPr bwMode="auto">
            <a:xfrm>
              <a:off x="1008" y="316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5" name="Line 18"/>
            <p:cNvSpPr>
              <a:spLocks noChangeShapeType="1"/>
            </p:cNvSpPr>
            <p:nvPr/>
          </p:nvSpPr>
          <p:spPr bwMode="auto">
            <a:xfrm>
              <a:off x="1008" y="2976"/>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6" name="Line 19"/>
            <p:cNvSpPr>
              <a:spLocks noChangeShapeType="1"/>
            </p:cNvSpPr>
            <p:nvPr/>
          </p:nvSpPr>
          <p:spPr bwMode="auto">
            <a:xfrm>
              <a:off x="1008" y="2784"/>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7" name="Line 20"/>
            <p:cNvSpPr>
              <a:spLocks noChangeShapeType="1"/>
            </p:cNvSpPr>
            <p:nvPr/>
          </p:nvSpPr>
          <p:spPr bwMode="auto">
            <a:xfrm>
              <a:off x="1008" y="259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8" name="Line 21"/>
            <p:cNvSpPr>
              <a:spLocks noChangeShapeType="1"/>
            </p:cNvSpPr>
            <p:nvPr/>
          </p:nvSpPr>
          <p:spPr bwMode="auto">
            <a:xfrm>
              <a:off x="1008" y="240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79" name="Line 22"/>
            <p:cNvSpPr>
              <a:spLocks noChangeShapeType="1"/>
            </p:cNvSpPr>
            <p:nvPr/>
          </p:nvSpPr>
          <p:spPr bwMode="auto">
            <a:xfrm>
              <a:off x="1008" y="220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3" name="Group 23"/>
          <p:cNvGrpSpPr>
            <a:grpSpLocks/>
          </p:cNvGrpSpPr>
          <p:nvPr/>
        </p:nvGrpSpPr>
        <p:grpSpPr bwMode="auto">
          <a:xfrm>
            <a:off x="1600200" y="4572000"/>
            <a:ext cx="914400" cy="1066800"/>
            <a:chOff x="1440" y="2928"/>
            <a:chExt cx="576" cy="672"/>
          </a:xfrm>
        </p:grpSpPr>
        <p:sp>
          <p:nvSpPr>
            <p:cNvPr id="22559" name="Freeform 24" descr="Horizontal brick"/>
            <p:cNvSpPr>
              <a:spLocks/>
            </p:cNvSpPr>
            <p:nvPr/>
          </p:nvSpPr>
          <p:spPr bwMode="auto">
            <a:xfrm>
              <a:off x="1536" y="2928"/>
              <a:ext cx="96" cy="144"/>
            </a:xfrm>
            <a:custGeom>
              <a:avLst/>
              <a:gdLst>
                <a:gd name="T0" fmla="*/ 0 w 96"/>
                <a:gd name="T1" fmla="*/ 144 h 144"/>
                <a:gd name="T2" fmla="*/ 0 w 96"/>
                <a:gd name="T3" fmla="*/ 0 h 144"/>
                <a:gd name="T4" fmla="*/ 96 w 96"/>
                <a:gd name="T5" fmla="*/ 0 h 144"/>
                <a:gd name="T6" fmla="*/ 96 w 96"/>
                <a:gd name="T7" fmla="*/ 96 h 144"/>
                <a:gd name="T8" fmla="*/ 0 w 96"/>
                <a:gd name="T9" fmla="*/ 144 h 144"/>
                <a:gd name="T10" fmla="*/ 0 60000 65536"/>
                <a:gd name="T11" fmla="*/ 0 60000 65536"/>
                <a:gd name="T12" fmla="*/ 0 60000 65536"/>
                <a:gd name="T13" fmla="*/ 0 60000 65536"/>
                <a:gd name="T14" fmla="*/ 0 60000 65536"/>
                <a:gd name="T15" fmla="*/ 0 w 96"/>
                <a:gd name="T16" fmla="*/ 0 h 144"/>
                <a:gd name="T17" fmla="*/ 96 w 96"/>
                <a:gd name="T18" fmla="*/ 144 h 144"/>
              </a:gdLst>
              <a:ahLst/>
              <a:cxnLst>
                <a:cxn ang="T10">
                  <a:pos x="T0" y="T1"/>
                </a:cxn>
                <a:cxn ang="T11">
                  <a:pos x="T2" y="T3"/>
                </a:cxn>
                <a:cxn ang="T12">
                  <a:pos x="T4" y="T5"/>
                </a:cxn>
                <a:cxn ang="T13">
                  <a:pos x="T6" y="T7"/>
                </a:cxn>
                <a:cxn ang="T14">
                  <a:pos x="T8" y="T9"/>
                </a:cxn>
              </a:cxnLst>
              <a:rect l="T15" t="T16" r="T17" b="T18"/>
              <a:pathLst>
                <a:path w="96" h="144">
                  <a:moveTo>
                    <a:pt x="0" y="144"/>
                  </a:moveTo>
                  <a:lnTo>
                    <a:pt x="0" y="0"/>
                  </a:lnTo>
                  <a:lnTo>
                    <a:pt x="96" y="0"/>
                  </a:lnTo>
                  <a:lnTo>
                    <a:pt x="96" y="96"/>
                  </a:lnTo>
                  <a:lnTo>
                    <a:pt x="0" y="144"/>
                  </a:lnTo>
                  <a:close/>
                </a:path>
              </a:pathLst>
            </a:custGeom>
            <a:pattFill prst="horzBrick">
              <a:fgClr>
                <a:srgbClr val="032389"/>
              </a:fgClr>
              <a:bgClr>
                <a:srgbClr val="FFFFFF"/>
              </a:bgClr>
            </a:pattFill>
            <a:ln w="38100" cap="flat" cmpd="sng">
              <a:solidFill>
                <a:schemeClr val="tx2"/>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0" name="Rectangle 25"/>
            <p:cNvSpPr>
              <a:spLocks noChangeArrowheads="1"/>
            </p:cNvSpPr>
            <p:nvPr/>
          </p:nvSpPr>
          <p:spPr bwMode="auto">
            <a:xfrm>
              <a:off x="1440" y="3168"/>
              <a:ext cx="576" cy="432"/>
            </a:xfrm>
            <a:prstGeom prst="rect">
              <a:avLst/>
            </a:prstGeom>
            <a:solidFill>
              <a:srgbClr val="FFFFFF"/>
            </a:solidFill>
            <a:ln w="38100">
              <a:solidFill>
                <a:schemeClr val="hlink"/>
              </a:solidFill>
              <a:miter lim="800000"/>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61" name="Freeform 26"/>
            <p:cNvSpPr>
              <a:spLocks/>
            </p:cNvSpPr>
            <p:nvPr/>
          </p:nvSpPr>
          <p:spPr bwMode="auto">
            <a:xfrm>
              <a:off x="1440" y="2976"/>
              <a:ext cx="576" cy="192"/>
            </a:xfrm>
            <a:custGeom>
              <a:avLst/>
              <a:gdLst>
                <a:gd name="T0" fmla="*/ 0 w 576"/>
                <a:gd name="T1" fmla="*/ 192 h 192"/>
                <a:gd name="T2" fmla="*/ 240 w 576"/>
                <a:gd name="T3" fmla="*/ 0 h 192"/>
                <a:gd name="T4" fmla="*/ 336 w 576"/>
                <a:gd name="T5" fmla="*/ 0 h 192"/>
                <a:gd name="T6" fmla="*/ 576 w 576"/>
                <a:gd name="T7" fmla="*/ 192 h 192"/>
                <a:gd name="T8" fmla="*/ 0 w 576"/>
                <a:gd name="T9" fmla="*/ 192 h 192"/>
                <a:gd name="T10" fmla="*/ 0 60000 65536"/>
                <a:gd name="T11" fmla="*/ 0 60000 65536"/>
                <a:gd name="T12" fmla="*/ 0 60000 65536"/>
                <a:gd name="T13" fmla="*/ 0 60000 65536"/>
                <a:gd name="T14" fmla="*/ 0 60000 65536"/>
                <a:gd name="T15" fmla="*/ 0 w 576"/>
                <a:gd name="T16" fmla="*/ 0 h 192"/>
                <a:gd name="T17" fmla="*/ 576 w 576"/>
                <a:gd name="T18" fmla="*/ 192 h 192"/>
              </a:gdLst>
              <a:ahLst/>
              <a:cxnLst>
                <a:cxn ang="T10">
                  <a:pos x="T0" y="T1"/>
                </a:cxn>
                <a:cxn ang="T11">
                  <a:pos x="T2" y="T3"/>
                </a:cxn>
                <a:cxn ang="T12">
                  <a:pos x="T4" y="T5"/>
                </a:cxn>
                <a:cxn ang="T13">
                  <a:pos x="T6" y="T7"/>
                </a:cxn>
                <a:cxn ang="T14">
                  <a:pos x="T8" y="T9"/>
                </a:cxn>
              </a:cxnLst>
              <a:rect l="T15" t="T16" r="T17" b="T18"/>
              <a:pathLst>
                <a:path w="576" h="192">
                  <a:moveTo>
                    <a:pt x="0" y="192"/>
                  </a:moveTo>
                  <a:lnTo>
                    <a:pt x="240" y="0"/>
                  </a:lnTo>
                  <a:lnTo>
                    <a:pt x="336" y="0"/>
                  </a:lnTo>
                  <a:lnTo>
                    <a:pt x="576" y="192"/>
                  </a:lnTo>
                  <a:lnTo>
                    <a:pt x="0" y="192"/>
                  </a:lnTo>
                  <a:close/>
                </a:path>
              </a:pathLst>
            </a:custGeom>
            <a:solidFill>
              <a:srgbClr val="FFFFFF"/>
            </a:solidFill>
            <a:ln w="38100" cap="flat" cmpd="sng">
              <a:solidFill>
                <a:schemeClr val="hlink"/>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4" name="Group 27"/>
          <p:cNvGrpSpPr>
            <a:grpSpLocks/>
          </p:cNvGrpSpPr>
          <p:nvPr/>
        </p:nvGrpSpPr>
        <p:grpSpPr bwMode="auto">
          <a:xfrm>
            <a:off x="5181600" y="3505200"/>
            <a:ext cx="3048000" cy="2743200"/>
            <a:chOff x="816" y="2208"/>
            <a:chExt cx="1920" cy="1728"/>
          </a:xfrm>
        </p:grpSpPr>
        <p:sp>
          <p:nvSpPr>
            <p:cNvPr id="22541" name="Line 28"/>
            <p:cNvSpPr>
              <a:spLocks noChangeShapeType="1"/>
            </p:cNvSpPr>
            <p:nvPr/>
          </p:nvSpPr>
          <p:spPr bwMode="auto">
            <a:xfrm>
              <a:off x="1056" y="2208"/>
              <a:ext cx="0" cy="1728"/>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2" name="Line 29"/>
            <p:cNvSpPr>
              <a:spLocks noChangeShapeType="1"/>
            </p:cNvSpPr>
            <p:nvPr/>
          </p:nvSpPr>
          <p:spPr bwMode="auto">
            <a:xfrm>
              <a:off x="816" y="3744"/>
              <a:ext cx="1920"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3" name="Line 30"/>
            <p:cNvSpPr>
              <a:spLocks noChangeShapeType="1"/>
            </p:cNvSpPr>
            <p:nvPr/>
          </p:nvSpPr>
          <p:spPr bwMode="auto">
            <a:xfrm>
              <a:off x="124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4" name="Line 31"/>
            <p:cNvSpPr>
              <a:spLocks noChangeShapeType="1"/>
            </p:cNvSpPr>
            <p:nvPr/>
          </p:nvSpPr>
          <p:spPr bwMode="auto">
            <a:xfrm>
              <a:off x="144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5" name="Line 32"/>
            <p:cNvSpPr>
              <a:spLocks noChangeShapeType="1"/>
            </p:cNvSpPr>
            <p:nvPr/>
          </p:nvSpPr>
          <p:spPr bwMode="auto">
            <a:xfrm>
              <a:off x="163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6" name="Line 33"/>
            <p:cNvSpPr>
              <a:spLocks noChangeShapeType="1"/>
            </p:cNvSpPr>
            <p:nvPr/>
          </p:nvSpPr>
          <p:spPr bwMode="auto">
            <a:xfrm>
              <a:off x="1824"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7" name="Line 34"/>
            <p:cNvSpPr>
              <a:spLocks noChangeShapeType="1"/>
            </p:cNvSpPr>
            <p:nvPr/>
          </p:nvSpPr>
          <p:spPr bwMode="auto">
            <a:xfrm>
              <a:off x="2016"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8" name="Line 35"/>
            <p:cNvSpPr>
              <a:spLocks noChangeShapeType="1"/>
            </p:cNvSpPr>
            <p:nvPr/>
          </p:nvSpPr>
          <p:spPr bwMode="auto">
            <a:xfrm>
              <a:off x="220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9" name="Line 36"/>
            <p:cNvSpPr>
              <a:spLocks noChangeShapeType="1"/>
            </p:cNvSpPr>
            <p:nvPr/>
          </p:nvSpPr>
          <p:spPr bwMode="auto">
            <a:xfrm>
              <a:off x="240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0" name="Line 37"/>
            <p:cNvSpPr>
              <a:spLocks noChangeShapeType="1"/>
            </p:cNvSpPr>
            <p:nvPr/>
          </p:nvSpPr>
          <p:spPr bwMode="auto">
            <a:xfrm>
              <a:off x="259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1" name="Line 38"/>
            <p:cNvSpPr>
              <a:spLocks noChangeShapeType="1"/>
            </p:cNvSpPr>
            <p:nvPr/>
          </p:nvSpPr>
          <p:spPr bwMode="auto">
            <a:xfrm>
              <a:off x="1008" y="355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2" name="Line 39"/>
            <p:cNvSpPr>
              <a:spLocks noChangeShapeType="1"/>
            </p:cNvSpPr>
            <p:nvPr/>
          </p:nvSpPr>
          <p:spPr bwMode="auto">
            <a:xfrm>
              <a:off x="1008" y="336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3" name="Line 40"/>
            <p:cNvSpPr>
              <a:spLocks noChangeShapeType="1"/>
            </p:cNvSpPr>
            <p:nvPr/>
          </p:nvSpPr>
          <p:spPr bwMode="auto">
            <a:xfrm>
              <a:off x="1008" y="316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4" name="Line 41"/>
            <p:cNvSpPr>
              <a:spLocks noChangeShapeType="1"/>
            </p:cNvSpPr>
            <p:nvPr/>
          </p:nvSpPr>
          <p:spPr bwMode="auto">
            <a:xfrm>
              <a:off x="1008" y="2976"/>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5" name="Line 42"/>
            <p:cNvSpPr>
              <a:spLocks noChangeShapeType="1"/>
            </p:cNvSpPr>
            <p:nvPr/>
          </p:nvSpPr>
          <p:spPr bwMode="auto">
            <a:xfrm>
              <a:off x="1008" y="2784"/>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6" name="Line 43"/>
            <p:cNvSpPr>
              <a:spLocks noChangeShapeType="1"/>
            </p:cNvSpPr>
            <p:nvPr/>
          </p:nvSpPr>
          <p:spPr bwMode="auto">
            <a:xfrm>
              <a:off x="1008" y="259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7" name="Line 44"/>
            <p:cNvSpPr>
              <a:spLocks noChangeShapeType="1"/>
            </p:cNvSpPr>
            <p:nvPr/>
          </p:nvSpPr>
          <p:spPr bwMode="auto">
            <a:xfrm>
              <a:off x="1008" y="240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58" name="Line 45"/>
            <p:cNvSpPr>
              <a:spLocks noChangeShapeType="1"/>
            </p:cNvSpPr>
            <p:nvPr/>
          </p:nvSpPr>
          <p:spPr bwMode="auto">
            <a:xfrm>
              <a:off x="1008" y="220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5" name="Group 46"/>
          <p:cNvGrpSpPr>
            <a:grpSpLocks noChangeAspect="1"/>
          </p:cNvGrpSpPr>
          <p:nvPr/>
        </p:nvGrpSpPr>
        <p:grpSpPr bwMode="auto">
          <a:xfrm>
            <a:off x="6781800" y="3200400"/>
            <a:ext cx="1828800" cy="2133600"/>
            <a:chOff x="1440" y="2928"/>
            <a:chExt cx="576" cy="672"/>
          </a:xfrm>
        </p:grpSpPr>
        <p:sp>
          <p:nvSpPr>
            <p:cNvPr id="22538" name="Freeform 47" descr="Horizontal brick"/>
            <p:cNvSpPr>
              <a:spLocks noChangeAspect="1"/>
            </p:cNvSpPr>
            <p:nvPr/>
          </p:nvSpPr>
          <p:spPr bwMode="auto">
            <a:xfrm>
              <a:off x="1536" y="2928"/>
              <a:ext cx="96" cy="144"/>
            </a:xfrm>
            <a:custGeom>
              <a:avLst/>
              <a:gdLst>
                <a:gd name="T0" fmla="*/ 0 w 96"/>
                <a:gd name="T1" fmla="*/ 144 h 144"/>
                <a:gd name="T2" fmla="*/ 0 w 96"/>
                <a:gd name="T3" fmla="*/ 0 h 144"/>
                <a:gd name="T4" fmla="*/ 96 w 96"/>
                <a:gd name="T5" fmla="*/ 0 h 144"/>
                <a:gd name="T6" fmla="*/ 96 w 96"/>
                <a:gd name="T7" fmla="*/ 96 h 144"/>
                <a:gd name="T8" fmla="*/ 0 w 96"/>
                <a:gd name="T9" fmla="*/ 144 h 144"/>
                <a:gd name="T10" fmla="*/ 0 60000 65536"/>
                <a:gd name="T11" fmla="*/ 0 60000 65536"/>
                <a:gd name="T12" fmla="*/ 0 60000 65536"/>
                <a:gd name="T13" fmla="*/ 0 60000 65536"/>
                <a:gd name="T14" fmla="*/ 0 60000 65536"/>
                <a:gd name="T15" fmla="*/ 0 w 96"/>
                <a:gd name="T16" fmla="*/ 0 h 144"/>
                <a:gd name="T17" fmla="*/ 96 w 96"/>
                <a:gd name="T18" fmla="*/ 144 h 144"/>
              </a:gdLst>
              <a:ahLst/>
              <a:cxnLst>
                <a:cxn ang="T10">
                  <a:pos x="T0" y="T1"/>
                </a:cxn>
                <a:cxn ang="T11">
                  <a:pos x="T2" y="T3"/>
                </a:cxn>
                <a:cxn ang="T12">
                  <a:pos x="T4" y="T5"/>
                </a:cxn>
                <a:cxn ang="T13">
                  <a:pos x="T6" y="T7"/>
                </a:cxn>
                <a:cxn ang="T14">
                  <a:pos x="T8" y="T9"/>
                </a:cxn>
              </a:cxnLst>
              <a:rect l="T15" t="T16" r="T17" b="T18"/>
              <a:pathLst>
                <a:path w="96" h="144">
                  <a:moveTo>
                    <a:pt x="0" y="144"/>
                  </a:moveTo>
                  <a:lnTo>
                    <a:pt x="0" y="0"/>
                  </a:lnTo>
                  <a:lnTo>
                    <a:pt x="96" y="0"/>
                  </a:lnTo>
                  <a:lnTo>
                    <a:pt x="96" y="96"/>
                  </a:lnTo>
                  <a:lnTo>
                    <a:pt x="0" y="144"/>
                  </a:lnTo>
                  <a:close/>
                </a:path>
              </a:pathLst>
            </a:custGeom>
            <a:pattFill prst="horzBrick">
              <a:fgClr>
                <a:srgbClr val="011965"/>
              </a:fgClr>
              <a:bgClr>
                <a:srgbClr val="FFFFFF"/>
              </a:bgClr>
            </a:pattFill>
            <a:ln w="38100" cap="flat" cmpd="sng">
              <a:solidFill>
                <a:srgbClr val="011965"/>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39" name="Rectangle 48"/>
            <p:cNvSpPr>
              <a:spLocks noChangeAspect="1" noChangeArrowheads="1"/>
            </p:cNvSpPr>
            <p:nvPr/>
          </p:nvSpPr>
          <p:spPr bwMode="auto">
            <a:xfrm>
              <a:off x="1440" y="3168"/>
              <a:ext cx="576" cy="432"/>
            </a:xfrm>
            <a:prstGeom prst="rect">
              <a:avLst/>
            </a:prstGeom>
            <a:solidFill>
              <a:srgbClr val="FFFFFF"/>
            </a:solidFill>
            <a:ln w="38100">
              <a:solidFill>
                <a:schemeClr val="hlink"/>
              </a:solidFill>
              <a:miter lim="800000"/>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40" name="Freeform 49"/>
            <p:cNvSpPr>
              <a:spLocks noChangeAspect="1"/>
            </p:cNvSpPr>
            <p:nvPr/>
          </p:nvSpPr>
          <p:spPr bwMode="auto">
            <a:xfrm>
              <a:off x="1440" y="2976"/>
              <a:ext cx="576" cy="192"/>
            </a:xfrm>
            <a:custGeom>
              <a:avLst/>
              <a:gdLst>
                <a:gd name="T0" fmla="*/ 0 w 576"/>
                <a:gd name="T1" fmla="*/ 192 h 192"/>
                <a:gd name="T2" fmla="*/ 240 w 576"/>
                <a:gd name="T3" fmla="*/ 0 h 192"/>
                <a:gd name="T4" fmla="*/ 336 w 576"/>
                <a:gd name="T5" fmla="*/ 0 h 192"/>
                <a:gd name="T6" fmla="*/ 576 w 576"/>
                <a:gd name="T7" fmla="*/ 192 h 192"/>
                <a:gd name="T8" fmla="*/ 0 w 576"/>
                <a:gd name="T9" fmla="*/ 192 h 192"/>
                <a:gd name="T10" fmla="*/ 0 60000 65536"/>
                <a:gd name="T11" fmla="*/ 0 60000 65536"/>
                <a:gd name="T12" fmla="*/ 0 60000 65536"/>
                <a:gd name="T13" fmla="*/ 0 60000 65536"/>
                <a:gd name="T14" fmla="*/ 0 60000 65536"/>
                <a:gd name="T15" fmla="*/ 0 w 576"/>
                <a:gd name="T16" fmla="*/ 0 h 192"/>
                <a:gd name="T17" fmla="*/ 576 w 576"/>
                <a:gd name="T18" fmla="*/ 192 h 192"/>
              </a:gdLst>
              <a:ahLst/>
              <a:cxnLst>
                <a:cxn ang="T10">
                  <a:pos x="T0" y="T1"/>
                </a:cxn>
                <a:cxn ang="T11">
                  <a:pos x="T2" y="T3"/>
                </a:cxn>
                <a:cxn ang="T12">
                  <a:pos x="T4" y="T5"/>
                </a:cxn>
                <a:cxn ang="T13">
                  <a:pos x="T6" y="T7"/>
                </a:cxn>
                <a:cxn ang="T14">
                  <a:pos x="T8" y="T9"/>
                </a:cxn>
              </a:cxnLst>
              <a:rect l="T15" t="T16" r="T17" b="T18"/>
              <a:pathLst>
                <a:path w="576" h="192">
                  <a:moveTo>
                    <a:pt x="0" y="192"/>
                  </a:moveTo>
                  <a:lnTo>
                    <a:pt x="240" y="0"/>
                  </a:lnTo>
                  <a:lnTo>
                    <a:pt x="336" y="0"/>
                  </a:lnTo>
                  <a:lnTo>
                    <a:pt x="576" y="192"/>
                  </a:lnTo>
                  <a:lnTo>
                    <a:pt x="0" y="192"/>
                  </a:lnTo>
                  <a:close/>
                </a:path>
              </a:pathLst>
            </a:custGeom>
            <a:solidFill>
              <a:srgbClr val="FFFFFF"/>
            </a:solidFill>
            <a:ln w="38100" cap="flat" cmpd="sng">
              <a:solidFill>
                <a:schemeClr val="hlink"/>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grpSp>
      <p:sp>
        <p:nvSpPr>
          <p:cNvPr id="22536" name="AutoShape 50"/>
          <p:cNvSpPr>
            <a:spLocks noChangeArrowheads="1"/>
          </p:cNvSpPr>
          <p:nvPr/>
        </p:nvSpPr>
        <p:spPr bwMode="auto">
          <a:xfrm>
            <a:off x="3962400" y="4724400"/>
            <a:ext cx="762000" cy="381000"/>
          </a:xfrm>
          <a:prstGeom prst="rightArrow">
            <a:avLst>
              <a:gd name="adj1" fmla="val 50000"/>
              <a:gd name="adj2" fmla="val 50000"/>
            </a:avLst>
          </a:prstGeom>
          <a:solidFill>
            <a:srgbClr val="FFFF00"/>
          </a:solidFill>
          <a:ln w="28575">
            <a:solidFill>
              <a:schemeClr val="accent1"/>
            </a:solidFill>
            <a:miter lim="800000"/>
            <a:headEnd/>
            <a:tailEnd type="none" w="sm" len="sm"/>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2537" name="Text Box 51"/>
          <p:cNvSpPr txBox="1">
            <a:spLocks noChangeArrowheads="1"/>
          </p:cNvSpPr>
          <p:nvPr/>
        </p:nvSpPr>
        <p:spPr bwMode="auto">
          <a:xfrm>
            <a:off x="4065588" y="5105400"/>
            <a:ext cx="579437" cy="457200"/>
          </a:xfrm>
          <a:prstGeom prst="rect">
            <a:avLst/>
          </a:prstGeom>
          <a:noFill/>
          <a:ln w="38100">
            <a:noFill/>
            <a:miter lim="800000"/>
            <a:headEnd/>
            <a:tailEnd/>
          </a:ln>
        </p:spPr>
        <p:txBody>
          <a:bodyPr wrap="none" anchor="ctr">
            <a:spAutoFit/>
          </a:bodyPr>
          <a:lstStyle/>
          <a:p>
            <a:pPr algn="ctr" fontAlgn="base">
              <a:spcBef>
                <a:spcPct val="0"/>
              </a:spcBef>
              <a:spcAft>
                <a:spcPct val="0"/>
              </a:spcAft>
            </a:pPr>
            <a:r>
              <a:rPr lang="en-US" b="1">
                <a:solidFill>
                  <a:prstClr val="black"/>
                </a:solidFill>
                <a:latin typeface="Arial" charset="0"/>
                <a:sym typeface="Symbol" pitchFamily="18" charset="2"/>
              </a:rPr>
              <a:t></a:t>
            </a:r>
            <a:r>
              <a:rPr lang="en-US">
                <a:solidFill>
                  <a:prstClr val="black"/>
                </a:solidFill>
                <a:latin typeface="Arial" charset="0"/>
                <a:sym typeface="Symbol" pitchFamily="18" charset="2"/>
              </a:rPr>
              <a:t> </a:t>
            </a:r>
            <a:r>
              <a:rPr lang="en-US">
                <a:solidFill>
                  <a:prstClr val="black"/>
                </a:solidFill>
                <a:latin typeface="Arial" charset="0"/>
              </a:rPr>
              <a:t>2</a:t>
            </a:r>
          </a:p>
        </p:txBody>
      </p:sp>
      <p:sp>
        <p:nvSpPr>
          <p:cNvPr id="52" name="TextBox 51"/>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spTree>
    <p:extLst>
      <p:ext uri="{BB962C8B-B14F-4D97-AF65-F5344CB8AC3E}">
        <p14:creationId xmlns:p14="http://schemas.microsoft.com/office/powerpoint/2010/main" val="1093045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687388" y="76200"/>
            <a:ext cx="7770812" cy="838200"/>
          </a:xfrm>
        </p:spPr>
        <p:txBody>
          <a:bodyPr/>
          <a:lstStyle/>
          <a:p>
            <a:r>
              <a:rPr lang="en-US" smtClean="0"/>
              <a:t>Scaling</a:t>
            </a:r>
          </a:p>
        </p:txBody>
      </p:sp>
      <p:sp>
        <p:nvSpPr>
          <p:cNvPr id="23554" name="Rectangle 2"/>
          <p:cNvSpPr>
            <a:spLocks noGrp="1" noChangeArrowheads="1"/>
          </p:cNvSpPr>
          <p:nvPr>
            <p:ph idx="1"/>
          </p:nvPr>
        </p:nvSpPr>
        <p:spPr/>
        <p:txBody>
          <a:bodyPr/>
          <a:lstStyle/>
          <a:p>
            <a:pPr>
              <a:lnSpc>
                <a:spcPct val="90000"/>
              </a:lnSpc>
            </a:pPr>
            <a:r>
              <a:rPr lang="en-US" sz="2000" i="1" smtClean="0">
                <a:solidFill>
                  <a:srgbClr val="CC3300"/>
                </a:solidFill>
              </a:rPr>
              <a:t>Non-uniform scaling</a:t>
            </a:r>
            <a:r>
              <a:rPr lang="en-US" sz="2000" smtClean="0"/>
              <a:t>: different scalars per component:</a:t>
            </a:r>
          </a:p>
          <a:p>
            <a:pPr>
              <a:lnSpc>
                <a:spcPct val="90000"/>
              </a:lnSpc>
            </a:pPr>
            <a:endParaRPr lang="en-US" sz="2000" smtClean="0"/>
          </a:p>
        </p:txBody>
      </p:sp>
      <p:grpSp>
        <p:nvGrpSpPr>
          <p:cNvPr id="2" name="Group 4"/>
          <p:cNvGrpSpPr>
            <a:grpSpLocks/>
          </p:cNvGrpSpPr>
          <p:nvPr/>
        </p:nvGrpSpPr>
        <p:grpSpPr bwMode="auto">
          <a:xfrm>
            <a:off x="609600" y="2514600"/>
            <a:ext cx="8001000" cy="2743200"/>
            <a:chOff x="384" y="1584"/>
            <a:chExt cx="5040" cy="1728"/>
          </a:xfrm>
        </p:grpSpPr>
        <p:grpSp>
          <p:nvGrpSpPr>
            <p:cNvPr id="3" name="Group 5"/>
            <p:cNvGrpSpPr>
              <a:grpSpLocks/>
            </p:cNvGrpSpPr>
            <p:nvPr/>
          </p:nvGrpSpPr>
          <p:grpSpPr bwMode="auto">
            <a:xfrm>
              <a:off x="384" y="1584"/>
              <a:ext cx="1920" cy="1728"/>
              <a:chOff x="816" y="2208"/>
              <a:chExt cx="1920" cy="1728"/>
            </a:xfrm>
          </p:grpSpPr>
          <p:sp>
            <p:nvSpPr>
              <p:cNvPr id="23587" name="Line 6"/>
              <p:cNvSpPr>
                <a:spLocks noChangeShapeType="1"/>
              </p:cNvSpPr>
              <p:nvPr/>
            </p:nvSpPr>
            <p:spPr bwMode="auto">
              <a:xfrm>
                <a:off x="1056" y="2208"/>
                <a:ext cx="0" cy="1728"/>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8" name="Line 7"/>
              <p:cNvSpPr>
                <a:spLocks noChangeShapeType="1"/>
              </p:cNvSpPr>
              <p:nvPr/>
            </p:nvSpPr>
            <p:spPr bwMode="auto">
              <a:xfrm>
                <a:off x="816" y="3744"/>
                <a:ext cx="1920"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9" name="Line 8"/>
              <p:cNvSpPr>
                <a:spLocks noChangeShapeType="1"/>
              </p:cNvSpPr>
              <p:nvPr/>
            </p:nvSpPr>
            <p:spPr bwMode="auto">
              <a:xfrm>
                <a:off x="124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0" name="Line 9"/>
              <p:cNvSpPr>
                <a:spLocks noChangeShapeType="1"/>
              </p:cNvSpPr>
              <p:nvPr/>
            </p:nvSpPr>
            <p:spPr bwMode="auto">
              <a:xfrm>
                <a:off x="144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1" name="Line 10"/>
              <p:cNvSpPr>
                <a:spLocks noChangeShapeType="1"/>
              </p:cNvSpPr>
              <p:nvPr/>
            </p:nvSpPr>
            <p:spPr bwMode="auto">
              <a:xfrm>
                <a:off x="163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2" name="Line 11"/>
              <p:cNvSpPr>
                <a:spLocks noChangeShapeType="1"/>
              </p:cNvSpPr>
              <p:nvPr/>
            </p:nvSpPr>
            <p:spPr bwMode="auto">
              <a:xfrm>
                <a:off x="1824"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3" name="Line 12"/>
              <p:cNvSpPr>
                <a:spLocks noChangeShapeType="1"/>
              </p:cNvSpPr>
              <p:nvPr/>
            </p:nvSpPr>
            <p:spPr bwMode="auto">
              <a:xfrm>
                <a:off x="2016"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4" name="Line 13"/>
              <p:cNvSpPr>
                <a:spLocks noChangeShapeType="1"/>
              </p:cNvSpPr>
              <p:nvPr/>
            </p:nvSpPr>
            <p:spPr bwMode="auto">
              <a:xfrm>
                <a:off x="220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5" name="Line 14"/>
              <p:cNvSpPr>
                <a:spLocks noChangeShapeType="1"/>
              </p:cNvSpPr>
              <p:nvPr/>
            </p:nvSpPr>
            <p:spPr bwMode="auto">
              <a:xfrm>
                <a:off x="240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6" name="Line 15"/>
              <p:cNvSpPr>
                <a:spLocks noChangeShapeType="1"/>
              </p:cNvSpPr>
              <p:nvPr/>
            </p:nvSpPr>
            <p:spPr bwMode="auto">
              <a:xfrm>
                <a:off x="259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7" name="Line 16"/>
              <p:cNvSpPr>
                <a:spLocks noChangeShapeType="1"/>
              </p:cNvSpPr>
              <p:nvPr/>
            </p:nvSpPr>
            <p:spPr bwMode="auto">
              <a:xfrm>
                <a:off x="1008" y="355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8" name="Line 17"/>
              <p:cNvSpPr>
                <a:spLocks noChangeShapeType="1"/>
              </p:cNvSpPr>
              <p:nvPr/>
            </p:nvSpPr>
            <p:spPr bwMode="auto">
              <a:xfrm>
                <a:off x="1008" y="336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99" name="Line 18"/>
              <p:cNvSpPr>
                <a:spLocks noChangeShapeType="1"/>
              </p:cNvSpPr>
              <p:nvPr/>
            </p:nvSpPr>
            <p:spPr bwMode="auto">
              <a:xfrm>
                <a:off x="1008" y="316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600" name="Line 19"/>
              <p:cNvSpPr>
                <a:spLocks noChangeShapeType="1"/>
              </p:cNvSpPr>
              <p:nvPr/>
            </p:nvSpPr>
            <p:spPr bwMode="auto">
              <a:xfrm>
                <a:off x="1008" y="2976"/>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601" name="Line 20"/>
              <p:cNvSpPr>
                <a:spLocks noChangeShapeType="1"/>
              </p:cNvSpPr>
              <p:nvPr/>
            </p:nvSpPr>
            <p:spPr bwMode="auto">
              <a:xfrm>
                <a:off x="1008" y="2784"/>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602" name="Line 21"/>
              <p:cNvSpPr>
                <a:spLocks noChangeShapeType="1"/>
              </p:cNvSpPr>
              <p:nvPr/>
            </p:nvSpPr>
            <p:spPr bwMode="auto">
              <a:xfrm>
                <a:off x="1008" y="259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603" name="Line 22"/>
              <p:cNvSpPr>
                <a:spLocks noChangeShapeType="1"/>
              </p:cNvSpPr>
              <p:nvPr/>
            </p:nvSpPr>
            <p:spPr bwMode="auto">
              <a:xfrm>
                <a:off x="1008" y="240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604" name="Line 23"/>
              <p:cNvSpPr>
                <a:spLocks noChangeShapeType="1"/>
              </p:cNvSpPr>
              <p:nvPr/>
            </p:nvSpPr>
            <p:spPr bwMode="auto">
              <a:xfrm>
                <a:off x="1008" y="220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4" name="Group 24"/>
            <p:cNvGrpSpPr>
              <a:grpSpLocks/>
            </p:cNvGrpSpPr>
            <p:nvPr/>
          </p:nvGrpSpPr>
          <p:grpSpPr bwMode="auto">
            <a:xfrm>
              <a:off x="1008" y="2256"/>
              <a:ext cx="576" cy="672"/>
              <a:chOff x="1440" y="2928"/>
              <a:chExt cx="576" cy="672"/>
            </a:xfrm>
          </p:grpSpPr>
          <p:sp>
            <p:nvSpPr>
              <p:cNvPr id="23584" name="Freeform 25" descr="Horizontal brick"/>
              <p:cNvSpPr>
                <a:spLocks/>
              </p:cNvSpPr>
              <p:nvPr/>
            </p:nvSpPr>
            <p:spPr bwMode="auto">
              <a:xfrm>
                <a:off x="1536" y="2928"/>
                <a:ext cx="96" cy="144"/>
              </a:xfrm>
              <a:custGeom>
                <a:avLst/>
                <a:gdLst>
                  <a:gd name="T0" fmla="*/ 0 w 96"/>
                  <a:gd name="T1" fmla="*/ 144 h 144"/>
                  <a:gd name="T2" fmla="*/ 0 w 96"/>
                  <a:gd name="T3" fmla="*/ 0 h 144"/>
                  <a:gd name="T4" fmla="*/ 96 w 96"/>
                  <a:gd name="T5" fmla="*/ 0 h 144"/>
                  <a:gd name="T6" fmla="*/ 96 w 96"/>
                  <a:gd name="T7" fmla="*/ 96 h 144"/>
                  <a:gd name="T8" fmla="*/ 0 w 96"/>
                  <a:gd name="T9" fmla="*/ 144 h 144"/>
                  <a:gd name="T10" fmla="*/ 0 60000 65536"/>
                  <a:gd name="T11" fmla="*/ 0 60000 65536"/>
                  <a:gd name="T12" fmla="*/ 0 60000 65536"/>
                  <a:gd name="T13" fmla="*/ 0 60000 65536"/>
                  <a:gd name="T14" fmla="*/ 0 60000 65536"/>
                  <a:gd name="T15" fmla="*/ 0 w 96"/>
                  <a:gd name="T16" fmla="*/ 0 h 144"/>
                  <a:gd name="T17" fmla="*/ 96 w 96"/>
                  <a:gd name="T18" fmla="*/ 144 h 144"/>
                </a:gdLst>
                <a:ahLst/>
                <a:cxnLst>
                  <a:cxn ang="T10">
                    <a:pos x="T0" y="T1"/>
                  </a:cxn>
                  <a:cxn ang="T11">
                    <a:pos x="T2" y="T3"/>
                  </a:cxn>
                  <a:cxn ang="T12">
                    <a:pos x="T4" y="T5"/>
                  </a:cxn>
                  <a:cxn ang="T13">
                    <a:pos x="T6" y="T7"/>
                  </a:cxn>
                  <a:cxn ang="T14">
                    <a:pos x="T8" y="T9"/>
                  </a:cxn>
                </a:cxnLst>
                <a:rect l="T15" t="T16" r="T17" b="T18"/>
                <a:pathLst>
                  <a:path w="96" h="144">
                    <a:moveTo>
                      <a:pt x="0" y="144"/>
                    </a:moveTo>
                    <a:lnTo>
                      <a:pt x="0" y="0"/>
                    </a:lnTo>
                    <a:lnTo>
                      <a:pt x="96" y="0"/>
                    </a:lnTo>
                    <a:lnTo>
                      <a:pt x="96" y="96"/>
                    </a:lnTo>
                    <a:lnTo>
                      <a:pt x="0" y="144"/>
                    </a:lnTo>
                    <a:close/>
                  </a:path>
                </a:pathLst>
              </a:custGeom>
              <a:pattFill prst="horzBrick">
                <a:fgClr>
                  <a:srgbClr val="032389"/>
                </a:fgClr>
                <a:bgClr>
                  <a:srgbClr val="FFFFFF"/>
                </a:bgClr>
              </a:pattFill>
              <a:ln w="38100" cap="flat" cmpd="sng">
                <a:solidFill>
                  <a:schemeClr val="tx2"/>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5" name="Rectangle 26"/>
              <p:cNvSpPr>
                <a:spLocks noChangeArrowheads="1"/>
              </p:cNvSpPr>
              <p:nvPr/>
            </p:nvSpPr>
            <p:spPr bwMode="auto">
              <a:xfrm>
                <a:off x="1440" y="3168"/>
                <a:ext cx="576" cy="432"/>
              </a:xfrm>
              <a:prstGeom prst="rect">
                <a:avLst/>
              </a:prstGeom>
              <a:solidFill>
                <a:srgbClr val="FFFFFF"/>
              </a:solidFill>
              <a:ln w="38100">
                <a:solidFill>
                  <a:schemeClr val="hlink"/>
                </a:solidFill>
                <a:miter lim="800000"/>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6" name="Freeform 27"/>
              <p:cNvSpPr>
                <a:spLocks/>
              </p:cNvSpPr>
              <p:nvPr/>
            </p:nvSpPr>
            <p:spPr bwMode="auto">
              <a:xfrm>
                <a:off x="1440" y="2976"/>
                <a:ext cx="576" cy="192"/>
              </a:xfrm>
              <a:custGeom>
                <a:avLst/>
                <a:gdLst>
                  <a:gd name="T0" fmla="*/ 0 w 576"/>
                  <a:gd name="T1" fmla="*/ 192 h 192"/>
                  <a:gd name="T2" fmla="*/ 240 w 576"/>
                  <a:gd name="T3" fmla="*/ 0 h 192"/>
                  <a:gd name="T4" fmla="*/ 336 w 576"/>
                  <a:gd name="T5" fmla="*/ 0 h 192"/>
                  <a:gd name="T6" fmla="*/ 576 w 576"/>
                  <a:gd name="T7" fmla="*/ 192 h 192"/>
                  <a:gd name="T8" fmla="*/ 0 w 576"/>
                  <a:gd name="T9" fmla="*/ 192 h 192"/>
                  <a:gd name="T10" fmla="*/ 0 60000 65536"/>
                  <a:gd name="T11" fmla="*/ 0 60000 65536"/>
                  <a:gd name="T12" fmla="*/ 0 60000 65536"/>
                  <a:gd name="T13" fmla="*/ 0 60000 65536"/>
                  <a:gd name="T14" fmla="*/ 0 60000 65536"/>
                  <a:gd name="T15" fmla="*/ 0 w 576"/>
                  <a:gd name="T16" fmla="*/ 0 h 192"/>
                  <a:gd name="T17" fmla="*/ 576 w 576"/>
                  <a:gd name="T18" fmla="*/ 192 h 192"/>
                </a:gdLst>
                <a:ahLst/>
                <a:cxnLst>
                  <a:cxn ang="T10">
                    <a:pos x="T0" y="T1"/>
                  </a:cxn>
                  <a:cxn ang="T11">
                    <a:pos x="T2" y="T3"/>
                  </a:cxn>
                  <a:cxn ang="T12">
                    <a:pos x="T4" y="T5"/>
                  </a:cxn>
                  <a:cxn ang="T13">
                    <a:pos x="T6" y="T7"/>
                  </a:cxn>
                  <a:cxn ang="T14">
                    <a:pos x="T8" y="T9"/>
                  </a:cxn>
                </a:cxnLst>
                <a:rect l="T15" t="T16" r="T17" b="T18"/>
                <a:pathLst>
                  <a:path w="576" h="192">
                    <a:moveTo>
                      <a:pt x="0" y="192"/>
                    </a:moveTo>
                    <a:lnTo>
                      <a:pt x="240" y="0"/>
                    </a:lnTo>
                    <a:lnTo>
                      <a:pt x="336" y="0"/>
                    </a:lnTo>
                    <a:lnTo>
                      <a:pt x="576" y="192"/>
                    </a:lnTo>
                    <a:lnTo>
                      <a:pt x="0" y="192"/>
                    </a:lnTo>
                    <a:close/>
                  </a:path>
                </a:pathLst>
              </a:custGeom>
              <a:solidFill>
                <a:srgbClr val="FFFFFF"/>
              </a:solidFill>
              <a:ln w="38100" cap="flat" cmpd="sng">
                <a:solidFill>
                  <a:schemeClr val="hlink"/>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5" name="Group 28"/>
            <p:cNvGrpSpPr>
              <a:grpSpLocks/>
            </p:cNvGrpSpPr>
            <p:nvPr/>
          </p:nvGrpSpPr>
          <p:grpSpPr bwMode="auto">
            <a:xfrm>
              <a:off x="3264" y="1584"/>
              <a:ext cx="1920" cy="1728"/>
              <a:chOff x="816" y="2208"/>
              <a:chExt cx="1920" cy="1728"/>
            </a:xfrm>
          </p:grpSpPr>
          <p:sp>
            <p:nvSpPr>
              <p:cNvPr id="23566" name="Line 29"/>
              <p:cNvSpPr>
                <a:spLocks noChangeShapeType="1"/>
              </p:cNvSpPr>
              <p:nvPr/>
            </p:nvSpPr>
            <p:spPr bwMode="auto">
              <a:xfrm>
                <a:off x="1056" y="2208"/>
                <a:ext cx="0" cy="1728"/>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67" name="Line 30"/>
              <p:cNvSpPr>
                <a:spLocks noChangeShapeType="1"/>
              </p:cNvSpPr>
              <p:nvPr/>
            </p:nvSpPr>
            <p:spPr bwMode="auto">
              <a:xfrm>
                <a:off x="816" y="3744"/>
                <a:ext cx="1920"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68" name="Line 31"/>
              <p:cNvSpPr>
                <a:spLocks noChangeShapeType="1"/>
              </p:cNvSpPr>
              <p:nvPr/>
            </p:nvSpPr>
            <p:spPr bwMode="auto">
              <a:xfrm>
                <a:off x="124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69" name="Line 32"/>
              <p:cNvSpPr>
                <a:spLocks noChangeShapeType="1"/>
              </p:cNvSpPr>
              <p:nvPr/>
            </p:nvSpPr>
            <p:spPr bwMode="auto">
              <a:xfrm>
                <a:off x="144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0" name="Line 33"/>
              <p:cNvSpPr>
                <a:spLocks noChangeShapeType="1"/>
              </p:cNvSpPr>
              <p:nvPr/>
            </p:nvSpPr>
            <p:spPr bwMode="auto">
              <a:xfrm>
                <a:off x="163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1" name="Line 34"/>
              <p:cNvSpPr>
                <a:spLocks noChangeShapeType="1"/>
              </p:cNvSpPr>
              <p:nvPr/>
            </p:nvSpPr>
            <p:spPr bwMode="auto">
              <a:xfrm>
                <a:off x="1824"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2" name="Line 35"/>
              <p:cNvSpPr>
                <a:spLocks noChangeShapeType="1"/>
              </p:cNvSpPr>
              <p:nvPr/>
            </p:nvSpPr>
            <p:spPr bwMode="auto">
              <a:xfrm>
                <a:off x="2016"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3" name="Line 36"/>
              <p:cNvSpPr>
                <a:spLocks noChangeShapeType="1"/>
              </p:cNvSpPr>
              <p:nvPr/>
            </p:nvSpPr>
            <p:spPr bwMode="auto">
              <a:xfrm>
                <a:off x="2208"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4" name="Line 37"/>
              <p:cNvSpPr>
                <a:spLocks noChangeShapeType="1"/>
              </p:cNvSpPr>
              <p:nvPr/>
            </p:nvSpPr>
            <p:spPr bwMode="auto">
              <a:xfrm>
                <a:off x="2400"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5" name="Line 38"/>
              <p:cNvSpPr>
                <a:spLocks noChangeShapeType="1"/>
              </p:cNvSpPr>
              <p:nvPr/>
            </p:nvSpPr>
            <p:spPr bwMode="auto">
              <a:xfrm>
                <a:off x="2592" y="3696"/>
                <a:ext cx="0" cy="96"/>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6" name="Line 39"/>
              <p:cNvSpPr>
                <a:spLocks noChangeShapeType="1"/>
              </p:cNvSpPr>
              <p:nvPr/>
            </p:nvSpPr>
            <p:spPr bwMode="auto">
              <a:xfrm>
                <a:off x="1008" y="355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7" name="Line 40"/>
              <p:cNvSpPr>
                <a:spLocks noChangeShapeType="1"/>
              </p:cNvSpPr>
              <p:nvPr/>
            </p:nvSpPr>
            <p:spPr bwMode="auto">
              <a:xfrm>
                <a:off x="1008" y="336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8" name="Line 41"/>
              <p:cNvSpPr>
                <a:spLocks noChangeShapeType="1"/>
              </p:cNvSpPr>
              <p:nvPr/>
            </p:nvSpPr>
            <p:spPr bwMode="auto">
              <a:xfrm>
                <a:off x="1008" y="316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79" name="Line 42"/>
              <p:cNvSpPr>
                <a:spLocks noChangeShapeType="1"/>
              </p:cNvSpPr>
              <p:nvPr/>
            </p:nvSpPr>
            <p:spPr bwMode="auto">
              <a:xfrm>
                <a:off x="1008" y="2976"/>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0" name="Line 43"/>
              <p:cNvSpPr>
                <a:spLocks noChangeShapeType="1"/>
              </p:cNvSpPr>
              <p:nvPr/>
            </p:nvSpPr>
            <p:spPr bwMode="auto">
              <a:xfrm>
                <a:off x="1008" y="2784"/>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1" name="Line 44"/>
              <p:cNvSpPr>
                <a:spLocks noChangeShapeType="1"/>
              </p:cNvSpPr>
              <p:nvPr/>
            </p:nvSpPr>
            <p:spPr bwMode="auto">
              <a:xfrm>
                <a:off x="1008" y="2592"/>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2" name="Line 45"/>
              <p:cNvSpPr>
                <a:spLocks noChangeShapeType="1"/>
              </p:cNvSpPr>
              <p:nvPr/>
            </p:nvSpPr>
            <p:spPr bwMode="auto">
              <a:xfrm>
                <a:off x="1008" y="2400"/>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83" name="Line 46"/>
              <p:cNvSpPr>
                <a:spLocks noChangeShapeType="1"/>
              </p:cNvSpPr>
              <p:nvPr/>
            </p:nvSpPr>
            <p:spPr bwMode="auto">
              <a:xfrm>
                <a:off x="1008" y="2208"/>
                <a:ext cx="96" cy="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grpSp>
        <p:grpSp>
          <p:nvGrpSpPr>
            <p:cNvPr id="6" name="Group 47"/>
            <p:cNvGrpSpPr>
              <a:grpSpLocks/>
            </p:cNvGrpSpPr>
            <p:nvPr/>
          </p:nvGrpSpPr>
          <p:grpSpPr bwMode="auto">
            <a:xfrm>
              <a:off x="4272" y="2690"/>
              <a:ext cx="1152" cy="334"/>
              <a:chOff x="1440" y="2928"/>
              <a:chExt cx="576" cy="672"/>
            </a:xfrm>
          </p:grpSpPr>
          <p:sp>
            <p:nvSpPr>
              <p:cNvPr id="23563" name="Freeform 48" descr="Horizontal brick"/>
              <p:cNvSpPr>
                <a:spLocks/>
              </p:cNvSpPr>
              <p:nvPr/>
            </p:nvSpPr>
            <p:spPr bwMode="auto">
              <a:xfrm>
                <a:off x="1536" y="2928"/>
                <a:ext cx="96" cy="144"/>
              </a:xfrm>
              <a:custGeom>
                <a:avLst/>
                <a:gdLst>
                  <a:gd name="T0" fmla="*/ 0 w 96"/>
                  <a:gd name="T1" fmla="*/ 144 h 144"/>
                  <a:gd name="T2" fmla="*/ 0 w 96"/>
                  <a:gd name="T3" fmla="*/ 0 h 144"/>
                  <a:gd name="T4" fmla="*/ 96 w 96"/>
                  <a:gd name="T5" fmla="*/ 0 h 144"/>
                  <a:gd name="T6" fmla="*/ 96 w 96"/>
                  <a:gd name="T7" fmla="*/ 96 h 144"/>
                  <a:gd name="T8" fmla="*/ 0 w 96"/>
                  <a:gd name="T9" fmla="*/ 144 h 144"/>
                  <a:gd name="T10" fmla="*/ 0 60000 65536"/>
                  <a:gd name="T11" fmla="*/ 0 60000 65536"/>
                  <a:gd name="T12" fmla="*/ 0 60000 65536"/>
                  <a:gd name="T13" fmla="*/ 0 60000 65536"/>
                  <a:gd name="T14" fmla="*/ 0 60000 65536"/>
                  <a:gd name="T15" fmla="*/ 0 w 96"/>
                  <a:gd name="T16" fmla="*/ 0 h 144"/>
                  <a:gd name="T17" fmla="*/ 96 w 96"/>
                  <a:gd name="T18" fmla="*/ 144 h 144"/>
                </a:gdLst>
                <a:ahLst/>
                <a:cxnLst>
                  <a:cxn ang="T10">
                    <a:pos x="T0" y="T1"/>
                  </a:cxn>
                  <a:cxn ang="T11">
                    <a:pos x="T2" y="T3"/>
                  </a:cxn>
                  <a:cxn ang="T12">
                    <a:pos x="T4" y="T5"/>
                  </a:cxn>
                  <a:cxn ang="T13">
                    <a:pos x="T6" y="T7"/>
                  </a:cxn>
                  <a:cxn ang="T14">
                    <a:pos x="T8" y="T9"/>
                  </a:cxn>
                </a:cxnLst>
                <a:rect l="T15" t="T16" r="T17" b="T18"/>
                <a:pathLst>
                  <a:path w="96" h="144">
                    <a:moveTo>
                      <a:pt x="0" y="144"/>
                    </a:moveTo>
                    <a:lnTo>
                      <a:pt x="0" y="0"/>
                    </a:lnTo>
                    <a:lnTo>
                      <a:pt x="96" y="0"/>
                    </a:lnTo>
                    <a:lnTo>
                      <a:pt x="96" y="96"/>
                    </a:lnTo>
                    <a:lnTo>
                      <a:pt x="0" y="144"/>
                    </a:lnTo>
                    <a:close/>
                  </a:path>
                </a:pathLst>
              </a:custGeom>
              <a:pattFill prst="horzBrick">
                <a:fgClr>
                  <a:srgbClr val="032389"/>
                </a:fgClr>
                <a:bgClr>
                  <a:srgbClr val="FFFFFF"/>
                </a:bgClr>
              </a:pattFill>
              <a:ln w="38100" cap="flat" cmpd="sng">
                <a:solidFill>
                  <a:schemeClr val="tx2"/>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64" name="Rectangle 49"/>
              <p:cNvSpPr>
                <a:spLocks noChangeArrowheads="1"/>
              </p:cNvSpPr>
              <p:nvPr/>
            </p:nvSpPr>
            <p:spPr bwMode="auto">
              <a:xfrm>
                <a:off x="1440" y="3168"/>
                <a:ext cx="576" cy="432"/>
              </a:xfrm>
              <a:prstGeom prst="rect">
                <a:avLst/>
              </a:prstGeom>
              <a:solidFill>
                <a:srgbClr val="FFFFFF"/>
              </a:solidFill>
              <a:ln w="38100">
                <a:solidFill>
                  <a:schemeClr val="hlink"/>
                </a:solidFill>
                <a:miter lim="800000"/>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565" name="Freeform 50"/>
              <p:cNvSpPr>
                <a:spLocks/>
              </p:cNvSpPr>
              <p:nvPr/>
            </p:nvSpPr>
            <p:spPr bwMode="auto">
              <a:xfrm>
                <a:off x="1440" y="2976"/>
                <a:ext cx="576" cy="192"/>
              </a:xfrm>
              <a:custGeom>
                <a:avLst/>
                <a:gdLst>
                  <a:gd name="T0" fmla="*/ 0 w 576"/>
                  <a:gd name="T1" fmla="*/ 192 h 192"/>
                  <a:gd name="T2" fmla="*/ 240 w 576"/>
                  <a:gd name="T3" fmla="*/ 0 h 192"/>
                  <a:gd name="T4" fmla="*/ 336 w 576"/>
                  <a:gd name="T5" fmla="*/ 0 h 192"/>
                  <a:gd name="T6" fmla="*/ 576 w 576"/>
                  <a:gd name="T7" fmla="*/ 192 h 192"/>
                  <a:gd name="T8" fmla="*/ 0 w 576"/>
                  <a:gd name="T9" fmla="*/ 192 h 192"/>
                  <a:gd name="T10" fmla="*/ 0 60000 65536"/>
                  <a:gd name="T11" fmla="*/ 0 60000 65536"/>
                  <a:gd name="T12" fmla="*/ 0 60000 65536"/>
                  <a:gd name="T13" fmla="*/ 0 60000 65536"/>
                  <a:gd name="T14" fmla="*/ 0 60000 65536"/>
                  <a:gd name="T15" fmla="*/ 0 w 576"/>
                  <a:gd name="T16" fmla="*/ 0 h 192"/>
                  <a:gd name="T17" fmla="*/ 576 w 576"/>
                  <a:gd name="T18" fmla="*/ 192 h 192"/>
                </a:gdLst>
                <a:ahLst/>
                <a:cxnLst>
                  <a:cxn ang="T10">
                    <a:pos x="T0" y="T1"/>
                  </a:cxn>
                  <a:cxn ang="T11">
                    <a:pos x="T2" y="T3"/>
                  </a:cxn>
                  <a:cxn ang="T12">
                    <a:pos x="T4" y="T5"/>
                  </a:cxn>
                  <a:cxn ang="T13">
                    <a:pos x="T6" y="T7"/>
                  </a:cxn>
                  <a:cxn ang="T14">
                    <a:pos x="T8" y="T9"/>
                  </a:cxn>
                </a:cxnLst>
                <a:rect l="T15" t="T16" r="T17" b="T18"/>
                <a:pathLst>
                  <a:path w="576" h="192">
                    <a:moveTo>
                      <a:pt x="0" y="192"/>
                    </a:moveTo>
                    <a:lnTo>
                      <a:pt x="240" y="0"/>
                    </a:lnTo>
                    <a:lnTo>
                      <a:pt x="336" y="0"/>
                    </a:lnTo>
                    <a:lnTo>
                      <a:pt x="576" y="192"/>
                    </a:lnTo>
                    <a:lnTo>
                      <a:pt x="0" y="192"/>
                    </a:lnTo>
                    <a:close/>
                  </a:path>
                </a:pathLst>
              </a:custGeom>
              <a:solidFill>
                <a:srgbClr val="FFFFFF"/>
              </a:solidFill>
              <a:ln w="38100" cap="flat" cmpd="sng">
                <a:solidFill>
                  <a:schemeClr val="hlink"/>
                </a:solidFill>
                <a:prstDash val="solid"/>
                <a:round/>
                <a:headEnd type="none" w="med" len="med"/>
                <a:tailEnd type="none" w="med" len="med"/>
              </a:ln>
            </p:spPr>
            <p:txBody>
              <a:bodyPr wrap="none" anchor="ctr"/>
              <a:lstStyle/>
              <a:p>
                <a:pPr fontAlgn="base">
                  <a:spcBef>
                    <a:spcPct val="0"/>
                  </a:spcBef>
                  <a:spcAft>
                    <a:spcPct val="0"/>
                  </a:spcAft>
                </a:pPr>
                <a:endParaRPr lang="en-US">
                  <a:solidFill>
                    <a:prstClr val="black"/>
                  </a:solidFill>
                  <a:latin typeface="Arial" charset="0"/>
                </a:endParaRPr>
              </a:p>
            </p:txBody>
          </p:sp>
        </p:grpSp>
        <p:sp>
          <p:nvSpPr>
            <p:cNvPr id="23561" name="AutoShape 51"/>
            <p:cNvSpPr>
              <a:spLocks noChangeArrowheads="1"/>
            </p:cNvSpPr>
            <p:nvPr/>
          </p:nvSpPr>
          <p:spPr bwMode="auto">
            <a:xfrm>
              <a:off x="2496" y="2352"/>
              <a:ext cx="480" cy="240"/>
            </a:xfrm>
            <a:prstGeom prst="rightArrow">
              <a:avLst>
                <a:gd name="adj1" fmla="val 50000"/>
                <a:gd name="adj2" fmla="val 50000"/>
              </a:avLst>
            </a:prstGeom>
            <a:solidFill>
              <a:srgbClr val="FFFF00"/>
            </a:solidFill>
            <a:ln w="28575">
              <a:solidFill>
                <a:schemeClr val="accent1"/>
              </a:solidFill>
              <a:miter lim="800000"/>
              <a:headEnd/>
              <a:tailEnd type="none" w="sm" len="sm"/>
            </a:ln>
          </p:spPr>
          <p:txBody>
            <a:bodyPr wrap="none" anchor="ctr"/>
            <a:lstStyle/>
            <a:p>
              <a:pPr algn="ctr" fontAlgn="base">
                <a:spcBef>
                  <a:spcPct val="0"/>
                </a:spcBef>
                <a:spcAft>
                  <a:spcPct val="0"/>
                </a:spcAft>
              </a:pPr>
              <a:endParaRPr lang="ru-RU" i="1">
                <a:solidFill>
                  <a:srgbClr val="FFFF00"/>
                </a:solidFill>
                <a:latin typeface="Arial" charset="0"/>
              </a:endParaRPr>
            </a:p>
          </p:txBody>
        </p:sp>
        <p:sp>
          <p:nvSpPr>
            <p:cNvPr id="23562" name="Text Box 52"/>
            <p:cNvSpPr txBox="1">
              <a:spLocks noChangeArrowheads="1"/>
            </p:cNvSpPr>
            <p:nvPr/>
          </p:nvSpPr>
          <p:spPr bwMode="auto">
            <a:xfrm>
              <a:off x="2436" y="2592"/>
              <a:ext cx="618" cy="518"/>
            </a:xfrm>
            <a:prstGeom prst="rect">
              <a:avLst/>
            </a:prstGeom>
            <a:noFill/>
            <a:ln w="38100">
              <a:noFill/>
              <a:miter lim="800000"/>
              <a:headEnd/>
              <a:tailEnd/>
            </a:ln>
          </p:spPr>
          <p:txBody>
            <a:bodyPr wrap="none" anchor="ctr">
              <a:spAutoFit/>
            </a:bodyPr>
            <a:lstStyle/>
            <a:p>
              <a:pPr algn="ctr" fontAlgn="base">
                <a:spcBef>
                  <a:spcPct val="0"/>
                </a:spcBef>
                <a:spcAft>
                  <a:spcPct val="0"/>
                </a:spcAft>
              </a:pPr>
              <a:r>
                <a:rPr lang="en-US">
                  <a:solidFill>
                    <a:prstClr val="black"/>
                  </a:solidFill>
                  <a:latin typeface="Arial" charset="0"/>
                  <a:sym typeface="Symbol" pitchFamily="18" charset="2"/>
                </a:rPr>
                <a:t>X  </a:t>
              </a:r>
              <a:r>
                <a:rPr lang="en-US">
                  <a:solidFill>
                    <a:prstClr val="black"/>
                  </a:solidFill>
                  <a:latin typeface="Arial" charset="0"/>
                </a:rPr>
                <a:t>2,</a:t>
              </a:r>
              <a:br>
                <a:rPr lang="en-US">
                  <a:solidFill>
                    <a:prstClr val="black"/>
                  </a:solidFill>
                  <a:latin typeface="Arial" charset="0"/>
                </a:rPr>
              </a:br>
              <a:r>
                <a:rPr lang="en-US">
                  <a:solidFill>
                    <a:prstClr val="black"/>
                  </a:solidFill>
                  <a:latin typeface="Arial" charset="0"/>
                </a:rPr>
                <a:t>Y </a:t>
              </a:r>
              <a:r>
                <a:rPr lang="en-US">
                  <a:solidFill>
                    <a:prstClr val="black"/>
                  </a:solidFill>
                  <a:latin typeface="Arial" charset="0"/>
                  <a:sym typeface="Symbol" pitchFamily="18" charset="2"/>
                </a:rPr>
                <a:t></a:t>
              </a:r>
              <a:r>
                <a:rPr lang="en-US">
                  <a:solidFill>
                    <a:prstClr val="black"/>
                  </a:solidFill>
                  <a:latin typeface="Arial" charset="0"/>
                </a:rPr>
                <a:t> 0.5</a:t>
              </a:r>
            </a:p>
          </p:txBody>
        </p:sp>
      </p:grpSp>
      <p:sp>
        <p:nvSpPr>
          <p:cNvPr id="53" name="TextBox 52"/>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spTree>
    <p:extLst>
      <p:ext uri="{BB962C8B-B14F-4D97-AF65-F5344CB8AC3E}">
        <p14:creationId xmlns:p14="http://schemas.microsoft.com/office/powerpoint/2010/main" val="1078547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87388" y="76200"/>
            <a:ext cx="7770812" cy="838200"/>
          </a:xfrm>
        </p:spPr>
        <p:txBody>
          <a:bodyPr/>
          <a:lstStyle/>
          <a:p>
            <a:r>
              <a:rPr lang="en-US" smtClean="0"/>
              <a:t>Scaling</a:t>
            </a:r>
          </a:p>
        </p:txBody>
      </p:sp>
      <p:sp>
        <p:nvSpPr>
          <p:cNvPr id="3077" name="Rectangle 3"/>
          <p:cNvSpPr>
            <a:spLocks noGrp="1" noChangeArrowheads="1"/>
          </p:cNvSpPr>
          <p:nvPr>
            <p:ph type="body" idx="1"/>
          </p:nvPr>
        </p:nvSpPr>
        <p:spPr>
          <a:xfrm>
            <a:off x="533400" y="1403350"/>
            <a:ext cx="7772400" cy="4114800"/>
          </a:xfrm>
        </p:spPr>
        <p:txBody>
          <a:bodyPr/>
          <a:lstStyle/>
          <a:p>
            <a:r>
              <a:rPr lang="en-US" smtClean="0"/>
              <a:t>Scaling operation:</a:t>
            </a:r>
          </a:p>
          <a:p>
            <a:endParaRPr lang="en-US" smtClean="0"/>
          </a:p>
          <a:p>
            <a:endParaRPr lang="en-US" smtClean="0"/>
          </a:p>
          <a:p>
            <a:r>
              <a:rPr lang="en-US" smtClean="0"/>
              <a:t>Or, in matrix form:</a:t>
            </a:r>
          </a:p>
        </p:txBody>
      </p:sp>
      <p:graphicFrame>
        <p:nvGraphicFramePr>
          <p:cNvPr id="3074" name="Object 2"/>
          <p:cNvGraphicFramePr>
            <a:graphicFrameLocks noChangeAspect="1"/>
          </p:cNvGraphicFramePr>
          <p:nvPr/>
        </p:nvGraphicFramePr>
        <p:xfrm>
          <a:off x="4837113" y="1384300"/>
          <a:ext cx="1328737" cy="1292225"/>
        </p:xfrm>
        <a:graphic>
          <a:graphicData uri="http://schemas.openxmlformats.org/presentationml/2006/ole">
            <mc:AlternateContent xmlns:mc="http://schemas.openxmlformats.org/markup-compatibility/2006">
              <mc:Choice xmlns:v="urn:schemas-microsoft-com:vml" Requires="v">
                <p:oleObj spid="_x0000_s85102" name="Equation" r:id="rId3" imgW="444240" imgH="431640" progId="Equation.3">
                  <p:embed/>
                </p:oleObj>
              </mc:Choice>
              <mc:Fallback>
                <p:oleObj name="Equation" r:id="rId3" imgW="4442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1384300"/>
                        <a:ext cx="1328737" cy="12922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graphicFrame>
        <p:nvGraphicFramePr>
          <p:cNvPr id="717829" name="Object 3"/>
          <p:cNvGraphicFramePr>
            <a:graphicFrameLocks noChangeAspect="1"/>
          </p:cNvGraphicFramePr>
          <p:nvPr>
            <p:extLst/>
          </p:nvPr>
        </p:nvGraphicFramePr>
        <p:xfrm>
          <a:off x="4048125" y="3460750"/>
          <a:ext cx="3235325" cy="1370013"/>
        </p:xfrm>
        <a:graphic>
          <a:graphicData uri="http://schemas.openxmlformats.org/presentationml/2006/ole">
            <mc:AlternateContent xmlns:mc="http://schemas.openxmlformats.org/markup-compatibility/2006">
              <mc:Choice xmlns:v="urn:schemas-microsoft-com:vml" Requires="v">
                <p:oleObj spid="_x0000_s85103" name="Equation" r:id="rId5" imgW="1079280" imgH="457200" progId="Equation.3">
                  <p:embed/>
                </p:oleObj>
              </mc:Choice>
              <mc:Fallback>
                <p:oleObj name="Equation" r:id="rId5" imgW="1079280" imgH="457200" progId="Equation.3">
                  <p:embed/>
                  <p:pic>
                    <p:nvPicPr>
                      <p:cNvPr id="0" name=""/>
                      <p:cNvPicPr>
                        <a:picLocks noChangeAspect="1" noChangeArrowheads="1"/>
                      </p:cNvPicPr>
                      <p:nvPr/>
                    </p:nvPicPr>
                    <p:blipFill>
                      <a:blip r:embed="rId6"/>
                      <a:srcRect/>
                      <a:stretch>
                        <a:fillRect/>
                      </a:stretch>
                    </p:blipFill>
                    <p:spPr bwMode="auto">
                      <a:xfrm>
                        <a:off x="4048125" y="3460750"/>
                        <a:ext cx="3235325" cy="13700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sp>
        <p:nvSpPr>
          <p:cNvPr id="717830" name="AutoShape 6"/>
          <p:cNvSpPr>
            <a:spLocks/>
          </p:cNvSpPr>
          <p:nvPr/>
        </p:nvSpPr>
        <p:spPr bwMode="auto">
          <a:xfrm rot="-5400000">
            <a:off x="5811838" y="4413250"/>
            <a:ext cx="228600" cy="1219200"/>
          </a:xfrm>
          <a:prstGeom prst="leftBrace">
            <a:avLst>
              <a:gd name="adj1" fmla="val 44444"/>
              <a:gd name="adj2" fmla="val 50000"/>
            </a:avLst>
          </a:prstGeom>
          <a:noFill/>
          <a:ln w="38100">
            <a:solidFill>
              <a:schemeClr val="tx2"/>
            </a:solidFill>
            <a:round/>
            <a:headEnd/>
            <a:tailEnd/>
          </a:ln>
        </p:spPr>
        <p:txBody>
          <a:bodyPr vert="eaVert" wrap="none" anchor="ctr"/>
          <a:lstStyle/>
          <a:p>
            <a:pPr algn="ctr" fontAlgn="base">
              <a:spcBef>
                <a:spcPct val="0"/>
              </a:spcBef>
              <a:spcAft>
                <a:spcPct val="0"/>
              </a:spcAft>
            </a:pPr>
            <a:endParaRPr lang="ru-RU">
              <a:solidFill>
                <a:srgbClr val="FFFFFF"/>
              </a:solidFill>
              <a:latin typeface="Times New Roman" pitchFamily="18" charset="0"/>
            </a:endParaRPr>
          </a:p>
        </p:txBody>
      </p:sp>
      <p:sp>
        <p:nvSpPr>
          <p:cNvPr id="717831" name="Text Box 7"/>
          <p:cNvSpPr txBox="1">
            <a:spLocks noChangeArrowheads="1"/>
          </p:cNvSpPr>
          <p:nvPr/>
        </p:nvSpPr>
        <p:spPr bwMode="auto">
          <a:xfrm>
            <a:off x="4767263" y="5137150"/>
            <a:ext cx="2336800" cy="457200"/>
          </a:xfrm>
          <a:prstGeom prst="rect">
            <a:avLst/>
          </a:prstGeom>
          <a:noFill/>
          <a:ln w="38100">
            <a:noFill/>
            <a:miter lim="800000"/>
            <a:headEnd/>
            <a:tailEnd/>
          </a:ln>
        </p:spPr>
        <p:txBody>
          <a:bodyPr wrap="none" anchor="ctr">
            <a:spAutoFit/>
          </a:bodyPr>
          <a:lstStyle/>
          <a:p>
            <a:pPr algn="ctr" eaLnBrk="0" fontAlgn="base" hangingPunct="0">
              <a:spcBef>
                <a:spcPct val="0"/>
              </a:spcBef>
              <a:spcAft>
                <a:spcPct val="0"/>
              </a:spcAft>
            </a:pPr>
            <a:r>
              <a:rPr lang="en-US" sz="2400" i="1">
                <a:solidFill>
                  <a:srgbClr val="000000"/>
                </a:solidFill>
              </a:rPr>
              <a:t>scaling matrix S</a:t>
            </a:r>
            <a:endParaRPr lang="en-US" sz="2400">
              <a:solidFill>
                <a:srgbClr val="000000"/>
              </a:solidFill>
            </a:endParaRPr>
          </a:p>
        </p:txBody>
      </p:sp>
      <p:sp>
        <p:nvSpPr>
          <p:cNvPr id="9" name="TextBox 8"/>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graphicFrame>
        <p:nvGraphicFramePr>
          <p:cNvPr id="17" name="Object 3"/>
          <p:cNvGraphicFramePr>
            <a:graphicFrameLocks noChangeAspect="1"/>
          </p:cNvGraphicFramePr>
          <p:nvPr>
            <p:extLst/>
          </p:nvPr>
        </p:nvGraphicFramePr>
        <p:xfrm>
          <a:off x="4014037" y="3425074"/>
          <a:ext cx="3271837" cy="1408113"/>
        </p:xfrm>
        <a:graphic>
          <a:graphicData uri="http://schemas.openxmlformats.org/presentationml/2006/ole">
            <mc:AlternateContent xmlns:mc="http://schemas.openxmlformats.org/markup-compatibility/2006">
              <mc:Choice xmlns:v="urn:schemas-microsoft-com:vml" Requires="v">
                <p:oleObj spid="_x0000_s85104" name="Equation" r:id="rId7" imgW="1091880" imgH="469800" progId="Equation.3">
                  <p:embed/>
                </p:oleObj>
              </mc:Choice>
              <mc:Fallback>
                <p:oleObj name="Equation" r:id="rId7" imgW="109188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037" y="3425074"/>
                        <a:ext cx="3271837" cy="14081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9222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8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7388" y="76200"/>
            <a:ext cx="7770812" cy="838200"/>
          </a:xfrm>
        </p:spPr>
        <p:txBody>
          <a:bodyPr/>
          <a:lstStyle/>
          <a:p>
            <a:r>
              <a:rPr lang="en-US" smtClean="0"/>
              <a:t>2D Linear Transformations</a:t>
            </a:r>
          </a:p>
        </p:txBody>
      </p:sp>
      <p:sp>
        <p:nvSpPr>
          <p:cNvPr id="6148" name="Rectangle 3"/>
          <p:cNvSpPr>
            <a:spLocks noGrp="1" noChangeArrowheads="1"/>
          </p:cNvSpPr>
          <p:nvPr>
            <p:ph type="body" idx="1"/>
          </p:nvPr>
        </p:nvSpPr>
        <p:spPr>
          <a:xfrm>
            <a:off x="300038" y="2443163"/>
            <a:ext cx="8566150" cy="4787900"/>
          </a:xfrm>
        </p:spPr>
        <p:txBody>
          <a:bodyPr/>
          <a:lstStyle/>
          <a:p>
            <a:r>
              <a:rPr lang="en-US" smtClean="0">
                <a:solidFill>
                  <a:srgbClr val="000000"/>
                </a:solidFill>
              </a:rPr>
              <a:t>Only linear 2D transformations can be represented with a 2x2 matrix.</a:t>
            </a:r>
            <a:endParaRPr lang="en-US" smtClean="0"/>
          </a:p>
          <a:p>
            <a:pPr>
              <a:lnSpc>
                <a:spcPct val="90000"/>
              </a:lnSpc>
            </a:pPr>
            <a:r>
              <a:rPr lang="en-US" smtClean="0"/>
              <a:t>Linear transformations are combinations of …</a:t>
            </a:r>
          </a:p>
          <a:p>
            <a:pPr lvl="1">
              <a:lnSpc>
                <a:spcPct val="90000"/>
              </a:lnSpc>
            </a:pPr>
            <a:r>
              <a:rPr lang="en-US" sz="2400" smtClean="0"/>
              <a:t>Scale,</a:t>
            </a:r>
          </a:p>
          <a:p>
            <a:pPr lvl="1">
              <a:lnSpc>
                <a:spcPct val="90000"/>
              </a:lnSpc>
            </a:pPr>
            <a:r>
              <a:rPr lang="en-US" sz="2400" smtClean="0"/>
              <a:t>Rotation,</a:t>
            </a:r>
          </a:p>
          <a:p>
            <a:pPr lvl="1">
              <a:lnSpc>
                <a:spcPct val="90000"/>
              </a:lnSpc>
            </a:pPr>
            <a:r>
              <a:rPr lang="en-US" sz="2400" smtClean="0"/>
              <a:t>Shear, and</a:t>
            </a:r>
          </a:p>
          <a:p>
            <a:pPr lvl="1">
              <a:lnSpc>
                <a:spcPct val="90000"/>
              </a:lnSpc>
            </a:pPr>
            <a:r>
              <a:rPr lang="en-US" sz="2400" smtClean="0"/>
              <a:t>Mirror</a:t>
            </a:r>
          </a:p>
        </p:txBody>
      </p:sp>
      <p:graphicFrame>
        <p:nvGraphicFramePr>
          <p:cNvPr id="6146" name="Object 2"/>
          <p:cNvGraphicFramePr>
            <a:graphicFrameLocks noChangeAspect="1"/>
          </p:cNvGraphicFramePr>
          <p:nvPr/>
        </p:nvGraphicFramePr>
        <p:xfrm>
          <a:off x="3074988" y="1092200"/>
          <a:ext cx="2773362" cy="1131888"/>
        </p:xfrm>
        <a:graphic>
          <a:graphicData uri="http://schemas.openxmlformats.org/presentationml/2006/ole">
            <mc:AlternateContent xmlns:mc="http://schemas.openxmlformats.org/markup-compatibility/2006">
              <mc:Choice xmlns:v="urn:schemas-microsoft-com:vml" Requires="v">
                <p:oleObj spid="_x0000_s103454" name="Equation" r:id="rId4" imgW="1117440" imgH="457200" progId="Equation.3">
                  <p:embed/>
                </p:oleObj>
              </mc:Choice>
              <mc:Fallback>
                <p:oleObj name="Equation" r:id="rId4" imgW="111744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988" y="1092200"/>
                        <a:ext cx="2773362" cy="113188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6" name="TextBox 5"/>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latin typeface="Arial" panose="020B0604020202020204" pitchFamily="34" charset="0"/>
                <a:cs typeface="Arial" panose="020B0604020202020204" pitchFamily="34" charset="0"/>
              </a:rPr>
              <a:t>Alyosha</a:t>
            </a:r>
            <a:r>
              <a:rPr lang="en-US" sz="1000" dirty="0" smtClean="0">
                <a:solidFill>
                  <a:srgbClr val="000000"/>
                </a:solidFill>
                <a:latin typeface="Arial" panose="020B0604020202020204" pitchFamily="34" charset="0"/>
                <a:cs typeface="Arial" panose="020B0604020202020204" pitchFamily="34" charset="0"/>
              </a:rPr>
              <a:t> </a:t>
            </a:r>
            <a:r>
              <a:rPr lang="en-US" sz="1000" dirty="0" err="1" smtClean="0">
                <a:solidFill>
                  <a:srgbClr val="000000"/>
                </a:solidFill>
                <a:latin typeface="Arial" panose="020B0604020202020204" pitchFamily="34" charset="0"/>
                <a:cs typeface="Arial" panose="020B0604020202020204" pitchFamily="34" charset="0"/>
              </a:rPr>
              <a:t>Efros</a:t>
            </a:r>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054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vs Matching/Alignment</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b="1" dirty="0" smtClean="0"/>
              <a:t>Fitting</a:t>
            </a:r>
            <a:r>
              <a:rPr lang="en-US" dirty="0" smtClean="0"/>
              <a:t> models (lines) to points, i.e. </a:t>
            </a:r>
            <a:r>
              <a:rPr lang="en-US" i="1" dirty="0" smtClean="0"/>
              <a:t>find the parameters of a model that best fits the data</a:t>
            </a:r>
            <a:endParaRPr lang="en-US" dirty="0" smtClean="0"/>
          </a:p>
          <a:p>
            <a:pPr lvl="1"/>
            <a:r>
              <a:rPr lang="en-US" dirty="0" smtClean="0"/>
              <a:t>Least squares</a:t>
            </a:r>
          </a:p>
          <a:p>
            <a:pPr lvl="1"/>
            <a:r>
              <a:rPr lang="en-US" dirty="0" smtClean="0"/>
              <a:t>Hough transform</a:t>
            </a:r>
          </a:p>
          <a:p>
            <a:pPr lvl="1"/>
            <a:r>
              <a:rPr lang="en-US" dirty="0" smtClean="0"/>
              <a:t>RANSAC</a:t>
            </a:r>
          </a:p>
          <a:p>
            <a:r>
              <a:rPr lang="en-US" b="1" dirty="0" smtClean="0"/>
              <a:t>Matching</a:t>
            </a:r>
            <a:r>
              <a:rPr lang="en-US" dirty="0" smtClean="0"/>
              <a:t> = finding correspondences between points, i.e. </a:t>
            </a:r>
            <a:r>
              <a:rPr lang="en-US" i="1" dirty="0" smtClean="0"/>
              <a:t>find the parameters of the transformation that best aligns points</a:t>
            </a:r>
          </a:p>
          <a:p>
            <a:endParaRPr lang="en-US" i="1" dirty="0"/>
          </a:p>
        </p:txBody>
      </p:sp>
    </p:spTree>
    <p:extLst>
      <p:ext uri="{BB962C8B-B14F-4D97-AF65-F5344CB8AC3E}">
        <p14:creationId xmlns:p14="http://schemas.microsoft.com/office/powerpoint/2010/main" val="866993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87388" y="76200"/>
            <a:ext cx="7770812" cy="838200"/>
          </a:xfrm>
        </p:spPr>
        <p:txBody>
          <a:bodyPr/>
          <a:lstStyle/>
          <a:p>
            <a:r>
              <a:rPr lang="en-US" dirty="0" smtClean="0"/>
              <a:t>Affine Transformations</a:t>
            </a:r>
          </a:p>
        </p:txBody>
      </p:sp>
      <p:sp>
        <p:nvSpPr>
          <p:cNvPr id="8" name="Rectangle 3"/>
          <p:cNvSpPr txBox="1">
            <a:spLocks noChangeArrowheads="1"/>
          </p:cNvSpPr>
          <p:nvPr/>
        </p:nvSpPr>
        <p:spPr bwMode="auto">
          <a:xfrm>
            <a:off x="304800" y="1612900"/>
            <a:ext cx="8566150" cy="494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defRPr/>
            </a:pPr>
            <a:r>
              <a:rPr lang="en-US" sz="2000" kern="0" dirty="0" smtClean="0">
                <a:solidFill>
                  <a:srgbClr val="000000"/>
                </a:solidFill>
                <a:latin typeface="Arial"/>
              </a:rPr>
              <a:t>Affine transformations are combinations of </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Linear transformations, and</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Translations</a:t>
            </a:r>
          </a:p>
          <a:p>
            <a:pPr marL="342900" indent="-342900" eaLnBrk="0" fontAlgn="base" hangingPunct="0">
              <a:spcBef>
                <a:spcPct val="20000"/>
              </a:spcBef>
              <a:spcAft>
                <a:spcPct val="0"/>
              </a:spcAft>
              <a:defRPr/>
            </a:pPr>
            <a:r>
              <a:rPr lang="en-US" sz="2000" kern="0" dirty="0" smtClean="0">
                <a:solidFill>
                  <a:srgbClr val="000000"/>
                </a:solidFill>
                <a:latin typeface="Arial"/>
              </a:rPr>
              <a:t>Properties of affine transformations:</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Lines map to lines</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Parallel lines remain parallel</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Ratios are preserved</a:t>
            </a:r>
          </a:p>
          <a:p>
            <a:pPr marL="742950" lvl="1" indent="-285750" eaLnBrk="0" fontAlgn="base" hangingPunct="0">
              <a:spcBef>
                <a:spcPct val="20000"/>
              </a:spcBef>
              <a:spcAft>
                <a:spcPct val="0"/>
              </a:spcAft>
              <a:buFontTx/>
              <a:buChar char="•"/>
              <a:defRPr/>
            </a:pPr>
            <a:r>
              <a:rPr lang="en-US" kern="0" dirty="0" smtClean="0">
                <a:solidFill>
                  <a:srgbClr val="000000"/>
                </a:solidFill>
                <a:latin typeface="Arial"/>
              </a:rPr>
              <a:t>Closed under composition</a:t>
            </a:r>
          </a:p>
          <a:p>
            <a:pPr marL="742950" lvl="1" indent="-285750" eaLnBrk="0" fontAlgn="base" hangingPunct="0">
              <a:spcBef>
                <a:spcPct val="20000"/>
              </a:spcBef>
              <a:spcAft>
                <a:spcPct val="0"/>
              </a:spcAft>
              <a:buFontTx/>
              <a:buChar char="•"/>
              <a:defRPr/>
            </a:pPr>
            <a:endParaRPr lang="en-US" kern="0" dirty="0" smtClean="0">
              <a:solidFill>
                <a:srgbClr val="000000"/>
              </a:solidFill>
              <a:latin typeface="Arial"/>
            </a:endParaRPr>
          </a:p>
        </p:txBody>
      </p:sp>
      <p:graphicFrame>
        <p:nvGraphicFramePr>
          <p:cNvPr id="2" name="Object 1"/>
          <p:cNvGraphicFramePr>
            <a:graphicFrameLocks noChangeAspect="1"/>
          </p:cNvGraphicFramePr>
          <p:nvPr>
            <p:extLst/>
          </p:nvPr>
        </p:nvGraphicFramePr>
        <p:xfrm>
          <a:off x="5791200" y="1143000"/>
          <a:ext cx="2667000" cy="1357313"/>
        </p:xfrm>
        <a:graphic>
          <a:graphicData uri="http://schemas.openxmlformats.org/presentationml/2006/ole">
            <mc:AlternateContent xmlns:mc="http://schemas.openxmlformats.org/markup-compatibility/2006">
              <mc:Choice xmlns:v="urn:schemas-microsoft-com:vml" Requires="v">
                <p:oleObj spid="_x0000_s97354" name="Equation" r:id="rId4" imgW="1371600" imgH="698400" progId="Equation.3">
                  <p:embed/>
                </p:oleObj>
              </mc:Choice>
              <mc:Fallback>
                <p:oleObj name="Equation" r:id="rId4" imgW="1371600" imgH="698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143000"/>
                        <a:ext cx="2667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nvPr>
        </p:nvGraphicFramePr>
        <p:xfrm>
          <a:off x="5740400" y="3200400"/>
          <a:ext cx="2755900" cy="1416050"/>
        </p:xfrm>
        <a:graphic>
          <a:graphicData uri="http://schemas.openxmlformats.org/presentationml/2006/ole">
            <mc:AlternateContent xmlns:mc="http://schemas.openxmlformats.org/markup-compatibility/2006">
              <mc:Choice xmlns:v="urn:schemas-microsoft-com:vml" Requires="v">
                <p:oleObj spid="_x0000_s97355" name="Equation" r:id="rId6" imgW="1358640" imgH="698400" progId="Equation.3">
                  <p:embed/>
                </p:oleObj>
              </mc:Choice>
              <mc:Fallback>
                <p:oleObj name="Equation" r:id="rId6" imgW="1358640" imgH="698400" progId="Equation.3">
                  <p:embed/>
                  <p:pic>
                    <p:nvPicPr>
                      <p:cNvPr id="0" name=""/>
                      <p:cNvPicPr>
                        <a:picLocks noChangeAspect="1" noChangeArrowheads="1"/>
                      </p:cNvPicPr>
                      <p:nvPr/>
                    </p:nvPicPr>
                    <p:blipFill>
                      <a:blip r:embed="rId7"/>
                      <a:srcRect/>
                      <a:stretch>
                        <a:fillRect/>
                      </a:stretch>
                    </p:blipFill>
                    <p:spPr bwMode="auto">
                      <a:xfrm>
                        <a:off x="5740400" y="3200400"/>
                        <a:ext cx="2755900" cy="14160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6934200" y="2546093"/>
            <a:ext cx="7620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rPr>
              <a:t>or</a:t>
            </a:r>
            <a:endParaRPr lang="en-US" dirty="0">
              <a:solidFill>
                <a:prstClr val="black"/>
              </a:solidFill>
              <a:latin typeface="Arial" charset="0"/>
            </a:endParaRPr>
          </a:p>
        </p:txBody>
      </p:sp>
      <p:sp>
        <p:nvSpPr>
          <p:cNvPr id="9" name="TextBox 8"/>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Derek </a:t>
            </a:r>
            <a:r>
              <a:rPr lang="en-US" sz="1000" dirty="0" err="1" smtClean="0">
                <a:solidFill>
                  <a:srgbClr val="000000"/>
                </a:solidFill>
                <a:latin typeface="Arial" panose="020B0604020202020204" pitchFamily="34" charset="0"/>
                <a:cs typeface="Arial" panose="020B0604020202020204" pitchFamily="34" charset="0"/>
              </a:rPr>
              <a:t>Hoiem</a:t>
            </a:r>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710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smtClean="0"/>
              <a:t>Fitting an affine transformation</a:t>
            </a:r>
          </a:p>
        </p:txBody>
      </p:sp>
      <p:sp>
        <p:nvSpPr>
          <p:cNvPr id="15367" name="Rectangle 3"/>
          <p:cNvSpPr>
            <a:spLocks noGrp="1" noChangeArrowheads="1"/>
          </p:cNvSpPr>
          <p:nvPr>
            <p:ph type="body" idx="1"/>
          </p:nvPr>
        </p:nvSpPr>
        <p:spPr/>
        <p:txBody>
          <a:bodyPr/>
          <a:lstStyle/>
          <a:p>
            <a:pPr>
              <a:buFontTx/>
              <a:buChar char="•"/>
            </a:pPr>
            <a:r>
              <a:rPr lang="en-US" smtClean="0"/>
              <a:t>Assuming we know the correspondences, how do we get the transformation?</a:t>
            </a:r>
          </a:p>
        </p:txBody>
      </p:sp>
      <p:graphicFrame>
        <p:nvGraphicFramePr>
          <p:cNvPr id="15362" name="Object 2"/>
          <p:cNvGraphicFramePr>
            <a:graphicFrameLocks noGrp="1" noChangeAspect="1"/>
          </p:cNvGraphicFramePr>
          <p:nvPr>
            <p:ph sz="quarter" idx="4294967295"/>
          </p:nvPr>
        </p:nvGraphicFramePr>
        <p:xfrm>
          <a:off x="5638800" y="2209800"/>
          <a:ext cx="730250" cy="365125"/>
        </p:xfrm>
        <a:graphic>
          <a:graphicData uri="http://schemas.openxmlformats.org/presentationml/2006/ole">
            <mc:AlternateContent xmlns:mc="http://schemas.openxmlformats.org/markup-compatibility/2006">
              <mc:Choice xmlns:v="urn:schemas-microsoft-com:vml" Requires="v">
                <p:oleObj spid="_x0000_s89234" name="Equation" r:id="rId4" imgW="457200" imgH="228600" progId="Equation.3">
                  <p:embed/>
                </p:oleObj>
              </mc:Choice>
              <mc:Fallback>
                <p:oleObj name="Equation" r:id="rId4" imgW="457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20980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4191000" y="3165475"/>
            <a:ext cx="914400"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1676400" y="194627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5410200" y="2209800"/>
            <a:ext cx="1479550" cy="1787525"/>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6281738" y="2547938"/>
            <a:ext cx="119062" cy="119062"/>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6280150" y="3690938"/>
            <a:ext cx="119063" cy="119062"/>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5899150" y="3268663"/>
            <a:ext cx="119063" cy="119062"/>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5594350" y="2854325"/>
            <a:ext cx="119063" cy="119063"/>
          </a:xfrm>
          <a:prstGeom prst="ellipse">
            <a:avLst/>
          </a:prstGeom>
          <a:solidFill>
            <a:srgbClr val="FF00FF"/>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6465888" y="2930525"/>
            <a:ext cx="119062" cy="119063"/>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nvPr>
        </p:nvGraphicFramePr>
        <p:xfrm>
          <a:off x="1981200" y="1981200"/>
          <a:ext cx="730250" cy="365125"/>
        </p:xfrm>
        <a:graphic>
          <a:graphicData uri="http://schemas.openxmlformats.org/presentationml/2006/ole">
            <mc:AlternateContent xmlns:mc="http://schemas.openxmlformats.org/markup-compatibility/2006">
              <mc:Choice xmlns:v="urn:schemas-microsoft-com:vml" Requires="v">
                <p:oleObj spid="_x0000_s89235" name="Equation" r:id="rId6" imgW="457200" imgH="228600" progId="Equation.3">
                  <p:embed/>
                </p:oleObj>
              </mc:Choice>
              <mc:Fallback>
                <p:oleObj name="Equation" r:id="rId6" imgW="457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98120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89236" name="Equation" r:id="rId8" imgW="1701720" imgH="482400" progId="Equation.3">
                  <p:embed/>
                </p:oleObj>
              </mc:Choice>
              <mc:Fallback>
                <p:oleObj name="Equation" r:id="rId8" imgW="170172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89237" name="Equation" r:id="rId10" imgW="2260440" imgH="1396800" progId="Equation.3">
                  <p:embed/>
                </p:oleObj>
              </mc:Choice>
              <mc:Fallback>
                <p:oleObj name="Equation" r:id="rId10" imgW="2260440" imgH="1396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a:spLocks noChangeArrowheads="1"/>
          </p:cNvSpPr>
          <p:nvPr/>
        </p:nvSpPr>
        <p:spPr bwMode="auto">
          <a:xfrm>
            <a:off x="4681538" y="4706938"/>
            <a:ext cx="2811462" cy="1497012"/>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22"/>
          <p:cNvSpPr>
            <a:spLocks noChangeArrowheads="1"/>
          </p:cNvSpPr>
          <p:nvPr/>
        </p:nvSpPr>
        <p:spPr bwMode="auto">
          <a:xfrm>
            <a:off x="8515350" y="4633913"/>
            <a:ext cx="365125" cy="1679575"/>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4" name="TextBox 23"/>
          <p:cNvSpPr txBox="1"/>
          <p:nvPr/>
        </p:nvSpPr>
        <p:spPr>
          <a:xfrm>
            <a:off x="-1" y="6609979"/>
            <a:ext cx="3090741" cy="246221"/>
          </a:xfrm>
          <a:prstGeom prst="rect">
            <a:avLst/>
          </a:prstGeom>
          <a:noFill/>
        </p:spPr>
        <p:txBody>
          <a:bodyPr wrap="square" rtlCol="0">
            <a:spAutoFit/>
          </a:bodyPr>
          <a:lstStyle/>
          <a:p>
            <a:r>
              <a:rPr lang="en-US" sz="1000" dirty="0" err="1" smtClean="0">
                <a:solidFill>
                  <a:srgbClr val="000000"/>
                </a:solidFill>
              </a:rPr>
              <a:t>Alyosha</a:t>
            </a:r>
            <a:r>
              <a:rPr lang="en-US" sz="1000" dirty="0" smtClean="0">
                <a:solidFill>
                  <a:srgbClr val="000000"/>
                </a:solidFill>
              </a:rPr>
              <a:t> </a:t>
            </a:r>
            <a:r>
              <a:rPr lang="en-US" sz="1000" dirty="0" err="1" smtClean="0">
                <a:solidFill>
                  <a:srgbClr val="000000"/>
                </a:solidFill>
              </a:rPr>
              <a:t>Efros</a:t>
            </a:r>
            <a:endParaRPr lang="en-US" sz="1000" dirty="0">
              <a:solidFill>
                <a:srgbClr val="000000"/>
              </a:solidFill>
            </a:endParaRPr>
          </a:p>
        </p:txBody>
      </p:sp>
    </p:spTree>
    <p:extLst>
      <p:ext uri="{BB962C8B-B14F-4D97-AF65-F5344CB8AC3E}">
        <p14:creationId xmlns:p14="http://schemas.microsoft.com/office/powerpoint/2010/main" val="23898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4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p:cNvSpPr/>
          <p:nvPr/>
        </p:nvSpPr>
        <p:spPr>
          <a:xfrm>
            <a:off x="5630863" y="1493838"/>
            <a:ext cx="2008187" cy="2190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7827" name="Rectangle 2"/>
          <p:cNvSpPr>
            <a:spLocks noGrp="1" noChangeArrowheads="1"/>
          </p:cNvSpPr>
          <p:nvPr>
            <p:ph type="title"/>
          </p:nvPr>
        </p:nvSpPr>
        <p:spPr>
          <a:xfrm>
            <a:off x="701675" y="131763"/>
            <a:ext cx="8032750" cy="849367"/>
          </a:xfrm>
        </p:spPr>
        <p:txBody>
          <a:bodyPr/>
          <a:lstStyle/>
          <a:p>
            <a:r>
              <a:rPr lang="en-US" sz="4000" dirty="0" smtClean="0"/>
              <a:t>What </a:t>
            </a:r>
            <a:r>
              <a:rPr lang="en-US" sz="4000" b="1" dirty="0" smtClean="0"/>
              <a:t>are</a:t>
            </a:r>
            <a:r>
              <a:rPr lang="en-US" sz="4000" dirty="0" smtClean="0"/>
              <a:t> the correspondences?</a:t>
            </a:r>
          </a:p>
        </p:txBody>
      </p:sp>
      <p:grpSp>
        <p:nvGrpSpPr>
          <p:cNvPr id="2" name="Group 35"/>
          <p:cNvGrpSpPr>
            <a:grpSpLocks noChangeAspect="1"/>
          </p:cNvGrpSpPr>
          <p:nvPr/>
        </p:nvGrpSpPr>
        <p:grpSpPr bwMode="auto">
          <a:xfrm>
            <a:off x="1176338" y="2187575"/>
            <a:ext cx="201612" cy="227013"/>
            <a:chOff x="1824" y="1728"/>
            <a:chExt cx="1392" cy="1392"/>
          </a:xfrm>
        </p:grpSpPr>
        <p:sp>
          <p:nvSpPr>
            <p:cNvPr id="77867" name="Line 36"/>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68" name="Line 37"/>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3" name="Group 38"/>
          <p:cNvGrpSpPr>
            <a:grpSpLocks noChangeAspect="1"/>
          </p:cNvGrpSpPr>
          <p:nvPr/>
        </p:nvGrpSpPr>
        <p:grpSpPr bwMode="auto">
          <a:xfrm>
            <a:off x="2293938" y="2306638"/>
            <a:ext cx="201612" cy="228600"/>
            <a:chOff x="1824" y="1728"/>
            <a:chExt cx="1392" cy="1392"/>
          </a:xfrm>
        </p:grpSpPr>
        <p:sp>
          <p:nvSpPr>
            <p:cNvPr id="77865" name="Line 39"/>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66" name="Line 40"/>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4" name="Group 41"/>
          <p:cNvGrpSpPr>
            <a:grpSpLocks noChangeAspect="1"/>
          </p:cNvGrpSpPr>
          <p:nvPr/>
        </p:nvGrpSpPr>
        <p:grpSpPr bwMode="auto">
          <a:xfrm>
            <a:off x="1846263" y="1881188"/>
            <a:ext cx="203200" cy="227012"/>
            <a:chOff x="1824" y="1728"/>
            <a:chExt cx="1392" cy="1392"/>
          </a:xfrm>
        </p:grpSpPr>
        <p:sp>
          <p:nvSpPr>
            <p:cNvPr id="77863" name="Line 42"/>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64" name="Line 43"/>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5" name="Group 44"/>
          <p:cNvGrpSpPr>
            <a:grpSpLocks noChangeAspect="1"/>
          </p:cNvGrpSpPr>
          <p:nvPr/>
        </p:nvGrpSpPr>
        <p:grpSpPr bwMode="auto">
          <a:xfrm>
            <a:off x="1390650" y="1558925"/>
            <a:ext cx="203200" cy="228600"/>
            <a:chOff x="1824" y="1728"/>
            <a:chExt cx="1392" cy="1392"/>
          </a:xfrm>
        </p:grpSpPr>
        <p:sp>
          <p:nvSpPr>
            <p:cNvPr id="77861" name="Line 45"/>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62" name="Line 46"/>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6" name="Group 47"/>
          <p:cNvGrpSpPr>
            <a:grpSpLocks noChangeAspect="1"/>
          </p:cNvGrpSpPr>
          <p:nvPr/>
        </p:nvGrpSpPr>
        <p:grpSpPr bwMode="auto">
          <a:xfrm>
            <a:off x="2889250" y="2271713"/>
            <a:ext cx="201613" cy="227012"/>
            <a:chOff x="1824" y="1728"/>
            <a:chExt cx="1392" cy="1392"/>
          </a:xfrm>
        </p:grpSpPr>
        <p:sp>
          <p:nvSpPr>
            <p:cNvPr id="77859" name="Line 48"/>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60" name="Line 4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7" name="Group 50"/>
          <p:cNvGrpSpPr>
            <a:grpSpLocks noChangeAspect="1"/>
          </p:cNvGrpSpPr>
          <p:nvPr/>
        </p:nvGrpSpPr>
        <p:grpSpPr bwMode="auto">
          <a:xfrm>
            <a:off x="2703513" y="1168400"/>
            <a:ext cx="201612" cy="227013"/>
            <a:chOff x="1824" y="1728"/>
            <a:chExt cx="1392" cy="1392"/>
          </a:xfrm>
        </p:grpSpPr>
        <p:sp>
          <p:nvSpPr>
            <p:cNvPr id="77857" name="Line 51"/>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58" name="Line 5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8" name="Group 53"/>
          <p:cNvGrpSpPr>
            <a:grpSpLocks noChangeAspect="1"/>
          </p:cNvGrpSpPr>
          <p:nvPr/>
        </p:nvGrpSpPr>
        <p:grpSpPr bwMode="auto">
          <a:xfrm>
            <a:off x="3028950" y="1608138"/>
            <a:ext cx="201613" cy="230187"/>
            <a:chOff x="1824" y="1728"/>
            <a:chExt cx="1392" cy="1392"/>
          </a:xfrm>
        </p:grpSpPr>
        <p:sp>
          <p:nvSpPr>
            <p:cNvPr id="77855" name="Line 54"/>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56" name="Line 55"/>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9" name="Group 56"/>
          <p:cNvGrpSpPr>
            <a:grpSpLocks noChangeAspect="1"/>
          </p:cNvGrpSpPr>
          <p:nvPr/>
        </p:nvGrpSpPr>
        <p:grpSpPr bwMode="auto">
          <a:xfrm>
            <a:off x="1749425" y="2455863"/>
            <a:ext cx="203200" cy="227012"/>
            <a:chOff x="1824" y="1728"/>
            <a:chExt cx="1392" cy="1392"/>
          </a:xfrm>
        </p:grpSpPr>
        <p:sp>
          <p:nvSpPr>
            <p:cNvPr id="77853" name="Line 57"/>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54" name="Line 58"/>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grpSp>
        <p:nvGrpSpPr>
          <p:cNvPr id="10" name="Group 59"/>
          <p:cNvGrpSpPr>
            <a:grpSpLocks noChangeAspect="1"/>
          </p:cNvGrpSpPr>
          <p:nvPr/>
        </p:nvGrpSpPr>
        <p:grpSpPr bwMode="auto">
          <a:xfrm>
            <a:off x="2257425" y="1549400"/>
            <a:ext cx="203200" cy="228600"/>
            <a:chOff x="1824" y="1728"/>
            <a:chExt cx="1392" cy="1392"/>
          </a:xfrm>
        </p:grpSpPr>
        <p:sp>
          <p:nvSpPr>
            <p:cNvPr id="77851" name="Line 60"/>
            <p:cNvSpPr>
              <a:spLocks noChangeAspect="1" noChangeShapeType="1"/>
            </p:cNvSpPr>
            <p:nvPr/>
          </p:nvSpPr>
          <p:spPr bwMode="auto">
            <a:xfrm flipV="1">
              <a:off x="2502" y="1728"/>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sp>
          <p:nvSpPr>
            <p:cNvPr id="77852" name="Line 61"/>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p:spPr>
          <p:txBody>
            <a:bodyPr anchor="ctr">
              <a:spAutoFit/>
            </a:bodyPr>
            <a:lstStyle/>
            <a:p>
              <a:pPr fontAlgn="base">
                <a:spcBef>
                  <a:spcPct val="0"/>
                </a:spcBef>
                <a:spcAft>
                  <a:spcPct val="0"/>
                </a:spcAft>
              </a:pPr>
              <a:endParaRPr lang="en-US">
                <a:solidFill>
                  <a:srgbClr val="000000"/>
                </a:solidFill>
              </a:endParaRPr>
            </a:p>
          </p:txBody>
        </p:sp>
      </p:grpSp>
      <p:sp>
        <p:nvSpPr>
          <p:cNvPr id="77837" name="Line 85"/>
          <p:cNvSpPr>
            <a:spLocks noChangeShapeType="1"/>
          </p:cNvSpPr>
          <p:nvPr/>
        </p:nvSpPr>
        <p:spPr bwMode="auto">
          <a:xfrm>
            <a:off x="4516438" y="2341563"/>
            <a:ext cx="631825" cy="0"/>
          </a:xfrm>
          <a:prstGeom prst="line">
            <a:avLst/>
          </a:prstGeom>
          <a:noFill/>
          <a:ln w="28575">
            <a:solidFill>
              <a:schemeClr val="tx1"/>
            </a:solidFill>
            <a:round/>
            <a:headEnd type="triangle" w="med" len="med"/>
            <a:tailEnd type="triangle" w="med" len="med"/>
          </a:ln>
        </p:spPr>
        <p:txBody>
          <a:bodyPr wrap="none" anchor="ctr">
            <a:spAutoFit/>
          </a:bodyPr>
          <a:lstStyle/>
          <a:p>
            <a:pPr fontAlgn="base">
              <a:spcBef>
                <a:spcPct val="0"/>
              </a:spcBef>
              <a:spcAft>
                <a:spcPct val="0"/>
              </a:spcAft>
            </a:pPr>
            <a:endParaRPr lang="en-US">
              <a:solidFill>
                <a:srgbClr val="000000"/>
              </a:solidFill>
            </a:endParaRPr>
          </a:p>
        </p:txBody>
      </p:sp>
      <p:sp>
        <p:nvSpPr>
          <p:cNvPr id="77838" name="Text Box 107"/>
          <p:cNvSpPr txBox="1">
            <a:spLocks noChangeArrowheads="1"/>
          </p:cNvSpPr>
          <p:nvPr/>
        </p:nvSpPr>
        <p:spPr bwMode="auto">
          <a:xfrm>
            <a:off x="4606925" y="1752600"/>
            <a:ext cx="498475" cy="517525"/>
          </a:xfrm>
          <a:prstGeom prst="rect">
            <a:avLst/>
          </a:prstGeom>
          <a:noFill/>
          <a:ln w="19050">
            <a:noFill/>
            <a:miter lim="800000"/>
            <a:headEnd/>
            <a:tailEnd/>
          </a:ln>
        </p:spPr>
        <p:txBody>
          <a:bodyPr anchor="ctr">
            <a:spAutoFit/>
          </a:bodyPr>
          <a:lstStyle/>
          <a:p>
            <a:pPr algn="ctr" eaLnBrk="0" fontAlgn="base" hangingPunct="0">
              <a:spcBef>
                <a:spcPct val="20000"/>
              </a:spcBef>
              <a:spcAft>
                <a:spcPct val="0"/>
              </a:spcAft>
            </a:pPr>
            <a:r>
              <a:rPr lang="en-US" sz="2800">
                <a:solidFill>
                  <a:srgbClr val="000000"/>
                </a:solidFill>
                <a:latin typeface="Times New Roman" pitchFamily="18" charset="0"/>
              </a:rPr>
              <a:t>?</a:t>
            </a:r>
            <a:endParaRPr lang="en-US" sz="2400">
              <a:solidFill>
                <a:srgbClr val="000000"/>
              </a:solidFill>
              <a:latin typeface="Times New Roman" pitchFamily="18" charset="0"/>
            </a:endParaRPr>
          </a:p>
        </p:txBody>
      </p:sp>
      <p:grpSp>
        <p:nvGrpSpPr>
          <p:cNvPr id="11" name="Group 18"/>
          <p:cNvGrpSpPr>
            <a:grpSpLocks/>
          </p:cNvGrpSpPr>
          <p:nvPr/>
        </p:nvGrpSpPr>
        <p:grpSpPr bwMode="auto">
          <a:xfrm>
            <a:off x="1581150" y="1347788"/>
            <a:ext cx="2241550" cy="2320925"/>
            <a:chOff x="3052" y="698"/>
            <a:chExt cx="1412" cy="1462"/>
          </a:xfrm>
        </p:grpSpPr>
        <p:sp>
          <p:nvSpPr>
            <p:cNvPr id="77845"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7846"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7847"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7848"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7849"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7850"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72" name="Rectangle 3"/>
          <p:cNvSpPr txBox="1">
            <a:spLocks noChangeArrowheads="1"/>
          </p:cNvSpPr>
          <p:nvPr/>
        </p:nvSpPr>
        <p:spPr bwMode="auto">
          <a:xfrm>
            <a:off x="701675" y="4159250"/>
            <a:ext cx="7996238" cy="914400"/>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dirty="0">
                <a:solidFill>
                  <a:srgbClr val="000000"/>
                </a:solidFill>
              </a:rPr>
              <a:t>Compare content in </a:t>
            </a:r>
            <a:r>
              <a:rPr lang="en-US" sz="2400" b="1" dirty="0">
                <a:solidFill>
                  <a:srgbClr val="000000"/>
                </a:solidFill>
              </a:rPr>
              <a:t>local</a:t>
            </a:r>
            <a:r>
              <a:rPr lang="en-US" sz="2400" dirty="0">
                <a:solidFill>
                  <a:srgbClr val="000000"/>
                </a:solidFill>
              </a:rPr>
              <a:t> patches, find best matches.</a:t>
            </a:r>
          </a:p>
          <a:p>
            <a:pPr marL="742950" lvl="1" indent="-285750" eaLnBrk="0" fontAlgn="base" hangingPunct="0">
              <a:spcBef>
                <a:spcPct val="20000"/>
              </a:spcBef>
              <a:spcAft>
                <a:spcPct val="0"/>
              </a:spcAft>
              <a:defRPr/>
            </a:pPr>
            <a:r>
              <a:rPr lang="en-US" sz="2000" i="1" dirty="0">
                <a:solidFill>
                  <a:srgbClr val="000000"/>
                </a:solidFill>
              </a:rPr>
              <a:t>	e.g., simplest approach: scan with template, and compute SSD or  correlation between list of pixel intensities in the </a:t>
            </a:r>
            <a:r>
              <a:rPr lang="en-US" sz="2000" i="1" dirty="0" smtClean="0">
                <a:solidFill>
                  <a:srgbClr val="000000"/>
                </a:solidFill>
              </a:rPr>
              <a:t>patch</a:t>
            </a:r>
            <a:endParaRPr lang="en-US" sz="2000" i="1" dirty="0">
              <a:solidFill>
                <a:srgbClr val="000000"/>
              </a:solidFill>
            </a:endParaRPr>
          </a:p>
        </p:txBody>
      </p:sp>
      <p:sp>
        <p:nvSpPr>
          <p:cNvPr id="73" name="Rectangle 72"/>
          <p:cNvSpPr/>
          <p:nvPr/>
        </p:nvSpPr>
        <p:spPr>
          <a:xfrm>
            <a:off x="1651000" y="2260600"/>
            <a:ext cx="438150" cy="4381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4" name="Rectangle 73"/>
          <p:cNvSpPr/>
          <p:nvPr/>
        </p:nvSpPr>
        <p:spPr>
          <a:xfrm>
            <a:off x="5484813" y="1420813"/>
            <a:ext cx="438150" cy="4381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7843" name="AutoShape 19">
            <a:hlinkClick r:id="" action="ppaction://hlinkshowjump?jump=firstslide" highlightClick="1"/>
          </p:cNvPr>
          <p:cNvSpPr>
            <a:spLocks noChangeArrowheads="1"/>
          </p:cNvSpPr>
          <p:nvPr/>
        </p:nvSpPr>
        <p:spPr bwMode="auto">
          <a:xfrm rot="344224">
            <a:off x="5756275" y="1627188"/>
            <a:ext cx="1747838" cy="1924050"/>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76" name="Rectangle 75"/>
          <p:cNvSpPr/>
          <p:nvPr/>
        </p:nvSpPr>
        <p:spPr>
          <a:xfrm>
            <a:off x="5813425" y="2260600"/>
            <a:ext cx="438150" cy="4381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TextBox 4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996563802"/>
      </p:ext>
    </p:extLst>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7.5E-6 -4.07407E-6 C 0.11702 -0.00601 0.23404 -0.01203 0.23473 -0.00879 C 0.23542 -0.00555 0.00469 0.01204 0.00435 0.02014 C 0.004 0.02825 0.23282 0.03334 0.23247 0.04051 C 0.23213 0.04769 0.0014 0.05741 0.00209 0.06366 C 0.00279 0.06991 0.23716 0.072 0.23681 0.07825 C 0.23647 0.0845 7.5E-6 0.09468 7.5E-6 0.10139 C 7.5E-6 0.10811 0.2382 0.11158 0.23681 0.11875 C 0.23542 0.12593 -0.0085 0.13774 -0.00885 0.14491 C -0.00919 0.15209 0.23299 0.15695 0.23473 0.16227 C 0.23647 0.1676 0.00174 0.17061 0.00209 0.17686 C 0.00244 0.18311 0.23751 0.19514 0.23681 0.2 C 0.23612 0.20487 -0.0026 0.19723 -0.00225 0.20579 C -0.0019 0.21436 0.23733 0.24005 0.23907 0.25209 C 0.24081 0.26412 0.00973 0.26899 0.00869 0.27825 C 0.00765 0.2875 0.11997 0.29723 0.23247 0.30718 " pathEditMode="relative" ptsTypes="aaaaaaaaaaaaaaaA">
                                      <p:cBhvr>
                                        <p:cTn id="20" dur="3000" fill="hold"/>
                                        <p:tgtEl>
                                          <p:spTgt spid="74"/>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4" grpId="1" animBg="1"/>
      <p:bldP spid="74" grpId="2" animBg="1"/>
      <p:bldP spid="7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5"/>
          <p:cNvSpPr>
            <a:spLocks noGrp="1"/>
          </p:cNvSpPr>
          <p:nvPr>
            <p:ph type="title"/>
          </p:nvPr>
        </p:nvSpPr>
        <p:spPr/>
        <p:txBody>
          <a:bodyPr/>
          <a:lstStyle/>
          <a:p>
            <a:pPr eaLnBrk="1" hangingPunct="1"/>
            <a:r>
              <a:rPr lang="en-US" dirty="0" smtClean="0"/>
              <a:t>Feature-based </a:t>
            </a:r>
            <a:r>
              <a:rPr lang="en-US" dirty="0" err="1" smtClean="0"/>
              <a:t>Keypoint</a:t>
            </a:r>
            <a:r>
              <a:rPr lang="en-US" dirty="0" smtClean="0"/>
              <a:t> Matching</a:t>
            </a:r>
            <a:endParaRPr lang="de-CH" dirty="0" smtClean="0"/>
          </a:p>
        </p:txBody>
      </p:sp>
      <p:sp>
        <p:nvSpPr>
          <p:cNvPr id="1031" name="Footer Placeholder 4"/>
          <p:cNvSpPr>
            <a:spLocks noGrp="1"/>
          </p:cNvSpPr>
          <p:nvPr>
            <p:ph type="ftr" sz="quarter" idx="11"/>
          </p:nvPr>
        </p:nvSpPr>
        <p:spPr/>
        <p:txBody>
          <a:bodyPr/>
          <a:lstStyle/>
          <a:p>
            <a:pPr>
              <a:defRPr/>
            </a:pPr>
            <a:r>
              <a:rPr lang="de-DE" smtClean="0">
                <a:solidFill>
                  <a:prstClr val="black">
                    <a:tint val="75000"/>
                  </a:prstClr>
                </a:solidFill>
              </a:rPr>
              <a:t>K. Grauman, B. Leibe</a:t>
            </a:r>
          </a:p>
        </p:txBody>
      </p:sp>
      <p:pic>
        <p:nvPicPr>
          <p:cNvPr id="45" name="Picture 41"/>
          <p:cNvPicPr>
            <a:picLocks noChangeAspect="1" noChangeArrowheads="1"/>
          </p:cNvPicPr>
          <p:nvPr/>
        </p:nvPicPr>
        <p:blipFill>
          <a:blip r:embed="rId3" cstate="print"/>
          <a:srcRect/>
          <a:stretch>
            <a:fillRect/>
          </a:stretch>
        </p:blipFill>
        <p:spPr bwMode="auto">
          <a:xfrm>
            <a:off x="5022850" y="4573588"/>
            <a:ext cx="863600" cy="863600"/>
          </a:xfrm>
          <a:prstGeom prst="rect">
            <a:avLst/>
          </a:prstGeom>
          <a:noFill/>
          <a:ln w="9525">
            <a:noFill/>
            <a:miter lim="800000"/>
            <a:headEnd/>
            <a:tailEnd/>
          </a:ln>
        </p:spPr>
      </p:pic>
      <p:grpSp>
        <p:nvGrpSpPr>
          <p:cNvPr id="2" name="Group 115"/>
          <p:cNvGrpSpPr>
            <a:grpSpLocks/>
          </p:cNvGrpSpPr>
          <p:nvPr/>
        </p:nvGrpSpPr>
        <p:grpSpPr bwMode="auto">
          <a:xfrm>
            <a:off x="409575" y="4527550"/>
            <a:ext cx="1954213" cy="1328738"/>
            <a:chOff x="884187" y="5111107"/>
            <a:chExt cx="1954259" cy="1329381"/>
          </a:xfrm>
        </p:grpSpPr>
        <p:pic>
          <p:nvPicPr>
            <p:cNvPr id="1125" name="Picture 4"/>
            <p:cNvPicPr>
              <a:picLocks noChangeAspect="1" noChangeArrowheads="1"/>
            </p:cNvPicPr>
            <p:nvPr/>
          </p:nvPicPr>
          <p:blipFill>
            <a:blip r:embed="rId4" cstate="print"/>
            <a:srcRect/>
            <a:stretch>
              <a:fillRect/>
            </a:stretch>
          </p:blipFill>
          <p:spPr bwMode="auto">
            <a:xfrm>
              <a:off x="1330321" y="5157788"/>
              <a:ext cx="933450" cy="866775"/>
            </a:xfrm>
            <a:prstGeom prst="rect">
              <a:avLst/>
            </a:prstGeom>
            <a:noFill/>
            <a:ln w="9525">
              <a:noFill/>
              <a:miter lim="800000"/>
              <a:headEnd/>
              <a:tailEnd/>
            </a:ln>
          </p:spPr>
        </p:pic>
        <p:grpSp>
          <p:nvGrpSpPr>
            <p:cNvPr id="1126" name="Group 114"/>
            <p:cNvGrpSpPr>
              <a:grpSpLocks/>
            </p:cNvGrpSpPr>
            <p:nvPr/>
          </p:nvGrpSpPr>
          <p:grpSpPr bwMode="auto">
            <a:xfrm>
              <a:off x="884187" y="5111107"/>
              <a:ext cx="276999" cy="873768"/>
              <a:chOff x="884187" y="5111107"/>
              <a:chExt cx="276999" cy="873768"/>
            </a:xfrm>
          </p:grpSpPr>
          <p:sp>
            <p:nvSpPr>
              <p:cNvPr id="1130" name="Line 48"/>
              <p:cNvSpPr>
                <a:spLocks noChangeShapeType="1"/>
              </p:cNvSpPr>
              <p:nvPr/>
            </p:nvSpPr>
            <p:spPr bwMode="auto">
              <a:xfrm>
                <a:off x="1130968" y="5157788"/>
                <a:ext cx="0" cy="827087"/>
              </a:xfrm>
              <a:prstGeom prst="line">
                <a:avLst/>
              </a:prstGeom>
              <a:noFill/>
              <a:ln w="12700" cap="sq">
                <a:solidFill>
                  <a:schemeClr val="tx1"/>
                </a:solidFill>
                <a:round/>
                <a:headEnd type="triangle" w="sm" len="sm"/>
                <a:tailEnd type="triangle" w="sm" len="sm"/>
              </a:ln>
            </p:spPr>
            <p:txBody>
              <a:bodyPr/>
              <a:lstStyle/>
              <a:p>
                <a:pPr fontAlgn="base">
                  <a:spcBef>
                    <a:spcPct val="0"/>
                  </a:spcBef>
                  <a:spcAft>
                    <a:spcPct val="0"/>
                  </a:spcAft>
                </a:pPr>
                <a:endParaRPr lang="en-US">
                  <a:solidFill>
                    <a:prstClr val="black"/>
                  </a:solidFill>
                  <a:latin typeface="Arial" charset="0"/>
                </a:endParaRPr>
              </a:p>
            </p:txBody>
          </p:sp>
          <p:sp>
            <p:nvSpPr>
              <p:cNvPr id="1131" name="Text Box 50"/>
              <p:cNvSpPr txBox="1">
                <a:spLocks noChangeArrowheads="1"/>
              </p:cNvSpPr>
              <p:nvPr/>
            </p:nvSpPr>
            <p:spPr bwMode="auto">
              <a:xfrm rot="-5400000">
                <a:off x="608363" y="5386931"/>
                <a:ext cx="828647" cy="276999"/>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en-US" sz="1200">
                    <a:solidFill>
                      <a:prstClr val="black"/>
                    </a:solidFill>
                    <a:latin typeface="Arial" charset="0"/>
                  </a:rPr>
                  <a:t>N</a:t>
                </a:r>
                <a:r>
                  <a:rPr lang="pl-PL" sz="1200">
                    <a:solidFill>
                      <a:prstClr val="black"/>
                    </a:solidFill>
                    <a:latin typeface="Arial" charset="0"/>
                  </a:rPr>
                  <a:t> pixels</a:t>
                </a:r>
                <a:endParaRPr lang="en-US" sz="1200">
                  <a:solidFill>
                    <a:prstClr val="black"/>
                  </a:solidFill>
                  <a:latin typeface="Arial" charset="0"/>
                </a:endParaRPr>
              </a:p>
            </p:txBody>
          </p:sp>
        </p:grpSp>
        <p:grpSp>
          <p:nvGrpSpPr>
            <p:cNvPr id="1127" name="Group 103"/>
            <p:cNvGrpSpPr>
              <a:grpSpLocks/>
            </p:cNvGrpSpPr>
            <p:nvPr/>
          </p:nvGrpSpPr>
          <p:grpSpPr bwMode="auto">
            <a:xfrm>
              <a:off x="1327146" y="6165850"/>
              <a:ext cx="1511300" cy="274638"/>
              <a:chOff x="1655763" y="6165850"/>
              <a:chExt cx="1511300" cy="274638"/>
            </a:xfrm>
          </p:grpSpPr>
          <p:sp>
            <p:nvSpPr>
              <p:cNvPr id="1128" name="Line 49"/>
              <p:cNvSpPr>
                <a:spLocks noChangeShapeType="1"/>
              </p:cNvSpPr>
              <p:nvPr/>
            </p:nvSpPr>
            <p:spPr bwMode="auto">
              <a:xfrm>
                <a:off x="1655763" y="6200775"/>
                <a:ext cx="936625" cy="0"/>
              </a:xfrm>
              <a:prstGeom prst="line">
                <a:avLst/>
              </a:prstGeom>
              <a:noFill/>
              <a:ln w="12700" cap="sq">
                <a:solidFill>
                  <a:schemeClr val="tx1"/>
                </a:solidFill>
                <a:round/>
                <a:headEnd type="triangle" w="sm" len="sm"/>
                <a:tailEnd type="triangle" w="sm" len="sm"/>
              </a:ln>
            </p:spPr>
            <p:txBody>
              <a:bodyPr/>
              <a:lstStyle/>
              <a:p>
                <a:pPr fontAlgn="base">
                  <a:spcBef>
                    <a:spcPct val="0"/>
                  </a:spcBef>
                  <a:spcAft>
                    <a:spcPct val="0"/>
                  </a:spcAft>
                </a:pPr>
                <a:endParaRPr lang="en-US">
                  <a:solidFill>
                    <a:prstClr val="black"/>
                  </a:solidFill>
                  <a:latin typeface="Arial" charset="0"/>
                </a:endParaRPr>
              </a:p>
            </p:txBody>
          </p:sp>
          <p:sp>
            <p:nvSpPr>
              <p:cNvPr id="1129" name="Text Box 51"/>
              <p:cNvSpPr txBox="1">
                <a:spLocks noChangeArrowheads="1"/>
              </p:cNvSpPr>
              <p:nvPr/>
            </p:nvSpPr>
            <p:spPr bwMode="auto">
              <a:xfrm>
                <a:off x="1727200" y="6165850"/>
                <a:ext cx="1439863" cy="27463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en-US" sz="1200">
                    <a:solidFill>
                      <a:prstClr val="black"/>
                    </a:solidFill>
                    <a:latin typeface="Arial" charset="0"/>
                  </a:rPr>
                  <a:t>N</a:t>
                </a:r>
                <a:r>
                  <a:rPr lang="pl-PL" sz="1200">
                    <a:solidFill>
                      <a:prstClr val="black"/>
                    </a:solidFill>
                    <a:latin typeface="Arial" charset="0"/>
                  </a:rPr>
                  <a:t> pixels</a:t>
                </a:r>
                <a:endParaRPr lang="en-US" sz="1200">
                  <a:solidFill>
                    <a:prstClr val="black"/>
                  </a:solidFill>
                  <a:latin typeface="Arial" charset="0"/>
                </a:endParaRPr>
              </a:p>
            </p:txBody>
          </p:sp>
        </p:grpSp>
      </p:grpSp>
      <p:sp>
        <p:nvSpPr>
          <p:cNvPr id="87" name="AutoShape 83"/>
          <p:cNvSpPr>
            <a:spLocks noChangeArrowheads="1"/>
          </p:cNvSpPr>
          <p:nvPr/>
        </p:nvSpPr>
        <p:spPr bwMode="auto">
          <a:xfrm>
            <a:off x="3121025"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grpSp>
        <p:nvGrpSpPr>
          <p:cNvPr id="5" name="Group 105"/>
          <p:cNvGrpSpPr>
            <a:grpSpLocks/>
          </p:cNvGrpSpPr>
          <p:nvPr/>
        </p:nvGrpSpPr>
        <p:grpSpPr bwMode="auto">
          <a:xfrm>
            <a:off x="1968500" y="4213225"/>
            <a:ext cx="1116013" cy="1225550"/>
            <a:chOff x="2771775" y="4797425"/>
            <a:chExt cx="1116013" cy="1225709"/>
          </a:xfrm>
        </p:grpSpPr>
        <p:grpSp>
          <p:nvGrpSpPr>
            <p:cNvPr id="1109" name="Group 52"/>
            <p:cNvGrpSpPr>
              <a:grpSpLocks/>
            </p:cNvGrpSpPr>
            <p:nvPr/>
          </p:nvGrpSpPr>
          <p:grpSpPr bwMode="auto">
            <a:xfrm>
              <a:off x="2771775" y="5265735"/>
              <a:ext cx="828675" cy="552347"/>
              <a:chOff x="1859" y="3339"/>
              <a:chExt cx="363" cy="301"/>
            </a:xfrm>
          </p:grpSpPr>
          <p:sp>
            <p:nvSpPr>
              <p:cNvPr id="1111"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112"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p:spPr>
            <p:txBody>
              <a:bodyPr/>
              <a:lstStyle/>
              <a:p>
                <a:pPr fontAlgn="base">
                  <a:spcBef>
                    <a:spcPct val="0"/>
                  </a:spcBef>
                  <a:spcAft>
                    <a:spcPct val="0"/>
                  </a:spcAft>
                </a:pPr>
                <a:endParaRPr lang="en-US">
                  <a:solidFill>
                    <a:prstClr val="black"/>
                  </a:solidFill>
                  <a:latin typeface="Arial" charset="0"/>
                </a:endParaRPr>
              </a:p>
            </p:txBody>
          </p:sp>
          <p:sp>
            <p:nvSpPr>
              <p:cNvPr id="1113"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4"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5"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6"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7"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8"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19"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20"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21"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22"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23"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24"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grpSp>
        <p:graphicFrame>
          <p:nvGraphicFramePr>
            <p:cNvPr id="102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99438" name="Equation" r:id="rId5" imgW="190440" imgH="215640" progId="Equation.3">
                    <p:embed/>
                  </p:oleObj>
                </mc:Choice>
                <mc:Fallback>
                  <p:oleObj name="Equation" r:id="rId5" imgW="1904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0" name="Text Box 86"/>
            <p:cNvSpPr txBox="1">
              <a:spLocks noChangeArrowheads="1"/>
            </p:cNvSpPr>
            <p:nvPr/>
          </p:nvSpPr>
          <p:spPr bwMode="auto">
            <a:xfrm>
              <a:off x="3001941" y="5776913"/>
              <a:ext cx="885847" cy="246221"/>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en-US" sz="1000" i="1">
                  <a:solidFill>
                    <a:prstClr val="black"/>
                  </a:solidFill>
                  <a:latin typeface="Arial" charset="0"/>
                </a:rPr>
                <a:t>e.g.</a:t>
              </a:r>
              <a:r>
                <a:rPr lang="en-US" sz="1000">
                  <a:solidFill>
                    <a:prstClr val="black"/>
                  </a:solidFill>
                  <a:latin typeface="Arial" charset="0"/>
                </a:rPr>
                <a:t> </a:t>
              </a:r>
              <a:r>
                <a:rPr lang="pl-PL" sz="1000">
                  <a:solidFill>
                    <a:prstClr val="black"/>
                  </a:solidFill>
                  <a:latin typeface="Arial" charset="0"/>
                </a:rPr>
                <a:t>color</a:t>
              </a:r>
              <a:endParaRPr lang="en-US" sz="1000">
                <a:solidFill>
                  <a:prstClr val="black"/>
                </a:solidFill>
                <a:latin typeface="Arial" charset="0"/>
              </a:endParaRPr>
            </a:p>
          </p:txBody>
        </p:sp>
      </p:grpSp>
      <p:grpSp>
        <p:nvGrpSpPr>
          <p:cNvPr id="7" name="Group 106"/>
          <p:cNvGrpSpPr>
            <a:grpSpLocks/>
          </p:cNvGrpSpPr>
          <p:nvPr/>
        </p:nvGrpSpPr>
        <p:grpSpPr bwMode="auto">
          <a:xfrm>
            <a:off x="4157663" y="4249738"/>
            <a:ext cx="971550" cy="1181100"/>
            <a:chOff x="4967288" y="4833938"/>
            <a:chExt cx="971549" cy="1181258"/>
          </a:xfrm>
        </p:grpSpPr>
        <p:grpSp>
          <p:nvGrpSpPr>
            <p:cNvPr id="1093" name="Group 67"/>
            <p:cNvGrpSpPr>
              <a:grpSpLocks/>
            </p:cNvGrpSpPr>
            <p:nvPr/>
          </p:nvGrpSpPr>
          <p:grpSpPr bwMode="auto">
            <a:xfrm>
              <a:off x="4967288" y="5300665"/>
              <a:ext cx="757237" cy="515961"/>
              <a:chOff x="3515" y="3498"/>
              <a:chExt cx="363" cy="278"/>
            </a:xfrm>
          </p:grpSpPr>
          <p:sp>
            <p:nvSpPr>
              <p:cNvPr id="1095"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96"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p:spPr>
            <p:txBody>
              <a:bodyPr/>
              <a:lstStyle/>
              <a:p>
                <a:pPr fontAlgn="base">
                  <a:spcBef>
                    <a:spcPct val="0"/>
                  </a:spcBef>
                  <a:spcAft>
                    <a:spcPct val="0"/>
                  </a:spcAft>
                </a:pPr>
                <a:endParaRPr lang="en-US">
                  <a:solidFill>
                    <a:prstClr val="black"/>
                  </a:solidFill>
                  <a:latin typeface="Arial" charset="0"/>
                </a:endParaRPr>
              </a:p>
            </p:txBody>
          </p:sp>
          <p:sp>
            <p:nvSpPr>
              <p:cNvPr id="1097"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098"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099"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0"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1"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2"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3"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4"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5"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6"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7"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sp>
            <p:nvSpPr>
              <p:cNvPr id="1108"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prstClr val="black"/>
                  </a:solidFill>
                  <a:latin typeface="Arial" charset="0"/>
                </a:endParaRPr>
              </a:p>
            </p:txBody>
          </p:sp>
        </p:grpSp>
        <p:graphicFrame>
          <p:nvGraphicFramePr>
            <p:cNvPr id="1027"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99439" name="Equation" r:id="rId7" imgW="190440" imgH="215640" progId="Equation.3">
                    <p:embed/>
                  </p:oleObj>
                </mc:Choice>
                <mc:Fallback>
                  <p:oleObj name="Equation" r:id="rId7" imgW="1904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4" name="Text Box 87"/>
            <p:cNvSpPr txBox="1">
              <a:spLocks noChangeArrowheads="1"/>
            </p:cNvSpPr>
            <p:nvPr/>
          </p:nvSpPr>
          <p:spPr bwMode="auto">
            <a:xfrm>
              <a:off x="5083182" y="5768975"/>
              <a:ext cx="855655" cy="246221"/>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en-US" sz="1000" i="1">
                  <a:solidFill>
                    <a:prstClr val="black"/>
                  </a:solidFill>
                  <a:latin typeface="Arial" charset="0"/>
                </a:rPr>
                <a:t>e.g.</a:t>
              </a:r>
              <a:r>
                <a:rPr lang="en-US" sz="1000">
                  <a:solidFill>
                    <a:prstClr val="black"/>
                  </a:solidFill>
                  <a:latin typeface="Arial" charset="0"/>
                </a:rPr>
                <a:t> </a:t>
              </a:r>
              <a:r>
                <a:rPr lang="pl-PL" sz="1000">
                  <a:solidFill>
                    <a:prstClr val="black"/>
                  </a:solidFill>
                  <a:latin typeface="Arial" charset="0"/>
                </a:rPr>
                <a:t>color</a:t>
              </a:r>
              <a:endParaRPr lang="en-US" sz="1000">
                <a:solidFill>
                  <a:prstClr val="black"/>
                </a:solidFill>
                <a:latin typeface="Arial" charset="0"/>
              </a:endParaRPr>
            </a:p>
          </p:txBody>
        </p:sp>
      </p:grpSp>
      <p:pic>
        <p:nvPicPr>
          <p:cNvPr id="1036" name="Picture 25" descr="obj14__0"/>
          <p:cNvPicPr>
            <a:picLocks noChangeAspect="1" noChangeArrowheads="1"/>
          </p:cNvPicPr>
          <p:nvPr/>
        </p:nvPicPr>
        <p:blipFill>
          <a:blip r:embed="rId9" cstate="print"/>
          <a:srcRect/>
          <a:stretch>
            <a:fillRect/>
          </a:stretch>
        </p:blipFill>
        <p:spPr bwMode="auto">
          <a:xfrm rot="-1019039">
            <a:off x="3644900" y="1530350"/>
            <a:ext cx="2376488" cy="2508250"/>
          </a:xfrm>
          <a:prstGeom prst="rect">
            <a:avLst/>
          </a:prstGeom>
          <a:noFill/>
          <a:ln w="9525">
            <a:noFill/>
            <a:miter lim="800000"/>
            <a:headEnd/>
            <a:tailEnd/>
          </a:ln>
        </p:spPr>
      </p:pic>
      <p:sp>
        <p:nvSpPr>
          <p:cNvPr id="46" name="Rectangle 42"/>
          <p:cNvSpPr>
            <a:spLocks noChangeArrowheads="1"/>
          </p:cNvSpPr>
          <p:nvPr/>
        </p:nvSpPr>
        <p:spPr bwMode="auto">
          <a:xfrm rot="-6419039">
            <a:off x="4877594" y="3150394"/>
            <a:ext cx="519113" cy="492125"/>
          </a:xfrm>
          <a:prstGeom prst="rect">
            <a:avLst/>
          </a:prstGeom>
          <a:noFill/>
          <a:ln w="25400" cap="sq">
            <a:solidFill>
              <a:srgbClr val="FFFF00"/>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srgbClr val="FFFF00"/>
              </a:solidFill>
              <a:latin typeface="Arial" charset="0"/>
            </a:endParaRPr>
          </a:p>
        </p:txBody>
      </p:sp>
      <p:grpSp>
        <p:nvGrpSpPr>
          <p:cNvPr id="9" name="Group 107"/>
          <p:cNvGrpSpPr>
            <a:grpSpLocks/>
          </p:cNvGrpSpPr>
          <p:nvPr/>
        </p:nvGrpSpPr>
        <p:grpSpPr bwMode="auto">
          <a:xfrm rot="-1019039">
            <a:off x="4005263" y="2078038"/>
            <a:ext cx="1560512" cy="1771650"/>
            <a:chOff x="5087938" y="2849563"/>
            <a:chExt cx="1333500" cy="1511678"/>
          </a:xfrm>
        </p:grpSpPr>
        <p:grpSp>
          <p:nvGrpSpPr>
            <p:cNvPr id="1071" name="Group 35"/>
            <p:cNvGrpSpPr>
              <a:grpSpLocks/>
            </p:cNvGrpSpPr>
            <p:nvPr/>
          </p:nvGrpSpPr>
          <p:grpSpPr bwMode="auto">
            <a:xfrm rot="-5400000">
              <a:off x="6348413" y="3101975"/>
              <a:ext cx="73025" cy="73025"/>
              <a:chOff x="1292" y="2205"/>
              <a:chExt cx="46" cy="46"/>
            </a:xfrm>
          </p:grpSpPr>
          <p:sp>
            <p:nvSpPr>
              <p:cNvPr id="1091"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92"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72" name="Group 101"/>
            <p:cNvGrpSpPr>
              <a:grpSpLocks/>
            </p:cNvGrpSpPr>
            <p:nvPr/>
          </p:nvGrpSpPr>
          <p:grpSpPr bwMode="auto">
            <a:xfrm>
              <a:off x="5087938" y="2849563"/>
              <a:ext cx="1320665" cy="1511678"/>
              <a:chOff x="5087938" y="2849563"/>
              <a:chExt cx="1320665" cy="1511678"/>
            </a:xfrm>
          </p:grpSpPr>
          <p:grpSp>
            <p:nvGrpSpPr>
              <p:cNvPr id="1073" name="Group 26"/>
              <p:cNvGrpSpPr>
                <a:grpSpLocks/>
              </p:cNvGrpSpPr>
              <p:nvPr/>
            </p:nvGrpSpPr>
            <p:grpSpPr bwMode="auto">
              <a:xfrm rot="-5400000">
                <a:off x="5124450" y="4000500"/>
                <a:ext cx="73025" cy="73025"/>
                <a:chOff x="1292" y="2205"/>
                <a:chExt cx="46" cy="46"/>
              </a:xfrm>
            </p:grpSpPr>
            <p:sp>
              <p:nvSpPr>
                <p:cNvPr id="1089"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90"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74" name="Group 29"/>
              <p:cNvGrpSpPr>
                <a:grpSpLocks/>
              </p:cNvGrpSpPr>
              <p:nvPr/>
            </p:nvGrpSpPr>
            <p:grpSpPr bwMode="auto">
              <a:xfrm rot="-5400000">
                <a:off x="5411788" y="3713163"/>
                <a:ext cx="73025" cy="73025"/>
                <a:chOff x="1292" y="2205"/>
                <a:chExt cx="46" cy="46"/>
              </a:xfrm>
            </p:grpSpPr>
            <p:sp>
              <p:nvSpPr>
                <p:cNvPr id="1087"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88"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75" name="Group 32"/>
              <p:cNvGrpSpPr>
                <a:grpSpLocks/>
              </p:cNvGrpSpPr>
              <p:nvPr/>
            </p:nvGrpSpPr>
            <p:grpSpPr bwMode="auto">
              <a:xfrm rot="-5400000">
                <a:off x="5986463" y="2849563"/>
                <a:ext cx="73025" cy="73025"/>
                <a:chOff x="1292" y="2205"/>
                <a:chExt cx="46" cy="46"/>
              </a:xfrm>
            </p:grpSpPr>
            <p:sp>
              <p:nvSpPr>
                <p:cNvPr id="1085"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86"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76" name="Group 38"/>
              <p:cNvGrpSpPr>
                <a:grpSpLocks/>
              </p:cNvGrpSpPr>
              <p:nvPr/>
            </p:nvGrpSpPr>
            <p:grpSpPr bwMode="auto">
              <a:xfrm rot="-5400000">
                <a:off x="5087938" y="2957513"/>
                <a:ext cx="73025" cy="73025"/>
                <a:chOff x="1292" y="2205"/>
                <a:chExt cx="46" cy="46"/>
              </a:xfrm>
            </p:grpSpPr>
            <p:sp>
              <p:nvSpPr>
                <p:cNvPr id="1083"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84"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77" name="Group 43"/>
              <p:cNvGrpSpPr>
                <a:grpSpLocks/>
              </p:cNvGrpSpPr>
              <p:nvPr/>
            </p:nvGrpSpPr>
            <p:grpSpPr bwMode="auto">
              <a:xfrm rot="-5400000">
                <a:off x="5916613" y="4005263"/>
                <a:ext cx="73025" cy="73025"/>
                <a:chOff x="1292" y="2205"/>
                <a:chExt cx="46" cy="46"/>
              </a:xfrm>
            </p:grpSpPr>
            <p:sp>
              <p:nvSpPr>
                <p:cNvPr id="1081"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82"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sp>
            <p:nvSpPr>
              <p:cNvPr id="1078" name="Rectangle 88"/>
              <p:cNvSpPr>
                <a:spLocks noChangeArrowheads="1"/>
              </p:cNvSpPr>
              <p:nvPr/>
            </p:nvSpPr>
            <p:spPr bwMode="auto">
              <a:xfrm>
                <a:off x="5219834" y="4046158"/>
                <a:ext cx="361681" cy="31508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B</a:t>
                </a:r>
                <a:r>
                  <a:rPr lang="pl-PL" baseline="-25000">
                    <a:solidFill>
                      <a:srgbClr val="FFFF00"/>
                    </a:solidFill>
                    <a:latin typeface="Arial" charset="0"/>
                  </a:rPr>
                  <a:t>1</a:t>
                </a:r>
                <a:endParaRPr lang="en-US">
                  <a:solidFill>
                    <a:srgbClr val="FFFF00"/>
                  </a:solidFill>
                  <a:latin typeface="Arial" charset="0"/>
                </a:endParaRPr>
              </a:p>
            </p:txBody>
          </p:sp>
          <p:sp>
            <p:nvSpPr>
              <p:cNvPr id="1079" name="Rectangle 89"/>
              <p:cNvSpPr>
                <a:spLocks noChangeArrowheads="1"/>
              </p:cNvSpPr>
              <p:nvPr/>
            </p:nvSpPr>
            <p:spPr bwMode="auto">
              <a:xfrm>
                <a:off x="6011997" y="4009647"/>
                <a:ext cx="361681" cy="31508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B</a:t>
                </a:r>
                <a:r>
                  <a:rPr lang="pl-PL" baseline="-25000">
                    <a:solidFill>
                      <a:srgbClr val="FFFF00"/>
                    </a:solidFill>
                    <a:latin typeface="Arial" charset="0"/>
                  </a:rPr>
                  <a:t>2</a:t>
                </a:r>
                <a:endParaRPr lang="en-US">
                  <a:solidFill>
                    <a:srgbClr val="FFFF00"/>
                  </a:solidFill>
                  <a:latin typeface="Arial" charset="0"/>
                </a:endParaRPr>
              </a:p>
            </p:txBody>
          </p:sp>
          <p:sp>
            <p:nvSpPr>
              <p:cNvPr id="1080" name="Rectangle 90"/>
              <p:cNvSpPr>
                <a:spLocks noChangeArrowheads="1"/>
              </p:cNvSpPr>
              <p:nvPr/>
            </p:nvSpPr>
            <p:spPr bwMode="auto">
              <a:xfrm>
                <a:off x="6046922" y="2857122"/>
                <a:ext cx="361681" cy="31508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B</a:t>
                </a:r>
                <a:r>
                  <a:rPr lang="pl-PL" baseline="-25000">
                    <a:solidFill>
                      <a:srgbClr val="FFFF00"/>
                    </a:solidFill>
                    <a:latin typeface="Arial" charset="0"/>
                  </a:rPr>
                  <a:t>3</a:t>
                </a:r>
                <a:endParaRPr lang="en-US">
                  <a:solidFill>
                    <a:srgbClr val="FFFF00"/>
                  </a:solidFill>
                  <a:latin typeface="Arial" charset="0"/>
                </a:endParaRPr>
              </a:p>
            </p:txBody>
          </p:sp>
        </p:grpSp>
      </p:grpSp>
      <p:pic>
        <p:nvPicPr>
          <p:cNvPr id="1039" name="Picture 5" descr="obj14__0"/>
          <p:cNvPicPr>
            <a:picLocks noChangeAspect="1" noChangeArrowheads="1"/>
          </p:cNvPicPr>
          <p:nvPr/>
        </p:nvPicPr>
        <p:blipFill>
          <a:blip r:embed="rId10" cstate="print"/>
          <a:srcRect/>
          <a:stretch>
            <a:fillRect/>
          </a:stretch>
        </p:blipFill>
        <p:spPr bwMode="auto">
          <a:xfrm>
            <a:off x="815975" y="1824038"/>
            <a:ext cx="2141538" cy="2028825"/>
          </a:xfrm>
          <a:prstGeom prst="rect">
            <a:avLst/>
          </a:prstGeom>
          <a:noFill/>
          <a:ln w="9525">
            <a:noFill/>
            <a:miter lim="800000"/>
            <a:headEnd/>
            <a:tailEnd/>
          </a:ln>
        </p:spPr>
      </p:pic>
      <p:sp>
        <p:nvSpPr>
          <p:cNvPr id="10" name="Rectangle 6"/>
          <p:cNvSpPr>
            <a:spLocks noChangeArrowheads="1"/>
          </p:cNvSpPr>
          <p:nvPr/>
        </p:nvSpPr>
        <p:spPr bwMode="auto">
          <a:xfrm>
            <a:off x="1069975" y="2722563"/>
            <a:ext cx="442913" cy="420687"/>
          </a:xfrm>
          <a:prstGeom prst="rect">
            <a:avLst/>
          </a:prstGeom>
          <a:noFill/>
          <a:ln w="25400" cap="sq">
            <a:solidFill>
              <a:srgbClr val="FFFF00"/>
            </a:solidFill>
            <a:miter lim="800000"/>
            <a:headEnd type="none" w="sm" len="sm"/>
            <a:tailEnd type="none" w="sm" len="sm"/>
          </a:ln>
        </p:spPr>
        <p:txBody>
          <a:bodyPr wrap="none" anchor="ctr"/>
          <a:lstStyle/>
          <a:p>
            <a:pPr eaLnBrk="0" fontAlgn="base" hangingPunct="0">
              <a:spcBef>
                <a:spcPct val="0"/>
              </a:spcBef>
              <a:spcAft>
                <a:spcPct val="0"/>
              </a:spcAft>
            </a:pPr>
            <a:endParaRPr lang="de-CH">
              <a:solidFill>
                <a:srgbClr val="FFFF00"/>
              </a:solidFill>
              <a:latin typeface="Arial" charset="0"/>
            </a:endParaRPr>
          </a:p>
        </p:txBody>
      </p:sp>
      <p:grpSp>
        <p:nvGrpSpPr>
          <p:cNvPr id="18" name="Group 100"/>
          <p:cNvGrpSpPr>
            <a:grpSpLocks/>
          </p:cNvGrpSpPr>
          <p:nvPr/>
        </p:nvGrpSpPr>
        <p:grpSpPr bwMode="auto">
          <a:xfrm>
            <a:off x="1247775" y="2016125"/>
            <a:ext cx="1612900" cy="1406525"/>
            <a:chOff x="2051050" y="2600325"/>
            <a:chExt cx="1612552" cy="1406525"/>
          </a:xfrm>
        </p:grpSpPr>
        <p:grpSp>
          <p:nvGrpSpPr>
            <p:cNvPr id="1050" name="Group 7"/>
            <p:cNvGrpSpPr>
              <a:grpSpLocks/>
            </p:cNvGrpSpPr>
            <p:nvPr/>
          </p:nvGrpSpPr>
          <p:grpSpPr bwMode="auto">
            <a:xfrm>
              <a:off x="2051050" y="3500438"/>
              <a:ext cx="73025" cy="73025"/>
              <a:chOff x="1292" y="2205"/>
              <a:chExt cx="46" cy="46"/>
            </a:xfrm>
          </p:grpSpPr>
          <p:sp>
            <p:nvSpPr>
              <p:cNvPr id="1069"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70"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51" name="Group 10"/>
            <p:cNvGrpSpPr>
              <a:grpSpLocks/>
            </p:cNvGrpSpPr>
            <p:nvPr/>
          </p:nvGrpSpPr>
          <p:grpSpPr bwMode="auto">
            <a:xfrm>
              <a:off x="2087563" y="2708275"/>
              <a:ext cx="73025" cy="73025"/>
              <a:chOff x="1292" y="2205"/>
              <a:chExt cx="46" cy="46"/>
            </a:xfrm>
          </p:grpSpPr>
          <p:sp>
            <p:nvSpPr>
              <p:cNvPr id="1067"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68"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52" name="Group 13"/>
            <p:cNvGrpSpPr>
              <a:grpSpLocks/>
            </p:cNvGrpSpPr>
            <p:nvPr/>
          </p:nvGrpSpPr>
          <p:grpSpPr bwMode="auto">
            <a:xfrm>
              <a:off x="2374900" y="2995613"/>
              <a:ext cx="73025" cy="73025"/>
              <a:chOff x="1292" y="2205"/>
              <a:chExt cx="46" cy="46"/>
            </a:xfrm>
          </p:grpSpPr>
          <p:sp>
            <p:nvSpPr>
              <p:cNvPr id="1065"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66"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53" name="Group 16"/>
            <p:cNvGrpSpPr>
              <a:grpSpLocks/>
            </p:cNvGrpSpPr>
            <p:nvPr/>
          </p:nvGrpSpPr>
          <p:grpSpPr bwMode="auto">
            <a:xfrm>
              <a:off x="3238500" y="3571875"/>
              <a:ext cx="73025" cy="73025"/>
              <a:chOff x="1292" y="2205"/>
              <a:chExt cx="46" cy="46"/>
            </a:xfrm>
          </p:grpSpPr>
          <p:sp>
            <p:nvSpPr>
              <p:cNvPr id="1063"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64"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54" name="Group 19"/>
            <p:cNvGrpSpPr>
              <a:grpSpLocks/>
            </p:cNvGrpSpPr>
            <p:nvPr/>
          </p:nvGrpSpPr>
          <p:grpSpPr bwMode="auto">
            <a:xfrm>
              <a:off x="2986088" y="3933825"/>
              <a:ext cx="73025" cy="73025"/>
              <a:chOff x="1292" y="2205"/>
              <a:chExt cx="46" cy="46"/>
            </a:xfrm>
          </p:grpSpPr>
          <p:sp>
            <p:nvSpPr>
              <p:cNvPr id="1061"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62"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grpSp>
          <p:nvGrpSpPr>
            <p:cNvPr id="1055" name="Group 22"/>
            <p:cNvGrpSpPr>
              <a:grpSpLocks/>
            </p:cNvGrpSpPr>
            <p:nvPr/>
          </p:nvGrpSpPr>
          <p:grpSpPr bwMode="auto">
            <a:xfrm>
              <a:off x="3130550" y="2673350"/>
              <a:ext cx="73025" cy="73025"/>
              <a:chOff x="1292" y="2205"/>
              <a:chExt cx="46" cy="46"/>
            </a:xfrm>
          </p:grpSpPr>
          <p:sp>
            <p:nvSpPr>
              <p:cNvPr id="1059"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1060"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grpSp>
        <p:sp>
          <p:nvSpPr>
            <p:cNvPr id="1056" name="Rectangle 91"/>
            <p:cNvSpPr>
              <a:spLocks noChangeArrowheads="1"/>
            </p:cNvSpPr>
            <p:nvPr/>
          </p:nvSpPr>
          <p:spPr bwMode="auto">
            <a:xfrm>
              <a:off x="2124075" y="2600325"/>
              <a:ext cx="42351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A</a:t>
              </a:r>
              <a:r>
                <a:rPr lang="pl-PL" baseline="-25000">
                  <a:solidFill>
                    <a:srgbClr val="FFFF00"/>
                  </a:solidFill>
                  <a:latin typeface="Arial" charset="0"/>
                </a:rPr>
                <a:t>1</a:t>
              </a:r>
              <a:endParaRPr lang="en-US">
                <a:solidFill>
                  <a:srgbClr val="FFFF00"/>
                </a:solidFill>
                <a:latin typeface="Arial" charset="0"/>
              </a:endParaRPr>
            </a:p>
          </p:txBody>
        </p:sp>
        <p:sp>
          <p:nvSpPr>
            <p:cNvPr id="1057" name="Rectangle 92"/>
            <p:cNvSpPr>
              <a:spLocks noChangeArrowheads="1"/>
            </p:cNvSpPr>
            <p:nvPr/>
          </p:nvSpPr>
          <p:spPr bwMode="auto">
            <a:xfrm>
              <a:off x="2051050" y="3429000"/>
              <a:ext cx="42351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A</a:t>
              </a:r>
              <a:r>
                <a:rPr lang="pl-PL" baseline="-25000">
                  <a:solidFill>
                    <a:srgbClr val="FFFF00"/>
                  </a:solidFill>
                  <a:latin typeface="Arial" charset="0"/>
                </a:rPr>
                <a:t>2</a:t>
              </a:r>
              <a:endParaRPr lang="en-US">
                <a:solidFill>
                  <a:srgbClr val="FFFF00"/>
                </a:solidFill>
                <a:latin typeface="Arial" charset="0"/>
              </a:endParaRPr>
            </a:p>
          </p:txBody>
        </p:sp>
        <p:sp>
          <p:nvSpPr>
            <p:cNvPr id="1058" name="Rectangle 93"/>
            <p:cNvSpPr>
              <a:spLocks noChangeArrowheads="1"/>
            </p:cNvSpPr>
            <p:nvPr/>
          </p:nvSpPr>
          <p:spPr bwMode="auto">
            <a:xfrm>
              <a:off x="3240088" y="3500438"/>
              <a:ext cx="42351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a:solidFill>
                    <a:srgbClr val="FFFF00"/>
                  </a:solidFill>
                  <a:latin typeface="Arial" charset="0"/>
                </a:rPr>
                <a:t>A</a:t>
              </a:r>
              <a:r>
                <a:rPr lang="pl-PL" baseline="-25000">
                  <a:solidFill>
                    <a:srgbClr val="FFFF00"/>
                  </a:solidFill>
                  <a:latin typeface="Arial" charset="0"/>
                </a:rPr>
                <a:t>3</a:t>
              </a:r>
              <a:endParaRPr lang="en-US">
                <a:solidFill>
                  <a:srgbClr val="FFFF00"/>
                </a:solidFill>
                <a:latin typeface="Arial" charset="0"/>
              </a:endParaRPr>
            </a:p>
          </p:txBody>
        </p:sp>
      </p:grpSp>
      <p:graphicFrame>
        <p:nvGraphicFramePr>
          <p:cNvPr id="99" name="Object 5"/>
          <p:cNvGraphicFramePr>
            <a:graphicFrameLocks noChangeAspect="1"/>
          </p:cNvGraphicFramePr>
          <p:nvPr/>
        </p:nvGraphicFramePr>
        <p:xfrm>
          <a:off x="2738438" y="5508625"/>
          <a:ext cx="1449387" cy="361950"/>
        </p:xfrm>
        <a:graphic>
          <a:graphicData uri="http://schemas.openxmlformats.org/presentationml/2006/ole">
            <mc:AlternateContent xmlns:mc="http://schemas.openxmlformats.org/markup-compatibility/2006">
              <mc:Choice xmlns:v="urn:schemas-microsoft-com:vml" Requires="v">
                <p:oleObj spid="_x0000_s99440" name="Equation" r:id="rId11" imgW="863280" imgH="215640" progId="Equation.3">
                  <p:embed/>
                </p:oleObj>
              </mc:Choice>
              <mc:Fallback>
                <p:oleObj name="Equation" r:id="rId11" imgW="86328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8438" y="5508625"/>
                        <a:ext cx="1449387"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504950" y="2954338"/>
            <a:ext cx="3395663" cy="511175"/>
          </a:xfrm>
          <a:prstGeom prst="line">
            <a:avLst/>
          </a:prstGeom>
          <a:noFill/>
          <a:ln w="19050" cap="sq">
            <a:solidFill>
              <a:srgbClr val="FFFF00"/>
            </a:solidFill>
            <a:round/>
            <a:headEnd type="none" w="sm" len="sm"/>
            <a:tailEnd type="none" w="sm" len="sm"/>
          </a:ln>
        </p:spPr>
        <p:txBody>
          <a:bodyPr/>
          <a:lstStyle/>
          <a:p>
            <a:pPr fontAlgn="base">
              <a:spcBef>
                <a:spcPct val="0"/>
              </a:spcBef>
              <a:spcAft>
                <a:spcPct val="0"/>
              </a:spcAft>
            </a:pPr>
            <a:endParaRPr lang="en-US">
              <a:solidFill>
                <a:prstClr val="black"/>
              </a:solidFill>
              <a:latin typeface="Arial" charset="0"/>
            </a:endParaRPr>
          </a:p>
        </p:txBody>
      </p:sp>
      <p:sp>
        <p:nvSpPr>
          <p:cNvPr id="50" name="Line 46"/>
          <p:cNvSpPr>
            <a:spLocks noChangeShapeType="1"/>
          </p:cNvSpPr>
          <p:nvPr/>
        </p:nvSpPr>
        <p:spPr bwMode="auto">
          <a:xfrm>
            <a:off x="1284288" y="3205163"/>
            <a:ext cx="36512" cy="1260475"/>
          </a:xfrm>
          <a:prstGeom prst="line">
            <a:avLst/>
          </a:prstGeom>
          <a:noFill/>
          <a:ln w="25400" cap="sq">
            <a:solidFill>
              <a:srgbClr val="FFFF00"/>
            </a:solidFill>
            <a:round/>
            <a:headEnd type="none" w="sm" len="sm"/>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113" name="Line 46"/>
          <p:cNvSpPr>
            <a:spLocks noChangeShapeType="1"/>
          </p:cNvSpPr>
          <p:nvPr/>
        </p:nvSpPr>
        <p:spPr bwMode="auto">
          <a:xfrm>
            <a:off x="5265738" y="3684588"/>
            <a:ext cx="182562" cy="895350"/>
          </a:xfrm>
          <a:prstGeom prst="line">
            <a:avLst/>
          </a:prstGeom>
          <a:noFill/>
          <a:ln w="25400" cap="sq">
            <a:solidFill>
              <a:srgbClr val="FFFF00"/>
            </a:solidFill>
            <a:round/>
            <a:headEnd type="none" w="sm" len="sm"/>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117" name="Text Box 26"/>
          <p:cNvSpPr txBox="1">
            <a:spLocks noChangeArrowheads="1"/>
          </p:cNvSpPr>
          <p:nvPr/>
        </p:nvSpPr>
        <p:spPr bwMode="auto">
          <a:xfrm>
            <a:off x="6288088" y="1019175"/>
            <a:ext cx="3505200" cy="1063625"/>
          </a:xfrm>
          <a:prstGeom prst="rect">
            <a:avLst/>
          </a:prstGeom>
          <a:noFill/>
          <a:ln w="12700" cap="sq">
            <a:noFill/>
            <a:miter lim="800000"/>
            <a:headEnd type="none" w="sm" len="sm"/>
            <a:tailEnd type="none" w="sm" len="sm"/>
          </a:ln>
        </p:spPr>
        <p:txBody>
          <a:bodyPr lIns="90000" tIns="46800" rIns="90000" bIns="46800">
            <a:spAutoFit/>
          </a:bodyPr>
          <a:lstStyle/>
          <a:p>
            <a:pPr eaLnBrk="0" fontAlgn="base" hangingPunct="0">
              <a:spcBef>
                <a:spcPct val="50000"/>
              </a:spcBef>
              <a:spcAft>
                <a:spcPct val="0"/>
              </a:spcAft>
            </a:pPr>
            <a:r>
              <a:rPr lang="en-US" sz="2100" b="1">
                <a:solidFill>
                  <a:prstClr val="black"/>
                </a:solidFill>
                <a:latin typeface="Arial" charset="0"/>
              </a:rPr>
              <a:t>1. Find a set of   </a:t>
            </a:r>
            <a:br>
              <a:rPr lang="en-US" sz="2100" b="1">
                <a:solidFill>
                  <a:prstClr val="black"/>
                </a:solidFill>
                <a:latin typeface="Arial" charset="0"/>
              </a:rPr>
            </a:br>
            <a:r>
              <a:rPr lang="en-US" sz="2100" b="1">
                <a:solidFill>
                  <a:prstClr val="black"/>
                </a:solidFill>
                <a:latin typeface="Arial" charset="0"/>
              </a:rPr>
              <a:t>    distinctive key-</a:t>
            </a:r>
            <a:br>
              <a:rPr lang="en-US" sz="2100" b="1">
                <a:solidFill>
                  <a:prstClr val="black"/>
                </a:solidFill>
                <a:latin typeface="Arial" charset="0"/>
              </a:rPr>
            </a:br>
            <a:r>
              <a:rPr lang="en-US" sz="2100" b="1">
                <a:solidFill>
                  <a:prstClr val="black"/>
                </a:solidFill>
                <a:latin typeface="Arial" charset="0"/>
              </a:rPr>
              <a:t>    points </a:t>
            </a:r>
            <a:endParaRPr lang="en-US" b="1">
              <a:solidFill>
                <a:prstClr val="black"/>
              </a:solidFill>
              <a:latin typeface="Arial" charset="0"/>
            </a:endParaRPr>
          </a:p>
        </p:txBody>
      </p:sp>
      <p:sp>
        <p:nvSpPr>
          <p:cNvPr id="118" name="Text Box 26"/>
          <p:cNvSpPr txBox="1">
            <a:spLocks noChangeArrowheads="1"/>
          </p:cNvSpPr>
          <p:nvPr/>
        </p:nvSpPr>
        <p:spPr bwMode="auto">
          <a:xfrm>
            <a:off x="6288088" y="3387725"/>
            <a:ext cx="2782887" cy="1063625"/>
          </a:xfrm>
          <a:prstGeom prst="rect">
            <a:avLst/>
          </a:prstGeom>
          <a:noFill/>
          <a:ln w="12700" cap="sq">
            <a:noFill/>
            <a:miter lim="800000"/>
            <a:headEnd type="none" w="sm" len="sm"/>
            <a:tailEnd type="none" w="sm" len="sm"/>
          </a:ln>
        </p:spPr>
        <p:txBody>
          <a:bodyPr lIns="90000" tIns="46800" rIns="90000" bIns="46800">
            <a:spAutoFit/>
          </a:bodyPr>
          <a:lstStyle/>
          <a:p>
            <a:pPr eaLnBrk="0" fontAlgn="base" hangingPunct="0">
              <a:spcBef>
                <a:spcPct val="50000"/>
              </a:spcBef>
              <a:spcAft>
                <a:spcPct val="0"/>
              </a:spcAft>
            </a:pPr>
            <a:r>
              <a:rPr lang="en-US" sz="2100" b="1">
                <a:solidFill>
                  <a:prstClr val="black"/>
                </a:solidFill>
                <a:latin typeface="Arial" charset="0"/>
              </a:rPr>
              <a:t>3. Extract and </a:t>
            </a:r>
            <a:br>
              <a:rPr lang="en-US" sz="2100" b="1">
                <a:solidFill>
                  <a:prstClr val="black"/>
                </a:solidFill>
                <a:latin typeface="Arial" charset="0"/>
              </a:rPr>
            </a:br>
            <a:r>
              <a:rPr lang="en-US" sz="2100" b="1">
                <a:solidFill>
                  <a:prstClr val="black"/>
                </a:solidFill>
                <a:latin typeface="Arial" charset="0"/>
              </a:rPr>
              <a:t>    normalize the    </a:t>
            </a:r>
            <a:br>
              <a:rPr lang="en-US" sz="2100" b="1">
                <a:solidFill>
                  <a:prstClr val="black"/>
                </a:solidFill>
                <a:latin typeface="Arial" charset="0"/>
              </a:rPr>
            </a:br>
            <a:r>
              <a:rPr lang="en-US" sz="2100" b="1">
                <a:solidFill>
                  <a:prstClr val="black"/>
                </a:solidFill>
                <a:latin typeface="Arial" charset="0"/>
              </a:rPr>
              <a:t>    region content  </a:t>
            </a:r>
            <a:endParaRPr lang="en-US" b="1">
              <a:solidFill>
                <a:prstClr val="black"/>
              </a:solidFill>
              <a:latin typeface="Arial" charset="0"/>
            </a:endParaRPr>
          </a:p>
        </p:txBody>
      </p:sp>
      <p:sp>
        <p:nvSpPr>
          <p:cNvPr id="119" name="Text Box 26"/>
          <p:cNvSpPr txBox="1">
            <a:spLocks noChangeArrowheads="1"/>
          </p:cNvSpPr>
          <p:nvPr/>
        </p:nvSpPr>
        <p:spPr bwMode="auto">
          <a:xfrm>
            <a:off x="6288088" y="2182813"/>
            <a:ext cx="3111500" cy="1063625"/>
          </a:xfrm>
          <a:prstGeom prst="rect">
            <a:avLst/>
          </a:prstGeom>
          <a:noFill/>
          <a:ln w="12700" cap="sq">
            <a:noFill/>
            <a:miter lim="800000"/>
            <a:headEnd type="none" w="sm" len="sm"/>
            <a:tailEnd type="none" w="sm" len="sm"/>
          </a:ln>
        </p:spPr>
        <p:txBody>
          <a:bodyPr lIns="90000" tIns="46800" rIns="90000" bIns="46800">
            <a:spAutoFit/>
          </a:bodyPr>
          <a:lstStyle/>
          <a:p>
            <a:pPr eaLnBrk="0" fontAlgn="base" hangingPunct="0">
              <a:spcBef>
                <a:spcPct val="50000"/>
              </a:spcBef>
              <a:spcAft>
                <a:spcPct val="0"/>
              </a:spcAft>
            </a:pPr>
            <a:r>
              <a:rPr lang="en-US" sz="2100" b="1">
                <a:solidFill>
                  <a:prstClr val="black"/>
                </a:solidFill>
                <a:latin typeface="Arial" charset="0"/>
              </a:rPr>
              <a:t>2. Define a region </a:t>
            </a:r>
            <a:br>
              <a:rPr lang="en-US" sz="2100" b="1">
                <a:solidFill>
                  <a:prstClr val="black"/>
                </a:solidFill>
                <a:latin typeface="Arial" charset="0"/>
              </a:rPr>
            </a:br>
            <a:r>
              <a:rPr lang="en-US" sz="2100" b="1">
                <a:solidFill>
                  <a:prstClr val="black"/>
                </a:solidFill>
                <a:latin typeface="Arial" charset="0"/>
              </a:rPr>
              <a:t>    around each </a:t>
            </a:r>
            <a:br>
              <a:rPr lang="en-US" sz="2100" b="1">
                <a:solidFill>
                  <a:prstClr val="black"/>
                </a:solidFill>
                <a:latin typeface="Arial" charset="0"/>
              </a:rPr>
            </a:br>
            <a:r>
              <a:rPr lang="en-US" sz="2100" b="1">
                <a:solidFill>
                  <a:prstClr val="black"/>
                </a:solidFill>
                <a:latin typeface="Arial" charset="0"/>
              </a:rPr>
              <a:t>    keypoint   </a:t>
            </a:r>
            <a:endParaRPr lang="en-US" b="1">
              <a:solidFill>
                <a:prstClr val="black"/>
              </a:solidFill>
              <a:latin typeface="Arial" charset="0"/>
            </a:endParaRPr>
          </a:p>
        </p:txBody>
      </p:sp>
      <p:sp>
        <p:nvSpPr>
          <p:cNvPr id="120" name="Text Box 26"/>
          <p:cNvSpPr txBox="1">
            <a:spLocks noChangeArrowheads="1"/>
          </p:cNvSpPr>
          <p:nvPr/>
        </p:nvSpPr>
        <p:spPr bwMode="auto">
          <a:xfrm>
            <a:off x="6288088" y="4560888"/>
            <a:ext cx="3001962" cy="1063625"/>
          </a:xfrm>
          <a:prstGeom prst="rect">
            <a:avLst/>
          </a:prstGeom>
          <a:noFill/>
          <a:ln w="12700" cap="sq">
            <a:noFill/>
            <a:miter lim="800000"/>
            <a:headEnd type="none" w="sm" len="sm"/>
            <a:tailEnd type="none" w="sm" len="sm"/>
          </a:ln>
        </p:spPr>
        <p:txBody>
          <a:bodyPr lIns="90000" tIns="46800" rIns="90000" bIns="46800">
            <a:spAutoFit/>
          </a:bodyPr>
          <a:lstStyle/>
          <a:p>
            <a:pPr eaLnBrk="0" fontAlgn="base" hangingPunct="0">
              <a:spcBef>
                <a:spcPct val="50000"/>
              </a:spcBef>
              <a:spcAft>
                <a:spcPct val="0"/>
              </a:spcAft>
            </a:pPr>
            <a:r>
              <a:rPr lang="en-US" sz="2100" b="1">
                <a:solidFill>
                  <a:prstClr val="black"/>
                </a:solidFill>
                <a:latin typeface="Arial" charset="0"/>
              </a:rPr>
              <a:t>4. Compute a local </a:t>
            </a:r>
            <a:br>
              <a:rPr lang="en-US" sz="2100" b="1">
                <a:solidFill>
                  <a:prstClr val="black"/>
                </a:solidFill>
                <a:latin typeface="Arial" charset="0"/>
              </a:rPr>
            </a:br>
            <a:r>
              <a:rPr lang="en-US" sz="2100" b="1">
                <a:solidFill>
                  <a:prstClr val="black"/>
                </a:solidFill>
                <a:latin typeface="Arial" charset="0"/>
              </a:rPr>
              <a:t>    descriptor from the </a:t>
            </a:r>
            <a:br>
              <a:rPr lang="en-US" sz="2100" b="1">
                <a:solidFill>
                  <a:prstClr val="black"/>
                </a:solidFill>
                <a:latin typeface="Arial" charset="0"/>
              </a:rPr>
            </a:br>
            <a:r>
              <a:rPr lang="en-US" sz="2100" b="1">
                <a:solidFill>
                  <a:prstClr val="black"/>
                </a:solidFill>
                <a:latin typeface="Arial" charset="0"/>
              </a:rPr>
              <a:t>    normalized region</a:t>
            </a:r>
            <a:endParaRPr lang="en-US" b="1">
              <a:solidFill>
                <a:prstClr val="black"/>
              </a:solidFill>
              <a:latin typeface="Arial" charset="0"/>
            </a:endParaRPr>
          </a:p>
        </p:txBody>
      </p:sp>
      <p:sp>
        <p:nvSpPr>
          <p:cNvPr id="121" name="Text Box 26"/>
          <p:cNvSpPr txBox="1">
            <a:spLocks noChangeArrowheads="1"/>
          </p:cNvSpPr>
          <p:nvPr/>
        </p:nvSpPr>
        <p:spPr bwMode="auto">
          <a:xfrm>
            <a:off x="6288088" y="5791200"/>
            <a:ext cx="3001962" cy="741363"/>
          </a:xfrm>
          <a:prstGeom prst="rect">
            <a:avLst/>
          </a:prstGeom>
          <a:noFill/>
          <a:ln w="12700" cap="sq">
            <a:noFill/>
            <a:miter lim="800000"/>
            <a:headEnd type="none" w="sm" len="sm"/>
            <a:tailEnd type="none" w="sm" len="sm"/>
          </a:ln>
        </p:spPr>
        <p:txBody>
          <a:bodyPr lIns="90000" tIns="46800" rIns="90000" bIns="46800">
            <a:spAutoFit/>
          </a:bodyPr>
          <a:lstStyle/>
          <a:p>
            <a:pPr eaLnBrk="0" fontAlgn="base" hangingPunct="0">
              <a:spcBef>
                <a:spcPct val="50000"/>
              </a:spcBef>
              <a:spcAft>
                <a:spcPct val="0"/>
              </a:spcAft>
            </a:pPr>
            <a:r>
              <a:rPr lang="en-US" sz="2100" b="1" dirty="0">
                <a:solidFill>
                  <a:srgbClr val="FF0000"/>
                </a:solidFill>
                <a:latin typeface="Arial" charset="0"/>
              </a:rPr>
              <a:t>5. Match local </a:t>
            </a:r>
            <a:br>
              <a:rPr lang="en-US" sz="2100" b="1" dirty="0">
                <a:solidFill>
                  <a:srgbClr val="FF0000"/>
                </a:solidFill>
                <a:latin typeface="Arial" charset="0"/>
              </a:rPr>
            </a:br>
            <a:r>
              <a:rPr lang="en-US" sz="2100" b="1" dirty="0">
                <a:solidFill>
                  <a:srgbClr val="FF0000"/>
                </a:solidFill>
                <a:latin typeface="Arial" charset="0"/>
              </a:rPr>
              <a:t>    descriptors</a:t>
            </a:r>
            <a:endParaRPr lang="en-US" b="1" dirty="0">
              <a:solidFill>
                <a:srgbClr val="FF0000"/>
              </a:solidFill>
              <a:latin typeface="Arial" charset="0"/>
            </a:endParaRPr>
          </a:p>
        </p:txBody>
      </p:sp>
    </p:spTree>
    <p:extLst>
      <p:ext uri="{BB962C8B-B14F-4D97-AF65-F5344CB8AC3E}">
        <p14:creationId xmlns:p14="http://schemas.microsoft.com/office/powerpoint/2010/main" val="15172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9">
                                            <p:txEl>
                                              <p:pRg st="0" end="0"/>
                                            </p:txEl>
                                          </p:spTgt>
                                        </p:tgtEl>
                                        <p:attrNameLst>
                                          <p:attrName>style.visibility</p:attrName>
                                        </p:attrNameLst>
                                      </p:cBhvr>
                                      <p:to>
                                        <p:strVal val="visible"/>
                                      </p:to>
                                    </p:set>
                                  </p:childTnLst>
                                </p:cTn>
                              </p:par>
                            </p:childTnLst>
                          </p:cTn>
                        </p:par>
                        <p:par>
                          <p:cTn id="17" fill="hold">
                            <p:stCondLst>
                              <p:cond delay="0"/>
                            </p:stCondLst>
                            <p:childTnLst>
                              <p:par>
                                <p:cTn id="18" presetID="2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xEl>
                                              <p:pRg st="0" end="0"/>
                                            </p:txEl>
                                          </p:spTgt>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wipe(up)">
                                      <p:cBhvr>
                                        <p:cTn id="41" dur="500"/>
                                        <p:tgtEl>
                                          <p:spTgt spid="113"/>
                                        </p:tgtEl>
                                      </p:cBhvr>
                                    </p:animEffec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0">
                                            <p:txEl>
                                              <p:pRg st="0" end="0"/>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1">
                                            <p:txEl>
                                              <p:pRg st="0" end="0"/>
                                            </p:txEl>
                                          </p:spTgt>
                                        </p:tgtEl>
                                        <p:attrNameLst>
                                          <p:attrName>style.visibility</p:attrName>
                                        </p:attrNameLst>
                                      </p:cBhvr>
                                      <p:to>
                                        <p:strVal val="visible"/>
                                      </p:to>
                                    </p:set>
                                  </p:childTnLst>
                                </p:cTn>
                              </p:par>
                            </p:childTnLst>
                          </p:cTn>
                        </p:par>
                        <p:par>
                          <p:cTn id="59" fill="hold">
                            <p:stCondLst>
                              <p:cond delay="0"/>
                            </p:stCondLst>
                            <p:childTnLst>
                              <p:par>
                                <p:cTn id="60" presetID="2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500" fill="hold"/>
                                        <p:tgtEl>
                                          <p:spTgt spid="100"/>
                                        </p:tgtEl>
                                        <p:attrNameLst>
                                          <p:attrName>ppt_w</p:attrName>
                                        </p:attrNameLst>
                                      </p:cBhvr>
                                      <p:tavLst>
                                        <p:tav tm="0">
                                          <p:val>
                                            <p:fltVal val="0"/>
                                          </p:val>
                                        </p:tav>
                                        <p:tav tm="100000">
                                          <p:val>
                                            <p:strVal val="#ppt_w"/>
                                          </p:val>
                                        </p:tav>
                                      </p:tavLst>
                                    </p:anim>
                                    <p:anim calcmode="lin" valueType="num">
                                      <p:cBhvr>
                                        <p:cTn id="71"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6" grpId="0" animBg="1"/>
      <p:bldP spid="10" grpId="0" animBg="1"/>
      <p:bldP spid="100" grpId="0" animBg="1"/>
      <p:bldP spid="50" grpId="0" animBg="1"/>
      <p:bldP spid="1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685800" y="14478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p:txBody>
          <a:bodyPr/>
          <a:lstStyle/>
          <a:p>
            <a:r>
              <a:rPr lang="en-US" dirty="0" smtClean="0"/>
              <a:t>Example: solving for translation</a:t>
            </a:r>
            <a:endParaRPr lang="en-US" dirty="0"/>
          </a:p>
        </p:txBody>
      </p:sp>
      <p:pic>
        <p:nvPicPr>
          <p:cNvPr id="29" name="Picture 5" descr="obj14__0"/>
          <p:cNvPicPr>
            <a:picLocks noChangeAspect="1" noChangeArrowheads="1"/>
          </p:cNvPicPr>
          <p:nvPr/>
        </p:nvPicPr>
        <p:blipFill>
          <a:blip r:embed="rId3" cstate="print"/>
          <a:srcRect/>
          <a:stretch>
            <a:fillRect/>
          </a:stretch>
        </p:blipFill>
        <p:spPr bwMode="auto">
          <a:xfrm>
            <a:off x="815975" y="1824038"/>
            <a:ext cx="2141538" cy="2028825"/>
          </a:xfrm>
          <a:prstGeom prst="rect">
            <a:avLst/>
          </a:prstGeom>
          <a:noFill/>
          <a:ln w="9525">
            <a:noFill/>
            <a:miter lim="800000"/>
            <a:headEnd/>
            <a:tailEnd/>
          </a:ln>
        </p:spPr>
      </p:pic>
      <p:grpSp>
        <p:nvGrpSpPr>
          <p:cNvPr id="3" name="Group 100"/>
          <p:cNvGrpSpPr>
            <a:grpSpLocks/>
          </p:cNvGrpSpPr>
          <p:nvPr/>
        </p:nvGrpSpPr>
        <p:grpSpPr bwMode="auto">
          <a:xfrm>
            <a:off x="1247775" y="2016125"/>
            <a:ext cx="1625633" cy="1406525"/>
            <a:chOff x="2051050" y="2600325"/>
            <a:chExt cx="1625282" cy="1406525"/>
          </a:xfrm>
        </p:grpSpPr>
        <p:grpSp>
          <p:nvGrpSpPr>
            <p:cNvPr id="4" name="Group 7"/>
            <p:cNvGrpSpPr>
              <a:grpSpLocks/>
            </p:cNvGrpSpPr>
            <p:nvPr/>
          </p:nvGrpSpPr>
          <p:grpSpPr bwMode="auto">
            <a:xfrm>
              <a:off x="2051050" y="3500438"/>
              <a:ext cx="73025" cy="73025"/>
              <a:chOff x="1292" y="2205"/>
              <a:chExt cx="46" cy="46"/>
            </a:xfrm>
          </p:grpSpPr>
          <p:sp>
            <p:nvSpPr>
              <p:cNvPr id="51"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2"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5" name="Group 10"/>
            <p:cNvGrpSpPr>
              <a:grpSpLocks/>
            </p:cNvGrpSpPr>
            <p:nvPr/>
          </p:nvGrpSpPr>
          <p:grpSpPr bwMode="auto">
            <a:xfrm>
              <a:off x="2087563" y="2708275"/>
              <a:ext cx="73025" cy="73025"/>
              <a:chOff x="1292" y="2205"/>
              <a:chExt cx="46" cy="46"/>
            </a:xfrm>
          </p:grpSpPr>
          <p:sp>
            <p:nvSpPr>
              <p:cNvPr id="49"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0"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 name="Group 13"/>
            <p:cNvGrpSpPr>
              <a:grpSpLocks/>
            </p:cNvGrpSpPr>
            <p:nvPr/>
          </p:nvGrpSpPr>
          <p:grpSpPr bwMode="auto">
            <a:xfrm>
              <a:off x="2374900" y="2995613"/>
              <a:ext cx="73025" cy="73025"/>
              <a:chOff x="1292" y="2205"/>
              <a:chExt cx="46" cy="46"/>
            </a:xfrm>
          </p:grpSpPr>
          <p:sp>
            <p:nvSpPr>
              <p:cNvPr id="47"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8"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7" name="Group 16"/>
            <p:cNvGrpSpPr>
              <a:grpSpLocks/>
            </p:cNvGrpSpPr>
            <p:nvPr/>
          </p:nvGrpSpPr>
          <p:grpSpPr bwMode="auto">
            <a:xfrm>
              <a:off x="3238500" y="3571875"/>
              <a:ext cx="73025" cy="73025"/>
              <a:chOff x="1292" y="2205"/>
              <a:chExt cx="46" cy="46"/>
            </a:xfrm>
          </p:grpSpPr>
          <p:sp>
            <p:nvSpPr>
              <p:cNvPr id="45"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6"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8" name="Group 19"/>
            <p:cNvGrpSpPr>
              <a:grpSpLocks/>
            </p:cNvGrpSpPr>
            <p:nvPr/>
          </p:nvGrpSpPr>
          <p:grpSpPr bwMode="auto">
            <a:xfrm>
              <a:off x="2986088" y="3933825"/>
              <a:ext cx="73025" cy="73025"/>
              <a:chOff x="1292" y="2205"/>
              <a:chExt cx="46" cy="46"/>
            </a:xfrm>
          </p:grpSpPr>
          <p:sp>
            <p:nvSpPr>
              <p:cNvPr id="43"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4"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9" name="Group 22"/>
            <p:cNvGrpSpPr>
              <a:grpSpLocks/>
            </p:cNvGrpSpPr>
            <p:nvPr/>
          </p:nvGrpSpPr>
          <p:grpSpPr bwMode="auto">
            <a:xfrm>
              <a:off x="3130550" y="2673350"/>
              <a:ext cx="73025" cy="73025"/>
              <a:chOff x="1292" y="2205"/>
              <a:chExt cx="46" cy="46"/>
            </a:xfrm>
          </p:grpSpPr>
          <p:sp>
            <p:nvSpPr>
              <p:cNvPr id="41"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2"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38"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a:solidFill>
                    <a:srgbClr val="FFFF00"/>
                  </a:solidFill>
                  <a:latin typeface="Arial" charset="0"/>
                </a:rPr>
                <a:t>A</a:t>
              </a:r>
              <a:r>
                <a:rPr lang="pl-PL" b="1" baseline="-25000" dirty="0">
                  <a:solidFill>
                    <a:srgbClr val="FFFF00"/>
                  </a:solidFill>
                  <a:latin typeface="Arial" charset="0"/>
                </a:rPr>
                <a:t>1</a:t>
              </a:r>
              <a:endParaRPr lang="en-US" b="1" dirty="0">
                <a:solidFill>
                  <a:srgbClr val="FFFF00"/>
                </a:solidFill>
                <a:latin typeface="Arial" charset="0"/>
              </a:endParaRPr>
            </a:p>
          </p:txBody>
        </p:sp>
        <p:sp>
          <p:nvSpPr>
            <p:cNvPr id="39"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2</a:t>
              </a:r>
              <a:endParaRPr lang="en-US" b="1">
                <a:solidFill>
                  <a:srgbClr val="FFFF00"/>
                </a:solidFill>
                <a:latin typeface="Arial" charset="0"/>
              </a:endParaRPr>
            </a:p>
          </p:txBody>
        </p:sp>
        <p:sp>
          <p:nvSpPr>
            <p:cNvPr id="40"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3</a:t>
              </a:r>
              <a:endParaRPr lang="en-US" b="1">
                <a:solidFill>
                  <a:srgbClr val="FFFF00"/>
                </a:solidFill>
                <a:latin typeface="Arial" charset="0"/>
              </a:endParaRPr>
            </a:p>
          </p:txBody>
        </p:sp>
      </p:grpSp>
      <p:sp>
        <p:nvSpPr>
          <p:cNvPr id="55" name="Rectangle 54"/>
          <p:cNvSpPr/>
          <p:nvPr/>
        </p:nvSpPr>
        <p:spPr>
          <a:xfrm>
            <a:off x="5181600" y="14478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6" name="Picture 5" descr="obj14__0"/>
          <p:cNvPicPr>
            <a:picLocks noChangeAspect="1" noChangeArrowheads="1"/>
          </p:cNvPicPr>
          <p:nvPr/>
        </p:nvPicPr>
        <p:blipFill>
          <a:blip r:embed="rId3" cstate="print"/>
          <a:srcRect/>
          <a:stretch>
            <a:fillRect/>
          </a:stretch>
        </p:blipFill>
        <p:spPr bwMode="auto">
          <a:xfrm>
            <a:off x="6088062" y="2619375"/>
            <a:ext cx="2141538" cy="2028825"/>
          </a:xfrm>
          <a:prstGeom prst="rect">
            <a:avLst/>
          </a:prstGeom>
          <a:noFill/>
          <a:ln w="9525">
            <a:noFill/>
            <a:miter lim="800000"/>
            <a:headEnd/>
            <a:tailEnd/>
          </a:ln>
        </p:spPr>
      </p:pic>
      <p:grpSp>
        <p:nvGrpSpPr>
          <p:cNvPr id="10" name="Group 100"/>
          <p:cNvGrpSpPr>
            <a:grpSpLocks/>
          </p:cNvGrpSpPr>
          <p:nvPr/>
        </p:nvGrpSpPr>
        <p:grpSpPr bwMode="auto">
          <a:xfrm>
            <a:off x="6519862" y="2811462"/>
            <a:ext cx="1625633" cy="1406525"/>
            <a:chOff x="2051050" y="2600325"/>
            <a:chExt cx="1625282" cy="1406525"/>
          </a:xfrm>
        </p:grpSpPr>
        <p:grpSp>
          <p:nvGrpSpPr>
            <p:cNvPr id="11" name="Group 7"/>
            <p:cNvGrpSpPr>
              <a:grpSpLocks/>
            </p:cNvGrpSpPr>
            <p:nvPr/>
          </p:nvGrpSpPr>
          <p:grpSpPr bwMode="auto">
            <a:xfrm>
              <a:off x="2051050" y="3500438"/>
              <a:ext cx="73025" cy="73025"/>
              <a:chOff x="1292" y="2205"/>
              <a:chExt cx="46" cy="46"/>
            </a:xfrm>
          </p:grpSpPr>
          <p:sp>
            <p:nvSpPr>
              <p:cNvPr id="7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2" name="Group 10"/>
            <p:cNvGrpSpPr>
              <a:grpSpLocks/>
            </p:cNvGrpSpPr>
            <p:nvPr/>
          </p:nvGrpSpPr>
          <p:grpSpPr bwMode="auto">
            <a:xfrm>
              <a:off x="2087563" y="2708275"/>
              <a:ext cx="73025" cy="73025"/>
              <a:chOff x="1292" y="2205"/>
              <a:chExt cx="46" cy="46"/>
            </a:xfrm>
          </p:grpSpPr>
          <p:sp>
            <p:nvSpPr>
              <p:cNvPr id="7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3" name="Group 13"/>
            <p:cNvGrpSpPr>
              <a:grpSpLocks/>
            </p:cNvGrpSpPr>
            <p:nvPr/>
          </p:nvGrpSpPr>
          <p:grpSpPr bwMode="auto">
            <a:xfrm>
              <a:off x="2374900" y="2995613"/>
              <a:ext cx="73025" cy="73025"/>
              <a:chOff x="1292" y="2205"/>
              <a:chExt cx="46" cy="46"/>
            </a:xfrm>
          </p:grpSpPr>
          <p:sp>
            <p:nvSpPr>
              <p:cNvPr id="7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4" name="Group 16"/>
            <p:cNvGrpSpPr>
              <a:grpSpLocks/>
            </p:cNvGrpSpPr>
            <p:nvPr/>
          </p:nvGrpSpPr>
          <p:grpSpPr bwMode="auto">
            <a:xfrm>
              <a:off x="3238500" y="3571875"/>
              <a:ext cx="73025" cy="73025"/>
              <a:chOff x="1292" y="2205"/>
              <a:chExt cx="46" cy="46"/>
            </a:xfrm>
          </p:grpSpPr>
          <p:sp>
            <p:nvSpPr>
              <p:cNvPr id="7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5" name="Group 19"/>
            <p:cNvGrpSpPr>
              <a:grpSpLocks/>
            </p:cNvGrpSpPr>
            <p:nvPr/>
          </p:nvGrpSpPr>
          <p:grpSpPr bwMode="auto">
            <a:xfrm>
              <a:off x="2986088" y="3933825"/>
              <a:ext cx="73025" cy="73025"/>
              <a:chOff x="1292" y="2205"/>
              <a:chExt cx="46" cy="46"/>
            </a:xfrm>
          </p:grpSpPr>
          <p:sp>
            <p:nvSpPr>
              <p:cNvPr id="6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6" name="Group 22"/>
            <p:cNvGrpSpPr>
              <a:grpSpLocks/>
            </p:cNvGrpSpPr>
            <p:nvPr/>
          </p:nvGrpSpPr>
          <p:grpSpPr bwMode="auto">
            <a:xfrm>
              <a:off x="3130550" y="2673350"/>
              <a:ext cx="73025" cy="73025"/>
              <a:chOff x="1292" y="2205"/>
              <a:chExt cx="46" cy="46"/>
            </a:xfrm>
          </p:grpSpPr>
          <p:sp>
            <p:nvSpPr>
              <p:cNvPr id="6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6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64"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1</a:t>
              </a:r>
              <a:endParaRPr lang="en-US" b="1" dirty="0">
                <a:solidFill>
                  <a:srgbClr val="FFFF00"/>
                </a:solidFill>
                <a:latin typeface="Arial" charset="0"/>
              </a:endParaRPr>
            </a:p>
          </p:txBody>
        </p:sp>
        <p:sp>
          <p:nvSpPr>
            <p:cNvPr id="65"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2</a:t>
              </a:r>
              <a:endParaRPr lang="en-US" b="1" dirty="0">
                <a:solidFill>
                  <a:srgbClr val="FFFF00"/>
                </a:solidFill>
                <a:latin typeface="Arial" charset="0"/>
              </a:endParaRPr>
            </a:p>
          </p:txBody>
        </p:sp>
        <p:sp>
          <p:nvSpPr>
            <p:cNvPr id="66"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3</a:t>
              </a:r>
              <a:endParaRPr lang="en-US" b="1" dirty="0">
                <a:solidFill>
                  <a:srgbClr val="FFFF00"/>
                </a:solidFill>
                <a:latin typeface="Arial" charset="0"/>
              </a:endParaRPr>
            </a:p>
          </p:txBody>
        </p:sp>
      </p:grpSp>
      <p:sp>
        <p:nvSpPr>
          <p:cNvPr id="79" name="TextBox 78"/>
          <p:cNvSpPr txBox="1"/>
          <p:nvPr/>
        </p:nvSpPr>
        <p:spPr>
          <a:xfrm>
            <a:off x="457200" y="5105400"/>
            <a:ext cx="8510663" cy="400110"/>
          </a:xfrm>
          <a:prstGeom prst="rect">
            <a:avLst/>
          </a:prstGeom>
          <a:noFill/>
        </p:spPr>
        <p:txBody>
          <a:bodyPr wrap="none" rtlCol="0">
            <a:spAutoFit/>
          </a:bodyPr>
          <a:lstStyle/>
          <a:p>
            <a:pPr fontAlgn="base">
              <a:spcBef>
                <a:spcPct val="0"/>
              </a:spcBef>
              <a:spcAft>
                <a:spcPct val="0"/>
              </a:spcAft>
            </a:pPr>
            <a:r>
              <a:rPr lang="en-US" sz="2000" dirty="0" smtClean="0">
                <a:solidFill>
                  <a:prstClr val="black"/>
                </a:solidFill>
                <a:latin typeface="Arial" charset="0"/>
              </a:rPr>
              <a:t>Given matched points in {A} and {B}, estimate the translation of the object</a:t>
            </a:r>
            <a:endParaRPr lang="en-US" sz="2000" dirty="0">
              <a:solidFill>
                <a:prstClr val="black"/>
              </a:solidFill>
              <a:latin typeface="Arial" charset="0"/>
            </a:endParaRPr>
          </a:p>
        </p:txBody>
      </p:sp>
      <p:graphicFrame>
        <p:nvGraphicFramePr>
          <p:cNvPr id="80" name="Object 79"/>
          <p:cNvGraphicFramePr>
            <a:graphicFrameLocks noChangeAspect="1"/>
          </p:cNvGraphicFramePr>
          <p:nvPr/>
        </p:nvGraphicFramePr>
        <p:xfrm>
          <a:off x="3352800" y="5562600"/>
          <a:ext cx="2476500" cy="990600"/>
        </p:xfrm>
        <a:graphic>
          <a:graphicData uri="http://schemas.openxmlformats.org/presentationml/2006/ole">
            <mc:AlternateContent xmlns:mc="http://schemas.openxmlformats.org/markup-compatibility/2006">
              <mc:Choice xmlns:v="urn:schemas-microsoft-com:vml" Requires="v">
                <p:oleObj spid="_x0000_s90150" name="Equation" r:id="rId4" imgW="1206360" imgH="482400" progId="Equation.3">
                  <p:embed/>
                </p:oleObj>
              </mc:Choice>
              <mc:Fallback>
                <p:oleObj name="Equation" r:id="rId4" imgW="12063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5562600"/>
                        <a:ext cx="24765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TextBox 52"/>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Derek </a:t>
            </a:r>
            <a:r>
              <a:rPr lang="en-US" sz="1000" dirty="0" err="1" smtClean="0">
                <a:solidFill>
                  <a:srgbClr val="000000"/>
                </a:solidFill>
              </a:rPr>
              <a:t>Hoiem</a:t>
            </a:r>
            <a:endParaRPr lang="en-US" sz="1000" dirty="0">
              <a:solidFill>
                <a:srgbClr val="000000"/>
              </a:solidFill>
            </a:endParaRPr>
          </a:p>
        </p:txBody>
      </p:sp>
    </p:spTree>
    <p:extLst>
      <p:ext uri="{BB962C8B-B14F-4D97-AF65-F5344CB8AC3E}">
        <p14:creationId xmlns:p14="http://schemas.microsoft.com/office/powerpoint/2010/main" val="2917746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6858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p:txBody>
          <a:bodyPr/>
          <a:lstStyle/>
          <a:p>
            <a:r>
              <a:rPr lang="en-US" dirty="0" smtClean="0"/>
              <a:t>Example: solving for translation</a:t>
            </a:r>
            <a:endParaRPr lang="en-US" dirty="0"/>
          </a:p>
        </p:txBody>
      </p:sp>
      <p:pic>
        <p:nvPicPr>
          <p:cNvPr id="29" name="Picture 5" descr="obj14__0"/>
          <p:cNvPicPr>
            <a:picLocks noChangeAspect="1" noChangeArrowheads="1"/>
          </p:cNvPicPr>
          <p:nvPr/>
        </p:nvPicPr>
        <p:blipFill>
          <a:blip r:embed="rId3" cstate="print"/>
          <a:srcRect/>
          <a:stretch>
            <a:fillRect/>
          </a:stretch>
        </p:blipFill>
        <p:spPr bwMode="auto">
          <a:xfrm>
            <a:off x="815975" y="1214438"/>
            <a:ext cx="2141538" cy="2028825"/>
          </a:xfrm>
          <a:prstGeom prst="rect">
            <a:avLst/>
          </a:prstGeom>
          <a:noFill/>
          <a:ln w="9525">
            <a:noFill/>
            <a:miter lim="800000"/>
            <a:headEnd/>
            <a:tailEnd/>
          </a:ln>
        </p:spPr>
      </p:pic>
      <p:grpSp>
        <p:nvGrpSpPr>
          <p:cNvPr id="31" name="Group 100"/>
          <p:cNvGrpSpPr>
            <a:grpSpLocks/>
          </p:cNvGrpSpPr>
          <p:nvPr/>
        </p:nvGrpSpPr>
        <p:grpSpPr bwMode="auto">
          <a:xfrm>
            <a:off x="1247775" y="1406525"/>
            <a:ext cx="1625633" cy="1406525"/>
            <a:chOff x="2051050" y="2600325"/>
            <a:chExt cx="1625282" cy="1406525"/>
          </a:xfrm>
        </p:grpSpPr>
        <p:grpSp>
          <p:nvGrpSpPr>
            <p:cNvPr id="32" name="Group 7"/>
            <p:cNvGrpSpPr>
              <a:grpSpLocks/>
            </p:cNvGrpSpPr>
            <p:nvPr/>
          </p:nvGrpSpPr>
          <p:grpSpPr bwMode="auto">
            <a:xfrm>
              <a:off x="2051050" y="3500438"/>
              <a:ext cx="73025" cy="73025"/>
              <a:chOff x="1292" y="2205"/>
              <a:chExt cx="46" cy="46"/>
            </a:xfrm>
          </p:grpSpPr>
          <p:sp>
            <p:nvSpPr>
              <p:cNvPr id="51"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2"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33" name="Group 10"/>
            <p:cNvGrpSpPr>
              <a:grpSpLocks/>
            </p:cNvGrpSpPr>
            <p:nvPr/>
          </p:nvGrpSpPr>
          <p:grpSpPr bwMode="auto">
            <a:xfrm>
              <a:off x="2087563" y="2708275"/>
              <a:ext cx="73025" cy="73025"/>
              <a:chOff x="1292" y="2205"/>
              <a:chExt cx="46" cy="46"/>
            </a:xfrm>
          </p:grpSpPr>
          <p:sp>
            <p:nvSpPr>
              <p:cNvPr id="49"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0"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34" name="Group 13"/>
            <p:cNvGrpSpPr>
              <a:grpSpLocks/>
            </p:cNvGrpSpPr>
            <p:nvPr/>
          </p:nvGrpSpPr>
          <p:grpSpPr bwMode="auto">
            <a:xfrm>
              <a:off x="2374900" y="2995613"/>
              <a:ext cx="73025" cy="73025"/>
              <a:chOff x="1292" y="2205"/>
              <a:chExt cx="46" cy="46"/>
            </a:xfrm>
          </p:grpSpPr>
          <p:sp>
            <p:nvSpPr>
              <p:cNvPr id="47"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8"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35" name="Group 16"/>
            <p:cNvGrpSpPr>
              <a:grpSpLocks/>
            </p:cNvGrpSpPr>
            <p:nvPr/>
          </p:nvGrpSpPr>
          <p:grpSpPr bwMode="auto">
            <a:xfrm>
              <a:off x="3238500" y="3571875"/>
              <a:ext cx="73025" cy="73025"/>
              <a:chOff x="1292" y="2205"/>
              <a:chExt cx="46" cy="46"/>
            </a:xfrm>
          </p:grpSpPr>
          <p:sp>
            <p:nvSpPr>
              <p:cNvPr id="45"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6"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36" name="Group 19"/>
            <p:cNvGrpSpPr>
              <a:grpSpLocks/>
            </p:cNvGrpSpPr>
            <p:nvPr/>
          </p:nvGrpSpPr>
          <p:grpSpPr bwMode="auto">
            <a:xfrm>
              <a:off x="2986088" y="3933825"/>
              <a:ext cx="73025" cy="73025"/>
              <a:chOff x="1292" y="2205"/>
              <a:chExt cx="46" cy="46"/>
            </a:xfrm>
          </p:grpSpPr>
          <p:sp>
            <p:nvSpPr>
              <p:cNvPr id="43"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4"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37" name="Group 22"/>
            <p:cNvGrpSpPr>
              <a:grpSpLocks/>
            </p:cNvGrpSpPr>
            <p:nvPr/>
          </p:nvGrpSpPr>
          <p:grpSpPr bwMode="auto">
            <a:xfrm>
              <a:off x="3130550" y="2673350"/>
              <a:ext cx="73025" cy="73025"/>
              <a:chOff x="1292" y="2205"/>
              <a:chExt cx="46" cy="46"/>
            </a:xfrm>
          </p:grpSpPr>
          <p:sp>
            <p:nvSpPr>
              <p:cNvPr id="41"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2"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38"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a:solidFill>
                    <a:srgbClr val="FFFF00"/>
                  </a:solidFill>
                  <a:latin typeface="Arial" charset="0"/>
                </a:rPr>
                <a:t>A</a:t>
              </a:r>
              <a:r>
                <a:rPr lang="pl-PL" b="1" baseline="-25000" dirty="0">
                  <a:solidFill>
                    <a:srgbClr val="FFFF00"/>
                  </a:solidFill>
                  <a:latin typeface="Arial" charset="0"/>
                </a:rPr>
                <a:t>1</a:t>
              </a:r>
              <a:endParaRPr lang="en-US" b="1" dirty="0">
                <a:solidFill>
                  <a:srgbClr val="FFFF00"/>
                </a:solidFill>
                <a:latin typeface="Arial" charset="0"/>
              </a:endParaRPr>
            </a:p>
          </p:txBody>
        </p:sp>
        <p:sp>
          <p:nvSpPr>
            <p:cNvPr id="39"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2</a:t>
              </a:r>
              <a:endParaRPr lang="en-US" b="1">
                <a:solidFill>
                  <a:srgbClr val="FFFF00"/>
                </a:solidFill>
                <a:latin typeface="Arial" charset="0"/>
              </a:endParaRPr>
            </a:p>
          </p:txBody>
        </p:sp>
        <p:sp>
          <p:nvSpPr>
            <p:cNvPr id="40"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3</a:t>
              </a:r>
              <a:endParaRPr lang="en-US" b="1">
                <a:solidFill>
                  <a:srgbClr val="FFFF00"/>
                </a:solidFill>
                <a:latin typeface="Arial" charset="0"/>
              </a:endParaRPr>
            </a:p>
          </p:txBody>
        </p:sp>
      </p:grpSp>
      <p:sp>
        <p:nvSpPr>
          <p:cNvPr id="55" name="Rectangle 54"/>
          <p:cNvSpPr/>
          <p:nvPr/>
        </p:nvSpPr>
        <p:spPr>
          <a:xfrm>
            <a:off x="51816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6" name="Picture 5" descr="obj14__0"/>
          <p:cNvPicPr>
            <a:picLocks noChangeAspect="1" noChangeArrowheads="1"/>
          </p:cNvPicPr>
          <p:nvPr/>
        </p:nvPicPr>
        <p:blipFill>
          <a:blip r:embed="rId3" cstate="print"/>
          <a:srcRect/>
          <a:stretch>
            <a:fillRect/>
          </a:stretch>
        </p:blipFill>
        <p:spPr bwMode="auto">
          <a:xfrm>
            <a:off x="6088062" y="2009775"/>
            <a:ext cx="2141538" cy="2028825"/>
          </a:xfrm>
          <a:prstGeom prst="rect">
            <a:avLst/>
          </a:prstGeom>
          <a:noFill/>
          <a:ln w="9525">
            <a:noFill/>
            <a:miter lim="800000"/>
            <a:headEnd/>
            <a:tailEnd/>
          </a:ln>
        </p:spPr>
      </p:pic>
      <p:grpSp>
        <p:nvGrpSpPr>
          <p:cNvPr id="57" name="Group 100"/>
          <p:cNvGrpSpPr>
            <a:grpSpLocks/>
          </p:cNvGrpSpPr>
          <p:nvPr/>
        </p:nvGrpSpPr>
        <p:grpSpPr bwMode="auto">
          <a:xfrm>
            <a:off x="6519862" y="2201862"/>
            <a:ext cx="1625633" cy="1406525"/>
            <a:chOff x="2051050" y="2600325"/>
            <a:chExt cx="1625282" cy="1406525"/>
          </a:xfrm>
        </p:grpSpPr>
        <p:grpSp>
          <p:nvGrpSpPr>
            <p:cNvPr id="58" name="Group 7"/>
            <p:cNvGrpSpPr>
              <a:grpSpLocks/>
            </p:cNvGrpSpPr>
            <p:nvPr/>
          </p:nvGrpSpPr>
          <p:grpSpPr bwMode="auto">
            <a:xfrm>
              <a:off x="2051050" y="3500438"/>
              <a:ext cx="73025" cy="73025"/>
              <a:chOff x="1292" y="2205"/>
              <a:chExt cx="46" cy="46"/>
            </a:xfrm>
          </p:grpSpPr>
          <p:sp>
            <p:nvSpPr>
              <p:cNvPr id="7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59" name="Group 10"/>
            <p:cNvGrpSpPr>
              <a:grpSpLocks/>
            </p:cNvGrpSpPr>
            <p:nvPr/>
          </p:nvGrpSpPr>
          <p:grpSpPr bwMode="auto">
            <a:xfrm>
              <a:off x="2087563" y="2708275"/>
              <a:ext cx="73025" cy="73025"/>
              <a:chOff x="1292" y="2205"/>
              <a:chExt cx="46" cy="46"/>
            </a:xfrm>
          </p:grpSpPr>
          <p:sp>
            <p:nvSpPr>
              <p:cNvPr id="7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0" name="Group 13"/>
            <p:cNvGrpSpPr>
              <a:grpSpLocks/>
            </p:cNvGrpSpPr>
            <p:nvPr/>
          </p:nvGrpSpPr>
          <p:grpSpPr bwMode="auto">
            <a:xfrm>
              <a:off x="2374900" y="2995613"/>
              <a:ext cx="73025" cy="73025"/>
              <a:chOff x="1292" y="2205"/>
              <a:chExt cx="46" cy="46"/>
            </a:xfrm>
          </p:grpSpPr>
          <p:sp>
            <p:nvSpPr>
              <p:cNvPr id="7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1" name="Group 16"/>
            <p:cNvGrpSpPr>
              <a:grpSpLocks/>
            </p:cNvGrpSpPr>
            <p:nvPr/>
          </p:nvGrpSpPr>
          <p:grpSpPr bwMode="auto">
            <a:xfrm>
              <a:off x="3238500" y="3571875"/>
              <a:ext cx="73025" cy="73025"/>
              <a:chOff x="1292" y="2205"/>
              <a:chExt cx="46" cy="46"/>
            </a:xfrm>
          </p:grpSpPr>
          <p:sp>
            <p:nvSpPr>
              <p:cNvPr id="7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2" name="Group 19"/>
            <p:cNvGrpSpPr>
              <a:grpSpLocks/>
            </p:cNvGrpSpPr>
            <p:nvPr/>
          </p:nvGrpSpPr>
          <p:grpSpPr bwMode="auto">
            <a:xfrm>
              <a:off x="2986088" y="3933825"/>
              <a:ext cx="73025" cy="73025"/>
              <a:chOff x="1292" y="2205"/>
              <a:chExt cx="46" cy="46"/>
            </a:xfrm>
          </p:grpSpPr>
          <p:sp>
            <p:nvSpPr>
              <p:cNvPr id="6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3" name="Group 22"/>
            <p:cNvGrpSpPr>
              <a:grpSpLocks/>
            </p:cNvGrpSpPr>
            <p:nvPr/>
          </p:nvGrpSpPr>
          <p:grpSpPr bwMode="auto">
            <a:xfrm>
              <a:off x="3130550" y="2673350"/>
              <a:ext cx="73025" cy="73025"/>
              <a:chOff x="1292" y="2205"/>
              <a:chExt cx="46" cy="46"/>
            </a:xfrm>
          </p:grpSpPr>
          <p:sp>
            <p:nvSpPr>
              <p:cNvPr id="6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6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64"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1</a:t>
              </a:r>
              <a:endParaRPr lang="en-US" b="1" dirty="0">
                <a:solidFill>
                  <a:srgbClr val="FFFF00"/>
                </a:solidFill>
                <a:latin typeface="Arial" charset="0"/>
              </a:endParaRPr>
            </a:p>
          </p:txBody>
        </p:sp>
        <p:sp>
          <p:nvSpPr>
            <p:cNvPr id="65"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2</a:t>
              </a:r>
              <a:endParaRPr lang="en-US" b="1" dirty="0">
                <a:solidFill>
                  <a:srgbClr val="FFFF00"/>
                </a:solidFill>
                <a:latin typeface="Arial" charset="0"/>
              </a:endParaRPr>
            </a:p>
          </p:txBody>
        </p:sp>
        <p:sp>
          <p:nvSpPr>
            <p:cNvPr id="66"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3</a:t>
              </a:r>
              <a:endParaRPr lang="en-US" b="1" dirty="0">
                <a:solidFill>
                  <a:srgbClr val="FFFF00"/>
                </a:solidFill>
                <a:latin typeface="Arial" charset="0"/>
              </a:endParaRPr>
            </a:p>
          </p:txBody>
        </p:sp>
      </p:grpSp>
      <p:sp>
        <p:nvSpPr>
          <p:cNvPr id="79" name="TextBox 78"/>
          <p:cNvSpPr txBox="1"/>
          <p:nvPr/>
        </p:nvSpPr>
        <p:spPr>
          <a:xfrm>
            <a:off x="685800" y="4173747"/>
            <a:ext cx="3534942" cy="461665"/>
          </a:xfrm>
          <a:prstGeom prst="rect">
            <a:avLst/>
          </a:prstGeom>
          <a:noFill/>
        </p:spPr>
        <p:txBody>
          <a:bodyPr wrap="none" rtlCol="0">
            <a:spAutoFit/>
          </a:bodyPr>
          <a:lstStyle/>
          <a:p>
            <a:pPr fontAlgn="base">
              <a:spcBef>
                <a:spcPct val="0"/>
              </a:spcBef>
              <a:spcAft>
                <a:spcPct val="0"/>
              </a:spcAft>
            </a:pPr>
            <a:r>
              <a:rPr lang="en-US" sz="2400" b="1" dirty="0" smtClean="0">
                <a:solidFill>
                  <a:prstClr val="black"/>
                </a:solidFill>
                <a:latin typeface="Arial" charset="0"/>
              </a:rPr>
              <a:t>Least squares solution</a:t>
            </a:r>
            <a:endParaRPr lang="en-US" sz="2400" b="1" dirty="0">
              <a:solidFill>
                <a:prstClr val="black"/>
              </a:solidFill>
              <a:latin typeface="Arial" charset="0"/>
            </a:endParaRPr>
          </a:p>
        </p:txBody>
      </p:sp>
      <p:graphicFrame>
        <p:nvGraphicFramePr>
          <p:cNvPr id="80" name="Object 79"/>
          <p:cNvGraphicFramePr>
            <a:graphicFrameLocks noChangeAspect="1"/>
          </p:cNvGraphicFramePr>
          <p:nvPr/>
        </p:nvGraphicFramePr>
        <p:xfrm>
          <a:off x="6400800" y="4343400"/>
          <a:ext cx="2476500" cy="990600"/>
        </p:xfrm>
        <a:graphic>
          <a:graphicData uri="http://schemas.openxmlformats.org/presentationml/2006/ole">
            <mc:AlternateContent xmlns:mc="http://schemas.openxmlformats.org/markup-compatibility/2006">
              <mc:Choice xmlns:v="urn:schemas-microsoft-com:vml" Requires="v">
                <p:oleObj spid="_x0000_s91210" name="Equation" r:id="rId4" imgW="1206360" imgH="482400" progId="Equation.3">
                  <p:embed/>
                </p:oleObj>
              </mc:Choice>
              <mc:Fallback>
                <p:oleObj name="Equation" r:id="rId4" imgW="12063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24765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ight Arrow 80"/>
          <p:cNvSpPr/>
          <p:nvPr/>
        </p:nvSpPr>
        <p:spPr>
          <a:xfrm>
            <a:off x="4343400" y="2743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2" name="TextBox 81"/>
          <p:cNvSpPr txBox="1"/>
          <p:nvPr/>
        </p:nvSpPr>
        <p:spPr>
          <a:xfrm>
            <a:off x="4277265" y="2286000"/>
            <a:ext cx="74892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t>
            </a:r>
            <a:r>
              <a:rPr lang="en-US" dirty="0" err="1" smtClean="0">
                <a:solidFill>
                  <a:prstClr val="black"/>
                </a:solidFill>
                <a:latin typeface="Arial" charset="0"/>
              </a:rPr>
              <a:t>t</a:t>
            </a:r>
            <a:r>
              <a:rPr lang="en-US" baseline="-25000" dirty="0" err="1" smtClean="0">
                <a:solidFill>
                  <a:prstClr val="black"/>
                </a:solidFill>
                <a:latin typeface="Arial" charset="0"/>
              </a:rPr>
              <a:t>x</a:t>
            </a:r>
            <a:r>
              <a:rPr lang="en-US" dirty="0" smtClean="0">
                <a:solidFill>
                  <a:prstClr val="black"/>
                </a:solidFill>
                <a:latin typeface="Arial" charset="0"/>
              </a:rPr>
              <a:t>, </a:t>
            </a:r>
            <a:r>
              <a:rPr lang="en-US" dirty="0" err="1" smtClean="0">
                <a:solidFill>
                  <a:prstClr val="black"/>
                </a:solidFill>
                <a:latin typeface="Arial" charset="0"/>
              </a:rPr>
              <a:t>t</a:t>
            </a:r>
            <a:r>
              <a:rPr lang="en-US" baseline="-25000" dirty="0" err="1" smtClean="0">
                <a:solidFill>
                  <a:prstClr val="black"/>
                </a:solidFill>
                <a:latin typeface="Arial" charset="0"/>
              </a:rPr>
              <a:t>y</a:t>
            </a:r>
            <a:r>
              <a:rPr lang="en-US" dirty="0" smtClean="0">
                <a:solidFill>
                  <a:prstClr val="black"/>
                </a:solidFill>
                <a:latin typeface="Arial" charset="0"/>
              </a:rPr>
              <a:t>)</a:t>
            </a:r>
            <a:endParaRPr lang="en-US" dirty="0">
              <a:solidFill>
                <a:prstClr val="black"/>
              </a:solidFill>
              <a:latin typeface="Arial" charset="0"/>
            </a:endParaRPr>
          </a:p>
        </p:txBody>
      </p:sp>
      <p:sp>
        <p:nvSpPr>
          <p:cNvPr id="83" name="TextBox 82"/>
          <p:cNvSpPr txBox="1"/>
          <p:nvPr/>
        </p:nvSpPr>
        <p:spPr>
          <a:xfrm>
            <a:off x="762000" y="4559212"/>
            <a:ext cx="5029200" cy="923330"/>
          </a:xfrm>
          <a:prstGeom prst="rect">
            <a:avLst/>
          </a:prstGeom>
          <a:noFill/>
        </p:spPr>
        <p:txBody>
          <a:bodyPr wrap="square" rtlCol="0">
            <a:spAutoFit/>
          </a:bodyPr>
          <a:lstStyle/>
          <a:p>
            <a:pPr marL="342900" indent="-342900" fontAlgn="base">
              <a:spcBef>
                <a:spcPct val="0"/>
              </a:spcBef>
              <a:spcAft>
                <a:spcPct val="0"/>
              </a:spcAft>
              <a:buFontTx/>
              <a:buAutoNum type="arabicPeriod"/>
            </a:pPr>
            <a:r>
              <a:rPr lang="en-US" dirty="0" smtClean="0">
                <a:solidFill>
                  <a:prstClr val="black"/>
                </a:solidFill>
                <a:latin typeface="Arial" charset="0"/>
              </a:rPr>
              <a:t>Write down objective function in form Ax=b</a:t>
            </a:r>
          </a:p>
          <a:p>
            <a:pPr marL="342900" indent="-342900" fontAlgn="base">
              <a:spcBef>
                <a:spcPct val="0"/>
              </a:spcBef>
              <a:spcAft>
                <a:spcPct val="0"/>
              </a:spcAft>
              <a:buFontTx/>
              <a:buAutoNum type="arabicPeriod"/>
            </a:pPr>
            <a:r>
              <a:rPr lang="en-US" dirty="0" smtClean="0">
                <a:solidFill>
                  <a:prstClr val="black"/>
                </a:solidFill>
                <a:latin typeface="Arial" charset="0"/>
              </a:rPr>
              <a:t>Solve using pseudo-inverse or eigenvalue decomposition</a:t>
            </a:r>
            <a:endParaRPr lang="en-US" dirty="0">
              <a:solidFill>
                <a:prstClr val="black"/>
              </a:solidFill>
              <a:latin typeface="Arial" charset="0"/>
            </a:endParaRPr>
          </a:p>
        </p:txBody>
      </p:sp>
      <p:graphicFrame>
        <p:nvGraphicFramePr>
          <p:cNvPr id="237571" name="Object 3"/>
          <p:cNvGraphicFramePr>
            <a:graphicFrameLocks noChangeAspect="1"/>
          </p:cNvGraphicFramePr>
          <p:nvPr/>
        </p:nvGraphicFramePr>
        <p:xfrm>
          <a:off x="6553200" y="5372947"/>
          <a:ext cx="1905000" cy="1485053"/>
        </p:xfrm>
        <a:graphic>
          <a:graphicData uri="http://schemas.openxmlformats.org/presentationml/2006/ole">
            <mc:AlternateContent xmlns:mc="http://schemas.openxmlformats.org/markup-compatibility/2006">
              <mc:Choice xmlns:v="urn:schemas-microsoft-com:vml" Requires="v">
                <p:oleObj spid="_x0000_s91211" name="Equation" r:id="rId6" imgW="1498320" imgH="1168200" progId="Equation.3">
                  <p:embed/>
                </p:oleObj>
              </mc:Choice>
              <mc:Fallback>
                <p:oleObj name="Equation" r:id="rId6" imgW="1498320" imgH="1168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372947"/>
                        <a:ext cx="1905000" cy="14850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 name="TextBox 83"/>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Derek </a:t>
            </a:r>
            <a:r>
              <a:rPr lang="en-US" sz="1000" dirty="0" err="1" smtClean="0">
                <a:solidFill>
                  <a:srgbClr val="000000"/>
                </a:solidFill>
              </a:rPr>
              <a:t>Hoiem</a:t>
            </a:r>
            <a:endParaRPr lang="en-US" sz="1000" dirty="0">
              <a:solidFill>
                <a:srgbClr val="000000"/>
              </a:solidFill>
            </a:endParaRPr>
          </a:p>
        </p:txBody>
      </p:sp>
    </p:spTree>
    <p:extLst>
      <p:ext uri="{BB962C8B-B14F-4D97-AF65-F5344CB8AC3E}">
        <p14:creationId xmlns:p14="http://schemas.microsoft.com/office/powerpoint/2010/main" val="7609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6858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p:txBody>
          <a:bodyPr/>
          <a:lstStyle/>
          <a:p>
            <a:r>
              <a:rPr lang="en-US" dirty="0" smtClean="0"/>
              <a:t>Example: solving for translation</a:t>
            </a:r>
            <a:endParaRPr lang="en-US" dirty="0"/>
          </a:p>
        </p:txBody>
      </p:sp>
      <p:pic>
        <p:nvPicPr>
          <p:cNvPr id="29" name="Picture 5" descr="obj14__0"/>
          <p:cNvPicPr>
            <a:picLocks noChangeAspect="1" noChangeArrowheads="1"/>
          </p:cNvPicPr>
          <p:nvPr/>
        </p:nvPicPr>
        <p:blipFill>
          <a:blip r:embed="rId3" cstate="print"/>
          <a:srcRect/>
          <a:stretch>
            <a:fillRect/>
          </a:stretch>
        </p:blipFill>
        <p:spPr bwMode="auto">
          <a:xfrm>
            <a:off x="815975" y="1214438"/>
            <a:ext cx="2141538" cy="2028825"/>
          </a:xfrm>
          <a:prstGeom prst="rect">
            <a:avLst/>
          </a:prstGeom>
          <a:noFill/>
          <a:ln w="9525">
            <a:noFill/>
            <a:miter lim="800000"/>
            <a:headEnd/>
            <a:tailEnd/>
          </a:ln>
        </p:spPr>
      </p:pic>
      <p:grpSp>
        <p:nvGrpSpPr>
          <p:cNvPr id="3" name="Group 100"/>
          <p:cNvGrpSpPr>
            <a:grpSpLocks/>
          </p:cNvGrpSpPr>
          <p:nvPr/>
        </p:nvGrpSpPr>
        <p:grpSpPr bwMode="auto">
          <a:xfrm>
            <a:off x="1247775" y="1406525"/>
            <a:ext cx="1625633" cy="1406525"/>
            <a:chOff x="2051050" y="2600325"/>
            <a:chExt cx="1625282" cy="1406525"/>
          </a:xfrm>
        </p:grpSpPr>
        <p:grpSp>
          <p:nvGrpSpPr>
            <p:cNvPr id="4" name="Group 7"/>
            <p:cNvGrpSpPr>
              <a:grpSpLocks/>
            </p:cNvGrpSpPr>
            <p:nvPr/>
          </p:nvGrpSpPr>
          <p:grpSpPr bwMode="auto">
            <a:xfrm>
              <a:off x="2051050" y="3500438"/>
              <a:ext cx="73025" cy="73025"/>
              <a:chOff x="1292" y="2205"/>
              <a:chExt cx="46" cy="46"/>
            </a:xfrm>
          </p:grpSpPr>
          <p:sp>
            <p:nvSpPr>
              <p:cNvPr id="51"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2"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5" name="Group 10"/>
            <p:cNvGrpSpPr>
              <a:grpSpLocks/>
            </p:cNvGrpSpPr>
            <p:nvPr/>
          </p:nvGrpSpPr>
          <p:grpSpPr bwMode="auto">
            <a:xfrm>
              <a:off x="2087563" y="2708275"/>
              <a:ext cx="73025" cy="73025"/>
              <a:chOff x="1292" y="2205"/>
              <a:chExt cx="46" cy="46"/>
            </a:xfrm>
          </p:grpSpPr>
          <p:sp>
            <p:nvSpPr>
              <p:cNvPr id="49"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0"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 name="Group 13"/>
            <p:cNvGrpSpPr>
              <a:grpSpLocks/>
            </p:cNvGrpSpPr>
            <p:nvPr/>
          </p:nvGrpSpPr>
          <p:grpSpPr bwMode="auto">
            <a:xfrm>
              <a:off x="2374900" y="2995613"/>
              <a:ext cx="73025" cy="73025"/>
              <a:chOff x="1292" y="2205"/>
              <a:chExt cx="46" cy="46"/>
            </a:xfrm>
          </p:grpSpPr>
          <p:sp>
            <p:nvSpPr>
              <p:cNvPr id="47"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8"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7" name="Group 16"/>
            <p:cNvGrpSpPr>
              <a:grpSpLocks/>
            </p:cNvGrpSpPr>
            <p:nvPr/>
          </p:nvGrpSpPr>
          <p:grpSpPr bwMode="auto">
            <a:xfrm>
              <a:off x="3238500" y="3571875"/>
              <a:ext cx="73025" cy="73025"/>
              <a:chOff x="1292" y="2205"/>
              <a:chExt cx="46" cy="46"/>
            </a:xfrm>
          </p:grpSpPr>
          <p:sp>
            <p:nvSpPr>
              <p:cNvPr id="45"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6"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8" name="Group 19"/>
            <p:cNvGrpSpPr>
              <a:grpSpLocks/>
            </p:cNvGrpSpPr>
            <p:nvPr/>
          </p:nvGrpSpPr>
          <p:grpSpPr bwMode="auto">
            <a:xfrm>
              <a:off x="2986088" y="3933825"/>
              <a:ext cx="73025" cy="73025"/>
              <a:chOff x="1292" y="2205"/>
              <a:chExt cx="46" cy="46"/>
            </a:xfrm>
          </p:grpSpPr>
          <p:sp>
            <p:nvSpPr>
              <p:cNvPr id="43"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4"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9" name="Group 22"/>
            <p:cNvGrpSpPr>
              <a:grpSpLocks/>
            </p:cNvGrpSpPr>
            <p:nvPr/>
          </p:nvGrpSpPr>
          <p:grpSpPr bwMode="auto">
            <a:xfrm>
              <a:off x="3130550" y="2673350"/>
              <a:ext cx="73025" cy="73025"/>
              <a:chOff x="1292" y="2205"/>
              <a:chExt cx="46" cy="46"/>
            </a:xfrm>
          </p:grpSpPr>
          <p:sp>
            <p:nvSpPr>
              <p:cNvPr id="41"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2"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38"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a:solidFill>
                    <a:srgbClr val="FFFF00"/>
                  </a:solidFill>
                  <a:latin typeface="Arial" charset="0"/>
                </a:rPr>
                <a:t>A</a:t>
              </a:r>
              <a:r>
                <a:rPr lang="pl-PL" b="1" baseline="-25000" dirty="0">
                  <a:solidFill>
                    <a:srgbClr val="FFFF00"/>
                  </a:solidFill>
                  <a:latin typeface="Arial" charset="0"/>
                </a:rPr>
                <a:t>1</a:t>
              </a:r>
              <a:endParaRPr lang="en-US" b="1" dirty="0">
                <a:solidFill>
                  <a:srgbClr val="FFFF00"/>
                </a:solidFill>
                <a:latin typeface="Arial" charset="0"/>
              </a:endParaRPr>
            </a:p>
          </p:txBody>
        </p:sp>
        <p:sp>
          <p:nvSpPr>
            <p:cNvPr id="39"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2</a:t>
              </a:r>
              <a:endParaRPr lang="en-US" b="1">
                <a:solidFill>
                  <a:srgbClr val="FFFF00"/>
                </a:solidFill>
                <a:latin typeface="Arial" charset="0"/>
              </a:endParaRPr>
            </a:p>
          </p:txBody>
        </p:sp>
        <p:sp>
          <p:nvSpPr>
            <p:cNvPr id="40"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a:solidFill>
                    <a:srgbClr val="FFFF00"/>
                  </a:solidFill>
                  <a:latin typeface="Arial" charset="0"/>
                </a:rPr>
                <a:t>A</a:t>
              </a:r>
              <a:r>
                <a:rPr lang="pl-PL" b="1" baseline="-25000" dirty="0">
                  <a:solidFill>
                    <a:srgbClr val="FFFF00"/>
                  </a:solidFill>
                  <a:latin typeface="Arial" charset="0"/>
                </a:rPr>
                <a:t>3</a:t>
              </a:r>
              <a:endParaRPr lang="en-US" b="1" dirty="0">
                <a:solidFill>
                  <a:srgbClr val="FFFF00"/>
                </a:solidFill>
                <a:latin typeface="Arial" charset="0"/>
              </a:endParaRPr>
            </a:p>
          </p:txBody>
        </p:sp>
      </p:grpSp>
      <p:sp>
        <p:nvSpPr>
          <p:cNvPr id="55" name="Rectangle 54"/>
          <p:cNvSpPr/>
          <p:nvPr/>
        </p:nvSpPr>
        <p:spPr>
          <a:xfrm>
            <a:off x="51816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6" name="Picture 5" descr="obj14__0"/>
          <p:cNvPicPr>
            <a:picLocks noChangeAspect="1" noChangeArrowheads="1"/>
          </p:cNvPicPr>
          <p:nvPr/>
        </p:nvPicPr>
        <p:blipFill>
          <a:blip r:embed="rId3" cstate="print"/>
          <a:srcRect/>
          <a:stretch>
            <a:fillRect/>
          </a:stretch>
        </p:blipFill>
        <p:spPr bwMode="auto">
          <a:xfrm>
            <a:off x="6088062" y="2009775"/>
            <a:ext cx="2141538" cy="2028825"/>
          </a:xfrm>
          <a:prstGeom prst="rect">
            <a:avLst/>
          </a:prstGeom>
          <a:noFill/>
          <a:ln w="9525">
            <a:noFill/>
            <a:miter lim="800000"/>
            <a:headEnd/>
            <a:tailEnd/>
          </a:ln>
        </p:spPr>
      </p:pic>
      <p:grpSp>
        <p:nvGrpSpPr>
          <p:cNvPr id="10" name="Group 100"/>
          <p:cNvGrpSpPr>
            <a:grpSpLocks/>
          </p:cNvGrpSpPr>
          <p:nvPr/>
        </p:nvGrpSpPr>
        <p:grpSpPr bwMode="auto">
          <a:xfrm>
            <a:off x="6519862" y="2201862"/>
            <a:ext cx="1625633" cy="1406525"/>
            <a:chOff x="2051050" y="2600325"/>
            <a:chExt cx="1625282" cy="1406525"/>
          </a:xfrm>
        </p:grpSpPr>
        <p:grpSp>
          <p:nvGrpSpPr>
            <p:cNvPr id="11" name="Group 7"/>
            <p:cNvGrpSpPr>
              <a:grpSpLocks/>
            </p:cNvGrpSpPr>
            <p:nvPr/>
          </p:nvGrpSpPr>
          <p:grpSpPr bwMode="auto">
            <a:xfrm>
              <a:off x="2051050" y="3500438"/>
              <a:ext cx="73025" cy="73025"/>
              <a:chOff x="1292" y="2205"/>
              <a:chExt cx="46" cy="46"/>
            </a:xfrm>
          </p:grpSpPr>
          <p:sp>
            <p:nvSpPr>
              <p:cNvPr id="7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2" name="Group 10"/>
            <p:cNvGrpSpPr>
              <a:grpSpLocks/>
            </p:cNvGrpSpPr>
            <p:nvPr/>
          </p:nvGrpSpPr>
          <p:grpSpPr bwMode="auto">
            <a:xfrm>
              <a:off x="2087563" y="2708275"/>
              <a:ext cx="73025" cy="73025"/>
              <a:chOff x="1292" y="2205"/>
              <a:chExt cx="46" cy="46"/>
            </a:xfrm>
          </p:grpSpPr>
          <p:sp>
            <p:nvSpPr>
              <p:cNvPr id="7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3" name="Group 13"/>
            <p:cNvGrpSpPr>
              <a:grpSpLocks/>
            </p:cNvGrpSpPr>
            <p:nvPr/>
          </p:nvGrpSpPr>
          <p:grpSpPr bwMode="auto">
            <a:xfrm>
              <a:off x="2374900" y="2995613"/>
              <a:ext cx="73025" cy="73025"/>
              <a:chOff x="1292" y="2205"/>
              <a:chExt cx="46" cy="46"/>
            </a:xfrm>
          </p:grpSpPr>
          <p:sp>
            <p:nvSpPr>
              <p:cNvPr id="7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4" name="Group 16"/>
            <p:cNvGrpSpPr>
              <a:grpSpLocks/>
            </p:cNvGrpSpPr>
            <p:nvPr/>
          </p:nvGrpSpPr>
          <p:grpSpPr bwMode="auto">
            <a:xfrm>
              <a:off x="3238500" y="3571875"/>
              <a:ext cx="73025" cy="73025"/>
              <a:chOff x="1292" y="2205"/>
              <a:chExt cx="46" cy="46"/>
            </a:xfrm>
          </p:grpSpPr>
          <p:sp>
            <p:nvSpPr>
              <p:cNvPr id="7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5" name="Group 19"/>
            <p:cNvGrpSpPr>
              <a:grpSpLocks/>
            </p:cNvGrpSpPr>
            <p:nvPr/>
          </p:nvGrpSpPr>
          <p:grpSpPr bwMode="auto">
            <a:xfrm>
              <a:off x="2986088" y="3933825"/>
              <a:ext cx="73025" cy="73025"/>
              <a:chOff x="1292" y="2205"/>
              <a:chExt cx="46" cy="46"/>
            </a:xfrm>
          </p:grpSpPr>
          <p:sp>
            <p:nvSpPr>
              <p:cNvPr id="6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6" name="Group 22"/>
            <p:cNvGrpSpPr>
              <a:grpSpLocks/>
            </p:cNvGrpSpPr>
            <p:nvPr/>
          </p:nvGrpSpPr>
          <p:grpSpPr bwMode="auto">
            <a:xfrm>
              <a:off x="3130550" y="2673350"/>
              <a:ext cx="73025" cy="73025"/>
              <a:chOff x="1292" y="2205"/>
              <a:chExt cx="46" cy="46"/>
            </a:xfrm>
          </p:grpSpPr>
          <p:sp>
            <p:nvSpPr>
              <p:cNvPr id="6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6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64"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1</a:t>
              </a:r>
              <a:endParaRPr lang="en-US" b="1" dirty="0">
                <a:solidFill>
                  <a:srgbClr val="FFFF00"/>
                </a:solidFill>
                <a:latin typeface="Arial" charset="0"/>
              </a:endParaRPr>
            </a:p>
          </p:txBody>
        </p:sp>
        <p:sp>
          <p:nvSpPr>
            <p:cNvPr id="65"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2</a:t>
              </a:r>
              <a:endParaRPr lang="en-US" b="1" dirty="0">
                <a:solidFill>
                  <a:srgbClr val="FFFF00"/>
                </a:solidFill>
                <a:latin typeface="Arial" charset="0"/>
              </a:endParaRPr>
            </a:p>
          </p:txBody>
        </p:sp>
        <p:sp>
          <p:nvSpPr>
            <p:cNvPr id="66"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3</a:t>
              </a:r>
              <a:endParaRPr lang="en-US" b="1" dirty="0">
                <a:solidFill>
                  <a:srgbClr val="FFFF00"/>
                </a:solidFill>
                <a:latin typeface="Arial" charset="0"/>
              </a:endParaRPr>
            </a:p>
          </p:txBody>
        </p:sp>
      </p:grpSp>
      <p:sp>
        <p:nvSpPr>
          <p:cNvPr id="79" name="TextBox 78"/>
          <p:cNvSpPr txBox="1"/>
          <p:nvPr/>
        </p:nvSpPr>
        <p:spPr>
          <a:xfrm>
            <a:off x="685800" y="4724400"/>
            <a:ext cx="2783134" cy="461665"/>
          </a:xfrm>
          <a:prstGeom prst="rect">
            <a:avLst/>
          </a:prstGeom>
          <a:noFill/>
        </p:spPr>
        <p:txBody>
          <a:bodyPr wrap="none" rtlCol="0">
            <a:spAutoFit/>
          </a:bodyPr>
          <a:lstStyle/>
          <a:p>
            <a:pPr fontAlgn="base">
              <a:spcBef>
                <a:spcPct val="0"/>
              </a:spcBef>
              <a:spcAft>
                <a:spcPct val="0"/>
              </a:spcAft>
            </a:pPr>
            <a:r>
              <a:rPr lang="en-US" sz="2400" b="1" dirty="0" smtClean="0">
                <a:solidFill>
                  <a:prstClr val="black"/>
                </a:solidFill>
                <a:latin typeface="Arial" charset="0"/>
              </a:rPr>
              <a:t>RANSAC solution</a:t>
            </a:r>
            <a:endParaRPr lang="en-US" sz="2400" b="1" dirty="0">
              <a:solidFill>
                <a:prstClr val="black"/>
              </a:solidFill>
              <a:latin typeface="Arial" charset="0"/>
            </a:endParaRPr>
          </a:p>
        </p:txBody>
      </p:sp>
      <p:graphicFrame>
        <p:nvGraphicFramePr>
          <p:cNvPr id="80" name="Object 79"/>
          <p:cNvGraphicFramePr>
            <a:graphicFrameLocks noChangeAspect="1"/>
          </p:cNvGraphicFramePr>
          <p:nvPr/>
        </p:nvGraphicFramePr>
        <p:xfrm>
          <a:off x="6477000" y="4800600"/>
          <a:ext cx="2476500" cy="990600"/>
        </p:xfrm>
        <a:graphic>
          <a:graphicData uri="http://schemas.openxmlformats.org/presentationml/2006/ole">
            <mc:AlternateContent xmlns:mc="http://schemas.openxmlformats.org/markup-compatibility/2006">
              <mc:Choice xmlns:v="urn:schemas-microsoft-com:vml" Requires="v">
                <p:oleObj spid="_x0000_s92199" name="Equation" r:id="rId4" imgW="1206360" imgH="482400" progId="Equation.3">
                  <p:embed/>
                </p:oleObj>
              </mc:Choice>
              <mc:Fallback>
                <p:oleObj name="Equation" r:id="rId4" imgW="12063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800600"/>
                        <a:ext cx="24765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ight Arrow 80"/>
          <p:cNvSpPr/>
          <p:nvPr/>
        </p:nvSpPr>
        <p:spPr>
          <a:xfrm>
            <a:off x="4343400" y="2743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2" name="TextBox 81"/>
          <p:cNvSpPr txBox="1"/>
          <p:nvPr/>
        </p:nvSpPr>
        <p:spPr>
          <a:xfrm>
            <a:off x="4277265" y="2286000"/>
            <a:ext cx="74892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t>
            </a:r>
            <a:r>
              <a:rPr lang="en-US" dirty="0" err="1" smtClean="0">
                <a:solidFill>
                  <a:prstClr val="black"/>
                </a:solidFill>
                <a:latin typeface="Arial" charset="0"/>
              </a:rPr>
              <a:t>t</a:t>
            </a:r>
            <a:r>
              <a:rPr lang="en-US" baseline="-25000" dirty="0" err="1" smtClean="0">
                <a:solidFill>
                  <a:prstClr val="black"/>
                </a:solidFill>
                <a:latin typeface="Arial" charset="0"/>
              </a:rPr>
              <a:t>x</a:t>
            </a:r>
            <a:r>
              <a:rPr lang="en-US" dirty="0" smtClean="0">
                <a:solidFill>
                  <a:prstClr val="black"/>
                </a:solidFill>
                <a:latin typeface="Arial" charset="0"/>
              </a:rPr>
              <a:t>, </a:t>
            </a:r>
            <a:r>
              <a:rPr lang="en-US" dirty="0" err="1" smtClean="0">
                <a:solidFill>
                  <a:prstClr val="black"/>
                </a:solidFill>
                <a:latin typeface="Arial" charset="0"/>
              </a:rPr>
              <a:t>t</a:t>
            </a:r>
            <a:r>
              <a:rPr lang="en-US" baseline="-25000" dirty="0" err="1" smtClean="0">
                <a:solidFill>
                  <a:prstClr val="black"/>
                </a:solidFill>
                <a:latin typeface="Arial" charset="0"/>
              </a:rPr>
              <a:t>y</a:t>
            </a:r>
            <a:r>
              <a:rPr lang="en-US" dirty="0" smtClean="0">
                <a:solidFill>
                  <a:prstClr val="black"/>
                </a:solidFill>
                <a:latin typeface="Arial" charset="0"/>
              </a:rPr>
              <a:t>)</a:t>
            </a:r>
            <a:endParaRPr lang="en-US" dirty="0">
              <a:solidFill>
                <a:prstClr val="black"/>
              </a:solidFill>
              <a:latin typeface="Arial" charset="0"/>
            </a:endParaRPr>
          </a:p>
        </p:txBody>
      </p:sp>
      <p:sp>
        <p:nvSpPr>
          <p:cNvPr id="83" name="TextBox 82"/>
          <p:cNvSpPr txBox="1"/>
          <p:nvPr/>
        </p:nvSpPr>
        <p:spPr>
          <a:xfrm>
            <a:off x="762000" y="5122653"/>
            <a:ext cx="5029200" cy="1477328"/>
          </a:xfrm>
          <a:prstGeom prst="rect">
            <a:avLst/>
          </a:prstGeom>
          <a:noFill/>
        </p:spPr>
        <p:txBody>
          <a:bodyPr wrap="square" rtlCol="0">
            <a:spAutoFit/>
          </a:bodyPr>
          <a:lstStyle/>
          <a:p>
            <a:pPr marL="342900" indent="-342900" fontAlgn="base">
              <a:spcBef>
                <a:spcPct val="0"/>
              </a:spcBef>
              <a:spcAft>
                <a:spcPct val="0"/>
              </a:spcAft>
              <a:buFontTx/>
              <a:buAutoNum type="arabicPeriod"/>
            </a:pPr>
            <a:r>
              <a:rPr lang="en-US" dirty="0" smtClean="0">
                <a:solidFill>
                  <a:prstClr val="black"/>
                </a:solidFill>
                <a:latin typeface="Arial" charset="0"/>
              </a:rPr>
              <a:t>Sample a set of matching points (1 pair)</a:t>
            </a:r>
          </a:p>
          <a:p>
            <a:pPr marL="342900" indent="-342900" fontAlgn="base">
              <a:spcBef>
                <a:spcPct val="0"/>
              </a:spcBef>
              <a:spcAft>
                <a:spcPct val="0"/>
              </a:spcAft>
              <a:buFontTx/>
              <a:buAutoNum type="arabicPeriod"/>
            </a:pPr>
            <a:r>
              <a:rPr lang="en-US" dirty="0" smtClean="0">
                <a:solidFill>
                  <a:prstClr val="black"/>
                </a:solidFill>
                <a:latin typeface="Arial" charset="0"/>
              </a:rPr>
              <a:t>Solve for transformation parameters</a:t>
            </a:r>
          </a:p>
          <a:p>
            <a:pPr marL="342900" indent="-342900" fontAlgn="base">
              <a:spcBef>
                <a:spcPct val="0"/>
              </a:spcBef>
              <a:spcAft>
                <a:spcPct val="0"/>
              </a:spcAft>
              <a:buFontTx/>
              <a:buAutoNum type="arabicPeriod"/>
            </a:pPr>
            <a:r>
              <a:rPr lang="en-US" dirty="0" smtClean="0">
                <a:solidFill>
                  <a:prstClr val="black"/>
                </a:solidFill>
                <a:latin typeface="Arial" charset="0"/>
              </a:rPr>
              <a:t>Score parameters with number of inliers</a:t>
            </a:r>
          </a:p>
          <a:p>
            <a:pPr marL="342900" indent="-342900" fontAlgn="base">
              <a:spcBef>
                <a:spcPct val="0"/>
              </a:spcBef>
              <a:spcAft>
                <a:spcPct val="0"/>
              </a:spcAft>
              <a:buFontTx/>
              <a:buAutoNum type="arabicPeriod"/>
            </a:pPr>
            <a:r>
              <a:rPr lang="en-US" dirty="0" smtClean="0">
                <a:solidFill>
                  <a:prstClr val="black"/>
                </a:solidFill>
                <a:latin typeface="Arial" charset="0"/>
              </a:rPr>
              <a:t>Repeat steps 1-3 N times</a:t>
            </a:r>
          </a:p>
          <a:p>
            <a:pPr marL="342900" indent="-342900" fontAlgn="base">
              <a:spcBef>
                <a:spcPct val="0"/>
              </a:spcBef>
              <a:spcAft>
                <a:spcPct val="0"/>
              </a:spcAft>
              <a:buFontTx/>
              <a:buAutoNum type="arabicPeriod"/>
            </a:pPr>
            <a:r>
              <a:rPr lang="en-US" dirty="0">
                <a:solidFill>
                  <a:prstClr val="black"/>
                </a:solidFill>
                <a:latin typeface="Arial" charset="0"/>
              </a:rPr>
              <a:t>Solve using least squares with </a:t>
            </a:r>
            <a:r>
              <a:rPr lang="en-US" dirty="0" smtClean="0">
                <a:solidFill>
                  <a:prstClr val="black"/>
                </a:solidFill>
                <a:latin typeface="Arial" charset="0"/>
              </a:rPr>
              <a:t>inliers</a:t>
            </a:r>
            <a:endParaRPr lang="en-US" dirty="0">
              <a:solidFill>
                <a:prstClr val="black"/>
              </a:solidFill>
              <a:latin typeface="Arial" charset="0"/>
            </a:endParaRPr>
          </a:p>
        </p:txBody>
      </p:sp>
      <p:sp>
        <p:nvSpPr>
          <p:cNvPr id="127" name="TextBox 126"/>
          <p:cNvSpPr txBox="1"/>
          <p:nvPr/>
        </p:nvSpPr>
        <p:spPr>
          <a:xfrm>
            <a:off x="3581400" y="4267200"/>
            <a:ext cx="2082621" cy="369332"/>
          </a:xfrm>
          <a:prstGeom prst="rect">
            <a:avLst/>
          </a:prstGeom>
          <a:noFill/>
        </p:spPr>
        <p:txBody>
          <a:bodyPr wrap="none" rtlCol="0">
            <a:spAutoFit/>
          </a:bodyPr>
          <a:lstStyle/>
          <a:p>
            <a:pPr fontAlgn="base">
              <a:spcBef>
                <a:spcPct val="0"/>
              </a:spcBef>
              <a:spcAft>
                <a:spcPct val="0"/>
              </a:spcAft>
            </a:pPr>
            <a:r>
              <a:rPr lang="en-US" b="1" dirty="0" smtClean="0">
                <a:solidFill>
                  <a:srgbClr val="FF0000"/>
                </a:solidFill>
                <a:latin typeface="Arial" charset="0"/>
              </a:rPr>
              <a:t>Problem: outliers</a:t>
            </a:r>
            <a:endParaRPr lang="en-US" b="1" dirty="0">
              <a:solidFill>
                <a:srgbClr val="FF0000"/>
              </a:solidFill>
              <a:latin typeface="Arial" charset="0"/>
            </a:endParaRPr>
          </a:p>
        </p:txBody>
      </p:sp>
      <p:sp>
        <p:nvSpPr>
          <p:cNvPr id="105" name="Rectangle 93"/>
          <p:cNvSpPr>
            <a:spLocks noChangeArrowheads="1"/>
          </p:cNvSpPr>
          <p:nvPr/>
        </p:nvSpPr>
        <p:spPr bwMode="auto">
          <a:xfrm>
            <a:off x="1295400" y="2895600"/>
            <a:ext cx="436338" cy="369332"/>
          </a:xfrm>
          <a:prstGeom prst="rect">
            <a:avLst/>
          </a:prstGeom>
          <a:noFill/>
          <a:ln w="38100" cap="sq">
            <a:solidFill>
              <a:srgbClr val="FF0000"/>
            </a:solidFill>
            <a:miter lim="800000"/>
            <a:headEnd type="none" w="sm" len="sm"/>
            <a:tailEnd type="none" w="sm" len="sm"/>
          </a:ln>
        </p:spPr>
        <p:txBody>
          <a:bodyPr wrap="none">
            <a:spAutoFit/>
          </a:bodyPr>
          <a:lstStyle/>
          <a:p>
            <a:pPr eaLnBrk="0" fontAlgn="base" hangingPunct="0">
              <a:spcBef>
                <a:spcPct val="0"/>
              </a:spcBef>
              <a:spcAft>
                <a:spcPct val="0"/>
              </a:spcAft>
            </a:pPr>
            <a:r>
              <a:rPr lang="pl-PL" b="1" dirty="0" smtClean="0">
                <a:solidFill>
                  <a:srgbClr val="FFFF00"/>
                </a:solidFill>
                <a:latin typeface="Arial" charset="0"/>
              </a:rPr>
              <a:t>A</a:t>
            </a:r>
            <a:r>
              <a:rPr lang="en-US" b="1" baseline="-25000" dirty="0" smtClean="0">
                <a:solidFill>
                  <a:srgbClr val="FFFF00"/>
                </a:solidFill>
                <a:latin typeface="Arial" charset="0"/>
              </a:rPr>
              <a:t>4</a:t>
            </a:r>
            <a:endParaRPr lang="en-US" b="1" dirty="0">
              <a:solidFill>
                <a:srgbClr val="FFFF00"/>
              </a:solidFill>
              <a:latin typeface="Arial" charset="0"/>
            </a:endParaRPr>
          </a:p>
        </p:txBody>
      </p:sp>
      <p:sp>
        <p:nvSpPr>
          <p:cNvPr id="106" name="Rectangle 93"/>
          <p:cNvSpPr>
            <a:spLocks noChangeArrowheads="1"/>
          </p:cNvSpPr>
          <p:nvPr/>
        </p:nvSpPr>
        <p:spPr bwMode="auto">
          <a:xfrm>
            <a:off x="2133600" y="1676400"/>
            <a:ext cx="436338" cy="369332"/>
          </a:xfrm>
          <a:prstGeom prst="rect">
            <a:avLst/>
          </a:prstGeom>
          <a:noFill/>
          <a:ln w="38100" cap="sq">
            <a:solidFill>
              <a:srgbClr val="FF0000"/>
            </a:solidFill>
            <a:miter lim="800000"/>
            <a:headEnd type="none" w="sm" len="sm"/>
            <a:tailEnd type="none" w="sm" len="sm"/>
          </a:ln>
        </p:spPr>
        <p:txBody>
          <a:bodyPr wrap="none">
            <a:spAutoFit/>
          </a:bodyPr>
          <a:lstStyle/>
          <a:p>
            <a:pPr eaLnBrk="0" fontAlgn="base" hangingPunct="0">
              <a:spcBef>
                <a:spcPct val="0"/>
              </a:spcBef>
              <a:spcAft>
                <a:spcPct val="0"/>
              </a:spcAft>
            </a:pPr>
            <a:r>
              <a:rPr lang="pl-PL" b="1" dirty="0" smtClean="0">
                <a:solidFill>
                  <a:srgbClr val="FFFF00"/>
                </a:solidFill>
                <a:latin typeface="Arial" charset="0"/>
              </a:rPr>
              <a:t>A</a:t>
            </a:r>
            <a:r>
              <a:rPr lang="en-US" b="1" baseline="-25000" dirty="0" smtClean="0">
                <a:solidFill>
                  <a:srgbClr val="FFFF00"/>
                </a:solidFill>
                <a:latin typeface="Arial" charset="0"/>
              </a:rPr>
              <a:t>5</a:t>
            </a:r>
            <a:endParaRPr lang="en-US" b="1" dirty="0">
              <a:solidFill>
                <a:srgbClr val="FFFF00"/>
              </a:solidFill>
              <a:latin typeface="Arial" charset="0"/>
            </a:endParaRPr>
          </a:p>
        </p:txBody>
      </p:sp>
      <p:sp>
        <p:nvSpPr>
          <p:cNvPr id="107" name="Rectangle 92"/>
          <p:cNvSpPr>
            <a:spLocks noChangeArrowheads="1"/>
          </p:cNvSpPr>
          <p:nvPr/>
        </p:nvSpPr>
        <p:spPr bwMode="auto">
          <a:xfrm>
            <a:off x="6781800" y="3352800"/>
            <a:ext cx="436338" cy="369332"/>
          </a:xfrm>
          <a:prstGeom prst="rect">
            <a:avLst/>
          </a:prstGeom>
          <a:noFill/>
          <a:ln w="38100" cap="sq">
            <a:solidFill>
              <a:srgbClr val="FF0000"/>
            </a:solid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en-US" b="1" baseline="-25000" dirty="0" smtClean="0">
                <a:solidFill>
                  <a:srgbClr val="FFFF00"/>
                </a:solidFill>
                <a:latin typeface="Arial" charset="0"/>
              </a:rPr>
              <a:t>5</a:t>
            </a:r>
            <a:endParaRPr lang="en-US" b="1" dirty="0">
              <a:solidFill>
                <a:srgbClr val="FFFF00"/>
              </a:solidFill>
              <a:latin typeface="Arial" charset="0"/>
            </a:endParaRPr>
          </a:p>
        </p:txBody>
      </p:sp>
      <p:sp>
        <p:nvSpPr>
          <p:cNvPr id="108" name="Rectangle 91"/>
          <p:cNvSpPr>
            <a:spLocks noChangeArrowheads="1"/>
          </p:cNvSpPr>
          <p:nvPr/>
        </p:nvSpPr>
        <p:spPr bwMode="auto">
          <a:xfrm>
            <a:off x="6629400" y="1828800"/>
            <a:ext cx="436338" cy="369332"/>
          </a:xfrm>
          <a:prstGeom prst="rect">
            <a:avLst/>
          </a:prstGeom>
          <a:noFill/>
          <a:ln w="38100" cap="sq">
            <a:solidFill>
              <a:srgbClr val="FF0000"/>
            </a:solid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en-US" b="1" baseline="-25000" dirty="0" smtClean="0">
                <a:solidFill>
                  <a:srgbClr val="FFFF00"/>
                </a:solidFill>
                <a:latin typeface="Arial" charset="0"/>
              </a:rPr>
              <a:t>4</a:t>
            </a:r>
            <a:endParaRPr lang="en-US" b="1" dirty="0">
              <a:solidFill>
                <a:srgbClr val="FFFF00"/>
              </a:solidFill>
              <a:latin typeface="Arial" charset="0"/>
            </a:endParaRPr>
          </a:p>
        </p:txBody>
      </p:sp>
      <p:sp>
        <p:nvSpPr>
          <p:cNvPr id="61" name="TextBox 60"/>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Derek </a:t>
            </a:r>
            <a:r>
              <a:rPr lang="en-US" sz="1000" dirty="0" err="1" smtClean="0">
                <a:solidFill>
                  <a:srgbClr val="000000"/>
                </a:solidFill>
              </a:rPr>
              <a:t>Hoiem</a:t>
            </a:r>
            <a:endParaRPr lang="en-US" sz="1000" dirty="0">
              <a:solidFill>
                <a:srgbClr val="000000"/>
              </a:solidFill>
            </a:endParaRPr>
          </a:p>
        </p:txBody>
      </p:sp>
    </p:spTree>
    <p:extLst>
      <p:ext uri="{BB962C8B-B14F-4D97-AF65-F5344CB8AC3E}">
        <p14:creationId xmlns:p14="http://schemas.microsoft.com/office/powerpoint/2010/main" val="32948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6858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p:txBody>
          <a:bodyPr/>
          <a:lstStyle/>
          <a:p>
            <a:r>
              <a:rPr lang="en-US" dirty="0" smtClean="0"/>
              <a:t>Example: solving for translation</a:t>
            </a:r>
            <a:endParaRPr lang="en-US" dirty="0"/>
          </a:p>
        </p:txBody>
      </p:sp>
      <p:pic>
        <p:nvPicPr>
          <p:cNvPr id="29" name="Picture 5" descr="obj14__0"/>
          <p:cNvPicPr>
            <a:picLocks noChangeAspect="1" noChangeArrowheads="1"/>
          </p:cNvPicPr>
          <p:nvPr/>
        </p:nvPicPr>
        <p:blipFill>
          <a:blip r:embed="rId3" cstate="print"/>
          <a:srcRect/>
          <a:stretch>
            <a:fillRect/>
          </a:stretch>
        </p:blipFill>
        <p:spPr bwMode="auto">
          <a:xfrm>
            <a:off x="815975" y="1214438"/>
            <a:ext cx="2141538" cy="2028825"/>
          </a:xfrm>
          <a:prstGeom prst="rect">
            <a:avLst/>
          </a:prstGeom>
          <a:noFill/>
          <a:ln w="9525">
            <a:noFill/>
            <a:miter lim="800000"/>
            <a:headEnd/>
            <a:tailEnd/>
          </a:ln>
        </p:spPr>
      </p:pic>
      <p:grpSp>
        <p:nvGrpSpPr>
          <p:cNvPr id="3" name="Group 100"/>
          <p:cNvGrpSpPr>
            <a:grpSpLocks/>
          </p:cNvGrpSpPr>
          <p:nvPr/>
        </p:nvGrpSpPr>
        <p:grpSpPr bwMode="auto">
          <a:xfrm>
            <a:off x="1247775" y="1406525"/>
            <a:ext cx="1625633" cy="1406525"/>
            <a:chOff x="2051050" y="2600325"/>
            <a:chExt cx="1625282" cy="1406525"/>
          </a:xfrm>
        </p:grpSpPr>
        <p:grpSp>
          <p:nvGrpSpPr>
            <p:cNvPr id="4" name="Group 7"/>
            <p:cNvGrpSpPr>
              <a:grpSpLocks/>
            </p:cNvGrpSpPr>
            <p:nvPr/>
          </p:nvGrpSpPr>
          <p:grpSpPr bwMode="auto">
            <a:xfrm>
              <a:off x="2051050" y="3500438"/>
              <a:ext cx="73025" cy="73025"/>
              <a:chOff x="1292" y="2205"/>
              <a:chExt cx="46" cy="46"/>
            </a:xfrm>
          </p:grpSpPr>
          <p:sp>
            <p:nvSpPr>
              <p:cNvPr id="51"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2"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5" name="Group 10"/>
            <p:cNvGrpSpPr>
              <a:grpSpLocks/>
            </p:cNvGrpSpPr>
            <p:nvPr/>
          </p:nvGrpSpPr>
          <p:grpSpPr bwMode="auto">
            <a:xfrm>
              <a:off x="2087563" y="2708275"/>
              <a:ext cx="73025" cy="73025"/>
              <a:chOff x="1292" y="2205"/>
              <a:chExt cx="46" cy="46"/>
            </a:xfrm>
          </p:grpSpPr>
          <p:sp>
            <p:nvSpPr>
              <p:cNvPr id="49"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50"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 name="Group 13"/>
            <p:cNvGrpSpPr>
              <a:grpSpLocks/>
            </p:cNvGrpSpPr>
            <p:nvPr/>
          </p:nvGrpSpPr>
          <p:grpSpPr bwMode="auto">
            <a:xfrm>
              <a:off x="2374900" y="2995613"/>
              <a:ext cx="73025" cy="73025"/>
              <a:chOff x="1292" y="2205"/>
              <a:chExt cx="46" cy="46"/>
            </a:xfrm>
          </p:grpSpPr>
          <p:sp>
            <p:nvSpPr>
              <p:cNvPr id="47"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8"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7" name="Group 16"/>
            <p:cNvGrpSpPr>
              <a:grpSpLocks/>
            </p:cNvGrpSpPr>
            <p:nvPr/>
          </p:nvGrpSpPr>
          <p:grpSpPr bwMode="auto">
            <a:xfrm>
              <a:off x="3238500" y="3571875"/>
              <a:ext cx="73025" cy="73025"/>
              <a:chOff x="1292" y="2205"/>
              <a:chExt cx="46" cy="46"/>
            </a:xfrm>
          </p:grpSpPr>
          <p:sp>
            <p:nvSpPr>
              <p:cNvPr id="45"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6"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8" name="Group 19"/>
            <p:cNvGrpSpPr>
              <a:grpSpLocks/>
            </p:cNvGrpSpPr>
            <p:nvPr/>
          </p:nvGrpSpPr>
          <p:grpSpPr bwMode="auto">
            <a:xfrm>
              <a:off x="2986088" y="3933825"/>
              <a:ext cx="73025" cy="73025"/>
              <a:chOff x="1292" y="2205"/>
              <a:chExt cx="46" cy="46"/>
            </a:xfrm>
          </p:grpSpPr>
          <p:sp>
            <p:nvSpPr>
              <p:cNvPr id="43"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4"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9" name="Group 22"/>
            <p:cNvGrpSpPr>
              <a:grpSpLocks/>
            </p:cNvGrpSpPr>
            <p:nvPr/>
          </p:nvGrpSpPr>
          <p:grpSpPr bwMode="auto">
            <a:xfrm>
              <a:off x="3130550" y="2673350"/>
              <a:ext cx="73025" cy="73025"/>
              <a:chOff x="1292" y="2205"/>
              <a:chExt cx="46" cy="46"/>
            </a:xfrm>
          </p:grpSpPr>
          <p:sp>
            <p:nvSpPr>
              <p:cNvPr id="41"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42"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38"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a:solidFill>
                    <a:srgbClr val="FFFF00"/>
                  </a:solidFill>
                  <a:latin typeface="Arial" charset="0"/>
                </a:rPr>
                <a:t>A</a:t>
              </a:r>
              <a:r>
                <a:rPr lang="pl-PL" b="1" baseline="-25000" dirty="0">
                  <a:solidFill>
                    <a:srgbClr val="FFFF00"/>
                  </a:solidFill>
                  <a:latin typeface="Arial" charset="0"/>
                </a:rPr>
                <a:t>1</a:t>
              </a:r>
              <a:endParaRPr lang="en-US" b="1" dirty="0">
                <a:solidFill>
                  <a:srgbClr val="FFFF00"/>
                </a:solidFill>
                <a:latin typeface="Arial" charset="0"/>
              </a:endParaRPr>
            </a:p>
          </p:txBody>
        </p:sp>
        <p:sp>
          <p:nvSpPr>
            <p:cNvPr id="39"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2</a:t>
              </a:r>
              <a:endParaRPr lang="en-US" b="1">
                <a:solidFill>
                  <a:srgbClr val="FFFF00"/>
                </a:solidFill>
                <a:latin typeface="Arial" charset="0"/>
              </a:endParaRPr>
            </a:p>
          </p:txBody>
        </p:sp>
        <p:sp>
          <p:nvSpPr>
            <p:cNvPr id="40"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a:solidFill>
                    <a:srgbClr val="FFFF00"/>
                  </a:solidFill>
                  <a:latin typeface="Arial" charset="0"/>
                </a:rPr>
                <a:t>A</a:t>
              </a:r>
              <a:r>
                <a:rPr lang="pl-PL" b="1" baseline="-25000">
                  <a:solidFill>
                    <a:srgbClr val="FFFF00"/>
                  </a:solidFill>
                  <a:latin typeface="Arial" charset="0"/>
                </a:rPr>
                <a:t>3</a:t>
              </a:r>
              <a:endParaRPr lang="en-US" b="1">
                <a:solidFill>
                  <a:srgbClr val="FFFF00"/>
                </a:solidFill>
                <a:latin typeface="Arial" charset="0"/>
              </a:endParaRPr>
            </a:p>
          </p:txBody>
        </p:sp>
      </p:grpSp>
      <p:sp>
        <p:nvSpPr>
          <p:cNvPr id="55" name="Rectangle 54"/>
          <p:cNvSpPr/>
          <p:nvPr/>
        </p:nvSpPr>
        <p:spPr>
          <a:xfrm>
            <a:off x="5181600" y="838200"/>
            <a:ext cx="3429000" cy="335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6" name="Picture 5" descr="obj14__0"/>
          <p:cNvPicPr>
            <a:picLocks noChangeAspect="1" noChangeArrowheads="1"/>
          </p:cNvPicPr>
          <p:nvPr/>
        </p:nvPicPr>
        <p:blipFill>
          <a:blip r:embed="rId3" cstate="print"/>
          <a:srcRect/>
          <a:stretch>
            <a:fillRect/>
          </a:stretch>
        </p:blipFill>
        <p:spPr bwMode="auto">
          <a:xfrm>
            <a:off x="6088062" y="2009775"/>
            <a:ext cx="2141538" cy="2028825"/>
          </a:xfrm>
          <a:prstGeom prst="rect">
            <a:avLst/>
          </a:prstGeom>
          <a:noFill/>
          <a:ln w="9525">
            <a:noFill/>
            <a:miter lim="800000"/>
            <a:headEnd/>
            <a:tailEnd/>
          </a:ln>
        </p:spPr>
      </p:pic>
      <p:grpSp>
        <p:nvGrpSpPr>
          <p:cNvPr id="10" name="Group 100"/>
          <p:cNvGrpSpPr>
            <a:grpSpLocks/>
          </p:cNvGrpSpPr>
          <p:nvPr/>
        </p:nvGrpSpPr>
        <p:grpSpPr bwMode="auto">
          <a:xfrm>
            <a:off x="6519862" y="2201862"/>
            <a:ext cx="1625633" cy="1406525"/>
            <a:chOff x="2051050" y="2600325"/>
            <a:chExt cx="1625282" cy="1406525"/>
          </a:xfrm>
        </p:grpSpPr>
        <p:grpSp>
          <p:nvGrpSpPr>
            <p:cNvPr id="11" name="Group 7"/>
            <p:cNvGrpSpPr>
              <a:grpSpLocks/>
            </p:cNvGrpSpPr>
            <p:nvPr/>
          </p:nvGrpSpPr>
          <p:grpSpPr bwMode="auto">
            <a:xfrm>
              <a:off x="2051050" y="3500438"/>
              <a:ext cx="73025" cy="73025"/>
              <a:chOff x="1292" y="2205"/>
              <a:chExt cx="46" cy="46"/>
            </a:xfrm>
          </p:grpSpPr>
          <p:sp>
            <p:nvSpPr>
              <p:cNvPr id="7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2" name="Group 10"/>
            <p:cNvGrpSpPr>
              <a:grpSpLocks/>
            </p:cNvGrpSpPr>
            <p:nvPr/>
          </p:nvGrpSpPr>
          <p:grpSpPr bwMode="auto">
            <a:xfrm>
              <a:off x="2087563" y="2708275"/>
              <a:ext cx="73025" cy="73025"/>
              <a:chOff x="1292" y="2205"/>
              <a:chExt cx="46" cy="46"/>
            </a:xfrm>
          </p:grpSpPr>
          <p:sp>
            <p:nvSpPr>
              <p:cNvPr id="7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3" name="Group 13"/>
            <p:cNvGrpSpPr>
              <a:grpSpLocks/>
            </p:cNvGrpSpPr>
            <p:nvPr/>
          </p:nvGrpSpPr>
          <p:grpSpPr bwMode="auto">
            <a:xfrm>
              <a:off x="2374900" y="2995613"/>
              <a:ext cx="73025" cy="73025"/>
              <a:chOff x="1292" y="2205"/>
              <a:chExt cx="46" cy="46"/>
            </a:xfrm>
          </p:grpSpPr>
          <p:sp>
            <p:nvSpPr>
              <p:cNvPr id="7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4" name="Group 16"/>
            <p:cNvGrpSpPr>
              <a:grpSpLocks/>
            </p:cNvGrpSpPr>
            <p:nvPr/>
          </p:nvGrpSpPr>
          <p:grpSpPr bwMode="auto">
            <a:xfrm>
              <a:off x="3238500" y="3571875"/>
              <a:ext cx="73025" cy="73025"/>
              <a:chOff x="1292" y="2205"/>
              <a:chExt cx="46" cy="46"/>
            </a:xfrm>
          </p:grpSpPr>
          <p:sp>
            <p:nvSpPr>
              <p:cNvPr id="7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5" name="Group 19"/>
            <p:cNvGrpSpPr>
              <a:grpSpLocks/>
            </p:cNvGrpSpPr>
            <p:nvPr/>
          </p:nvGrpSpPr>
          <p:grpSpPr bwMode="auto">
            <a:xfrm>
              <a:off x="2986088" y="3933825"/>
              <a:ext cx="73025" cy="73025"/>
              <a:chOff x="1292" y="2205"/>
              <a:chExt cx="46" cy="46"/>
            </a:xfrm>
          </p:grpSpPr>
          <p:sp>
            <p:nvSpPr>
              <p:cNvPr id="6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7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6" name="Group 22"/>
            <p:cNvGrpSpPr>
              <a:grpSpLocks/>
            </p:cNvGrpSpPr>
            <p:nvPr/>
          </p:nvGrpSpPr>
          <p:grpSpPr bwMode="auto">
            <a:xfrm>
              <a:off x="3130550" y="2673350"/>
              <a:ext cx="73025" cy="73025"/>
              <a:chOff x="1292" y="2205"/>
              <a:chExt cx="46" cy="46"/>
            </a:xfrm>
          </p:grpSpPr>
          <p:sp>
            <p:nvSpPr>
              <p:cNvPr id="6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6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64" name="Rectangle 91"/>
            <p:cNvSpPr>
              <a:spLocks noChangeArrowheads="1"/>
            </p:cNvSpPr>
            <p:nvPr/>
          </p:nvSpPr>
          <p:spPr bwMode="auto">
            <a:xfrm>
              <a:off x="2124075" y="2600325"/>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1</a:t>
              </a:r>
              <a:endParaRPr lang="en-US" b="1" dirty="0">
                <a:solidFill>
                  <a:srgbClr val="FFFF00"/>
                </a:solidFill>
                <a:latin typeface="Arial" charset="0"/>
              </a:endParaRPr>
            </a:p>
          </p:txBody>
        </p:sp>
        <p:sp>
          <p:nvSpPr>
            <p:cNvPr id="65" name="Rectangle 92"/>
            <p:cNvSpPr>
              <a:spLocks noChangeArrowheads="1"/>
            </p:cNvSpPr>
            <p:nvPr/>
          </p:nvSpPr>
          <p:spPr bwMode="auto">
            <a:xfrm>
              <a:off x="2051050" y="3429000"/>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2</a:t>
              </a:r>
              <a:endParaRPr lang="en-US" b="1" dirty="0">
                <a:solidFill>
                  <a:srgbClr val="FFFF00"/>
                </a:solidFill>
                <a:latin typeface="Arial" charset="0"/>
              </a:endParaRPr>
            </a:p>
          </p:txBody>
        </p:sp>
        <p:sp>
          <p:nvSpPr>
            <p:cNvPr id="66" name="Rectangle 93"/>
            <p:cNvSpPr>
              <a:spLocks noChangeArrowheads="1"/>
            </p:cNvSpPr>
            <p:nvPr/>
          </p:nvSpPr>
          <p:spPr bwMode="auto">
            <a:xfrm>
              <a:off x="3240088" y="3500438"/>
              <a:ext cx="436244" cy="369332"/>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pl-PL" b="1" baseline="-25000" dirty="0" smtClean="0">
                  <a:solidFill>
                    <a:srgbClr val="FFFF00"/>
                  </a:solidFill>
                  <a:latin typeface="Arial" charset="0"/>
                </a:rPr>
                <a:t>3</a:t>
              </a:r>
              <a:endParaRPr lang="en-US" b="1" dirty="0">
                <a:solidFill>
                  <a:srgbClr val="FFFF00"/>
                </a:solidFill>
                <a:latin typeface="Arial" charset="0"/>
              </a:endParaRPr>
            </a:p>
          </p:txBody>
        </p:sp>
      </p:grpSp>
      <p:sp>
        <p:nvSpPr>
          <p:cNvPr id="79" name="TextBox 78"/>
          <p:cNvSpPr txBox="1"/>
          <p:nvPr/>
        </p:nvSpPr>
        <p:spPr>
          <a:xfrm>
            <a:off x="685800" y="4724400"/>
            <a:ext cx="3959738" cy="461665"/>
          </a:xfrm>
          <a:prstGeom prst="rect">
            <a:avLst/>
          </a:prstGeom>
          <a:noFill/>
        </p:spPr>
        <p:txBody>
          <a:bodyPr wrap="none" rtlCol="0">
            <a:spAutoFit/>
          </a:bodyPr>
          <a:lstStyle/>
          <a:p>
            <a:pPr fontAlgn="base">
              <a:spcBef>
                <a:spcPct val="0"/>
              </a:spcBef>
              <a:spcAft>
                <a:spcPct val="0"/>
              </a:spcAft>
            </a:pPr>
            <a:r>
              <a:rPr lang="en-US" sz="2400" b="1" dirty="0" smtClean="0">
                <a:solidFill>
                  <a:prstClr val="black"/>
                </a:solidFill>
                <a:latin typeface="Arial" charset="0"/>
              </a:rPr>
              <a:t>Hough transform solution</a:t>
            </a:r>
            <a:endParaRPr lang="en-US" sz="2400" b="1" dirty="0">
              <a:solidFill>
                <a:prstClr val="black"/>
              </a:solidFill>
              <a:latin typeface="Arial" charset="0"/>
            </a:endParaRPr>
          </a:p>
        </p:txBody>
      </p:sp>
      <p:graphicFrame>
        <p:nvGraphicFramePr>
          <p:cNvPr id="80" name="Object 79"/>
          <p:cNvGraphicFramePr>
            <a:graphicFrameLocks noChangeAspect="1"/>
          </p:cNvGraphicFramePr>
          <p:nvPr/>
        </p:nvGraphicFramePr>
        <p:xfrm>
          <a:off x="6477000" y="4800600"/>
          <a:ext cx="2476500" cy="990600"/>
        </p:xfrm>
        <a:graphic>
          <a:graphicData uri="http://schemas.openxmlformats.org/presentationml/2006/ole">
            <mc:AlternateContent xmlns:mc="http://schemas.openxmlformats.org/markup-compatibility/2006">
              <mc:Choice xmlns:v="urn:schemas-microsoft-com:vml" Requires="v">
                <p:oleObj spid="_x0000_s93223" name="Equation" r:id="rId4" imgW="1206360" imgH="482400" progId="Equation.3">
                  <p:embed/>
                </p:oleObj>
              </mc:Choice>
              <mc:Fallback>
                <p:oleObj name="Equation" r:id="rId4" imgW="12063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800600"/>
                        <a:ext cx="24765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ight Arrow 80"/>
          <p:cNvSpPr/>
          <p:nvPr/>
        </p:nvSpPr>
        <p:spPr>
          <a:xfrm>
            <a:off x="4343400" y="2743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2" name="TextBox 81"/>
          <p:cNvSpPr txBox="1"/>
          <p:nvPr/>
        </p:nvSpPr>
        <p:spPr>
          <a:xfrm>
            <a:off x="4277265" y="2286000"/>
            <a:ext cx="74892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t>
            </a:r>
            <a:r>
              <a:rPr lang="en-US" dirty="0" err="1" smtClean="0">
                <a:solidFill>
                  <a:prstClr val="black"/>
                </a:solidFill>
                <a:latin typeface="Arial" charset="0"/>
              </a:rPr>
              <a:t>t</a:t>
            </a:r>
            <a:r>
              <a:rPr lang="en-US" baseline="-25000" dirty="0" err="1" smtClean="0">
                <a:solidFill>
                  <a:prstClr val="black"/>
                </a:solidFill>
                <a:latin typeface="Arial" charset="0"/>
              </a:rPr>
              <a:t>x</a:t>
            </a:r>
            <a:r>
              <a:rPr lang="en-US" dirty="0" smtClean="0">
                <a:solidFill>
                  <a:prstClr val="black"/>
                </a:solidFill>
                <a:latin typeface="Arial" charset="0"/>
              </a:rPr>
              <a:t>, </a:t>
            </a:r>
            <a:r>
              <a:rPr lang="en-US" dirty="0" err="1" smtClean="0">
                <a:solidFill>
                  <a:prstClr val="black"/>
                </a:solidFill>
                <a:latin typeface="Arial" charset="0"/>
              </a:rPr>
              <a:t>t</a:t>
            </a:r>
            <a:r>
              <a:rPr lang="en-US" baseline="-25000" dirty="0" err="1" smtClean="0">
                <a:solidFill>
                  <a:prstClr val="black"/>
                </a:solidFill>
                <a:latin typeface="Arial" charset="0"/>
              </a:rPr>
              <a:t>y</a:t>
            </a:r>
            <a:r>
              <a:rPr lang="en-US" dirty="0" smtClean="0">
                <a:solidFill>
                  <a:prstClr val="black"/>
                </a:solidFill>
                <a:latin typeface="Arial" charset="0"/>
              </a:rPr>
              <a:t>)</a:t>
            </a:r>
            <a:endParaRPr lang="en-US" dirty="0">
              <a:solidFill>
                <a:prstClr val="black"/>
              </a:solidFill>
              <a:latin typeface="Arial" charset="0"/>
            </a:endParaRPr>
          </a:p>
        </p:txBody>
      </p:sp>
      <p:sp>
        <p:nvSpPr>
          <p:cNvPr id="83" name="TextBox 82"/>
          <p:cNvSpPr txBox="1"/>
          <p:nvPr/>
        </p:nvSpPr>
        <p:spPr>
          <a:xfrm>
            <a:off x="762000" y="5122653"/>
            <a:ext cx="5029200" cy="1477328"/>
          </a:xfrm>
          <a:prstGeom prst="rect">
            <a:avLst/>
          </a:prstGeom>
          <a:noFill/>
        </p:spPr>
        <p:txBody>
          <a:bodyPr wrap="square" rtlCol="0">
            <a:spAutoFit/>
          </a:bodyPr>
          <a:lstStyle/>
          <a:p>
            <a:pPr marL="342900" indent="-342900" fontAlgn="base">
              <a:spcBef>
                <a:spcPct val="0"/>
              </a:spcBef>
              <a:spcAft>
                <a:spcPct val="0"/>
              </a:spcAft>
              <a:buFontTx/>
              <a:buAutoNum type="arabicPeriod"/>
            </a:pPr>
            <a:r>
              <a:rPr lang="en-US" dirty="0" smtClean="0">
                <a:solidFill>
                  <a:prstClr val="black"/>
                </a:solidFill>
                <a:latin typeface="Arial" charset="0"/>
              </a:rPr>
              <a:t>Initialize a grid of parameter values</a:t>
            </a:r>
          </a:p>
          <a:p>
            <a:pPr marL="342900" indent="-342900" fontAlgn="base">
              <a:spcBef>
                <a:spcPct val="0"/>
              </a:spcBef>
              <a:spcAft>
                <a:spcPct val="0"/>
              </a:spcAft>
              <a:buFontTx/>
              <a:buAutoNum type="arabicPeriod"/>
            </a:pPr>
            <a:r>
              <a:rPr lang="en-US" dirty="0" smtClean="0">
                <a:solidFill>
                  <a:prstClr val="black"/>
                </a:solidFill>
                <a:latin typeface="Arial" charset="0"/>
              </a:rPr>
              <a:t>Each matched pair casts a vote for consistent values</a:t>
            </a:r>
          </a:p>
          <a:p>
            <a:pPr marL="342900" indent="-342900" fontAlgn="base">
              <a:spcBef>
                <a:spcPct val="0"/>
              </a:spcBef>
              <a:spcAft>
                <a:spcPct val="0"/>
              </a:spcAft>
              <a:buFontTx/>
              <a:buAutoNum type="arabicPeriod"/>
            </a:pPr>
            <a:r>
              <a:rPr lang="en-US" dirty="0" smtClean="0">
                <a:solidFill>
                  <a:prstClr val="black"/>
                </a:solidFill>
                <a:latin typeface="Arial" charset="0"/>
              </a:rPr>
              <a:t>Find the parameters with the most votes</a:t>
            </a:r>
          </a:p>
          <a:p>
            <a:pPr marL="342900" indent="-342900" fontAlgn="base">
              <a:spcBef>
                <a:spcPct val="0"/>
              </a:spcBef>
              <a:spcAft>
                <a:spcPct val="0"/>
              </a:spcAft>
              <a:buFontTx/>
              <a:buAutoNum type="arabicPeriod"/>
            </a:pPr>
            <a:r>
              <a:rPr lang="en-US" dirty="0" smtClean="0">
                <a:solidFill>
                  <a:prstClr val="black"/>
                </a:solidFill>
                <a:latin typeface="Arial" charset="0"/>
              </a:rPr>
              <a:t>Solve using least squares with inliers</a:t>
            </a:r>
          </a:p>
        </p:txBody>
      </p:sp>
      <p:grpSp>
        <p:nvGrpSpPr>
          <p:cNvPr id="101" name="Group 100"/>
          <p:cNvGrpSpPr>
            <a:grpSpLocks noChangeAspect="1"/>
          </p:cNvGrpSpPr>
          <p:nvPr/>
        </p:nvGrpSpPr>
        <p:grpSpPr>
          <a:xfrm>
            <a:off x="2895600" y="2971800"/>
            <a:ext cx="1246886" cy="1014413"/>
            <a:chOff x="1905000" y="1905000"/>
            <a:chExt cx="2493772" cy="2028825"/>
          </a:xfrm>
        </p:grpSpPr>
        <p:pic>
          <p:nvPicPr>
            <p:cNvPr id="58" name="Picture 5" descr="obj14__0"/>
            <p:cNvPicPr>
              <a:picLocks noChangeAspect="1" noChangeArrowheads="1"/>
            </p:cNvPicPr>
            <p:nvPr/>
          </p:nvPicPr>
          <p:blipFill>
            <a:blip r:embed="rId3" cstate="print"/>
            <a:srcRect/>
            <a:stretch>
              <a:fillRect/>
            </a:stretch>
          </p:blipFill>
          <p:spPr bwMode="auto">
            <a:xfrm>
              <a:off x="1905000" y="1905000"/>
              <a:ext cx="2141538" cy="2028825"/>
            </a:xfrm>
            <a:prstGeom prst="rect">
              <a:avLst/>
            </a:prstGeom>
            <a:noFill/>
            <a:ln w="9525">
              <a:noFill/>
              <a:miter lim="800000"/>
              <a:headEnd/>
              <a:tailEnd/>
            </a:ln>
          </p:spPr>
        </p:pic>
        <p:grpSp>
          <p:nvGrpSpPr>
            <p:cNvPr id="59" name="Group 100"/>
            <p:cNvGrpSpPr>
              <a:grpSpLocks/>
            </p:cNvGrpSpPr>
            <p:nvPr/>
          </p:nvGrpSpPr>
          <p:grpSpPr bwMode="auto">
            <a:xfrm>
              <a:off x="2336800" y="2097087"/>
              <a:ext cx="2061972" cy="1638778"/>
              <a:chOff x="2051050" y="2600325"/>
              <a:chExt cx="2061527" cy="1638778"/>
            </a:xfrm>
          </p:grpSpPr>
          <p:grpSp>
            <p:nvGrpSpPr>
              <p:cNvPr id="60" name="Group 7"/>
              <p:cNvGrpSpPr>
                <a:grpSpLocks/>
              </p:cNvGrpSpPr>
              <p:nvPr/>
            </p:nvGrpSpPr>
            <p:grpSpPr bwMode="auto">
              <a:xfrm>
                <a:off x="2051050" y="3500438"/>
                <a:ext cx="73025" cy="73025"/>
                <a:chOff x="1292" y="2205"/>
                <a:chExt cx="46" cy="46"/>
              </a:xfrm>
            </p:grpSpPr>
            <p:sp>
              <p:nvSpPr>
                <p:cNvPr id="99"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00"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1" name="Group 10"/>
              <p:cNvGrpSpPr>
                <a:grpSpLocks/>
              </p:cNvGrpSpPr>
              <p:nvPr/>
            </p:nvGrpSpPr>
            <p:grpSpPr bwMode="auto">
              <a:xfrm>
                <a:off x="2087563" y="2708275"/>
                <a:ext cx="73025" cy="73025"/>
                <a:chOff x="1292" y="2205"/>
                <a:chExt cx="46" cy="46"/>
              </a:xfrm>
            </p:grpSpPr>
            <p:sp>
              <p:nvSpPr>
                <p:cNvPr id="97"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98"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2" name="Group 13"/>
              <p:cNvGrpSpPr>
                <a:grpSpLocks/>
              </p:cNvGrpSpPr>
              <p:nvPr/>
            </p:nvGrpSpPr>
            <p:grpSpPr bwMode="auto">
              <a:xfrm>
                <a:off x="2374900" y="2995613"/>
                <a:ext cx="73025" cy="73025"/>
                <a:chOff x="1292" y="2205"/>
                <a:chExt cx="46" cy="46"/>
              </a:xfrm>
            </p:grpSpPr>
            <p:sp>
              <p:nvSpPr>
                <p:cNvPr id="95"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96"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63" name="Group 16"/>
              <p:cNvGrpSpPr>
                <a:grpSpLocks/>
              </p:cNvGrpSpPr>
              <p:nvPr/>
            </p:nvGrpSpPr>
            <p:grpSpPr bwMode="auto">
              <a:xfrm>
                <a:off x="3238500" y="3571875"/>
                <a:ext cx="73025" cy="73025"/>
                <a:chOff x="1292" y="2205"/>
                <a:chExt cx="46" cy="46"/>
              </a:xfrm>
            </p:grpSpPr>
            <p:sp>
              <p:nvSpPr>
                <p:cNvPr id="93"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94"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84" name="Group 19"/>
              <p:cNvGrpSpPr>
                <a:grpSpLocks/>
              </p:cNvGrpSpPr>
              <p:nvPr/>
            </p:nvGrpSpPr>
            <p:grpSpPr bwMode="auto">
              <a:xfrm>
                <a:off x="2986088" y="3933825"/>
                <a:ext cx="73025" cy="73025"/>
                <a:chOff x="1292" y="2205"/>
                <a:chExt cx="46" cy="46"/>
              </a:xfrm>
            </p:grpSpPr>
            <p:sp>
              <p:nvSpPr>
                <p:cNvPr id="91"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92"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85" name="Group 22"/>
              <p:cNvGrpSpPr>
                <a:grpSpLocks/>
              </p:cNvGrpSpPr>
              <p:nvPr/>
            </p:nvGrpSpPr>
            <p:grpSpPr bwMode="auto">
              <a:xfrm>
                <a:off x="3130550" y="2673350"/>
                <a:ext cx="73025" cy="73025"/>
                <a:chOff x="1292" y="2205"/>
                <a:chExt cx="46" cy="46"/>
              </a:xfrm>
            </p:grpSpPr>
            <p:sp>
              <p:nvSpPr>
                <p:cNvPr id="89"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90"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86" name="Rectangle 91"/>
              <p:cNvSpPr>
                <a:spLocks noChangeArrowheads="1"/>
              </p:cNvSpPr>
              <p:nvPr/>
            </p:nvSpPr>
            <p:spPr bwMode="auto">
              <a:xfrm>
                <a:off x="2124074" y="2600325"/>
                <a:ext cx="872487" cy="7386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smtClean="0">
                    <a:solidFill>
                      <a:srgbClr val="FFFF00"/>
                    </a:solidFill>
                    <a:latin typeface="Arial" charset="0"/>
                  </a:rPr>
                  <a:t>A</a:t>
                </a:r>
                <a:r>
                  <a:rPr lang="en-US" b="1" baseline="-25000" dirty="0" smtClean="0">
                    <a:solidFill>
                      <a:srgbClr val="FFFF00"/>
                    </a:solidFill>
                    <a:latin typeface="Arial" charset="0"/>
                  </a:rPr>
                  <a:t>4</a:t>
                </a:r>
                <a:endParaRPr lang="en-US" b="1" dirty="0">
                  <a:solidFill>
                    <a:srgbClr val="FFFF00"/>
                  </a:solidFill>
                  <a:latin typeface="Arial" charset="0"/>
                </a:endParaRPr>
              </a:p>
            </p:txBody>
          </p:sp>
          <p:sp>
            <p:nvSpPr>
              <p:cNvPr id="87" name="Rectangle 92"/>
              <p:cNvSpPr>
                <a:spLocks noChangeArrowheads="1"/>
              </p:cNvSpPr>
              <p:nvPr/>
            </p:nvSpPr>
            <p:spPr bwMode="auto">
              <a:xfrm>
                <a:off x="2051050" y="3429001"/>
                <a:ext cx="872487" cy="73866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smtClean="0">
                    <a:solidFill>
                      <a:srgbClr val="FFFF00"/>
                    </a:solidFill>
                    <a:latin typeface="Arial" charset="0"/>
                  </a:rPr>
                  <a:t>A</a:t>
                </a:r>
                <a:r>
                  <a:rPr lang="en-US" b="1" baseline="-25000" dirty="0" smtClean="0">
                    <a:solidFill>
                      <a:srgbClr val="FFFF00"/>
                    </a:solidFill>
                    <a:latin typeface="Arial" charset="0"/>
                  </a:rPr>
                  <a:t>5</a:t>
                </a:r>
                <a:endParaRPr lang="en-US" b="1" dirty="0">
                  <a:solidFill>
                    <a:srgbClr val="FFFF00"/>
                  </a:solidFill>
                  <a:latin typeface="Arial" charset="0"/>
                </a:endParaRPr>
              </a:p>
            </p:txBody>
          </p:sp>
          <p:sp>
            <p:nvSpPr>
              <p:cNvPr id="88" name="Rectangle 93"/>
              <p:cNvSpPr>
                <a:spLocks noChangeArrowheads="1"/>
              </p:cNvSpPr>
              <p:nvPr/>
            </p:nvSpPr>
            <p:spPr bwMode="auto">
              <a:xfrm>
                <a:off x="3240089" y="3500439"/>
                <a:ext cx="872488" cy="73866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pl-PL" b="1" dirty="0" smtClean="0">
                    <a:solidFill>
                      <a:srgbClr val="FFFF00"/>
                    </a:solidFill>
                    <a:latin typeface="Arial" charset="0"/>
                  </a:rPr>
                  <a:t>A</a:t>
                </a:r>
                <a:r>
                  <a:rPr lang="en-US" b="1" baseline="-25000" dirty="0" smtClean="0">
                    <a:solidFill>
                      <a:srgbClr val="FFFF00"/>
                    </a:solidFill>
                    <a:latin typeface="Arial" charset="0"/>
                  </a:rPr>
                  <a:t>6</a:t>
                </a:r>
                <a:endParaRPr lang="en-US" b="1" dirty="0">
                  <a:solidFill>
                    <a:srgbClr val="FFFF00"/>
                  </a:solidFill>
                  <a:latin typeface="Arial" charset="0"/>
                </a:endParaRPr>
              </a:p>
            </p:txBody>
          </p:sp>
        </p:grpSp>
      </p:grpSp>
      <p:grpSp>
        <p:nvGrpSpPr>
          <p:cNvPr id="125" name="Group 124"/>
          <p:cNvGrpSpPr>
            <a:grpSpLocks noChangeAspect="1"/>
          </p:cNvGrpSpPr>
          <p:nvPr/>
        </p:nvGrpSpPr>
        <p:grpSpPr>
          <a:xfrm>
            <a:off x="5334000" y="990600"/>
            <a:ext cx="1246886" cy="1014413"/>
            <a:chOff x="6400800" y="304800"/>
            <a:chExt cx="2493772" cy="2028825"/>
          </a:xfrm>
        </p:grpSpPr>
        <p:pic>
          <p:nvPicPr>
            <p:cNvPr id="102" name="Picture 5" descr="obj14__0"/>
            <p:cNvPicPr>
              <a:picLocks noChangeAspect="1" noChangeArrowheads="1"/>
            </p:cNvPicPr>
            <p:nvPr/>
          </p:nvPicPr>
          <p:blipFill>
            <a:blip r:embed="rId3" cstate="print"/>
            <a:srcRect/>
            <a:stretch>
              <a:fillRect/>
            </a:stretch>
          </p:blipFill>
          <p:spPr bwMode="auto">
            <a:xfrm>
              <a:off x="6400800" y="304800"/>
              <a:ext cx="2141538" cy="2028825"/>
            </a:xfrm>
            <a:prstGeom prst="rect">
              <a:avLst/>
            </a:prstGeom>
            <a:noFill/>
            <a:ln w="9525">
              <a:noFill/>
              <a:miter lim="800000"/>
              <a:headEnd/>
              <a:tailEnd/>
            </a:ln>
          </p:spPr>
        </p:pic>
        <p:grpSp>
          <p:nvGrpSpPr>
            <p:cNvPr id="103" name="Group 100"/>
            <p:cNvGrpSpPr>
              <a:grpSpLocks/>
            </p:cNvGrpSpPr>
            <p:nvPr/>
          </p:nvGrpSpPr>
          <p:grpSpPr bwMode="auto">
            <a:xfrm>
              <a:off x="6832600" y="496887"/>
              <a:ext cx="2061972" cy="1638778"/>
              <a:chOff x="2051050" y="2600325"/>
              <a:chExt cx="2061527" cy="1638778"/>
            </a:xfrm>
          </p:grpSpPr>
          <p:grpSp>
            <p:nvGrpSpPr>
              <p:cNvPr id="104" name="Group 7"/>
              <p:cNvGrpSpPr>
                <a:grpSpLocks/>
              </p:cNvGrpSpPr>
              <p:nvPr/>
            </p:nvGrpSpPr>
            <p:grpSpPr bwMode="auto">
              <a:xfrm>
                <a:off x="2051050" y="3500438"/>
                <a:ext cx="73025" cy="73025"/>
                <a:chOff x="1292" y="2205"/>
                <a:chExt cx="46" cy="46"/>
              </a:xfrm>
            </p:grpSpPr>
            <p:sp>
              <p:nvSpPr>
                <p:cNvPr id="123"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24"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05" name="Group 10"/>
              <p:cNvGrpSpPr>
                <a:grpSpLocks/>
              </p:cNvGrpSpPr>
              <p:nvPr/>
            </p:nvGrpSpPr>
            <p:grpSpPr bwMode="auto">
              <a:xfrm>
                <a:off x="2087563" y="2708275"/>
                <a:ext cx="73025" cy="73025"/>
                <a:chOff x="1292" y="2205"/>
                <a:chExt cx="46" cy="46"/>
              </a:xfrm>
            </p:grpSpPr>
            <p:sp>
              <p:nvSpPr>
                <p:cNvPr id="121"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22"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06" name="Group 13"/>
              <p:cNvGrpSpPr>
                <a:grpSpLocks/>
              </p:cNvGrpSpPr>
              <p:nvPr/>
            </p:nvGrpSpPr>
            <p:grpSpPr bwMode="auto">
              <a:xfrm>
                <a:off x="2374900" y="2995613"/>
                <a:ext cx="73025" cy="73025"/>
                <a:chOff x="1292" y="2205"/>
                <a:chExt cx="46" cy="46"/>
              </a:xfrm>
            </p:grpSpPr>
            <p:sp>
              <p:nvSpPr>
                <p:cNvPr id="119"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20"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07" name="Group 16"/>
              <p:cNvGrpSpPr>
                <a:grpSpLocks/>
              </p:cNvGrpSpPr>
              <p:nvPr/>
            </p:nvGrpSpPr>
            <p:grpSpPr bwMode="auto">
              <a:xfrm>
                <a:off x="3238500" y="3571875"/>
                <a:ext cx="73025" cy="73025"/>
                <a:chOff x="1292" y="2205"/>
                <a:chExt cx="46" cy="46"/>
              </a:xfrm>
            </p:grpSpPr>
            <p:sp>
              <p:nvSpPr>
                <p:cNvPr id="117"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18"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08" name="Group 19"/>
              <p:cNvGrpSpPr>
                <a:grpSpLocks/>
              </p:cNvGrpSpPr>
              <p:nvPr/>
            </p:nvGrpSpPr>
            <p:grpSpPr bwMode="auto">
              <a:xfrm>
                <a:off x="2986088" y="3933825"/>
                <a:ext cx="73025" cy="73025"/>
                <a:chOff x="1292" y="2205"/>
                <a:chExt cx="46" cy="46"/>
              </a:xfrm>
            </p:grpSpPr>
            <p:sp>
              <p:nvSpPr>
                <p:cNvPr id="115"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16"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grpSp>
            <p:nvGrpSpPr>
              <p:cNvPr id="109" name="Group 22"/>
              <p:cNvGrpSpPr>
                <a:grpSpLocks/>
              </p:cNvGrpSpPr>
              <p:nvPr/>
            </p:nvGrpSpPr>
            <p:grpSpPr bwMode="auto">
              <a:xfrm>
                <a:off x="3130550" y="2673350"/>
                <a:ext cx="73025" cy="73025"/>
                <a:chOff x="1292" y="2205"/>
                <a:chExt cx="46" cy="46"/>
              </a:xfrm>
            </p:grpSpPr>
            <p:sp>
              <p:nvSpPr>
                <p:cNvPr id="113"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sp>
              <p:nvSpPr>
                <p:cNvPr id="114"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en-US" b="1">
                    <a:solidFill>
                      <a:prstClr val="black"/>
                    </a:solidFill>
                    <a:latin typeface="Arial" charset="0"/>
                  </a:endParaRPr>
                </a:p>
              </p:txBody>
            </p:sp>
          </p:grpSp>
          <p:sp>
            <p:nvSpPr>
              <p:cNvPr id="110" name="Rectangle 91"/>
              <p:cNvSpPr>
                <a:spLocks noChangeArrowheads="1"/>
              </p:cNvSpPr>
              <p:nvPr/>
            </p:nvSpPr>
            <p:spPr bwMode="auto">
              <a:xfrm>
                <a:off x="2124074" y="2600325"/>
                <a:ext cx="872487" cy="7386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en-US" b="1" baseline="-25000" dirty="0" smtClean="0">
                    <a:solidFill>
                      <a:srgbClr val="FFFF00"/>
                    </a:solidFill>
                    <a:latin typeface="Arial" charset="0"/>
                  </a:rPr>
                  <a:t>4</a:t>
                </a:r>
                <a:endParaRPr lang="en-US" b="1" dirty="0">
                  <a:solidFill>
                    <a:srgbClr val="FFFF00"/>
                  </a:solidFill>
                  <a:latin typeface="Arial" charset="0"/>
                </a:endParaRPr>
              </a:p>
            </p:txBody>
          </p:sp>
          <p:sp>
            <p:nvSpPr>
              <p:cNvPr id="111" name="Rectangle 92"/>
              <p:cNvSpPr>
                <a:spLocks noChangeArrowheads="1"/>
              </p:cNvSpPr>
              <p:nvPr/>
            </p:nvSpPr>
            <p:spPr bwMode="auto">
              <a:xfrm>
                <a:off x="2051050" y="3429001"/>
                <a:ext cx="872487" cy="73866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en-US" b="1" baseline="-25000" dirty="0" smtClean="0">
                    <a:solidFill>
                      <a:srgbClr val="FFFF00"/>
                    </a:solidFill>
                    <a:latin typeface="Arial" charset="0"/>
                  </a:rPr>
                  <a:t>5</a:t>
                </a:r>
                <a:endParaRPr lang="en-US" b="1" dirty="0">
                  <a:solidFill>
                    <a:srgbClr val="FFFF00"/>
                  </a:solidFill>
                  <a:latin typeface="Arial" charset="0"/>
                </a:endParaRPr>
              </a:p>
            </p:txBody>
          </p:sp>
          <p:sp>
            <p:nvSpPr>
              <p:cNvPr id="112" name="Rectangle 93"/>
              <p:cNvSpPr>
                <a:spLocks noChangeArrowheads="1"/>
              </p:cNvSpPr>
              <p:nvPr/>
            </p:nvSpPr>
            <p:spPr bwMode="auto">
              <a:xfrm>
                <a:off x="3240089" y="3500439"/>
                <a:ext cx="872488" cy="738664"/>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FFFF00"/>
                    </a:solidFill>
                    <a:latin typeface="Arial" charset="0"/>
                  </a:rPr>
                  <a:t>B</a:t>
                </a:r>
                <a:r>
                  <a:rPr lang="en-US" b="1" baseline="-25000" dirty="0" smtClean="0">
                    <a:solidFill>
                      <a:srgbClr val="FFFF00"/>
                    </a:solidFill>
                    <a:latin typeface="Arial" charset="0"/>
                  </a:rPr>
                  <a:t>6</a:t>
                </a:r>
                <a:endParaRPr lang="en-US" b="1" dirty="0">
                  <a:solidFill>
                    <a:srgbClr val="FFFF00"/>
                  </a:solidFill>
                  <a:latin typeface="Arial" charset="0"/>
                </a:endParaRPr>
              </a:p>
            </p:txBody>
          </p:sp>
        </p:grpSp>
      </p:grpSp>
      <p:sp>
        <p:nvSpPr>
          <p:cNvPr id="127" name="TextBox 126"/>
          <p:cNvSpPr txBox="1"/>
          <p:nvPr/>
        </p:nvSpPr>
        <p:spPr>
          <a:xfrm>
            <a:off x="990600" y="4191000"/>
            <a:ext cx="7250703" cy="369332"/>
          </a:xfrm>
          <a:prstGeom prst="rect">
            <a:avLst/>
          </a:prstGeom>
          <a:noFill/>
        </p:spPr>
        <p:txBody>
          <a:bodyPr wrap="none" rtlCol="0">
            <a:spAutoFit/>
          </a:bodyPr>
          <a:lstStyle/>
          <a:p>
            <a:pPr fontAlgn="base">
              <a:spcBef>
                <a:spcPct val="0"/>
              </a:spcBef>
              <a:spcAft>
                <a:spcPct val="0"/>
              </a:spcAft>
            </a:pPr>
            <a:r>
              <a:rPr lang="en-US" b="1" dirty="0" smtClean="0">
                <a:solidFill>
                  <a:srgbClr val="FF0000"/>
                </a:solidFill>
                <a:latin typeface="Arial" charset="0"/>
              </a:rPr>
              <a:t>Problem: outliers, multiple objects, and/or many-to-one matches</a:t>
            </a:r>
            <a:endParaRPr lang="en-US" b="1" dirty="0">
              <a:solidFill>
                <a:srgbClr val="FF0000"/>
              </a:solidFill>
              <a:latin typeface="Arial" charset="0"/>
            </a:endParaRPr>
          </a:p>
        </p:txBody>
      </p:sp>
      <p:sp>
        <p:nvSpPr>
          <p:cNvPr id="126" name="TextBox 12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Derek </a:t>
            </a:r>
            <a:r>
              <a:rPr lang="en-US" sz="1000" dirty="0" err="1" smtClean="0">
                <a:solidFill>
                  <a:srgbClr val="000000"/>
                </a:solidFill>
              </a:rPr>
              <a:t>Hoiem</a:t>
            </a:r>
            <a:endParaRPr lang="en-US" sz="1000" dirty="0">
              <a:solidFill>
                <a:srgbClr val="000000"/>
              </a:solidFill>
            </a:endParaRPr>
          </a:p>
        </p:txBody>
      </p:sp>
      <p:sp>
        <p:nvSpPr>
          <p:cNvPr id="17" name="TextBox 16"/>
          <p:cNvSpPr txBox="1"/>
          <p:nvPr/>
        </p:nvSpPr>
        <p:spPr>
          <a:xfrm>
            <a:off x="6576277" y="6276109"/>
            <a:ext cx="860172" cy="369332"/>
          </a:xfrm>
          <a:prstGeom prst="rect">
            <a:avLst/>
          </a:prstGeom>
          <a:noFill/>
        </p:spPr>
        <p:txBody>
          <a:bodyPr wrap="none" rtlCol="0">
            <a:spAutoFit/>
          </a:bodyPr>
          <a:lstStyle/>
          <a:p>
            <a:r>
              <a:rPr lang="en-US" dirty="0" smtClean="0">
                <a:solidFill>
                  <a:prstClr val="black"/>
                </a:solidFill>
              </a:rPr>
              <a:t>BOARD</a:t>
            </a:r>
            <a:endParaRPr lang="en-US" dirty="0">
              <a:solidFill>
                <a:prstClr val="black"/>
              </a:solidFill>
            </a:endParaRPr>
          </a:p>
        </p:txBody>
      </p:sp>
    </p:spTree>
    <p:extLst>
      <p:ext uri="{BB962C8B-B14F-4D97-AF65-F5344CB8AC3E}">
        <p14:creationId xmlns:p14="http://schemas.microsoft.com/office/powerpoint/2010/main" val="31629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3"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Finding objects using SIFT features</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Each feature match gives an alignment hypothesis (for scale, translation, and orientation of model in image)</a:t>
            </a:r>
          </a:p>
          <a:p>
            <a:pPr lvl="1"/>
            <a:r>
              <a:rPr lang="en-US" sz="2000" dirty="0" smtClean="0"/>
              <a:t>Assuming </a:t>
            </a:r>
            <a:r>
              <a:rPr lang="en-US" sz="2000" dirty="0"/>
              <a:t>we use scale, rotation, and translation invariant local </a:t>
            </a:r>
            <a:r>
              <a:rPr lang="en-US" sz="2000" dirty="0" smtClean="0"/>
              <a:t>features</a:t>
            </a:r>
            <a:endParaRPr lang="en-US" sz="2000" dirty="0"/>
          </a:p>
        </p:txBody>
      </p:sp>
      <p:pic>
        <p:nvPicPr>
          <p:cNvPr id="4" name="Picture 4"/>
          <p:cNvPicPr>
            <a:picLocks noChangeAspect="1" noChangeArrowheads="1"/>
          </p:cNvPicPr>
          <p:nvPr/>
        </p:nvPicPr>
        <p:blipFill>
          <a:blip r:embed="rId3" cstate="print"/>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cstate="print"/>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6" name="TextBox 1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Adapted from 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127291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a:t>Finding objects using SIFT features</a:t>
            </a:r>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cstate="print"/>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cstate="print"/>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TextBox 32"/>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20150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2"/>
          <p:cNvPicPr>
            <a:picLocks noChangeAspect="1" noChangeArrowheads="1"/>
          </p:cNvPicPr>
          <p:nvPr/>
        </p:nvPicPr>
        <p:blipFill>
          <a:blip r:embed="rId4" cstate="print"/>
          <a:srcRect/>
          <a:stretch>
            <a:fillRect/>
          </a:stretch>
        </p:blipFill>
        <p:spPr bwMode="auto">
          <a:xfrm>
            <a:off x="5181600" y="1084263"/>
            <a:ext cx="2514600" cy="1758950"/>
          </a:xfrm>
          <a:prstGeom prst="rect">
            <a:avLst/>
          </a:prstGeom>
          <a:noFill/>
          <a:ln w="9525">
            <a:noFill/>
            <a:miter lim="800000"/>
            <a:headEnd/>
            <a:tailEnd/>
          </a:ln>
        </p:spPr>
      </p:pic>
      <p:sp>
        <p:nvSpPr>
          <p:cNvPr id="3079" name="Rectangle 3"/>
          <p:cNvSpPr>
            <a:spLocks noGrp="1" noChangeArrowheads="1"/>
          </p:cNvSpPr>
          <p:nvPr>
            <p:ph type="title"/>
          </p:nvPr>
        </p:nvSpPr>
        <p:spPr/>
        <p:txBody>
          <a:bodyPr/>
          <a:lstStyle/>
          <a:p>
            <a:r>
              <a:rPr lang="en-US" smtClean="0"/>
              <a:t>Least squares line fitting</a:t>
            </a:r>
          </a:p>
        </p:txBody>
      </p:sp>
      <p:sp>
        <p:nvSpPr>
          <p:cNvPr id="3080" name="Rectangle 4"/>
          <p:cNvSpPr>
            <a:spLocks noGrp="1" noChangeArrowheads="1"/>
          </p:cNvSpPr>
          <p:nvPr>
            <p:ph type="body" sz="half" idx="1"/>
          </p:nvPr>
        </p:nvSpPr>
        <p:spPr/>
        <p:txBody>
          <a:bodyPr/>
          <a:lstStyle/>
          <a:p>
            <a:pPr marL="0" indent="0"/>
            <a:r>
              <a:rPr lang="en-US" sz="2000" dirty="0" smtClean="0"/>
              <a:t>Data: </a:t>
            </a:r>
            <a:r>
              <a:rPr lang="en-US" sz="2000" dirty="0" smtClean="0">
                <a:latin typeface="Times New Roman" pitchFamily="18" charset="0"/>
              </a:rPr>
              <a:t>(</a:t>
            </a:r>
            <a:r>
              <a:rPr lang="en-US" sz="2000" i="1" dirty="0" smtClean="0">
                <a:latin typeface="Times New Roman" pitchFamily="18" charset="0"/>
              </a:rPr>
              <a:t>x</a:t>
            </a:r>
            <a:r>
              <a:rPr lang="en-US" sz="2000" baseline="-25000" dirty="0" smtClean="0">
                <a:latin typeface="Times New Roman" pitchFamily="18" charset="0"/>
              </a:rPr>
              <a:t>1</a:t>
            </a:r>
            <a:r>
              <a:rPr lang="en-US" sz="2000" dirty="0" smtClean="0">
                <a:latin typeface="Times New Roman" pitchFamily="18" charset="0"/>
              </a:rPr>
              <a:t>, </a:t>
            </a:r>
            <a:r>
              <a:rPr lang="en-US" sz="2000" i="1" dirty="0" smtClean="0">
                <a:latin typeface="Times New Roman" pitchFamily="18" charset="0"/>
              </a:rPr>
              <a:t>y</a:t>
            </a:r>
            <a:r>
              <a:rPr lang="en-US" sz="2000" baseline="-25000" dirty="0" smtClean="0">
                <a:latin typeface="Times New Roman" pitchFamily="18" charset="0"/>
              </a:rPr>
              <a:t>1</a:t>
            </a:r>
            <a:r>
              <a:rPr lang="en-US" sz="2000" dirty="0" smtClean="0">
                <a:latin typeface="Times New Roman" pitchFamily="18" charset="0"/>
              </a:rPr>
              <a:t>), …, (</a:t>
            </a:r>
            <a:r>
              <a:rPr lang="en-US" sz="2000" i="1" dirty="0" err="1" smtClean="0">
                <a:latin typeface="Times New Roman" pitchFamily="18" charset="0"/>
              </a:rPr>
              <a:t>x</a:t>
            </a:r>
            <a:r>
              <a:rPr lang="en-US" sz="2000" i="1" baseline="-25000" dirty="0" err="1" smtClean="0">
                <a:latin typeface="Times New Roman" pitchFamily="18" charset="0"/>
              </a:rPr>
              <a:t>n</a:t>
            </a:r>
            <a:r>
              <a:rPr lang="en-US" sz="2000" dirty="0" smtClean="0">
                <a:latin typeface="Times New Roman" pitchFamily="18" charset="0"/>
              </a:rPr>
              <a:t>, </a:t>
            </a:r>
            <a:r>
              <a:rPr lang="en-US" sz="2000" i="1" dirty="0" err="1" smtClean="0">
                <a:latin typeface="Times New Roman" pitchFamily="18" charset="0"/>
              </a:rPr>
              <a:t>y</a:t>
            </a:r>
            <a:r>
              <a:rPr lang="en-US" sz="2000" i="1" baseline="-25000" dirty="0" err="1" smtClean="0">
                <a:latin typeface="Times New Roman" pitchFamily="18" charset="0"/>
              </a:rPr>
              <a:t>n</a:t>
            </a:r>
            <a:r>
              <a:rPr lang="en-US" sz="2000" dirty="0" smtClean="0">
                <a:latin typeface="Times New Roman" pitchFamily="18" charset="0"/>
              </a:rPr>
              <a:t>)</a:t>
            </a:r>
          </a:p>
          <a:p>
            <a:pPr marL="0" indent="0"/>
            <a:r>
              <a:rPr lang="en-US" sz="2000" dirty="0" smtClean="0"/>
              <a:t>Line equation: </a:t>
            </a:r>
            <a:r>
              <a:rPr lang="en-US" sz="2000" i="1" dirty="0" err="1" smtClean="0">
                <a:latin typeface="Times New Roman" pitchFamily="18" charset="0"/>
              </a:rPr>
              <a:t>y</a:t>
            </a:r>
            <a:r>
              <a:rPr lang="en-US" sz="2000" i="1" baseline="-25000" dirty="0" err="1" smtClean="0">
                <a:latin typeface="Times New Roman" pitchFamily="18" charset="0"/>
              </a:rPr>
              <a:t>i</a:t>
            </a:r>
            <a:r>
              <a:rPr lang="en-US" sz="2000" i="1" dirty="0" smtClean="0">
                <a:latin typeface="Times New Roman" pitchFamily="18" charset="0"/>
              </a:rPr>
              <a:t> = m</a:t>
            </a:r>
            <a:r>
              <a:rPr lang="en-US" sz="1200" i="1" dirty="0" smtClean="0">
                <a:latin typeface="Times New Roman" pitchFamily="18" charset="0"/>
              </a:rPr>
              <a:t> </a:t>
            </a:r>
            <a:r>
              <a:rPr lang="en-US" sz="2000" i="1" dirty="0" smtClean="0">
                <a:latin typeface="Times New Roman" pitchFamily="18" charset="0"/>
              </a:rPr>
              <a:t>x</a:t>
            </a:r>
            <a:r>
              <a:rPr lang="en-US" sz="2000" i="1" baseline="-25000" dirty="0" smtClean="0">
                <a:latin typeface="Times New Roman" pitchFamily="18" charset="0"/>
              </a:rPr>
              <a:t>i</a:t>
            </a:r>
            <a:r>
              <a:rPr lang="en-US" sz="2000" i="1" dirty="0" smtClean="0">
                <a:latin typeface="Times New Roman" pitchFamily="18" charset="0"/>
              </a:rPr>
              <a:t> + b</a:t>
            </a:r>
          </a:p>
          <a:p>
            <a:pPr marL="0" indent="0">
              <a:buNone/>
            </a:pPr>
            <a:endParaRPr lang="en-US" sz="2000" i="1" dirty="0" smtClean="0">
              <a:latin typeface="Times New Roman" pitchFamily="18" charset="0"/>
            </a:endParaRPr>
          </a:p>
          <a:p>
            <a:pPr marL="0" indent="0"/>
            <a:r>
              <a:rPr lang="en-US" sz="2000" dirty="0" smtClean="0"/>
              <a:t>Find (</a:t>
            </a:r>
            <a:r>
              <a:rPr lang="en-US" sz="2000" i="1" dirty="0" smtClean="0">
                <a:latin typeface="Times New Roman" pitchFamily="18" charset="0"/>
              </a:rPr>
              <a:t>m</a:t>
            </a:r>
            <a:r>
              <a:rPr lang="en-US" sz="2000" dirty="0" smtClean="0">
                <a:latin typeface="Times New Roman" pitchFamily="18" charset="0"/>
              </a:rPr>
              <a:t>, </a:t>
            </a:r>
            <a:r>
              <a:rPr lang="en-US" sz="2000" i="1" dirty="0" smtClean="0">
                <a:latin typeface="Times New Roman" pitchFamily="18" charset="0"/>
              </a:rPr>
              <a:t>b</a:t>
            </a:r>
            <a:r>
              <a:rPr lang="en-US" sz="2000" dirty="0" smtClean="0"/>
              <a:t>) to minimize </a:t>
            </a:r>
          </a:p>
        </p:txBody>
      </p:sp>
      <p:graphicFrame>
        <p:nvGraphicFramePr>
          <p:cNvPr id="3075" name="Object 6"/>
          <p:cNvGraphicFramePr>
            <a:graphicFrameLocks noGrp="1" noChangeAspect="1"/>
          </p:cNvGraphicFramePr>
          <p:nvPr>
            <p:ph sz="quarter" idx="2"/>
            <p:extLst/>
          </p:nvPr>
        </p:nvGraphicFramePr>
        <p:xfrm>
          <a:off x="731155" y="3450315"/>
          <a:ext cx="7883902" cy="1571628"/>
        </p:xfrm>
        <a:graphic>
          <a:graphicData uri="http://schemas.openxmlformats.org/presentationml/2006/ole">
            <mc:AlternateContent xmlns:mc="http://schemas.openxmlformats.org/markup-compatibility/2006">
              <mc:Choice xmlns:v="urn:schemas-microsoft-com:vml" Requires="v">
                <p:oleObj spid="_x0000_s73806" name="Equation" r:id="rId5" imgW="3822480" imgH="761760" progId="Equation.3">
                  <p:embed/>
                </p:oleObj>
              </mc:Choice>
              <mc:Fallback>
                <p:oleObj name="Equation" r:id="rId5" imgW="3822480" imgH="761760" progId="Equation.3">
                  <p:embed/>
                  <p:pic>
                    <p:nvPicPr>
                      <p:cNvPr id="0" name=""/>
                      <p:cNvPicPr>
                        <a:picLocks noChangeAspect="1" noChangeArrowheads="1"/>
                      </p:cNvPicPr>
                      <p:nvPr/>
                    </p:nvPicPr>
                    <p:blipFill>
                      <a:blip r:embed="rId6"/>
                      <a:srcRect/>
                      <a:stretch>
                        <a:fillRect/>
                      </a:stretch>
                    </p:blipFill>
                    <p:spPr bwMode="auto">
                      <a:xfrm>
                        <a:off x="731155" y="3450315"/>
                        <a:ext cx="7883902" cy="1571628"/>
                      </a:xfrm>
                      <a:prstGeom prst="rect">
                        <a:avLst/>
                      </a:prstGeom>
                      <a:noFill/>
                      <a:extLst/>
                    </p:spPr>
                  </p:pic>
                </p:oleObj>
              </mc:Fallback>
            </mc:AlternateContent>
          </a:graphicData>
        </a:graphic>
      </p:graphicFrame>
      <p:graphicFrame>
        <p:nvGraphicFramePr>
          <p:cNvPr id="3076" name="Object 8"/>
          <p:cNvGraphicFramePr>
            <a:graphicFrameLocks noChangeAspect="1"/>
          </p:cNvGraphicFramePr>
          <p:nvPr>
            <p:extLst/>
          </p:nvPr>
        </p:nvGraphicFramePr>
        <p:xfrm>
          <a:off x="762000" y="2579688"/>
          <a:ext cx="3124200" cy="619125"/>
        </p:xfrm>
        <a:graphic>
          <a:graphicData uri="http://schemas.openxmlformats.org/presentationml/2006/ole">
            <mc:AlternateContent xmlns:mc="http://schemas.openxmlformats.org/markup-compatibility/2006">
              <mc:Choice xmlns:v="urn:schemas-microsoft-com:vml" Requires="v">
                <p:oleObj spid="_x0000_s73807" name="Equation" r:id="rId7" imgW="1473120" imgH="291960" progId="Equation.3">
                  <p:embed/>
                </p:oleObj>
              </mc:Choice>
              <mc:Fallback>
                <p:oleObj name="Equation" r:id="rId7" imgW="1473120" imgH="291960" progId="Equation.3">
                  <p:embed/>
                  <p:pic>
                    <p:nvPicPr>
                      <p:cNvPr id="0" name=""/>
                      <p:cNvPicPr>
                        <a:picLocks noChangeAspect="1" noChangeArrowheads="1"/>
                      </p:cNvPicPr>
                      <p:nvPr/>
                    </p:nvPicPr>
                    <p:blipFill>
                      <a:blip r:embed="rId8"/>
                      <a:srcRect/>
                      <a:stretch>
                        <a:fillRect/>
                      </a:stretch>
                    </p:blipFill>
                    <p:spPr bwMode="auto">
                      <a:xfrm>
                        <a:off x="762000" y="2579688"/>
                        <a:ext cx="3124200" cy="619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2" name="Rectangle 9"/>
          <p:cNvSpPr>
            <a:spLocks noChangeArrowheads="1"/>
          </p:cNvSpPr>
          <p:nvPr/>
        </p:nvSpPr>
        <p:spPr bwMode="auto">
          <a:xfrm>
            <a:off x="6400800" y="1905000"/>
            <a:ext cx="923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3083" name="Rectangle 10"/>
          <p:cNvSpPr>
            <a:spLocks noChangeArrowheads="1"/>
          </p:cNvSpPr>
          <p:nvPr/>
        </p:nvSpPr>
        <p:spPr bwMode="auto">
          <a:xfrm>
            <a:off x="7162800" y="1066800"/>
            <a:ext cx="12398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prstClr val="black"/>
                </a:solidFill>
                <a:latin typeface="Times New Roman" pitchFamily="18" charset="0"/>
              </a:rPr>
              <a:t>y=mx+b</a:t>
            </a:r>
          </a:p>
        </p:txBody>
      </p:sp>
      <p:sp>
        <p:nvSpPr>
          <p:cNvPr id="15" name="TextBox 14"/>
          <p:cNvSpPr txBox="1"/>
          <p:nvPr/>
        </p:nvSpPr>
        <p:spPr>
          <a:xfrm>
            <a:off x="3008926" y="5459445"/>
            <a:ext cx="3122971" cy="461665"/>
          </a:xfrm>
          <a:prstGeom prst="rect">
            <a:avLst/>
          </a:prstGeom>
          <a:noFill/>
          <a:ln>
            <a:solidFill>
              <a:srgbClr val="FF0000"/>
            </a:solidFill>
          </a:ln>
        </p:spPr>
        <p:txBody>
          <a:bodyPr wrap="none" rtlCol="0">
            <a:spAutoFit/>
          </a:bodyPr>
          <a:lstStyle/>
          <a:p>
            <a:pPr fontAlgn="base">
              <a:spcBef>
                <a:spcPct val="0"/>
              </a:spcBef>
              <a:spcAft>
                <a:spcPct val="0"/>
              </a:spcAft>
            </a:pPr>
            <a:r>
              <a:rPr lang="en-US" sz="2400" dirty="0" err="1" smtClean="0">
                <a:solidFill>
                  <a:prstClr val="black"/>
                </a:solidFill>
                <a:latin typeface="Arial" charset="0"/>
              </a:rPr>
              <a:t>Matlab</a:t>
            </a:r>
            <a:r>
              <a:rPr lang="en-US" sz="2400" dirty="0" smtClean="0">
                <a:solidFill>
                  <a:prstClr val="black"/>
                </a:solidFill>
                <a:latin typeface="Arial" charset="0"/>
              </a:rPr>
              <a:t>: </a:t>
            </a:r>
            <a:r>
              <a:rPr lang="en-US" sz="2400" dirty="0" smtClean="0">
                <a:solidFill>
                  <a:prstClr val="black"/>
                </a:solidFill>
                <a:latin typeface="Courier New" pitchFamily="49" charset="0"/>
                <a:cs typeface="Courier New" pitchFamily="49" charset="0"/>
              </a:rPr>
              <a:t>p = A \ y;</a:t>
            </a:r>
            <a:endParaRPr lang="en-US" sz="2400" dirty="0">
              <a:solidFill>
                <a:prstClr val="black"/>
              </a:solidFill>
              <a:latin typeface="Courier New" pitchFamily="49" charset="0"/>
              <a:cs typeface="Courier New" pitchFamily="49" charset="0"/>
            </a:endParaRPr>
          </a:p>
        </p:txBody>
      </p:sp>
      <p:sp>
        <p:nvSpPr>
          <p:cNvPr id="11" name="TextBox 10"/>
          <p:cNvSpPr txBox="1"/>
          <p:nvPr/>
        </p:nvSpPr>
        <p:spPr>
          <a:xfrm>
            <a:off x="-1" y="6609979"/>
            <a:ext cx="2293257" cy="246221"/>
          </a:xfrm>
          <a:prstGeom prst="rect">
            <a:avLst/>
          </a:prstGeom>
          <a:noFill/>
        </p:spPr>
        <p:txBody>
          <a:bodyPr wrap="square" rtlCol="0">
            <a:spAutoFit/>
          </a:bodyPr>
          <a:lstStyle/>
          <a:p>
            <a:r>
              <a:rPr lang="en-US" sz="1000" dirty="0" smtClean="0">
                <a:solidFill>
                  <a:srgbClr val="000000"/>
                </a:solidFill>
              </a:rPr>
              <a:t>Modified from 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2303298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799" y="1066800"/>
            <a:ext cx="8458201" cy="5257800"/>
          </a:xfrm>
        </p:spPr>
        <p:txBody>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between a test SIFT feature and a model feature vote in a 4D Hough space</a:t>
            </a:r>
          </a:p>
          <a:p>
            <a:pPr lvl="1"/>
            <a:r>
              <a:rPr lang="en-US" dirty="0" smtClean="0"/>
              <a:t>(x, y) location</a:t>
            </a:r>
          </a:p>
          <a:p>
            <a:pPr lvl="1"/>
            <a:r>
              <a:rPr lang="en-US" dirty="0" smtClean="0"/>
              <a:t>orientation</a:t>
            </a:r>
          </a:p>
          <a:p>
            <a:pPr lvl="1"/>
            <a:r>
              <a:rPr lang="en-US" dirty="0"/>
              <a:t>s</a:t>
            </a:r>
            <a:r>
              <a:rPr lang="en-US" dirty="0" smtClean="0"/>
              <a:t>cale </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a:p>
            <a:pPr lvl="1">
              <a:buFont typeface="Arial" panose="020B0604020202020204" pitchFamily="34" charset="0"/>
              <a:buChar char="•"/>
            </a:pPr>
            <a:r>
              <a:rPr lang="en-US" dirty="0" smtClean="0"/>
              <a:t>Object found if at least </a:t>
            </a:r>
            <a:r>
              <a:rPr lang="en-US" i="1" dirty="0" smtClean="0"/>
              <a:t>T</a:t>
            </a:r>
            <a:r>
              <a:rPr lang="en-US" dirty="0" smtClean="0"/>
              <a:t> matched points found</a:t>
            </a:r>
            <a:endParaRPr lang="en-US" dirty="0"/>
          </a:p>
        </p:txBody>
      </p:sp>
      <p:sp>
        <p:nvSpPr>
          <p:cNvPr id="48132" name="Rectangle 4"/>
          <p:cNvSpPr>
            <a:spLocks noChangeArrowheads="1"/>
          </p:cNvSpPr>
          <p:nvPr/>
        </p:nvSpPr>
        <p:spPr bwMode="auto">
          <a:xfrm>
            <a:off x="94341" y="6201769"/>
            <a:ext cx="8915400" cy="307777"/>
          </a:xfrm>
          <a:prstGeom prst="rect">
            <a:avLst/>
          </a:prstGeom>
          <a:noFill/>
          <a:ln w="9525">
            <a:noFill/>
            <a:miter lim="800000"/>
            <a:headEnd/>
            <a:tailEnd/>
          </a:ln>
        </p:spPr>
        <p:txBody>
          <a:bodyPr wrap="square" anchor="ctr">
            <a:spAutoFit/>
          </a:bodyPr>
          <a:lstStyle/>
          <a:p>
            <a:pPr fontAlgn="base">
              <a:spcBef>
                <a:spcPct val="0"/>
              </a:spcBef>
              <a:spcAft>
                <a:spcPct val="0"/>
              </a:spcAft>
            </a:pPr>
            <a:r>
              <a:rPr lang="en-US" sz="1400" dirty="0">
                <a:solidFill>
                  <a:srgbClr val="000000"/>
                </a:solidFill>
                <a:cs typeface="Arial" pitchFamily="34" charset="0"/>
              </a:rPr>
              <a:t>David G. Lowe. </a:t>
            </a:r>
            <a:r>
              <a:rPr lang="en-US" sz="1400" b="1" dirty="0">
                <a:solidFill>
                  <a:srgbClr val="000000"/>
                </a:solidFill>
                <a:cs typeface="Arial" pitchFamily="34" charset="0"/>
                <a:hlinkClick r:id="rId3"/>
              </a:rPr>
              <a:t>"Distinctive image features from scale-invariant </a:t>
            </a:r>
            <a:r>
              <a:rPr lang="en-US" sz="1400" b="1" dirty="0" err="1">
                <a:solidFill>
                  <a:srgbClr val="000000"/>
                </a:solidFill>
                <a:cs typeface="Arial" pitchFamily="34" charset="0"/>
                <a:hlinkClick r:id="rId3"/>
              </a:rPr>
              <a:t>keypoints</a:t>
            </a:r>
            <a:r>
              <a:rPr lang="en-US" sz="1400" b="1" dirty="0">
                <a:solidFill>
                  <a:srgbClr val="000000"/>
                </a:solidFill>
                <a:cs typeface="Arial" pitchFamily="34" charset="0"/>
                <a:hlinkClick r:id="rId3"/>
              </a:rPr>
              <a:t>.”</a:t>
            </a:r>
            <a:r>
              <a:rPr lang="en-US" sz="1400" b="1" dirty="0">
                <a:solidFill>
                  <a:srgbClr val="000000"/>
                </a:solidFill>
                <a:cs typeface="Arial" pitchFamily="34" charset="0"/>
              </a:rPr>
              <a:t> </a:t>
            </a:r>
            <a:r>
              <a:rPr lang="en-US" sz="1400" i="1" dirty="0">
                <a:solidFill>
                  <a:srgbClr val="000000"/>
                </a:solidFill>
                <a:cs typeface="Arial" pitchFamily="34" charset="0"/>
              </a:rPr>
              <a:t>IJCV</a:t>
            </a:r>
            <a:r>
              <a:rPr lang="en-US" sz="1400" dirty="0">
                <a:solidFill>
                  <a:srgbClr val="000000"/>
                </a:solidFill>
                <a:cs typeface="Arial" pitchFamily="34" charset="0"/>
              </a:rPr>
              <a:t> 60 (2), pp. 91-110, 2004. </a:t>
            </a:r>
          </a:p>
        </p:txBody>
      </p:sp>
      <p:sp>
        <p:nvSpPr>
          <p:cNvPr id="6" name="TextBox 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Adapted from 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159597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85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85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785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85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85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85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cstate="print"/>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cstate="print"/>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cstate="print"/>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fontAlgn="base">
              <a:spcBef>
                <a:spcPct val="0"/>
              </a:spcBef>
              <a:spcAft>
                <a:spcPct val="0"/>
              </a:spcAft>
            </a:pPr>
            <a:r>
              <a:rPr lang="en-US" sz="2200" dirty="0">
                <a:solidFill>
                  <a:srgbClr val="000000"/>
                </a:solidFill>
              </a:rPr>
              <a:t>Objects </a:t>
            </a:r>
            <a:r>
              <a:rPr lang="en-US" sz="2200" dirty="0" smtClean="0">
                <a:solidFill>
                  <a:srgbClr val="000000"/>
                </a:solidFill>
              </a:rPr>
              <a:t>recognized </a:t>
            </a:r>
            <a:endParaRPr lang="en-US" sz="2200" dirty="0">
              <a:solidFill>
                <a:srgbClr val="000000"/>
              </a:solidFill>
            </a:endParaRP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[Lowe]</a:t>
            </a:r>
          </a:p>
        </p:txBody>
      </p:sp>
    </p:spTree>
    <p:extLst>
      <p:ext uri="{BB962C8B-B14F-4D97-AF65-F5344CB8AC3E}">
        <p14:creationId xmlns:p14="http://schemas.microsoft.com/office/powerpoint/2010/main" val="21452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031" y="-39735"/>
            <a:ext cx="8229600" cy="1143000"/>
          </a:xfrm>
        </p:spPr>
        <p:txBody>
          <a:bodyPr/>
          <a:lstStyle/>
          <a:p>
            <a:r>
              <a:rPr lang="en-US" dirty="0" smtClean="0"/>
              <a:t>Fitting and Matching: Summary</a:t>
            </a:r>
            <a:endParaRPr lang="en-US" dirty="0"/>
          </a:p>
        </p:txBody>
      </p:sp>
      <p:sp>
        <p:nvSpPr>
          <p:cNvPr id="5" name="Content Placeholder 4"/>
          <p:cNvSpPr>
            <a:spLocks noGrp="1"/>
          </p:cNvSpPr>
          <p:nvPr>
            <p:ph idx="1"/>
          </p:nvPr>
        </p:nvSpPr>
        <p:spPr>
          <a:xfrm>
            <a:off x="457200" y="1284514"/>
            <a:ext cx="8229600" cy="4586058"/>
          </a:xfrm>
        </p:spPr>
        <p:txBody>
          <a:bodyPr/>
          <a:lstStyle/>
          <a:p>
            <a:r>
              <a:rPr lang="en-US" sz="2400" b="1" dirty="0" smtClean="0"/>
              <a:t>Fitting</a:t>
            </a:r>
            <a:r>
              <a:rPr lang="en-US" sz="2400" dirty="0" smtClean="0"/>
              <a:t> problems require finding any supporting evidence for a model, even within clutter and missing features.</a:t>
            </a:r>
          </a:p>
          <a:p>
            <a:pPr marL="0" indent="0">
              <a:buNone/>
            </a:pPr>
            <a:endParaRPr lang="en-US" sz="2400" dirty="0" smtClean="0"/>
          </a:p>
          <a:p>
            <a:r>
              <a:rPr lang="en-US" sz="2400" b="1" dirty="0" smtClean="0"/>
              <a:t>Voting and inlier</a:t>
            </a:r>
            <a:r>
              <a:rPr lang="en-US" sz="2400" dirty="0" smtClean="0"/>
              <a:t> approaches, such as the </a:t>
            </a:r>
            <a:r>
              <a:rPr lang="en-US" sz="2400" b="1" dirty="0" smtClean="0"/>
              <a:t>Hough transform and RANSAC</a:t>
            </a:r>
            <a:r>
              <a:rPr lang="en-US" sz="2400" dirty="0" smtClean="0"/>
              <a:t>, make it possible to find likely model parameters without searching all combinations of features.</a:t>
            </a:r>
          </a:p>
          <a:p>
            <a:pPr marL="0" indent="0">
              <a:buNone/>
            </a:pPr>
            <a:endParaRPr lang="en-US" sz="2400" dirty="0" smtClean="0"/>
          </a:p>
          <a:p>
            <a:pPr>
              <a:defRPr/>
            </a:pPr>
            <a:r>
              <a:rPr lang="en-US" sz="2400" dirty="0" smtClean="0"/>
              <a:t>Can use these approaches to compute robust feature alignment/matching, and to match object templates. </a:t>
            </a:r>
          </a:p>
          <a:p>
            <a:pPr lvl="1"/>
            <a:endParaRPr lang="en-US" sz="2000" dirty="0" smtClean="0">
              <a:solidFill>
                <a:srgbClr val="002060"/>
              </a:solidFill>
            </a:endParaRPr>
          </a:p>
          <a:p>
            <a:endParaRPr lang="en-US" sz="2400" dirty="0"/>
          </a:p>
        </p:txBody>
      </p:sp>
      <p:sp>
        <p:nvSpPr>
          <p:cNvPr id="7" name="TextBox 6"/>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Adapted from Kristen </a:t>
            </a:r>
            <a:r>
              <a:rPr lang="en-US" sz="1000" dirty="0" err="1" smtClean="0">
                <a:solidFill>
                  <a:srgbClr val="000000"/>
                </a:solidFill>
              </a:rPr>
              <a:t>Grauman</a:t>
            </a:r>
            <a:r>
              <a:rPr lang="en-US" sz="1000" dirty="0" smtClean="0">
                <a:solidFill>
                  <a:srgbClr val="000000"/>
                </a:solidFill>
              </a:rPr>
              <a:t> and Derek </a:t>
            </a:r>
            <a:r>
              <a:rPr lang="en-US" sz="1000" dirty="0" err="1" smtClean="0">
                <a:solidFill>
                  <a:srgbClr val="000000"/>
                </a:solidFill>
              </a:rPr>
              <a:t>Hoiem</a:t>
            </a:r>
            <a:endParaRPr lang="en-US" sz="1000" dirty="0">
              <a:solidFill>
                <a:srgbClr val="000000"/>
              </a:solidFill>
            </a:endParaRPr>
          </a:p>
        </p:txBody>
      </p:sp>
    </p:spTree>
    <p:extLst>
      <p:ext uri="{BB962C8B-B14F-4D97-AF65-F5344CB8AC3E}">
        <p14:creationId xmlns:p14="http://schemas.microsoft.com/office/powerpoint/2010/main" val="2372741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Seam Carving Results</a:t>
            </a:r>
            <a:endParaRPr lang="en-US" dirty="0"/>
          </a:p>
        </p:txBody>
      </p:sp>
      <p:sp>
        <p:nvSpPr>
          <p:cNvPr id="8" name="TextBox 7"/>
          <p:cNvSpPr txBox="1"/>
          <p:nvPr/>
        </p:nvSpPr>
        <p:spPr>
          <a:xfrm>
            <a:off x="3646106" y="6132285"/>
            <a:ext cx="1851789" cy="369332"/>
          </a:xfrm>
          <a:prstGeom prst="rect">
            <a:avLst/>
          </a:prstGeom>
          <a:noFill/>
        </p:spPr>
        <p:txBody>
          <a:bodyPr wrap="none" rtlCol="0">
            <a:spAutoFit/>
          </a:bodyPr>
          <a:lstStyle/>
          <a:p>
            <a:r>
              <a:rPr lang="en-US" dirty="0" smtClean="0"/>
              <a:t>David </a:t>
            </a:r>
            <a:r>
              <a:rPr lang="en-US" dirty="0" err="1" smtClean="0"/>
              <a:t>Fioravanti</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1825172"/>
            <a:ext cx="3258457" cy="32584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094" y="1825172"/>
            <a:ext cx="1999343" cy="32809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42" y="1813913"/>
            <a:ext cx="1999343" cy="3280973"/>
          </a:xfrm>
          <a:prstGeom prst="rect">
            <a:avLst/>
          </a:prstGeom>
        </p:spPr>
      </p:pic>
    </p:spTree>
    <p:extLst>
      <p:ext uri="{BB962C8B-B14F-4D97-AF65-F5344CB8AC3E}">
        <p14:creationId xmlns:p14="http://schemas.microsoft.com/office/powerpoint/2010/main" val="17180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Seam Carving Results</a:t>
            </a:r>
            <a:endParaRPr lang="en-US" dirty="0"/>
          </a:p>
        </p:txBody>
      </p:sp>
      <p:sp>
        <p:nvSpPr>
          <p:cNvPr id="8" name="TextBox 7"/>
          <p:cNvSpPr txBox="1"/>
          <p:nvPr/>
        </p:nvSpPr>
        <p:spPr>
          <a:xfrm>
            <a:off x="3793582" y="6132285"/>
            <a:ext cx="1556836" cy="369332"/>
          </a:xfrm>
          <a:prstGeom prst="rect">
            <a:avLst/>
          </a:prstGeom>
          <a:noFill/>
        </p:spPr>
        <p:txBody>
          <a:bodyPr wrap="none" rtlCol="0">
            <a:spAutoFit/>
          </a:bodyPr>
          <a:lstStyle/>
          <a:p>
            <a:r>
              <a:rPr lang="en-US" dirty="0" smtClean="0"/>
              <a:t>Edwin </a:t>
            </a:r>
            <a:r>
              <a:rPr lang="en-US" dirty="0" err="1" smtClean="0"/>
              <a:t>Mellett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39" t="23742" r="7040" b="35514"/>
          <a:stretch/>
        </p:blipFill>
        <p:spPr>
          <a:xfrm>
            <a:off x="1433285" y="1277257"/>
            <a:ext cx="6277429" cy="22352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520" t="21096" r="9819" b="34985"/>
          <a:stretch/>
        </p:blipFill>
        <p:spPr>
          <a:xfrm>
            <a:off x="1621970" y="3570513"/>
            <a:ext cx="5900057" cy="2409373"/>
          </a:xfrm>
          <a:prstGeom prst="rect">
            <a:avLst/>
          </a:prstGeom>
        </p:spPr>
      </p:pic>
    </p:spTree>
    <p:extLst>
      <p:ext uri="{BB962C8B-B14F-4D97-AF65-F5344CB8AC3E}">
        <p14:creationId xmlns:p14="http://schemas.microsoft.com/office/powerpoint/2010/main" val="12330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2434" b="35926"/>
          <a:stretch/>
        </p:blipFill>
        <p:spPr>
          <a:xfrm>
            <a:off x="0" y="1574798"/>
            <a:ext cx="9144000" cy="3541487"/>
          </a:xfrm>
          <a:prstGeom prst="rect">
            <a:avLst/>
          </a:prstGeom>
        </p:spPr>
      </p:pic>
      <p:sp>
        <p:nvSpPr>
          <p:cNvPr id="7" name="Title 6"/>
          <p:cNvSpPr>
            <a:spLocks noGrp="1"/>
          </p:cNvSpPr>
          <p:nvPr>
            <p:ph type="title"/>
          </p:nvPr>
        </p:nvSpPr>
        <p:spPr/>
        <p:txBody>
          <a:bodyPr/>
          <a:lstStyle/>
          <a:p>
            <a:r>
              <a:rPr lang="en-US" dirty="0" smtClean="0"/>
              <a:t>Seam Carving Results</a:t>
            </a:r>
            <a:endParaRPr lang="en-US" dirty="0"/>
          </a:p>
        </p:txBody>
      </p:sp>
      <p:sp>
        <p:nvSpPr>
          <p:cNvPr id="8" name="TextBox 7"/>
          <p:cNvSpPr txBox="1"/>
          <p:nvPr/>
        </p:nvSpPr>
        <p:spPr>
          <a:xfrm>
            <a:off x="3780758" y="5754914"/>
            <a:ext cx="1582484" cy="369332"/>
          </a:xfrm>
          <a:prstGeom prst="rect">
            <a:avLst/>
          </a:prstGeom>
          <a:noFill/>
        </p:spPr>
        <p:txBody>
          <a:bodyPr wrap="none" rtlCol="0">
            <a:spAutoFit/>
          </a:bodyPr>
          <a:lstStyle/>
          <a:p>
            <a:r>
              <a:rPr lang="en-US" dirty="0" smtClean="0"/>
              <a:t>Sarah </a:t>
            </a:r>
            <a:r>
              <a:rPr lang="en-US" dirty="0" err="1" smtClean="0"/>
              <a:t>Dubnik</a:t>
            </a:r>
            <a:endParaRPr lang="en-US" dirty="0"/>
          </a:p>
        </p:txBody>
      </p:sp>
    </p:spTree>
    <p:extLst>
      <p:ext uri="{BB962C8B-B14F-4D97-AF65-F5344CB8AC3E}">
        <p14:creationId xmlns:p14="http://schemas.microsoft.com/office/powerpoint/2010/main" val="1817082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Seam Carving Results</a:t>
            </a:r>
            <a:endParaRPr lang="en-US" dirty="0"/>
          </a:p>
        </p:txBody>
      </p:sp>
      <p:sp>
        <p:nvSpPr>
          <p:cNvPr id="8" name="TextBox 7"/>
          <p:cNvSpPr txBox="1"/>
          <p:nvPr/>
        </p:nvSpPr>
        <p:spPr>
          <a:xfrm>
            <a:off x="3646106" y="5754914"/>
            <a:ext cx="1851789" cy="369332"/>
          </a:xfrm>
          <a:prstGeom prst="rect">
            <a:avLst/>
          </a:prstGeom>
          <a:noFill/>
        </p:spPr>
        <p:txBody>
          <a:bodyPr wrap="none" rtlCol="0">
            <a:spAutoFit/>
          </a:bodyPr>
          <a:lstStyle/>
          <a:p>
            <a:r>
              <a:rPr lang="en-US" dirty="0" smtClean="0"/>
              <a:t>Joel </a:t>
            </a:r>
            <a:r>
              <a:rPr lang="en-US" dirty="0" err="1" smtClean="0"/>
              <a:t>Roggeman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65" y="1600313"/>
            <a:ext cx="3971925" cy="397192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020" t="6819" r="21077" b="15654"/>
          <a:stretch/>
        </p:blipFill>
        <p:spPr>
          <a:xfrm>
            <a:off x="4731402" y="1600313"/>
            <a:ext cx="3955398" cy="3971925"/>
          </a:xfrm>
          <a:prstGeom prst="rect">
            <a:avLst/>
          </a:prstGeom>
        </p:spPr>
      </p:pic>
    </p:spTree>
    <p:extLst>
      <p:ext uri="{BB962C8B-B14F-4D97-AF65-F5344CB8AC3E}">
        <p14:creationId xmlns:p14="http://schemas.microsoft.com/office/powerpoint/2010/main" val="962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Seam Carving Results</a:t>
            </a:r>
            <a:endParaRPr lang="en-US" dirty="0"/>
          </a:p>
        </p:txBody>
      </p:sp>
      <p:sp>
        <p:nvSpPr>
          <p:cNvPr id="8" name="TextBox 7"/>
          <p:cNvSpPr txBox="1"/>
          <p:nvPr/>
        </p:nvSpPr>
        <p:spPr>
          <a:xfrm>
            <a:off x="3832054" y="6364514"/>
            <a:ext cx="1479892" cy="369332"/>
          </a:xfrm>
          <a:prstGeom prst="rect">
            <a:avLst/>
          </a:prstGeom>
          <a:noFill/>
        </p:spPr>
        <p:txBody>
          <a:bodyPr wrap="none" rtlCol="0">
            <a:spAutoFit/>
          </a:bodyPr>
          <a:lstStyle/>
          <a:p>
            <a:r>
              <a:rPr lang="en-US" dirty="0" smtClean="0"/>
              <a:t>John Phillips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406" y="1306984"/>
            <a:ext cx="3457390" cy="2299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09" y="3694005"/>
            <a:ext cx="3463387" cy="253039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153" y="3694005"/>
            <a:ext cx="3252276" cy="252162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604" y="1306984"/>
            <a:ext cx="3463387" cy="2301254"/>
          </a:xfrm>
          <a:prstGeom prst="rect">
            <a:avLst/>
          </a:prstGeom>
        </p:spPr>
      </p:pic>
    </p:spTree>
    <p:extLst>
      <p:ext uri="{BB962C8B-B14F-4D97-AF65-F5344CB8AC3E}">
        <p14:creationId xmlns:p14="http://schemas.microsoft.com/office/powerpoint/2010/main" val="72861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Review (fitting)</a:t>
            </a:r>
          </a:p>
          <a:p>
            <a:pPr lvl="1"/>
            <a:r>
              <a:rPr lang="en-US" dirty="0" smtClean="0"/>
              <a:t>Hough transform</a:t>
            </a:r>
          </a:p>
          <a:p>
            <a:pPr lvl="1"/>
            <a:r>
              <a:rPr lang="en-US" dirty="0" smtClean="0"/>
              <a:t>RANSAC</a:t>
            </a:r>
          </a:p>
          <a:p>
            <a:r>
              <a:rPr lang="en-US" dirty="0" smtClean="0"/>
              <a:t>Matching points</a:t>
            </a:r>
          </a:p>
          <a:p>
            <a:r>
              <a:rPr lang="en-US" dirty="0" smtClean="0"/>
              <a:t>Retrieving object instances</a:t>
            </a:r>
          </a:p>
          <a:p>
            <a:pPr lvl="1"/>
            <a:r>
              <a:rPr lang="en-US" dirty="0" smtClean="0"/>
              <a:t>Indexing by visual words</a:t>
            </a:r>
          </a:p>
          <a:p>
            <a:pPr lvl="1"/>
            <a:r>
              <a:rPr lang="en-US" dirty="0" smtClean="0"/>
              <a:t>Spatial verification</a:t>
            </a:r>
            <a:endParaRPr lang="en-US" dirty="0"/>
          </a:p>
        </p:txBody>
      </p:sp>
      <p:sp>
        <p:nvSpPr>
          <p:cNvPr id="4" name="Rectangle 3"/>
          <p:cNvSpPr/>
          <p:nvPr/>
        </p:nvSpPr>
        <p:spPr>
          <a:xfrm>
            <a:off x="275775" y="3839029"/>
            <a:ext cx="8570682" cy="108131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763411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a:solidFill>
                  <a:srgbClr val="000000"/>
                </a:solidFill>
              </a:rPr>
              <a:t>Indexing local features</a:t>
            </a:r>
            <a:endParaRPr lang="en-US" sz="4400" kern="0" dirty="0">
              <a:solidFill>
                <a:srgbClr val="000000"/>
              </a:solidFill>
            </a:endParaRPr>
          </a:p>
        </p:txBody>
      </p:sp>
      <p:sp>
        <p:nvSpPr>
          <p:cNvPr id="60421" name="Content Placeholder 4"/>
          <p:cNvSpPr>
            <a:spLocks noGrp="1"/>
          </p:cNvSpPr>
          <p:nvPr>
            <p:ph idx="4294967295"/>
          </p:nvPr>
        </p:nvSpPr>
        <p:spPr>
          <a:xfrm>
            <a:off x="457200" y="1274763"/>
            <a:ext cx="8229600" cy="1312862"/>
          </a:xfrm>
        </p:spPr>
        <p:txBody>
          <a:bodyPr/>
          <a:lstStyle/>
          <a:p>
            <a:pPr eaLnBrk="1" hangingPunct="1"/>
            <a:r>
              <a:rPr lang="en-US" sz="2800" dirty="0" smtClean="0">
                <a:latin typeface="Arial" pitchFamily="34" charset="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solidFill>
                  <a:srgbClr val="000000"/>
                </a:solidFill>
              </a:rPr>
              <a:t>Descriptor’s feature space</a:t>
            </a:r>
            <a:endParaRPr lang="en-US" sz="2400" dirty="0">
              <a:solidFill>
                <a:srgbClr val="000000"/>
              </a:solidFill>
            </a:endParaRPr>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1425047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smtClean="0"/>
              <a:t>Finding lines in an image: Hough space</a:t>
            </a:r>
          </a:p>
        </p:txBody>
      </p:sp>
      <p:sp>
        <p:nvSpPr>
          <p:cNvPr id="58371" name="Rectangle 3"/>
          <p:cNvSpPr>
            <a:spLocks noGrp="1" noChangeArrowheads="1"/>
          </p:cNvSpPr>
          <p:nvPr>
            <p:ph type="body" idx="1"/>
          </p:nvPr>
        </p:nvSpPr>
        <p:spPr>
          <a:xfrm>
            <a:off x="685800" y="4114800"/>
            <a:ext cx="8153400" cy="1905000"/>
          </a:xfrm>
        </p:spPr>
        <p:txBody>
          <a:bodyPr/>
          <a:lstStyle/>
          <a:p>
            <a:pPr>
              <a:buNone/>
            </a:pPr>
            <a:r>
              <a:rPr lang="en-US" dirty="0" smtClean="0"/>
              <a:t>What are the line parameters for the line that contains both (x</a:t>
            </a:r>
            <a:r>
              <a:rPr lang="en-US" baseline="-25000" dirty="0" smtClean="0"/>
              <a:t>0</a:t>
            </a:r>
            <a:r>
              <a:rPr lang="en-US" dirty="0" smtClean="0"/>
              <a:t>, y</a:t>
            </a:r>
            <a:r>
              <a:rPr lang="en-US" baseline="-25000" dirty="0" smtClean="0"/>
              <a:t>0</a:t>
            </a:r>
            <a:r>
              <a:rPr lang="en-US" dirty="0" smtClean="0"/>
              <a:t>) and (x</a:t>
            </a:r>
            <a:r>
              <a:rPr lang="en-US" baseline="-25000" dirty="0" smtClean="0"/>
              <a:t>1</a:t>
            </a:r>
            <a:r>
              <a:rPr lang="en-US" dirty="0" smtClean="0"/>
              <a:t>, y</a:t>
            </a:r>
            <a:r>
              <a:rPr lang="en-US" baseline="-25000" dirty="0" smtClean="0"/>
              <a:t>1</a:t>
            </a:r>
            <a:r>
              <a:rPr lang="en-US" dirty="0" smtClean="0"/>
              <a:t>)?</a:t>
            </a:r>
          </a:p>
          <a:p>
            <a:pPr lvl="1"/>
            <a:r>
              <a:rPr lang="en-US" dirty="0" smtClean="0"/>
              <a:t>It is the intersection of the lines b = –x</a:t>
            </a:r>
            <a:r>
              <a:rPr lang="en-US" baseline="-25000" dirty="0" smtClean="0"/>
              <a:t>0</a:t>
            </a:r>
            <a:r>
              <a:rPr lang="en-US" dirty="0" smtClean="0"/>
              <a:t>m + y</a:t>
            </a:r>
            <a:r>
              <a:rPr lang="en-US" baseline="-25000" dirty="0" smtClean="0"/>
              <a:t>0 </a:t>
            </a:r>
            <a:r>
              <a:rPr lang="en-US" dirty="0" smtClean="0"/>
              <a:t>and </a:t>
            </a:r>
            <a:br>
              <a:rPr lang="en-US" dirty="0" smtClean="0"/>
            </a:br>
            <a:r>
              <a:rPr lang="en-US" dirty="0" smtClean="0"/>
              <a:t>b = –x</a:t>
            </a:r>
            <a:r>
              <a:rPr lang="en-US" baseline="-25000" dirty="0" smtClean="0"/>
              <a:t>1</a:t>
            </a:r>
            <a:r>
              <a:rPr lang="en-US" dirty="0" smtClean="0"/>
              <a:t>m + y</a:t>
            </a:r>
            <a:r>
              <a:rPr lang="en-US" baseline="-25000" dirty="0" smtClean="0"/>
              <a:t>1</a:t>
            </a:r>
            <a:r>
              <a:rPr lang="en-US" dirty="0" smtClean="0"/>
              <a:t> </a:t>
            </a:r>
          </a:p>
          <a:p>
            <a:pPr eaLnBrk="1" hangingPunct="1">
              <a:buFontTx/>
              <a:buNone/>
            </a:pPr>
            <a:endParaRPr lang="en-US" dirty="0" smtClean="0"/>
          </a:p>
        </p:txBody>
      </p:sp>
      <p:sp>
        <p:nvSpPr>
          <p:cNvPr id="58372" name="Line 4"/>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3" name="Line 5"/>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4" name="Text Box 6"/>
          <p:cNvSpPr txBox="1">
            <a:spLocks noChangeArrowheads="1"/>
          </p:cNvSpPr>
          <p:nvPr/>
        </p:nvSpPr>
        <p:spPr bwMode="auto">
          <a:xfrm>
            <a:off x="3124200" y="3048000"/>
            <a:ext cx="31115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x</a:t>
            </a:r>
          </a:p>
        </p:txBody>
      </p:sp>
      <p:sp>
        <p:nvSpPr>
          <p:cNvPr id="58375" name="Text Box 7"/>
          <p:cNvSpPr txBox="1">
            <a:spLocks noChangeArrowheads="1"/>
          </p:cNvSpPr>
          <p:nvPr/>
        </p:nvSpPr>
        <p:spPr bwMode="auto">
          <a:xfrm>
            <a:off x="958850" y="1114425"/>
            <a:ext cx="31115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y</a:t>
            </a:r>
          </a:p>
        </p:txBody>
      </p:sp>
      <p:sp>
        <p:nvSpPr>
          <p:cNvPr id="58376" name="Line 8"/>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7" name="Line 9"/>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8" name="Text Box 10"/>
          <p:cNvSpPr txBox="1">
            <a:spLocks noChangeArrowheads="1"/>
          </p:cNvSpPr>
          <p:nvPr/>
        </p:nvSpPr>
        <p:spPr bwMode="auto">
          <a:xfrm>
            <a:off x="7283450" y="3048000"/>
            <a:ext cx="3952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m</a:t>
            </a:r>
          </a:p>
        </p:txBody>
      </p:sp>
      <p:sp>
        <p:nvSpPr>
          <p:cNvPr id="58379" name="Text Box 11"/>
          <p:cNvSpPr txBox="1">
            <a:spLocks noChangeArrowheads="1"/>
          </p:cNvSpPr>
          <p:nvPr/>
        </p:nvSpPr>
        <p:spPr bwMode="auto">
          <a:xfrm>
            <a:off x="5105400" y="1114425"/>
            <a:ext cx="32543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b</a:t>
            </a:r>
          </a:p>
        </p:txBody>
      </p:sp>
      <p:sp>
        <p:nvSpPr>
          <p:cNvPr id="58380" name="Oval 12"/>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58381" name="Text Box 13"/>
          <p:cNvSpPr txBox="1">
            <a:spLocks noChangeArrowheads="1"/>
          </p:cNvSpPr>
          <p:nvPr/>
        </p:nvSpPr>
        <p:spPr bwMode="auto">
          <a:xfrm>
            <a:off x="1447800" y="3352800"/>
            <a:ext cx="191452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rPr>
              <a:t>image space</a:t>
            </a:r>
          </a:p>
        </p:txBody>
      </p:sp>
      <p:sp>
        <p:nvSpPr>
          <p:cNvPr id="58382" name="Text Box 14"/>
          <p:cNvSpPr txBox="1">
            <a:spLocks noChangeArrowheads="1"/>
          </p:cNvSpPr>
          <p:nvPr/>
        </p:nvSpPr>
        <p:spPr bwMode="auto">
          <a:xfrm>
            <a:off x="4876800" y="3352800"/>
            <a:ext cx="3695700" cy="46196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rPr>
              <a:t>Hough (parameter) space</a:t>
            </a:r>
          </a:p>
        </p:txBody>
      </p:sp>
      <p:sp>
        <p:nvSpPr>
          <p:cNvPr id="58383" name="Line 15"/>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grpSp>
        <p:nvGrpSpPr>
          <p:cNvPr id="2" name="Group 16"/>
          <p:cNvGrpSpPr>
            <a:grpSpLocks/>
          </p:cNvGrpSpPr>
          <p:nvPr/>
        </p:nvGrpSpPr>
        <p:grpSpPr bwMode="auto">
          <a:xfrm>
            <a:off x="685800" y="1757363"/>
            <a:ext cx="8153400" cy="4948237"/>
            <a:chOff x="432" y="1107"/>
            <a:chExt cx="5136" cy="3117"/>
          </a:xfrm>
        </p:grpSpPr>
        <p:grpSp>
          <p:nvGrpSpPr>
            <p:cNvPr id="3" name="Group 17"/>
            <p:cNvGrpSpPr>
              <a:grpSpLocks/>
            </p:cNvGrpSpPr>
            <p:nvPr/>
          </p:nvGrpSpPr>
          <p:grpSpPr bwMode="auto">
            <a:xfrm>
              <a:off x="432" y="1248"/>
              <a:ext cx="5136" cy="2976"/>
              <a:chOff x="432" y="1248"/>
              <a:chExt cx="5136" cy="2976"/>
            </a:xfrm>
          </p:grpSpPr>
          <p:sp>
            <p:nvSpPr>
              <p:cNvPr id="58391" name="Line 18"/>
              <p:cNvSpPr>
                <a:spLocks noChangeShapeType="1"/>
              </p:cNvSpPr>
              <p:nvPr/>
            </p:nvSpPr>
            <p:spPr bwMode="auto">
              <a:xfrm>
                <a:off x="3648" y="1248"/>
                <a:ext cx="912" cy="336"/>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8392" name="Rectangle 19"/>
              <p:cNvSpPr>
                <a:spLocks noChangeArrowheads="1"/>
              </p:cNvSpPr>
              <p:nvPr/>
            </p:nvSpPr>
            <p:spPr bwMode="auto">
              <a:xfrm>
                <a:off x="432" y="3792"/>
                <a:ext cx="5136" cy="432"/>
              </a:xfrm>
              <a:prstGeom prst="rect">
                <a:avLst/>
              </a:prstGeom>
              <a:noFill/>
              <a:ln w="9525">
                <a:noFill/>
                <a:miter lim="800000"/>
                <a:headEnd/>
                <a:tailEnd/>
              </a:ln>
            </p:spPr>
            <p:txBody>
              <a:bodyPr/>
              <a:lstStyle/>
              <a:p>
                <a:pPr marL="1143000" lvl="2" indent="-228600" fontAlgn="base">
                  <a:spcBef>
                    <a:spcPct val="20000"/>
                  </a:spcBef>
                  <a:spcAft>
                    <a:spcPct val="0"/>
                  </a:spcAft>
                  <a:buFontTx/>
                  <a:buChar char="–"/>
                </a:pPr>
                <a:endParaRPr lang="en-US" dirty="0">
                  <a:solidFill>
                    <a:srgbClr val="000000"/>
                  </a:solidFill>
                </a:endParaRPr>
              </a:p>
            </p:txBody>
          </p:sp>
        </p:grpSp>
        <p:pic>
          <p:nvPicPr>
            <p:cNvPr id="58390" name="Picture 20" descr="Edittex"/>
            <p:cNvPicPr>
              <a:picLocks noChangeAspect="1" noChangeArrowheads="1"/>
            </p:cNvPicPr>
            <p:nvPr>
              <p:custDataLst>
                <p:tags r:id="rId1"/>
              </p:custDataLst>
            </p:nvPr>
          </p:nvPicPr>
          <p:blipFill>
            <a:blip r:embed="rId4" cstate="print"/>
            <a:srcRect/>
            <a:stretch>
              <a:fillRect/>
            </a:stretch>
          </p:blipFill>
          <p:spPr bwMode="auto">
            <a:xfrm>
              <a:off x="3715" y="1107"/>
              <a:ext cx="1092" cy="142"/>
            </a:xfrm>
            <a:prstGeom prst="rect">
              <a:avLst/>
            </a:prstGeom>
            <a:noFill/>
            <a:ln w="9525">
              <a:noFill/>
              <a:miter lim="800000"/>
              <a:headEnd/>
              <a:tailEnd/>
            </a:ln>
          </p:spPr>
        </p:pic>
      </p:grpSp>
      <p:sp>
        <p:nvSpPr>
          <p:cNvPr id="58385" name="Text Box 21"/>
          <p:cNvSpPr txBox="1">
            <a:spLocks noChangeArrowheads="1"/>
          </p:cNvSpPr>
          <p:nvPr/>
        </p:nvSpPr>
        <p:spPr bwMode="auto">
          <a:xfrm>
            <a:off x="1646238" y="3032125"/>
            <a:ext cx="403225"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i="1" dirty="0">
                <a:solidFill>
                  <a:srgbClr val="000000"/>
                </a:solidFill>
              </a:rPr>
              <a:t>x</a:t>
            </a:r>
            <a:r>
              <a:rPr lang="en-US" sz="2000" i="1" baseline="-25000" dirty="0">
                <a:solidFill>
                  <a:srgbClr val="000000"/>
                </a:solidFill>
              </a:rPr>
              <a:t>0</a:t>
            </a:r>
          </a:p>
        </p:txBody>
      </p:sp>
      <p:sp>
        <p:nvSpPr>
          <p:cNvPr id="58386" name="Text Box 22"/>
          <p:cNvSpPr txBox="1">
            <a:spLocks noChangeArrowheads="1"/>
          </p:cNvSpPr>
          <p:nvPr/>
        </p:nvSpPr>
        <p:spPr bwMode="auto">
          <a:xfrm>
            <a:off x="877888" y="1681144"/>
            <a:ext cx="403225"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i="1" dirty="0">
                <a:solidFill>
                  <a:srgbClr val="000000"/>
                </a:solidFill>
              </a:rPr>
              <a:t>y</a:t>
            </a:r>
            <a:r>
              <a:rPr lang="en-US" sz="2000" i="1" baseline="-25000" dirty="0">
                <a:solidFill>
                  <a:srgbClr val="000000"/>
                </a:solidFill>
              </a:rPr>
              <a:t>0</a:t>
            </a:r>
          </a:p>
        </p:txBody>
      </p:sp>
      <p:sp>
        <p:nvSpPr>
          <p:cNvPr id="58387" name="Oval 22"/>
          <p:cNvSpPr>
            <a:spLocks noChangeArrowheads="1"/>
          </p:cNvSpPr>
          <p:nvPr/>
        </p:nvSpPr>
        <p:spPr bwMode="auto">
          <a:xfrm>
            <a:off x="2362200" y="1600200"/>
            <a:ext cx="76200" cy="76200"/>
          </a:xfrm>
          <a:prstGeom prst="ellipse">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8388" name="Line 18"/>
          <p:cNvSpPr>
            <a:spLocks noChangeShapeType="1"/>
          </p:cNvSpPr>
          <p:nvPr/>
        </p:nvSpPr>
        <p:spPr bwMode="auto">
          <a:xfrm>
            <a:off x="5715000" y="2133600"/>
            <a:ext cx="1752600" cy="228600"/>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25" name="Rectangle 9"/>
          <p:cNvSpPr>
            <a:spLocks noChangeArrowheads="1"/>
          </p:cNvSpPr>
          <p:nvPr/>
        </p:nvSpPr>
        <p:spPr bwMode="auto">
          <a:xfrm>
            <a:off x="6629400" y="2625714"/>
            <a:ext cx="1546225"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i="1" dirty="0">
                <a:solidFill>
                  <a:srgbClr val="000000"/>
                </a:solidFill>
                <a:cs typeface="Arial" charset="0"/>
              </a:rPr>
              <a:t>b</a:t>
            </a:r>
            <a:r>
              <a:rPr lang="en-US" dirty="0">
                <a:solidFill>
                  <a:srgbClr val="000000"/>
                </a:solidFill>
                <a:cs typeface="Arial" charset="0"/>
              </a:rPr>
              <a:t> = –</a:t>
            </a:r>
            <a:r>
              <a:rPr lang="en-US" i="1" dirty="0">
                <a:solidFill>
                  <a:srgbClr val="000000"/>
                </a:solidFill>
                <a:cs typeface="Arial" charset="0"/>
              </a:rPr>
              <a:t>x</a:t>
            </a:r>
            <a:r>
              <a:rPr lang="en-US" baseline="-25000" dirty="0">
                <a:solidFill>
                  <a:srgbClr val="000000"/>
                </a:solidFill>
                <a:cs typeface="Arial" charset="0"/>
              </a:rPr>
              <a:t>1</a:t>
            </a:r>
            <a:r>
              <a:rPr lang="en-US" i="1" dirty="0">
                <a:solidFill>
                  <a:srgbClr val="000000"/>
                </a:solidFill>
                <a:cs typeface="Arial" charset="0"/>
              </a:rPr>
              <a:t>m</a:t>
            </a:r>
            <a:r>
              <a:rPr lang="en-US" dirty="0">
                <a:solidFill>
                  <a:srgbClr val="000000"/>
                </a:solidFill>
                <a:cs typeface="Arial" charset="0"/>
              </a:rPr>
              <a:t> + </a:t>
            </a:r>
            <a:r>
              <a:rPr lang="en-US" i="1" dirty="0">
                <a:solidFill>
                  <a:srgbClr val="000000"/>
                </a:solidFill>
                <a:cs typeface="Arial" charset="0"/>
              </a:rPr>
              <a:t>y</a:t>
            </a:r>
            <a:r>
              <a:rPr lang="en-US" baseline="-25000" dirty="0">
                <a:solidFill>
                  <a:srgbClr val="000000"/>
                </a:solidFill>
                <a:cs typeface="Arial" charset="0"/>
              </a:rPr>
              <a:t>1</a:t>
            </a:r>
          </a:p>
        </p:txBody>
      </p:sp>
      <p:sp>
        <p:nvSpPr>
          <p:cNvPr id="26" name="Rectangle 7"/>
          <p:cNvSpPr>
            <a:spLocks noChangeArrowheads="1"/>
          </p:cNvSpPr>
          <p:nvPr/>
        </p:nvSpPr>
        <p:spPr bwMode="auto">
          <a:xfrm>
            <a:off x="1812899" y="1895454"/>
            <a:ext cx="860425"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cs typeface="Arial" charset="0"/>
              </a:rPr>
              <a:t>(</a:t>
            </a:r>
            <a:r>
              <a:rPr lang="en-US" i="1" dirty="0">
                <a:solidFill>
                  <a:srgbClr val="000000"/>
                </a:solidFill>
                <a:cs typeface="Arial" charset="0"/>
              </a:rPr>
              <a:t>x</a:t>
            </a:r>
            <a:r>
              <a:rPr lang="en-US" baseline="-25000" dirty="0">
                <a:solidFill>
                  <a:srgbClr val="000000"/>
                </a:solidFill>
                <a:cs typeface="Arial" charset="0"/>
              </a:rPr>
              <a:t>0</a:t>
            </a:r>
            <a:r>
              <a:rPr lang="en-US" dirty="0">
                <a:solidFill>
                  <a:srgbClr val="000000"/>
                </a:solidFill>
                <a:cs typeface="Arial" charset="0"/>
              </a:rPr>
              <a:t>, </a:t>
            </a:r>
            <a:r>
              <a:rPr lang="en-US" i="1" dirty="0">
                <a:solidFill>
                  <a:srgbClr val="000000"/>
                </a:solidFill>
                <a:cs typeface="Arial" charset="0"/>
              </a:rPr>
              <a:t>y</a:t>
            </a:r>
            <a:r>
              <a:rPr lang="en-US" baseline="-25000" dirty="0">
                <a:solidFill>
                  <a:srgbClr val="000000"/>
                </a:solidFill>
                <a:cs typeface="Arial" charset="0"/>
              </a:rPr>
              <a:t>0</a:t>
            </a:r>
            <a:r>
              <a:rPr lang="en-US" dirty="0">
                <a:solidFill>
                  <a:srgbClr val="000000"/>
                </a:solidFill>
                <a:cs typeface="Arial" charset="0"/>
              </a:rPr>
              <a:t>)</a:t>
            </a:r>
          </a:p>
        </p:txBody>
      </p:sp>
      <p:sp>
        <p:nvSpPr>
          <p:cNvPr id="27" name="Rectangle 8"/>
          <p:cNvSpPr>
            <a:spLocks noChangeArrowheads="1"/>
          </p:cNvSpPr>
          <p:nvPr/>
        </p:nvSpPr>
        <p:spPr bwMode="auto">
          <a:xfrm>
            <a:off x="2470133" y="1457298"/>
            <a:ext cx="860425" cy="36671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cs typeface="Arial" charset="0"/>
              </a:rPr>
              <a:t>(</a:t>
            </a:r>
            <a:r>
              <a:rPr lang="en-US" i="1" dirty="0">
                <a:solidFill>
                  <a:srgbClr val="000000"/>
                </a:solidFill>
                <a:cs typeface="Arial" charset="0"/>
              </a:rPr>
              <a:t>x</a:t>
            </a:r>
            <a:r>
              <a:rPr lang="en-US" baseline="-25000" dirty="0">
                <a:solidFill>
                  <a:srgbClr val="000000"/>
                </a:solidFill>
                <a:cs typeface="Arial" charset="0"/>
              </a:rPr>
              <a:t>1</a:t>
            </a:r>
            <a:r>
              <a:rPr lang="en-US" dirty="0">
                <a:solidFill>
                  <a:srgbClr val="000000"/>
                </a:solidFill>
                <a:cs typeface="Arial" charset="0"/>
              </a:rPr>
              <a:t>, </a:t>
            </a:r>
            <a:r>
              <a:rPr lang="en-US" i="1" dirty="0">
                <a:solidFill>
                  <a:srgbClr val="000000"/>
                </a:solidFill>
                <a:cs typeface="Arial" charset="0"/>
              </a:rPr>
              <a:t>y</a:t>
            </a:r>
            <a:r>
              <a:rPr lang="en-US" baseline="-25000" dirty="0">
                <a:solidFill>
                  <a:srgbClr val="000000"/>
                </a:solidFill>
                <a:cs typeface="Arial" charset="0"/>
              </a:rPr>
              <a:t>1</a:t>
            </a:r>
            <a:r>
              <a:rPr lang="en-US" dirty="0">
                <a:solidFill>
                  <a:srgbClr val="000000"/>
                </a:solidFill>
                <a:cs typeface="Arial" charset="0"/>
              </a:rPr>
              <a:t>)</a:t>
            </a:r>
          </a:p>
        </p:txBody>
      </p:sp>
      <p:sp>
        <p:nvSpPr>
          <p:cNvPr id="28" name="Oval 27"/>
          <p:cNvSpPr/>
          <p:nvPr/>
        </p:nvSpPr>
        <p:spPr bwMode="auto">
          <a:xfrm>
            <a:off x="6434163" y="2151045"/>
            <a:ext cx="182565" cy="18256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9" name="TextBox 28"/>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Steve Seitz</a:t>
            </a:r>
            <a:endParaRPr lang="en-US" sz="1000" dirty="0">
              <a:solidFill>
                <a:srgbClr val="000000"/>
              </a:solidFill>
            </a:endParaRPr>
          </a:p>
        </p:txBody>
      </p:sp>
    </p:spTree>
    <p:extLst>
      <p:ext uri="{BB962C8B-B14F-4D97-AF65-F5344CB8AC3E}">
        <p14:creationId xmlns:p14="http://schemas.microsoft.com/office/powerpoint/2010/main" val="111496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8" grpId="0" animBg="1"/>
      <p:bldP spid="25" grpId="0"/>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solidFill>
                  <a:srgbClr val="000000"/>
                </a:solidFill>
              </a:rPr>
              <a:t>Descriptor’s feature space</a:t>
            </a:r>
            <a:endParaRPr lang="en-US" sz="24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solidFill>
                  <a:srgbClr val="000000"/>
                </a:solidFill>
              </a:rPr>
              <a:t>Database images</a:t>
            </a:r>
            <a:endParaRPr lang="en-US" sz="2400" dirty="0">
              <a:solidFill>
                <a:srgbClr val="000000"/>
              </a:solidFill>
            </a:endParaRPr>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solidFill>
                  <a:srgbClr val="000000"/>
                </a:solidFill>
              </a:rPr>
              <a:t>Query image</a:t>
            </a:r>
            <a:endParaRPr lang="en-US" sz="2400" dirty="0">
              <a:solidFill>
                <a:srgbClr val="000000"/>
              </a:solidFill>
            </a:endParaRPr>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6" name="TextBox 4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31258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6"/>
          <p:cNvSpPr>
            <a:spLocks noGrp="1"/>
          </p:cNvSpPr>
          <p:nvPr>
            <p:ph idx="1"/>
          </p:nvPr>
        </p:nvSpPr>
        <p:spPr>
          <a:xfrm>
            <a:off x="446088" y="1420813"/>
            <a:ext cx="8229600" cy="4525962"/>
          </a:xfrm>
        </p:spPr>
        <p:txBody>
          <a:bodyPr/>
          <a:lstStyle/>
          <a:p>
            <a:pPr eaLnBrk="1" hangingPunct="1"/>
            <a:r>
              <a:rPr lang="en-US" sz="2800" smtClean="0"/>
              <a:t>With potentially thousands of features per image, and hundreds to millions of images to search, how to efficiently find those that are relevant to a new image?</a:t>
            </a:r>
          </a:p>
          <a:p>
            <a:pPr eaLnBrk="1" hangingPunct="1"/>
            <a:endParaRPr lang="en-US" smtClean="0"/>
          </a:p>
          <a:p>
            <a:pPr lvl="2" eaLnBrk="1" hangingPunct="1"/>
            <a:endParaRPr lang="en-US" sz="2800" smtClean="0"/>
          </a:p>
          <a:p>
            <a:pPr lvl="2" eaLnBrk="1" hangingPunct="1"/>
            <a:endParaRPr lang="en-US" sz="2800" smtClean="0"/>
          </a:p>
          <a:p>
            <a:pPr lvl="2" eaLnBrk="1" hangingPunct="1"/>
            <a:endParaRPr lang="en-US" sz="2800" smtClean="0"/>
          </a:p>
          <a:p>
            <a:pPr lvl="2" eaLnBrk="1" hangingPunct="1"/>
            <a:endParaRPr lang="en-US" sz="2800" smtClean="0"/>
          </a:p>
          <a:p>
            <a:pPr lvl="2" eaLnBrk="1" hangingPunct="1"/>
            <a:endParaRPr lang="en-US" sz="2800" smtClean="0"/>
          </a:p>
          <a:p>
            <a:pPr lvl="3" eaLnBrk="1" hangingPunct="1"/>
            <a:endParaRPr lang="en-US" sz="2800" smtClean="0"/>
          </a:p>
        </p:txBody>
      </p:sp>
      <p:sp>
        <p:nvSpPr>
          <p:cNvPr id="6"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7" name="TextBox 6"/>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Kristen </a:t>
            </a:r>
            <a:r>
              <a:rPr lang="en-US" sz="1000" dirty="0" err="1" smtClean="0">
                <a:solidFill>
                  <a:srgbClr val="000000"/>
                </a:solidFill>
              </a:rPr>
              <a:t>Grauman</a:t>
            </a:r>
            <a:endParaRPr lang="en-US" sz="1000" dirty="0">
              <a:solidFill>
                <a:srgbClr val="000000"/>
              </a:solidFill>
            </a:endParaRPr>
          </a:p>
        </p:txBody>
      </p:sp>
    </p:spTree>
    <p:extLst>
      <p:ext uri="{BB962C8B-B14F-4D97-AF65-F5344CB8AC3E}">
        <p14:creationId xmlns:p14="http://schemas.microsoft.com/office/powerpoint/2010/main" val="1587339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892141" y="6608279"/>
            <a:ext cx="1905000" cy="261610"/>
          </a:xfrm>
          <a:prstGeom prst="rect">
            <a:avLst/>
          </a:prstGeom>
          <a:noFill/>
        </p:spPr>
        <p:txBody>
          <a:bodyPr wrap="square" rtlCol="0">
            <a:spAutoFit/>
          </a:bodyPr>
          <a:lstStyle/>
          <a:p>
            <a:r>
              <a:rPr lang="en-US" sz="1050" dirty="0" smtClean="0">
                <a:solidFill>
                  <a:srgbClr val="000000"/>
                </a:solidFill>
              </a:rPr>
              <a:t>Kristen </a:t>
            </a:r>
            <a:r>
              <a:rPr lang="en-US" sz="1050" dirty="0" err="1" smtClean="0">
                <a:solidFill>
                  <a:srgbClr val="000000"/>
                </a:solidFill>
              </a:rPr>
              <a:t>Grauman</a:t>
            </a:r>
            <a:endParaRPr lang="en-US" sz="1050" dirty="0">
              <a:solidFill>
                <a:srgbClr val="000000"/>
              </a:solidFill>
            </a:endParaRPr>
          </a:p>
        </p:txBody>
      </p:sp>
    </p:spTree>
    <p:extLst>
      <p:ext uri="{BB962C8B-B14F-4D97-AF65-F5344CB8AC3E}">
        <p14:creationId xmlns:p14="http://schemas.microsoft.com/office/powerpoint/2010/main" val="69166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59693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67592"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3282278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4"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6"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8617" name="Group 65"/>
          <p:cNvGrpSpPr>
            <a:grpSpLocks/>
          </p:cNvGrpSpPr>
          <p:nvPr/>
        </p:nvGrpSpPr>
        <p:grpSpPr bwMode="auto">
          <a:xfrm>
            <a:off x="5562600" y="1806575"/>
            <a:ext cx="3011488" cy="2824163"/>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3362311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4"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5"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9640" name="Group 70"/>
          <p:cNvGrpSpPr>
            <a:grpSpLocks/>
          </p:cNvGrpSpPr>
          <p:nvPr/>
        </p:nvGrpSpPr>
        <p:grpSpPr bwMode="auto">
          <a:xfrm>
            <a:off x="5562600" y="1809750"/>
            <a:ext cx="3011488" cy="2824163"/>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2364033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4"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4"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4"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40"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2073635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71684"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D</a:t>
            </a:r>
            <a:r>
              <a:rPr lang="en-US" sz="1000" kern="0" dirty="0">
                <a:solidFill>
                  <a:srgbClr val="000000"/>
                </a:solidFill>
                <a:latin typeface="Arial" panose="020B0604020202020204" pitchFamily="34" charset="0"/>
                <a:cs typeface="Arial" panose="020B0604020202020204" pitchFamily="34" charset="0"/>
              </a:rPr>
              <a:t>. </a:t>
            </a:r>
            <a:r>
              <a:rPr lang="en-US" sz="1000" kern="0" dirty="0" err="1">
                <a:solidFill>
                  <a:srgbClr val="000000"/>
                </a:solidFill>
                <a:latin typeface="Arial" panose="020B0604020202020204" pitchFamily="34" charset="0"/>
                <a:cs typeface="Arial" panose="020B0604020202020204" pitchFamily="34" charset="0"/>
              </a:rPr>
              <a:t>Nister</a:t>
            </a:r>
            <a:r>
              <a:rPr lang="en-US" sz="1000" kern="0" dirty="0">
                <a:solidFill>
                  <a:srgbClr val="000000"/>
                </a:solidFill>
                <a:latin typeface="Arial" panose="020B0604020202020204" pitchFamily="34" charset="0"/>
                <a:cs typeface="Arial" panose="020B0604020202020204" pitchFamily="34" charset="0"/>
              </a:rPr>
              <a:t>, CVPR 2006</a:t>
            </a:r>
          </a:p>
        </p:txBody>
      </p:sp>
    </p:spTree>
    <p:extLst>
      <p:ext uri="{BB962C8B-B14F-4D97-AF65-F5344CB8AC3E}">
        <p14:creationId xmlns:p14="http://schemas.microsoft.com/office/powerpoint/2010/main" val="243988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3916702" y="3903650"/>
            <a:ext cx="4935538" cy="13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64075" y="5266999"/>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74761" name="Group 62"/>
          <p:cNvGrpSpPr>
            <a:grpSpLocks noChangeAspect="1"/>
          </p:cNvGrpSpPr>
          <p:nvPr/>
        </p:nvGrpSpPr>
        <p:grpSpPr bwMode="auto">
          <a:xfrm>
            <a:off x="914400" y="2743200"/>
            <a:ext cx="2216150" cy="2782888"/>
            <a:chOff x="1244596" y="-2173065"/>
            <a:chExt cx="6853224" cy="8600841"/>
          </a:xfrm>
        </p:grpSpPr>
        <p:grpSp>
          <p:nvGrpSpPr>
            <p:cNvPr id="74764"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74765"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2" name="Text Box 90"/>
          <p:cNvSpPr txBox="1">
            <a:spLocks noChangeArrowheads="1"/>
          </p:cNvSpPr>
          <p:nvPr/>
        </p:nvSpPr>
        <p:spPr bwMode="auto">
          <a:xfrm>
            <a:off x="5670" y="6609930"/>
            <a:ext cx="2465874"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86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799" y="76200"/>
            <a:ext cx="8458201" cy="838200"/>
          </a:xfrm>
        </p:spPr>
        <p:txBody>
          <a:bodyPr/>
          <a:lstStyle/>
          <a:p>
            <a:pPr eaLnBrk="1" hangingPunct="1"/>
            <a:r>
              <a:rPr lang="en-US" dirty="0" smtClean="0"/>
              <a:t>Finding lines in an image: Hough algorithm</a:t>
            </a:r>
          </a:p>
        </p:txBody>
      </p:sp>
      <p:sp>
        <p:nvSpPr>
          <p:cNvPr id="58371" name="Rectangle 3"/>
          <p:cNvSpPr>
            <a:spLocks noGrp="1" noChangeArrowheads="1"/>
          </p:cNvSpPr>
          <p:nvPr>
            <p:ph type="body" idx="1"/>
          </p:nvPr>
        </p:nvSpPr>
        <p:spPr>
          <a:xfrm>
            <a:off x="482544" y="4013208"/>
            <a:ext cx="8356656" cy="1905000"/>
          </a:xfrm>
        </p:spPr>
        <p:txBody>
          <a:bodyPr/>
          <a:lstStyle/>
          <a:p>
            <a:pPr eaLnBrk="1" hangingPunct="1">
              <a:buFontTx/>
              <a:buNone/>
            </a:pPr>
            <a:r>
              <a:rPr lang="en-US" dirty="0" smtClean="0"/>
              <a:t>How can we use this to find the most likely parameters (</a:t>
            </a:r>
            <a:r>
              <a:rPr lang="en-US" dirty="0" err="1" smtClean="0"/>
              <a:t>m,b</a:t>
            </a:r>
            <a:r>
              <a:rPr lang="en-US" dirty="0" smtClean="0"/>
              <a:t>) for the most prominent line in the image space?</a:t>
            </a:r>
          </a:p>
          <a:p>
            <a:pPr eaLnBrk="1" hangingPunct="1"/>
            <a:r>
              <a:rPr lang="en-US" dirty="0" smtClean="0">
                <a:solidFill>
                  <a:srgbClr val="002060"/>
                </a:solidFill>
              </a:rPr>
              <a:t>Let each edge point in image space </a:t>
            </a:r>
            <a:r>
              <a:rPr lang="en-US" i="1" dirty="0" smtClean="0">
                <a:solidFill>
                  <a:srgbClr val="002060"/>
                </a:solidFill>
              </a:rPr>
              <a:t>vote </a:t>
            </a:r>
            <a:r>
              <a:rPr lang="en-US" dirty="0" smtClean="0">
                <a:solidFill>
                  <a:srgbClr val="002060"/>
                </a:solidFill>
              </a:rPr>
              <a:t>for a set of possible parameters in Hough space</a:t>
            </a:r>
          </a:p>
          <a:p>
            <a:pPr eaLnBrk="1" hangingPunct="1"/>
            <a:r>
              <a:rPr lang="en-US" dirty="0" smtClean="0">
                <a:solidFill>
                  <a:srgbClr val="002060"/>
                </a:solidFill>
              </a:rPr>
              <a:t>Accumulate votes in discrete set of bins; parameters with the most votes indicate line in image space</a:t>
            </a:r>
            <a:r>
              <a:rPr lang="en-US" dirty="0" smtClean="0"/>
              <a:t>.</a:t>
            </a:r>
          </a:p>
          <a:p>
            <a:pPr eaLnBrk="1" hangingPunct="1">
              <a:buFontTx/>
              <a:buNone/>
            </a:pPr>
            <a:endParaRPr lang="en-US" dirty="0" smtClean="0"/>
          </a:p>
        </p:txBody>
      </p:sp>
      <p:sp>
        <p:nvSpPr>
          <p:cNvPr id="58372" name="Line 4"/>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3" name="Line 5"/>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4" name="Text Box 6"/>
          <p:cNvSpPr txBox="1">
            <a:spLocks noChangeArrowheads="1"/>
          </p:cNvSpPr>
          <p:nvPr/>
        </p:nvSpPr>
        <p:spPr bwMode="auto">
          <a:xfrm>
            <a:off x="3124200" y="3048000"/>
            <a:ext cx="31115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x</a:t>
            </a:r>
          </a:p>
        </p:txBody>
      </p:sp>
      <p:sp>
        <p:nvSpPr>
          <p:cNvPr id="58375" name="Text Box 7"/>
          <p:cNvSpPr txBox="1">
            <a:spLocks noChangeArrowheads="1"/>
          </p:cNvSpPr>
          <p:nvPr/>
        </p:nvSpPr>
        <p:spPr bwMode="auto">
          <a:xfrm>
            <a:off x="958850" y="1114425"/>
            <a:ext cx="31115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y</a:t>
            </a:r>
          </a:p>
        </p:txBody>
      </p:sp>
      <p:sp>
        <p:nvSpPr>
          <p:cNvPr id="58376" name="Line 8"/>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7" name="Line 9"/>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sp>
        <p:nvSpPr>
          <p:cNvPr id="58378" name="Text Box 10"/>
          <p:cNvSpPr txBox="1">
            <a:spLocks noChangeArrowheads="1"/>
          </p:cNvSpPr>
          <p:nvPr/>
        </p:nvSpPr>
        <p:spPr bwMode="auto">
          <a:xfrm>
            <a:off x="7283450" y="3048000"/>
            <a:ext cx="3952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m</a:t>
            </a:r>
          </a:p>
        </p:txBody>
      </p:sp>
      <p:sp>
        <p:nvSpPr>
          <p:cNvPr id="58379" name="Text Box 11"/>
          <p:cNvSpPr txBox="1">
            <a:spLocks noChangeArrowheads="1"/>
          </p:cNvSpPr>
          <p:nvPr/>
        </p:nvSpPr>
        <p:spPr bwMode="auto">
          <a:xfrm>
            <a:off x="5105400" y="1114425"/>
            <a:ext cx="32543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rPr>
              <a:t>b</a:t>
            </a:r>
          </a:p>
        </p:txBody>
      </p:sp>
      <p:sp>
        <p:nvSpPr>
          <p:cNvPr id="58380" name="Oval 12"/>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58381" name="Text Box 13"/>
          <p:cNvSpPr txBox="1">
            <a:spLocks noChangeArrowheads="1"/>
          </p:cNvSpPr>
          <p:nvPr/>
        </p:nvSpPr>
        <p:spPr bwMode="auto">
          <a:xfrm>
            <a:off x="1447800" y="3352800"/>
            <a:ext cx="191452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rPr>
              <a:t>image space</a:t>
            </a:r>
          </a:p>
        </p:txBody>
      </p:sp>
      <p:sp>
        <p:nvSpPr>
          <p:cNvPr id="58382" name="Text Box 14"/>
          <p:cNvSpPr txBox="1">
            <a:spLocks noChangeArrowheads="1"/>
          </p:cNvSpPr>
          <p:nvPr/>
        </p:nvSpPr>
        <p:spPr bwMode="auto">
          <a:xfrm>
            <a:off x="4876800" y="3352800"/>
            <a:ext cx="3695700" cy="46196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rPr>
              <a:t>Hough (parameter) space</a:t>
            </a:r>
          </a:p>
        </p:txBody>
      </p:sp>
      <p:sp>
        <p:nvSpPr>
          <p:cNvPr id="58383" name="Line 15"/>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p:spPr>
        <p:txBody>
          <a:bodyPr/>
          <a:lstStyle/>
          <a:p>
            <a:pPr eaLnBrk="0" fontAlgn="base" hangingPunct="0">
              <a:spcBef>
                <a:spcPct val="0"/>
              </a:spcBef>
              <a:spcAft>
                <a:spcPct val="0"/>
              </a:spcAft>
            </a:pPr>
            <a:endParaRPr lang="en-US">
              <a:solidFill>
                <a:srgbClr val="000000"/>
              </a:solidFill>
            </a:endParaRPr>
          </a:p>
        </p:txBody>
      </p:sp>
      <p:grpSp>
        <p:nvGrpSpPr>
          <p:cNvPr id="2" name="Group 17"/>
          <p:cNvGrpSpPr>
            <a:grpSpLocks/>
          </p:cNvGrpSpPr>
          <p:nvPr/>
        </p:nvGrpSpPr>
        <p:grpSpPr bwMode="auto">
          <a:xfrm>
            <a:off x="685800" y="1981200"/>
            <a:ext cx="8153400" cy="4724400"/>
            <a:chOff x="432" y="1248"/>
            <a:chExt cx="5136" cy="2976"/>
          </a:xfrm>
        </p:grpSpPr>
        <p:sp>
          <p:nvSpPr>
            <p:cNvPr id="58391" name="Line 18"/>
            <p:cNvSpPr>
              <a:spLocks noChangeShapeType="1"/>
            </p:cNvSpPr>
            <p:nvPr/>
          </p:nvSpPr>
          <p:spPr bwMode="auto">
            <a:xfrm>
              <a:off x="3648" y="1248"/>
              <a:ext cx="912" cy="336"/>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8392" name="Rectangle 19"/>
            <p:cNvSpPr>
              <a:spLocks noChangeArrowheads="1"/>
            </p:cNvSpPr>
            <p:nvPr/>
          </p:nvSpPr>
          <p:spPr bwMode="auto">
            <a:xfrm>
              <a:off x="432" y="3792"/>
              <a:ext cx="5136" cy="432"/>
            </a:xfrm>
            <a:prstGeom prst="rect">
              <a:avLst/>
            </a:prstGeom>
            <a:noFill/>
            <a:ln w="9525">
              <a:noFill/>
              <a:miter lim="800000"/>
              <a:headEnd/>
              <a:tailEnd/>
            </a:ln>
          </p:spPr>
          <p:txBody>
            <a:bodyPr/>
            <a:lstStyle/>
            <a:p>
              <a:pPr marL="1143000" lvl="2" indent="-228600" fontAlgn="base">
                <a:spcBef>
                  <a:spcPct val="20000"/>
                </a:spcBef>
                <a:spcAft>
                  <a:spcPct val="0"/>
                </a:spcAft>
                <a:buFontTx/>
                <a:buChar char="–"/>
              </a:pPr>
              <a:endParaRPr lang="en-US" dirty="0">
                <a:solidFill>
                  <a:srgbClr val="000000"/>
                </a:solidFill>
              </a:endParaRPr>
            </a:p>
          </p:txBody>
        </p:sp>
      </p:grpSp>
      <p:sp>
        <p:nvSpPr>
          <p:cNvPr id="58387" name="Oval 22"/>
          <p:cNvSpPr>
            <a:spLocks noChangeArrowheads="1"/>
          </p:cNvSpPr>
          <p:nvPr/>
        </p:nvSpPr>
        <p:spPr bwMode="auto">
          <a:xfrm>
            <a:off x="2362200" y="1600200"/>
            <a:ext cx="76200" cy="76200"/>
          </a:xfrm>
          <a:prstGeom prst="ellipse">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8388" name="Line 18"/>
          <p:cNvSpPr>
            <a:spLocks noChangeShapeType="1"/>
          </p:cNvSpPr>
          <p:nvPr/>
        </p:nvSpPr>
        <p:spPr bwMode="auto">
          <a:xfrm>
            <a:off x="5715000" y="2133600"/>
            <a:ext cx="1752600" cy="228600"/>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28" name="Oval 12"/>
          <p:cNvSpPr>
            <a:spLocks noChangeArrowheads="1"/>
          </p:cNvSpPr>
          <p:nvPr/>
        </p:nvSpPr>
        <p:spPr bwMode="auto">
          <a:xfrm>
            <a:off x="1504908" y="1981200"/>
            <a:ext cx="76200" cy="76200"/>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29" name="Oval 12"/>
          <p:cNvSpPr>
            <a:spLocks noChangeArrowheads="1"/>
          </p:cNvSpPr>
          <p:nvPr/>
        </p:nvSpPr>
        <p:spPr bwMode="auto">
          <a:xfrm>
            <a:off x="2779689" y="1527150"/>
            <a:ext cx="76200" cy="76200"/>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30" name="Line 18"/>
          <p:cNvSpPr>
            <a:spLocks noChangeShapeType="1"/>
          </p:cNvSpPr>
          <p:nvPr/>
        </p:nvSpPr>
        <p:spPr bwMode="auto">
          <a:xfrm flipV="1">
            <a:off x="5813442" y="1895451"/>
            <a:ext cx="1825649" cy="693749"/>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31" name="Line 18"/>
          <p:cNvSpPr>
            <a:spLocks noChangeShapeType="1"/>
          </p:cNvSpPr>
          <p:nvPr/>
        </p:nvSpPr>
        <p:spPr bwMode="auto">
          <a:xfrm flipV="1">
            <a:off x="5703904" y="2114531"/>
            <a:ext cx="1971701" cy="292103"/>
          </a:xfrm>
          <a:prstGeom prst="line">
            <a:avLst/>
          </a:prstGeom>
          <a:noFill/>
          <a:ln w="19050">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grpSp>
        <p:nvGrpSpPr>
          <p:cNvPr id="3" name="Group 48"/>
          <p:cNvGrpSpPr/>
          <p:nvPr/>
        </p:nvGrpSpPr>
        <p:grpSpPr>
          <a:xfrm>
            <a:off x="5448312" y="1201707"/>
            <a:ext cx="2336832" cy="1898676"/>
            <a:chOff x="9144000" y="1311246"/>
            <a:chExt cx="2336832" cy="1898676"/>
          </a:xfrm>
        </p:grpSpPr>
        <p:grpSp>
          <p:nvGrpSpPr>
            <p:cNvPr id="4" name="Group 46"/>
            <p:cNvGrpSpPr/>
            <p:nvPr/>
          </p:nvGrpSpPr>
          <p:grpSpPr>
            <a:xfrm>
              <a:off x="9144000" y="1347759"/>
              <a:ext cx="2336832" cy="1862163"/>
              <a:chOff x="5375286" y="1238220"/>
              <a:chExt cx="2336832" cy="1862163"/>
            </a:xfrm>
          </p:grpSpPr>
          <p:sp>
            <p:nvSpPr>
              <p:cNvPr id="32" name="Rectangle 31"/>
              <p:cNvSpPr/>
              <p:nvPr/>
            </p:nvSpPr>
            <p:spPr bwMode="auto">
              <a:xfrm>
                <a:off x="5375286" y="1238220"/>
                <a:ext cx="2300319" cy="186216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cxnSp>
            <p:nvCxnSpPr>
              <p:cNvPr id="41" name="Straight Connector 40"/>
              <p:cNvCxnSpPr/>
              <p:nvPr/>
            </p:nvCxnSpPr>
            <p:spPr bwMode="auto">
              <a:xfrm>
                <a:off x="5411799" y="1528736"/>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5375286" y="1822428"/>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448312" y="2114532"/>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448312" y="2405048"/>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5448312" y="2662227"/>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5448312" y="2952743"/>
                <a:ext cx="22638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 name="Group 47"/>
            <p:cNvGrpSpPr/>
            <p:nvPr/>
          </p:nvGrpSpPr>
          <p:grpSpPr>
            <a:xfrm>
              <a:off x="9355203" y="1311246"/>
              <a:ext cx="1753418" cy="1863751"/>
              <a:chOff x="5739622" y="1237426"/>
              <a:chExt cx="1753418" cy="1863751"/>
            </a:xfrm>
          </p:grpSpPr>
          <p:cxnSp>
            <p:nvCxnSpPr>
              <p:cNvPr id="34" name="Straight Connector 33"/>
              <p:cNvCxnSpPr/>
              <p:nvPr/>
            </p:nvCxnSpPr>
            <p:spPr bwMode="auto">
              <a:xfrm rot="5400000">
                <a:off x="4827591" y="2187558"/>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5400000">
                <a:off x="5191927" y="2186764"/>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rot="5400000">
                <a:off x="5557851" y="2150251"/>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rot="5400000">
                <a:off x="5922187" y="2149457"/>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6215085" y="2186764"/>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rot="5400000">
                <a:off x="6579421" y="2185970"/>
                <a:ext cx="18256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47" name="TextBox 46"/>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Steve Seitz</a:t>
            </a:r>
            <a:endParaRPr lang="en-US" sz="1000" dirty="0">
              <a:solidFill>
                <a:srgbClr val="000000"/>
              </a:solidFill>
            </a:endParaRPr>
          </a:p>
        </p:txBody>
      </p:sp>
    </p:spTree>
    <p:extLst>
      <p:ext uri="{BB962C8B-B14F-4D97-AF65-F5344CB8AC3E}">
        <p14:creationId xmlns:p14="http://schemas.microsoft.com/office/powerpoint/2010/main" val="1602940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316" name="Picture 12"/>
          <p:cNvPicPr>
            <a:picLocks noChangeAspect="1" noChangeArrowheads="1"/>
          </p:cNvPicPr>
          <p:nvPr/>
        </p:nvPicPr>
        <p:blipFill>
          <a:blip r:embed="rId3" cstate="print"/>
          <a:srcRect t="25597" b="25597"/>
          <a:stretch>
            <a:fillRect/>
          </a:stretch>
        </p:blipFill>
        <p:spPr bwMode="auto">
          <a:xfrm>
            <a:off x="228600" y="1981200"/>
            <a:ext cx="8763000" cy="3206750"/>
          </a:xfrm>
          <a:prstGeom prst="rect">
            <a:avLst/>
          </a:prstGeom>
          <a:noFill/>
          <a:ln w="9525">
            <a:noFill/>
            <a:miter lim="800000"/>
            <a:headEnd/>
            <a:tailEnd/>
          </a:ln>
          <a:effectLst/>
        </p:spPr>
      </p:pic>
      <p:sp>
        <p:nvSpPr>
          <p:cNvPr id="1634307" name="Rectangle 3"/>
          <p:cNvSpPr>
            <a:spLocks noGrp="1" noChangeArrowheads="1"/>
          </p:cNvSpPr>
          <p:nvPr>
            <p:ph type="body" idx="1"/>
          </p:nvPr>
        </p:nvSpPr>
        <p:spPr/>
        <p:txBody>
          <a:bodyPr/>
          <a:lstStyle/>
          <a:p>
            <a:pPr>
              <a:buFontTx/>
              <a:buChar char="•"/>
            </a:pPr>
            <a:r>
              <a:rPr lang="en-US" dirty="0"/>
              <a:t>Index displacements by “visual </a:t>
            </a:r>
            <a:r>
              <a:rPr lang="en-US" dirty="0" err="1"/>
              <a:t>codeword</a:t>
            </a:r>
            <a:r>
              <a:rPr lang="en-US" dirty="0"/>
              <a:t>”</a:t>
            </a:r>
          </a:p>
        </p:txBody>
      </p:sp>
      <p:grpSp>
        <p:nvGrpSpPr>
          <p:cNvPr id="2" name="Group 25"/>
          <p:cNvGrpSpPr>
            <a:grpSpLocks/>
          </p:cNvGrpSpPr>
          <p:nvPr/>
        </p:nvGrpSpPr>
        <p:grpSpPr bwMode="auto">
          <a:xfrm>
            <a:off x="914400" y="3532188"/>
            <a:ext cx="7239000" cy="762000"/>
            <a:chOff x="576" y="2225"/>
            <a:chExt cx="4560" cy="480"/>
          </a:xfrm>
        </p:grpSpPr>
        <p:sp>
          <p:nvSpPr>
            <p:cNvPr id="1634310" name="Rectangle 6"/>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17" name="Rectangle 13"/>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18" name="Rectangle 14"/>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19" name="Rectangle 15"/>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grpSp>
      <p:grpSp>
        <p:nvGrpSpPr>
          <p:cNvPr id="3" name="Group 26"/>
          <p:cNvGrpSpPr>
            <a:grpSpLocks/>
          </p:cNvGrpSpPr>
          <p:nvPr/>
        </p:nvGrpSpPr>
        <p:grpSpPr bwMode="auto">
          <a:xfrm>
            <a:off x="304800" y="3684588"/>
            <a:ext cx="8458200" cy="304800"/>
            <a:chOff x="192" y="2321"/>
            <a:chExt cx="5328" cy="192"/>
          </a:xfrm>
        </p:grpSpPr>
        <p:sp>
          <p:nvSpPr>
            <p:cNvPr id="1634312" name="Line 8"/>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13" name="Freeform 9"/>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0" name="Line 16"/>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1" name="Line 17"/>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2" name="Line 18"/>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4" name="Freeform 20"/>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5" name="Freeform 21"/>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6" name="Freeform 22"/>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800" b="1">
                <a:solidFill>
                  <a:srgbClr val="000000"/>
                </a:solidFill>
                <a:cs typeface="Arial" pitchFamily="34" charset="0"/>
              </a:endParaRPr>
            </a:p>
          </p:txBody>
        </p:sp>
      </p:grpSp>
      <p:sp>
        <p:nvSpPr>
          <p:cNvPr id="1634328" name="Text Box 24"/>
          <p:cNvSpPr txBox="1">
            <a:spLocks noChangeArrowheads="1"/>
          </p:cNvSpPr>
          <p:nvPr/>
        </p:nvSpPr>
        <p:spPr bwMode="auto">
          <a:xfrm>
            <a:off x="3962400" y="5181600"/>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7"/>
          <p:cNvGrpSpPr>
            <a:grpSpLocks/>
          </p:cNvGrpSpPr>
          <p:nvPr/>
        </p:nvGrpSpPr>
        <p:grpSpPr bwMode="auto">
          <a:xfrm>
            <a:off x="1981200" y="3608388"/>
            <a:ext cx="5105400" cy="228600"/>
            <a:chOff x="1248" y="2273"/>
            <a:chExt cx="3216" cy="144"/>
          </a:xfrm>
        </p:grpSpPr>
        <p:sp>
          <p:nvSpPr>
            <p:cNvPr id="1634314" name="Oval 10"/>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sp>
          <p:nvSpPr>
            <p:cNvPr id="1634327"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800" b="1">
                <a:solidFill>
                  <a:srgbClr val="000000"/>
                </a:solidFill>
                <a:cs typeface="Arial" pitchFamily="34" charset="0"/>
              </a:endParaRPr>
            </a:p>
          </p:txBody>
        </p:sp>
      </p:grpSp>
      <p:sp>
        <p:nvSpPr>
          <p:cNvPr id="27" name="Rectangle 2"/>
          <p:cNvSpPr>
            <a:spLocks noGrp="1" noChangeArrowheads="1"/>
          </p:cNvSpPr>
          <p:nvPr>
            <p:ph type="title"/>
          </p:nvPr>
        </p:nvSpPr>
        <p:spPr>
          <a:xfrm>
            <a:off x="685800" y="76200"/>
            <a:ext cx="7772400" cy="838200"/>
          </a:xfrm>
        </p:spPr>
        <p:txBody>
          <a:bodyPr/>
          <a:lstStyle/>
          <a:p>
            <a:r>
              <a:rPr lang="en-US" dirty="0" smtClean="0"/>
              <a:t>Last class</a:t>
            </a:r>
            <a:endParaRPr lang="en-US" dirty="0"/>
          </a:p>
        </p:txBody>
      </p:sp>
      <p:sp>
        <p:nvSpPr>
          <p:cNvPr id="25" name="Rectangle 4"/>
          <p:cNvSpPr>
            <a:spLocks noChangeArrowheads="1"/>
          </p:cNvSpPr>
          <p:nvPr/>
        </p:nvSpPr>
        <p:spPr bwMode="auto">
          <a:xfrm>
            <a:off x="304800" y="5649687"/>
            <a:ext cx="8610600" cy="9159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B. </a:t>
            </a:r>
            <a:r>
              <a:rPr lang="en-US" dirty="0" err="1">
                <a:solidFill>
                  <a:srgbClr val="000000"/>
                </a:solidFill>
                <a:cs typeface="Arial" pitchFamily="34" charset="0"/>
              </a:rPr>
              <a:t>Leibe</a:t>
            </a:r>
            <a:r>
              <a:rPr lang="en-US" dirty="0">
                <a:solidFill>
                  <a:srgbClr val="000000"/>
                </a:solidFill>
                <a:cs typeface="Arial" pitchFamily="34" charset="0"/>
              </a:rPr>
              <a:t>, A. </a:t>
            </a:r>
            <a:r>
              <a:rPr lang="en-US" dirty="0" err="1">
                <a:solidFill>
                  <a:srgbClr val="000000"/>
                </a:solidFill>
                <a:cs typeface="Arial" pitchFamily="34" charset="0"/>
              </a:rPr>
              <a:t>Leonardis</a:t>
            </a:r>
            <a:r>
              <a:rPr lang="en-US" dirty="0">
                <a:solidFill>
                  <a:srgbClr val="000000"/>
                </a:solidFill>
                <a:cs typeface="Arial" pitchFamily="34" charset="0"/>
              </a:rPr>
              <a:t>, and B. </a:t>
            </a:r>
            <a:r>
              <a:rPr lang="en-US" dirty="0" err="1">
                <a:solidFill>
                  <a:srgbClr val="000000"/>
                </a:solidFill>
                <a:cs typeface="Arial" pitchFamily="34" charset="0"/>
              </a:rPr>
              <a:t>Schiele</a:t>
            </a:r>
            <a:r>
              <a:rPr lang="en-US" dirty="0">
                <a:solidFill>
                  <a:srgbClr val="000000"/>
                </a:solidFill>
                <a:cs typeface="Arial" pitchFamily="34" charset="0"/>
              </a:rPr>
              <a:t>, </a:t>
            </a:r>
            <a:r>
              <a:rPr lang="en-US" dirty="0">
                <a:solidFill>
                  <a:srgbClr val="000000"/>
                </a:solidFill>
                <a:cs typeface="Arial" pitchFamily="34" charset="0"/>
                <a:hlinkClick r:id="rId4"/>
              </a:rPr>
              <a:t>Combined Object Categorization and Segmentation with an Implicit Shape Model</a:t>
            </a:r>
            <a:r>
              <a:rPr lang="en-US" dirty="0">
                <a:solidFill>
                  <a:srgbClr val="000000"/>
                </a:solidFill>
                <a:cs typeface="Arial" pitchFamily="34" charset="0"/>
              </a:rPr>
              <a:t>, ECCV Workshop on Statistical Learning in Computer Vision 2004</a:t>
            </a:r>
          </a:p>
        </p:txBody>
      </p:sp>
      <p:sp>
        <p:nvSpPr>
          <p:cNvPr id="26" name="TextBox 2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2850871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Last class</a:t>
            </a:r>
          </a:p>
        </p:txBody>
      </p:sp>
      <p:sp>
        <p:nvSpPr>
          <p:cNvPr id="35843" name="Rectangle 7"/>
          <p:cNvSpPr>
            <a:spLocks noGrp="1" noChangeArrowheads="1"/>
          </p:cNvSpPr>
          <p:nvPr>
            <p:ph type="body" idx="1"/>
          </p:nvPr>
        </p:nvSpPr>
        <p:spPr/>
        <p:txBody>
          <a:bodyPr/>
          <a:lstStyle/>
          <a:p>
            <a:pPr marL="533400" indent="-533400">
              <a:buFontTx/>
              <a:buAutoNum type="arabicPeriod"/>
            </a:pPr>
            <a:r>
              <a:rPr lang="en-US" dirty="0" smtClean="0"/>
              <a:t>Build </a:t>
            </a:r>
            <a:r>
              <a:rPr lang="en-US" i="1" dirty="0" smtClean="0"/>
              <a:t>codebook </a:t>
            </a:r>
            <a:r>
              <a:rPr lang="en-US" dirty="0" smtClean="0"/>
              <a:t>of patches around extracted interest points using clustering (more on this later in the course)</a:t>
            </a:r>
          </a:p>
        </p:txBody>
      </p:sp>
      <p:pic>
        <p:nvPicPr>
          <p:cNvPr id="35844" name="Picture 6"/>
          <p:cNvPicPr>
            <a:picLocks noChangeAspect="1" noChangeArrowheads="1"/>
          </p:cNvPicPr>
          <p:nvPr/>
        </p:nvPicPr>
        <p:blipFill>
          <a:blip r:embed="rId3" cstate="print"/>
          <a:srcRect/>
          <a:stretch>
            <a:fillRect/>
          </a:stretch>
        </p:blipFill>
        <p:spPr bwMode="auto">
          <a:xfrm>
            <a:off x="1447800" y="2438400"/>
            <a:ext cx="6477000" cy="3024188"/>
          </a:xfrm>
          <a:prstGeom prst="rect">
            <a:avLst/>
          </a:prstGeom>
          <a:noFill/>
          <a:ln w="9525">
            <a:noFill/>
            <a:miter lim="800000"/>
            <a:headEnd/>
            <a:tailEnd/>
          </a:ln>
        </p:spPr>
      </p:pic>
      <p:sp>
        <p:nvSpPr>
          <p:cNvPr id="6" name="TextBox 5"/>
          <p:cNvSpPr txBox="1"/>
          <p:nvPr/>
        </p:nvSpPr>
        <p:spPr>
          <a:xfrm>
            <a:off x="-1" y="6609979"/>
            <a:ext cx="3090741"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
        <p:nvSpPr>
          <p:cNvPr id="7" name="Isosceles Triangle 7"/>
          <p:cNvSpPr>
            <a:spLocks noChangeArrowheads="1"/>
          </p:cNvSpPr>
          <p:nvPr/>
        </p:nvSpPr>
        <p:spPr bwMode="auto">
          <a:xfrm>
            <a:off x="939973" y="2467498"/>
            <a:ext cx="360280" cy="311033"/>
          </a:xfrm>
          <a:prstGeom prst="triangle">
            <a:avLst>
              <a:gd name="adj" fmla="val 50000"/>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z="2800" b="1">
              <a:solidFill>
                <a:srgbClr val="000000"/>
              </a:solidFill>
              <a:cs typeface="Arial" charset="0"/>
            </a:endParaRPr>
          </a:p>
        </p:txBody>
      </p:sp>
      <p:sp>
        <p:nvSpPr>
          <p:cNvPr id="8" name="Diamond 10"/>
          <p:cNvSpPr>
            <a:spLocks noChangeArrowheads="1"/>
          </p:cNvSpPr>
          <p:nvPr/>
        </p:nvSpPr>
        <p:spPr bwMode="auto">
          <a:xfrm>
            <a:off x="954232" y="2860848"/>
            <a:ext cx="362872" cy="362872"/>
          </a:xfrm>
          <a:prstGeom prst="diamond">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800" b="1">
              <a:solidFill>
                <a:srgbClr val="000000"/>
              </a:solidFill>
              <a:cs typeface="Arial" charset="0"/>
            </a:endParaRPr>
          </a:p>
        </p:txBody>
      </p:sp>
      <p:sp>
        <p:nvSpPr>
          <p:cNvPr id="9" name="Oval 13"/>
          <p:cNvSpPr>
            <a:spLocks noChangeArrowheads="1"/>
          </p:cNvSpPr>
          <p:nvPr/>
        </p:nvSpPr>
        <p:spPr bwMode="auto">
          <a:xfrm>
            <a:off x="970134" y="3346565"/>
            <a:ext cx="311033" cy="311033"/>
          </a:xfrm>
          <a:prstGeom prst="ellipse">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sz="2800" b="1">
              <a:solidFill>
                <a:srgbClr val="000000"/>
              </a:solidFill>
              <a:cs typeface="Arial" charset="0"/>
            </a:endParaRPr>
          </a:p>
        </p:txBody>
      </p:sp>
    </p:spTree>
    <p:extLst>
      <p:ext uri="{BB962C8B-B14F-4D97-AF65-F5344CB8AC3E}">
        <p14:creationId xmlns:p14="http://schemas.microsoft.com/office/powerpoint/2010/main" val="21489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660677" y="2230034"/>
            <a:ext cx="2011471" cy="2526499"/>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Arial"/>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Arial"/>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Arial"/>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Arial"/>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#3</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2286384" y="5391607"/>
            <a:ext cx="813043" cy="369332"/>
          </a:xfrm>
          <a:prstGeom prst="rect">
            <a:avLst/>
          </a:prstGeom>
          <a:noFill/>
        </p:spPr>
        <p:txBody>
          <a:bodyPr wrap="none" rtlCol="0">
            <a:spAutoFit/>
          </a:bodyPr>
          <a:lstStyle/>
          <a:p>
            <a:r>
              <a:rPr lang="en-US" dirty="0" smtClean="0"/>
              <a:t>Query</a:t>
            </a:r>
            <a:endParaRPr lang="en-US" dirty="0"/>
          </a:p>
        </p:txBody>
      </p:sp>
      <p:sp>
        <p:nvSpPr>
          <p:cNvPr id="3" name="TextBox 2"/>
          <p:cNvSpPr txBox="1"/>
          <p:nvPr/>
        </p:nvSpPr>
        <p:spPr>
          <a:xfrm>
            <a:off x="4013704" y="2750722"/>
            <a:ext cx="312906" cy="369332"/>
          </a:xfrm>
          <a:prstGeom prst="rect">
            <a:avLst/>
          </a:prstGeom>
          <a:noFill/>
        </p:spPr>
        <p:txBody>
          <a:bodyPr wrap="none" rtlCol="0">
            <a:spAutoFit/>
          </a:bodyPr>
          <a:lstStyle/>
          <a:p>
            <a:r>
              <a:rPr lang="en-US" b="1" dirty="0" smtClean="0">
                <a:solidFill>
                  <a:srgbClr val="00B050"/>
                </a:solidFill>
              </a:rPr>
              <a:t>1</a:t>
            </a:r>
            <a:endParaRPr lang="en-US" b="1" dirty="0">
              <a:solidFill>
                <a:srgbClr val="00B050"/>
              </a:solidFill>
            </a:endParaRPr>
          </a:p>
        </p:txBody>
      </p:sp>
      <p:sp>
        <p:nvSpPr>
          <p:cNvPr id="169" name="TextBox 168"/>
          <p:cNvSpPr txBox="1"/>
          <p:nvPr/>
        </p:nvSpPr>
        <p:spPr>
          <a:xfrm>
            <a:off x="5226274" y="2844018"/>
            <a:ext cx="312906" cy="369332"/>
          </a:xfrm>
          <a:prstGeom prst="rect">
            <a:avLst/>
          </a:prstGeom>
          <a:noFill/>
        </p:spPr>
        <p:txBody>
          <a:bodyPr wrap="none" rtlCol="0">
            <a:spAutoFit/>
          </a:bodyPr>
          <a:lstStyle/>
          <a:p>
            <a:r>
              <a:rPr lang="en-US" b="1" dirty="0" smtClean="0">
                <a:solidFill>
                  <a:srgbClr val="00B050"/>
                </a:solidFill>
              </a:rPr>
              <a:t>2</a:t>
            </a:r>
            <a:endParaRPr lang="en-US" b="1" dirty="0">
              <a:solidFill>
                <a:srgbClr val="00B050"/>
              </a:solidFill>
            </a:endParaRPr>
          </a:p>
        </p:txBody>
      </p:sp>
      <p:sp>
        <p:nvSpPr>
          <p:cNvPr id="172" name="TextBox 171"/>
          <p:cNvSpPr txBox="1"/>
          <p:nvPr/>
        </p:nvSpPr>
        <p:spPr>
          <a:xfrm>
            <a:off x="4702582" y="4296331"/>
            <a:ext cx="312906" cy="369332"/>
          </a:xfrm>
          <a:prstGeom prst="rect">
            <a:avLst/>
          </a:prstGeom>
          <a:noFill/>
        </p:spPr>
        <p:txBody>
          <a:bodyPr wrap="none" rtlCol="0">
            <a:spAutoFit/>
          </a:bodyPr>
          <a:lstStyle/>
          <a:p>
            <a:r>
              <a:rPr lang="en-US" b="1" dirty="0" smtClean="0">
                <a:solidFill>
                  <a:srgbClr val="00B050"/>
                </a:solidFill>
              </a:rPr>
              <a:t>3</a:t>
            </a:r>
            <a:endParaRPr lang="en-US" b="1" dirty="0">
              <a:solidFill>
                <a:srgbClr val="00B050"/>
              </a:solidFill>
            </a:endParaRPr>
          </a:p>
        </p:txBody>
      </p:sp>
    </p:spTree>
    <p:extLst>
      <p:ext uri="{BB962C8B-B14F-4D97-AF65-F5344CB8AC3E}">
        <p14:creationId xmlns:p14="http://schemas.microsoft.com/office/powerpoint/2010/main" val="267147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419" t="21136" r="10449" b="10669"/>
          <a:stretch>
            <a:fillRect/>
          </a:stretch>
        </p:blipFill>
        <p:spPr bwMode="auto">
          <a:xfrm>
            <a:off x="1103313" y="94706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274320" y="5755333"/>
            <a:ext cx="9138330" cy="854598"/>
          </a:xfrm>
        </p:spPr>
        <p:txBody>
          <a:bodyPr/>
          <a:lstStyle/>
          <a:p>
            <a:r>
              <a:rPr lang="en-US" sz="2000" dirty="0" smtClean="0"/>
              <a:t>Database images are loaded into the index mapping words to image numbers</a:t>
            </a:r>
          </a:p>
        </p:txBody>
      </p:sp>
      <p:sp>
        <p:nvSpPr>
          <p:cNvPr id="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641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0670" t="21136" r="22427" b="12735"/>
          <a:stretch>
            <a:fillRect/>
          </a:stretch>
        </p:blipFill>
        <p:spPr bwMode="auto">
          <a:xfrm>
            <a:off x="1906588" y="116613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274320" y="5479143"/>
            <a:ext cx="9144000" cy="1190171"/>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000" kern="0" dirty="0">
                <a:solidFill>
                  <a:srgbClr val="000000"/>
                </a:solidFill>
              </a:rPr>
              <a:t>New query image is mapped to indices of database images that share a word</a:t>
            </a:r>
            <a:r>
              <a:rPr lang="en-US" sz="2000" kern="0" dirty="0" smtClean="0">
                <a:solidFill>
                  <a:srgbClr val="000000"/>
                </a:solidFill>
              </a:rPr>
              <a:t>.</a:t>
            </a:r>
          </a:p>
          <a:p>
            <a:pPr marL="342900" indent="-342900" eaLnBrk="0" fontAlgn="base" hangingPunct="0">
              <a:spcBef>
                <a:spcPct val="20000"/>
              </a:spcBef>
              <a:spcAft>
                <a:spcPct val="0"/>
              </a:spcAft>
              <a:buFontTx/>
              <a:buChar char="•"/>
              <a:defRPr/>
            </a:pPr>
            <a:r>
              <a:rPr lang="en-US" sz="2000" kern="0" dirty="0" smtClean="0">
                <a:solidFill>
                  <a:srgbClr val="000000"/>
                </a:solidFill>
              </a:rPr>
              <a:t>We can call this retrieval process </a:t>
            </a:r>
            <a:r>
              <a:rPr lang="en-US" sz="2000" i="1" kern="0" dirty="0" smtClean="0">
                <a:solidFill>
                  <a:srgbClr val="000000"/>
                </a:solidFill>
              </a:rPr>
              <a:t>instance recognition.</a:t>
            </a:r>
            <a:endParaRPr lang="en-US" sz="2000" kern="0" dirty="0">
              <a:solidFill>
                <a:srgbClr val="000000"/>
              </a:solidFill>
            </a:endParaRP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99786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9" name="Text Box 90"/>
          <p:cNvSpPr txBox="1">
            <a:spLocks noChangeArrowheads="1"/>
          </p:cNvSpPr>
          <p:nvPr/>
        </p:nvSpPr>
        <p:spPr bwMode="auto">
          <a:xfrm>
            <a:off x="5670" y="6609930"/>
            <a:ext cx="2193244"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52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solidFill>
                  <a:schemeClr val="accent2"/>
                </a:solidFill>
              </a:rPr>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p:txBody>
      </p:sp>
      <p:sp>
        <p:nvSpPr>
          <p:cNvPr id="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3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FF0000"/>
                    </a:solidFill>
                  </a:rPr>
                  <a:t>China, trade, </a:t>
                </a:r>
              </a:p>
              <a:p>
                <a:pPr algn="ctr" eaLnBrk="0" fontAlgn="base" hangingPunct="0">
                  <a:spcBef>
                    <a:spcPct val="0"/>
                  </a:spcBef>
                  <a:spcAft>
                    <a:spcPct val="0"/>
                  </a:spcAft>
                </a:pPr>
                <a:r>
                  <a:rPr lang="en-US" sz="2000" b="1" smtClean="0">
                    <a:solidFill>
                      <a:srgbClr val="FF0000"/>
                    </a:solidFill>
                  </a:rPr>
                  <a:t>surplus, commerce, </a:t>
                </a:r>
              </a:p>
              <a:p>
                <a:pPr algn="ctr" eaLnBrk="0" fontAlgn="base" hangingPunct="0">
                  <a:spcBef>
                    <a:spcPct val="0"/>
                  </a:spcBef>
                  <a:spcAft>
                    <a:spcPct val="0"/>
                  </a:spcAft>
                </a:pPr>
                <a:r>
                  <a:rPr lang="en-US" sz="2000" b="1" smtClean="0">
                    <a:solidFill>
                      <a:srgbClr val="FF0000"/>
                    </a:solidFill>
                  </a:rPr>
                  <a:t>exports, imports, US, </a:t>
                </a:r>
              </a:p>
              <a:p>
                <a:pPr algn="ctr" eaLnBrk="0" fontAlgn="base" hangingPunct="0">
                  <a:spcBef>
                    <a:spcPct val="0"/>
                  </a:spcBef>
                  <a:spcAft>
                    <a:spcPct val="0"/>
                  </a:spcAft>
                </a:pPr>
                <a:r>
                  <a:rPr lang="en-US" sz="2000" b="1" smtClean="0">
                    <a:solidFill>
                      <a:srgbClr val="FF0000"/>
                    </a:solidFill>
                  </a:rPr>
                  <a:t>yuan, bank, domestic, </a:t>
                </a:r>
              </a:p>
              <a:p>
                <a:pPr algn="ctr" eaLnBrk="0" fontAlgn="base" hangingPunct="0">
                  <a:spcBef>
                    <a:spcPct val="0"/>
                  </a:spcBef>
                  <a:spcAft>
                    <a:spcPct val="0"/>
                  </a:spcAft>
                </a:pPr>
                <a:r>
                  <a:rPr lang="en-US" sz="2000" b="1" smtClean="0">
                    <a:solidFill>
                      <a:srgbClr val="FF0000"/>
                    </a:solidFill>
                  </a:rPr>
                  <a:t>foreign, increase, </a:t>
                </a:r>
              </a:p>
              <a:p>
                <a:pPr algn="ctr" eaLnBrk="0" fontAlgn="base" hangingPunct="0">
                  <a:spcBef>
                    <a:spcPct val="0"/>
                  </a:spcBef>
                  <a:spcAft>
                    <a:spcPct val="0"/>
                  </a:spcAft>
                </a:pPr>
                <a:r>
                  <a:rPr lang="en-US" sz="2000" b="1" smtClean="0">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smtClean="0">
                <a:solidFill>
                  <a:srgbClr val="000000"/>
                </a:solidFill>
              </a:rPr>
              <a:t>ICCV 2005 short course, L. Fei-Fei</a:t>
            </a:r>
          </a:p>
        </p:txBody>
      </p:sp>
    </p:spTree>
    <p:extLst>
      <p:ext uri="{BB962C8B-B14F-4D97-AF65-F5344CB8AC3E}">
        <p14:creationId xmlns:p14="http://schemas.microsoft.com/office/powerpoint/2010/main" val="75008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9924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8397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92325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6150" name="Group 28"/>
          <p:cNvGrpSpPr>
            <a:grpSpLocks noChangeAspect="1"/>
          </p:cNvGrpSpPr>
          <p:nvPr/>
        </p:nvGrpSpPr>
        <p:grpSpPr bwMode="auto">
          <a:xfrm>
            <a:off x="381000" y="3048000"/>
            <a:ext cx="3654425" cy="1343025"/>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70738" name="Equation" r:id="rId11" imgW="177569" imgH="266353" progId="Equation.3">
                  <p:embed/>
                </p:oleObj>
              </mc:Choice>
              <mc:Fallback>
                <p:oleObj name="Equation" r:id="rId11" imgW="177569" imgH="266353"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70739" name="Equation" r:id="rId13" imgW="126835" imgH="202936" progId="Equation.3">
                  <p:embed/>
                </p:oleObj>
              </mc:Choice>
              <mc:Fallback>
                <p:oleObj name="Equation" r:id="rId13" imgW="126835" imgH="202936" progId="Equation.3">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0000"/>
                          </a:solidFill>
                          <a:latin typeface="Cambria Math"/>
                        </a:rPr>
                        <m:t>𝑠𝑖𝑚</m:t>
                      </m:r>
                      <m:d>
                        <m:dPr>
                          <m:ctrlPr>
                            <a:rPr lang="en-US" sz="2400" i="1" smtClean="0">
                              <a:solidFill>
                                <a:srgbClr val="000000"/>
                              </a:solidFill>
                              <a:latin typeface="Cambria Math" panose="02040503050406030204" pitchFamily="18" charset="0"/>
                            </a:rPr>
                          </m:ctrlPr>
                        </m:dPr>
                        <m:e>
                          <m:sSub>
                            <m:sSubPr>
                              <m:ctrlPr>
                                <a:rPr lang="en-US" sz="2400" i="1" smtClean="0">
                                  <a:solidFill>
                                    <a:srgbClr val="000000"/>
                                  </a:solidFill>
                                  <a:latin typeface="Cambria Math" panose="02040503050406030204" pitchFamily="18" charset="0"/>
                                </a:rPr>
                              </m:ctrlPr>
                            </m:sSubPr>
                            <m:e>
                              <m:r>
                                <a:rPr lang="en-US" sz="2400" i="1" smtClean="0">
                                  <a:solidFill>
                                    <a:srgbClr val="000000"/>
                                  </a:solidFill>
                                  <a:latin typeface="Cambria Math"/>
                                </a:rPr>
                                <m:t>𝑑</m:t>
                              </m:r>
                            </m:e>
                            <m:sub>
                              <m:r>
                                <a:rPr lang="en-US" sz="2400" i="1" smtClean="0">
                                  <a:solidFill>
                                    <a:srgbClr val="000000"/>
                                  </a:solidFill>
                                  <a:latin typeface="Cambria Math"/>
                                </a:rPr>
                                <m:t>𝑗</m:t>
                              </m:r>
                            </m:sub>
                          </m:sSub>
                          <m:r>
                            <a:rPr lang="en-US" sz="2400" i="1" smtClean="0">
                              <a:solidFill>
                                <a:srgbClr val="000000"/>
                              </a:solidFill>
                              <a:latin typeface="Cambria Math"/>
                            </a:rPr>
                            <m:t>,</m:t>
                          </m:r>
                          <m:r>
                            <a:rPr lang="en-US" sz="2400" i="1" smtClean="0">
                              <a:solidFill>
                                <a:srgbClr val="000000"/>
                              </a:solidFill>
                              <a:latin typeface="Cambria Math"/>
                            </a:rPr>
                            <m:t>𝑞</m:t>
                          </m:r>
                        </m:e>
                      </m:d>
                      <m:r>
                        <a:rPr lang="en-US" sz="2400" i="1" smtClean="0">
                          <a:solidFill>
                            <a:srgbClr val="000000"/>
                          </a:solidFill>
                          <a:latin typeface="Cambria Math"/>
                        </a:rPr>
                        <m:t>=</m:t>
                      </m:r>
                      <m:f>
                        <m:fPr>
                          <m:ctrlPr>
                            <a:rPr lang="en-US" sz="2400" i="1" smtClean="0">
                              <a:solidFill>
                                <a:srgbClr val="000000"/>
                              </a:solidFill>
                              <a:latin typeface="Cambria Math" panose="02040503050406030204" pitchFamily="18" charset="0"/>
                            </a:rPr>
                          </m:ctrlPr>
                        </m:fPr>
                        <m:num>
                          <m:d>
                            <m:dPr>
                              <m:begChr m:val="⟨"/>
                              <m:endChr m:val="⟩"/>
                              <m:ctrlPr>
                                <a:rPr lang="en-US" sz="2400" i="1" smtClean="0">
                                  <a:solidFill>
                                    <a:srgbClr val="000000"/>
                                  </a:solidFill>
                                  <a:latin typeface="Cambria Math" panose="02040503050406030204" pitchFamily="18" charset="0"/>
                                </a:rPr>
                              </m:ctrlPr>
                            </m:dPr>
                            <m:e>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a:rPr>
                                    <m:t>𝑑</m:t>
                                  </m:r>
                                </m:e>
                                <m:sub>
                                  <m:r>
                                    <a:rPr lang="en-US" sz="2400" i="1">
                                      <a:solidFill>
                                        <a:srgbClr val="000000"/>
                                      </a:solidFill>
                                      <a:latin typeface="Cambria Math"/>
                                    </a:rPr>
                                    <m:t>𝑗</m:t>
                                  </m:r>
                                </m:sub>
                              </m:sSub>
                              <m:r>
                                <a:rPr lang="en-US" sz="2400" i="1">
                                  <a:solidFill>
                                    <a:srgbClr val="000000"/>
                                  </a:solidFill>
                                  <a:latin typeface="Cambria Math"/>
                                </a:rPr>
                                <m:t>,</m:t>
                              </m:r>
                              <m:r>
                                <a:rPr lang="en-US" sz="2400" i="1">
                                  <a:solidFill>
                                    <a:srgbClr val="000000"/>
                                  </a:solidFill>
                                  <a:latin typeface="Cambria Math"/>
                                </a:rPr>
                                <m:t>𝑞</m:t>
                              </m:r>
                            </m:e>
                          </m:d>
                        </m:num>
                        <m:den>
                          <m:d>
                            <m:dPr>
                              <m:begChr m:val="‖"/>
                              <m:endChr m:val="‖"/>
                              <m:ctrlPr>
                                <a:rPr lang="en-US" sz="2400" i="1" smtClean="0">
                                  <a:solidFill>
                                    <a:srgbClr val="000000"/>
                                  </a:solidFill>
                                  <a:latin typeface="Cambria Math" panose="02040503050406030204" pitchFamily="18" charset="0"/>
                                </a:rPr>
                              </m:ctrlPr>
                            </m:dPr>
                            <m:e>
                              <m:sSub>
                                <m:sSubPr>
                                  <m:ctrlPr>
                                    <a:rPr lang="en-US" sz="2400" i="1" smtClean="0">
                                      <a:solidFill>
                                        <a:srgbClr val="000000"/>
                                      </a:solidFill>
                                      <a:latin typeface="Cambria Math" panose="02040503050406030204" pitchFamily="18" charset="0"/>
                                    </a:rPr>
                                  </m:ctrlPr>
                                </m:sSubPr>
                                <m:e>
                                  <m:r>
                                    <a:rPr lang="en-US" sz="2400" i="1" smtClean="0">
                                      <a:solidFill>
                                        <a:srgbClr val="000000"/>
                                      </a:solidFill>
                                      <a:latin typeface="Cambria Math"/>
                                    </a:rPr>
                                    <m:t>𝑑</m:t>
                                  </m:r>
                                </m:e>
                                <m:sub>
                                  <m:r>
                                    <a:rPr lang="en-US" sz="2400" i="1" smtClean="0">
                                      <a:solidFill>
                                        <a:srgbClr val="000000"/>
                                      </a:solidFill>
                                      <a:latin typeface="Cambria Math"/>
                                    </a:rPr>
                                    <m:t>𝑗</m:t>
                                  </m:r>
                                </m:sub>
                              </m:sSub>
                            </m:e>
                          </m:d>
                          <m:d>
                            <m:dPr>
                              <m:begChr m:val="‖"/>
                              <m:endChr m:val="‖"/>
                              <m:ctrlPr>
                                <a:rPr lang="en-US" sz="2400" i="1" smtClean="0">
                                  <a:solidFill>
                                    <a:srgbClr val="000000"/>
                                  </a:solidFill>
                                  <a:latin typeface="Cambria Math" panose="02040503050406030204" pitchFamily="18" charset="0"/>
                                </a:rPr>
                              </m:ctrlPr>
                            </m:dPr>
                            <m:e>
                              <m:r>
                                <a:rPr lang="en-US" sz="2400" i="1" smtClean="0">
                                  <a:solidFill>
                                    <a:srgbClr val="000000"/>
                                  </a:solidFill>
                                  <a:latin typeface="Cambria Math"/>
                                </a:rPr>
                                <m:t>𝑞</m:t>
                              </m:r>
                            </m:e>
                          </m:d>
                        </m:den>
                      </m:f>
                    </m:oMath>
                  </m:oMathPara>
                </a14:m>
                <a:endParaRPr lang="en-US" sz="2400" dirty="0">
                  <a:solidFill>
                    <a:srgbClr val="0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0000"/>
                          </a:solidFill>
                          <a:latin typeface="Cambria Math"/>
                        </a:rPr>
                        <m:t>=</m:t>
                      </m:r>
                      <m:f>
                        <m:fPr>
                          <m:ctrlPr>
                            <a:rPr lang="en-US" sz="2400" i="1" smtClean="0">
                              <a:solidFill>
                                <a:srgbClr val="000000"/>
                              </a:solidFill>
                              <a:latin typeface="Cambria Math" panose="02040503050406030204" pitchFamily="18" charset="0"/>
                            </a:rPr>
                          </m:ctrlPr>
                        </m:fPr>
                        <m:num>
                          <m:nary>
                            <m:naryPr>
                              <m:chr m:val="∑"/>
                              <m:limLoc m:val="subSup"/>
                              <m:ctrlPr>
                                <a:rPr lang="en-US" sz="2400" i="1" smtClean="0">
                                  <a:solidFill>
                                    <a:srgbClr val="000000"/>
                                  </a:solidFill>
                                  <a:latin typeface="Cambria Math" panose="02040503050406030204" pitchFamily="18" charset="0"/>
                                </a:rPr>
                              </m:ctrlPr>
                            </m:naryPr>
                            <m:sub>
                              <m:r>
                                <m:rPr>
                                  <m:brk m:alnAt="25"/>
                                </m:rPr>
                                <a:rPr lang="en-US" sz="2400" i="1" smtClean="0">
                                  <a:solidFill>
                                    <a:srgbClr val="000000"/>
                                  </a:solidFill>
                                  <a:latin typeface="Cambria Math"/>
                                </a:rPr>
                                <m:t>𝑖</m:t>
                              </m:r>
                              <m:r>
                                <a:rPr lang="en-US" sz="2400" i="1" smtClean="0">
                                  <a:solidFill>
                                    <a:srgbClr val="000000"/>
                                  </a:solidFill>
                                  <a:latin typeface="Cambria Math"/>
                                </a:rPr>
                                <m:t>=1</m:t>
                              </m:r>
                            </m:sub>
                            <m:sup>
                              <m:r>
                                <a:rPr lang="en-US" sz="2400" i="1" smtClean="0">
                                  <a:solidFill>
                                    <a:srgbClr val="000000"/>
                                  </a:solidFill>
                                  <a:latin typeface="Cambria Math"/>
                                </a:rPr>
                                <m:t>𝑉</m:t>
                              </m:r>
                            </m:sup>
                            <m:e>
                              <m:sSub>
                                <m:sSubPr>
                                  <m:ctrlPr>
                                    <a:rPr lang="en-US" sz="2400" i="1" smtClean="0">
                                      <a:solidFill>
                                        <a:srgbClr val="000000"/>
                                      </a:solidFill>
                                      <a:latin typeface="Cambria Math" panose="02040503050406030204" pitchFamily="18" charset="0"/>
                                    </a:rPr>
                                  </m:ctrlPr>
                                </m:sSubPr>
                                <m:e>
                                  <m:r>
                                    <a:rPr lang="en-US" sz="2400" i="1" smtClean="0">
                                      <a:solidFill>
                                        <a:srgbClr val="000000"/>
                                      </a:solidFill>
                                      <a:latin typeface="Cambria Math"/>
                                    </a:rPr>
                                    <m:t>𝑑</m:t>
                                  </m:r>
                                </m:e>
                                <m:sub>
                                  <m:r>
                                    <a:rPr lang="en-US" sz="2400" i="1" smtClean="0">
                                      <a:solidFill>
                                        <a:srgbClr val="000000"/>
                                      </a:solidFill>
                                      <a:latin typeface="Cambria Math"/>
                                    </a:rPr>
                                    <m:t>𝑗</m:t>
                                  </m:r>
                                </m:sub>
                              </m:sSub>
                              <m:d>
                                <m:dPr>
                                  <m:ctrlPr>
                                    <a:rPr lang="en-US" sz="2400" i="1" smtClean="0">
                                      <a:solidFill>
                                        <a:srgbClr val="000000"/>
                                      </a:solidFill>
                                      <a:latin typeface="Cambria Math" panose="02040503050406030204" pitchFamily="18" charset="0"/>
                                    </a:rPr>
                                  </m:ctrlPr>
                                </m:dPr>
                                <m:e>
                                  <m:r>
                                    <a:rPr lang="en-US" sz="2400" i="1" smtClean="0">
                                      <a:solidFill>
                                        <a:srgbClr val="000000"/>
                                      </a:solidFill>
                                      <a:latin typeface="Cambria Math"/>
                                    </a:rPr>
                                    <m:t>𝑖</m:t>
                                  </m:r>
                                </m:e>
                              </m:d>
                              <m:r>
                                <a:rPr lang="en-US" sz="2400" i="1" smtClean="0">
                                  <a:solidFill>
                                    <a:srgbClr val="000000"/>
                                  </a:solidFill>
                                  <a:latin typeface="Cambria Math"/>
                                </a:rPr>
                                <m:t>∗</m:t>
                              </m:r>
                              <m:r>
                                <a:rPr lang="en-US" sz="2400" i="1" smtClean="0">
                                  <a:solidFill>
                                    <a:srgbClr val="000000"/>
                                  </a:solidFill>
                                  <a:latin typeface="Cambria Math"/>
                                </a:rPr>
                                <m:t>𝑞</m:t>
                              </m:r>
                              <m:r>
                                <a:rPr lang="en-US" sz="2400" i="1" smtClean="0">
                                  <a:solidFill>
                                    <a:srgbClr val="000000"/>
                                  </a:solidFill>
                                  <a:latin typeface="Cambria Math"/>
                                </a:rPr>
                                <m:t>(</m:t>
                              </m:r>
                              <m:r>
                                <a:rPr lang="en-US" sz="2400" i="1" smtClean="0">
                                  <a:solidFill>
                                    <a:srgbClr val="000000"/>
                                  </a:solidFill>
                                  <a:latin typeface="Cambria Math"/>
                                </a:rPr>
                                <m:t>𝑖</m:t>
                              </m:r>
                              <m:r>
                                <a:rPr lang="en-US" sz="2400" i="1" smtClean="0">
                                  <a:solidFill>
                                    <a:srgbClr val="000000"/>
                                  </a:solidFill>
                                  <a:latin typeface="Cambria Math"/>
                                </a:rPr>
                                <m:t>)</m:t>
                              </m:r>
                            </m:e>
                          </m:nary>
                        </m:num>
                        <m:den>
                          <m:rad>
                            <m:radPr>
                              <m:degHide m:val="on"/>
                              <m:ctrlPr>
                                <a:rPr lang="en-US" sz="2400" i="1" smtClean="0">
                                  <a:solidFill>
                                    <a:srgbClr val="000000"/>
                                  </a:solidFill>
                                  <a:latin typeface="Cambria Math" panose="02040503050406030204" pitchFamily="18" charset="0"/>
                                </a:rPr>
                              </m:ctrlPr>
                            </m:radPr>
                            <m:deg/>
                            <m:e>
                              <m:nary>
                                <m:naryPr>
                                  <m:chr m:val="∑"/>
                                  <m:limLoc m:val="subSup"/>
                                  <m:ctrlPr>
                                    <a:rPr lang="en-US" sz="2400" i="1" smtClean="0">
                                      <a:solidFill>
                                        <a:srgbClr val="000000"/>
                                      </a:solidFill>
                                      <a:latin typeface="Cambria Math" panose="02040503050406030204" pitchFamily="18" charset="0"/>
                                    </a:rPr>
                                  </m:ctrlPr>
                                </m:naryPr>
                                <m:sub>
                                  <m:r>
                                    <m:rPr>
                                      <m:brk m:alnAt="25"/>
                                    </m:rPr>
                                    <a:rPr lang="en-US" sz="2400" i="1" smtClean="0">
                                      <a:solidFill>
                                        <a:srgbClr val="000000"/>
                                      </a:solidFill>
                                      <a:latin typeface="Cambria Math"/>
                                    </a:rPr>
                                    <m:t>𝑖</m:t>
                                  </m:r>
                                  <m:r>
                                    <a:rPr lang="en-US" sz="2400" i="1" smtClean="0">
                                      <a:solidFill>
                                        <a:srgbClr val="000000"/>
                                      </a:solidFill>
                                      <a:latin typeface="Cambria Math"/>
                                    </a:rPr>
                                    <m:t>=1</m:t>
                                  </m:r>
                                </m:sub>
                                <m:sup>
                                  <m:r>
                                    <a:rPr lang="en-US" sz="2400" i="1" smtClean="0">
                                      <a:solidFill>
                                        <a:srgbClr val="000000"/>
                                      </a:solidFill>
                                      <a:latin typeface="Cambria Math"/>
                                    </a:rPr>
                                    <m:t>𝑉</m:t>
                                  </m:r>
                                </m:sup>
                                <m:e>
                                  <m:sSup>
                                    <m:sSupPr>
                                      <m:ctrlPr>
                                        <a:rPr lang="en-US" sz="2400" i="1" smtClean="0">
                                          <a:solidFill>
                                            <a:srgbClr val="000000"/>
                                          </a:solidFill>
                                          <a:latin typeface="Cambria Math" panose="02040503050406030204" pitchFamily="18" charset="0"/>
                                        </a:rPr>
                                      </m:ctrlPr>
                                    </m:sSupPr>
                                    <m:e>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a:rPr>
                                            <m:t>𝑑</m:t>
                                          </m:r>
                                        </m:e>
                                        <m:sub>
                                          <m:r>
                                            <a:rPr lang="en-US" sz="2400" i="1">
                                              <a:solidFill>
                                                <a:srgbClr val="000000"/>
                                              </a:solidFill>
                                              <a:latin typeface="Cambria Math"/>
                                            </a:rPr>
                                            <m:t>𝑗</m:t>
                                          </m:r>
                                        </m:sub>
                                      </m:sSub>
                                      <m:r>
                                        <a:rPr lang="en-US" sz="2400" i="1" smtClean="0">
                                          <a:solidFill>
                                            <a:srgbClr val="000000"/>
                                          </a:solidFill>
                                          <a:latin typeface="Cambria Math"/>
                                        </a:rPr>
                                        <m:t>(</m:t>
                                      </m:r>
                                      <m:r>
                                        <a:rPr lang="en-US" sz="2400" i="1" smtClean="0">
                                          <a:solidFill>
                                            <a:srgbClr val="000000"/>
                                          </a:solidFill>
                                          <a:latin typeface="Cambria Math"/>
                                        </a:rPr>
                                        <m:t>𝑖</m:t>
                                      </m:r>
                                      <m:r>
                                        <a:rPr lang="en-US" sz="2400" i="1" smtClean="0">
                                          <a:solidFill>
                                            <a:srgbClr val="000000"/>
                                          </a:solidFill>
                                          <a:latin typeface="Cambria Math"/>
                                        </a:rPr>
                                        <m:t>)</m:t>
                                      </m:r>
                                    </m:e>
                                    <m:sup>
                                      <m:r>
                                        <a:rPr lang="en-US" sz="2400" i="1" smtClean="0">
                                          <a:solidFill>
                                            <a:srgbClr val="000000"/>
                                          </a:solidFill>
                                          <a:latin typeface="Cambria Math"/>
                                        </a:rPr>
                                        <m:t>2</m:t>
                                      </m:r>
                                    </m:sup>
                                  </m:sSup>
                                </m:e>
                              </m:nary>
                            </m:e>
                          </m:rad>
                          <m:r>
                            <a:rPr lang="en-US" sz="2400" i="1" smtClean="0">
                              <a:solidFill>
                                <a:srgbClr val="000000"/>
                              </a:solidFill>
                              <a:latin typeface="Cambria Math"/>
                            </a:rPr>
                            <m:t>∗</m:t>
                          </m:r>
                          <m:rad>
                            <m:radPr>
                              <m:degHide m:val="on"/>
                              <m:ctrlPr>
                                <a:rPr lang="en-US" sz="2400" i="1" smtClean="0">
                                  <a:solidFill>
                                    <a:srgbClr val="000000"/>
                                  </a:solidFill>
                                  <a:latin typeface="Cambria Math" panose="02040503050406030204" pitchFamily="18" charset="0"/>
                                </a:rPr>
                              </m:ctrlPr>
                            </m:radPr>
                            <m:deg/>
                            <m:e>
                              <m:nary>
                                <m:naryPr>
                                  <m:chr m:val="∑"/>
                                  <m:limLoc m:val="subSup"/>
                                  <m:ctrlPr>
                                    <a:rPr lang="en-US" sz="2400" i="1">
                                      <a:solidFill>
                                        <a:srgbClr val="000000"/>
                                      </a:solidFill>
                                      <a:latin typeface="Cambria Math" panose="02040503050406030204" pitchFamily="18" charset="0"/>
                                    </a:rPr>
                                  </m:ctrlPr>
                                </m:naryPr>
                                <m:sub>
                                  <m:r>
                                    <m:rPr>
                                      <m:brk m:alnAt="25"/>
                                    </m:rPr>
                                    <a:rPr lang="en-US" sz="2400" i="1">
                                      <a:solidFill>
                                        <a:srgbClr val="000000"/>
                                      </a:solidFill>
                                      <a:latin typeface="Cambria Math"/>
                                    </a:rPr>
                                    <m:t>𝑖</m:t>
                                  </m:r>
                                  <m:r>
                                    <a:rPr lang="en-US" sz="2400" i="1">
                                      <a:solidFill>
                                        <a:srgbClr val="000000"/>
                                      </a:solidFill>
                                      <a:latin typeface="Cambria Math"/>
                                    </a:rPr>
                                    <m:t>=1</m:t>
                                  </m:r>
                                </m:sub>
                                <m:sup>
                                  <m:r>
                                    <a:rPr lang="en-US" sz="2400" i="1">
                                      <a:solidFill>
                                        <a:srgbClr val="000000"/>
                                      </a:solidFill>
                                      <a:latin typeface="Cambria Math"/>
                                    </a:rPr>
                                    <m:t>𝑉</m:t>
                                  </m:r>
                                </m:sup>
                                <m:e>
                                  <m:sSup>
                                    <m:sSupPr>
                                      <m:ctrlPr>
                                        <a:rPr lang="en-US" sz="2400" i="1">
                                          <a:solidFill>
                                            <a:srgbClr val="000000"/>
                                          </a:solidFill>
                                          <a:latin typeface="Cambria Math" panose="02040503050406030204" pitchFamily="18" charset="0"/>
                                        </a:rPr>
                                      </m:ctrlPr>
                                    </m:sSupPr>
                                    <m:e>
                                      <m:r>
                                        <a:rPr lang="en-US" sz="2400" i="1" smtClean="0">
                                          <a:solidFill>
                                            <a:srgbClr val="000000"/>
                                          </a:solidFill>
                                          <a:latin typeface="Cambria Math"/>
                                        </a:rPr>
                                        <m:t>𝑞</m:t>
                                      </m:r>
                                      <m:r>
                                        <a:rPr lang="en-US" sz="2400" i="1">
                                          <a:solidFill>
                                            <a:srgbClr val="000000"/>
                                          </a:solidFill>
                                          <a:latin typeface="Cambria Math"/>
                                        </a:rPr>
                                        <m:t>(</m:t>
                                      </m:r>
                                      <m:r>
                                        <a:rPr lang="en-US" sz="2400" i="1">
                                          <a:solidFill>
                                            <a:srgbClr val="000000"/>
                                          </a:solidFill>
                                          <a:latin typeface="Cambria Math"/>
                                        </a:rPr>
                                        <m:t>𝑖</m:t>
                                      </m:r>
                                      <m:r>
                                        <a:rPr lang="en-US" sz="2400" i="1">
                                          <a:solidFill>
                                            <a:srgbClr val="000000"/>
                                          </a:solidFill>
                                          <a:latin typeface="Cambria Math"/>
                                        </a:rPr>
                                        <m:t>)</m:t>
                                      </m:r>
                                    </m:e>
                                    <m:sup>
                                      <m:r>
                                        <a:rPr lang="en-US" sz="2400" i="1">
                                          <a:solidFill>
                                            <a:srgbClr val="000000"/>
                                          </a:solidFill>
                                          <a:latin typeface="Cambria Math"/>
                                        </a:rPr>
                                        <m:t>2</m:t>
                                      </m:r>
                                    </m:sup>
                                  </m:sSup>
                                </m:e>
                              </m:nary>
                            </m:e>
                          </m:rad>
                        </m:den>
                      </m:f>
                    </m:oMath>
                  </m:oMathPara>
                </a14:m>
                <a:endParaRPr lang="en-US" sz="2400" dirty="0">
                  <a:solidFill>
                    <a:srgbClr val="0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cstate="print"/>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solidFill>
                  <a:srgbClr val="000000"/>
                </a:solidFill>
              </a:rPr>
              <a:t>for vocabulary of </a:t>
            </a:r>
            <a:r>
              <a:rPr lang="en-US" sz="2000" i="1" dirty="0" smtClean="0">
                <a:solidFill>
                  <a:srgbClr val="000000"/>
                </a:solidFill>
              </a:rPr>
              <a:t>V</a:t>
            </a:r>
            <a:r>
              <a:rPr lang="en-US" sz="2000" dirty="0" smtClean="0">
                <a:solidFill>
                  <a:srgbClr val="000000"/>
                </a:solidFill>
              </a:rPr>
              <a:t> words</a:t>
            </a:r>
            <a:endParaRPr lang="en-US" sz="2000" dirty="0">
              <a:solidFill>
                <a:srgbClr val="000000"/>
              </a:solidFill>
            </a:endParaRPr>
          </a:p>
        </p:txBody>
      </p:sp>
      <p:sp>
        <p:nvSpPr>
          <p:cNvPr id="35" name="Text Box 90"/>
          <p:cNvSpPr txBox="1">
            <a:spLocks noChangeArrowheads="1"/>
          </p:cNvSpPr>
          <p:nvPr/>
        </p:nvSpPr>
        <p:spPr bwMode="auto">
          <a:xfrm>
            <a:off x="7966755" y="660788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180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c-repres-hough2"/>
          <p:cNvPicPr>
            <a:picLocks noChangeAspect="1" noChangeArrowheads="1"/>
          </p:cNvPicPr>
          <p:nvPr/>
        </p:nvPicPr>
        <p:blipFill>
          <a:blip r:embed="rId4" cstate="print"/>
          <a:srcRect/>
          <a:stretch>
            <a:fillRect/>
          </a:stretch>
        </p:blipFill>
        <p:spPr bwMode="auto">
          <a:xfrm>
            <a:off x="1981200" y="3124200"/>
            <a:ext cx="2938463" cy="2928938"/>
          </a:xfrm>
          <a:prstGeom prst="rect">
            <a:avLst/>
          </a:prstGeom>
          <a:noFill/>
          <a:ln w="9525">
            <a:noFill/>
            <a:miter lim="800000"/>
            <a:headEnd/>
            <a:tailEnd/>
          </a:ln>
        </p:spPr>
      </p:pic>
      <p:sp>
        <p:nvSpPr>
          <p:cNvPr id="6148" name="Rectangle 3"/>
          <p:cNvSpPr>
            <a:spLocks noGrp="1" noChangeArrowheads="1"/>
          </p:cNvSpPr>
          <p:nvPr>
            <p:ph type="body" idx="1"/>
          </p:nvPr>
        </p:nvSpPr>
        <p:spPr/>
        <p:txBody>
          <a:bodyPr/>
          <a:lstStyle/>
          <a:p>
            <a:pPr>
              <a:buFontTx/>
              <a:buChar char="•"/>
            </a:pPr>
            <a:r>
              <a:rPr lang="en-US" sz="3200" dirty="0" smtClean="0"/>
              <a:t>Problems with the (</a:t>
            </a:r>
            <a:r>
              <a:rPr lang="en-US" sz="3200" dirty="0" err="1" smtClean="0"/>
              <a:t>m,b</a:t>
            </a:r>
            <a:r>
              <a:rPr lang="en-US" sz="3200" dirty="0" smtClean="0"/>
              <a:t>) space:</a:t>
            </a:r>
          </a:p>
          <a:p>
            <a:pPr lvl="1"/>
            <a:r>
              <a:rPr lang="en-US" sz="2400" dirty="0" smtClean="0"/>
              <a:t>Unbounded parameter domains</a:t>
            </a:r>
          </a:p>
          <a:p>
            <a:pPr lvl="1"/>
            <a:r>
              <a:rPr lang="en-US" sz="2400" dirty="0" smtClean="0"/>
              <a:t>Vertical lines require infinite m</a:t>
            </a:r>
          </a:p>
          <a:p>
            <a:pPr>
              <a:buFontTx/>
              <a:buChar char="•"/>
            </a:pPr>
            <a:r>
              <a:rPr lang="en-US" sz="3200" dirty="0" smtClean="0"/>
              <a:t>Alternative: </a:t>
            </a:r>
            <a:r>
              <a:rPr lang="en-US" sz="3200" i="1" dirty="0" smtClean="0"/>
              <a:t>polar representation</a:t>
            </a:r>
          </a:p>
          <a:p>
            <a:pPr>
              <a:buFontTx/>
              <a:buChar char="•"/>
            </a:pPr>
            <a:endParaRPr lang="en-US" sz="3200" dirty="0" smtClean="0"/>
          </a:p>
        </p:txBody>
      </p:sp>
      <p:sp>
        <p:nvSpPr>
          <p:cNvPr id="6149" name="Rectangle 4"/>
          <p:cNvSpPr>
            <a:spLocks noGrp="1" noChangeArrowheads="1"/>
          </p:cNvSpPr>
          <p:nvPr>
            <p:ph type="title"/>
          </p:nvPr>
        </p:nvSpPr>
        <p:spPr/>
        <p:txBody>
          <a:bodyPr/>
          <a:lstStyle/>
          <a:p>
            <a:r>
              <a:rPr lang="en-US" smtClean="0"/>
              <a:t>Parameter space representation</a:t>
            </a:r>
          </a:p>
        </p:txBody>
      </p:sp>
      <p:graphicFrame>
        <p:nvGraphicFramePr>
          <p:cNvPr id="6146" name="Object 5"/>
          <p:cNvGraphicFramePr>
            <a:graphicFrameLocks noChangeAspect="1"/>
          </p:cNvGraphicFramePr>
          <p:nvPr>
            <p:extLst/>
          </p:nvPr>
        </p:nvGraphicFramePr>
        <p:xfrm>
          <a:off x="3397250" y="3962400"/>
          <a:ext cx="3360738" cy="476250"/>
        </p:xfrm>
        <a:graphic>
          <a:graphicData uri="http://schemas.openxmlformats.org/presentationml/2006/ole">
            <mc:AlternateContent xmlns:mc="http://schemas.openxmlformats.org/markup-compatibility/2006">
              <mc:Choice xmlns:v="urn:schemas-microsoft-com:vml" Requires="v">
                <p:oleObj spid="_x0000_s74792" name="Equation" r:id="rId5" imgW="1422360" imgH="203040" progId="Equation.3">
                  <p:embed/>
                </p:oleObj>
              </mc:Choice>
              <mc:Fallback>
                <p:oleObj name="Equation" r:id="rId5" imgW="142236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250" y="3962400"/>
                        <a:ext cx="33607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0" name="Text Box 6"/>
          <p:cNvSpPr txBox="1">
            <a:spLocks noChangeArrowheads="1"/>
          </p:cNvSpPr>
          <p:nvPr/>
        </p:nvSpPr>
        <p:spPr bwMode="auto">
          <a:xfrm>
            <a:off x="152400" y="6167735"/>
            <a:ext cx="8991600" cy="461665"/>
          </a:xfrm>
          <a:prstGeom prst="rect">
            <a:avLst/>
          </a:prstGeom>
          <a:noFill/>
          <a:ln w="9525">
            <a:noFill/>
            <a:miter lim="800000"/>
            <a:headEnd/>
            <a:tailEnd/>
          </a:ln>
        </p:spPr>
        <p:txBody>
          <a:bodyPr wrap="square" anchor="ctr">
            <a:spAutoFit/>
          </a:bodyPr>
          <a:lstStyle/>
          <a:p>
            <a:pPr eaLnBrk="0" fontAlgn="base" hangingPunct="0">
              <a:spcBef>
                <a:spcPct val="0"/>
              </a:spcBef>
              <a:spcAft>
                <a:spcPct val="0"/>
              </a:spcAft>
            </a:pPr>
            <a:r>
              <a:rPr lang="en-US" sz="2400" dirty="0">
                <a:solidFill>
                  <a:srgbClr val="000000"/>
                </a:solidFill>
                <a:latin typeface="Arial Unicode MS" pitchFamily="34" charset="-128"/>
                <a:cs typeface="Arial" charset="0"/>
              </a:rPr>
              <a:t>Each point </a:t>
            </a:r>
            <a:r>
              <a:rPr lang="en-US" sz="2400" dirty="0" smtClean="0">
                <a:solidFill>
                  <a:srgbClr val="000000"/>
                </a:solidFill>
                <a:latin typeface="Arial Unicode MS" pitchFamily="34" charset="-128"/>
                <a:cs typeface="Arial" charset="0"/>
              </a:rPr>
              <a:t>(</a:t>
            </a:r>
            <a:r>
              <a:rPr lang="en-US" sz="2400" dirty="0" err="1" smtClean="0">
                <a:solidFill>
                  <a:srgbClr val="000000"/>
                </a:solidFill>
                <a:latin typeface="Arial Unicode MS" pitchFamily="34" charset="-128"/>
                <a:cs typeface="Arial" charset="0"/>
              </a:rPr>
              <a:t>x,y</a:t>
            </a:r>
            <a:r>
              <a:rPr lang="en-US" sz="2400" dirty="0" smtClean="0">
                <a:solidFill>
                  <a:srgbClr val="000000"/>
                </a:solidFill>
                <a:latin typeface="Arial Unicode MS" pitchFamily="34" charset="-128"/>
                <a:cs typeface="Arial" charset="0"/>
              </a:rPr>
              <a:t>) will </a:t>
            </a:r>
            <a:r>
              <a:rPr lang="en-US" sz="2400" dirty="0">
                <a:solidFill>
                  <a:srgbClr val="000000"/>
                </a:solidFill>
                <a:latin typeface="Arial Unicode MS" pitchFamily="34" charset="-128"/>
                <a:cs typeface="Arial" charset="0"/>
              </a:rPr>
              <a:t>add a sinusoid in the (</a:t>
            </a:r>
            <a:r>
              <a:rPr lang="en-US" sz="2400" dirty="0">
                <a:solidFill>
                  <a:srgbClr val="000000"/>
                </a:solidFill>
                <a:latin typeface="Arial Unicode MS" pitchFamily="34" charset="-128"/>
                <a:cs typeface="Arial" charset="0"/>
                <a:sym typeface="Symbol" pitchFamily="18" charset="2"/>
              </a:rPr>
              <a:t></a:t>
            </a:r>
            <a:r>
              <a:rPr lang="en-US" sz="2400" dirty="0">
                <a:solidFill>
                  <a:srgbClr val="000000"/>
                </a:solidFill>
                <a:latin typeface="Arial Unicode MS" pitchFamily="34" charset="-128"/>
                <a:cs typeface="Arial" charset="0"/>
                <a:sym typeface="System"/>
              </a:rPr>
              <a:t>,</a:t>
            </a:r>
            <a:r>
              <a:rPr lang="en-US" sz="2400" dirty="0">
                <a:solidFill>
                  <a:srgbClr val="000000"/>
                </a:solidFill>
                <a:latin typeface="Arial Unicode MS" pitchFamily="34" charset="-128"/>
                <a:cs typeface="Arial" charset="0"/>
                <a:sym typeface="Symbol" pitchFamily="18" charset="2"/>
              </a:rPr>
              <a:t></a:t>
            </a:r>
            <a:r>
              <a:rPr lang="en-US" sz="2400" dirty="0">
                <a:solidFill>
                  <a:srgbClr val="000000"/>
                </a:solidFill>
                <a:latin typeface="Arial Unicode MS" pitchFamily="34" charset="-128"/>
                <a:cs typeface="Arial" charset="0"/>
                <a:sym typeface="System"/>
              </a:rPr>
              <a:t>) parameter space </a:t>
            </a:r>
            <a:r>
              <a:rPr lang="en-US" sz="2400" dirty="0">
                <a:solidFill>
                  <a:srgbClr val="000000"/>
                </a:solidFill>
                <a:latin typeface="Arial Unicode MS" pitchFamily="34" charset="-128"/>
                <a:cs typeface="Arial" charset="0"/>
              </a:rPr>
              <a:t> </a:t>
            </a:r>
          </a:p>
        </p:txBody>
      </p:sp>
      <p:sp>
        <p:nvSpPr>
          <p:cNvPr id="7" name="TextBox 6"/>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273430688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dirty="0" smtClean="0"/>
              <a:t>Bags of words: pros and cons</a:t>
            </a:r>
          </a:p>
        </p:txBody>
      </p:sp>
      <p:sp>
        <p:nvSpPr>
          <p:cNvPr id="7" name="Content Placeholder 6"/>
          <p:cNvSpPr>
            <a:spLocks noGrp="1"/>
          </p:cNvSpPr>
          <p:nvPr>
            <p:ph idx="1"/>
          </p:nvPr>
        </p:nvSpPr>
        <p:spPr>
          <a:xfrm>
            <a:off x="446088" y="1311275"/>
            <a:ext cx="8229600" cy="4525963"/>
          </a:xfrm>
        </p:spPr>
        <p:txBody>
          <a:bodyPr/>
          <a:lstStyle/>
          <a:p>
            <a:pPr eaLnBrk="1" hangingPunct="1">
              <a:buFontTx/>
              <a:buNone/>
            </a:pPr>
            <a:r>
              <a:rPr lang="en-US" sz="2800" dirty="0" smtClean="0"/>
              <a:t>+  flexible to geometry / deformations / viewpoint</a:t>
            </a:r>
          </a:p>
          <a:p>
            <a:pPr eaLnBrk="1" hangingPunct="1">
              <a:buFontTx/>
              <a:buNone/>
            </a:pPr>
            <a:r>
              <a:rPr lang="en-US" sz="2800" dirty="0" smtClean="0"/>
              <a:t>+  compact summary of image content</a:t>
            </a:r>
          </a:p>
          <a:p>
            <a:pPr eaLnBrk="1" hangingPunct="1">
              <a:buFontTx/>
              <a:buNone/>
            </a:pPr>
            <a:r>
              <a:rPr lang="en-US" sz="2800" dirty="0" smtClean="0"/>
              <a:t>+  very good results in practice</a:t>
            </a:r>
          </a:p>
          <a:p>
            <a:pPr eaLnBrk="1" hangingPunct="1">
              <a:buFontTx/>
              <a:buNone/>
            </a:pPr>
            <a:endParaRPr lang="en-US" sz="2800" dirty="0" smtClean="0"/>
          </a:p>
          <a:p>
            <a:pPr eaLnBrk="1" hangingPunct="1">
              <a:buFontTx/>
              <a:buChar char="-"/>
            </a:pPr>
            <a:r>
              <a:rPr lang="en-US" sz="2800" dirty="0" smtClean="0"/>
              <a:t>basic model ignores geometry –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remains unclear</a:t>
            </a:r>
          </a:p>
          <a:p>
            <a:pPr eaLnBrk="1" hangingPunct="1">
              <a:buFontTx/>
              <a:buNone/>
            </a:pPr>
            <a:endParaRPr lang="en-US" sz="2800" dirty="0" smtClean="0"/>
          </a:p>
        </p:txBody>
      </p:sp>
      <p:sp>
        <p:nvSpPr>
          <p:cNvPr id="4" name="Text Box 90"/>
          <p:cNvSpPr txBox="1">
            <a:spLocks noChangeArrowheads="1"/>
          </p:cNvSpPr>
          <p:nvPr/>
        </p:nvSpPr>
        <p:spPr bwMode="auto">
          <a:xfrm>
            <a:off x="0" y="6611779"/>
            <a:ext cx="1953491"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148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0670" t="21136" r="22427" b="12735"/>
          <a:stretch>
            <a:fillRect/>
          </a:stretch>
        </p:blipFill>
        <p:spPr bwMode="auto">
          <a:xfrm>
            <a:off x="1906588" y="1311279"/>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bwMode="auto">
          <a:xfrm>
            <a:off x="446090" y="152400"/>
            <a:ext cx="8229600" cy="1143000"/>
          </a:xfrm>
          <a:prstGeom prst="rect">
            <a:avLst/>
          </a:prstGeom>
          <a:noFill/>
          <a:ln w="9525">
            <a:noFill/>
            <a:miter lim="800000"/>
            <a:headEnd/>
            <a:tailEnd/>
          </a:ln>
        </p:spPr>
        <p:txBody>
          <a:bodyPr lIns="91380" tIns="45692" rIns="91380" bIns="45692" anchor="ctr"/>
          <a:lstStyle/>
          <a:p>
            <a:pPr algn="ctr" defTabSz="913832" eaLnBrk="0" fontAlgn="base" hangingPunct="0">
              <a:spcBef>
                <a:spcPct val="0"/>
              </a:spcBef>
              <a:spcAft>
                <a:spcPct val="0"/>
              </a:spcAft>
              <a:defRPr/>
            </a:pPr>
            <a:r>
              <a:rPr lang="en-US" sz="3800" kern="0" dirty="0">
                <a:solidFill>
                  <a:srgbClr val="000000"/>
                </a:solidFill>
              </a:rPr>
              <a:t>Inverted file </a:t>
            </a:r>
            <a:r>
              <a:rPr lang="en-US" sz="3800" kern="0" dirty="0" smtClean="0">
                <a:solidFill>
                  <a:srgbClr val="000000"/>
                </a:solidFill>
              </a:rPr>
              <a:t>index and</a:t>
            </a:r>
          </a:p>
          <a:p>
            <a:pPr algn="ctr" defTabSz="913832" eaLnBrk="0" fontAlgn="base" hangingPunct="0">
              <a:spcBef>
                <a:spcPct val="0"/>
              </a:spcBef>
              <a:spcAft>
                <a:spcPct val="0"/>
              </a:spcAft>
              <a:defRPr/>
            </a:pPr>
            <a:r>
              <a:rPr lang="en-US" sz="3800" kern="0" dirty="0" smtClean="0">
                <a:solidFill>
                  <a:srgbClr val="000000"/>
                </a:solidFill>
              </a:rPr>
              <a:t>bags of words similarity</a:t>
            </a:r>
            <a:endParaRPr lang="en-US" sz="3800" kern="0" dirty="0">
              <a:solidFill>
                <a:srgbClr val="000000"/>
              </a:solidFill>
            </a:endParaRPr>
          </a:p>
        </p:txBody>
      </p:sp>
      <p:grpSp>
        <p:nvGrpSpPr>
          <p:cNvPr id="5" name="Group 8"/>
          <p:cNvGrpSpPr/>
          <p:nvPr/>
        </p:nvGrpSpPr>
        <p:grpSpPr>
          <a:xfrm>
            <a:off x="7162800" y="2564817"/>
            <a:ext cx="2823243" cy="2166523"/>
            <a:chOff x="7162800" y="2564817"/>
            <a:chExt cx="2823243" cy="2166523"/>
          </a:xfrm>
        </p:grpSpPr>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39" t="21136" r="38196" b="33899"/>
            <a:stretch/>
          </p:blipFill>
          <p:spPr bwMode="auto">
            <a:xfrm>
              <a:off x="7680960" y="2564817"/>
              <a:ext cx="230508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6" name="Group 4"/>
          <p:cNvGrpSpPr/>
          <p:nvPr/>
        </p:nvGrpSpPr>
        <p:grpSpPr>
          <a:xfrm>
            <a:off x="3124200" y="2797551"/>
            <a:ext cx="1524000" cy="904879"/>
            <a:chOff x="3124200" y="2797551"/>
            <a:chExt cx="1524000" cy="904879"/>
          </a:xfrm>
        </p:grpSpPr>
        <p:sp>
          <p:nvSpPr>
            <p:cNvPr id="2" name="Oval 1"/>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 name="TextBox 2"/>
            <p:cNvSpPr txBox="1"/>
            <p:nvPr/>
          </p:nvSpPr>
          <p:spPr>
            <a:xfrm>
              <a:off x="3519623" y="3059668"/>
              <a:ext cx="1128577" cy="369332"/>
            </a:xfrm>
            <a:prstGeom prst="rect">
              <a:avLst/>
            </a:prstGeom>
            <a:noFill/>
          </p:spPr>
          <p:txBody>
            <a:bodyPr wrap="square" rtlCol="0">
              <a:spAutoFit/>
            </a:bodyPr>
            <a:lstStyle/>
            <a:p>
              <a:pPr defTabSz="913832"/>
              <a:r>
                <a:rPr lang="en-US" b="1" dirty="0" smtClean="0">
                  <a:solidFill>
                    <a:srgbClr val="FFFFFF"/>
                  </a:solidFill>
                </a:rPr>
                <a:t>w</a:t>
              </a:r>
              <a:r>
                <a:rPr lang="en-US" b="1" baseline="-25000" dirty="0" smtClean="0">
                  <a:solidFill>
                    <a:srgbClr val="FFFFFF"/>
                  </a:solidFill>
                </a:rPr>
                <a:t>91</a:t>
              </a:r>
              <a:endParaRPr lang="en-US" b="1" baseline="-25000" dirty="0">
                <a:solidFill>
                  <a:srgbClr val="FFFFFF"/>
                </a:solidFill>
              </a:endParaRPr>
            </a:p>
          </p:txBody>
        </p:sp>
      </p:grpSp>
      <p:sp>
        <p:nvSpPr>
          <p:cNvPr id="10" name="Rectangle 9"/>
          <p:cNvSpPr/>
          <p:nvPr/>
        </p:nvSpPr>
        <p:spPr bwMode="auto">
          <a:xfrm>
            <a:off x="5029200" y="5029200"/>
            <a:ext cx="2133600" cy="738188"/>
          </a:xfrm>
          <a:prstGeom prst="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12" name="Straight Arrow Connector 11"/>
          <p:cNvCxnSpPr/>
          <p:nvPr/>
        </p:nvCxnSpPr>
        <p:spPr bwMode="auto">
          <a:xfrm>
            <a:off x="3519623" y="3429000"/>
            <a:ext cx="1509577" cy="18288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7" name="Content Placeholder 6"/>
          <p:cNvSpPr>
            <a:spLocks noGrp="1"/>
          </p:cNvSpPr>
          <p:nvPr>
            <p:ph idx="4294967295"/>
          </p:nvPr>
        </p:nvSpPr>
        <p:spPr>
          <a:xfrm>
            <a:off x="169862" y="4976091"/>
            <a:ext cx="4478338" cy="4495800"/>
          </a:xfrm>
        </p:spPr>
        <p:txBody>
          <a:bodyPr/>
          <a:lstStyle/>
          <a:p>
            <a:pPr marL="456915" indent="-456915" eaLnBrk="1" hangingPunct="1">
              <a:buFont typeface="Trebuchet MS" pitchFamily="34" charset="0"/>
              <a:buAutoNum type="arabicPeriod"/>
            </a:pPr>
            <a:r>
              <a:rPr lang="en-US" sz="2400" dirty="0" smtClean="0"/>
              <a:t>Extract words in query</a:t>
            </a:r>
          </a:p>
          <a:p>
            <a:pPr marL="456915" indent="-456915" eaLnBrk="1" hangingPunct="1">
              <a:buFont typeface="Trebuchet MS" pitchFamily="34" charset="0"/>
              <a:buAutoNum type="arabicPeriod"/>
            </a:pPr>
            <a:r>
              <a:rPr lang="en-US" sz="2400" dirty="0" smtClean="0"/>
              <a:t>Inverted file index to find relevant frames</a:t>
            </a:r>
          </a:p>
          <a:p>
            <a:pPr marL="456915" indent="-456915" eaLnBrk="1" hangingPunct="1">
              <a:buFont typeface="Trebuchet MS" pitchFamily="34" charset="0"/>
              <a:buAutoNum type="arabicPeriod"/>
            </a:pPr>
            <a:r>
              <a:rPr lang="en-US" sz="2400" dirty="0" smtClean="0"/>
              <a:t>Compare word counts</a:t>
            </a:r>
          </a:p>
          <a:p>
            <a:pPr marL="456915" indent="-456915" eaLnBrk="1" hangingPunct="1"/>
            <a:endParaRPr lang="en-US" sz="2400" dirty="0" smtClean="0">
              <a:hlinkClick r:id=""/>
            </a:endParaRPr>
          </a:p>
        </p:txBody>
      </p:sp>
      <p:sp>
        <p:nvSpPr>
          <p:cNvPr id="18" name="Text Box 90"/>
          <p:cNvSpPr txBox="1">
            <a:spLocks noChangeArrowheads="1"/>
          </p:cNvSpPr>
          <p:nvPr/>
        </p:nvSpPr>
        <p:spPr bwMode="auto">
          <a:xfrm>
            <a:off x="7162801" y="6607889"/>
            <a:ext cx="2386692"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cxnSp>
        <p:nvCxnSpPr>
          <p:cNvPr id="14" name="Straight Arrow Connector 13"/>
          <p:cNvCxnSpPr/>
          <p:nvPr/>
        </p:nvCxnSpPr>
        <p:spPr bwMode="auto">
          <a:xfrm flipV="1">
            <a:off x="7196051" y="4550397"/>
            <a:ext cx="423949" cy="7980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7695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smtClean="0"/>
              <a:t>T</a:t>
            </a:r>
            <a:r>
              <a:rPr lang="en-US" sz="2400" smtClean="0"/>
              <a:t>erm </a:t>
            </a:r>
            <a:r>
              <a:rPr lang="en-US" sz="2400" b="1" smtClean="0"/>
              <a:t>f</a:t>
            </a:r>
            <a:r>
              <a:rPr lang="en-US" sz="2400" smtClean="0"/>
              <a:t>requency – </a:t>
            </a:r>
            <a:r>
              <a:rPr lang="en-US" sz="2400" b="1" smtClean="0"/>
              <a:t>i</a:t>
            </a:r>
            <a:r>
              <a:rPr lang="en-US" sz="2400" smtClean="0"/>
              <a:t>nverse </a:t>
            </a:r>
            <a:r>
              <a:rPr lang="en-US" sz="2400" b="1" smtClean="0"/>
              <a:t>d</a:t>
            </a:r>
            <a:r>
              <a:rPr lang="en-US" sz="2400" smtClean="0"/>
              <a:t>ocument </a:t>
            </a:r>
            <a:r>
              <a:rPr lang="en-US" sz="2400" b="1" smtClean="0"/>
              <a:t>f</a:t>
            </a:r>
            <a:r>
              <a:rPr lang="en-US" sz="2400" smtClean="0"/>
              <a:t>requency</a:t>
            </a:r>
          </a:p>
          <a:p>
            <a:r>
              <a:rPr lang="en-US" sz="2400" smtClean="0"/>
              <a:t>Describe frame by frequency of each word within it, downweight words that appear often in the database</a:t>
            </a:r>
          </a:p>
          <a:p>
            <a:r>
              <a:rPr lang="en-US" sz="2400" smtClean="0"/>
              <a:t>(Standard weighting for text retrieval)</a:t>
            </a:r>
          </a:p>
          <a:p>
            <a:endParaRPr lang="en-US" sz="2400" smtClean="0"/>
          </a:p>
          <a:p>
            <a:pPr>
              <a:buFontTx/>
              <a:buNone/>
            </a:pPr>
            <a:endParaRPr lang="en-US" sz="2400" smtClean="0"/>
          </a:p>
        </p:txBody>
      </p:sp>
      <p:pic>
        <p:nvPicPr>
          <p:cNvPr id="849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48430" t="67703" r="30902" b="16199"/>
          <a:stretch>
            <a:fillRect/>
          </a:stretch>
        </p:blipFill>
        <p:spPr bwMode="auto">
          <a:xfrm>
            <a:off x="3000375" y="3721100"/>
            <a:ext cx="29527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88" y="4570413"/>
            <a:ext cx="2530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3"/>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75"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0"/>
            <a:ext cx="23399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38"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38"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318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4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77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77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p:bldP spid="457736" grpId="0"/>
      <p:bldP spid="457737" grpId="0" animBg="1"/>
      <p:bldP spid="457738" grpId="0" animBg="1"/>
      <p:bldP spid="457739" grpId="0"/>
      <p:bldP spid="457740" grpId="0"/>
      <p:bldP spid="457744" grpId="0" animBg="1"/>
      <p:bldP spid="45774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Tree>
    <p:extLst>
      <p:ext uri="{BB962C8B-B14F-4D97-AF65-F5344CB8AC3E}">
        <p14:creationId xmlns:p14="http://schemas.microsoft.com/office/powerpoint/2010/main" val="20088516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Tree>
    <p:extLst>
      <p:ext uri="{BB962C8B-B14F-4D97-AF65-F5344CB8AC3E}">
        <p14:creationId xmlns:p14="http://schemas.microsoft.com/office/powerpoint/2010/main" val="1081643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7200" indent="-457200" eaLnBrk="1" hangingPunct="1">
              <a:buFont typeface="Trebuchet MS" pitchFamily="34" charset="0"/>
              <a:buAutoNum type="arabicPeriod"/>
            </a:pPr>
            <a:r>
              <a:rPr lang="en-US" dirty="0" smtClean="0"/>
              <a:t>Collect all words within query region</a:t>
            </a:r>
          </a:p>
          <a:p>
            <a:pPr marL="457200" indent="-457200" eaLnBrk="1" hangingPunct="1">
              <a:buFont typeface="Trebuchet MS" pitchFamily="34" charset="0"/>
              <a:buAutoNum type="arabicPeriod"/>
            </a:pPr>
            <a:r>
              <a:rPr lang="en-US" dirty="0" smtClean="0"/>
              <a:t>Inverted file index to find relevant frames</a:t>
            </a:r>
          </a:p>
          <a:p>
            <a:pPr marL="457200" indent="-457200" eaLnBrk="1" hangingPunct="1">
              <a:buFont typeface="Trebuchet MS" pitchFamily="34" charset="0"/>
              <a:buAutoNum type="arabicPeriod"/>
            </a:pPr>
            <a:r>
              <a:rPr lang="en-US" dirty="0" smtClean="0"/>
              <a:t>Compare word counts</a:t>
            </a:r>
          </a:p>
          <a:p>
            <a:pPr marL="457200" indent="-457200" eaLnBrk="1" hangingPunct="1">
              <a:buFont typeface="Trebuchet MS" pitchFamily="34" charset="0"/>
              <a:buAutoNum type="arabicPeriod"/>
            </a:pPr>
            <a:r>
              <a:rPr lang="en-US" dirty="0" smtClean="0"/>
              <a:t>Spatial verification</a:t>
            </a:r>
            <a:endParaRPr lang="en-US" dirty="0" smtClean="0">
              <a:hlinkClick r:id=""/>
            </a:endParaRPr>
          </a:p>
          <a:p>
            <a:pPr marL="457200" indent="-457200" eaLnBrk="1" hangingPunct="1"/>
            <a:endParaRPr lang="en-US" dirty="0" smtClean="0">
              <a:hlinkClick r:id=""/>
            </a:endParaRPr>
          </a:p>
          <a:p>
            <a:pPr marL="457200" indent="-457200" eaLnBrk="1" hangingPunct="1">
              <a:buFontTx/>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7200" indent="-457200" eaLnBrk="1" hangingPunct="1">
              <a:buFontTx/>
              <a:buNone/>
            </a:pPr>
            <a:endParaRPr lang="en-US" dirty="0" smtClean="0">
              <a:hlinkClick r:id=""/>
            </a:endParaRPr>
          </a:p>
          <a:p>
            <a:pPr marL="457200" indent="-457200" eaLnBrk="1" hangingPunct="1"/>
            <a:r>
              <a:rPr lang="en-US" dirty="0" smtClean="0"/>
              <a:t>Demo online at : </a:t>
            </a:r>
            <a:r>
              <a:rPr lang="en-US" sz="1800" dirty="0" smtClean="0"/>
              <a:t>http://www.robots.ox.ac.uk/~vgg/research/vgoogle/index.html</a:t>
            </a:r>
          </a:p>
          <a:p>
            <a:pPr marL="457200" indent="-457200" eaLnBrk="1" hangingPunct="1"/>
            <a:endParaRPr lang="en-US" dirty="0" smtClean="0"/>
          </a:p>
        </p:txBody>
      </p:sp>
      <p:sp>
        <p:nvSpPr>
          <p:cNvPr id="4" name="Slide Number Placeholder 3"/>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925FB8E-0228-440A-A13C-230F2B9EFA9F}" type="slidenum">
              <a:rPr lang="de-DE" sz="1400" smtClean="0">
                <a:solidFill>
                  <a:srgbClr val="000000"/>
                </a:solidFill>
                <a:latin typeface="Trebuchet MS" pitchFamily="34" charset="0"/>
              </a:rPr>
              <a:pPr algn="r" eaLnBrk="0" fontAlgn="base" hangingPunct="0">
                <a:spcBef>
                  <a:spcPct val="0"/>
                </a:spcBef>
                <a:spcAft>
                  <a:spcPct val="0"/>
                </a:spcAft>
              </a:pPr>
              <a:t>75</a:t>
            </a:fld>
            <a:endParaRPr lang="de-DE" sz="1400" smtClean="0">
              <a:solidFill>
                <a:srgbClr val="000000"/>
              </a:solidFill>
              <a:latin typeface="Trebuchet MS" pitchFamily="34" charset="0"/>
            </a:endParaRPr>
          </a:p>
        </p:txBody>
      </p:sp>
      <p:sp>
        <p:nvSpPr>
          <p:cNvPr id="88070"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pic>
        <p:nvPicPr>
          <p:cNvPr id="88071" name="Picture 7" descr="fac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288"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9525" y="2349500"/>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4288" y="376237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1813" y="52165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17713" y="2432050"/>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19" descr="tp575280_zo_006_smal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73100" y="-219075"/>
            <a:ext cx="1905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smtClean="0">
                <a:solidFill>
                  <a:srgbClr val="000000"/>
                </a:solidFill>
                <a:latin typeface="Trebuchet MS" pitchFamily="34" charset="0"/>
              </a:rPr>
              <a:t>Query region</a:t>
            </a:r>
          </a:p>
        </p:txBody>
      </p:sp>
      <p:sp>
        <p:nvSpPr>
          <p:cNvPr id="29" name="Down Arrow 28"/>
          <p:cNvSpPr>
            <a:spLocks noChangeArrowheads="1"/>
          </p:cNvSpPr>
          <p:nvPr/>
        </p:nvSpPr>
        <p:spPr bwMode="auto">
          <a:xfrm>
            <a:off x="6618288" y="1916113"/>
            <a:ext cx="276225" cy="42068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pPr eaLnBrk="0" fontAlgn="base" hangingPunct="0">
              <a:spcBef>
                <a:spcPct val="0"/>
              </a:spcBef>
              <a:spcAft>
                <a:spcPct val="0"/>
              </a:spcAft>
            </a:pPr>
            <a:endParaRPr lang="en-US" sz="2000" smtClean="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smtClean="0">
                <a:solidFill>
                  <a:srgbClr val="000000"/>
                </a:solidFill>
                <a:latin typeface="Trebuchet MS" pitchFamily="34" charset="0"/>
              </a:rPr>
              <a:t>Retrieved frames</a:t>
            </a:r>
          </a:p>
        </p:txBody>
      </p:sp>
    </p:spTree>
    <p:extLst>
      <p:ext uri="{BB962C8B-B14F-4D97-AF65-F5344CB8AC3E}">
        <p14:creationId xmlns:p14="http://schemas.microsoft.com/office/powerpoint/2010/main" val="258744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animBg="1"/>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91"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err="1" smtClean="0">
                <a:solidFill>
                  <a:srgbClr val="000000"/>
                </a:solidFill>
                <a:latin typeface="Arial" panose="020B0604020202020204" pitchFamily="34" charset="0"/>
                <a:cs typeface="Arial" panose="020B0604020202020204" pitchFamily="34" charset="0"/>
              </a:rPr>
              <a:t>Ondrej</a:t>
            </a:r>
            <a:r>
              <a:rPr lang="en-US" sz="1000" kern="0" dirty="0" smtClean="0">
                <a:solidFill>
                  <a:srgbClr val="000000"/>
                </a:solidFill>
                <a:latin typeface="Arial" panose="020B0604020202020204" pitchFamily="34" charset="0"/>
                <a:cs typeface="Arial" panose="020B0604020202020204" pitchFamily="34" charset="0"/>
              </a:rPr>
              <a:t> Chum</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9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solidFill>
                  <a:schemeClr val="accent2"/>
                </a:solidFill>
              </a:rPr>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p:txBody>
      </p:sp>
      <p:sp>
        <p:nvSpPr>
          <p:cNvPr id="5"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4303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cstate="print">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832"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832"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2" name="TextBox 1"/>
          <p:cNvSpPr txBox="1"/>
          <p:nvPr/>
        </p:nvSpPr>
        <p:spPr>
          <a:xfrm>
            <a:off x="304800" y="6248400"/>
            <a:ext cx="5257800" cy="461665"/>
          </a:xfrm>
          <a:prstGeom prst="rect">
            <a:avLst/>
          </a:prstGeom>
          <a:noFill/>
        </p:spPr>
        <p:txBody>
          <a:bodyPr wrap="square" rtlCol="0">
            <a:spAutoFit/>
          </a:bodyPr>
          <a:lstStyle/>
          <a:p>
            <a:pPr defTabSz="913832"/>
            <a:r>
              <a:rPr lang="en-US" sz="2400" i="1" dirty="0" smtClean="0">
                <a:solidFill>
                  <a:srgbClr val="000000"/>
                </a:solidFill>
                <a:latin typeface="Arial" pitchFamily="34" charset="0"/>
              </a:rPr>
              <a:t>Influence on performance, </a:t>
            </a:r>
            <a:r>
              <a:rPr lang="en-US" sz="2400" i="1" dirty="0" err="1" smtClean="0">
                <a:solidFill>
                  <a:srgbClr val="000000"/>
                </a:solidFill>
                <a:latin typeface="Arial" pitchFamily="34" charset="0"/>
              </a:rPr>
              <a:t>sparsity</a:t>
            </a:r>
            <a:endParaRPr lang="en-US" sz="2400" i="1" dirty="0">
              <a:solidFill>
                <a:srgbClr val="000000"/>
              </a:solidFill>
              <a:latin typeface="Arial" pitchFamily="34" charset="0"/>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defTabSz="913832"/>
            <a:r>
              <a:rPr lang="en-US" sz="1400" b="1" dirty="0" smtClean="0">
                <a:solidFill>
                  <a:srgbClr val="000000"/>
                </a:solidFill>
                <a:latin typeface="Arial" pitchFamily="34" charset="0"/>
              </a:rPr>
              <a:t>Branching factors</a:t>
            </a:r>
            <a:endParaRPr lang="en-US" sz="1400" b="1" dirty="0">
              <a:solidFill>
                <a:srgbClr val="000000"/>
              </a:solidFill>
              <a:latin typeface="Arial" pitchFamily="34" charset="0"/>
            </a:endParaRPr>
          </a:p>
        </p:txBody>
      </p:sp>
      <p:sp>
        <p:nvSpPr>
          <p:cNvPr id="11"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1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97285" name="Group 67"/>
          <p:cNvGrpSpPr>
            <a:grpSpLocks/>
          </p:cNvGrpSpPr>
          <p:nvPr/>
        </p:nvGrpSpPr>
        <p:grpSpPr bwMode="auto">
          <a:xfrm>
            <a:off x="2767013" y="2370138"/>
            <a:ext cx="4213225" cy="3605212"/>
            <a:chOff x="1196" y="554"/>
            <a:chExt cx="3545" cy="3032"/>
          </a:xfrm>
        </p:grpSpPr>
        <p:grpSp>
          <p:nvGrpSpPr>
            <p:cNvPr id="97445" name="Group 68"/>
            <p:cNvGrpSpPr>
              <a:grpSpLocks/>
            </p:cNvGrpSpPr>
            <p:nvPr/>
          </p:nvGrpSpPr>
          <p:grpSpPr bwMode="auto">
            <a:xfrm>
              <a:off x="1761" y="1222"/>
              <a:ext cx="2055" cy="1491"/>
              <a:chOff x="1761" y="1222"/>
              <a:chExt cx="2055" cy="1491"/>
            </a:xfrm>
          </p:grpSpPr>
          <p:sp>
            <p:nvSpPr>
              <p:cNvPr id="97458" name="Line 6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9" name="Line 7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60" name="Line 7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6" name="Group 72"/>
            <p:cNvGrpSpPr>
              <a:grpSpLocks/>
            </p:cNvGrpSpPr>
            <p:nvPr/>
          </p:nvGrpSpPr>
          <p:grpSpPr bwMode="auto">
            <a:xfrm>
              <a:off x="1196" y="657"/>
              <a:ext cx="1181" cy="1336"/>
              <a:chOff x="1196" y="657"/>
              <a:chExt cx="1181" cy="1336"/>
            </a:xfrm>
          </p:grpSpPr>
          <p:sp>
            <p:nvSpPr>
              <p:cNvPr id="97455" name="Line 7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6" name="Line 7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7" name="Line 7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7" name="Group 76"/>
            <p:cNvGrpSpPr>
              <a:grpSpLocks/>
            </p:cNvGrpSpPr>
            <p:nvPr/>
          </p:nvGrpSpPr>
          <p:grpSpPr bwMode="auto">
            <a:xfrm>
              <a:off x="3405" y="554"/>
              <a:ext cx="1336" cy="1182"/>
              <a:chOff x="3405" y="554"/>
              <a:chExt cx="1336" cy="1182"/>
            </a:xfrm>
          </p:grpSpPr>
          <p:sp>
            <p:nvSpPr>
              <p:cNvPr id="97452" name="Line 7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3" name="Line 7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4" name="Line 7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8" name="Group 80"/>
            <p:cNvGrpSpPr>
              <a:grpSpLocks/>
            </p:cNvGrpSpPr>
            <p:nvPr/>
          </p:nvGrpSpPr>
          <p:grpSpPr bwMode="auto">
            <a:xfrm>
              <a:off x="2429" y="2456"/>
              <a:ext cx="1336" cy="1130"/>
              <a:chOff x="2429" y="2456"/>
              <a:chExt cx="1336" cy="1130"/>
            </a:xfrm>
          </p:grpSpPr>
          <p:sp>
            <p:nvSpPr>
              <p:cNvPr id="97449" name="Line 8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0" name="Line 8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1" name="Line 8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grpSp>
        <p:nvGrpSpPr>
          <p:cNvPr id="97286" name="Group 84"/>
          <p:cNvGrpSpPr>
            <a:grpSpLocks/>
          </p:cNvGrpSpPr>
          <p:nvPr/>
        </p:nvGrpSpPr>
        <p:grpSpPr bwMode="auto">
          <a:xfrm>
            <a:off x="3438525" y="3163888"/>
            <a:ext cx="2443163" cy="1773237"/>
            <a:chOff x="1761" y="1222"/>
            <a:chExt cx="2055" cy="1491"/>
          </a:xfrm>
        </p:grpSpPr>
        <p:sp>
          <p:nvSpPr>
            <p:cNvPr id="97442" name="Line 85"/>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3" name="Line 86"/>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4" name="Line 87"/>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7" name="Group 88"/>
          <p:cNvGrpSpPr>
            <a:grpSpLocks/>
          </p:cNvGrpSpPr>
          <p:nvPr/>
        </p:nvGrpSpPr>
        <p:grpSpPr bwMode="auto">
          <a:xfrm>
            <a:off x="2767013" y="2492375"/>
            <a:ext cx="1403350" cy="1589088"/>
            <a:chOff x="1196" y="657"/>
            <a:chExt cx="1181" cy="1336"/>
          </a:xfrm>
        </p:grpSpPr>
        <p:sp>
          <p:nvSpPr>
            <p:cNvPr id="97439" name="Line 89"/>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0" name="Line 90"/>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1" name="Line 91"/>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8" name="Group 92"/>
          <p:cNvGrpSpPr>
            <a:grpSpLocks/>
          </p:cNvGrpSpPr>
          <p:nvPr/>
        </p:nvGrpSpPr>
        <p:grpSpPr bwMode="auto">
          <a:xfrm>
            <a:off x="5392738" y="2370138"/>
            <a:ext cx="1587500" cy="1404937"/>
            <a:chOff x="3405" y="554"/>
            <a:chExt cx="1336" cy="1182"/>
          </a:xfrm>
        </p:grpSpPr>
        <p:sp>
          <p:nvSpPr>
            <p:cNvPr id="97436" name="Line 93"/>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7" name="Line 94"/>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8" name="Line 95"/>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9" name="Group 96"/>
          <p:cNvGrpSpPr>
            <a:grpSpLocks/>
          </p:cNvGrpSpPr>
          <p:nvPr/>
        </p:nvGrpSpPr>
        <p:grpSpPr bwMode="auto">
          <a:xfrm>
            <a:off x="4232275" y="4630738"/>
            <a:ext cx="1587500" cy="1344612"/>
            <a:chOff x="2429" y="2456"/>
            <a:chExt cx="1336" cy="1130"/>
          </a:xfrm>
        </p:grpSpPr>
        <p:sp>
          <p:nvSpPr>
            <p:cNvPr id="97433" name="Line 9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4" name="Line 9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5" name="Line 9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90"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7" name="AutoShape 240"/>
          <p:cNvSpPr>
            <a:spLocks noChangeAspect="1" noChangeArrowheads="1"/>
          </p:cNvSpPr>
          <p:nvPr/>
        </p:nvSpPr>
        <p:spPr bwMode="auto">
          <a:xfrm>
            <a:off x="4389438" y="3775075"/>
            <a:ext cx="427037" cy="428625"/>
          </a:xfrm>
          <a:prstGeom prst="diamond">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08" name="Text Box 241"/>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Tree>
    <p:extLst>
      <p:ext uri="{BB962C8B-B14F-4D97-AF65-F5344CB8AC3E}">
        <p14:creationId xmlns:p14="http://schemas.microsoft.com/office/powerpoint/2010/main" val="3722859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Line 2"/>
          <p:cNvSpPr>
            <a:spLocks noChangeShapeType="1"/>
          </p:cNvSpPr>
          <p:nvPr/>
        </p:nvSpPr>
        <p:spPr bwMode="auto">
          <a:xfrm>
            <a:off x="1698625" y="3505200"/>
            <a:ext cx="1676400" cy="1676400"/>
          </a:xfrm>
          <a:prstGeom prst="line">
            <a:avLst/>
          </a:prstGeom>
          <a:noFill/>
          <a:ln w="50800">
            <a:solidFill>
              <a:srgbClr val="FF0000"/>
            </a:solidFill>
            <a:prstDash val="sysDot"/>
            <a:round/>
            <a:headEnd/>
            <a:tailEnd/>
          </a:ln>
          <a:effectLst/>
        </p:spPr>
        <p:txBody>
          <a:bodyPr>
            <a:spAutoFit/>
          </a:bodyPr>
          <a:lstStyle/>
          <a:p>
            <a:pPr fontAlgn="base">
              <a:spcBef>
                <a:spcPct val="0"/>
              </a:spcBef>
              <a:spcAft>
                <a:spcPct val="0"/>
              </a:spcAft>
            </a:pPr>
            <a:endParaRPr lang="en-US" smtClean="0">
              <a:solidFill>
                <a:srgbClr val="000000"/>
              </a:solidFill>
            </a:endParaRPr>
          </a:p>
        </p:txBody>
      </p:sp>
      <p:sp>
        <p:nvSpPr>
          <p:cNvPr id="226307" name="Line 3"/>
          <p:cNvSpPr>
            <a:spLocks noChangeShapeType="1"/>
          </p:cNvSpPr>
          <p:nvPr/>
        </p:nvSpPr>
        <p:spPr bwMode="auto">
          <a:xfrm flipV="1">
            <a:off x="1546225" y="3124200"/>
            <a:ext cx="0" cy="2209800"/>
          </a:xfrm>
          <a:prstGeom prst="line">
            <a:avLst/>
          </a:prstGeom>
          <a:noFill/>
          <a:ln w="76200">
            <a:solidFill>
              <a:schemeClr val="tx1"/>
            </a:solidFill>
            <a:round/>
            <a:headEnd/>
            <a:tailEnd type="triangle" w="med" len="med"/>
          </a:ln>
          <a:effectLst/>
        </p:spPr>
        <p:txBody>
          <a:bodyPr>
            <a:spAutoFit/>
          </a:bodyPr>
          <a:lstStyle/>
          <a:p>
            <a:pPr fontAlgn="base">
              <a:spcBef>
                <a:spcPct val="0"/>
              </a:spcBef>
              <a:spcAft>
                <a:spcPct val="0"/>
              </a:spcAft>
            </a:pPr>
            <a:endParaRPr lang="en-US" smtClean="0">
              <a:solidFill>
                <a:srgbClr val="000000"/>
              </a:solidFill>
            </a:endParaRPr>
          </a:p>
        </p:txBody>
      </p:sp>
      <p:sp>
        <p:nvSpPr>
          <p:cNvPr id="226308" name="Line 4"/>
          <p:cNvSpPr>
            <a:spLocks noChangeShapeType="1"/>
          </p:cNvSpPr>
          <p:nvPr/>
        </p:nvSpPr>
        <p:spPr bwMode="auto">
          <a:xfrm>
            <a:off x="1546225" y="5334000"/>
            <a:ext cx="2743200" cy="0"/>
          </a:xfrm>
          <a:prstGeom prst="line">
            <a:avLst/>
          </a:prstGeom>
          <a:noFill/>
          <a:ln w="76200">
            <a:solidFill>
              <a:schemeClr val="tx1"/>
            </a:solidFill>
            <a:round/>
            <a:headEnd/>
            <a:tailEnd type="triangle" w="med" len="med"/>
          </a:ln>
          <a:effectLst/>
        </p:spPr>
        <p:txBody>
          <a:bodyPr>
            <a:spAutoFit/>
          </a:bodyPr>
          <a:lstStyle/>
          <a:p>
            <a:pPr fontAlgn="base">
              <a:spcBef>
                <a:spcPct val="0"/>
              </a:spcBef>
              <a:spcAft>
                <a:spcPct val="0"/>
              </a:spcAft>
            </a:pPr>
            <a:endParaRPr lang="en-US" smtClean="0">
              <a:solidFill>
                <a:srgbClr val="000000"/>
              </a:solidFill>
            </a:endParaRPr>
          </a:p>
        </p:txBody>
      </p:sp>
      <p:sp>
        <p:nvSpPr>
          <p:cNvPr id="226309" name="Text Box 5"/>
          <p:cNvSpPr txBox="1">
            <a:spLocks noChangeArrowheads="1"/>
          </p:cNvSpPr>
          <p:nvPr/>
        </p:nvSpPr>
        <p:spPr bwMode="auto">
          <a:xfrm>
            <a:off x="3756025" y="5410200"/>
            <a:ext cx="322263"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400" smtClean="0">
                <a:solidFill>
                  <a:srgbClr val="000000"/>
                </a:solidFill>
              </a:rPr>
              <a:t>x</a:t>
            </a:r>
          </a:p>
        </p:txBody>
      </p:sp>
      <p:sp>
        <p:nvSpPr>
          <p:cNvPr id="226310" name="Text Box 6"/>
          <p:cNvSpPr txBox="1">
            <a:spLocks noChangeArrowheads="1"/>
          </p:cNvSpPr>
          <p:nvPr/>
        </p:nvSpPr>
        <p:spPr bwMode="auto">
          <a:xfrm>
            <a:off x="1066800" y="3276600"/>
            <a:ext cx="327025"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400" smtClean="0">
                <a:solidFill>
                  <a:srgbClr val="000000"/>
                </a:solidFill>
              </a:rPr>
              <a:t>y</a:t>
            </a:r>
          </a:p>
        </p:txBody>
      </p:sp>
      <p:sp>
        <p:nvSpPr>
          <p:cNvPr id="226314" name="Line 10"/>
          <p:cNvSpPr>
            <a:spLocks noChangeShapeType="1"/>
          </p:cNvSpPr>
          <p:nvPr/>
        </p:nvSpPr>
        <p:spPr bwMode="auto">
          <a:xfrm flipV="1">
            <a:off x="4692650" y="3124200"/>
            <a:ext cx="0" cy="2209800"/>
          </a:xfrm>
          <a:prstGeom prst="line">
            <a:avLst/>
          </a:prstGeom>
          <a:noFill/>
          <a:ln w="76200">
            <a:solidFill>
              <a:schemeClr val="tx1"/>
            </a:solidFill>
            <a:round/>
            <a:headEnd/>
            <a:tailEnd type="triangle" w="med" len="med"/>
          </a:ln>
          <a:effectLst/>
        </p:spPr>
        <p:txBody>
          <a:bodyPr>
            <a:spAutoFit/>
          </a:bodyPr>
          <a:lstStyle/>
          <a:p>
            <a:pPr fontAlgn="base">
              <a:spcBef>
                <a:spcPct val="0"/>
              </a:spcBef>
              <a:spcAft>
                <a:spcPct val="0"/>
              </a:spcAft>
            </a:pPr>
            <a:endParaRPr lang="en-US" smtClean="0">
              <a:solidFill>
                <a:srgbClr val="000000"/>
              </a:solidFill>
            </a:endParaRPr>
          </a:p>
        </p:txBody>
      </p:sp>
      <p:sp>
        <p:nvSpPr>
          <p:cNvPr id="226315" name="Line 11"/>
          <p:cNvSpPr>
            <a:spLocks noChangeShapeType="1"/>
          </p:cNvSpPr>
          <p:nvPr/>
        </p:nvSpPr>
        <p:spPr bwMode="auto">
          <a:xfrm>
            <a:off x="4692650" y="5334000"/>
            <a:ext cx="3254375" cy="0"/>
          </a:xfrm>
          <a:prstGeom prst="line">
            <a:avLst/>
          </a:prstGeom>
          <a:noFill/>
          <a:ln w="76200">
            <a:solidFill>
              <a:schemeClr val="tx1"/>
            </a:solidFill>
            <a:round/>
            <a:headEnd/>
            <a:tailEnd type="triangle" w="med" len="med"/>
          </a:ln>
          <a:effectLst/>
        </p:spPr>
        <p:txBody>
          <a:bodyPr>
            <a:spAutoFit/>
          </a:bodyPr>
          <a:lstStyle/>
          <a:p>
            <a:pPr fontAlgn="base">
              <a:spcBef>
                <a:spcPct val="0"/>
              </a:spcBef>
              <a:spcAft>
                <a:spcPct val="0"/>
              </a:spcAft>
            </a:pPr>
            <a:endParaRPr lang="en-US" smtClean="0">
              <a:solidFill>
                <a:srgbClr val="000000"/>
              </a:solidFill>
            </a:endParaRPr>
          </a:p>
        </p:txBody>
      </p:sp>
      <p:sp>
        <p:nvSpPr>
          <p:cNvPr id="226319" name="Rectangle 15"/>
          <p:cNvSpPr>
            <a:spLocks noChangeArrowheads="1"/>
          </p:cNvSpPr>
          <p:nvPr/>
        </p:nvSpPr>
        <p:spPr bwMode="auto">
          <a:xfrm>
            <a:off x="304800" y="228600"/>
            <a:ext cx="5334000" cy="762000"/>
          </a:xfrm>
          <a:prstGeom prst="rect">
            <a:avLst/>
          </a:prstGeom>
          <a:noFill/>
          <a:ln w="25400" algn="ctr">
            <a:noFill/>
            <a:miter lim="800000"/>
            <a:headEnd/>
            <a:tailEnd/>
          </a:ln>
          <a:effectLst/>
        </p:spPr>
        <p:txBody>
          <a:bodyPr>
            <a:spAutoFit/>
          </a:bodyPr>
          <a:lstStyle/>
          <a:p>
            <a:pPr fontAlgn="base">
              <a:spcBef>
                <a:spcPct val="20000"/>
              </a:spcBef>
              <a:spcAft>
                <a:spcPct val="0"/>
              </a:spcAft>
            </a:pPr>
            <a:r>
              <a:rPr lang="en-US" sz="4400" b="1" smtClean="0">
                <a:solidFill>
                  <a:srgbClr val="000000"/>
                </a:solidFill>
              </a:rPr>
              <a:t>Hough transform</a:t>
            </a:r>
          </a:p>
        </p:txBody>
      </p:sp>
      <p:sp>
        <p:nvSpPr>
          <p:cNvPr id="226321" name="Oval 17"/>
          <p:cNvSpPr>
            <a:spLocks noChangeArrowheads="1"/>
          </p:cNvSpPr>
          <p:nvPr/>
        </p:nvSpPr>
        <p:spPr bwMode="auto">
          <a:xfrm>
            <a:off x="2514600" y="4343400"/>
            <a:ext cx="152400" cy="152400"/>
          </a:xfrm>
          <a:prstGeom prst="ellipse">
            <a:avLst/>
          </a:prstGeom>
          <a:solidFill>
            <a:srgbClr val="FF0000"/>
          </a:solidFill>
          <a:ln w="50800" algn="ctr">
            <a:solidFill>
              <a:srgbClr val="FF0000"/>
            </a:solidFill>
            <a:round/>
            <a:headEnd/>
            <a:tailEnd/>
          </a:ln>
          <a:effectLst/>
        </p:spPr>
        <p:txBody>
          <a:bodyPr anchor="ctr">
            <a:spAutoFit/>
          </a:bodyPr>
          <a:lstStyle/>
          <a:p>
            <a:pPr fontAlgn="base">
              <a:spcBef>
                <a:spcPct val="0"/>
              </a:spcBef>
              <a:spcAft>
                <a:spcPct val="0"/>
              </a:spcAft>
            </a:pPr>
            <a:endParaRPr lang="en-US" smtClean="0">
              <a:solidFill>
                <a:srgbClr val="000000"/>
              </a:solidFill>
            </a:endParaRPr>
          </a:p>
        </p:txBody>
      </p:sp>
      <p:sp>
        <p:nvSpPr>
          <p:cNvPr id="226322" name="Oval 18"/>
          <p:cNvSpPr>
            <a:spLocks noChangeArrowheads="1"/>
          </p:cNvSpPr>
          <p:nvPr/>
        </p:nvSpPr>
        <p:spPr bwMode="auto">
          <a:xfrm>
            <a:off x="1981200" y="3810000"/>
            <a:ext cx="152400" cy="152400"/>
          </a:xfrm>
          <a:prstGeom prst="ellipse">
            <a:avLst/>
          </a:prstGeom>
          <a:solidFill>
            <a:srgbClr val="FF0000"/>
          </a:solidFill>
          <a:ln w="50800" algn="ctr">
            <a:solidFill>
              <a:srgbClr val="FF0000"/>
            </a:solidFill>
            <a:round/>
            <a:headEnd/>
            <a:tailEnd/>
          </a:ln>
          <a:effectLst/>
        </p:spPr>
        <p:txBody>
          <a:bodyPr anchor="ctr">
            <a:spAutoFit/>
          </a:bodyPr>
          <a:lstStyle/>
          <a:p>
            <a:pPr fontAlgn="base">
              <a:spcBef>
                <a:spcPct val="0"/>
              </a:spcBef>
              <a:spcAft>
                <a:spcPct val="0"/>
              </a:spcAft>
            </a:pPr>
            <a:endParaRPr lang="en-US" smtClean="0">
              <a:solidFill>
                <a:srgbClr val="000000"/>
              </a:solidFill>
            </a:endParaRPr>
          </a:p>
        </p:txBody>
      </p:sp>
      <p:sp>
        <p:nvSpPr>
          <p:cNvPr id="226323" name="Oval 19"/>
          <p:cNvSpPr>
            <a:spLocks noChangeArrowheads="1"/>
          </p:cNvSpPr>
          <p:nvPr/>
        </p:nvSpPr>
        <p:spPr bwMode="auto">
          <a:xfrm>
            <a:off x="2263775" y="4114800"/>
            <a:ext cx="152400" cy="152400"/>
          </a:xfrm>
          <a:prstGeom prst="ellipse">
            <a:avLst/>
          </a:prstGeom>
          <a:solidFill>
            <a:srgbClr val="FF0000"/>
          </a:solidFill>
          <a:ln w="50800" algn="ctr">
            <a:solidFill>
              <a:srgbClr val="FF0000"/>
            </a:solidFill>
            <a:round/>
            <a:headEnd/>
            <a:tailEnd/>
          </a:ln>
          <a:effectLst/>
        </p:spPr>
        <p:txBody>
          <a:bodyPr anchor="ctr">
            <a:spAutoFit/>
          </a:bodyPr>
          <a:lstStyle/>
          <a:p>
            <a:pPr fontAlgn="base">
              <a:spcBef>
                <a:spcPct val="0"/>
              </a:spcBef>
              <a:spcAft>
                <a:spcPct val="0"/>
              </a:spcAft>
            </a:pPr>
            <a:endParaRPr lang="en-US" smtClean="0">
              <a:solidFill>
                <a:srgbClr val="000000"/>
              </a:solidFill>
            </a:endParaRPr>
          </a:p>
        </p:txBody>
      </p:sp>
      <p:sp>
        <p:nvSpPr>
          <p:cNvPr id="226325" name="Rectangle 21"/>
          <p:cNvSpPr>
            <a:spLocks noChangeArrowheads="1"/>
          </p:cNvSpPr>
          <p:nvPr/>
        </p:nvSpPr>
        <p:spPr bwMode="auto">
          <a:xfrm>
            <a:off x="381000" y="1128713"/>
            <a:ext cx="7127875" cy="517525"/>
          </a:xfrm>
          <a:prstGeom prst="rect">
            <a:avLst/>
          </a:prstGeom>
          <a:noFill/>
          <a:ln w="9525">
            <a:noFill/>
            <a:miter lim="800000"/>
            <a:headEnd/>
            <a:tailEnd/>
          </a:ln>
          <a:effectLst/>
        </p:spPr>
        <p:txBody>
          <a:bodyPr anchor="ctr">
            <a:spAutoFit/>
          </a:bodyPr>
          <a:lstStyle/>
          <a:p>
            <a:pPr fontAlgn="base">
              <a:spcBef>
                <a:spcPct val="0"/>
              </a:spcBef>
              <a:spcAft>
                <a:spcPct val="0"/>
              </a:spcAft>
            </a:pPr>
            <a:r>
              <a:rPr lang="en-US" sz="1400" smtClean="0">
                <a:solidFill>
                  <a:srgbClr val="000000"/>
                </a:solidFill>
                <a:cs typeface="Arial" charset="0"/>
              </a:rPr>
              <a:t>P.V.C. Hough, </a:t>
            </a:r>
            <a:r>
              <a:rPr lang="en-US" sz="1400" i="1" smtClean="0">
                <a:solidFill>
                  <a:srgbClr val="000000"/>
                </a:solidFill>
                <a:cs typeface="Arial" charset="0"/>
              </a:rPr>
              <a:t>Machine Analysis of Bubble Chamber Pictures,</a:t>
            </a:r>
            <a:r>
              <a:rPr lang="en-US" sz="1400" smtClean="0">
                <a:solidFill>
                  <a:srgbClr val="000000"/>
                </a:solidFill>
                <a:cs typeface="Arial" charset="0"/>
              </a:rPr>
              <a:t> Proc. Int. Conf. High Energy Accelerators and Instrumentation, 1959 </a:t>
            </a:r>
          </a:p>
        </p:txBody>
      </p:sp>
      <p:sp>
        <p:nvSpPr>
          <p:cNvPr id="226326" name="Text Box 22"/>
          <p:cNvSpPr txBox="1">
            <a:spLocks noChangeArrowheads="1"/>
          </p:cNvSpPr>
          <p:nvPr/>
        </p:nvSpPr>
        <p:spPr bwMode="auto">
          <a:xfrm>
            <a:off x="5241925" y="5676900"/>
            <a:ext cx="1555750" cy="366713"/>
          </a:xfrm>
          <a:prstGeom prst="rect">
            <a:avLst/>
          </a:prstGeom>
          <a:noFill/>
          <a:ln w="25400">
            <a:noFill/>
            <a:prstDash val="dash"/>
            <a:miter lim="800000"/>
            <a:headEnd/>
            <a:tailEnd/>
          </a:ln>
          <a:effectLst/>
        </p:spPr>
        <p:txBody>
          <a:bodyPr wrap="none">
            <a:spAutoFit/>
          </a:bodyPr>
          <a:lstStyle/>
          <a:p>
            <a:pPr fontAlgn="base">
              <a:spcBef>
                <a:spcPct val="0"/>
              </a:spcBef>
              <a:spcAft>
                <a:spcPct val="0"/>
              </a:spcAft>
            </a:pPr>
            <a:r>
              <a:rPr lang="en-US" smtClean="0">
                <a:solidFill>
                  <a:srgbClr val="000000"/>
                </a:solidFill>
              </a:rPr>
              <a:t>Hough space</a:t>
            </a:r>
          </a:p>
        </p:txBody>
      </p:sp>
      <p:sp>
        <p:nvSpPr>
          <p:cNvPr id="226330" name="Freeform 26"/>
          <p:cNvSpPr>
            <a:spLocks/>
          </p:cNvSpPr>
          <p:nvPr/>
        </p:nvSpPr>
        <p:spPr bwMode="auto">
          <a:xfrm>
            <a:off x="5029200" y="3048000"/>
            <a:ext cx="1981200" cy="23749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pPr fontAlgn="base">
              <a:spcBef>
                <a:spcPct val="0"/>
              </a:spcBef>
              <a:spcAft>
                <a:spcPct val="0"/>
              </a:spcAft>
            </a:pPr>
            <a:endParaRPr lang="en-US" smtClean="0">
              <a:solidFill>
                <a:srgbClr val="000000"/>
              </a:solidFill>
            </a:endParaRPr>
          </a:p>
        </p:txBody>
      </p:sp>
      <p:sp>
        <p:nvSpPr>
          <p:cNvPr id="226331" name="Line 27"/>
          <p:cNvSpPr>
            <a:spLocks noChangeShapeType="1"/>
          </p:cNvSpPr>
          <p:nvPr/>
        </p:nvSpPr>
        <p:spPr bwMode="auto">
          <a:xfrm flipV="1">
            <a:off x="1600200" y="4419600"/>
            <a:ext cx="990600" cy="914400"/>
          </a:xfrm>
          <a:prstGeom prst="line">
            <a:avLst/>
          </a:prstGeom>
          <a:noFill/>
          <a:ln w="12700">
            <a:solidFill>
              <a:schemeClr val="tx1"/>
            </a:solidFill>
            <a:round/>
            <a:headEnd/>
            <a:tailEnd/>
          </a:ln>
          <a:effectLst/>
        </p:spPr>
        <p:txBody>
          <a:bodyPr/>
          <a:lstStyle/>
          <a:p>
            <a:pPr fontAlgn="base">
              <a:spcBef>
                <a:spcPct val="0"/>
              </a:spcBef>
              <a:spcAft>
                <a:spcPct val="0"/>
              </a:spcAft>
            </a:pPr>
            <a:endParaRPr lang="en-US" smtClean="0">
              <a:solidFill>
                <a:srgbClr val="000000"/>
              </a:solidFill>
            </a:endParaRPr>
          </a:p>
        </p:txBody>
      </p:sp>
      <p:graphicFrame>
        <p:nvGraphicFramePr>
          <p:cNvPr id="226332" name="Object 28"/>
          <p:cNvGraphicFramePr>
            <a:graphicFrameLocks noChangeAspect="1"/>
          </p:cNvGraphicFramePr>
          <p:nvPr/>
        </p:nvGraphicFramePr>
        <p:xfrm>
          <a:off x="2633663" y="6172200"/>
          <a:ext cx="3121025" cy="476250"/>
        </p:xfrm>
        <a:graphic>
          <a:graphicData uri="http://schemas.openxmlformats.org/presentationml/2006/ole">
            <mc:AlternateContent xmlns:mc="http://schemas.openxmlformats.org/markup-compatibility/2006">
              <mc:Choice xmlns:v="urn:schemas-microsoft-com:vml" Requires="v">
                <p:oleObj spid="_x0000_s75963" name="Equation" r:id="rId4" imgW="1320480" imgH="203040" progId="Equation.3">
                  <p:embed/>
                </p:oleObj>
              </mc:Choice>
              <mc:Fallback>
                <p:oleObj name="Equation" r:id="rId4" imgW="13204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663" y="6172200"/>
                        <a:ext cx="31210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33" name="Object 29"/>
          <p:cNvGraphicFramePr>
            <a:graphicFrameLocks noChangeAspect="1"/>
          </p:cNvGraphicFramePr>
          <p:nvPr/>
        </p:nvGraphicFramePr>
        <p:xfrm>
          <a:off x="2093913" y="4800600"/>
          <a:ext cx="420687" cy="417513"/>
        </p:xfrm>
        <a:graphic>
          <a:graphicData uri="http://schemas.openxmlformats.org/presentationml/2006/ole">
            <mc:AlternateContent xmlns:mc="http://schemas.openxmlformats.org/markup-compatibility/2006">
              <mc:Choice xmlns:v="urn:schemas-microsoft-com:vml" Requires="v">
                <p:oleObj spid="_x0000_s75964" name="Equation" r:id="rId6" imgW="177480" imgH="177480" progId="Equation.3">
                  <p:embed/>
                </p:oleObj>
              </mc:Choice>
              <mc:Fallback>
                <p:oleObj name="Equation" r:id="rId6" imgW="17748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3913" y="4800600"/>
                        <a:ext cx="420687"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34" name="Object 30"/>
          <p:cNvGraphicFramePr>
            <a:graphicFrameLocks noChangeAspect="1"/>
          </p:cNvGraphicFramePr>
          <p:nvPr/>
        </p:nvGraphicFramePr>
        <p:xfrm>
          <a:off x="1828800" y="4419600"/>
          <a:ext cx="360363" cy="387350"/>
        </p:xfrm>
        <a:graphic>
          <a:graphicData uri="http://schemas.openxmlformats.org/presentationml/2006/ole">
            <mc:AlternateContent xmlns:mc="http://schemas.openxmlformats.org/markup-compatibility/2006">
              <mc:Choice xmlns:v="urn:schemas-microsoft-com:vml" Requires="v">
                <p:oleObj spid="_x0000_s75965" name="Equation" r:id="rId8" imgW="152280" imgH="164880" progId="Equation.3">
                  <p:embed/>
                </p:oleObj>
              </mc:Choice>
              <mc:Fallback>
                <p:oleObj name="Equation" r:id="rId8" imgW="152280" imgH="1648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419600"/>
                        <a:ext cx="360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35" name="Freeform 31"/>
          <p:cNvSpPr>
            <a:spLocks/>
          </p:cNvSpPr>
          <p:nvPr/>
        </p:nvSpPr>
        <p:spPr bwMode="auto">
          <a:xfrm>
            <a:off x="1905000" y="5029200"/>
            <a:ext cx="177800" cy="304800"/>
          </a:xfrm>
          <a:custGeom>
            <a:avLst/>
            <a:gdLst/>
            <a:ahLst/>
            <a:cxnLst>
              <a:cxn ang="0">
                <a:pos x="0" y="0"/>
              </a:cxn>
              <a:cxn ang="0">
                <a:pos x="96" y="96"/>
              </a:cxn>
              <a:cxn ang="0">
                <a:pos x="96" y="192"/>
              </a:cxn>
            </a:cxnLst>
            <a:rect l="0" t="0" r="r" b="b"/>
            <a:pathLst>
              <a:path w="112" h="192">
                <a:moveTo>
                  <a:pt x="0" y="0"/>
                </a:moveTo>
                <a:cubicBezTo>
                  <a:pt x="40" y="32"/>
                  <a:pt x="80" y="64"/>
                  <a:pt x="96" y="96"/>
                </a:cubicBezTo>
                <a:cubicBezTo>
                  <a:pt x="112" y="128"/>
                  <a:pt x="104" y="160"/>
                  <a:pt x="96" y="192"/>
                </a:cubicBezTo>
              </a:path>
            </a:pathLst>
          </a:custGeom>
          <a:noFill/>
          <a:ln w="25400" cap="flat" cmpd="sng">
            <a:solidFill>
              <a:srgbClr val="3366FF"/>
            </a:solidFill>
            <a:prstDash val="solid"/>
            <a:round/>
            <a:headEnd type="none" w="med" len="med"/>
            <a:tailEnd type="none" w="med" len="med"/>
          </a:ln>
          <a:effectLst/>
        </p:spPr>
        <p:txBody>
          <a:bodyPr/>
          <a:lstStyle/>
          <a:p>
            <a:pPr fontAlgn="base">
              <a:spcBef>
                <a:spcPct val="0"/>
              </a:spcBef>
              <a:spcAft>
                <a:spcPct val="0"/>
              </a:spcAft>
            </a:pPr>
            <a:endParaRPr lang="en-US" smtClean="0">
              <a:solidFill>
                <a:srgbClr val="000000"/>
              </a:solidFill>
            </a:endParaRPr>
          </a:p>
        </p:txBody>
      </p:sp>
      <p:sp>
        <p:nvSpPr>
          <p:cNvPr id="226336" name="Freeform 32"/>
          <p:cNvSpPr>
            <a:spLocks/>
          </p:cNvSpPr>
          <p:nvPr/>
        </p:nvSpPr>
        <p:spPr bwMode="auto">
          <a:xfrm>
            <a:off x="4800600" y="3124200"/>
            <a:ext cx="2438400" cy="19050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pPr fontAlgn="base">
              <a:spcBef>
                <a:spcPct val="0"/>
              </a:spcBef>
              <a:spcAft>
                <a:spcPct val="0"/>
              </a:spcAft>
            </a:pPr>
            <a:endParaRPr lang="en-US" smtClean="0">
              <a:solidFill>
                <a:srgbClr val="000000"/>
              </a:solidFill>
            </a:endParaRPr>
          </a:p>
        </p:txBody>
      </p:sp>
      <p:sp>
        <p:nvSpPr>
          <p:cNvPr id="226337" name="Freeform 33"/>
          <p:cNvSpPr>
            <a:spLocks/>
          </p:cNvSpPr>
          <p:nvPr/>
        </p:nvSpPr>
        <p:spPr bwMode="auto">
          <a:xfrm>
            <a:off x="4724400" y="3429000"/>
            <a:ext cx="2438400" cy="11430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pPr fontAlgn="base">
              <a:spcBef>
                <a:spcPct val="0"/>
              </a:spcBef>
              <a:spcAft>
                <a:spcPct val="0"/>
              </a:spcAft>
            </a:pPr>
            <a:endParaRPr lang="en-US" smtClean="0">
              <a:solidFill>
                <a:srgbClr val="000000"/>
              </a:solidFill>
            </a:endParaRPr>
          </a:p>
        </p:txBody>
      </p:sp>
      <p:sp>
        <p:nvSpPr>
          <p:cNvPr id="226320" name="Oval 16"/>
          <p:cNvSpPr>
            <a:spLocks noChangeArrowheads="1"/>
          </p:cNvSpPr>
          <p:nvPr/>
        </p:nvSpPr>
        <p:spPr bwMode="auto">
          <a:xfrm>
            <a:off x="5715000" y="4267200"/>
            <a:ext cx="152400" cy="152400"/>
          </a:xfrm>
          <a:prstGeom prst="ellipse">
            <a:avLst/>
          </a:prstGeom>
          <a:solidFill>
            <a:srgbClr val="3366FF"/>
          </a:solidFill>
          <a:ln w="50800" algn="ctr">
            <a:solidFill>
              <a:srgbClr val="3366FF"/>
            </a:solidFill>
            <a:round/>
            <a:headEnd/>
            <a:tailEnd/>
          </a:ln>
          <a:effectLst/>
        </p:spPr>
        <p:txBody>
          <a:bodyPr anchor="ctr">
            <a:spAutoFit/>
          </a:bodyPr>
          <a:lstStyle/>
          <a:p>
            <a:pPr fontAlgn="base">
              <a:spcBef>
                <a:spcPct val="0"/>
              </a:spcBef>
              <a:spcAft>
                <a:spcPct val="0"/>
              </a:spcAft>
            </a:pPr>
            <a:endParaRPr lang="en-US" smtClean="0">
              <a:solidFill>
                <a:srgbClr val="000000"/>
              </a:solidFill>
            </a:endParaRPr>
          </a:p>
        </p:txBody>
      </p:sp>
      <p:sp>
        <p:nvSpPr>
          <p:cNvPr id="226338" name="Rectangle 34"/>
          <p:cNvSpPr>
            <a:spLocks noChangeArrowheads="1"/>
          </p:cNvSpPr>
          <p:nvPr/>
        </p:nvSpPr>
        <p:spPr bwMode="auto">
          <a:xfrm>
            <a:off x="76200" y="2209800"/>
            <a:ext cx="8839200" cy="523220"/>
          </a:xfrm>
          <a:prstGeom prst="rect">
            <a:avLst/>
          </a:prstGeom>
          <a:noFill/>
          <a:ln w="50800" algn="ctr">
            <a:noFill/>
            <a:miter lim="800000"/>
            <a:headEnd/>
            <a:tailEnd/>
          </a:ln>
          <a:effectLst/>
        </p:spPr>
        <p:txBody>
          <a:bodyPr>
            <a:spAutoFit/>
          </a:bodyPr>
          <a:lstStyle/>
          <a:p>
            <a:pPr fontAlgn="base">
              <a:spcBef>
                <a:spcPct val="0"/>
              </a:spcBef>
              <a:spcAft>
                <a:spcPct val="0"/>
              </a:spcAft>
            </a:pPr>
            <a:r>
              <a:rPr lang="en-US" sz="2800" dirty="0" smtClean="0">
                <a:solidFill>
                  <a:srgbClr val="000000"/>
                </a:solidFill>
              </a:rPr>
              <a:t>Use a polar representation for the parameter space </a:t>
            </a:r>
          </a:p>
        </p:txBody>
      </p:sp>
      <p:graphicFrame>
        <p:nvGraphicFramePr>
          <p:cNvPr id="226339" name="Object 35"/>
          <p:cNvGraphicFramePr>
            <a:graphicFrameLocks noChangeAspect="1"/>
          </p:cNvGraphicFramePr>
          <p:nvPr/>
        </p:nvGraphicFramePr>
        <p:xfrm>
          <a:off x="7620000" y="5486400"/>
          <a:ext cx="420688" cy="417513"/>
        </p:xfrm>
        <a:graphic>
          <a:graphicData uri="http://schemas.openxmlformats.org/presentationml/2006/ole">
            <mc:AlternateContent xmlns:mc="http://schemas.openxmlformats.org/markup-compatibility/2006">
              <mc:Choice xmlns:v="urn:schemas-microsoft-com:vml" Requires="v">
                <p:oleObj spid="_x0000_s75966" name="Equation" r:id="rId10" imgW="177480" imgH="177480" progId="Equation.3">
                  <p:embed/>
                </p:oleObj>
              </mc:Choice>
              <mc:Fallback>
                <p:oleObj name="Equation" r:id="rId10" imgW="17748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486400"/>
                        <a:ext cx="42068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40" name="Object 36"/>
          <p:cNvGraphicFramePr>
            <a:graphicFrameLocks noChangeAspect="1"/>
          </p:cNvGraphicFramePr>
          <p:nvPr/>
        </p:nvGraphicFramePr>
        <p:xfrm>
          <a:off x="4114800" y="3124200"/>
          <a:ext cx="360363" cy="387350"/>
        </p:xfrm>
        <a:graphic>
          <a:graphicData uri="http://schemas.openxmlformats.org/presentationml/2006/ole">
            <mc:AlternateContent xmlns:mc="http://schemas.openxmlformats.org/markup-compatibility/2006">
              <mc:Choice xmlns:v="urn:schemas-microsoft-com:vml" Requires="v">
                <p:oleObj spid="_x0000_s75967" name="Equation" r:id="rId11" imgW="152280" imgH="164880" progId="Equation.3">
                  <p:embed/>
                </p:oleObj>
              </mc:Choice>
              <mc:Fallback>
                <p:oleObj name="Equation" r:id="rId11" imgW="152280" imgH="1648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3124200"/>
                        <a:ext cx="360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Box 28"/>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Silvio </a:t>
            </a:r>
            <a:r>
              <a:rPr lang="en-US" sz="1000" dirty="0" err="1" smtClean="0">
                <a:solidFill>
                  <a:srgbClr val="000000"/>
                </a:solidFill>
              </a:rPr>
              <a:t>Savarese</a:t>
            </a:r>
            <a:endParaRPr lang="en-US" sz="1000" dirty="0">
              <a:solidFill>
                <a:srgbClr val="000000"/>
              </a:solidFill>
            </a:endParaRPr>
          </a:p>
        </p:txBody>
      </p:sp>
    </p:spTree>
    <p:extLst>
      <p:ext uri="{BB962C8B-B14F-4D97-AF65-F5344CB8AC3E}">
        <p14:creationId xmlns:p14="http://schemas.microsoft.com/office/powerpoint/2010/main" val="26387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3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63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3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63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3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63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63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63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63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6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p:bldP spid="226322" grpId="0" animBg="1"/>
      <p:bldP spid="226323" grpId="0" animBg="1"/>
      <p:bldP spid="226330" grpId="0" animBg="1"/>
      <p:bldP spid="226331" grpId="0" animBg="1"/>
      <p:bldP spid="226335" grpId="0" animBg="1"/>
      <p:bldP spid="226336" grpId="0" animBg="1"/>
      <p:bldP spid="2263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98308"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Tree>
    <p:extLst>
      <p:ext uri="{BB962C8B-B14F-4D97-AF65-F5344CB8AC3E}">
        <p14:creationId xmlns:p14="http://schemas.microsoft.com/office/powerpoint/2010/main" val="7911660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99332"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Tree>
    <p:extLst>
      <p:ext uri="{BB962C8B-B14F-4D97-AF65-F5344CB8AC3E}">
        <p14:creationId xmlns:p14="http://schemas.microsoft.com/office/powerpoint/2010/main" val="29649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309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309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3092"/>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100356"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100358"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59"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0"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1"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2"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Tree>
    <p:extLst>
      <p:ext uri="{BB962C8B-B14F-4D97-AF65-F5344CB8AC3E}">
        <p14:creationId xmlns:p14="http://schemas.microsoft.com/office/powerpoint/2010/main" val="1943371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104455"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6"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7"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8"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9"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4491"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92"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93"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4504"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05"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06"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4525"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26"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27"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2125" y="3624263"/>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325" y="2252663"/>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2725" y="29384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89" name="Text Box 177"/>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Tree>
    <p:extLst>
      <p:ext uri="{BB962C8B-B14F-4D97-AF65-F5344CB8AC3E}">
        <p14:creationId xmlns:p14="http://schemas.microsoft.com/office/powerpoint/2010/main" val="3581464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9333"/>
                                        </p:tgtEl>
                                        <p:attrNameLst>
                                          <p:attrName>style.visibility</p:attrName>
                                        </p:attrNameLst>
                                      </p:cBhvr>
                                      <p:to>
                                        <p:strVal val="visible"/>
                                      </p:to>
                                    </p:set>
                                    <p:animEffect transition="in" filter="dissolve">
                                      <p:cBhvr>
                                        <p:cTn id="11" dur="500"/>
                                        <p:tgtEl>
                                          <p:spTgt spid="290933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09336"/>
                                        </p:tgtEl>
                                        <p:attrNameLst>
                                          <p:attrName>style.visibility</p:attrName>
                                        </p:attrNameLst>
                                      </p:cBhvr>
                                      <p:to>
                                        <p:strVal val="visible"/>
                                      </p:to>
                                    </p:set>
                                    <p:animEffect transition="in" filter="wipe(right)">
                                      <p:cBhvr>
                                        <p:cTn id="15" dur="500"/>
                                        <p:tgtEl>
                                          <p:spTgt spid="2909336"/>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09337"/>
                                        </p:tgtEl>
                                        <p:attrNameLst>
                                          <p:attrName>style.visibility</p:attrName>
                                        </p:attrNameLst>
                                      </p:cBhvr>
                                      <p:to>
                                        <p:strVal val="visible"/>
                                      </p:to>
                                    </p:set>
                                    <p:animEffect transition="in" filter="wipe(right)">
                                      <p:cBhvr>
                                        <p:cTn id="19" dur="500"/>
                                        <p:tgtEl>
                                          <p:spTgt spid="2909337"/>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9338"/>
                                        </p:tgtEl>
                                        <p:attrNameLst>
                                          <p:attrName>style.visibility</p:attrName>
                                        </p:attrNameLst>
                                      </p:cBhvr>
                                      <p:to>
                                        <p:strVal val="visible"/>
                                      </p:to>
                                    </p:set>
                                    <p:animEffect transition="in" filter="wipe(up)">
                                      <p:cBhvr>
                                        <p:cTn id="23" dur="500"/>
                                        <p:tgtEl>
                                          <p:spTgt spid="2909338"/>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909339"/>
                                        </p:tgtEl>
                                        <p:attrNameLst>
                                          <p:attrName>style.visibility</p:attrName>
                                        </p:attrNameLst>
                                      </p:cBhvr>
                                      <p:to>
                                        <p:strVal val="visible"/>
                                      </p:to>
                                    </p:set>
                                    <p:animEffect transition="in" filter="wipe(right)">
                                      <p:cBhvr>
                                        <p:cTn id="27" dur="500"/>
                                        <p:tgtEl>
                                          <p:spTgt spid="2909339"/>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909340"/>
                                        </p:tgtEl>
                                        <p:attrNameLst>
                                          <p:attrName>style.visibility</p:attrName>
                                        </p:attrNameLst>
                                      </p:cBhvr>
                                      <p:to>
                                        <p:strVal val="visible"/>
                                      </p:to>
                                    </p:set>
                                    <p:animEffect transition="in" filter="wipe(right)">
                                      <p:cBhvr>
                                        <p:cTn id="31" dur="500"/>
                                        <p:tgtEl>
                                          <p:spTgt spid="290934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09341"/>
                                        </p:tgtEl>
                                        <p:attrNameLst>
                                          <p:attrName>style.visibility</p:attrName>
                                        </p:attrNameLst>
                                      </p:cBhvr>
                                      <p:to>
                                        <p:strVal val="visible"/>
                                      </p:to>
                                    </p:set>
                                    <p:animEffect transition="in" filter="wipe(right)">
                                      <p:cBhvr>
                                        <p:cTn id="34" dur="500"/>
                                        <p:tgtEl>
                                          <p:spTgt spid="2909341"/>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2909342"/>
                                        </p:tgtEl>
                                        <p:attrNameLst>
                                          <p:attrName>style.visibility</p:attrName>
                                        </p:attrNameLst>
                                      </p:cBhvr>
                                      <p:to>
                                        <p:strVal val="visible"/>
                                      </p:to>
                                    </p:set>
                                    <p:animEffect transition="in" filter="wipe(down)">
                                      <p:cBhvr>
                                        <p:cTn id="38" dur="500"/>
                                        <p:tgtEl>
                                          <p:spTgt spid="29093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09343"/>
                                        </p:tgtEl>
                                        <p:attrNameLst>
                                          <p:attrName>style.visibility</p:attrName>
                                        </p:attrNameLst>
                                      </p:cBhvr>
                                      <p:to>
                                        <p:strVal val="visible"/>
                                      </p:to>
                                    </p:set>
                                    <p:animEffect transition="in" filter="wipe(down)">
                                      <p:cBhvr>
                                        <p:cTn id="41" dur="500"/>
                                        <p:tgtEl>
                                          <p:spTgt spid="2909343"/>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290934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0934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093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90933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093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90933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909335"/>
                                        </p:tgtEl>
                                        <p:attrNameLst>
                                          <p:attrName>style.visibility</p:attrName>
                                        </p:attrNameLst>
                                      </p:cBhvr>
                                      <p:to>
                                        <p:strVal val="visible"/>
                                      </p:to>
                                    </p:set>
                                    <p:animEffect transition="in" filter="dissolve">
                                      <p:cBhvr>
                                        <p:cTn id="59" dur="500"/>
                                        <p:tgtEl>
                                          <p:spTgt spid="290933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2909344"/>
                                        </p:tgtEl>
                                        <p:attrNameLst>
                                          <p:attrName>style.visibility</p:attrName>
                                        </p:attrNameLst>
                                      </p:cBhvr>
                                      <p:to>
                                        <p:strVal val="visible"/>
                                      </p:to>
                                    </p:set>
                                    <p:animEffect transition="in" filter="wipe(right)">
                                      <p:cBhvr>
                                        <p:cTn id="63" dur="500"/>
                                        <p:tgtEl>
                                          <p:spTgt spid="2909344"/>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909345"/>
                                        </p:tgtEl>
                                        <p:attrNameLst>
                                          <p:attrName>style.visibility</p:attrName>
                                        </p:attrNameLst>
                                      </p:cBhvr>
                                      <p:to>
                                        <p:strVal val="visible"/>
                                      </p:to>
                                    </p:set>
                                    <p:animEffect transition="in" filter="wipe(up)">
                                      <p:cBhvr>
                                        <p:cTn id="67" dur="500"/>
                                        <p:tgtEl>
                                          <p:spTgt spid="2909345"/>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2909346"/>
                                        </p:tgtEl>
                                        <p:attrNameLst>
                                          <p:attrName>style.visibility</p:attrName>
                                        </p:attrNameLst>
                                      </p:cBhvr>
                                      <p:to>
                                        <p:strVal val="visible"/>
                                      </p:to>
                                    </p:set>
                                    <p:animEffect transition="in" filter="wipe(up)">
                                      <p:cBhvr>
                                        <p:cTn id="71" dur="500"/>
                                        <p:tgtEl>
                                          <p:spTgt spid="2909346"/>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2909347"/>
                                        </p:tgtEl>
                                        <p:attrNameLst>
                                          <p:attrName>style.visibility</p:attrName>
                                        </p:attrNameLst>
                                      </p:cBhvr>
                                      <p:to>
                                        <p:strVal val="visible"/>
                                      </p:to>
                                    </p:set>
                                    <p:animEffect transition="in" filter="wipe(right)">
                                      <p:cBhvr>
                                        <p:cTn id="75" dur="500"/>
                                        <p:tgtEl>
                                          <p:spTgt spid="2909347"/>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2909348"/>
                                        </p:tgtEl>
                                        <p:attrNameLst>
                                          <p:attrName>style.visibility</p:attrName>
                                        </p:attrNameLst>
                                      </p:cBhvr>
                                      <p:to>
                                        <p:strVal val="visible"/>
                                      </p:to>
                                    </p:set>
                                    <p:animEffect transition="in" filter="wipe(down)">
                                      <p:cBhvr>
                                        <p:cTn id="79" dur="500"/>
                                        <p:tgtEl>
                                          <p:spTgt spid="290934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909349"/>
                                        </p:tgtEl>
                                        <p:attrNameLst>
                                          <p:attrName>style.visibility</p:attrName>
                                        </p:attrNameLst>
                                      </p:cBhvr>
                                      <p:to>
                                        <p:strVal val="visible"/>
                                      </p:to>
                                    </p:set>
                                    <p:animEffect transition="in" filter="wipe(down)">
                                      <p:cBhvr>
                                        <p:cTn id="82" dur="500"/>
                                        <p:tgtEl>
                                          <p:spTgt spid="2909349"/>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290934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90934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0934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90934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90934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09349"/>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2909350"/>
                                        </p:tgtEl>
                                        <p:attrNameLst>
                                          <p:attrName>style.visibility</p:attrName>
                                        </p:attrNameLst>
                                      </p:cBhvr>
                                      <p:to>
                                        <p:strVal val="visible"/>
                                      </p:to>
                                    </p:set>
                                    <p:animEffect transition="in" filter="wipe(down)">
                                      <p:cBhvr>
                                        <p:cTn id="99" dur="500"/>
                                        <p:tgtEl>
                                          <p:spTgt spid="290935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909351"/>
                                        </p:tgtEl>
                                        <p:attrNameLst>
                                          <p:attrName>style.visibility</p:attrName>
                                        </p:attrNameLst>
                                      </p:cBhvr>
                                      <p:to>
                                        <p:strVal val="visible"/>
                                      </p:to>
                                    </p:set>
                                    <p:animEffect transition="in" filter="wipe(down)">
                                      <p:cBhvr>
                                        <p:cTn id="102" dur="500"/>
                                        <p:tgtEl>
                                          <p:spTgt spid="290935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909334"/>
                                        </p:tgtEl>
                                        <p:attrNameLst>
                                          <p:attrName>style.visibility</p:attrName>
                                        </p:attrNameLst>
                                      </p:cBhvr>
                                      <p:to>
                                        <p:strVal val="visible"/>
                                      </p:to>
                                    </p:set>
                                    <p:animEffect transition="in" filter="dissolve">
                                      <p:cBhvr>
                                        <p:cTn id="107" dur="500"/>
                                        <p:tgtEl>
                                          <p:spTgt spid="290933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2909352"/>
                                        </p:tgtEl>
                                        <p:attrNameLst>
                                          <p:attrName>style.visibility</p:attrName>
                                        </p:attrNameLst>
                                      </p:cBhvr>
                                      <p:to>
                                        <p:strVal val="visible"/>
                                      </p:to>
                                    </p:set>
                                    <p:animEffect transition="in" filter="wipe(right)">
                                      <p:cBhvr>
                                        <p:cTn id="111" dur="500"/>
                                        <p:tgtEl>
                                          <p:spTgt spid="2909352"/>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2909353"/>
                                        </p:tgtEl>
                                        <p:attrNameLst>
                                          <p:attrName>style.visibility</p:attrName>
                                        </p:attrNameLst>
                                      </p:cBhvr>
                                      <p:to>
                                        <p:strVal val="visible"/>
                                      </p:to>
                                    </p:set>
                                    <p:animEffect transition="in" filter="wipe(right)">
                                      <p:cBhvr>
                                        <p:cTn id="115" dur="500"/>
                                        <p:tgtEl>
                                          <p:spTgt spid="2909353"/>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2909354"/>
                                        </p:tgtEl>
                                        <p:attrNameLst>
                                          <p:attrName>style.visibility</p:attrName>
                                        </p:attrNameLst>
                                      </p:cBhvr>
                                      <p:to>
                                        <p:strVal val="visible"/>
                                      </p:to>
                                    </p:set>
                                    <p:animEffect transition="in" filter="wipe(up)">
                                      <p:cBhvr>
                                        <p:cTn id="119" dur="500"/>
                                        <p:tgtEl>
                                          <p:spTgt spid="2909354"/>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2909355"/>
                                        </p:tgtEl>
                                        <p:attrNameLst>
                                          <p:attrName>style.visibility</p:attrName>
                                        </p:attrNameLst>
                                      </p:cBhvr>
                                      <p:to>
                                        <p:strVal val="visible"/>
                                      </p:to>
                                    </p:set>
                                    <p:animEffect transition="in" filter="wipe(right)">
                                      <p:cBhvr>
                                        <p:cTn id="123" dur="500"/>
                                        <p:tgtEl>
                                          <p:spTgt spid="2909355"/>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2909356"/>
                                        </p:tgtEl>
                                        <p:attrNameLst>
                                          <p:attrName>style.visibility</p:attrName>
                                        </p:attrNameLst>
                                      </p:cBhvr>
                                      <p:to>
                                        <p:strVal val="visible"/>
                                      </p:to>
                                    </p:set>
                                    <p:animEffect transition="in" filter="wipe(right)">
                                      <p:cBhvr>
                                        <p:cTn id="127" dur="500"/>
                                        <p:tgtEl>
                                          <p:spTgt spid="2909356"/>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2909357"/>
                                        </p:tgtEl>
                                        <p:attrNameLst>
                                          <p:attrName>style.visibility</p:attrName>
                                        </p:attrNameLst>
                                      </p:cBhvr>
                                      <p:to>
                                        <p:strVal val="visible"/>
                                      </p:to>
                                    </p:set>
                                    <p:animEffect transition="in" filter="wipe(right)">
                                      <p:cBhvr>
                                        <p:cTn id="130" dur="500"/>
                                        <p:tgtEl>
                                          <p:spTgt spid="2909357"/>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2909358"/>
                                        </p:tgtEl>
                                        <p:attrNameLst>
                                          <p:attrName>style.visibility</p:attrName>
                                        </p:attrNameLst>
                                      </p:cBhvr>
                                      <p:to>
                                        <p:strVal val="visible"/>
                                      </p:to>
                                    </p:set>
                                    <p:animEffect transition="in" filter="wipe(down)">
                                      <p:cBhvr>
                                        <p:cTn id="134" dur="500"/>
                                        <p:tgtEl>
                                          <p:spTgt spid="290935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909359"/>
                                        </p:tgtEl>
                                        <p:attrNameLst>
                                          <p:attrName>style.visibility</p:attrName>
                                        </p:attrNameLst>
                                      </p:cBhvr>
                                      <p:to>
                                        <p:strVal val="visible"/>
                                      </p:to>
                                    </p:set>
                                    <p:animEffect transition="in" filter="wipe(down)">
                                      <p:cBhvr>
                                        <p:cTn id="137" dur="500"/>
                                        <p:tgtEl>
                                          <p:spTgt spid="2909359"/>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2909352"/>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90935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9354"/>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909355"/>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2909356"/>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909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p:txBody>
          <a:bodyPr/>
          <a:lstStyle/>
          <a:p>
            <a:pPr eaLnBrk="1" hangingPunct="1"/>
            <a:r>
              <a:rPr lang="en-US" sz="2800" dirty="0" smtClean="0">
                <a:latin typeface="Arial" pitchFamily="34" charset="0"/>
              </a:rPr>
              <a:t>What is the computational advantage of the hierarchical representation bag of words, vs. a flat vocabulary?</a:t>
            </a:r>
          </a:p>
          <a:p>
            <a:pPr eaLnBrk="1" hangingPunct="1"/>
            <a:r>
              <a:rPr lang="en-US" sz="2800" dirty="0" smtClean="0">
                <a:latin typeface="Arial" pitchFamily="34" charset="0"/>
              </a:rPr>
              <a:t>Complexity depends on branching factor and number of levels</a:t>
            </a:r>
          </a:p>
        </p:txBody>
      </p:sp>
      <p:sp>
        <p:nvSpPr>
          <p:cNvPr id="4" name="Text Box 90"/>
          <p:cNvSpPr txBox="1">
            <a:spLocks noChangeArrowheads="1"/>
          </p:cNvSpPr>
          <p:nvPr/>
        </p:nvSpPr>
        <p:spPr bwMode="auto">
          <a:xfrm>
            <a:off x="0" y="6611779"/>
            <a:ext cx="2576286"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
        <p:nvSpPr>
          <p:cNvPr id="6" name="Title 5"/>
          <p:cNvSpPr txBox="1">
            <a:spLocks/>
          </p:cNvSpPr>
          <p:nvPr/>
        </p:nvSpPr>
        <p:spPr bwMode="auto">
          <a:xfrm>
            <a:off x="37306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a:lstStyle>
          <a:p>
            <a:pPr eaLnBrk="1" hangingPunct="1"/>
            <a:r>
              <a:rPr lang="en-US" kern="0" dirty="0" smtClean="0"/>
              <a:t>Complexity</a:t>
            </a:r>
          </a:p>
        </p:txBody>
      </p:sp>
    </p:spTree>
    <p:extLst>
      <p:ext uri="{BB962C8B-B14F-4D97-AF65-F5344CB8AC3E}">
        <p14:creationId xmlns:p14="http://schemas.microsoft.com/office/powerpoint/2010/main" val="4001490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p:txBody>
      </p:sp>
      <p:sp>
        <p:nvSpPr>
          <p:cNvPr id="6"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1025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Review (fitting)</a:t>
            </a:r>
          </a:p>
          <a:p>
            <a:pPr lvl="1"/>
            <a:r>
              <a:rPr lang="en-US" dirty="0" smtClean="0"/>
              <a:t>Hough transform</a:t>
            </a:r>
          </a:p>
          <a:p>
            <a:pPr lvl="1"/>
            <a:r>
              <a:rPr lang="en-US" dirty="0" smtClean="0"/>
              <a:t>RANSAC</a:t>
            </a:r>
          </a:p>
          <a:p>
            <a:r>
              <a:rPr lang="en-US" dirty="0" smtClean="0"/>
              <a:t>Matching points</a:t>
            </a:r>
          </a:p>
          <a:p>
            <a:r>
              <a:rPr lang="en-US" dirty="0" smtClean="0"/>
              <a:t>Retrieving object instances</a:t>
            </a:r>
          </a:p>
          <a:p>
            <a:pPr lvl="1"/>
            <a:r>
              <a:rPr lang="en-US" dirty="0" smtClean="0"/>
              <a:t>Indexing by visual words</a:t>
            </a:r>
          </a:p>
          <a:p>
            <a:pPr lvl="1"/>
            <a:r>
              <a:rPr lang="en-US" dirty="0" smtClean="0"/>
              <a:t>Spatial verification</a:t>
            </a:r>
            <a:endParaRPr lang="en-US" dirty="0"/>
          </a:p>
        </p:txBody>
      </p:sp>
      <p:sp>
        <p:nvSpPr>
          <p:cNvPr id="4" name="Rectangle 3"/>
          <p:cNvSpPr/>
          <p:nvPr/>
        </p:nvSpPr>
        <p:spPr>
          <a:xfrm>
            <a:off x="275775" y="4905828"/>
            <a:ext cx="8570682" cy="52250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00925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pPr defTabSz="913832"/>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7" name="TextBox 6"/>
          <p:cNvSpPr txBox="1"/>
          <p:nvPr/>
        </p:nvSpPr>
        <p:spPr>
          <a:xfrm>
            <a:off x="381000" y="2221468"/>
            <a:ext cx="1371600" cy="369332"/>
          </a:xfrm>
          <a:prstGeom prst="rect">
            <a:avLst/>
          </a:prstGeom>
          <a:noFill/>
        </p:spPr>
        <p:txBody>
          <a:bodyPr wrap="square" rtlCol="0">
            <a:spAutoFit/>
          </a:bodyPr>
          <a:lstStyle/>
          <a:p>
            <a:pPr algn="ctr" defTabSz="913832"/>
            <a:r>
              <a:rPr lang="en-US" dirty="0" smtClean="0">
                <a:solidFill>
                  <a:prstClr val="black"/>
                </a:solidFill>
              </a:rPr>
              <a:t>Query</a:t>
            </a:r>
            <a:endParaRPr lang="en-US" dirty="0">
              <a:solidFill>
                <a:prstClr val="black"/>
              </a:solidFill>
            </a:endParaRPr>
          </a:p>
        </p:txBody>
      </p:sp>
      <p:sp>
        <p:nvSpPr>
          <p:cNvPr id="8" name="TextBox 7"/>
          <p:cNvSpPr txBox="1"/>
          <p:nvPr/>
        </p:nvSpPr>
        <p:spPr>
          <a:xfrm>
            <a:off x="4953000" y="2209800"/>
            <a:ext cx="1371600" cy="369332"/>
          </a:xfrm>
          <a:prstGeom prst="rect">
            <a:avLst/>
          </a:prstGeom>
          <a:noFill/>
        </p:spPr>
        <p:txBody>
          <a:bodyPr wrap="square" rtlCol="0">
            <a:spAutoFit/>
          </a:bodyPr>
          <a:lstStyle/>
          <a:p>
            <a:pPr algn="ctr" defTabSz="913832"/>
            <a:r>
              <a:rPr lang="en-US" dirty="0" smtClean="0">
                <a:solidFill>
                  <a:prstClr val="black"/>
                </a:solidFill>
              </a:rPr>
              <a:t>Query</a:t>
            </a:r>
            <a:endParaRPr lang="en-US" dirty="0">
              <a:solidFill>
                <a:prstClr val="black"/>
              </a:solidFill>
            </a:endParaRPr>
          </a:p>
        </p:txBody>
      </p:sp>
      <p:sp>
        <p:nvSpPr>
          <p:cNvPr id="9" name="TextBox 8"/>
          <p:cNvSpPr txBox="1"/>
          <p:nvPr/>
        </p:nvSpPr>
        <p:spPr>
          <a:xfrm>
            <a:off x="1981200" y="4477660"/>
            <a:ext cx="2590800" cy="646331"/>
          </a:xfrm>
          <a:prstGeom prst="rect">
            <a:avLst/>
          </a:prstGeom>
          <a:noFill/>
        </p:spPr>
        <p:txBody>
          <a:bodyPr wrap="square" rtlCol="0">
            <a:spAutoFit/>
          </a:bodyPr>
          <a:lstStyle/>
          <a:p>
            <a:pPr algn="ctr" defTabSz="913832"/>
            <a:r>
              <a:rPr lang="en-US" dirty="0" smtClean="0">
                <a:solidFill>
                  <a:prstClr val="black"/>
                </a:solidFill>
              </a:rPr>
              <a:t>DB image with high </a:t>
            </a:r>
            <a:r>
              <a:rPr lang="en-US" dirty="0" err="1" smtClean="0">
                <a:solidFill>
                  <a:prstClr val="black"/>
                </a:solidFill>
              </a:rPr>
              <a:t>BoW</a:t>
            </a:r>
            <a:r>
              <a:rPr lang="en-US" dirty="0" smtClean="0">
                <a:solidFill>
                  <a:prstClr val="black"/>
                </a:solidFill>
              </a:rPr>
              <a:t> similarity</a:t>
            </a:r>
            <a:endParaRPr lang="en-US" dirty="0">
              <a:solidFill>
                <a:prstClr val="black"/>
              </a:solidFill>
            </a:endParaRPr>
          </a:p>
        </p:txBody>
      </p:sp>
      <p:sp>
        <p:nvSpPr>
          <p:cNvPr id="10" name="TextBox 9"/>
          <p:cNvSpPr txBox="1"/>
          <p:nvPr/>
        </p:nvSpPr>
        <p:spPr>
          <a:xfrm>
            <a:off x="6629400" y="4763869"/>
            <a:ext cx="2590800" cy="646331"/>
          </a:xfrm>
          <a:prstGeom prst="rect">
            <a:avLst/>
          </a:prstGeom>
          <a:noFill/>
        </p:spPr>
        <p:txBody>
          <a:bodyPr wrap="square" rtlCol="0">
            <a:spAutoFit/>
          </a:bodyPr>
          <a:lstStyle/>
          <a:p>
            <a:pPr algn="ctr" defTabSz="913832"/>
            <a:r>
              <a:rPr lang="en-US" dirty="0" smtClean="0">
                <a:solidFill>
                  <a:prstClr val="black"/>
                </a:solidFill>
              </a:rPr>
              <a:t>DB image with high </a:t>
            </a:r>
            <a:r>
              <a:rPr lang="en-US" dirty="0" err="1" smtClean="0">
                <a:solidFill>
                  <a:prstClr val="black"/>
                </a:solidFill>
              </a:rPr>
              <a:t>BoW</a:t>
            </a:r>
            <a:r>
              <a:rPr lang="en-US" dirty="0" smtClean="0">
                <a:solidFill>
                  <a:prstClr val="black"/>
                </a:solidFill>
              </a:rPr>
              <a:t> similarity</a:t>
            </a:r>
            <a:endParaRPr lang="en-US" dirty="0">
              <a:solidFill>
                <a:prstClr val="black"/>
              </a:solidFill>
            </a:endParaRPr>
          </a:p>
        </p:txBody>
      </p:sp>
      <p:sp>
        <p:nvSpPr>
          <p:cNvPr id="11"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err="1" smtClean="0">
                <a:solidFill>
                  <a:srgbClr val="000000"/>
                </a:solidFill>
                <a:latin typeface="Arial" panose="020B0604020202020204" pitchFamily="34" charset="0"/>
                <a:cs typeface="Arial" panose="020B0604020202020204" pitchFamily="34" charset="0"/>
              </a:rPr>
              <a:t>Ondrej</a:t>
            </a:r>
            <a:r>
              <a:rPr lang="en-US" sz="1000" kern="0" dirty="0" smtClean="0">
                <a:solidFill>
                  <a:srgbClr val="000000"/>
                </a:solidFill>
                <a:latin typeface="Arial" panose="020B0604020202020204" pitchFamily="34" charset="0"/>
                <a:cs typeface="Arial" panose="020B0604020202020204" pitchFamily="34" charset="0"/>
              </a:rPr>
              <a:t> Chum</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39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pPr defTabSz="913832"/>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solidFill>
                  <a:prstClr val="black"/>
                </a:solidFill>
                <a:latin typeface="Arial" pitchFamily="34" charset="0"/>
                <a:cs typeface="Arial" pitchFamily="34" charset="0"/>
              </a:rPr>
              <a:t>Spatial Verification</a:t>
            </a:r>
            <a:endParaRPr lang="en-US" sz="3800" dirty="0">
              <a:solidFill>
                <a:prstClr val="black"/>
              </a:solidFill>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defTabSz="913832"/>
            <a:r>
              <a:rPr lang="en-US" dirty="0" smtClean="0">
                <a:solidFill>
                  <a:prstClr val="black"/>
                </a:solidFill>
              </a:rPr>
              <a:t>Query</a:t>
            </a:r>
            <a:endParaRPr lang="en-US" dirty="0">
              <a:solidFill>
                <a:prstClr val="black"/>
              </a:solidFill>
            </a:endParaRPr>
          </a:p>
        </p:txBody>
      </p:sp>
      <p:sp>
        <p:nvSpPr>
          <p:cNvPr id="10" name="TextBox 9"/>
          <p:cNvSpPr txBox="1"/>
          <p:nvPr/>
        </p:nvSpPr>
        <p:spPr>
          <a:xfrm>
            <a:off x="4953000" y="2209800"/>
            <a:ext cx="1371600" cy="369332"/>
          </a:xfrm>
          <a:prstGeom prst="rect">
            <a:avLst/>
          </a:prstGeom>
          <a:noFill/>
        </p:spPr>
        <p:txBody>
          <a:bodyPr wrap="square" rtlCol="0">
            <a:spAutoFit/>
          </a:bodyPr>
          <a:lstStyle/>
          <a:p>
            <a:pPr algn="ctr" defTabSz="913832"/>
            <a:r>
              <a:rPr lang="en-US" dirty="0" smtClean="0">
                <a:solidFill>
                  <a:prstClr val="black"/>
                </a:solidFill>
              </a:rPr>
              <a:t>Query</a:t>
            </a:r>
            <a:endParaRPr lang="en-US" dirty="0">
              <a:solidFill>
                <a:prstClr val="black"/>
              </a:solidFill>
            </a:endParaRPr>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defTabSz="913832"/>
            <a:r>
              <a:rPr lang="en-US" dirty="0" smtClean="0">
                <a:solidFill>
                  <a:prstClr val="black"/>
                </a:solidFill>
              </a:rPr>
              <a:t>DB image with high </a:t>
            </a:r>
            <a:r>
              <a:rPr lang="en-US" dirty="0" err="1" smtClean="0">
                <a:solidFill>
                  <a:prstClr val="black"/>
                </a:solidFill>
              </a:rPr>
              <a:t>BoW</a:t>
            </a:r>
            <a:r>
              <a:rPr lang="en-US" dirty="0" smtClean="0">
                <a:solidFill>
                  <a:prstClr val="black"/>
                </a:solidFill>
              </a:rPr>
              <a:t> similarity</a:t>
            </a:r>
            <a:endParaRPr lang="en-US" dirty="0">
              <a:solidFill>
                <a:prstClr val="black"/>
              </a:solidFill>
            </a:endParaRPr>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defTabSz="913832"/>
            <a:r>
              <a:rPr lang="en-US" dirty="0" smtClean="0">
                <a:solidFill>
                  <a:prstClr val="black"/>
                </a:solidFill>
              </a:rPr>
              <a:t>DB image with high </a:t>
            </a:r>
            <a:r>
              <a:rPr lang="en-US" dirty="0" err="1" smtClean="0">
                <a:solidFill>
                  <a:prstClr val="black"/>
                </a:solidFill>
              </a:rPr>
              <a:t>BoW</a:t>
            </a:r>
            <a:r>
              <a:rPr lang="en-US" dirty="0" smtClean="0">
                <a:solidFill>
                  <a:prstClr val="black"/>
                </a:solidFill>
              </a:rPr>
              <a:t> similarity</a:t>
            </a:r>
            <a:endParaRPr lang="en-US" dirty="0">
              <a:solidFill>
                <a:prstClr val="black"/>
              </a:solidFill>
            </a:endParaRPr>
          </a:p>
        </p:txBody>
      </p:sp>
      <p:sp>
        <p:nvSpPr>
          <p:cNvPr id="13"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err="1" smtClean="0">
                <a:solidFill>
                  <a:srgbClr val="000000"/>
                </a:solidFill>
                <a:latin typeface="Arial" panose="020B0604020202020204" pitchFamily="34" charset="0"/>
                <a:cs typeface="Arial" panose="020B0604020202020204" pitchFamily="34" charset="0"/>
              </a:rPr>
              <a:t>Ondrej</a:t>
            </a:r>
            <a:r>
              <a:rPr lang="en-US" sz="1000" kern="0" dirty="0" smtClean="0">
                <a:solidFill>
                  <a:srgbClr val="000000"/>
                </a:solidFill>
                <a:latin typeface="Arial" panose="020B0604020202020204" pitchFamily="34" charset="0"/>
                <a:cs typeface="Arial" panose="020B0604020202020204" pitchFamily="34" charset="0"/>
              </a:rPr>
              <a:t> Chum</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9508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5"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3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mtClean="0"/>
              <a:t>Algorithm outline</a:t>
            </a:r>
          </a:p>
        </p:txBody>
      </p:sp>
      <p:sp>
        <p:nvSpPr>
          <p:cNvPr id="7172" name="Rectangle 3"/>
          <p:cNvSpPr>
            <a:spLocks noGrp="1" noChangeArrowheads="1"/>
          </p:cNvSpPr>
          <p:nvPr>
            <p:ph type="body" idx="1"/>
          </p:nvPr>
        </p:nvSpPr>
        <p:spPr>
          <a:xfrm>
            <a:off x="685800" y="914400"/>
            <a:ext cx="7772400" cy="5562600"/>
          </a:xfrm>
        </p:spPr>
        <p:txBody>
          <a:bodyPr/>
          <a:lstStyle/>
          <a:p>
            <a:pPr marL="533400" indent="-533400">
              <a:lnSpc>
                <a:spcPct val="90000"/>
              </a:lnSpc>
              <a:buFontTx/>
              <a:buChar char="•"/>
            </a:pPr>
            <a:r>
              <a:rPr lang="en-US" dirty="0" smtClean="0"/>
              <a:t>Initialize accumulator H </a:t>
            </a:r>
            <a:br>
              <a:rPr lang="en-US" dirty="0" smtClean="0"/>
            </a:br>
            <a:r>
              <a:rPr lang="en-US" dirty="0" smtClean="0"/>
              <a:t>to all zeros</a:t>
            </a:r>
          </a:p>
          <a:p>
            <a:pPr marL="533400" indent="-533400">
              <a:lnSpc>
                <a:spcPct val="90000"/>
              </a:lnSpc>
              <a:buFontTx/>
              <a:buChar char="•"/>
            </a:pPr>
            <a:r>
              <a:rPr lang="en-US" dirty="0" smtClean="0"/>
              <a:t>For each feature point (</a:t>
            </a:r>
            <a:r>
              <a:rPr lang="en-US" dirty="0" err="1" smtClean="0"/>
              <a:t>x,y</a:t>
            </a:r>
            <a:r>
              <a:rPr lang="en-US" dirty="0" smtClean="0"/>
              <a:t>) </a:t>
            </a:r>
            <a:br>
              <a:rPr lang="en-US" dirty="0" smtClean="0"/>
            </a:br>
            <a:r>
              <a:rPr lang="en-US" dirty="0" smtClean="0"/>
              <a:t>in the image</a:t>
            </a:r>
            <a:br>
              <a:rPr lang="en-US" dirty="0" smtClean="0"/>
            </a:br>
            <a:r>
              <a:rPr lang="en-US" dirty="0" smtClean="0"/>
              <a:t>	</a:t>
            </a:r>
            <a:r>
              <a:rPr lang="en-US" dirty="0" smtClean="0">
                <a:solidFill>
                  <a:srgbClr val="FF0000"/>
                </a:solidFill>
              </a:rPr>
              <a:t>For θ = 0 to 180</a:t>
            </a:r>
            <a:r>
              <a:rPr lang="en-US" dirty="0" smtClean="0"/>
              <a:t/>
            </a:r>
            <a:br>
              <a:rPr lang="en-US" dirty="0" smtClean="0"/>
            </a:br>
            <a:r>
              <a:rPr lang="en-US" dirty="0" smtClean="0"/>
              <a:t>	    </a:t>
            </a:r>
            <a:r>
              <a:rPr lang="el-GR" dirty="0" smtClean="0">
                <a:solidFill>
                  <a:schemeClr val="accent2"/>
                </a:solidFill>
                <a:cs typeface="Times New Roman" pitchFamily="18" charset="0"/>
              </a:rPr>
              <a:t>ρ</a:t>
            </a:r>
            <a:r>
              <a:rPr lang="en-US" dirty="0" smtClean="0">
                <a:solidFill>
                  <a:schemeClr val="accent2"/>
                </a:solidFill>
              </a:rPr>
              <a:t> = x </a:t>
            </a:r>
            <a:r>
              <a:rPr lang="en-US" dirty="0" err="1" smtClean="0">
                <a:solidFill>
                  <a:schemeClr val="accent2"/>
                </a:solidFill>
              </a:rPr>
              <a:t>cos</a:t>
            </a:r>
            <a:r>
              <a:rPr lang="en-US" dirty="0" smtClean="0">
                <a:solidFill>
                  <a:schemeClr val="accent2"/>
                </a:solidFill>
              </a:rPr>
              <a:t> θ + y sin θ</a:t>
            </a:r>
            <a:br>
              <a:rPr lang="en-US" dirty="0" smtClean="0">
                <a:solidFill>
                  <a:schemeClr val="accent2"/>
                </a:solidFill>
              </a:rPr>
            </a:br>
            <a:r>
              <a:rPr lang="en-US" dirty="0" smtClean="0">
                <a:solidFill>
                  <a:schemeClr val="accent2"/>
                </a:solidFill>
              </a:rPr>
              <a:t>	    H(θ, </a:t>
            </a:r>
            <a:r>
              <a:rPr lang="el-GR" dirty="0" smtClean="0">
                <a:solidFill>
                  <a:schemeClr val="accent2"/>
                </a:solidFill>
                <a:cs typeface="Times New Roman" pitchFamily="18" charset="0"/>
              </a:rPr>
              <a:t>ρ</a:t>
            </a:r>
            <a:r>
              <a:rPr lang="en-US" dirty="0" smtClean="0">
                <a:solidFill>
                  <a:schemeClr val="accent2"/>
                </a:solidFill>
              </a:rPr>
              <a:t>) = H(θ, </a:t>
            </a:r>
            <a:r>
              <a:rPr lang="el-GR" dirty="0" smtClean="0">
                <a:solidFill>
                  <a:schemeClr val="accent2"/>
                </a:solidFill>
                <a:cs typeface="Times New Roman" pitchFamily="18" charset="0"/>
              </a:rPr>
              <a:t>ρ</a:t>
            </a:r>
            <a:r>
              <a:rPr lang="en-US" dirty="0" smtClean="0">
                <a:solidFill>
                  <a:schemeClr val="accent2"/>
                </a:solidFill>
              </a:rPr>
              <a:t>) + 1</a:t>
            </a:r>
            <a:br>
              <a:rPr lang="en-US" dirty="0" smtClean="0">
                <a:solidFill>
                  <a:schemeClr val="accent2"/>
                </a:solidFill>
              </a:rPr>
            </a:br>
            <a:r>
              <a:rPr lang="en-US" dirty="0" smtClean="0"/>
              <a:t>    end</a:t>
            </a:r>
            <a:br>
              <a:rPr lang="en-US" dirty="0" smtClean="0"/>
            </a:br>
            <a:r>
              <a:rPr lang="en-US" dirty="0" err="1" smtClean="0"/>
              <a:t>end</a:t>
            </a:r>
            <a:endParaRPr lang="en-US" dirty="0" smtClean="0"/>
          </a:p>
          <a:p>
            <a:pPr marL="533400" indent="-533400">
              <a:lnSpc>
                <a:spcPct val="90000"/>
              </a:lnSpc>
              <a:buFontTx/>
              <a:buChar char="•"/>
            </a:pPr>
            <a:r>
              <a:rPr lang="en-US" dirty="0" smtClean="0"/>
              <a:t>Find the value(s) of (θ*, </a:t>
            </a:r>
            <a:r>
              <a:rPr lang="el-GR" dirty="0" smtClean="0">
                <a:cs typeface="Times New Roman" pitchFamily="18" charset="0"/>
              </a:rPr>
              <a:t>ρ</a:t>
            </a:r>
            <a:r>
              <a:rPr lang="en-US" dirty="0" smtClean="0">
                <a:cs typeface="Times New Roman" pitchFamily="18" charset="0"/>
              </a:rPr>
              <a:t>*</a:t>
            </a:r>
            <a:r>
              <a:rPr lang="en-US" dirty="0" smtClean="0"/>
              <a:t>) where H(θ, </a:t>
            </a:r>
            <a:r>
              <a:rPr lang="el-GR" dirty="0" smtClean="0">
                <a:cs typeface="Times New Roman" pitchFamily="18" charset="0"/>
              </a:rPr>
              <a:t>ρ</a:t>
            </a:r>
            <a:r>
              <a:rPr lang="en-US" dirty="0" smtClean="0"/>
              <a:t>) is a local maximum</a:t>
            </a:r>
          </a:p>
          <a:p>
            <a:pPr marL="838200" lvl="1" indent="-381000">
              <a:lnSpc>
                <a:spcPct val="90000"/>
              </a:lnSpc>
            </a:pPr>
            <a:r>
              <a:rPr lang="en-US" sz="2800" dirty="0" smtClean="0"/>
              <a:t>The detected line in the image is given by </a:t>
            </a:r>
            <a:br>
              <a:rPr lang="en-US" sz="2800" dirty="0" smtClean="0"/>
            </a:br>
            <a:r>
              <a:rPr lang="en-US" sz="2800" dirty="0" smtClean="0"/>
              <a:t> </a:t>
            </a:r>
            <a:r>
              <a:rPr lang="el-GR" sz="2800" dirty="0" smtClean="0">
                <a:solidFill>
                  <a:schemeClr val="accent2"/>
                </a:solidFill>
                <a:cs typeface="Times New Roman" pitchFamily="18" charset="0"/>
              </a:rPr>
              <a:t>ρ</a:t>
            </a:r>
            <a:r>
              <a:rPr lang="en-US" sz="2800" dirty="0" smtClean="0">
                <a:solidFill>
                  <a:schemeClr val="accent2"/>
                </a:solidFill>
                <a:cs typeface="Times New Roman" pitchFamily="18" charset="0"/>
              </a:rPr>
              <a:t>*</a:t>
            </a:r>
            <a:r>
              <a:rPr lang="en-US" sz="2800" dirty="0" smtClean="0">
                <a:solidFill>
                  <a:schemeClr val="accent2"/>
                </a:solidFill>
              </a:rPr>
              <a:t> = x cos θ* + y sin θ*</a:t>
            </a:r>
          </a:p>
        </p:txBody>
      </p:sp>
      <p:graphicFrame>
        <p:nvGraphicFramePr>
          <p:cNvPr id="7170" name="Object 4"/>
          <p:cNvGraphicFramePr>
            <a:graphicFrameLocks noGrp="1" noChangeAspect="1"/>
          </p:cNvGraphicFramePr>
          <p:nvPr>
            <p:ph sz="half" idx="4294967295"/>
          </p:nvPr>
        </p:nvGraphicFramePr>
        <p:xfrm>
          <a:off x="6019800" y="914400"/>
          <a:ext cx="2576513" cy="2743200"/>
        </p:xfrm>
        <a:graphic>
          <a:graphicData uri="http://schemas.openxmlformats.org/presentationml/2006/ole">
            <mc:AlternateContent xmlns:mc="http://schemas.openxmlformats.org/markup-compatibility/2006">
              <mc:Choice xmlns:v="urn:schemas-microsoft-com:vml" Requires="v">
                <p:oleObj spid="_x0000_s76839" name="Image" r:id="rId4" imgW="5460317" imgH="5815873" progId="Photoshop.Image.10">
                  <p:embed/>
                </p:oleObj>
              </mc:Choice>
              <mc:Fallback>
                <p:oleObj name="Image" r:id="rId4" imgW="5460317" imgH="5815873"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914400"/>
                        <a:ext cx="25765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Rectangle 6"/>
          <p:cNvSpPr>
            <a:spLocks noChangeArrowheads="1"/>
          </p:cNvSpPr>
          <p:nvPr/>
        </p:nvSpPr>
        <p:spPr bwMode="auto">
          <a:xfrm>
            <a:off x="6019800" y="1981200"/>
            <a:ext cx="328613" cy="396875"/>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el-GR" sz="2000">
                <a:solidFill>
                  <a:srgbClr val="000000"/>
                </a:solidFill>
                <a:cs typeface="Arial" charset="0"/>
              </a:rPr>
              <a:t>ρ</a:t>
            </a:r>
            <a:endParaRPr lang="en-US" sz="2000">
              <a:solidFill>
                <a:srgbClr val="000000"/>
              </a:solidFill>
              <a:cs typeface="Arial" charset="0"/>
            </a:endParaRPr>
          </a:p>
        </p:txBody>
      </p:sp>
      <p:sp>
        <p:nvSpPr>
          <p:cNvPr id="7174" name="Rectangle 7"/>
          <p:cNvSpPr>
            <a:spLocks noChangeArrowheads="1"/>
          </p:cNvSpPr>
          <p:nvPr/>
        </p:nvSpPr>
        <p:spPr bwMode="auto">
          <a:xfrm>
            <a:off x="7291388" y="3276600"/>
            <a:ext cx="325437" cy="396875"/>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en-US" sz="2000">
                <a:solidFill>
                  <a:srgbClr val="000000"/>
                </a:solidFill>
                <a:cs typeface="Arial" charset="0"/>
              </a:rPr>
              <a:t>θ</a:t>
            </a:r>
          </a:p>
        </p:txBody>
      </p:sp>
      <p:sp>
        <p:nvSpPr>
          <p:cNvPr id="7" name="TextBox 6"/>
          <p:cNvSpPr txBox="1"/>
          <p:nvPr/>
        </p:nvSpPr>
        <p:spPr>
          <a:xfrm>
            <a:off x="0" y="6609979"/>
            <a:ext cx="1828800" cy="246221"/>
          </a:xfrm>
          <a:prstGeom prst="rect">
            <a:avLst/>
          </a:prstGeom>
          <a:noFill/>
        </p:spPr>
        <p:txBody>
          <a:bodyPr wrap="square" rtlCol="0">
            <a:spAutoFit/>
          </a:bodyPr>
          <a:lstStyle/>
          <a:p>
            <a:r>
              <a:rPr lang="en-US" sz="1000" dirty="0" smtClean="0">
                <a:solidFill>
                  <a:srgbClr val="000000"/>
                </a:solidFill>
              </a:rPr>
              <a:t>Svetlana </a:t>
            </a:r>
            <a:r>
              <a:rPr lang="en-US" sz="1000" dirty="0" err="1" smtClean="0">
                <a:solidFill>
                  <a:srgbClr val="000000"/>
                </a:solidFill>
              </a:rPr>
              <a:t>Lazebnik</a:t>
            </a:r>
            <a:endParaRPr lang="en-US" sz="1000" dirty="0">
              <a:solidFill>
                <a:srgbClr val="000000"/>
              </a:solidFill>
            </a:endParaRPr>
          </a:p>
        </p:txBody>
      </p:sp>
    </p:spTree>
    <p:extLst>
      <p:ext uri="{BB962C8B-B14F-4D97-AF65-F5344CB8AC3E}">
        <p14:creationId xmlns:p14="http://schemas.microsoft.com/office/powerpoint/2010/main" val="23631307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5072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Text Box 90"/>
          <p:cNvSpPr txBox="1">
            <a:spLocks noChangeArrowheads="1"/>
          </p:cNvSpPr>
          <p:nvPr/>
        </p:nvSpPr>
        <p:spPr bwMode="auto">
          <a:xfrm>
            <a:off x="0" y="6611779"/>
            <a:ext cx="1582737"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5032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solidFill>
                  <a:srgbClr val="FF0000"/>
                </a:solidFill>
              </a:rPr>
              <a:t>Spatial verification</a:t>
            </a:r>
            <a:endParaRPr lang="en-US" dirty="0" smtClean="0">
              <a:solidFill>
                <a:srgbClr val="FF0000"/>
              </a:solidFill>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832"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defTabSz="913832"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832"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928622" y="6611779"/>
            <a:ext cx="2110082" cy="246221"/>
          </a:xfrm>
          <a:prstGeom prst="rect">
            <a:avLst/>
          </a:prstGeom>
          <a:noFill/>
        </p:spPr>
        <p:txBody>
          <a:bodyPr wrap="square" rtlCol="0">
            <a:spAutoFit/>
          </a:bodyPr>
          <a:lstStyle/>
          <a:p>
            <a:pPr>
              <a:defRPr/>
            </a:pPr>
            <a:r>
              <a:rPr lang="en-US" sz="1000" kern="0" dirty="0" smtClean="0">
                <a:solidFill>
                  <a:sysClr val="windowText" lastClr="000000"/>
                </a:solidFill>
                <a:latin typeface="Arial" panose="020B0604020202020204" pitchFamily="34" charset="0"/>
                <a:cs typeface="Arial" panose="020B0604020202020204" pitchFamily="34" charset="0"/>
              </a:rPr>
              <a:t>Kristen </a:t>
            </a:r>
            <a:r>
              <a:rPr lang="en-US" sz="1000" kern="0" dirty="0" err="1" smtClean="0">
                <a:solidFill>
                  <a:sysClr val="windowText" lastClr="000000"/>
                </a:solidFill>
                <a:latin typeface="Arial" panose="020B0604020202020204" pitchFamily="34" charset="0"/>
                <a:cs typeface="Arial" panose="020B0604020202020204" pitchFamily="34" charset="0"/>
              </a:rPr>
              <a:t>Grauman</a:t>
            </a:r>
            <a:endParaRPr lang="en-US" sz="1000" kern="0" dirty="0" smtClean="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292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oter Placeholder 4"/>
          <p:cNvSpPr>
            <a:spLocks noGrp="1"/>
          </p:cNvSpPr>
          <p:nvPr>
            <p:ph type="ftr" sz="quarter" idx="11"/>
          </p:nvPr>
        </p:nvSpPr>
        <p:spPr>
          <a:noFill/>
        </p:spPr>
        <p:txBody>
          <a:bodyPr/>
          <a:lstStyle/>
          <a:p>
            <a:pPr fontAlgn="base">
              <a:spcBef>
                <a:spcPct val="0"/>
              </a:spcBef>
              <a:spcAft>
                <a:spcPct val="0"/>
              </a:spcAft>
            </a:pPr>
            <a:r>
              <a:rPr lang="de-DE">
                <a:solidFill>
                  <a:srgbClr val="000000"/>
                </a:solidFill>
              </a:rPr>
              <a:t>B. Leibe</a:t>
            </a:r>
          </a:p>
        </p:txBody>
      </p:sp>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2400" b="1">
                <a:solidFill>
                  <a:srgbClr val="000000"/>
                </a:solidFill>
                <a:cs typeface="Arial" charset="0"/>
              </a:rPr>
              <a:t>Mobile tourist guide</a:t>
            </a:r>
          </a:p>
          <a:p>
            <a:pPr eaLnBrk="0" fontAlgn="base" hangingPunct="0">
              <a:spcBef>
                <a:spcPct val="0"/>
              </a:spcBef>
              <a:spcAft>
                <a:spcPct val="0"/>
              </a:spcAft>
              <a:buClr>
                <a:srgbClr val="000099"/>
              </a:buClr>
              <a:buFontTx/>
              <a:buChar char="•"/>
            </a:pPr>
            <a:r>
              <a:rPr lang="en-US" sz="2000" b="1">
                <a:solidFill>
                  <a:srgbClr val="000000"/>
                </a:solidFill>
                <a:cs typeface="Arial" charset="0"/>
              </a:rPr>
              <a:t> Self-localization</a:t>
            </a:r>
          </a:p>
          <a:p>
            <a:pPr eaLnBrk="0" fontAlgn="base" hangingPunct="0">
              <a:spcBef>
                <a:spcPct val="0"/>
              </a:spcBef>
              <a:spcAft>
                <a:spcPct val="0"/>
              </a:spcAft>
              <a:buClr>
                <a:srgbClr val="000099"/>
              </a:buClr>
              <a:buFontTx/>
              <a:buChar char="•"/>
            </a:pPr>
            <a:r>
              <a:rPr lang="en-US" sz="2000" b="1">
                <a:solidFill>
                  <a:srgbClr val="000000"/>
                </a:solidFill>
                <a:cs typeface="Arial" charset="0"/>
              </a:rPr>
              <a:t> Object/building recognition</a:t>
            </a:r>
          </a:p>
          <a:p>
            <a:pPr eaLnBrk="0" fontAlgn="base" hangingPunct="0">
              <a:spcBef>
                <a:spcPct val="0"/>
              </a:spcBef>
              <a:spcAft>
                <a:spcPct val="0"/>
              </a:spcAft>
              <a:buClr>
                <a:srgbClr val="000099"/>
              </a:buClr>
              <a:buFontTx/>
              <a:buChar char="•"/>
            </a:pPr>
            <a:r>
              <a:rPr lang="en-US" sz="2000" b="1">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cstate="print"/>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fontAlgn="base" hangingPunct="0">
              <a:spcBef>
                <a:spcPct val="0"/>
              </a:spcBef>
              <a:spcAft>
                <a:spcPct val="0"/>
              </a:spcAft>
            </a:pPr>
            <a:r>
              <a:rPr kumimoji="1" lang="en-US" sz="1600">
                <a:solidFill>
                  <a:srgbClr val="000099"/>
                </a:solidFill>
                <a:cs typeface="Arial" charset="0"/>
              </a:rPr>
              <a:t>[Quack, Leibe, Van Gool, CIVR’08]</a:t>
            </a:r>
          </a:p>
        </p:txBody>
      </p:sp>
    </p:spTree>
    <p:extLst>
      <p:ext uri="{BB962C8B-B14F-4D97-AF65-F5344CB8AC3E}">
        <p14:creationId xmlns:p14="http://schemas.microsoft.com/office/powerpoint/2010/main" val="1995400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199505" y="0"/>
            <a:ext cx="8728364" cy="1143000"/>
          </a:xfrm>
        </p:spPr>
        <p:txBody>
          <a:bodyPr/>
          <a:lstStyle/>
          <a:p>
            <a:pPr eaLnBrk="1" hangingPunct="1"/>
            <a:r>
              <a:rPr lang="en-US" dirty="0" smtClean="0"/>
              <a:t>Indexing and Retrieval: Summary</a:t>
            </a:r>
          </a:p>
        </p:txBody>
      </p:sp>
      <p:sp>
        <p:nvSpPr>
          <p:cNvPr id="690179" name="Rectangle 3"/>
          <p:cNvSpPr>
            <a:spLocks noGrp="1" noChangeArrowheads="1"/>
          </p:cNvSpPr>
          <p:nvPr>
            <p:ph type="body" idx="4294967295"/>
          </p:nvPr>
        </p:nvSpPr>
        <p:spPr>
          <a:xfrm>
            <a:off x="381000" y="1295400"/>
            <a:ext cx="8229600" cy="4830763"/>
          </a:xfrm>
        </p:spPr>
        <p:txBody>
          <a:bodyPr/>
          <a:lstStyle/>
          <a:p>
            <a:pPr eaLnBrk="1" hangingPunct="1">
              <a:lnSpc>
                <a:spcPct val="90000"/>
              </a:lnSpc>
              <a:spcBef>
                <a:spcPct val="45000"/>
              </a:spcBef>
              <a:spcAft>
                <a:spcPts val="600"/>
              </a:spcAft>
            </a:pPr>
            <a:r>
              <a:rPr lang="en-US" sz="2400" b="1" dirty="0" smtClean="0"/>
              <a:t>Bag </a:t>
            </a:r>
            <a:r>
              <a:rPr lang="en-US" sz="2400" b="1" dirty="0"/>
              <a:t>of words </a:t>
            </a:r>
            <a:r>
              <a:rPr lang="en-US" sz="2400" dirty="0"/>
              <a:t>representation: quantize feature space to make discrete set of visual </a:t>
            </a:r>
            <a:r>
              <a:rPr lang="en-US" sz="2400" dirty="0" smtClean="0"/>
              <a:t>words</a:t>
            </a:r>
          </a:p>
          <a:p>
            <a:pPr lvl="1" eaLnBrk="1" hangingPunct="1">
              <a:lnSpc>
                <a:spcPct val="90000"/>
              </a:lnSpc>
              <a:spcBef>
                <a:spcPts val="0"/>
              </a:spcBef>
              <a:spcAft>
                <a:spcPts val="0"/>
              </a:spcAft>
            </a:pPr>
            <a:r>
              <a:rPr lang="en-US" sz="2000" dirty="0" smtClean="0"/>
              <a:t>Summarize </a:t>
            </a:r>
            <a:r>
              <a:rPr lang="en-US" sz="2000" dirty="0"/>
              <a:t>image by distribution of </a:t>
            </a:r>
            <a:r>
              <a:rPr lang="en-US" sz="2000" dirty="0" smtClean="0"/>
              <a:t>words</a:t>
            </a:r>
          </a:p>
          <a:p>
            <a:pPr lvl="1" eaLnBrk="1" hangingPunct="1">
              <a:lnSpc>
                <a:spcPct val="90000"/>
              </a:lnSpc>
              <a:spcBef>
                <a:spcPts val="0"/>
              </a:spcBef>
              <a:spcAft>
                <a:spcPts val="0"/>
              </a:spcAft>
            </a:pPr>
            <a:r>
              <a:rPr lang="en-US" sz="2000" dirty="0" smtClean="0"/>
              <a:t>Index </a:t>
            </a:r>
            <a:r>
              <a:rPr lang="en-US" sz="2000" dirty="0"/>
              <a:t>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000" dirty="0" smtClean="0"/>
              <a:t>Robust fitting : RANSAC, GHT</a:t>
            </a:r>
            <a:endParaRPr lang="en-US" sz="2000" dirty="0"/>
          </a:p>
        </p:txBody>
      </p:sp>
      <p:sp>
        <p:nvSpPr>
          <p:cNvPr id="5" name="Text Box 90"/>
          <p:cNvSpPr txBox="1">
            <a:spLocks noChangeArrowheads="1"/>
          </p:cNvSpPr>
          <p:nvPr/>
        </p:nvSpPr>
        <p:spPr bwMode="auto">
          <a:xfrm>
            <a:off x="0" y="6611779"/>
            <a:ext cx="2468880" cy="246221"/>
          </a:xfrm>
          <a:prstGeom prst="rect">
            <a:avLst/>
          </a:prstGeom>
          <a:noFill/>
          <a:ln w="9525">
            <a:noFill/>
            <a:miter lim="800000"/>
            <a:headEnd/>
            <a:tailEnd/>
          </a:ln>
        </p:spPr>
        <p:txBody>
          <a:bodyPr wrap="square">
            <a:spAutoFit/>
          </a:bodyPr>
          <a:lstStyle/>
          <a:p>
            <a:pPr>
              <a:spcBef>
                <a:spcPct val="50000"/>
              </a:spcBef>
              <a:defRPr/>
            </a:pPr>
            <a:r>
              <a:rPr lang="en-US" sz="1000" kern="0" dirty="0" smtClean="0">
                <a:solidFill>
                  <a:srgbClr val="000000"/>
                </a:solidFill>
                <a:latin typeface="Arial" panose="020B0604020202020204" pitchFamily="34" charset="0"/>
                <a:cs typeface="Arial" panose="020B0604020202020204" pitchFamily="34" charset="0"/>
              </a:rPr>
              <a:t>Adapted from Kristen </a:t>
            </a:r>
            <a:r>
              <a:rPr lang="en-US" sz="1000" kern="0" dirty="0" err="1" smtClean="0">
                <a:solidFill>
                  <a:srgbClr val="000000"/>
                </a:solidFill>
                <a:latin typeface="Arial" panose="020B0604020202020204" pitchFamily="34" charset="0"/>
                <a:cs typeface="Arial" panose="020B0604020202020204" pitchFamily="34" charset="0"/>
              </a:rPr>
              <a:t>Grauman</a:t>
            </a:r>
            <a:endParaRPr lang="en-US" sz="1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156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 = -x_0 m  +y_0&#10;\]&#10;\end{document}&#10;"/>
  <p:tag name="EXTERNALNAME" val="Edittex"/>
  <p:tag name="BLEND" val="False"/>
  <p:tag name="TRANSPARENT" val="False"/>
  <p:tag name="BITMAPFORMAT" val="bmp256"/>
  <p:tag name="DEBUGINTERACTIVE" val="True"/>
  <p:tag name="ORIGWIDTH" val="547.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368</TotalTime>
  <Words>4620</Words>
  <Application>Microsoft Office PowerPoint</Application>
  <PresentationFormat>On-screen Show (4:3)</PresentationFormat>
  <Paragraphs>865</Paragraphs>
  <Slides>94</Slides>
  <Notes>61</Notes>
  <HiddenSlides>0</HiddenSlides>
  <MMClips>0</MMClips>
  <ScaleCrop>false</ScaleCrop>
  <HeadingPairs>
    <vt:vector size="8" baseType="variant">
      <vt:variant>
        <vt:lpstr>Fonts Used</vt:lpstr>
      </vt:variant>
      <vt:variant>
        <vt:i4>13</vt:i4>
      </vt:variant>
      <vt:variant>
        <vt:lpstr>Theme</vt:lpstr>
      </vt:variant>
      <vt:variant>
        <vt:i4>26</vt:i4>
      </vt:variant>
      <vt:variant>
        <vt:lpstr>Embedded OLE Servers</vt:lpstr>
      </vt:variant>
      <vt:variant>
        <vt:i4>2</vt:i4>
      </vt:variant>
      <vt:variant>
        <vt:lpstr>Slide Titles</vt:lpstr>
      </vt:variant>
      <vt:variant>
        <vt:i4>94</vt:i4>
      </vt:variant>
    </vt:vector>
  </HeadingPairs>
  <TitlesOfParts>
    <vt:vector size="135" baseType="lpstr">
      <vt:lpstr>Arial Unicode MS</vt:lpstr>
      <vt:lpstr>Arial</vt:lpstr>
      <vt:lpstr>Calibri</vt:lpstr>
      <vt:lpstr>Cambria Math</vt:lpstr>
      <vt:lpstr>Courier New</vt:lpstr>
      <vt:lpstr>ETH-Light</vt:lpstr>
      <vt:lpstr>Futura Bk BT</vt:lpstr>
      <vt:lpstr>Helvetica</vt:lpstr>
      <vt:lpstr>Symbol</vt:lpstr>
      <vt:lpstr>System</vt:lpstr>
      <vt:lpstr>Times New Roman</vt:lpstr>
      <vt:lpstr>Trebuchet MS</vt:lpstr>
      <vt:lpstr>Wingdings</vt:lpstr>
      <vt:lpstr>1_Office Theme</vt:lpstr>
      <vt:lpstr>Default Design</vt:lpstr>
      <vt:lpstr>2_Office Theme</vt:lpstr>
      <vt:lpstr>14_Default Design</vt:lpstr>
      <vt:lpstr>5_Default Design</vt:lpstr>
      <vt:lpstr>2_bernt</vt:lpstr>
      <vt:lpstr>3_Office Theme</vt:lpstr>
      <vt:lpstr>1_Default Design</vt:lpstr>
      <vt:lpstr>8_Default Design</vt:lpstr>
      <vt:lpstr>3_bernt</vt:lpstr>
      <vt:lpstr>5_Office Theme</vt:lpstr>
      <vt:lpstr>18_Default Design</vt:lpstr>
      <vt:lpstr>1_Blank Presentation</vt:lpstr>
      <vt:lpstr>4_bernt</vt:lpstr>
      <vt:lpstr>3_Default Design</vt:lpstr>
      <vt:lpstr>9_Office Theme</vt:lpstr>
      <vt:lpstr>4_Blank Presentation</vt:lpstr>
      <vt:lpstr>6_Blank Presentation</vt:lpstr>
      <vt:lpstr>4_Default Design</vt:lpstr>
      <vt:lpstr>10_Default Design</vt:lpstr>
      <vt:lpstr>15_Default Design</vt:lpstr>
      <vt:lpstr>17_Default Design</vt:lpstr>
      <vt:lpstr>5_Blank Presentation</vt:lpstr>
      <vt:lpstr>10_Office Theme</vt:lpstr>
      <vt:lpstr>2_Blank Presentation</vt:lpstr>
      <vt:lpstr>12_Default Design</vt:lpstr>
      <vt:lpstr>Equation</vt:lpstr>
      <vt:lpstr>Image</vt:lpstr>
      <vt:lpstr>CS 1699: Intro to Computer Vision Feature Matching + Indexing and Retrieval</vt:lpstr>
      <vt:lpstr>Today</vt:lpstr>
      <vt:lpstr>Fitting vs Matching/Alignment</vt:lpstr>
      <vt:lpstr>Least squares line fitting</vt:lpstr>
      <vt:lpstr>Finding lines in an image: Hough space</vt:lpstr>
      <vt:lpstr>Finding lines in an image: Hough algorithm</vt:lpstr>
      <vt:lpstr>Parameter space representation</vt:lpstr>
      <vt:lpstr>PowerPoint Presentation</vt:lpstr>
      <vt:lpstr>Algorithm outline</vt:lpstr>
      <vt:lpstr>Incorporating image gradients</vt:lpstr>
      <vt:lpstr>Hough transform for circles</vt:lpstr>
      <vt:lpstr>Hough transform for circles</vt:lpstr>
      <vt:lpstr>Hough transform for circles</vt:lpstr>
      <vt:lpstr>Generalized Hough transform</vt:lpstr>
      <vt:lpstr>Hough transform: pros and cons</vt:lpstr>
      <vt:lpstr>PowerPoint Presentation</vt:lpstr>
      <vt:lpstr>PowerPoint Presentation</vt:lpstr>
      <vt:lpstr>PowerPoint Presentation</vt:lpstr>
      <vt:lpstr>PowerPoint Presentation</vt:lpstr>
      <vt:lpstr>PowerPoint Presentation</vt:lpstr>
      <vt:lpstr>RANSAC pros and cons</vt:lpstr>
      <vt:lpstr>Today</vt:lpstr>
      <vt:lpstr>Alignment problem</vt:lpstr>
      <vt:lpstr>Parametric (global) warping</vt:lpstr>
      <vt:lpstr>Parametric (global) warping</vt:lpstr>
      <vt:lpstr>Scaling</vt:lpstr>
      <vt:lpstr>Scaling</vt:lpstr>
      <vt:lpstr>Scaling</vt:lpstr>
      <vt:lpstr>2D Linear Transformations</vt:lpstr>
      <vt:lpstr>Affine Transformations</vt:lpstr>
      <vt:lpstr>Fitting an affine transformation</vt:lpstr>
      <vt:lpstr>What are the correspondences?</vt:lpstr>
      <vt:lpstr>Feature-based Keypoint Matching</vt:lpstr>
      <vt:lpstr>Example: solving for translation</vt:lpstr>
      <vt:lpstr>Example: solving for translation</vt:lpstr>
      <vt:lpstr>Example: solving for translation</vt:lpstr>
      <vt:lpstr>Example: solving for translation</vt:lpstr>
      <vt:lpstr>Finding objects using SIFT features</vt:lpstr>
      <vt:lpstr>Finding objects using SIFT features</vt:lpstr>
      <vt:lpstr>Gen Hough Transform details (Lowe’s system)</vt:lpstr>
      <vt:lpstr>PowerPoint Presentation</vt:lpstr>
      <vt:lpstr>Fitting and Matching: Summary</vt:lpstr>
      <vt:lpstr>Seam Carving Results</vt:lpstr>
      <vt:lpstr>Seam Carving Results</vt:lpstr>
      <vt:lpstr>Seam Carving Results</vt:lpstr>
      <vt:lpstr>Seam Carving Results</vt:lpstr>
      <vt:lpstr>Seam Carving Results</vt:lpstr>
      <vt:lpstr>Today</vt:lpstr>
      <vt:lpstr>PowerPoint Presentation</vt:lpstr>
      <vt:lpstr>Indexing local features</vt:lpstr>
      <vt:lpstr>Indexing local features</vt:lpstr>
      <vt:lpstr>Indexing local features:  inverted file index</vt:lpstr>
      <vt:lpstr>Visual words: main idea</vt:lpstr>
      <vt:lpstr>PowerPoint Presentation</vt:lpstr>
      <vt:lpstr>PowerPoint Presentation</vt:lpstr>
      <vt:lpstr>PowerPoint Presentation</vt:lpstr>
      <vt:lpstr>PowerPoint Presentation</vt:lpstr>
      <vt:lpstr>PowerPoint Presentation</vt:lpstr>
      <vt:lpstr>Visual words</vt:lpstr>
      <vt:lpstr>Last class</vt:lpstr>
      <vt:lpstr>Last class</vt:lpstr>
      <vt:lpstr>Visual words</vt:lpstr>
      <vt:lpstr>Inverted file index</vt:lpstr>
      <vt:lpstr>PowerPoint Presentation</vt:lpstr>
      <vt:lpstr>Instance recognition: remaining issues</vt:lpstr>
      <vt:lpstr>Analogy to documents</vt:lpstr>
      <vt:lpstr>PowerPoint Presentation</vt:lpstr>
      <vt:lpstr>Bags of visual words</vt:lpstr>
      <vt:lpstr>Comparing bags of words</vt:lpstr>
      <vt:lpstr>Bags of words: pros and cons</vt:lpstr>
      <vt:lpstr>PowerPoint Presentation</vt:lpstr>
      <vt:lpstr>tf-idf weighting</vt:lpstr>
      <vt:lpstr>PowerPoint Presentation</vt:lpstr>
      <vt:lpstr>PowerPoint Presentation</vt:lpstr>
      <vt:lpstr>Video Google System</vt:lpstr>
      <vt:lpstr>Scoring retrieval quality</vt:lpstr>
      <vt:lpstr>Instance recognition: remaining issues</vt:lpstr>
      <vt:lpstr>Vocabulary size</vt:lpstr>
      <vt:lpstr>Vocabulary Trees: hierarchical clustering for large vocabularies</vt:lpstr>
      <vt:lpstr>Vocabulary Tree</vt:lpstr>
      <vt:lpstr>Vocabulary Tree</vt:lpstr>
      <vt:lpstr>Vocabulary Tree</vt:lpstr>
      <vt:lpstr>Vocabulary Tree</vt:lpstr>
      <vt:lpstr>PowerPoint Presentation</vt:lpstr>
      <vt:lpstr>Instance recognition: remaining issues</vt:lpstr>
      <vt:lpstr>Today</vt:lpstr>
      <vt:lpstr>Spatial Verification</vt:lpstr>
      <vt:lpstr>PowerPoint Presentation</vt:lpstr>
      <vt:lpstr>Spatial Verification: two basic strategies</vt:lpstr>
      <vt:lpstr>RANSAC verification</vt:lpstr>
      <vt:lpstr>RANSAC verification</vt:lpstr>
      <vt:lpstr>Video Google System</vt:lpstr>
      <vt:lpstr>Example Applications</vt:lpstr>
      <vt:lpstr>Indexing and Retrieval: Summary</vt:lpstr>
    </vt:vector>
  </TitlesOfParts>
  <Company>University of Pittsburgh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1699: Intro to Computer Vision Introduction</dc:title>
  <dc:creator>Adriana I. Kovashka</dc:creator>
  <cp:lastModifiedBy>Adriana I. Kovashka</cp:lastModifiedBy>
  <cp:revision>62</cp:revision>
  <dcterms:created xsi:type="dcterms:W3CDTF">2015-04-17T19:15:42Z</dcterms:created>
  <dcterms:modified xsi:type="dcterms:W3CDTF">2015-10-02T15:27:27Z</dcterms:modified>
</cp:coreProperties>
</file>