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tags/tag3.xml" ContentType="application/vnd.openxmlformats-officedocument.presentationml.tags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75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5" r:id="rId13"/>
    <p:sldMasterId id="2147483817" r:id="rId14"/>
    <p:sldMasterId id="2147483853" r:id="rId15"/>
    <p:sldMasterId id="2147483889" r:id="rId16"/>
  </p:sldMasterIdLst>
  <p:notesMasterIdLst>
    <p:notesMasterId r:id="rId111"/>
  </p:notesMasterIdLst>
  <p:sldIdLst>
    <p:sldId id="256" r:id="rId17"/>
    <p:sldId id="260" r:id="rId18"/>
    <p:sldId id="259" r:id="rId19"/>
    <p:sldId id="281" r:id="rId20"/>
    <p:sldId id="282" r:id="rId21"/>
    <p:sldId id="422" r:id="rId22"/>
    <p:sldId id="423" r:id="rId23"/>
    <p:sldId id="455" r:id="rId24"/>
    <p:sldId id="443" r:id="rId25"/>
    <p:sldId id="264" r:id="rId26"/>
    <p:sldId id="261" r:id="rId27"/>
    <p:sldId id="445" r:id="rId28"/>
    <p:sldId id="446" r:id="rId29"/>
    <p:sldId id="447" r:id="rId30"/>
    <p:sldId id="448" r:id="rId31"/>
    <p:sldId id="449" r:id="rId32"/>
    <p:sldId id="451" r:id="rId33"/>
    <p:sldId id="270" r:id="rId34"/>
    <p:sldId id="271" r:id="rId35"/>
    <p:sldId id="272" r:id="rId36"/>
    <p:sldId id="273" r:id="rId37"/>
    <p:sldId id="274" r:id="rId38"/>
    <p:sldId id="276" r:id="rId39"/>
    <p:sldId id="454" r:id="rId40"/>
    <p:sldId id="265" r:id="rId41"/>
    <p:sldId id="267" r:id="rId42"/>
    <p:sldId id="268" r:id="rId43"/>
    <p:sldId id="44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294" r:id="rId56"/>
    <p:sldId id="310" r:id="rId57"/>
    <p:sldId id="295" r:id="rId58"/>
    <p:sldId id="296" r:id="rId59"/>
    <p:sldId id="297" r:id="rId60"/>
    <p:sldId id="298" r:id="rId61"/>
    <p:sldId id="299" r:id="rId62"/>
    <p:sldId id="300" r:id="rId63"/>
    <p:sldId id="301" r:id="rId64"/>
    <p:sldId id="302" r:id="rId65"/>
    <p:sldId id="303" r:id="rId66"/>
    <p:sldId id="304" r:id="rId67"/>
    <p:sldId id="305" r:id="rId68"/>
    <p:sldId id="306" r:id="rId69"/>
    <p:sldId id="307" r:id="rId70"/>
    <p:sldId id="308" r:id="rId71"/>
    <p:sldId id="309" r:id="rId72"/>
    <p:sldId id="311" r:id="rId73"/>
    <p:sldId id="312" r:id="rId74"/>
    <p:sldId id="415" r:id="rId75"/>
    <p:sldId id="416" r:id="rId76"/>
    <p:sldId id="313" r:id="rId77"/>
    <p:sldId id="314" r:id="rId78"/>
    <p:sldId id="315" r:id="rId79"/>
    <p:sldId id="316" r:id="rId80"/>
    <p:sldId id="317" r:id="rId81"/>
    <p:sldId id="318" r:id="rId82"/>
    <p:sldId id="319" r:id="rId83"/>
    <p:sldId id="456" r:id="rId84"/>
    <p:sldId id="320" r:id="rId85"/>
    <p:sldId id="321" r:id="rId86"/>
    <p:sldId id="322" r:id="rId87"/>
    <p:sldId id="323" r:id="rId88"/>
    <p:sldId id="324" r:id="rId89"/>
    <p:sldId id="420" r:id="rId90"/>
    <p:sldId id="325" r:id="rId91"/>
    <p:sldId id="326" r:id="rId92"/>
    <p:sldId id="329" r:id="rId93"/>
    <p:sldId id="330" r:id="rId94"/>
    <p:sldId id="331" r:id="rId95"/>
    <p:sldId id="332" r:id="rId96"/>
    <p:sldId id="432" r:id="rId97"/>
    <p:sldId id="333" r:id="rId98"/>
    <p:sldId id="334" r:id="rId99"/>
    <p:sldId id="335" r:id="rId100"/>
    <p:sldId id="441" r:id="rId101"/>
    <p:sldId id="439" r:id="rId102"/>
    <p:sldId id="408" r:id="rId103"/>
    <p:sldId id="434" r:id="rId104"/>
    <p:sldId id="367" r:id="rId105"/>
    <p:sldId id="368" r:id="rId106"/>
    <p:sldId id="369" r:id="rId107"/>
    <p:sldId id="457" r:id="rId108"/>
    <p:sldId id="341" r:id="rId109"/>
    <p:sldId id="436" r:id="rId1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120" d="100"/>
          <a:sy n="120" d="100"/>
        </p:scale>
        <p:origin x="-36" y="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65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12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87" Type="http://schemas.openxmlformats.org/officeDocument/2006/relationships/slide" Target="slides/slide71.xml"/><Relationship Id="rId102" Type="http://schemas.openxmlformats.org/officeDocument/2006/relationships/slide" Target="slides/slide86.xml"/><Relationship Id="rId110" Type="http://schemas.openxmlformats.org/officeDocument/2006/relationships/slide" Target="slides/slide94.xml"/><Relationship Id="rId11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slide" Target="slides/slide89.xml"/><Relationship Id="rId11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103" Type="http://schemas.openxmlformats.org/officeDocument/2006/relationships/slide" Target="slides/slide87.xml"/><Relationship Id="rId108" Type="http://schemas.openxmlformats.org/officeDocument/2006/relationships/slide" Target="slides/slide92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6" Type="http://schemas.openxmlformats.org/officeDocument/2006/relationships/slide" Target="slides/slide90.xml"/><Relationship Id="rId114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slide" Target="slides/slide9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57C83D-A72E-41B3-950D-4DE9EC42FF7D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27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In one experiment, children from rural Zambia were less susceptible to the illusion.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D3210C-7693-4843-B1E9-16CD8ED3FA3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98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378C53-1B11-4642-BEC9-B4E1171918E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Some criteria that tend to cause tokens to be grouped.</a:t>
            </a:r>
          </a:p>
        </p:txBody>
      </p:sp>
    </p:spTree>
    <p:extLst>
      <p:ext uri="{BB962C8B-B14F-4D97-AF65-F5344CB8AC3E}">
        <p14:creationId xmlns:p14="http://schemas.microsoft.com/office/powerpoint/2010/main" val="2833572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7E3FEE-32F9-4B31-836B-06C6A9E564F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More such</a:t>
            </a:r>
          </a:p>
        </p:txBody>
      </p:sp>
    </p:spTree>
    <p:extLst>
      <p:ext uri="{BB962C8B-B14F-4D97-AF65-F5344CB8AC3E}">
        <p14:creationId xmlns:p14="http://schemas.microsoft.com/office/powerpoint/2010/main" val="1883344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3DAC63-EB03-4312-8AB4-C6D87AD98DC8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23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344C48-078B-40D4-94E8-35942E355D09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2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08B98D1-9646-455E-9737-CD058E13DAE2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57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1D1B09-8208-44EC-89EA-BCE43A954EC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202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3BD0D8-9C11-4232-B4FE-8CF3C20432C3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999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DE7E3A-5289-43F4-A52F-19588E9DFA1E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776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9473E5D-4C67-460E-B3D0-BFF01DB0F3AB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77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915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C378AF-D322-4BF9-92FE-F60462D6275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82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25C4361-8462-4F25-A670-32F9596F3EC1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1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9A5225D-F4EC-4568-BE97-7D7C655B5614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1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CAAD62-FDBD-4379-B125-5B09C06FB2B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213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28DE55-9D7B-498F-BE36-21B23BBEA1BC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050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9145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86BB99-27E3-460A-A168-FEE4AC09C1BD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824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D03960-21F1-4D55-A7B2-A5FF12BEEF5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937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D5DC12-E450-46B0-8017-CF460C824F80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7138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3B54D-EE86-4054-8454-81B2F974C2DD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3980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95B3E-214B-4880-A17E-1105D97CFAE2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846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9B1E71-B85D-4C87-9DD0-DAF76B8ED1D2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057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43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52C9192-944E-43D5-AFCC-EC487AF09418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440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4165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065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847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3C6F719-2A11-476F-990D-923728009773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519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CC9755-E4C7-484F-A9E0-357A070DC3C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062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06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6D9AF7-8F68-444E-B950-3693832F2C3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2EA3ED7-E379-45EA-A297-9C060AEACAF0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726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645711-5064-478A-BBB2-F8588BC0BD33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8566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C991BB-B2BA-402F-B7B6-76C515895878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2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10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210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359FCEA-BBF6-4C71-9AB7-CD40BB1E5E08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459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B3EA6DD-B732-4192-88A1-A6DBF13E989B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49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3F668D-D252-4270-889F-0EDB19D4E879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724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E2068A5-2B99-4E11-AB5C-755F5B4AE4EE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C987F44-4556-43F4-A6E1-95EEE6D1B694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6773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8BAF94-038D-423E-B1B7-7F419C83E5F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72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2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722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774CB13-120F-4DAC-AED1-8060EB70DDAA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15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28B4388-E919-4A40-B67D-E690A149638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CB3B364-11E9-4318-B6B2-3CF18252348F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084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A42255F-DBDF-4E75-91B8-4506406AA68E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830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4EB4F17-83AA-46C6-8F53-9FA464492853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1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8B6CBD4-7580-4BF0-A77E-5E8E341BF135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219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510507-5D53-4CD8-8574-286A90CC5B96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619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6197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9F1D42B-5D8D-4408-BDAB-C4251C9CE930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946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4001A1B-A0CD-4A87-82BA-372E4503E08D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227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40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840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7B93E5-9D39-4D07-A864-4C2D001EC7A2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041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8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78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389CE7-0552-421C-9EAD-8267410F30F9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742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6D9AF7-8F68-444E-B950-3693832F2C3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2EA3ED7-E379-45EA-A297-9C060AEACAF0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58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57C83D-A72E-41B3-950D-4DE9EC42FF7D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030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0C24FD1-E43E-4081-AD9C-FDF55E2EA0E8}" type="slidenum">
              <a:rPr lang="en-US" sz="1200" b="0">
                <a:solidFill>
                  <a:prstClr val="black"/>
                </a:solidFill>
              </a:rPr>
              <a:pPr/>
              <a:t>58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734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CDAD0EB-30C0-4601-9ABE-24A839852380}" type="slidenum">
              <a:rPr lang="en-US" sz="1200" b="0">
                <a:solidFill>
                  <a:prstClr val="black"/>
                </a:solidFill>
              </a:rPr>
              <a:pPr/>
              <a:t>61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610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196055D-6580-4DED-A49F-192F36559E27}" type="slidenum">
              <a:rPr lang="en-US" sz="1200" b="0">
                <a:solidFill>
                  <a:prstClr val="black"/>
                </a:solidFill>
              </a:rPr>
              <a:pPr/>
              <a:t>62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314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FDA7BE2-456C-4B2A-BC22-DDEAEFFFE13F}" type="slidenum">
              <a:rPr lang="en-US" sz="1200" b="0">
                <a:solidFill>
                  <a:prstClr val="black"/>
                </a:solidFill>
              </a:rPr>
              <a:pPr/>
              <a:t>63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70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B27330-78AC-41E2-BB6B-2C409ADBF353}" type="slidenum">
              <a:rPr lang="en-US" sz="1200" b="0">
                <a:solidFill>
                  <a:prstClr val="black"/>
                </a:solidFill>
              </a:rPr>
              <a:pPr/>
              <a:t>64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836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7DFD480-00B6-4642-928B-0D530993AE2D}" type="slidenum">
              <a:rPr lang="en-US" sz="1200" b="0">
                <a:solidFill>
                  <a:prstClr val="black"/>
                </a:solidFill>
              </a:rPr>
              <a:pPr/>
              <a:t>65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6048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002A8FC-D5AA-41D5-862D-B676F797180D}" type="slidenum">
              <a:rPr lang="en-US" sz="1200" b="0">
                <a:solidFill>
                  <a:prstClr val="black"/>
                </a:solidFill>
              </a:rPr>
              <a:pPr/>
              <a:t>66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2031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355A9AF-4FDC-4F5F-B68B-B10EB41BECC3}" type="slidenum">
              <a:rPr lang="en-US" sz="1200" b="0">
                <a:solidFill>
                  <a:prstClr val="black"/>
                </a:solidFill>
              </a:rPr>
              <a:pPr/>
              <a:t>67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335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72BC4F-B15C-4B4A-9C5F-EEB21C3610AE}" type="slidenum">
              <a:rPr lang="en-US" smtClean="0"/>
              <a:pPr>
                <a:defRPr/>
              </a:pPr>
              <a:t>68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0119870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7858735-8274-4694-8ABA-0853E3A9B6CD}" type="slidenum">
              <a:rPr lang="en-US" sz="1200" b="0">
                <a:solidFill>
                  <a:prstClr val="black"/>
                </a:solidFill>
              </a:rPr>
              <a:pPr/>
              <a:t>69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aseline="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53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4460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B0606AC-57E8-4EE9-99A4-0A265319DEA6}" type="slidenum">
              <a:rPr lang="en-US" sz="1200" b="0">
                <a:solidFill>
                  <a:prstClr val="black"/>
                </a:solidFill>
              </a:rPr>
              <a:pPr/>
              <a:t>70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8412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03978AC-9925-4BA2-8040-82F9BA1A7A0F}" type="slidenum">
              <a:rPr lang="en-US" sz="1200" b="0">
                <a:solidFill>
                  <a:prstClr val="black"/>
                </a:solidFill>
              </a:rPr>
              <a:pPr/>
              <a:t>71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426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1A72DA8-FDFE-488B-8828-A43CBD407934}" type="slidenum">
              <a:rPr lang="en-US" sz="1200" b="0">
                <a:solidFill>
                  <a:prstClr val="black"/>
                </a:solidFill>
              </a:rPr>
              <a:pPr/>
              <a:t>72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862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4955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2872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5CB2CF-CF95-418A-8940-649744CAEBEE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03959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7F6AD3-2AAF-488F-A585-FDBA27C07E8D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5259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975D8E-CFFE-41E0-8501-CB162437617B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1451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80E6451-E562-4378-A93F-76BCC1197293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8391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A6CCE8-3344-4EFC-B302-37D14742803C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51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F4EF79-86ED-4436-8CA4-FF54149BA103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499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85AA068-CF44-4753-B769-6D4B79E7ABCE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5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80079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2E753D8-BFB4-435D-BADF-086299E05559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1900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77BF345-8F74-42ED-86B4-36C0ECE7775F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92451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775D5F-D433-4EA4-8765-8A72A42F8162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93502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82264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9CAD649-6AB9-4C20-A765-B5732D615F74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7999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B206075-61C5-48E9-BBD6-B9121763F98B}" type="slidenum">
              <a:rPr lang="zh-TW" altLang="en-US">
                <a:solidFill>
                  <a:srgbClr val="000000"/>
                </a:solidFill>
              </a:rPr>
              <a:pPr/>
              <a:t>88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9963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187" y="4539912"/>
            <a:ext cx="5385352" cy="4380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555348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7CF6B8-592A-4765-B17D-578CD4B7D8F8}" type="slidenum">
              <a:rPr lang="en-US" smtClean="0">
                <a:solidFill>
                  <a:srgbClr val="000000"/>
                </a:solidFill>
              </a:rPr>
              <a:pPr/>
              <a:t>92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481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281BC8-6D0A-4586-B472-A4C47C55380B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44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1DC566-8D47-4573-BE37-AC422085209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The famous Muller-Lyer illusion; the point is that the horizontal bar has properties that come only from its membership in </a:t>
            </a:r>
          </a:p>
          <a:p>
            <a:pPr eaLnBrk="1" hangingPunct="1"/>
            <a:r>
              <a:rPr lang="en-US" smtClean="0"/>
              <a:t>a group (it looks shorter in the lower picture, but is actually the same size) and that these properties can’t be discounted--- you can’t look at this figure and ignore the arrowheads and thereby make the two bars seem to be the same size.</a:t>
            </a:r>
          </a:p>
        </p:txBody>
      </p:sp>
    </p:spTree>
    <p:extLst>
      <p:ext uri="{BB962C8B-B14F-4D97-AF65-F5344CB8AC3E}">
        <p14:creationId xmlns:p14="http://schemas.microsoft.com/office/powerpoint/2010/main" val="2229685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33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609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F340B-07B9-432D-8A90-7B24D265BB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918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1EAD8-90E0-408A-B14C-55F5922C25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403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E954B-E92E-4B55-AAF9-2633E7D25E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294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94290-3335-4BE1-8528-9FD23670BA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520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7BA27-A15E-4043-B875-D1AEE23E72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9738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B8325-9CC1-461F-9EC1-E0DFD2A4D6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8144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4D0D1-B572-4BEB-8CBA-809DDC06EC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83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B82E9-74AA-40C2-9F93-D41DBD0E35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8849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BEBC1-0CF5-40B9-849A-2A2D5088F7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4296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1A917-DED6-420F-AB89-71DCC74F1C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175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C4BE-810B-49B1-B651-7730B3903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69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91BB1-07FC-426D-B28D-AF62429970C6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716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5059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2AC4B8-770F-4CFE-852B-ED5BB8FAD1B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516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0972FF-D9E9-47C9-9EBF-BCE4DB09B2F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95687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1557-5070-48B6-8535-C04381783AC8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45654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C1540-C8E6-4015-82F1-21554AC59D13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394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9EA592-CD7D-46AB-8DD3-CEE0671029A2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396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BAB1B0-C139-420B-8425-641AE9C60F68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926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7E7478-87CE-4635-8311-0B5AE83916A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306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C58299-F7DE-4A24-80B6-1EC32CF7DB6B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7208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E68B94-118D-4F0B-97DC-8E0B1A381EE6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8096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360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945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821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650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260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2036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710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275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7262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078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202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5362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764AD-B627-4FAB-8278-79202E3EFC5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4961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F7AA1-036F-43AA-99CC-D7DC9D7664E0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59523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5832C-BEE1-45C9-A75E-304AFBB779D3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1446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32B84-C82B-4651-9569-15FE945D04C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889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4D958-B430-4060-8A24-96AC1177D4FC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838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63A2F-A8BF-45CD-95E8-8D2940F48EC0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29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BBC0C-E1E6-47FA-9770-1D1165BBE4BE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1361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DF53A-D943-4E62-91FB-4339B4CD129C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5591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6F5C4-F7E8-4DAB-832A-F849CA1B912D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0802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F4DF2-B469-4438-848F-232DD0D25D9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55514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FCA5-746F-4D85-A574-700631694DF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9303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15E759-1B4B-4DAC-938D-A996E249077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9170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3F6F23-9A93-4B18-8FAC-D31BE0575D2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85739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11C051-F5C8-4AFF-B780-B789DC0871E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326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CC239-5C2E-4C73-8078-C86FFB4404D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7516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975F85-212E-4F20-9B5D-CE56DB3ED62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39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CBC1E-00E0-48E7-9C24-75AD7D470AF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540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152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2C3185-F2EE-43C4-B765-D39616043A5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2163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347BFF-A65D-458A-B9FB-57181EDC7F5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5060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0B225B-5AB3-4A29-95A2-69D2F2DE26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0922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521116-D7D5-4DDB-8BD4-C6003B30C8E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1907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552DE-7E62-4AA7-886C-D38D47A3CE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03767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2F04A-322B-43F6-BEAB-CD35C7927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1260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21EF5-35FC-4AD5-A322-9C505146AC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72332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38C2C-7141-4F6A-983F-3A5B120D68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99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C7BCB-6A3F-4389-B2C9-E2A9ABD5F1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880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3EF84-E8F8-4E6E-8C7D-C95FEE3327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7907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31735-E4C8-4802-BFC4-204C801C9C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6918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8A071-154C-44B9-81F5-223F896F3F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7686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5106C-FE66-4FA0-A483-7BE5A6B841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73772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D4638-B38E-47AD-B028-713EF16D01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883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16B5-331E-4884-940F-8B017E5C23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42571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00099-45CB-49A8-831A-A9BFACC60D2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3A5D9-B46A-464F-A509-27D7BFA32B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1415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434BC-F1F3-4253-B5FC-7757FF0E87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2DB91-86E4-4A0F-82D6-958DF24328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8244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BBB85-710C-488E-BD28-A4326ED0DB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D2E10-D168-4A80-8DB5-FBB5FF806B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073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4AA54-5CB7-43A6-AC34-C226764AD6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E2E87-D404-45DD-B45B-111282F08E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8072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B6543-6DE8-49EF-B90C-09E173BE56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21F48-D346-4F71-8900-1838764A47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0163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5B53E-DCC6-4252-A599-BE12201A74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28C27-3DAD-4220-8F66-8203854363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531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F8325-FEB5-497D-B449-4F0FCE15D1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7F638-E97B-4BFD-AD2F-71EC9734DD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02403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D8ABF-E853-4BFC-8CC9-2DF7E67CDB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D24A4-4916-451B-8EE0-D35DD9CCDD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57161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ABC72-B6E3-4458-9365-A09E019823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B0751-FAF1-41BE-8C4F-3C2B5EBBA7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5308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B29F3-8882-47C6-B806-7EC6F1669C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70A29-2472-4718-9BDE-69BD961F57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49522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B7143-2944-4924-82A5-3B8AA3B9B5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08D90-F84B-44AE-AD03-5F0D067164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291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47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930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72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505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610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09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5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13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96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19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493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03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84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25A9EB-88F7-4662-8C55-F580AA51E36F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844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992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17E18B-52EE-4522-BF05-96BC36E7016B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4049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F55007-C91B-4A45-95C0-2B1DE79B2081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77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EF1B91-A485-4085-8E73-2CB5EF7D0972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750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8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82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87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680A97-1CA9-453B-AB9B-B65DC753399D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021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1694C7-AF5A-42A4-A032-D795907E8EC6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974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209203-75D7-4CBC-A0FA-5F44ACC00C22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8536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4FF977-C01C-42A8-82A0-C84D00CF17BF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585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078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226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156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7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34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339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1523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913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231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452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691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383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AA7077-88F3-43DA-817E-EC5166B7B643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315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E213DD-FB56-4628-85CE-A5696486BF58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867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C585EC-E484-441B-82AC-41EEB75CE33E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3326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5ECAF5-BE03-4CA8-91DF-CEC842CF6BE2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81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01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E62E84-6A16-42E2-B587-182B90F36700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02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726EB3-C8F0-4D98-9879-B8831D1331E3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749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658070-DB7D-43E8-A393-B15C3F4A646E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298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966AD7-A744-4208-9604-9D7FA60E2053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285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FC0DFC-EBFF-4F9F-81D1-54503261778E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158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867995-651A-48EF-8E3A-A5387D395BA9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3428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D1E1AA-D4F9-45AB-AC49-254FFEBFC308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393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B13B6-8D3F-4118-AFBE-8701A3615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62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943FF-F0B3-48AD-9DA5-75664BA89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7451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04160-3AF1-48B0-9979-C6CC2CCE67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62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141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47F7F-6BBD-48E5-9635-08832A51B8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576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591C-3F35-4DF5-A3D1-30390E208D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429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64D03-3B02-4CBB-A9D0-577CA08EC0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828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B682E-A7FE-4240-A6D0-34926985DC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359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DBBC3-15D1-49D6-9CD7-BD6EE21A6C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2202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B4AA7-0DA4-446B-AFD6-C3AE97C4C2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31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B5792-440C-4279-A885-3B90E0A68D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0750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8E387-7FB4-4088-A864-714A5BB327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238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D00A51-E2B6-40EA-89CA-65D2FEED9D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568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5E0BDC-6012-4537-9C4A-4E69E4FC6B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22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104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3599A-6B0B-4364-AF2D-9524561CD8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312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EA05E-2B9B-45C6-92CE-F9A83426F2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069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54D22D-8849-4150-967E-A849826CAE7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128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86956C-2E58-47B7-9426-00423E7C97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742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776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7793E-AC1C-4B61-A6A8-D8ED8D6160C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716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78B23E-856A-4E35-B45E-650C24196E0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513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C1A89-88A7-4614-94E8-F48B4E0F6D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100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4A7B3A-23B1-456B-80C6-956B2DAA2F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000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C09863-F85B-44F1-946E-C51D8C79042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699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75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592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C529A5-8237-4460-AAF3-41D1196B48A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146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396882-5FEB-49AC-9285-130381B5AAF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435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A28C51-27AB-44CE-A5E6-D7006CC8F94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1394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F6AAAF-DDAF-4C69-9A13-6E4B9B853BC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917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BDCFE6-A8A5-4A57-99AB-09A39EBAC3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248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021E67-B2B0-413D-9CD5-480F3BA98A3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559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0B8672-B516-4482-B9B2-E5EA89835FC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4875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0BAB38-74C9-4594-9745-B60EEA6EDCB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842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991699-579A-4150-8D08-D73C25D7870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558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B0B04-5B08-449E-9A80-4C83B77B7073}" type="datetimeFigureOut">
              <a:rPr lang="en-US" smtClean="0"/>
              <a:pPr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E5EBEA-C4C0-4A64-9B9B-3BBF4355055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20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5A251D-9B8F-4DF7-8E56-BDECBE1F32B6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19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1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09192F3-AA90-43CC-B624-B6B6DDFB5998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5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1327A3-A89A-4937-BC7E-D5F66E69E16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250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80A581-31E6-40D7-A2A7-3BBF07DC31C0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09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BE31CC-8886-42F9-BEC0-95B40174ED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0BC6BE-AF76-4AFC-948E-58376E0987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3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3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3A821E-B77A-4C4D-A36F-8D72A05AB943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5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1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1E55AB-C197-4BE2-BC53-94C87CCAE4FB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929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ACBB1D6-CC6A-4E8F-8AC3-1EC44BBCEB0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54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A8D04F-F664-41E7-A8AC-804E9F6B74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2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4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4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51EC72-4C78-49D9-8972-E5590E4064D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4205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46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68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6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hyperlink" Target="http://chicagoist.com/attachments/chicagoist_alicia/GEESE.jp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openxmlformats.org/officeDocument/2006/relationships/image" Target="../media/image24.jpeg"/><Relationship Id="rId3" Type="http://schemas.openxmlformats.org/officeDocument/2006/relationships/image" Target="../media/image1.jpeg"/><Relationship Id="rId21" Type="http://schemas.openxmlformats.org/officeDocument/2006/relationships/image" Target="../media/image19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2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1.jpeg"/><Relationship Id="rId28" Type="http://schemas.openxmlformats.org/officeDocument/2006/relationships/image" Target="../media/image26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20.jpeg"/><Relationship Id="rId27" Type="http://schemas.openxmlformats.org/officeDocument/2006/relationships/image" Target="../media/image2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.xml"/><Relationship Id="rId6" Type="http://schemas.openxmlformats.org/officeDocument/2006/relationships/image" Target="../media/image58.png"/><Relationship Id="rId5" Type="http://schemas.openxmlformats.org/officeDocument/2006/relationships/image" Target="../media/image55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pitt.edu/~kovashka/cs1699/kmeans_demo.m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Relationship Id="rId5" Type="http://schemas.openxmlformats.org/officeDocument/2006/relationships/hyperlink" Target="http://home.dei.polimi.it/matteucc/Clustering/tutorial_html/AppletKM.html" TargetMode="External"/><Relationship Id="rId4" Type="http://schemas.openxmlformats.org/officeDocument/2006/relationships/hyperlink" Target="http://kovan.ceng.metu.edu.tr/~maya/kmeans/index.html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5.jpeg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5" Type="http://schemas.openxmlformats.org/officeDocument/2006/relationships/hyperlink" Target="http://ttic.uchicago.edu/~xren/research/iccv2003/" TargetMode="External"/><Relationship Id="rId4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77.png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8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8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ip.rutgers.edu/~comanici/Papers/MsRobustApproach.pdf" TargetMode="External"/><Relationship Id="rId2" Type="http://schemas.openxmlformats.org/officeDocument/2006/relationships/hyperlink" Target="http://saravananthirumuruganathan.wordpress.com/2010/04/01/introduction-to-mean-shift-algorithm/" TargetMode="External"/><Relationship Id="rId1" Type="http://schemas.openxmlformats.org/officeDocument/2006/relationships/slideLayout" Target="../slideLayouts/slideLayout135.xml"/><Relationship Id="rId4" Type="http://schemas.openxmlformats.org/officeDocument/2006/relationships/hyperlink" Target="http://mis.hevra.haifa.ac.il/~ishimshoni/papers/chap9.pdf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5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15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6.wmf"/><Relationship Id="rId4" Type="http://schemas.openxmlformats.org/officeDocument/2006/relationships/oleObject" Target="../embeddings/oleObject2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washington.edu/education/courses/455/03wi/readings/Ncut.pdf" TargetMode="External"/><Relationship Id="rId3" Type="http://schemas.openxmlformats.org/officeDocument/2006/relationships/slideLayout" Target="../slideLayouts/slideLayout151.xml"/><Relationship Id="rId7" Type="http://schemas.openxmlformats.org/officeDocument/2006/relationships/image" Target="../media/image99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6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hyperlink" Target="http://www.cs.berkeley.edu/~fowlkes/BSE/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112.jpeg"/><Relationship Id="rId11" Type="http://schemas.openxmlformats.org/officeDocument/2006/relationships/image" Target="../media/image117.png"/><Relationship Id="rId5" Type="http://schemas.openxmlformats.org/officeDocument/2006/relationships/image" Target="../media/image111.jpe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1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10" Type="http://schemas.openxmlformats.org/officeDocument/2006/relationships/hyperlink" Target="http://www.wisdom.weizmann.ac.il/~levina/papers/CRFs-eccv06.pdf" TargetMode="External"/><Relationship Id="rId4" Type="http://schemas.openxmlformats.org/officeDocument/2006/relationships/image" Target="../media/image119.png"/><Relationship Id="rId9" Type="http://schemas.openxmlformats.org/officeDocument/2006/relationships/hyperlink" Target="http://www.msri.org/people/members/eranb/class_specific_top_down.pdf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15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25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notesSlide" Target="../notesSlides/notesSlide75.xml"/><Relationship Id="rId7" Type="http://schemas.openxmlformats.org/officeDocument/2006/relationships/image" Target="../media/image129.jpeg"/><Relationship Id="rId2" Type="http://schemas.openxmlformats.org/officeDocument/2006/relationships/slideLayout" Target="../slideLayouts/slideLayout16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10" Type="http://schemas.openxmlformats.org/officeDocument/2006/relationships/hyperlink" Target="http://research.microsoft.com/pubs/67890/siggraph04-grabcut.pdf" TargetMode="External"/><Relationship Id="rId4" Type="http://schemas.openxmlformats.org/officeDocument/2006/relationships/image" Target="../media/image126.jpeg"/><Relationship Id="rId9" Type="http://schemas.openxmlformats.org/officeDocument/2006/relationships/image" Target="../media/image13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slideLayout" Target="../slideLayouts/slideLayout157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slideLayout" Target="../slideLayouts/slideLayout15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7.xml"/><Relationship Id="rId1" Type="http://schemas.openxmlformats.org/officeDocument/2006/relationships/themeOverride" Target="../theme/themeOverride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40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1699: Intro to Computer Vision</a:t>
            </a: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Segmentation and Grouping</a:t>
            </a:r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 smtClean="0">
                <a:solidFill>
                  <a:schemeClr val="tx1"/>
                </a:solidFill>
              </a:rPr>
              <a:t>Prof. Adriana </a:t>
            </a:r>
            <a:r>
              <a:rPr lang="en-US" sz="3600" dirty="0" err="1" smtClean="0">
                <a:solidFill>
                  <a:schemeClr val="tx1"/>
                </a:solidFill>
              </a:rPr>
              <a:t>Kovashka</a:t>
            </a:r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 smtClean="0">
                <a:solidFill>
                  <a:schemeClr val="tx1"/>
                </a:solidFill>
              </a:rPr>
              <a:t>September 24, 2015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Gestalt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43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Gestalt</a:t>
            </a:r>
            <a:r>
              <a:rPr lang="en-US" sz="2800" dirty="0" smtClean="0"/>
              <a:t>:</a:t>
            </a:r>
            <a:endParaRPr lang="en-US" sz="2800" dirty="0" smtClean="0"/>
          </a:p>
          <a:p>
            <a:pPr lvl="1" eaLnBrk="1" hangingPunct="1"/>
            <a:r>
              <a:rPr lang="en-US" dirty="0" smtClean="0"/>
              <a:t>Whole is greater than sum of its parts</a:t>
            </a:r>
          </a:p>
          <a:p>
            <a:pPr lvl="1" eaLnBrk="1" hangingPunct="1"/>
            <a:r>
              <a:rPr lang="en-US" dirty="0" smtClean="0"/>
              <a:t>Relationships among parts can yield new properties/features</a:t>
            </a:r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sz="2800" dirty="0" smtClean="0"/>
              <a:t>Psychologists identified series of factors that predispose set of elements to be grouped (by human visual system)</a:t>
            </a:r>
          </a:p>
          <a:p>
            <a:pPr eaLnBrk="1" hangingPunct="1"/>
            <a:endParaRPr lang="en-US" sz="2800" dirty="0" smtClean="0"/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9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 l="11868" t="41953" r="11375" b="30560"/>
          <a:stretch>
            <a:fillRect/>
          </a:stretch>
        </p:blipFill>
        <p:spPr bwMode="auto">
          <a:xfrm>
            <a:off x="811213" y="1347788"/>
            <a:ext cx="7391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87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2"/>
          <p:cNvGrpSpPr>
            <a:grpSpLocks/>
          </p:cNvGrpSpPr>
          <p:nvPr/>
        </p:nvGrpSpPr>
        <p:grpSpPr bwMode="auto">
          <a:xfrm>
            <a:off x="3505200" y="914400"/>
            <a:ext cx="5410200" cy="5518150"/>
            <a:chOff x="3352800" y="1143000"/>
            <a:chExt cx="5410200" cy="5518150"/>
          </a:xfrm>
        </p:grpSpPr>
        <p:pic>
          <p:nvPicPr>
            <p:cNvPr id="1229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143000"/>
              <a:ext cx="5410200" cy="4938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Text Box 4"/>
            <p:cNvSpPr txBox="1">
              <a:spLocks noChangeArrowheads="1"/>
            </p:cNvSpPr>
            <p:nvPr/>
          </p:nvSpPr>
          <p:spPr bwMode="auto">
            <a:xfrm>
              <a:off x="5029200" y="6324600"/>
              <a:ext cx="23526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  <a:cs typeface="Arial" charset="0"/>
                </a:rPr>
                <a:t>The Muller-Lyer illusion</a:t>
              </a:r>
            </a:p>
          </p:txBody>
        </p:sp>
      </p:grpSp>
      <p:sp>
        <p:nvSpPr>
          <p:cNvPr id="12291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</a:rPr>
              <a:t>Gestaltism</a:t>
            </a:r>
            <a:endParaRPr lang="en-US" sz="3600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 flipH="1" flipV="1">
            <a:off x="2514600" y="3886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V="1">
            <a:off x="1219200" y="4267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381000" y="3886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V="1">
            <a:off x="1447800" y="3886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4800" y="3581400"/>
            <a:ext cx="30480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Arrow 18"/>
          <p:cNvSpPr/>
          <p:nvPr/>
        </p:nvSpPr>
        <p:spPr>
          <a:xfrm rot="19488811">
            <a:off x="3444875" y="3143250"/>
            <a:ext cx="420688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2098211">
            <a:off x="3446463" y="4064000"/>
            <a:ext cx="414337" cy="193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D. </a:t>
            </a:r>
            <a:r>
              <a:rPr lang="en-US" sz="1050" dirty="0" err="1" smtClean="0">
                <a:solidFill>
                  <a:srgbClr val="000000"/>
                </a:solidFill>
              </a:rPr>
              <a:t>Hoiem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6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"/>
          <p:cNvSpPr>
            <a:spLocks noGrp="1"/>
          </p:cNvSpPr>
          <p:nvPr>
            <p:ph type="title"/>
          </p:nvPr>
        </p:nvSpPr>
        <p:spPr>
          <a:xfrm>
            <a:off x="-508" y="0"/>
            <a:ext cx="9144508" cy="74022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We perceive the interpretation, not the senses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514600" y="2209800"/>
            <a:ext cx="3352800" cy="158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867400" y="1981200"/>
            <a:ext cx="304800" cy="22860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2224088" y="1905000"/>
            <a:ext cx="304800" cy="30480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38400" y="5791200"/>
            <a:ext cx="33528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2400300" y="55245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V="1">
            <a:off x="5524500" y="55245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1524001" y="3200400"/>
            <a:ext cx="1981200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867400" y="4191000"/>
            <a:ext cx="2895600" cy="205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4877594" y="3199606"/>
            <a:ext cx="1981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14600" y="4191000"/>
            <a:ext cx="33528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228600" y="4191000"/>
            <a:ext cx="2286000" cy="16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2293143" y="4945857"/>
            <a:ext cx="976313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0800000">
            <a:off x="3124200" y="4800600"/>
            <a:ext cx="1905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H="1">
            <a:off x="4923632" y="4906168"/>
            <a:ext cx="958850" cy="7477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V="1">
            <a:off x="2209800" y="41910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>
            <a:off x="5867400" y="41910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D. </a:t>
            </a:r>
            <a:r>
              <a:rPr lang="en-US" sz="1050" dirty="0" err="1" smtClean="0">
                <a:solidFill>
                  <a:srgbClr val="000000"/>
                </a:solidFill>
              </a:rPr>
              <a:t>Hoiem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69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5638800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</a:rPr>
              <a:t>Principles of perceptual organization</a:t>
            </a: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3851275" y="6550025"/>
            <a:ext cx="529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From Steve Lehar: The Constructive Aspect of Visual Perception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D. </a:t>
            </a:r>
            <a:r>
              <a:rPr lang="en-US" sz="1050" dirty="0" err="1" smtClean="0">
                <a:solidFill>
                  <a:srgbClr val="000000"/>
                </a:solidFill>
              </a:rPr>
              <a:t>Hoiem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192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35083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</a:rPr>
              <a:t>Principles of perceptual organization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D. </a:t>
            </a:r>
            <a:r>
              <a:rPr lang="en-US" sz="1050" dirty="0" err="1" smtClean="0">
                <a:solidFill>
                  <a:srgbClr val="000000"/>
                </a:solidFill>
              </a:rPr>
              <a:t>Hoiem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61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Gestaltists</a:t>
            </a:r>
            <a:r>
              <a:rPr lang="en-US" dirty="0" smtClean="0"/>
              <a:t> do not believe in coincidence</a:t>
            </a:r>
            <a:endParaRPr lang="en-US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81692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5" t="12000"/>
          <a:stretch>
            <a:fillRect/>
          </a:stretch>
        </p:blipFill>
        <p:spPr bwMode="auto">
          <a:xfrm>
            <a:off x="3733800" y="1676400"/>
            <a:ext cx="17684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3733800" y="1524000"/>
            <a:ext cx="1841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D. </a:t>
            </a:r>
            <a:r>
              <a:rPr lang="en-US" sz="1050" dirty="0" err="1" smtClean="0">
                <a:solidFill>
                  <a:srgbClr val="000000"/>
                </a:solidFill>
              </a:rPr>
              <a:t>Hoiem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7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371600" y="1066800"/>
          <a:ext cx="62484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Bitmap Image" r:id="rId3" imgW="7028571" imgH="5249008" progId="Paint.Picture">
                  <p:embed/>
                </p:oleObj>
              </mc:Choice>
              <mc:Fallback>
                <p:oleObj name="Bitmap Image" r:id="rId3" imgW="7028571" imgH="52490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1044" r="24857" b="6725"/>
                      <a:stretch>
                        <a:fillRect/>
                      </a:stretch>
                    </p:blipFill>
                    <p:spPr bwMode="auto">
                      <a:xfrm>
                        <a:off x="1371600" y="1066800"/>
                        <a:ext cx="6248400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Box 4"/>
          <p:cNvSpPr txBox="1">
            <a:spLocks noChangeArrowheads="1"/>
          </p:cNvSpPr>
          <p:nvPr/>
        </p:nvSpPr>
        <p:spPr bwMode="auto">
          <a:xfrm>
            <a:off x="3851275" y="6550025"/>
            <a:ext cx="529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From Steve Lehar: The Constructive Aspect of Visual Perception</a:t>
            </a:r>
          </a:p>
        </p:txBody>
      </p:sp>
      <p:sp>
        <p:nvSpPr>
          <p:cNvPr id="1028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</a:rPr>
              <a:t>Grouping by invisible completion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D. </a:t>
            </a:r>
            <a:r>
              <a:rPr lang="en-US" sz="1050" dirty="0" err="1" smtClean="0">
                <a:solidFill>
                  <a:srgbClr val="000000"/>
                </a:solidFill>
              </a:rPr>
              <a:t>Hoiem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072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 l="27695" t="32550" r="21661" b="31284"/>
          <a:stretch>
            <a:fillRect/>
          </a:stretch>
        </p:blipFill>
        <p:spPr bwMode="auto">
          <a:xfrm>
            <a:off x="1979613" y="654050"/>
            <a:ext cx="4876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4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 l="30069" t="32550" r="22453" b="27667"/>
          <a:stretch>
            <a:fillRect/>
          </a:stretch>
        </p:blipFill>
        <p:spPr bwMode="auto">
          <a:xfrm>
            <a:off x="2417763" y="881063"/>
            <a:ext cx="4572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1614488" y="5692775"/>
            <a:ext cx="657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Continuity, explanation by occlusion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2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Grouping in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 smtClean="0"/>
              <a:t>Goals:</a:t>
            </a:r>
          </a:p>
          <a:p>
            <a:pPr lvl="1" eaLnBrk="1" hangingPunct="1"/>
            <a:r>
              <a:rPr lang="en-US" sz="2400" dirty="0" smtClean="0"/>
              <a:t>Gather features that belong together</a:t>
            </a:r>
          </a:p>
          <a:p>
            <a:pPr lvl="1" eaLnBrk="1" hangingPunct="1"/>
            <a:r>
              <a:rPr lang="en-US" sz="2400" dirty="0" smtClean="0"/>
              <a:t>Obtain an intermediate representation that compactly describes key image </a:t>
            </a:r>
            <a:r>
              <a:rPr lang="en-US" sz="2400" dirty="0" smtClean="0"/>
              <a:t>parts</a:t>
            </a:r>
            <a:endParaRPr lang="en-US" sz="2400" dirty="0" smtClean="0"/>
          </a:p>
          <a:p>
            <a:pPr eaLnBrk="1" hangingPunct="1"/>
            <a:endParaRPr lang="en-US" sz="800" dirty="0" smtClean="0"/>
          </a:p>
          <a:p>
            <a:pPr eaLnBrk="1" hangingPunct="1"/>
            <a:endParaRPr lang="en-US" sz="2800" dirty="0" smtClean="0"/>
          </a:p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5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 l="24530" t="28210" r="18497" b="19711"/>
          <a:stretch>
            <a:fillRect/>
          </a:stretch>
        </p:blipFill>
        <p:spPr bwMode="auto">
          <a:xfrm>
            <a:off x="1828800" y="7620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D. Forsyth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5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l="21365" t="26762" r="19289" b="19711"/>
          <a:stretch>
            <a:fillRect/>
          </a:stretch>
        </p:blipFill>
        <p:spPr bwMode="auto">
          <a:xfrm>
            <a:off x="1614488" y="617538"/>
            <a:ext cx="5715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>
                <a:solidFill>
                  <a:srgbClr val="000000"/>
                </a:solidFill>
              </a:rPr>
              <a:t>D. Forsyth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50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Figure-ground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 cstate="print"/>
          <a:srcRect l="21365" t="28934" r="21661" b="18987"/>
          <a:stretch>
            <a:fillRect/>
          </a:stretch>
        </p:blipFill>
        <p:spPr bwMode="auto">
          <a:xfrm>
            <a:off x="2125663" y="1128713"/>
            <a:ext cx="501332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7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3" cstate="print"/>
          <a:srcRect l="19336" t="12083" r="16609" b="42084"/>
          <a:stretch>
            <a:fillRect/>
          </a:stretch>
        </p:blipFill>
        <p:spPr bwMode="auto">
          <a:xfrm>
            <a:off x="2016125" y="252413"/>
            <a:ext cx="50133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0" y="6583363"/>
            <a:ext cx="8458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In </a:t>
            </a:r>
            <a:r>
              <a:rPr lang="en-US" sz="1200" i="1">
                <a:solidFill>
                  <a:srgbClr val="000000"/>
                </a:solidFill>
              </a:rPr>
              <a:t>Vision</a:t>
            </a:r>
            <a:r>
              <a:rPr lang="en-US" sz="1200">
                <a:solidFill>
                  <a:srgbClr val="000000"/>
                </a:solidFill>
              </a:rPr>
              <a:t>, D. Marr, 1982; from J. L. Marroquin, “Human visual perception of structure”, 1976.</a:t>
            </a:r>
          </a:p>
        </p:txBody>
      </p:sp>
    </p:spTree>
    <p:extLst>
      <p:ext uri="{BB962C8B-B14F-4D97-AF65-F5344CB8AC3E}">
        <p14:creationId xmlns:p14="http://schemas.microsoft.com/office/powerpoint/2010/main" val="57822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Gestalt cues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Good intuition and basic principles for grouping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r>
              <a:rPr lang="en-US" smtClean="0"/>
              <a:t>Basis for many ideas in segmentation and occlusion reasoning</a:t>
            </a:r>
          </a:p>
          <a:p>
            <a:endParaRPr lang="en-US" smtClean="0"/>
          </a:p>
          <a:p>
            <a:r>
              <a:rPr lang="en-US" smtClean="0"/>
              <a:t>Some (e.g., symmetry) are difficult to implement in practice</a:t>
            </a:r>
          </a:p>
          <a:p>
            <a:endParaRPr lang="en-US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D. </a:t>
            </a:r>
            <a:r>
              <a:rPr lang="en-US" sz="1050" dirty="0" err="1" smtClean="0">
                <a:solidFill>
                  <a:srgbClr val="000000"/>
                </a:solidFill>
              </a:rPr>
              <a:t>Hoiem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13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Similarity</a:t>
            </a:r>
          </a:p>
        </p:txBody>
      </p:sp>
      <p:pic>
        <p:nvPicPr>
          <p:cNvPr id="29699" name="Picture 2" descr="http://whatscookingamerica.net/EdibleFlowers/LavenderFlow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2713" y="4341813"/>
            <a:ext cx="3249612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http://www.pecorfamily.com/Blog_202006_2D06_2D21_20Fen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0400" y="1165225"/>
            <a:ext cx="226377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 descr="http://wwwdelivery.superstock.com/WI/223/1532/PreviewComp/SuperStock_1532R-08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7975" y="4524375"/>
            <a:ext cx="233203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0" descr="http://www.chicagoist.com/attachments/chicagoist_alicia/GEE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13" y="1165225"/>
            <a:ext cx="4206875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0" y="6642100"/>
            <a:ext cx="9975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  <a:hlinkClick r:id="rId7"/>
              </a:rPr>
              <a:t>http://chicagoist.com/attachments/chicagoist_alicia/GEESE.jpg</a:t>
            </a:r>
            <a:r>
              <a:rPr lang="en-US" sz="800">
                <a:solidFill>
                  <a:srgbClr val="000000"/>
                </a:solidFill>
              </a:rPr>
              <a:t>, http://wwwdelivery.superstock.com/WI/223/1532/PreviewComp/SuperStock_1532R-0831.jpg</a:t>
            </a:r>
          </a:p>
        </p:txBody>
      </p:sp>
    </p:spTree>
    <p:extLst>
      <p:ext uri="{BB962C8B-B14F-4D97-AF65-F5344CB8AC3E}">
        <p14:creationId xmlns:p14="http://schemas.microsoft.com/office/powerpoint/2010/main" val="184011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Common fate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84300"/>
            <a:ext cx="5030788" cy="34686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0" y="4926013"/>
            <a:ext cx="2746375" cy="2460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</a:rPr>
              <a:t>Image credit: Arthus-Bertrand (via F. Durand)</a:t>
            </a:r>
          </a:p>
        </p:txBody>
      </p:sp>
      <p:pic>
        <p:nvPicPr>
          <p:cNvPr id="31749" name="Picture 2" descr="http://www.lilano.de/catalog/images/traffic-berlin_200509DSC48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5738" y="1712913"/>
            <a:ext cx="4094162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7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Proximity</a:t>
            </a:r>
          </a:p>
        </p:txBody>
      </p:sp>
      <p:pic>
        <p:nvPicPr>
          <p:cNvPr id="32771" name="Picture 2" descr="http://www.capital.edu/Resources/Images/outside6_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50" y="1201738"/>
            <a:ext cx="66675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80963" y="6642100"/>
            <a:ext cx="88804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</a:rPr>
              <a:t>http://www.capital.edu/Resources/Images/outside6_035.jpg</a:t>
            </a:r>
          </a:p>
        </p:txBody>
      </p:sp>
      <p:pic>
        <p:nvPicPr>
          <p:cNvPr id="32773" name="Picture 4" descr="http://img.photobucket.com/albums/v338/CarolinaClay/OFC%20Blog/books.jpg"/>
          <p:cNvPicPr>
            <a:picLocks noChangeAspect="1" noChangeArrowheads="1"/>
          </p:cNvPicPr>
          <p:nvPr/>
        </p:nvPicPr>
        <p:blipFill>
          <a:blip r:embed="rId4" cstate="print"/>
          <a:srcRect t="46950" r="26448"/>
          <a:stretch>
            <a:fillRect/>
          </a:stretch>
        </p:blipFill>
        <p:spPr bwMode="auto">
          <a:xfrm>
            <a:off x="3359150" y="4013200"/>
            <a:ext cx="5703888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338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Today</a:t>
            </a:r>
            <a:endParaRPr lang="en-US" dirty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Inspiration </a:t>
            </a:r>
            <a:r>
              <a:rPr lang="en-US" sz="2800" dirty="0" smtClean="0"/>
              <a:t>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r>
              <a:rPr lang="en-US" sz="2400" dirty="0" smtClean="0"/>
              <a:t>Algorithms</a:t>
            </a:r>
            <a:r>
              <a:rPr lang="en-US" sz="2400" dirty="0" smtClean="0"/>
              <a:t>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</a:t>
            </a:r>
            <a:r>
              <a:rPr lang="en-US" sz="2000" dirty="0" smtClean="0"/>
              <a:t>cuts</a:t>
            </a:r>
          </a:p>
          <a:p>
            <a:pPr lvl="2" eaLnBrk="1" hangingPunct="1"/>
            <a:r>
              <a:rPr lang="en-US" sz="2000" dirty="0" smtClean="0"/>
              <a:t>Other</a:t>
            </a:r>
            <a:endParaRPr lang="en-US" sz="20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2714171"/>
            <a:ext cx="7521678" cy="29972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0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clean_histogram_graysca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5950" y="1042988"/>
            <a:ext cx="40894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2" descr="simple_imag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" y="1392238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5813425" y="35464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intensity</a:t>
            </a:r>
          </a:p>
        </p:txBody>
      </p:sp>
      <p:sp>
        <p:nvSpPr>
          <p:cNvPr id="51205" name="TextBox 4"/>
          <p:cNvSpPr txBox="1">
            <a:spLocks noChangeArrowheads="1"/>
          </p:cNvSpPr>
          <p:nvPr/>
        </p:nvSpPr>
        <p:spPr bwMode="auto">
          <a:xfrm rot="-5400000">
            <a:off x="2951163" y="1406525"/>
            <a:ext cx="31765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pixel count</a:t>
            </a:r>
          </a:p>
        </p:txBody>
      </p:sp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993775" y="3132138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input image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56200" y="1574800"/>
            <a:ext cx="2263775" cy="1314450"/>
            <a:chOff x="5156211" y="873090"/>
            <a:chExt cx="2263803" cy="1314468"/>
          </a:xfrm>
        </p:grpSpPr>
        <p:sp>
          <p:nvSpPr>
            <p:cNvPr id="51217" name="TextBox 14"/>
            <p:cNvSpPr txBox="1">
              <a:spLocks noChangeArrowheads="1"/>
            </p:cNvSpPr>
            <p:nvPr/>
          </p:nvSpPr>
          <p:spPr bwMode="auto">
            <a:xfrm>
              <a:off x="5265747" y="873090"/>
              <a:ext cx="215426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>
                  <a:solidFill>
                    <a:srgbClr val="000000"/>
                  </a:solidFill>
                </a:rPr>
                <a:t>black pixels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5400000">
              <a:off x="4973646" y="1384272"/>
              <a:ext cx="985850" cy="6207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689725" y="1720850"/>
            <a:ext cx="839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gray pixels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6200000" flipH="1">
            <a:off x="6817518" y="2469357"/>
            <a:ext cx="3286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304213" y="1027113"/>
            <a:ext cx="839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white pixels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7785100" y="1673225"/>
            <a:ext cx="777875" cy="376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74700" y="4195763"/>
            <a:ext cx="7785100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These intensities define the three groups.</a:t>
            </a:r>
          </a:p>
          <a:p>
            <a:pPr marL="290513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We could label every pixel in the image according to which of these primary intensities it is.</a:t>
            </a:r>
          </a:p>
          <a:p>
            <a:pPr marL="747713" lvl="1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i.e., </a:t>
            </a:r>
            <a:r>
              <a:rPr lang="en-US" sz="2000" i="1">
                <a:solidFill>
                  <a:srgbClr val="000000"/>
                </a:solidFill>
              </a:rPr>
              <a:t>segment</a:t>
            </a:r>
            <a:r>
              <a:rPr lang="en-US" sz="2000">
                <a:solidFill>
                  <a:srgbClr val="000000"/>
                </a:solidFill>
              </a:rPr>
              <a:t> the image based on the intensity feature.</a:t>
            </a:r>
          </a:p>
          <a:p>
            <a:pPr marL="290513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What if the image isn’t quite so simple?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249363" y="1939925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62175" y="1903413"/>
            <a:ext cx="5842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892425" y="1428750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</a:rPr>
              <a:t>Image segmentation: toy example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30" y="6613611"/>
            <a:ext cx="25688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</a:rPr>
              <a:t>Source: 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8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30" grpId="0" build="allAtOnce"/>
      <p:bldP spid="31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Examples of grouping in vision</a:t>
            </a:r>
          </a:p>
        </p:txBody>
      </p:sp>
      <p:pic>
        <p:nvPicPr>
          <p:cNvPr id="26627" name="Picture 5" descr="imageResul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325" y="1057275"/>
            <a:ext cx="321945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1254125" y="3478213"/>
            <a:ext cx="3276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</a:rPr>
              <a:t>[Figure by J. Shi]</a:t>
            </a:r>
          </a:p>
        </p:txBody>
      </p:sp>
      <p:pic>
        <p:nvPicPr>
          <p:cNvPr id="8" name="Picture 7" descr="SpeakDepVidIndex_img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8725" y="1895475"/>
            <a:ext cx="304165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44925" y="2954338"/>
            <a:ext cx="29543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</a:rPr>
              <a:t>[http://poseidon.csd.auth.gr/LAB_RESEARCH/Latest/imgs/SpeakDepVidIndex_img2.jpg]</a:t>
            </a:r>
          </a:p>
        </p:txBody>
      </p:sp>
      <p:sp>
        <p:nvSpPr>
          <p:cNvPr id="26631" name="TextBox 9"/>
          <p:cNvSpPr txBox="1">
            <a:spLocks noChangeArrowheads="1"/>
          </p:cNvSpPr>
          <p:nvPr/>
        </p:nvSpPr>
        <p:spPr bwMode="auto">
          <a:xfrm>
            <a:off x="339725" y="365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Determine image regions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95700" y="3246438"/>
            <a:ext cx="3706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Group video frames into shots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/>
          <a:srcRect l="62917" t="40343" r="23750" b="12479"/>
          <a:stretch>
            <a:fillRect/>
          </a:stretch>
        </p:blipFill>
        <p:spPr bwMode="auto">
          <a:xfrm>
            <a:off x="7426325" y="1666875"/>
            <a:ext cx="12954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350125" y="365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Fg / Bg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369175" y="4468813"/>
            <a:ext cx="2971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</a:rPr>
              <a:t>[Figure by Wang &amp; Suter]</a:t>
            </a:r>
          </a:p>
        </p:txBody>
      </p:sp>
      <p:grpSp>
        <p:nvGrpSpPr>
          <p:cNvPr id="2" name="Group 72"/>
          <p:cNvGrpSpPr>
            <a:grpSpLocks noChangeAspect="1"/>
          </p:cNvGrpSpPr>
          <p:nvPr/>
        </p:nvGrpSpPr>
        <p:grpSpPr bwMode="auto">
          <a:xfrm>
            <a:off x="2549525" y="4181475"/>
            <a:ext cx="4056063" cy="1943100"/>
            <a:chOff x="542925" y="6172200"/>
            <a:chExt cx="8601075" cy="4121150"/>
          </a:xfrm>
        </p:grpSpPr>
        <p:pic>
          <p:nvPicPr>
            <p:cNvPr id="26640" name="Picture 3" descr="koala-australi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553325" y="8686800"/>
              <a:ext cx="1109663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1" name="Picture 4" descr="face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81525" y="7772400"/>
              <a:ext cx="1800225" cy="1192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2" name="Picture 5" descr="face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29125" y="9067800"/>
              <a:ext cx="1800225" cy="119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3" name="Picture 6" descr="side%20view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71525" y="9144000"/>
              <a:ext cx="1755775" cy="114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4" name="Picture 7" descr="koala-leaf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281738" y="6400800"/>
              <a:ext cx="1033462" cy="118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5" name="Picture 8" descr="carlondo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42925" y="7543800"/>
              <a:ext cx="1981200" cy="14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6" name="Picture 9" descr="personkoala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457700" y="6477000"/>
              <a:ext cx="1495425" cy="123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7" name="Picture 10" descr="MVO%20Parking%20Lot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847725" y="6172200"/>
              <a:ext cx="1676400" cy="125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8" name="Picture 11" descr="koalashu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477125" y="6553200"/>
              <a:ext cx="1652588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9" name="Picture 12" descr="Car_Side_Large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600325" y="8686800"/>
              <a:ext cx="1585913" cy="116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0" name="Picture 13" descr="koala3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486525" y="7848600"/>
              <a:ext cx="854075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1" name="Picture 14" descr="feats3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847725" y="6172200"/>
              <a:ext cx="16764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2" name="Picture 15" descr="feats2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542925" y="7543800"/>
              <a:ext cx="1981200" cy="147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3" name="Picture 16" descr="feats12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429125" y="9067800"/>
              <a:ext cx="1828800" cy="1209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4" name="Picture 17" descr="feats1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581525" y="7772400"/>
              <a:ext cx="1828800" cy="121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5" name="Picture 18" descr="feats10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4429125" y="6477000"/>
              <a:ext cx="15240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6" name="Picture 19" descr="feats1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771525" y="9144000"/>
              <a:ext cx="1752600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7" name="Picture 20" descr="feats9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7553325" y="8686800"/>
              <a:ext cx="1112838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8" name="Picture 21" descr="feats8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7477125" y="6553200"/>
              <a:ext cx="1666875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9" name="Picture 22" descr="feats7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6486525" y="7848600"/>
              <a:ext cx="8620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0" name="Picture 23" descr="feats6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6257925" y="6400800"/>
              <a:ext cx="10652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1" name="Picture 24" descr="feats5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2600325" y="8686800"/>
              <a:ext cx="1600200" cy="1185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2" name="Picture 25" descr="car6feats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2600325" y="7183438"/>
              <a:ext cx="1828800" cy="103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2066925" y="6705600"/>
              <a:ext cx="1371600" cy="2819400"/>
              <a:chOff x="1056" y="1536"/>
              <a:chExt cx="864" cy="1776"/>
            </a:xfrm>
          </p:grpSpPr>
          <p:sp>
            <p:nvSpPr>
              <p:cNvPr id="26697" name="Line 27"/>
              <p:cNvSpPr>
                <a:spLocks noChangeShapeType="1"/>
              </p:cNvSpPr>
              <p:nvPr/>
            </p:nvSpPr>
            <p:spPr bwMode="auto">
              <a:xfrm>
                <a:off x="1056" y="1536"/>
                <a:ext cx="864" cy="52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8" name="Line 28"/>
              <p:cNvSpPr>
                <a:spLocks noChangeShapeType="1"/>
              </p:cNvSpPr>
              <p:nvPr/>
            </p:nvSpPr>
            <p:spPr bwMode="auto">
              <a:xfrm flipV="1">
                <a:off x="1296" y="3168"/>
                <a:ext cx="288" cy="144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29"/>
            <p:cNvGrpSpPr>
              <a:grpSpLocks/>
            </p:cNvGrpSpPr>
            <p:nvPr/>
          </p:nvGrpSpPr>
          <p:grpSpPr bwMode="auto">
            <a:xfrm>
              <a:off x="847725" y="6534150"/>
              <a:ext cx="3503613" cy="3448050"/>
              <a:chOff x="288" y="1428"/>
              <a:chExt cx="2207" cy="2172"/>
            </a:xfrm>
          </p:grpSpPr>
          <p:sp>
            <p:nvSpPr>
              <p:cNvPr id="26685" name="Oval 30"/>
              <p:cNvSpPr>
                <a:spLocks noChangeArrowheads="1"/>
              </p:cNvSpPr>
              <p:nvPr/>
            </p:nvSpPr>
            <p:spPr bwMode="auto">
              <a:xfrm>
                <a:off x="336" y="2592"/>
                <a:ext cx="912" cy="288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86" name="Oval 31"/>
              <p:cNvSpPr>
                <a:spLocks noChangeArrowheads="1"/>
              </p:cNvSpPr>
              <p:nvPr/>
            </p:nvSpPr>
            <p:spPr bwMode="auto">
              <a:xfrm>
                <a:off x="288" y="3216"/>
                <a:ext cx="1056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87" name="Oval 32"/>
              <p:cNvSpPr>
                <a:spLocks noChangeArrowheads="1"/>
              </p:cNvSpPr>
              <p:nvPr/>
            </p:nvSpPr>
            <p:spPr bwMode="auto">
              <a:xfrm rot="22518">
                <a:off x="1384" y="2064"/>
                <a:ext cx="1111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88" name="Oval 33"/>
              <p:cNvSpPr>
                <a:spLocks noChangeArrowheads="1"/>
              </p:cNvSpPr>
              <p:nvPr/>
            </p:nvSpPr>
            <p:spPr bwMode="auto">
              <a:xfrm>
                <a:off x="1584" y="3024"/>
                <a:ext cx="720" cy="240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89" name="Oval 34"/>
              <p:cNvSpPr>
                <a:spLocks noChangeArrowheads="1"/>
              </p:cNvSpPr>
              <p:nvPr/>
            </p:nvSpPr>
            <p:spPr bwMode="auto">
              <a:xfrm rot="1143841">
                <a:off x="662" y="1428"/>
                <a:ext cx="432" cy="156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0" name="Oval 35"/>
              <p:cNvSpPr>
                <a:spLocks noChangeArrowheads="1"/>
              </p:cNvSpPr>
              <p:nvPr/>
            </p:nvSpPr>
            <p:spPr bwMode="auto">
              <a:xfrm rot="1463785">
                <a:off x="563" y="1545"/>
                <a:ext cx="361" cy="197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1" name="Line 36"/>
              <p:cNvSpPr>
                <a:spLocks noChangeShapeType="1"/>
              </p:cNvSpPr>
              <p:nvPr/>
            </p:nvSpPr>
            <p:spPr bwMode="auto">
              <a:xfrm flipV="1">
                <a:off x="816" y="2880"/>
                <a:ext cx="0" cy="33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2" name="Line 37"/>
              <p:cNvSpPr>
                <a:spLocks noChangeShapeType="1"/>
              </p:cNvSpPr>
              <p:nvPr/>
            </p:nvSpPr>
            <p:spPr bwMode="auto">
              <a:xfrm>
                <a:off x="1007" y="1583"/>
                <a:ext cx="0" cy="163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3" name="Line 38"/>
              <p:cNvSpPr>
                <a:spLocks noChangeShapeType="1"/>
              </p:cNvSpPr>
              <p:nvPr/>
            </p:nvSpPr>
            <p:spPr bwMode="auto">
              <a:xfrm flipV="1">
                <a:off x="816" y="1776"/>
                <a:ext cx="0" cy="81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4" name="Line 39"/>
              <p:cNvSpPr>
                <a:spLocks noChangeShapeType="1"/>
              </p:cNvSpPr>
              <p:nvPr/>
            </p:nvSpPr>
            <p:spPr bwMode="auto">
              <a:xfrm>
                <a:off x="1152" y="1680"/>
                <a:ext cx="864" cy="144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5" name="Line 40"/>
              <p:cNvSpPr>
                <a:spLocks noChangeShapeType="1"/>
              </p:cNvSpPr>
              <p:nvPr/>
            </p:nvSpPr>
            <p:spPr bwMode="auto">
              <a:xfrm flipV="1">
                <a:off x="1152" y="2352"/>
                <a:ext cx="336" cy="912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6" name="Line 41"/>
              <p:cNvSpPr>
                <a:spLocks noChangeShapeType="1"/>
              </p:cNvSpPr>
              <p:nvPr/>
            </p:nvSpPr>
            <p:spPr bwMode="auto">
              <a:xfrm flipH="1" flipV="1">
                <a:off x="1200" y="2784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42"/>
            <p:cNvGrpSpPr>
              <a:grpSpLocks/>
            </p:cNvGrpSpPr>
            <p:nvPr/>
          </p:nvGrpSpPr>
          <p:grpSpPr bwMode="auto">
            <a:xfrm>
              <a:off x="4733925" y="6477000"/>
              <a:ext cx="1295400" cy="3657600"/>
              <a:chOff x="2736" y="1392"/>
              <a:chExt cx="816" cy="2304"/>
            </a:xfrm>
          </p:grpSpPr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2736" y="1392"/>
                <a:ext cx="816" cy="2304"/>
                <a:chOff x="2736" y="1392"/>
                <a:chExt cx="816" cy="2304"/>
              </a:xfrm>
            </p:grpSpPr>
            <p:sp>
              <p:nvSpPr>
                <p:cNvPr id="26682" name="Oval 44"/>
                <p:cNvSpPr>
                  <a:spLocks noChangeArrowheads="1"/>
                </p:cNvSpPr>
                <p:nvPr/>
              </p:nvSpPr>
              <p:spPr bwMode="auto">
                <a:xfrm>
                  <a:off x="2880" y="3072"/>
                  <a:ext cx="480" cy="624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683" name="Oval 45"/>
                <p:cNvSpPr>
                  <a:spLocks noChangeArrowheads="1"/>
                </p:cNvSpPr>
                <p:nvPr/>
              </p:nvSpPr>
              <p:spPr bwMode="auto">
                <a:xfrm>
                  <a:off x="3168" y="2352"/>
                  <a:ext cx="384" cy="528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684" name="Oval 46"/>
                <p:cNvSpPr>
                  <a:spLocks noChangeArrowheads="1"/>
                </p:cNvSpPr>
                <p:nvPr/>
              </p:nvSpPr>
              <p:spPr bwMode="auto">
                <a:xfrm>
                  <a:off x="2736" y="1392"/>
                  <a:ext cx="288" cy="432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6679" name="Line 47"/>
              <p:cNvSpPr>
                <a:spLocks noChangeShapeType="1"/>
              </p:cNvSpPr>
              <p:nvPr/>
            </p:nvSpPr>
            <p:spPr bwMode="auto">
              <a:xfrm>
                <a:off x="2976" y="1776"/>
                <a:ext cx="336" cy="57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80" name="Line 48"/>
              <p:cNvSpPr>
                <a:spLocks noChangeShapeType="1"/>
              </p:cNvSpPr>
              <p:nvPr/>
            </p:nvSpPr>
            <p:spPr bwMode="auto">
              <a:xfrm flipH="1">
                <a:off x="3168" y="2880"/>
                <a:ext cx="96" cy="19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81" name="Line 49"/>
              <p:cNvSpPr>
                <a:spLocks noChangeShapeType="1"/>
              </p:cNvSpPr>
              <p:nvPr/>
            </p:nvSpPr>
            <p:spPr bwMode="auto">
              <a:xfrm>
                <a:off x="2880" y="1824"/>
                <a:ext cx="192" cy="124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6666" name="Oval 51"/>
            <p:cNvSpPr>
              <a:spLocks noChangeArrowheads="1"/>
            </p:cNvSpPr>
            <p:nvPr/>
          </p:nvSpPr>
          <p:spPr bwMode="auto">
            <a:xfrm>
              <a:off x="6410325" y="6477000"/>
              <a:ext cx="762000" cy="685800"/>
            </a:xfrm>
            <a:prstGeom prst="ellipse">
              <a:avLst/>
            </a:prstGeom>
            <a:solidFill>
              <a:srgbClr val="CCFFCC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med" len="sm"/>
              <a:tailEnd type="none" w="med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7" name="Group 57"/>
            <p:cNvGrpSpPr>
              <a:grpSpLocks/>
            </p:cNvGrpSpPr>
            <p:nvPr/>
          </p:nvGrpSpPr>
          <p:grpSpPr bwMode="auto">
            <a:xfrm>
              <a:off x="6715125" y="6705600"/>
              <a:ext cx="2286000" cy="2667000"/>
              <a:chOff x="3984" y="1536"/>
              <a:chExt cx="1440" cy="1680"/>
            </a:xfrm>
          </p:grpSpPr>
          <p:sp>
            <p:nvSpPr>
              <p:cNvPr id="26668" name="Oval 58"/>
              <p:cNvSpPr>
                <a:spLocks noChangeArrowheads="1"/>
              </p:cNvSpPr>
              <p:nvPr/>
            </p:nvSpPr>
            <p:spPr bwMode="auto">
              <a:xfrm>
                <a:off x="3984" y="2352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69" name="Oval 59"/>
              <p:cNvSpPr>
                <a:spLocks noChangeArrowheads="1"/>
              </p:cNvSpPr>
              <p:nvPr/>
            </p:nvSpPr>
            <p:spPr bwMode="auto">
              <a:xfrm>
                <a:off x="4800" y="1536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70" name="Oval 60"/>
              <p:cNvSpPr>
                <a:spLocks noChangeArrowheads="1"/>
              </p:cNvSpPr>
              <p:nvPr/>
            </p:nvSpPr>
            <p:spPr bwMode="auto">
              <a:xfrm>
                <a:off x="5136" y="1680"/>
                <a:ext cx="288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71" name="Oval 61"/>
              <p:cNvSpPr>
                <a:spLocks noChangeArrowheads="1"/>
              </p:cNvSpPr>
              <p:nvPr/>
            </p:nvSpPr>
            <p:spPr bwMode="auto">
              <a:xfrm>
                <a:off x="4800" y="2832"/>
                <a:ext cx="384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72" name="Line 62"/>
              <p:cNvSpPr>
                <a:spLocks noChangeShapeType="1"/>
              </p:cNvSpPr>
              <p:nvPr/>
            </p:nvSpPr>
            <p:spPr bwMode="auto">
              <a:xfrm>
                <a:off x="4272" y="1632"/>
                <a:ext cx="528" cy="96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73" name="Line 63"/>
              <p:cNvSpPr>
                <a:spLocks noChangeShapeType="1"/>
              </p:cNvSpPr>
              <p:nvPr/>
            </p:nvSpPr>
            <p:spPr bwMode="auto">
              <a:xfrm>
                <a:off x="4368" y="2640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74" name="Line 64"/>
              <p:cNvSpPr>
                <a:spLocks noChangeShapeType="1"/>
              </p:cNvSpPr>
              <p:nvPr/>
            </p:nvSpPr>
            <p:spPr bwMode="auto">
              <a:xfrm flipV="1">
                <a:off x="4368" y="2016"/>
                <a:ext cx="81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75" name="Line 65"/>
              <p:cNvSpPr>
                <a:spLocks noChangeShapeType="1"/>
              </p:cNvSpPr>
              <p:nvPr/>
            </p:nvSpPr>
            <p:spPr bwMode="auto">
              <a:xfrm flipH="1" flipV="1">
                <a:off x="4080" y="1824"/>
                <a:ext cx="9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76" name="Line 66"/>
              <p:cNvSpPr>
                <a:spLocks noChangeShapeType="1"/>
              </p:cNvSpPr>
              <p:nvPr/>
            </p:nvSpPr>
            <p:spPr bwMode="auto">
              <a:xfrm flipH="1" flipV="1">
                <a:off x="4224" y="1728"/>
                <a:ext cx="720" cy="1152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77" name="Line 67"/>
              <p:cNvSpPr>
                <a:spLocks noChangeShapeType="1"/>
              </p:cNvSpPr>
              <p:nvPr/>
            </p:nvSpPr>
            <p:spPr bwMode="auto">
              <a:xfrm flipH="1" flipV="1">
                <a:off x="4992" y="1968"/>
                <a:ext cx="0" cy="864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33" name="TextBox 132"/>
          <p:cNvSpPr txBox="1">
            <a:spLocks noChangeArrowheads="1"/>
          </p:cNvSpPr>
          <p:nvPr/>
        </p:nvSpPr>
        <p:spPr bwMode="auto">
          <a:xfrm>
            <a:off x="3541713" y="619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Object-level grouping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7254875" y="4633929"/>
            <a:ext cx="3706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Figure-ground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3937000" y="6057900"/>
            <a:ext cx="2971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</a:rPr>
              <a:t>[Figure by Grauman &amp; Darrell]</a:t>
            </a:r>
          </a:p>
        </p:txBody>
      </p:sp>
      <p:sp>
        <p:nvSpPr>
          <p:cNvPr id="75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67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2" grpId="0"/>
      <p:bldP spid="133" grpId="0"/>
      <p:bldP spid="77" grpId="0"/>
      <p:bldP spid="7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clean_histogram_graysca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5950" y="341313"/>
            <a:ext cx="40894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2" descr="simple_imag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" y="690563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5813425" y="2844800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intensity</a:t>
            </a:r>
          </a:p>
        </p:txBody>
      </p:sp>
      <p:sp>
        <p:nvSpPr>
          <p:cNvPr id="52229" name="TextBox 4"/>
          <p:cNvSpPr txBox="1">
            <a:spLocks noChangeArrowheads="1"/>
          </p:cNvSpPr>
          <p:nvPr/>
        </p:nvSpPr>
        <p:spPr bwMode="auto">
          <a:xfrm rot="-5400000">
            <a:off x="2833688" y="749299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pixel count</a:t>
            </a:r>
          </a:p>
        </p:txBody>
      </p:sp>
      <p:pic>
        <p:nvPicPr>
          <p:cNvPr id="52230" name="Picture 5" descr="noisy_grayscale_i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0" y="3976688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noisy_histogram_grayscale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2463" y="3648075"/>
            <a:ext cx="417195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Box 7"/>
          <p:cNvSpPr txBox="1">
            <a:spLocks noChangeArrowheads="1"/>
          </p:cNvSpPr>
          <p:nvPr/>
        </p:nvSpPr>
        <p:spPr bwMode="auto">
          <a:xfrm>
            <a:off x="993775" y="2430463"/>
            <a:ext cx="3176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input image</a:t>
            </a:r>
          </a:p>
        </p:txBody>
      </p:sp>
      <p:sp>
        <p:nvSpPr>
          <p:cNvPr id="52233" name="TextBox 8"/>
          <p:cNvSpPr txBox="1">
            <a:spLocks noChangeArrowheads="1"/>
          </p:cNvSpPr>
          <p:nvPr/>
        </p:nvSpPr>
        <p:spPr bwMode="auto">
          <a:xfrm>
            <a:off x="993775" y="5729288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input image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40400" y="59848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intensity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-5400000">
            <a:off x="3517106" y="4564857"/>
            <a:ext cx="1825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pixel count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63525" y="3429000"/>
            <a:ext cx="8616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30" y="6613611"/>
            <a:ext cx="25688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</a:rPr>
              <a:t>Source: 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1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noisy_grayscale_i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" y="727075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1" name="Picture 6" descr="noisy_histogram_grayscal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2463" y="398463"/>
            <a:ext cx="4171950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Box 8"/>
          <p:cNvSpPr txBox="1">
            <a:spLocks noChangeArrowheads="1"/>
          </p:cNvSpPr>
          <p:nvPr/>
        </p:nvSpPr>
        <p:spPr bwMode="auto">
          <a:xfrm>
            <a:off x="993775" y="24796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input image</a:t>
            </a:r>
          </a:p>
        </p:txBody>
      </p:sp>
      <p:sp>
        <p:nvSpPr>
          <p:cNvPr id="53253" name="TextBox 9"/>
          <p:cNvSpPr txBox="1">
            <a:spLocks noChangeArrowheads="1"/>
          </p:cNvSpPr>
          <p:nvPr/>
        </p:nvSpPr>
        <p:spPr bwMode="auto">
          <a:xfrm>
            <a:off x="5740400" y="2735263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intensity</a:t>
            </a:r>
          </a:p>
        </p:txBody>
      </p:sp>
      <p:sp>
        <p:nvSpPr>
          <p:cNvPr id="53254" name="TextBox 10"/>
          <p:cNvSpPr txBox="1">
            <a:spLocks noChangeArrowheads="1"/>
          </p:cNvSpPr>
          <p:nvPr/>
        </p:nvSpPr>
        <p:spPr bwMode="auto">
          <a:xfrm rot="-5400000">
            <a:off x="3517106" y="1315245"/>
            <a:ext cx="1825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pixel count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11213" y="3282950"/>
            <a:ext cx="778510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Now how to determine the three main intensities that define our groups?</a:t>
            </a:r>
          </a:p>
          <a:p>
            <a:pPr marL="290513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We need to </a:t>
            </a:r>
            <a:r>
              <a:rPr lang="en-US" sz="2400" b="1" i="1">
                <a:solidFill>
                  <a:srgbClr val="000000"/>
                </a:solidFill>
              </a:rPr>
              <a:t>cluster.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30" y="6613611"/>
            <a:ext cx="25688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</a:rPr>
              <a:t>Source: 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4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920750" y="1055688"/>
            <a:ext cx="7667625" cy="625475"/>
            <a:chOff x="847674" y="5692806"/>
            <a:chExt cx="7667730" cy="624923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847674" y="5802246"/>
              <a:ext cx="7667730" cy="1587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165096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295" name="TextBox 17"/>
            <p:cNvSpPr txBox="1">
              <a:spLocks noChangeArrowheads="1"/>
            </p:cNvSpPr>
            <p:nvPr/>
          </p:nvSpPr>
          <p:spPr bwMode="auto">
            <a:xfrm>
              <a:off x="1541421" y="5948397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54296" name="TextBox 18"/>
            <p:cNvSpPr txBox="1">
              <a:spLocks noChangeArrowheads="1"/>
            </p:cNvSpPr>
            <p:nvPr/>
          </p:nvSpPr>
          <p:spPr bwMode="auto">
            <a:xfrm>
              <a:off x="4462461" y="5911884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190</a:t>
              </a:r>
            </a:p>
          </p:txBody>
        </p:sp>
        <p:sp>
          <p:nvSpPr>
            <p:cNvPr id="54297" name="TextBox 19"/>
            <p:cNvSpPr txBox="1">
              <a:spLocks noChangeArrowheads="1"/>
            </p:cNvSpPr>
            <p:nvPr/>
          </p:nvSpPr>
          <p:spPr bwMode="auto">
            <a:xfrm>
              <a:off x="6835806" y="5911884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255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80336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50490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94306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38943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53548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68154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71805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86410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01015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86410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90061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04667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19272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87003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90655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052604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14206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17857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32462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39765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434164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58021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501015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504667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519272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526574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0226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544831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74041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68975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672626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687232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90883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94534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709139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20093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734698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847725" y="3465513"/>
            <a:ext cx="79232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Goal: choose three “centers” as the </a:t>
            </a:r>
            <a:r>
              <a:rPr lang="en-US" sz="2400" dirty="0">
                <a:solidFill>
                  <a:srgbClr val="C00000"/>
                </a:solidFill>
              </a:rPr>
              <a:t>representative </a:t>
            </a:r>
            <a:r>
              <a:rPr lang="en-US" sz="2400" dirty="0">
                <a:solidFill>
                  <a:srgbClr val="000000"/>
                </a:solidFill>
              </a:rPr>
              <a:t>intensities, and label every pixel according to which of these centers it is nearest to.</a:t>
            </a:r>
          </a:p>
          <a:p>
            <a:pPr marL="290513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Best cluster centers are those that minimize SSD between all points and their nearest cluster center c</a:t>
            </a:r>
            <a:r>
              <a:rPr lang="en-US" dirty="0">
                <a:solidFill>
                  <a:srgbClr val="000000"/>
                </a:solidFill>
              </a:rPr>
              <a:t>i</a:t>
            </a:r>
            <a:r>
              <a:rPr lang="en-US" sz="2400" dirty="0">
                <a:solidFill>
                  <a:srgbClr val="000000"/>
                </a:solidFill>
              </a:rPr>
              <a:t>:</a:t>
            </a:r>
          </a:p>
        </p:txBody>
      </p:sp>
      <p:grpSp>
        <p:nvGrpSpPr>
          <p:cNvPr id="3" name="Group 74"/>
          <p:cNvGrpSpPr>
            <a:grpSpLocks noChangeAspect="1"/>
          </p:cNvGrpSpPr>
          <p:nvPr/>
        </p:nvGrpSpPr>
        <p:grpSpPr bwMode="auto">
          <a:xfrm>
            <a:off x="2235200" y="2005013"/>
            <a:ext cx="4862513" cy="1241425"/>
            <a:chOff x="884187" y="1968480"/>
            <a:chExt cx="7120035" cy="1817688"/>
          </a:xfrm>
        </p:grpSpPr>
        <p:pic>
          <p:nvPicPr>
            <p:cNvPr id="54286" name="Picture 5" descr="noisy_grayscale_im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84187" y="1968480"/>
              <a:ext cx="2762250" cy="1781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4" name="Group 63"/>
            <p:cNvGrpSpPr>
              <a:grpSpLocks/>
            </p:cNvGrpSpPr>
            <p:nvPr/>
          </p:nvGrpSpPr>
          <p:grpSpPr bwMode="auto">
            <a:xfrm>
              <a:off x="5156208" y="2004993"/>
              <a:ext cx="2848014" cy="1781175"/>
              <a:chOff x="628596" y="690525"/>
              <a:chExt cx="2848014" cy="1781175"/>
            </a:xfrm>
          </p:grpSpPr>
          <p:pic>
            <p:nvPicPr>
              <p:cNvPr id="54289" name="Picture 58" descr="simple_image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4290" name="TextBox 5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>
                    <a:solidFill>
                      <a:srgbClr val="FFFFFF"/>
                    </a:solidFill>
                  </a:rPr>
                  <a:t>1</a:t>
                </a:r>
              </a:p>
            </p:txBody>
          </p:sp>
          <p:sp>
            <p:nvSpPr>
              <p:cNvPr id="54291" name="TextBox 61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54292" name="TextBox 62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>
                    <a:solidFill>
                      <a:srgbClr val="000000"/>
                    </a:solidFill>
                  </a:rPr>
                  <a:t>3</a:t>
                </a:r>
              </a:p>
            </p:txBody>
          </p:sp>
        </p:grpSp>
        <p:cxnSp>
          <p:nvCxnSpPr>
            <p:cNvPr id="67" name="Straight Arrow Connector 66"/>
            <p:cNvCxnSpPr/>
            <p:nvPr/>
          </p:nvCxnSpPr>
          <p:spPr>
            <a:xfrm>
              <a:off x="3878181" y="2916839"/>
              <a:ext cx="1059986" cy="232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Down Arrow 71"/>
          <p:cNvSpPr/>
          <p:nvPr/>
        </p:nvSpPr>
        <p:spPr>
          <a:xfrm>
            <a:off x="1724025" y="398463"/>
            <a:ext cx="219075" cy="474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3" name="Down Arrow 72"/>
          <p:cNvSpPr/>
          <p:nvPr/>
        </p:nvSpPr>
        <p:spPr>
          <a:xfrm>
            <a:off x="4791075" y="434975"/>
            <a:ext cx="219075" cy="474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4" name="Down Arrow 73"/>
          <p:cNvSpPr/>
          <p:nvPr/>
        </p:nvSpPr>
        <p:spPr>
          <a:xfrm>
            <a:off x="7054850" y="471488"/>
            <a:ext cx="219075" cy="474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4281" name="TextBox 75"/>
          <p:cNvSpPr txBox="1">
            <a:spLocks noChangeArrowheads="1"/>
          </p:cNvSpPr>
          <p:nvPr/>
        </p:nvSpPr>
        <p:spPr bwMode="auto">
          <a:xfrm>
            <a:off x="3914775" y="1493838"/>
            <a:ext cx="2409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intensity</a:t>
            </a:r>
          </a:p>
        </p:txBody>
      </p:sp>
      <p:pic>
        <p:nvPicPr>
          <p:cNvPr id="77" name="Picture 2112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4738" y="5619750"/>
            <a:ext cx="51054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Oval 77"/>
          <p:cNvSpPr/>
          <p:nvPr/>
        </p:nvSpPr>
        <p:spPr>
          <a:xfrm>
            <a:off x="1760538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827588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7091363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030" y="6613611"/>
            <a:ext cx="25688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</a:rPr>
              <a:t>Source: 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0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allAtOnce"/>
      <p:bldP spid="72" grpId="0" animBg="1"/>
      <p:bldP spid="73" grpId="0" animBg="1"/>
      <p:bldP spid="74" grpId="0" animBg="1"/>
      <p:bldP spid="78" grpId="0" animBg="1"/>
      <p:bldP spid="79" grpId="0" animBg="1"/>
      <p:bldP spid="8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4763"/>
            <a:ext cx="8423275" cy="4525962"/>
          </a:xfrm>
        </p:spPr>
        <p:txBody>
          <a:bodyPr/>
          <a:lstStyle/>
          <a:p>
            <a:r>
              <a:rPr lang="en-US" sz="2400" smtClean="0"/>
              <a:t>With this objective, it is a “chicken and egg” problem:</a:t>
            </a:r>
          </a:p>
          <a:p>
            <a:pPr lvl="1"/>
            <a:r>
              <a:rPr lang="en-US" sz="2400" smtClean="0"/>
              <a:t>If we knew the </a:t>
            </a:r>
            <a:r>
              <a:rPr lang="en-US" sz="2400" b="1" smtClean="0"/>
              <a:t>cluster centers</a:t>
            </a:r>
            <a:r>
              <a:rPr lang="en-US" sz="2400" smtClean="0"/>
              <a:t>, we could allocate points to groups by assigning each to its closest center.</a:t>
            </a:r>
          </a:p>
          <a:p>
            <a:pPr lvl="1"/>
            <a:endParaRPr lang="en-US" sz="2400" smtClean="0"/>
          </a:p>
          <a:p>
            <a:pPr lvl="1"/>
            <a:endParaRPr lang="en-US" sz="2400" smtClean="0"/>
          </a:p>
          <a:p>
            <a:pPr lvl="1"/>
            <a:endParaRPr lang="en-US" smtClean="0"/>
          </a:p>
          <a:p>
            <a:pPr lvl="1"/>
            <a:r>
              <a:rPr lang="en-US" sz="2400" smtClean="0"/>
              <a:t>If we knew the </a:t>
            </a:r>
            <a:r>
              <a:rPr lang="en-US" sz="2400" b="1" smtClean="0"/>
              <a:t>group memberships</a:t>
            </a:r>
            <a:r>
              <a:rPr lang="en-US" sz="2400" smtClean="0"/>
              <a:t>, we could get the centers by computing the mean per group.</a:t>
            </a: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847725" y="3249613"/>
            <a:ext cx="7667625" cy="182562"/>
            <a:chOff x="847674" y="5692806"/>
            <a:chExt cx="7667730" cy="182565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847674" y="5802345"/>
              <a:ext cx="7667730" cy="1588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16509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80336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50490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94306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38943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53548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68154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71805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90061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87003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90655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05260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14206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17857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32462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39765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43416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58021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26574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3022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544831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74041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68975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72626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87232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0883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94534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09139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720093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34698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50" name="Oval 49"/>
          <p:cNvSpPr/>
          <p:nvPr/>
        </p:nvSpPr>
        <p:spPr>
          <a:xfrm>
            <a:off x="1724025" y="3246438"/>
            <a:ext cx="219075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4864100" y="3246438"/>
            <a:ext cx="219075" cy="215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6726238" y="3246438"/>
            <a:ext cx="219075" cy="2159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39825" y="3030538"/>
            <a:ext cx="1533525" cy="5842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4097338" y="3030538"/>
            <a:ext cx="1862137" cy="584200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5995988" y="3067050"/>
            <a:ext cx="1862137" cy="584200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847725" y="5330825"/>
            <a:ext cx="7667625" cy="182563"/>
            <a:chOff x="847674" y="5692806"/>
            <a:chExt cx="7667730" cy="182565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847674" y="5802345"/>
              <a:ext cx="7667730" cy="1587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16509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80336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50490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94306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438943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453548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468154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471805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490061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187003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90655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205260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614206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617857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632462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639765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643416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58021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526574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53022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544831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574041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668975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672626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687232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690883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694534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709139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720093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734698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96" name="Oval 95"/>
          <p:cNvSpPr/>
          <p:nvPr/>
        </p:nvSpPr>
        <p:spPr>
          <a:xfrm>
            <a:off x="1139825" y="5111750"/>
            <a:ext cx="1533525" cy="5842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4097338" y="5111750"/>
            <a:ext cx="1862137" cy="584200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5995988" y="5148263"/>
            <a:ext cx="1862137" cy="584200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1724025" y="5327650"/>
            <a:ext cx="219075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4900613" y="5327650"/>
            <a:ext cx="219075" cy="215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6762750" y="5327650"/>
            <a:ext cx="219075" cy="2159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030" y="6613611"/>
            <a:ext cx="25688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</a:rPr>
              <a:t>Source: 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1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K-means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5"/>
            <a:ext cx="8229600" cy="4814888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Basic idea: randomly initialize the </a:t>
            </a:r>
            <a:r>
              <a:rPr lang="en-US" sz="2400" i="1" dirty="0" smtClean="0"/>
              <a:t>k</a:t>
            </a:r>
            <a:r>
              <a:rPr lang="en-US" sz="2400" dirty="0" smtClean="0"/>
              <a:t> cluster centers, and iterate between the two steps we just saw.</a:t>
            </a:r>
          </a:p>
          <a:p>
            <a:pPr>
              <a:defRPr/>
            </a:pPr>
            <a:endParaRPr lang="en-US" sz="800" dirty="0" smtClean="0"/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i="1" dirty="0" smtClean="0">
                <a:solidFill>
                  <a:srgbClr val="000000"/>
                </a:solidFill>
              </a:rPr>
              <a:t>Randomly</a:t>
            </a:r>
            <a:r>
              <a:rPr lang="en-US" sz="2000" dirty="0" smtClean="0">
                <a:solidFill>
                  <a:srgbClr val="000000"/>
                </a:solidFill>
              </a:rPr>
              <a:t> initialize the </a:t>
            </a:r>
            <a:r>
              <a:rPr lang="en-US" sz="2000" dirty="0" smtClean="0">
                <a:solidFill>
                  <a:srgbClr val="00B050"/>
                </a:solidFill>
              </a:rPr>
              <a:t>cluster centers, c</a:t>
            </a:r>
            <a:r>
              <a:rPr lang="en-US" sz="2000" baseline="-25000" dirty="0" smtClean="0">
                <a:solidFill>
                  <a:srgbClr val="00B050"/>
                </a:solidFill>
              </a:rPr>
              <a:t>1</a:t>
            </a:r>
            <a:r>
              <a:rPr lang="en-US" sz="2000" dirty="0" smtClean="0">
                <a:solidFill>
                  <a:srgbClr val="00B050"/>
                </a:solidFill>
              </a:rPr>
              <a:t>, ..., </a:t>
            </a:r>
            <a:r>
              <a:rPr lang="en-US" sz="2000" dirty="0" err="1" smtClean="0">
                <a:solidFill>
                  <a:srgbClr val="00B05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B050"/>
                </a:solidFill>
              </a:rPr>
              <a:t>K</a:t>
            </a:r>
            <a:endParaRPr lang="en-US" sz="2000" baseline="-25000" dirty="0" smtClean="0">
              <a:solidFill>
                <a:srgbClr val="00B05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i="1" dirty="0" smtClean="0">
                <a:solidFill>
                  <a:srgbClr val="000000"/>
                </a:solidFill>
              </a:rPr>
              <a:t>Given </a:t>
            </a:r>
            <a:r>
              <a:rPr lang="en-US" sz="2000" i="1" dirty="0" smtClean="0">
                <a:solidFill>
                  <a:srgbClr val="00B050"/>
                </a:solidFill>
              </a:rPr>
              <a:t>cluster centers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smtClean="0"/>
              <a:t>determine</a:t>
            </a:r>
            <a:r>
              <a:rPr lang="en-US" sz="2000" dirty="0" smtClean="0">
                <a:solidFill>
                  <a:srgbClr val="0070C0"/>
                </a:solidFill>
              </a:rPr>
              <a:t> points </a:t>
            </a:r>
            <a:r>
              <a:rPr lang="en-US" sz="2000" dirty="0" smtClean="0">
                <a:solidFill>
                  <a:srgbClr val="000000"/>
                </a:solidFill>
              </a:rPr>
              <a:t>in each cluster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For each point </a:t>
            </a:r>
            <a:r>
              <a:rPr lang="en-US" sz="1800" dirty="0" smtClean="0">
                <a:solidFill>
                  <a:srgbClr val="0070C0"/>
                </a:solidFill>
              </a:rPr>
              <a:t>p</a:t>
            </a:r>
            <a:r>
              <a:rPr lang="en-US" sz="1800" dirty="0" smtClean="0">
                <a:solidFill>
                  <a:srgbClr val="000000"/>
                </a:solidFill>
              </a:rPr>
              <a:t>, find the closest </a:t>
            </a:r>
            <a:r>
              <a:rPr lang="en-US" sz="1800" dirty="0" err="1" smtClean="0">
                <a:solidFill>
                  <a:srgbClr val="00B050"/>
                </a:solidFill>
              </a:rPr>
              <a:t>c</a:t>
            </a:r>
            <a:r>
              <a:rPr lang="en-US" sz="1800" baseline="-25000" dirty="0" err="1" smtClean="0">
                <a:solidFill>
                  <a:srgbClr val="00B050"/>
                </a:solidFill>
              </a:rPr>
              <a:t>i</a:t>
            </a:r>
            <a:r>
              <a:rPr lang="en-US" sz="1800" dirty="0" smtClean="0">
                <a:solidFill>
                  <a:srgbClr val="000000"/>
                </a:solidFill>
              </a:rPr>
              <a:t>.  Put </a:t>
            </a:r>
            <a:r>
              <a:rPr lang="en-US" sz="1800" dirty="0" smtClean="0">
                <a:solidFill>
                  <a:srgbClr val="0070C0"/>
                </a:solidFill>
              </a:rPr>
              <a:t>p</a:t>
            </a:r>
            <a:r>
              <a:rPr lang="en-US" sz="1800" dirty="0" smtClean="0">
                <a:solidFill>
                  <a:srgbClr val="000000"/>
                </a:solidFill>
              </a:rPr>
              <a:t> into </a:t>
            </a:r>
            <a:r>
              <a:rPr lang="en-US" sz="1800" dirty="0" smtClean="0">
                <a:solidFill>
                  <a:srgbClr val="00B050"/>
                </a:solidFill>
              </a:rPr>
              <a:t>cluster </a:t>
            </a:r>
            <a:r>
              <a:rPr lang="en-US" sz="1800" dirty="0" err="1" smtClean="0">
                <a:solidFill>
                  <a:srgbClr val="00B050"/>
                </a:solidFill>
              </a:rPr>
              <a:t>i</a:t>
            </a:r>
            <a:endParaRPr lang="en-US" sz="1800" dirty="0" smtClean="0">
              <a:solidFill>
                <a:srgbClr val="00B05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i="1" dirty="0" smtClean="0">
                <a:solidFill>
                  <a:srgbClr val="000000"/>
                </a:solidFill>
              </a:rPr>
              <a:t>Given </a:t>
            </a:r>
            <a:r>
              <a:rPr lang="en-US" sz="2000" i="1" dirty="0" smtClean="0">
                <a:solidFill>
                  <a:srgbClr val="0070C0"/>
                </a:solidFill>
              </a:rPr>
              <a:t>points</a:t>
            </a:r>
            <a:r>
              <a:rPr lang="en-US" sz="2000" i="1" dirty="0" smtClean="0">
                <a:solidFill>
                  <a:srgbClr val="000000"/>
                </a:solidFill>
              </a:rPr>
              <a:t> in each </a:t>
            </a:r>
            <a:r>
              <a:rPr lang="en-US" sz="2000" i="1" dirty="0" smtClean="0">
                <a:solidFill>
                  <a:srgbClr val="00B050"/>
                </a:solidFill>
              </a:rPr>
              <a:t>cluster</a:t>
            </a:r>
            <a:r>
              <a:rPr lang="en-US" sz="2000" dirty="0" smtClean="0">
                <a:solidFill>
                  <a:srgbClr val="000000"/>
                </a:solidFill>
              </a:rPr>
              <a:t>, solve for </a:t>
            </a:r>
            <a:r>
              <a:rPr lang="en-US" sz="2000" dirty="0" err="1" smtClean="0">
                <a:solidFill>
                  <a:srgbClr val="00B05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B050"/>
                </a:solidFill>
              </a:rPr>
              <a:t>i</a:t>
            </a:r>
            <a:endParaRPr lang="en-US" sz="2000" baseline="-25000" dirty="0" smtClean="0">
              <a:solidFill>
                <a:srgbClr val="00B050"/>
              </a:solidFill>
            </a:endParaRP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Set </a:t>
            </a:r>
            <a:r>
              <a:rPr lang="en-US" sz="1800" dirty="0" err="1" smtClean="0">
                <a:solidFill>
                  <a:srgbClr val="00B050"/>
                </a:solidFill>
              </a:rPr>
              <a:t>c</a:t>
            </a:r>
            <a:r>
              <a:rPr lang="en-US" sz="1800" baseline="-25000" dirty="0" err="1" smtClean="0">
                <a:solidFill>
                  <a:srgbClr val="00B050"/>
                </a:solidFill>
              </a:rPr>
              <a:t>i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to be the mean of </a:t>
            </a:r>
            <a:r>
              <a:rPr lang="en-US" sz="1800" dirty="0" smtClean="0">
                <a:solidFill>
                  <a:srgbClr val="0070C0"/>
                </a:solidFill>
              </a:rPr>
              <a:t>points</a:t>
            </a:r>
            <a:r>
              <a:rPr lang="en-US" sz="1800" dirty="0" smtClean="0">
                <a:solidFill>
                  <a:srgbClr val="000000"/>
                </a:solidFill>
              </a:rPr>
              <a:t> in </a:t>
            </a:r>
            <a:r>
              <a:rPr lang="en-US" sz="1800" dirty="0" smtClean="0">
                <a:solidFill>
                  <a:srgbClr val="00B050"/>
                </a:solidFill>
              </a:rPr>
              <a:t>cluster </a:t>
            </a:r>
            <a:r>
              <a:rPr lang="en-US" sz="1800" dirty="0" err="1" smtClean="0">
                <a:solidFill>
                  <a:srgbClr val="00B050"/>
                </a:solidFill>
              </a:rPr>
              <a:t>i</a:t>
            </a:r>
            <a:endParaRPr lang="en-US" sz="1800" dirty="0" smtClean="0">
              <a:solidFill>
                <a:srgbClr val="00B05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If </a:t>
            </a:r>
            <a:r>
              <a:rPr lang="en-US" sz="2000" dirty="0" err="1" smtClean="0">
                <a:solidFill>
                  <a:srgbClr val="00B05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B050"/>
                </a:solidFill>
              </a:rPr>
              <a:t>i</a:t>
            </a:r>
            <a:r>
              <a:rPr lang="en-US" sz="2000" dirty="0" smtClean="0">
                <a:solidFill>
                  <a:srgbClr val="000000"/>
                </a:solidFill>
              </a:rPr>
              <a:t> have changed, repeat Step 2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Properties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Will always converge to </a:t>
            </a:r>
            <a:r>
              <a:rPr lang="en-US" sz="2000" i="1" dirty="0" smtClean="0">
                <a:solidFill>
                  <a:srgbClr val="000000"/>
                </a:solidFill>
              </a:rPr>
              <a:t>some</a:t>
            </a:r>
            <a:r>
              <a:rPr lang="en-US" sz="2000" dirty="0" smtClean="0">
                <a:solidFill>
                  <a:srgbClr val="000000"/>
                </a:solidFill>
              </a:rPr>
              <a:t> solution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Can be a “local minimum”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does not always find the global minimum of objective function: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438150" indent="-381000" eaLnBrk="1" hangingPunct="1">
              <a:lnSpc>
                <a:spcPct val="90000"/>
              </a:lnSpc>
              <a:buFontTx/>
              <a:buNone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2400" dirty="0" smtClean="0"/>
          </a:p>
        </p:txBody>
      </p:sp>
      <p:sp>
        <p:nvSpPr>
          <p:cNvPr id="6" name="Curved Right Arrow 5"/>
          <p:cNvSpPr/>
          <p:nvPr/>
        </p:nvSpPr>
        <p:spPr>
          <a:xfrm rot="10800000">
            <a:off x="7639050" y="2406650"/>
            <a:ext cx="912813" cy="164306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3350" y="5875338"/>
            <a:ext cx="39036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5"/>
          <p:cNvSpPr txBox="1">
            <a:spLocks noChangeArrowheads="1"/>
          </p:cNvSpPr>
          <p:nvPr/>
        </p:nvSpPr>
        <p:spPr bwMode="auto">
          <a:xfrm>
            <a:off x="7529513" y="6548438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84980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1" t="28033" r="2083" b="14529"/>
          <a:stretch>
            <a:fillRect/>
          </a:stretch>
        </p:blipFill>
        <p:spPr bwMode="auto">
          <a:xfrm>
            <a:off x="152400" y="381000"/>
            <a:ext cx="87804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A. Moore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2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20512" r="28751" b="22050"/>
          <a:stretch>
            <a:fillRect/>
          </a:stretch>
        </p:blipFill>
        <p:spPr bwMode="auto">
          <a:xfrm>
            <a:off x="253538" y="274638"/>
            <a:ext cx="8686800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A. Moore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2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4" t="19145" r="16667" b="32993"/>
          <a:stretch>
            <a:fillRect/>
          </a:stretch>
        </p:blipFill>
        <p:spPr bwMode="auto">
          <a:xfrm>
            <a:off x="256032" y="274320"/>
            <a:ext cx="8742791" cy="618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A. Moore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96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36923" r="42917" b="9744"/>
          <a:stretch>
            <a:fillRect/>
          </a:stretch>
        </p:blipFill>
        <p:spPr bwMode="auto">
          <a:xfrm>
            <a:off x="256032" y="274320"/>
            <a:ext cx="8558784" cy="618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A. Moore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59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36923" r="18750" b="10426"/>
          <a:stretch>
            <a:fillRect/>
          </a:stretch>
        </p:blipFill>
        <p:spPr bwMode="auto">
          <a:xfrm>
            <a:off x="381000" y="533400"/>
            <a:ext cx="8229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A. Moore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0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goals of segmentation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Separate image into coherent “objects”</a:t>
            </a:r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7363" y="1905000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05000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3859213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859213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Text Box 9"/>
          <p:cNvSpPr txBox="1">
            <a:spLocks noChangeArrowheads="1"/>
          </p:cNvSpPr>
          <p:nvPr/>
        </p:nvSpPr>
        <p:spPr bwMode="auto">
          <a:xfrm>
            <a:off x="2641600" y="14478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image</a:t>
            </a:r>
          </a:p>
        </p:txBody>
      </p:sp>
      <p:sp>
        <p:nvSpPr>
          <p:cNvPr id="49161" name="Text Box 10"/>
          <p:cNvSpPr txBox="1">
            <a:spLocks noChangeArrowheads="1"/>
          </p:cNvSpPr>
          <p:nvPr/>
        </p:nvSpPr>
        <p:spPr bwMode="auto">
          <a:xfrm>
            <a:off x="4768850" y="1444625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human segmentation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L. </a:t>
            </a:r>
            <a:r>
              <a:rPr lang="en-US" sz="1050" dirty="0" err="1">
                <a:solidFill>
                  <a:srgbClr val="000000"/>
                </a:solidFill>
              </a:rPr>
              <a:t>Lazebnik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05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K-means clustering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 smtClean="0">
                <a:solidFill>
                  <a:srgbClr val="000000"/>
                </a:solidFill>
              </a:rPr>
              <a:t>Matlab</a:t>
            </a:r>
            <a:r>
              <a:rPr lang="en-US" sz="2800" dirty="0" smtClean="0">
                <a:solidFill>
                  <a:srgbClr val="000000"/>
                </a:solidFill>
              </a:rPr>
              <a:t> demo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  <a:hlinkClick r:id="rId3"/>
              </a:rPr>
              <a:t>http://www.cs.pitt.edu/~kovashka/cs1699/kmeans_demo.m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Java demos:</a:t>
            </a:r>
            <a:endParaRPr lang="en-US" sz="2800" dirty="0" smtClean="0">
              <a:solidFill>
                <a:srgbClr val="000000"/>
              </a:solidFill>
            </a:endParaRPr>
          </a:p>
          <a:p>
            <a:pPr>
              <a:buFontTx/>
              <a:buNone/>
            </a:pPr>
            <a:r>
              <a:rPr lang="en-US" sz="2800" dirty="0">
                <a:solidFill>
                  <a:srgbClr val="000000"/>
                </a:solidFill>
                <a:hlinkClick r:id="rId4"/>
              </a:rPr>
              <a:t>http://kovan.ceng.metu.edu.tr/~</a:t>
            </a:r>
            <a:r>
              <a:rPr lang="en-US" sz="2800" dirty="0" smtClean="0">
                <a:solidFill>
                  <a:srgbClr val="000000"/>
                </a:solidFill>
                <a:hlinkClick r:id="rId4"/>
              </a:rPr>
              <a:t>maya/kmeans/index.html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  <a:hlinkClick r:id="rId5"/>
              </a:rPr>
              <a:t>http://home.dei.polimi.it/matteucc/Clustering/tutorial_html/AppletKM.html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826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Today</a:t>
            </a:r>
            <a:endParaRPr lang="en-US" dirty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Inspiration </a:t>
            </a:r>
            <a:r>
              <a:rPr lang="en-US" sz="2800" dirty="0" smtClean="0"/>
              <a:t>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r>
              <a:rPr lang="en-US" sz="2400" dirty="0" smtClean="0"/>
              <a:t>Algorithms</a:t>
            </a:r>
            <a:r>
              <a:rPr lang="en-US" sz="2400" dirty="0" smtClean="0"/>
              <a:t>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</a:t>
            </a:r>
            <a:r>
              <a:rPr lang="en-US" sz="2000" dirty="0" smtClean="0"/>
              <a:t>cuts</a:t>
            </a:r>
          </a:p>
          <a:p>
            <a:pPr lvl="2" eaLnBrk="1" hangingPunct="1"/>
            <a:r>
              <a:rPr lang="en-US" sz="2000" dirty="0" smtClean="0"/>
              <a:t>Other</a:t>
            </a:r>
            <a:endParaRPr lang="en-US" sz="20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4471991"/>
            <a:ext cx="7521678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3063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K-means: pros and cons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6550" y="1639888"/>
            <a:ext cx="51482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smtClean="0"/>
              <a:t>Pros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Simple, fast to compute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Converges to local minimum of within-cluster squared error</a:t>
            </a:r>
          </a:p>
          <a:p>
            <a:pPr eaLnBrk="1" hangingPunct="1">
              <a:lnSpc>
                <a:spcPct val="80000"/>
              </a:lnSpc>
            </a:pPr>
            <a:endParaRPr lang="en-US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smtClean="0"/>
              <a:t>Cons/issues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Setting k?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Sensitive to initial centers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Sensitive to outliers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Detects spherical clusters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Assuming means can be computed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56866" t="45294" r="16876" b="11569"/>
          <a:stretch>
            <a:fillRect/>
          </a:stretch>
        </p:blipFill>
        <p:spPr bwMode="auto">
          <a:xfrm>
            <a:off x="7273925" y="4743450"/>
            <a:ext cx="167957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l="18001" t="45294" r="57652" b="11569"/>
          <a:stretch>
            <a:fillRect/>
          </a:stretch>
        </p:blipFill>
        <p:spPr bwMode="auto">
          <a:xfrm>
            <a:off x="5338763" y="4743450"/>
            <a:ext cx="15573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18233" t="35098" r="18233" b="7648"/>
          <a:stretch>
            <a:fillRect/>
          </a:stretch>
        </p:blipFill>
        <p:spPr bwMode="auto">
          <a:xfrm>
            <a:off x="5243513" y="1931988"/>
            <a:ext cx="390048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7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An aside: Smoothing out cluster assignments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806450"/>
          </a:xfrm>
        </p:spPr>
        <p:txBody>
          <a:bodyPr/>
          <a:lstStyle/>
          <a:p>
            <a:pPr eaLnBrk="1" hangingPunct="1"/>
            <a:r>
              <a:rPr lang="en-US" sz="2400" smtClean="0"/>
              <a:t>Assigning a cluster label per pixel may yield outliers:</a:t>
            </a:r>
          </a:p>
        </p:txBody>
      </p:sp>
      <p:pic>
        <p:nvPicPr>
          <p:cNvPr id="58372" name="Picture 3" descr="quantizedNoisy.jpg"/>
          <p:cNvPicPr>
            <a:picLocks noChangeAspect="1"/>
          </p:cNvPicPr>
          <p:nvPr/>
        </p:nvPicPr>
        <p:blipFill>
          <a:blip r:embed="rId3" cstate="print"/>
          <a:srcRect l="17226" t="9447" r="13077" b="11743"/>
          <a:stretch>
            <a:fillRect/>
          </a:stretch>
        </p:blipFill>
        <p:spPr bwMode="auto">
          <a:xfrm>
            <a:off x="4645025" y="1785938"/>
            <a:ext cx="2859088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3" name="Picture 5" descr="noisy_grayscale_i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1925" y="1822450"/>
            <a:ext cx="2679700" cy="172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4170363" y="2662238"/>
            <a:ext cx="438150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608513" y="4144963"/>
            <a:ext cx="2919412" cy="2424112"/>
            <a:chOff x="4608513" y="4145121"/>
            <a:chExt cx="2919126" cy="2423997"/>
          </a:xfrm>
        </p:grpSpPr>
        <p:grpSp>
          <p:nvGrpSpPr>
            <p:cNvPr id="3" name="Group 63"/>
            <p:cNvGrpSpPr>
              <a:grpSpLocks noChangeAspect="1"/>
            </p:cNvGrpSpPr>
            <p:nvPr/>
          </p:nvGrpSpPr>
          <p:grpSpPr bwMode="auto">
            <a:xfrm>
              <a:off x="4608513" y="4743469"/>
              <a:ext cx="2919126" cy="1825649"/>
              <a:chOff x="628596" y="690525"/>
              <a:chExt cx="2848014" cy="1781175"/>
            </a:xfrm>
          </p:grpSpPr>
          <p:pic>
            <p:nvPicPr>
              <p:cNvPr id="58382" name="Picture 8" descr="simple_image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8383" name="TextBox 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>
                    <a:solidFill>
                      <a:srgbClr val="FFFFFF"/>
                    </a:solidFill>
                  </a:rPr>
                  <a:t>1</a:t>
                </a:r>
              </a:p>
            </p:txBody>
          </p:sp>
          <p:sp>
            <p:nvSpPr>
              <p:cNvPr id="58384" name="TextBox 10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58385" name="TextBox 11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>
                    <a:solidFill>
                      <a:srgbClr val="000000"/>
                    </a:solidFill>
                  </a:rPr>
                  <a:t>3</a:t>
                </a: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rot="5400000">
              <a:off x="5905362" y="4505466"/>
              <a:ext cx="474639" cy="15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81" name="TextBox 16"/>
            <p:cNvSpPr txBox="1">
              <a:spLocks noChangeArrowheads="1"/>
            </p:cNvSpPr>
            <p:nvPr/>
          </p:nvSpPr>
          <p:spPr bwMode="auto">
            <a:xfrm>
              <a:off x="6178572" y="4145121"/>
              <a:ext cx="91282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58376" name="TextBox 17"/>
          <p:cNvSpPr txBox="1">
            <a:spLocks noChangeArrowheads="1"/>
          </p:cNvSpPr>
          <p:nvPr/>
        </p:nvSpPr>
        <p:spPr bwMode="auto">
          <a:xfrm>
            <a:off x="2308225" y="3575050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original</a:t>
            </a:r>
          </a:p>
        </p:txBody>
      </p:sp>
      <p:sp>
        <p:nvSpPr>
          <p:cNvPr id="58377" name="TextBox 18"/>
          <p:cNvSpPr txBox="1">
            <a:spLocks noChangeArrowheads="1"/>
          </p:cNvSpPr>
          <p:nvPr/>
        </p:nvSpPr>
        <p:spPr bwMode="auto">
          <a:xfrm>
            <a:off x="4425950" y="3575050"/>
            <a:ext cx="3286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labeled by cluster center’s intensity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592138" y="4633913"/>
            <a:ext cx="38703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How to ensure they are spatially smooth?</a:t>
            </a: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3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pic>
        <p:nvPicPr>
          <p:cNvPr id="2990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8975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Depending on what we choose as the </a:t>
            </a:r>
            <a:r>
              <a:rPr lang="en-US" sz="2400" i="1">
                <a:solidFill>
                  <a:srgbClr val="000000"/>
                </a:solidFill>
              </a:rPr>
              <a:t>feature space</a:t>
            </a:r>
            <a:r>
              <a:rPr lang="en-US" sz="2400">
                <a:solidFill>
                  <a:srgbClr val="000000"/>
                </a:solidFill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40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40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40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Grouping pixels based on </a:t>
            </a:r>
            <a:r>
              <a:rPr lang="en-US" sz="2400" b="1" dirty="0">
                <a:solidFill>
                  <a:srgbClr val="000000"/>
                </a:solidFill>
              </a:rPr>
              <a:t>intensity</a:t>
            </a:r>
            <a:r>
              <a:rPr lang="en-US" sz="2400" dirty="0">
                <a:solidFill>
                  <a:srgbClr val="000000"/>
                </a:solidFill>
              </a:rPr>
              <a:t> similarity 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65163" y="5875338"/>
            <a:ext cx="5403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Feature space: intensity value (1-d) </a:t>
            </a:r>
          </a:p>
        </p:txBody>
      </p:sp>
      <p:sp>
        <p:nvSpPr>
          <p:cNvPr id="70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8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5338" y="0"/>
            <a:ext cx="5561013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abelim_k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7588" y="3651250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6" descr="labelim_k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7588" y="182563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Box 8"/>
          <p:cNvSpPr txBox="1">
            <a:spLocks noChangeArrowheads="1"/>
          </p:cNvSpPr>
          <p:nvPr/>
        </p:nvSpPr>
        <p:spPr bwMode="auto">
          <a:xfrm>
            <a:off x="4133850" y="1493838"/>
            <a:ext cx="175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K=2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06850" y="3465513"/>
            <a:ext cx="1587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K=3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60825" y="1931988"/>
            <a:ext cx="6572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30575" y="3246438"/>
            <a:ext cx="1460500" cy="10588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8600" y="3787914"/>
            <a:ext cx="5257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</a:rPr>
              <a:t>quantization</a:t>
            </a:r>
            <a:r>
              <a:rPr lang="en-US" sz="2000" dirty="0" smtClean="0">
                <a:solidFill>
                  <a:srgbClr val="000000"/>
                </a:solidFill>
              </a:rPr>
              <a:t> of the feature space; segmentation label map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8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681538" y="2155825"/>
            <a:ext cx="4383087" cy="4235450"/>
            <a:chOff x="4681538" y="2155825"/>
            <a:chExt cx="4383087" cy="4235450"/>
          </a:xfrm>
        </p:grpSpPr>
        <p:pic>
          <p:nvPicPr>
            <p:cNvPr id="61460" name="Picture 6" descr="panda_cub6_11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54563" y="2917825"/>
              <a:ext cx="3198812" cy="228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126163" y="32988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668963" y="38322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059363" y="47466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67" name="TextBox 17"/>
            <p:cNvSpPr txBox="1">
              <a:spLocks noChangeArrowheads="1"/>
            </p:cNvSpPr>
            <p:nvPr/>
          </p:nvSpPr>
          <p:spPr bwMode="auto">
            <a:xfrm>
              <a:off x="8077200" y="223202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R=255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G=200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B=250</a:t>
              </a:r>
            </a:p>
          </p:txBody>
        </p:sp>
        <p:sp>
          <p:nvSpPr>
            <p:cNvPr id="61468" name="TextBox 18"/>
            <p:cNvSpPr txBox="1">
              <a:spLocks noChangeArrowheads="1"/>
            </p:cNvSpPr>
            <p:nvPr/>
          </p:nvSpPr>
          <p:spPr bwMode="auto">
            <a:xfrm>
              <a:off x="8150225" y="3690938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R=245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G=220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B=248</a:t>
              </a:r>
            </a:p>
          </p:txBody>
        </p:sp>
        <p:sp>
          <p:nvSpPr>
            <p:cNvPr id="61469" name="TextBox 19"/>
            <p:cNvSpPr txBox="1">
              <a:spLocks noChangeArrowheads="1"/>
            </p:cNvSpPr>
            <p:nvPr/>
          </p:nvSpPr>
          <p:spPr bwMode="auto">
            <a:xfrm>
              <a:off x="4681538" y="5294313"/>
              <a:ext cx="914400" cy="92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R=15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G=189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B=2</a:t>
              </a:r>
            </a:p>
          </p:txBody>
        </p:sp>
        <p:sp>
          <p:nvSpPr>
            <p:cNvPr id="61470" name="TextBox 20"/>
            <p:cNvSpPr txBox="1">
              <a:spLocks noChangeArrowheads="1"/>
            </p:cNvSpPr>
            <p:nvPr/>
          </p:nvSpPr>
          <p:spPr bwMode="auto">
            <a:xfrm>
              <a:off x="6361113" y="540067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R=3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G=12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B=2</a:t>
              </a:r>
            </a:p>
          </p:txBody>
        </p:sp>
        <p:sp>
          <p:nvSpPr>
            <p:cNvPr id="61471" name="Double Bracket 22"/>
            <p:cNvSpPr>
              <a:spLocks noChangeArrowheads="1"/>
            </p:cNvSpPr>
            <p:nvPr/>
          </p:nvSpPr>
          <p:spPr bwMode="auto">
            <a:xfrm>
              <a:off x="4681538" y="5218113"/>
              <a:ext cx="914400" cy="1063625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72" name="Double Bracket 23"/>
            <p:cNvSpPr>
              <a:spLocks noChangeArrowheads="1"/>
            </p:cNvSpPr>
            <p:nvPr/>
          </p:nvSpPr>
          <p:spPr bwMode="auto">
            <a:xfrm>
              <a:off x="6208713" y="532447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73" name="Double Bracket 24"/>
            <p:cNvSpPr>
              <a:spLocks noChangeArrowheads="1"/>
            </p:cNvSpPr>
            <p:nvPr/>
          </p:nvSpPr>
          <p:spPr bwMode="auto">
            <a:xfrm>
              <a:off x="8077200" y="215582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74" name="Double Bracket 25"/>
            <p:cNvSpPr>
              <a:spLocks noChangeArrowheads="1"/>
            </p:cNvSpPr>
            <p:nvPr/>
          </p:nvSpPr>
          <p:spPr bwMode="auto">
            <a:xfrm>
              <a:off x="8150225" y="3538538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61475" name="Shape 36"/>
            <p:cNvCxnSpPr>
              <a:cxnSpLocks noChangeShapeType="1"/>
              <a:stCxn id="61469" idx="3"/>
              <a:endCxn id="15" idx="2"/>
            </p:cNvCxnSpPr>
            <p:nvPr/>
          </p:nvCxnSpPr>
          <p:spPr bwMode="auto">
            <a:xfrm flipH="1" flipV="1">
              <a:off x="5097463" y="4822825"/>
              <a:ext cx="498475" cy="931863"/>
            </a:xfrm>
            <a:prstGeom prst="curvedConnector4">
              <a:avLst>
                <a:gd name="adj1" fmla="val -45861"/>
                <a:gd name="adj2" fmla="val 74718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6" name="Shape 38"/>
            <p:cNvCxnSpPr>
              <a:cxnSpLocks noChangeShapeType="1"/>
              <a:endCxn id="14" idx="3"/>
            </p:cNvCxnSpPr>
            <p:nvPr/>
          </p:nvCxnSpPr>
          <p:spPr bwMode="auto">
            <a:xfrm rot="16200000" flipV="1">
              <a:off x="5452269" y="4163219"/>
              <a:ext cx="1420813" cy="835025"/>
            </a:xfrm>
            <a:prstGeom prst="curvedConnector2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7" name="Curved Connector 40"/>
            <p:cNvCxnSpPr>
              <a:cxnSpLocks noChangeShapeType="1"/>
              <a:stCxn id="61467" idx="1"/>
              <a:endCxn id="12" idx="3"/>
            </p:cNvCxnSpPr>
            <p:nvPr/>
          </p:nvCxnSpPr>
          <p:spPr bwMode="auto">
            <a:xfrm rot="10800000" flipV="1">
              <a:off x="6202363" y="2693988"/>
              <a:ext cx="1874837" cy="642937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8" name="Curved Connector 42"/>
            <p:cNvCxnSpPr>
              <a:cxnSpLocks noChangeShapeType="1"/>
            </p:cNvCxnSpPr>
            <p:nvPr/>
          </p:nvCxnSpPr>
          <p:spPr bwMode="auto">
            <a:xfrm rot="10800000">
              <a:off x="6361113" y="3429000"/>
              <a:ext cx="1798637" cy="636588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301082" name="Oval 26"/>
          <p:cNvSpPr>
            <a:spLocks noChangeArrowheads="1"/>
          </p:cNvSpPr>
          <p:nvPr/>
        </p:nvSpPr>
        <p:spPr bwMode="auto">
          <a:xfrm>
            <a:off x="2020888" y="4972277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1084" name="Oval 28"/>
          <p:cNvSpPr>
            <a:spLocks noChangeArrowheads="1"/>
          </p:cNvSpPr>
          <p:nvPr/>
        </p:nvSpPr>
        <p:spPr bwMode="auto">
          <a:xfrm>
            <a:off x="2573338" y="5343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1085" name="Oval 29"/>
          <p:cNvSpPr>
            <a:spLocks noChangeArrowheads="1"/>
          </p:cNvSpPr>
          <p:nvPr/>
        </p:nvSpPr>
        <p:spPr bwMode="auto">
          <a:xfrm>
            <a:off x="2725738" y="51911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1086" name="Oval 30"/>
          <p:cNvSpPr>
            <a:spLocks noChangeArrowheads="1"/>
          </p:cNvSpPr>
          <p:nvPr/>
        </p:nvSpPr>
        <p:spPr bwMode="auto">
          <a:xfrm>
            <a:off x="3259138" y="45053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1087" name="Line 31"/>
          <p:cNvSpPr>
            <a:spLocks noChangeShapeType="1"/>
          </p:cNvSpPr>
          <p:nvPr/>
        </p:nvSpPr>
        <p:spPr bwMode="auto">
          <a:xfrm flipV="1">
            <a:off x="1963738" y="359092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1088" name="Line 32"/>
          <p:cNvSpPr>
            <a:spLocks noChangeShapeType="1"/>
          </p:cNvSpPr>
          <p:nvPr/>
        </p:nvSpPr>
        <p:spPr bwMode="auto">
          <a:xfrm flipV="1">
            <a:off x="1963738" y="4124325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1089" name="Line 33"/>
          <p:cNvSpPr>
            <a:spLocks noChangeShapeType="1"/>
          </p:cNvSpPr>
          <p:nvPr/>
        </p:nvSpPr>
        <p:spPr bwMode="auto">
          <a:xfrm>
            <a:off x="1963738" y="5419725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1090" name="Oval 34"/>
          <p:cNvSpPr>
            <a:spLocks noChangeArrowheads="1"/>
          </p:cNvSpPr>
          <p:nvPr/>
        </p:nvSpPr>
        <p:spPr bwMode="auto">
          <a:xfrm>
            <a:off x="3090862" y="4328999"/>
            <a:ext cx="488951" cy="479652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1091" name="Oval 35"/>
          <p:cNvSpPr>
            <a:spLocks noChangeArrowheads="1"/>
          </p:cNvSpPr>
          <p:nvPr/>
        </p:nvSpPr>
        <p:spPr bwMode="auto">
          <a:xfrm>
            <a:off x="2344738" y="49625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1093" name="Text Box 37"/>
          <p:cNvSpPr txBox="1">
            <a:spLocks noChangeArrowheads="1"/>
          </p:cNvSpPr>
          <p:nvPr/>
        </p:nvSpPr>
        <p:spPr bwMode="auto">
          <a:xfrm>
            <a:off x="3259138" y="58007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301094" name="Text Box 38"/>
          <p:cNvSpPr txBox="1">
            <a:spLocks noChangeArrowheads="1"/>
          </p:cNvSpPr>
          <p:nvPr/>
        </p:nvSpPr>
        <p:spPr bwMode="auto">
          <a:xfrm>
            <a:off x="3430588" y="39354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301095" name="Text Box 39"/>
          <p:cNvSpPr txBox="1">
            <a:spLocks noChangeArrowheads="1"/>
          </p:cNvSpPr>
          <p:nvPr/>
        </p:nvSpPr>
        <p:spPr bwMode="auto">
          <a:xfrm>
            <a:off x="1963738" y="35147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519113" y="6313488"/>
            <a:ext cx="5403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Feature space: color value (3-d) </a:t>
            </a:r>
          </a:p>
        </p:txBody>
      </p:sp>
      <p:sp>
        <p:nvSpPr>
          <p:cNvPr id="40" name="Oval 34"/>
          <p:cNvSpPr>
            <a:spLocks noChangeArrowheads="1"/>
          </p:cNvSpPr>
          <p:nvPr/>
        </p:nvSpPr>
        <p:spPr bwMode="auto">
          <a:xfrm>
            <a:off x="1849664" y="4801394"/>
            <a:ext cx="488951" cy="479652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TextBox 4"/>
          <p:cNvSpPr txBox="1">
            <a:spLocks noChangeArrowheads="1"/>
          </p:cNvSpPr>
          <p:nvPr/>
        </p:nvSpPr>
        <p:spPr bwMode="auto">
          <a:xfrm>
            <a:off x="7735607" y="6596105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  <p:sp>
        <p:nvSpPr>
          <p:cNvPr id="42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dirty="0">
                <a:solidFill>
                  <a:srgbClr val="000000"/>
                </a:solidFill>
              </a:rPr>
              <a:t>feature space</a:t>
            </a:r>
            <a:r>
              <a:rPr lang="en-US" sz="2400" dirty="0">
                <a:solidFill>
                  <a:srgbClr val="000000"/>
                </a:solidFill>
              </a:rPr>
              <a:t>, we can group pixels in different ways.</a:t>
            </a:r>
          </a:p>
        </p:txBody>
      </p:sp>
      <p:sp>
        <p:nvSpPr>
          <p:cNvPr id="43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Grouping pixels based on </a:t>
            </a:r>
            <a:r>
              <a:rPr lang="en-US" sz="2400" b="1" dirty="0" smtClean="0">
                <a:solidFill>
                  <a:srgbClr val="000000"/>
                </a:solidFill>
              </a:rPr>
              <a:t>color </a:t>
            </a:r>
            <a:r>
              <a:rPr lang="en-US" sz="2400" dirty="0" smtClean="0">
                <a:solidFill>
                  <a:srgbClr val="000000"/>
                </a:solidFill>
              </a:rPr>
              <a:t>similarity 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0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82" grpId="0" animBg="1"/>
      <p:bldP spid="301084" grpId="0" animBg="1"/>
      <p:bldP spid="301085" grpId="0" animBg="1"/>
      <p:bldP spid="301086" grpId="0" animBg="1"/>
      <p:bldP spid="301087" grpId="0" animBg="1"/>
      <p:bldP spid="301088" grpId="0" animBg="1"/>
      <p:bldP spid="301089" grpId="0" animBg="1"/>
      <p:bldP spid="301090" grpId="0" animBg="1"/>
      <p:bldP spid="301091" grpId="0" animBg="1"/>
      <p:bldP spid="301093" grpId="0"/>
      <p:bldP spid="301094" grpId="0"/>
      <p:bldP spid="301095" grpId="0"/>
      <p:bldP spid="51" grpId="0"/>
      <p:bldP spid="4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pic>
        <p:nvPicPr>
          <p:cNvPr id="645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735263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1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dirty="0">
                <a:solidFill>
                  <a:srgbClr val="000000"/>
                </a:solidFill>
              </a:rPr>
              <a:t>feature space</a:t>
            </a:r>
            <a:r>
              <a:rPr lang="en-US" sz="2400" dirty="0">
                <a:solidFill>
                  <a:srgbClr val="000000"/>
                </a:solidFill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2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52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52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4519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Grouping pixels based on </a:t>
            </a:r>
            <a:r>
              <a:rPr lang="en-US" sz="2400" b="1">
                <a:solidFill>
                  <a:srgbClr val="000000"/>
                </a:solidFill>
              </a:rPr>
              <a:t>intensity</a:t>
            </a:r>
            <a:r>
              <a:rPr lang="en-US" sz="2400">
                <a:solidFill>
                  <a:srgbClr val="000000"/>
                </a:solidFill>
              </a:rPr>
              <a:t> similarity 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409575" y="4560888"/>
            <a:ext cx="48561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Clusters based on intensity similarity don’t </a:t>
            </a:r>
            <a:r>
              <a:rPr lang="en-US" sz="2400" dirty="0">
                <a:solidFill>
                  <a:srgbClr val="000000"/>
                </a:solidFill>
              </a:rPr>
              <a:t>have to be spatially coherent.</a:t>
            </a:r>
          </a:p>
        </p:txBody>
      </p:sp>
      <p:sp>
        <p:nvSpPr>
          <p:cNvPr id="72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7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sp>
        <p:nvSpPr>
          <p:cNvPr id="65541" name="Line 31"/>
          <p:cNvSpPr>
            <a:spLocks noChangeShapeType="1"/>
          </p:cNvSpPr>
          <p:nvPr/>
        </p:nvSpPr>
        <p:spPr bwMode="auto">
          <a:xfrm flipV="1">
            <a:off x="1468438" y="3509963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2" name="Line 32"/>
          <p:cNvSpPr>
            <a:spLocks noChangeShapeType="1"/>
          </p:cNvSpPr>
          <p:nvPr/>
        </p:nvSpPr>
        <p:spPr bwMode="auto">
          <a:xfrm flipV="1">
            <a:off x="1468438" y="4043363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3" name="Line 33"/>
          <p:cNvSpPr>
            <a:spLocks noChangeShapeType="1"/>
          </p:cNvSpPr>
          <p:nvPr/>
        </p:nvSpPr>
        <p:spPr bwMode="auto">
          <a:xfrm>
            <a:off x="1484313" y="5338763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4" name="Text Box 37"/>
          <p:cNvSpPr txBox="1">
            <a:spLocks noChangeArrowheads="1"/>
          </p:cNvSpPr>
          <p:nvPr/>
        </p:nvSpPr>
        <p:spPr bwMode="auto">
          <a:xfrm>
            <a:off x="3257550" y="5468938"/>
            <a:ext cx="533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</a:t>
            </a: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65546" name="Text Box 37"/>
          <p:cNvSpPr txBox="1">
            <a:spLocks noChangeArrowheads="1"/>
          </p:cNvSpPr>
          <p:nvPr/>
        </p:nvSpPr>
        <p:spPr bwMode="auto">
          <a:xfrm>
            <a:off x="2928938" y="3935413"/>
            <a:ext cx="1131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Y</a:t>
            </a: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65547" name="Text Box 37"/>
          <p:cNvSpPr txBox="1">
            <a:spLocks noChangeArrowheads="1"/>
          </p:cNvSpPr>
          <p:nvPr/>
        </p:nvSpPr>
        <p:spPr bwMode="auto">
          <a:xfrm>
            <a:off x="1520825" y="3384550"/>
            <a:ext cx="1058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Intensity</a:t>
            </a: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4" name="Oval 30"/>
          <p:cNvSpPr>
            <a:spLocks noChangeArrowheads="1"/>
          </p:cNvSpPr>
          <p:nvPr/>
        </p:nvSpPr>
        <p:spPr bwMode="auto">
          <a:xfrm>
            <a:off x="2262188" y="492125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6" name="Oval 30"/>
          <p:cNvSpPr>
            <a:spLocks noChangeArrowheads="1"/>
          </p:cNvSpPr>
          <p:nvPr/>
        </p:nvSpPr>
        <p:spPr bwMode="auto">
          <a:xfrm>
            <a:off x="2400300" y="49768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" name="Oval 30"/>
          <p:cNvSpPr>
            <a:spLocks noChangeArrowheads="1"/>
          </p:cNvSpPr>
          <p:nvPr/>
        </p:nvSpPr>
        <p:spPr bwMode="auto">
          <a:xfrm>
            <a:off x="2339975" y="47799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" name="Oval 30"/>
          <p:cNvSpPr>
            <a:spLocks noChangeArrowheads="1"/>
          </p:cNvSpPr>
          <p:nvPr/>
        </p:nvSpPr>
        <p:spPr bwMode="auto">
          <a:xfrm>
            <a:off x="2411413" y="49323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" name="Oval 30"/>
          <p:cNvSpPr>
            <a:spLocks noChangeArrowheads="1"/>
          </p:cNvSpPr>
          <p:nvPr/>
        </p:nvSpPr>
        <p:spPr bwMode="auto">
          <a:xfrm>
            <a:off x="2478088" y="4835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" name="Oval 30"/>
          <p:cNvSpPr>
            <a:spLocks noChangeArrowheads="1"/>
          </p:cNvSpPr>
          <p:nvPr/>
        </p:nvSpPr>
        <p:spPr bwMode="auto">
          <a:xfrm>
            <a:off x="2557463" y="49879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" name="Oval 30"/>
          <p:cNvSpPr>
            <a:spLocks noChangeArrowheads="1"/>
          </p:cNvSpPr>
          <p:nvPr/>
        </p:nvSpPr>
        <p:spPr bwMode="auto">
          <a:xfrm>
            <a:off x="2960688" y="50768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" name="Oval 30"/>
          <p:cNvSpPr>
            <a:spLocks noChangeArrowheads="1"/>
          </p:cNvSpPr>
          <p:nvPr/>
        </p:nvSpPr>
        <p:spPr bwMode="auto">
          <a:xfrm>
            <a:off x="3032125" y="52292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4" name="Oval 30"/>
          <p:cNvSpPr>
            <a:spLocks noChangeArrowheads="1"/>
          </p:cNvSpPr>
          <p:nvPr/>
        </p:nvSpPr>
        <p:spPr bwMode="auto">
          <a:xfrm>
            <a:off x="3098800" y="51323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" name="Oval 30"/>
          <p:cNvSpPr>
            <a:spLocks noChangeArrowheads="1"/>
          </p:cNvSpPr>
          <p:nvPr/>
        </p:nvSpPr>
        <p:spPr bwMode="auto">
          <a:xfrm>
            <a:off x="3178175" y="52847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164388" y="4560888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6470650" y="4159250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229225" y="5380038"/>
            <a:ext cx="371633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Both regions are black, but if we also include </a:t>
            </a:r>
            <a:r>
              <a:rPr lang="en-US" b="1">
                <a:solidFill>
                  <a:srgbClr val="000000"/>
                </a:solidFill>
              </a:rPr>
              <a:t>position (x,y), </a:t>
            </a:r>
            <a:r>
              <a:rPr lang="en-US">
                <a:solidFill>
                  <a:srgbClr val="000000"/>
                </a:solidFill>
              </a:rPr>
              <a:t>then we could group the two into distinct segments; way to encode both similarity &amp; proximity.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  <p:sp>
        <p:nvSpPr>
          <p:cNvPr id="27" name="TextBox 70"/>
          <p:cNvSpPr txBox="1">
            <a:spLocks noChangeArrowheads="1"/>
          </p:cNvSpPr>
          <p:nvPr/>
        </p:nvSpPr>
        <p:spPr bwMode="auto">
          <a:xfrm>
            <a:off x="519112" y="2479675"/>
            <a:ext cx="46098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Grouping pixels based </a:t>
            </a:r>
            <a:endParaRPr 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on </a:t>
            </a:r>
            <a:r>
              <a:rPr lang="en-US" sz="2400" b="1" dirty="0" err="1" smtClean="0">
                <a:solidFill>
                  <a:srgbClr val="000000"/>
                </a:solidFill>
              </a:rPr>
              <a:t>intensity+position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similarity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8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dirty="0">
                <a:solidFill>
                  <a:srgbClr val="000000"/>
                </a:solidFill>
              </a:rPr>
              <a:t>feature space</a:t>
            </a:r>
            <a:r>
              <a:rPr lang="en-US" sz="2400" dirty="0">
                <a:solidFill>
                  <a:srgbClr val="000000"/>
                </a:solidFill>
              </a:rPr>
              <a:t>, we can group pixels in different ways.</a:t>
            </a:r>
          </a:p>
        </p:txBody>
      </p:sp>
    </p:spTree>
    <p:extLst>
      <p:ext uri="{BB962C8B-B14F-4D97-AF65-F5344CB8AC3E}">
        <p14:creationId xmlns:p14="http://schemas.microsoft.com/office/powerpoint/2010/main" val="254487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36" grpId="0" animBg="1"/>
      <p:bldP spid="37" grpId="0" animBg="1"/>
      <p:bldP spid="4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as clustering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944541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Color, brightness, position alone are not enough to distinguish all regions…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979" y="2114532"/>
            <a:ext cx="3927811" cy="281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9435" y="2114533"/>
            <a:ext cx="2409858" cy="278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5345" y="2114532"/>
            <a:ext cx="1862163" cy="279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L. </a:t>
            </a:r>
            <a:r>
              <a:rPr lang="en-US" sz="1050" dirty="0" err="1" smtClean="0">
                <a:solidFill>
                  <a:srgbClr val="000000"/>
                </a:solidFill>
              </a:rPr>
              <a:t>Lazebnik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9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goals of segmentation</a:t>
            </a:r>
          </a:p>
        </p:txBody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Separate image into coherent “objects”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Group together similar-looking pixels for efficiency of further processing</a:t>
            </a:r>
          </a:p>
        </p:txBody>
      </p:sp>
      <p:pic>
        <p:nvPicPr>
          <p:cNvPr id="64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2763" y="3275013"/>
            <a:ext cx="2241550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5925" y="3276600"/>
            <a:ext cx="22764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4" name="Rectangle 6"/>
          <p:cNvSpPr>
            <a:spLocks noChangeArrowheads="1"/>
          </p:cNvSpPr>
          <p:nvPr/>
        </p:nvSpPr>
        <p:spPr bwMode="auto">
          <a:xfrm>
            <a:off x="2368550" y="6094413"/>
            <a:ext cx="9067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cs typeface="Arial" charset="0"/>
              </a:rPr>
              <a:t>X. Ren and J. Malik. </a:t>
            </a:r>
            <a:r>
              <a:rPr lang="en-US" sz="1200" b="1">
                <a:solidFill>
                  <a:srgbClr val="000000"/>
                </a:solidFill>
                <a:cs typeface="Arial" charset="0"/>
                <a:hlinkClick r:id="rId5"/>
              </a:rPr>
              <a:t>Learning a classification model for segmentation.</a:t>
            </a:r>
            <a:r>
              <a:rPr lang="en-US" sz="1200">
                <a:solidFill>
                  <a:srgbClr val="000000"/>
                </a:solidFill>
                <a:cs typeface="Arial" charset="0"/>
              </a:rPr>
              <a:t> ICCV 2003.</a:t>
            </a:r>
            <a:endParaRPr 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47175" name="Text Box 7"/>
          <p:cNvSpPr txBox="1">
            <a:spLocks noChangeArrowheads="1"/>
          </p:cNvSpPr>
          <p:nvPr/>
        </p:nvSpPr>
        <p:spPr bwMode="auto">
          <a:xfrm>
            <a:off x="1076325" y="4419600"/>
            <a:ext cx="1931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“superpixels”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6596523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L. </a:t>
            </a:r>
            <a:r>
              <a:rPr lang="en-US" sz="1050" dirty="0" err="1">
                <a:solidFill>
                  <a:srgbClr val="000000"/>
                </a:solidFill>
              </a:rPr>
              <a:t>Lazebnik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5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71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4525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 smtClean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 smtClean="0">
                <a:solidFill>
                  <a:srgbClr val="000000"/>
                </a:solidFill>
              </a:rPr>
              <a:t>feature space</a:t>
            </a:r>
            <a:r>
              <a:rPr lang="en-US" sz="2400" kern="1200" dirty="0" smtClean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62468" name="Line 31"/>
          <p:cNvSpPr>
            <a:spLocks noChangeShapeType="1"/>
          </p:cNvSpPr>
          <p:nvPr/>
        </p:nvSpPr>
        <p:spPr bwMode="auto">
          <a:xfrm flipV="1">
            <a:off x="1963738" y="359092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69" name="Line 32"/>
          <p:cNvSpPr>
            <a:spLocks noChangeShapeType="1"/>
          </p:cNvSpPr>
          <p:nvPr/>
        </p:nvSpPr>
        <p:spPr bwMode="auto">
          <a:xfrm flipV="1">
            <a:off x="1963738" y="4124325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70" name="Line 33"/>
          <p:cNvSpPr>
            <a:spLocks noChangeShapeType="1"/>
          </p:cNvSpPr>
          <p:nvPr/>
        </p:nvSpPr>
        <p:spPr bwMode="auto">
          <a:xfrm>
            <a:off x="1963738" y="5419725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71" name="Text Box 37"/>
          <p:cNvSpPr txBox="1">
            <a:spLocks noChangeArrowheads="1"/>
          </p:cNvSpPr>
          <p:nvPr/>
        </p:nvSpPr>
        <p:spPr bwMode="auto">
          <a:xfrm>
            <a:off x="3259138" y="5800725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</a:t>
            </a:r>
            <a:r>
              <a:rPr lang="en-US" baseline="-25000">
                <a:solidFill>
                  <a:srgbClr val="000000"/>
                </a:solidFill>
              </a:rPr>
              <a:t>24</a:t>
            </a:r>
          </a:p>
        </p:txBody>
      </p:sp>
      <p:sp>
        <p:nvSpPr>
          <p:cNvPr id="62472" name="TextBox 43"/>
          <p:cNvSpPr txBox="1">
            <a:spLocks noChangeArrowheads="1"/>
          </p:cNvSpPr>
          <p:nvPr/>
        </p:nvSpPr>
        <p:spPr bwMode="auto">
          <a:xfrm>
            <a:off x="519113" y="2443163"/>
            <a:ext cx="3468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Grouping pixels based on </a:t>
            </a:r>
            <a:r>
              <a:rPr lang="en-US" sz="2400" b="1" dirty="0">
                <a:solidFill>
                  <a:srgbClr val="000000"/>
                </a:solidFill>
              </a:rPr>
              <a:t>texture </a:t>
            </a:r>
            <a:r>
              <a:rPr lang="en-US" sz="2400" dirty="0">
                <a:solidFill>
                  <a:srgbClr val="000000"/>
                </a:solidFill>
              </a:rPr>
              <a:t>similarity </a:t>
            </a:r>
          </a:p>
        </p:txBody>
      </p:sp>
      <p:sp>
        <p:nvSpPr>
          <p:cNvPr id="62474" name="Text Box 37"/>
          <p:cNvSpPr txBox="1">
            <a:spLocks noChangeArrowheads="1"/>
          </p:cNvSpPr>
          <p:nvPr/>
        </p:nvSpPr>
        <p:spPr bwMode="auto">
          <a:xfrm>
            <a:off x="3440113" y="394017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</a:t>
            </a:r>
            <a:r>
              <a:rPr lang="en-US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62475" name="TextBox 41"/>
          <p:cNvSpPr txBox="1">
            <a:spLocks noChangeArrowheads="1"/>
          </p:cNvSpPr>
          <p:nvPr/>
        </p:nvSpPr>
        <p:spPr bwMode="auto">
          <a:xfrm>
            <a:off x="519113" y="6313488"/>
            <a:ext cx="80692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Feature space: filter bank responses (e.g., 24-d) </a:t>
            </a:r>
          </a:p>
        </p:txBody>
      </p:sp>
      <p:sp>
        <p:nvSpPr>
          <p:cNvPr id="62476" name="Text Box 37"/>
          <p:cNvSpPr txBox="1">
            <a:spLocks noChangeArrowheads="1"/>
          </p:cNvSpPr>
          <p:nvPr/>
        </p:nvSpPr>
        <p:spPr bwMode="auto">
          <a:xfrm>
            <a:off x="2016125" y="34655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</a:t>
            </a:r>
            <a:r>
              <a:rPr lang="en-US" baseline="-25000">
                <a:solidFill>
                  <a:srgbClr val="000000"/>
                </a:solidFill>
              </a:rPr>
              <a:t>1</a:t>
            </a:r>
          </a:p>
        </p:txBody>
      </p:sp>
      <p:pic>
        <p:nvPicPr>
          <p:cNvPr id="62477" name="Content Placeholder 3" descr="lmfilters.jpg"/>
          <p:cNvPicPr>
            <a:picLocks noChangeAspect="1"/>
          </p:cNvPicPr>
          <p:nvPr/>
        </p:nvPicPr>
        <p:blipFill>
          <a:blip r:embed="rId3" cstate="print"/>
          <a:srcRect t="1579" r="50301"/>
          <a:stretch>
            <a:fillRect/>
          </a:stretch>
        </p:blipFill>
        <p:spPr bwMode="auto">
          <a:xfrm>
            <a:off x="7748588" y="3355975"/>
            <a:ext cx="1362075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8" name="TextBox 46"/>
          <p:cNvSpPr txBox="1">
            <a:spLocks noChangeArrowheads="1"/>
          </p:cNvSpPr>
          <p:nvPr/>
        </p:nvSpPr>
        <p:spPr bwMode="auto">
          <a:xfrm rot="5400000">
            <a:off x="2835275" y="4824413"/>
            <a:ext cx="612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62479" name="TextBox 48"/>
          <p:cNvSpPr txBox="1">
            <a:spLocks noChangeArrowheads="1"/>
          </p:cNvSpPr>
          <p:nvPr/>
        </p:nvSpPr>
        <p:spPr bwMode="auto">
          <a:xfrm>
            <a:off x="7923213" y="4268788"/>
            <a:ext cx="1066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Filter bank of 24 filters</a:t>
            </a:r>
          </a:p>
        </p:txBody>
      </p:sp>
      <p:sp>
        <p:nvSpPr>
          <p:cNvPr id="62480" name="Oval 30"/>
          <p:cNvSpPr>
            <a:spLocks noChangeArrowheads="1"/>
          </p:cNvSpPr>
          <p:nvPr/>
        </p:nvSpPr>
        <p:spPr bwMode="auto">
          <a:xfrm>
            <a:off x="3259138" y="45053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1" name="Oval 30"/>
          <p:cNvSpPr>
            <a:spLocks noChangeArrowheads="1"/>
          </p:cNvSpPr>
          <p:nvPr/>
        </p:nvSpPr>
        <p:spPr bwMode="auto">
          <a:xfrm>
            <a:off x="3330575" y="46577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2" name="Oval 30"/>
          <p:cNvSpPr>
            <a:spLocks noChangeArrowheads="1"/>
          </p:cNvSpPr>
          <p:nvPr/>
        </p:nvSpPr>
        <p:spPr bwMode="auto">
          <a:xfrm>
            <a:off x="3397250" y="45608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3" name="Oval 30"/>
          <p:cNvSpPr>
            <a:spLocks noChangeArrowheads="1"/>
          </p:cNvSpPr>
          <p:nvPr/>
        </p:nvSpPr>
        <p:spPr bwMode="auto">
          <a:xfrm>
            <a:off x="2600325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4" name="Oval 30"/>
          <p:cNvSpPr>
            <a:spLocks noChangeArrowheads="1"/>
          </p:cNvSpPr>
          <p:nvPr/>
        </p:nvSpPr>
        <p:spPr bwMode="auto">
          <a:xfrm>
            <a:off x="2047875" y="4597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5" name="Oval 30"/>
          <p:cNvSpPr>
            <a:spLocks noChangeArrowheads="1"/>
          </p:cNvSpPr>
          <p:nvPr/>
        </p:nvSpPr>
        <p:spPr bwMode="auto">
          <a:xfrm>
            <a:off x="2119313" y="4749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6" name="Oval 30"/>
          <p:cNvSpPr>
            <a:spLocks noChangeArrowheads="1"/>
          </p:cNvSpPr>
          <p:nvPr/>
        </p:nvSpPr>
        <p:spPr bwMode="auto">
          <a:xfrm>
            <a:off x="2185988" y="46529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7" name="Oval 30"/>
          <p:cNvSpPr>
            <a:spLocks noChangeArrowheads="1"/>
          </p:cNvSpPr>
          <p:nvPr/>
        </p:nvSpPr>
        <p:spPr bwMode="auto">
          <a:xfrm>
            <a:off x="2265363" y="48053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8" name="Oval 30"/>
          <p:cNvSpPr>
            <a:spLocks noChangeArrowheads="1"/>
          </p:cNvSpPr>
          <p:nvPr/>
        </p:nvSpPr>
        <p:spPr bwMode="auto">
          <a:xfrm>
            <a:off x="2125663" y="44561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9" name="Oval 30"/>
          <p:cNvSpPr>
            <a:spLocks noChangeArrowheads="1"/>
          </p:cNvSpPr>
          <p:nvPr/>
        </p:nvSpPr>
        <p:spPr bwMode="auto">
          <a:xfrm>
            <a:off x="2197100" y="46085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0" name="Oval 30"/>
          <p:cNvSpPr>
            <a:spLocks noChangeArrowheads="1"/>
          </p:cNvSpPr>
          <p:nvPr/>
        </p:nvSpPr>
        <p:spPr bwMode="auto">
          <a:xfrm>
            <a:off x="2263775" y="4511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1" name="Oval 30"/>
          <p:cNvSpPr>
            <a:spLocks noChangeArrowheads="1"/>
          </p:cNvSpPr>
          <p:nvPr/>
        </p:nvSpPr>
        <p:spPr bwMode="auto">
          <a:xfrm>
            <a:off x="2343150" y="46640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2" name="Oval 30"/>
          <p:cNvSpPr>
            <a:spLocks noChangeArrowheads="1"/>
          </p:cNvSpPr>
          <p:nvPr/>
        </p:nvSpPr>
        <p:spPr bwMode="auto">
          <a:xfrm>
            <a:off x="2595563" y="39401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3" name="Oval 30"/>
          <p:cNvSpPr>
            <a:spLocks noChangeArrowheads="1"/>
          </p:cNvSpPr>
          <p:nvPr/>
        </p:nvSpPr>
        <p:spPr bwMode="auto">
          <a:xfrm>
            <a:off x="2667000" y="40925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4" name="Oval 30"/>
          <p:cNvSpPr>
            <a:spLocks noChangeArrowheads="1"/>
          </p:cNvSpPr>
          <p:nvPr/>
        </p:nvSpPr>
        <p:spPr bwMode="auto">
          <a:xfrm>
            <a:off x="2733675" y="39957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5" name="Oval 30"/>
          <p:cNvSpPr>
            <a:spLocks noChangeArrowheads="1"/>
          </p:cNvSpPr>
          <p:nvPr/>
        </p:nvSpPr>
        <p:spPr bwMode="auto">
          <a:xfrm>
            <a:off x="2813050" y="41481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6" name="Oval 30"/>
          <p:cNvSpPr>
            <a:spLocks noChangeArrowheads="1"/>
          </p:cNvSpPr>
          <p:nvPr/>
        </p:nvSpPr>
        <p:spPr bwMode="auto">
          <a:xfrm>
            <a:off x="2673350" y="51450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7" name="Oval 30"/>
          <p:cNvSpPr>
            <a:spLocks noChangeArrowheads="1"/>
          </p:cNvSpPr>
          <p:nvPr/>
        </p:nvSpPr>
        <p:spPr bwMode="auto">
          <a:xfrm>
            <a:off x="2600325" y="52117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8" name="Oval 30"/>
          <p:cNvSpPr>
            <a:spLocks noChangeArrowheads="1"/>
          </p:cNvSpPr>
          <p:nvPr/>
        </p:nvSpPr>
        <p:spPr bwMode="auto">
          <a:xfrm>
            <a:off x="2381250" y="51450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9" name="Oval 30"/>
          <p:cNvSpPr>
            <a:spLocks noChangeArrowheads="1"/>
          </p:cNvSpPr>
          <p:nvPr/>
        </p:nvSpPr>
        <p:spPr bwMode="auto">
          <a:xfrm>
            <a:off x="2454275" y="5400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2438400"/>
            <a:ext cx="2236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7752217" y="6596390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0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 eaLnBrk="1" hangingPunct="1"/>
            <a:r>
              <a:rPr lang="en-US" sz="4000" dirty="0" smtClean="0"/>
              <a:t>   Recall</a:t>
            </a:r>
            <a:r>
              <a:rPr lang="en-US" sz="4000" dirty="0" smtClean="0"/>
              <a:t>: texture </a:t>
            </a:r>
            <a:r>
              <a:rPr lang="en-US" sz="4000" dirty="0" smtClean="0"/>
              <a:t>representation   </a:t>
            </a:r>
            <a:endParaRPr lang="en-US" sz="4000" dirty="0" smtClean="0"/>
          </a:p>
        </p:txBody>
      </p:sp>
      <p:sp>
        <p:nvSpPr>
          <p:cNvPr id="6349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351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6351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6352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352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352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…</a:t>
            </a:r>
          </a:p>
        </p:txBody>
      </p:sp>
      <p:cxnSp>
        <p:nvCxnSpPr>
          <p:cNvPr id="63523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3524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3525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Dimension 1 (mean d/dx value)</a:t>
            </a:r>
          </a:p>
        </p:txBody>
      </p:sp>
      <p:sp>
        <p:nvSpPr>
          <p:cNvPr id="63526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63572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73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74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3528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29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30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31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32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33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34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35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36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37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38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39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40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41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42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43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44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45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46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47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48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49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50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51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52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53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54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55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556" name="TextBox 72"/>
          <p:cNvSpPr txBox="1">
            <a:spLocks noChangeArrowheads="1"/>
          </p:cNvSpPr>
          <p:nvPr/>
        </p:nvSpPr>
        <p:spPr bwMode="auto">
          <a:xfrm>
            <a:off x="1395413" y="5645150"/>
            <a:ext cx="1898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Windows with small gradient in both directions</a:t>
            </a:r>
          </a:p>
        </p:txBody>
      </p:sp>
      <p:sp>
        <p:nvSpPr>
          <p:cNvPr id="63557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63558" name="Straight Arrow Connector 75"/>
          <p:cNvCxnSpPr>
            <a:cxnSpLocks noChangeShapeType="1"/>
            <a:endCxn id="63557" idx="4"/>
          </p:cNvCxnSpPr>
          <p:nvPr/>
        </p:nvCxnSpPr>
        <p:spPr bwMode="auto">
          <a:xfrm rot="16200000" flipV="1">
            <a:off x="1769269" y="5226844"/>
            <a:ext cx="912812" cy="19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3" name="Group 86"/>
          <p:cNvGrpSpPr>
            <a:grpSpLocks/>
          </p:cNvGrpSpPr>
          <p:nvPr/>
        </p:nvGrpSpPr>
        <p:grpSpPr bwMode="auto">
          <a:xfrm>
            <a:off x="3074988" y="3392488"/>
            <a:ext cx="2300287" cy="3187700"/>
            <a:chOff x="3074967" y="3392487"/>
            <a:chExt cx="2300319" cy="3187136"/>
          </a:xfrm>
        </p:grpSpPr>
        <p:sp>
          <p:nvSpPr>
            <p:cNvPr id="63569" name="Oval 78"/>
            <p:cNvSpPr>
              <a:spLocks noChangeArrowheads="1"/>
            </p:cNvSpPr>
            <p:nvPr/>
          </p:nvSpPr>
          <p:spPr bwMode="auto">
            <a:xfrm>
              <a:off x="3074967" y="3392487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70" name="TextBox 79"/>
            <p:cNvSpPr txBox="1">
              <a:spLocks noChangeArrowheads="1"/>
            </p:cNvSpPr>
            <p:nvPr/>
          </p:nvSpPr>
          <p:spPr bwMode="auto">
            <a:xfrm>
              <a:off x="3476610" y="5656293"/>
              <a:ext cx="189867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Windows with primarily vertical edges</a:t>
              </a:r>
            </a:p>
          </p:txBody>
        </p:sp>
        <p:cxnSp>
          <p:nvCxnSpPr>
            <p:cNvPr id="63571" name="Straight Arrow Connector 80"/>
            <p:cNvCxnSpPr>
              <a:cxnSpLocks noChangeShapeType="1"/>
            </p:cNvCxnSpPr>
            <p:nvPr/>
          </p:nvCxnSpPr>
          <p:spPr bwMode="auto">
            <a:xfrm rot="16200000" flipV="1">
              <a:off x="3668303" y="5263779"/>
              <a:ext cx="912825" cy="1825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" name="Group 90"/>
          <p:cNvGrpSpPr>
            <a:grpSpLocks/>
          </p:cNvGrpSpPr>
          <p:nvPr/>
        </p:nvGrpSpPr>
        <p:grpSpPr bwMode="auto">
          <a:xfrm>
            <a:off x="0" y="909638"/>
            <a:ext cx="3148013" cy="2190750"/>
            <a:chOff x="0" y="909603"/>
            <a:chExt cx="3147993" cy="2190780"/>
          </a:xfrm>
        </p:grpSpPr>
        <p:sp>
          <p:nvSpPr>
            <p:cNvPr id="63565" name="Oval 82"/>
            <p:cNvSpPr>
              <a:spLocks noChangeArrowheads="1"/>
            </p:cNvSpPr>
            <p:nvPr/>
          </p:nvSpPr>
          <p:spPr bwMode="auto">
            <a:xfrm>
              <a:off x="1431882" y="1712889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" name="Group 85"/>
            <p:cNvGrpSpPr>
              <a:grpSpLocks/>
            </p:cNvGrpSpPr>
            <p:nvPr/>
          </p:nvGrpSpPr>
          <p:grpSpPr bwMode="auto">
            <a:xfrm>
              <a:off x="0" y="909603"/>
              <a:ext cx="2162142" cy="1006480"/>
              <a:chOff x="0" y="909603"/>
              <a:chExt cx="2162142" cy="1006480"/>
            </a:xfrm>
          </p:grpSpPr>
          <p:sp>
            <p:nvSpPr>
              <p:cNvPr id="63567" name="TextBox 81"/>
              <p:cNvSpPr txBox="1">
                <a:spLocks noChangeArrowheads="1"/>
              </p:cNvSpPr>
              <p:nvPr/>
            </p:nvSpPr>
            <p:spPr bwMode="auto">
              <a:xfrm>
                <a:off x="0" y="909603"/>
                <a:ext cx="2162142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Windows with primarily horizontal edges</a:t>
                </a:r>
              </a:p>
            </p:txBody>
          </p:sp>
          <p:cxnSp>
            <p:nvCxnSpPr>
              <p:cNvPr id="63568" name="Straight Arrow Connector 84"/>
              <p:cNvCxnSpPr>
                <a:cxnSpLocks noChangeShapeType="1"/>
                <a:endCxn id="63565" idx="1"/>
              </p:cNvCxnSpPr>
              <p:nvPr/>
            </p:nvCxnSpPr>
            <p:spPr bwMode="auto">
              <a:xfrm>
                <a:off x="1212804" y="1530324"/>
                <a:ext cx="470397" cy="38575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63562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Both</a:t>
              </a:r>
            </a:p>
          </p:txBody>
        </p:sp>
        <p:sp>
          <p:nvSpPr>
            <p:cNvPr id="63563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63564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4243384" y="1603350"/>
              <a:ext cx="182565" cy="109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</a:blip>
          <a:srcRect l="60813" t="41463" r="27456" b="37805"/>
          <a:stretch>
            <a:fillRect/>
          </a:stretch>
        </p:blipFill>
        <p:spPr bwMode="auto">
          <a:xfrm>
            <a:off x="6105546" y="1895454"/>
            <a:ext cx="2464959" cy="28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Oval 63"/>
          <p:cNvSpPr/>
          <p:nvPr/>
        </p:nvSpPr>
        <p:spPr>
          <a:xfrm>
            <a:off x="1870038" y="2260584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1870038" y="3721104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3659175" y="3830643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3695688" y="2041506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9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25868" t="42023" r="62596" b="38431"/>
          <a:stretch/>
        </p:blipFill>
        <p:spPr bwMode="auto">
          <a:xfrm>
            <a:off x="7532771" y="41564"/>
            <a:ext cx="1585415" cy="177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153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with texture features</a:t>
            </a:r>
          </a:p>
        </p:txBody>
      </p:sp>
      <p:sp>
        <p:nvSpPr>
          <p:cNvPr id="49155" name="Rectangle 6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80010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200" dirty="0" smtClean="0"/>
              <a:t>Find “</a:t>
            </a:r>
            <a:r>
              <a:rPr lang="en-US" sz="2200" dirty="0" err="1" smtClean="0"/>
              <a:t>textons</a:t>
            </a:r>
            <a:r>
              <a:rPr lang="en-US" sz="2200" dirty="0" smtClean="0"/>
              <a:t>” by </a:t>
            </a:r>
            <a:r>
              <a:rPr lang="en-US" sz="2200" b="1" dirty="0" smtClean="0"/>
              <a:t>clustering</a:t>
            </a:r>
            <a:r>
              <a:rPr lang="en-US" sz="2200" dirty="0" smtClean="0"/>
              <a:t> vectors of filter bank outputs</a:t>
            </a:r>
          </a:p>
          <a:p>
            <a:pPr>
              <a:buFontTx/>
              <a:buChar char="•"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Describe texture in a window based on </a:t>
            </a:r>
            <a:r>
              <a:rPr kumimoji="0" lang="en-US" sz="22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texton</a:t>
            </a:r>
            <a:r>
              <a:rPr kumimoji="0" lang="en-US" sz="2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histogram </a:t>
            </a:r>
            <a:endParaRPr lang="en-US" sz="2200" dirty="0" smtClean="0"/>
          </a:p>
          <a:p>
            <a:endParaRPr lang="en-US" sz="2200" dirty="0" smtClean="0"/>
          </a:p>
        </p:txBody>
      </p:sp>
      <p:sp>
        <p:nvSpPr>
          <p:cNvPr id="49156" name="Rectangle 7"/>
          <p:cNvSpPr>
            <a:spLocks noChangeArrowheads="1"/>
          </p:cNvSpPr>
          <p:nvPr/>
        </p:nvSpPr>
        <p:spPr bwMode="auto">
          <a:xfrm>
            <a:off x="0" y="6550223"/>
            <a:ext cx="9448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Malik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Belongie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Leung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and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Shi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IJCV 2001.</a:t>
            </a:r>
            <a:endParaRPr lang="en-US" sz="1400" b="1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362200"/>
            <a:ext cx="22304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362200"/>
            <a:ext cx="2236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Box 7"/>
          <p:cNvSpPr txBox="1">
            <a:spLocks noChangeArrowheads="1"/>
          </p:cNvSpPr>
          <p:nvPr/>
        </p:nvSpPr>
        <p:spPr bwMode="auto">
          <a:xfrm>
            <a:off x="3270250" y="1981200"/>
            <a:ext cx="1377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Texton map</a:t>
            </a:r>
          </a:p>
        </p:txBody>
      </p:sp>
      <p:sp>
        <p:nvSpPr>
          <p:cNvPr id="49160" name="TextBox 8"/>
          <p:cNvSpPr txBox="1">
            <a:spLocks noChangeArrowheads="1"/>
          </p:cNvSpPr>
          <p:nvPr/>
        </p:nvSpPr>
        <p:spPr bwMode="auto">
          <a:xfrm>
            <a:off x="1231900" y="1981200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Image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2590800"/>
            <a:ext cx="25495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5943600" y="38100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629400" y="43434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477000" y="28194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867400" y="5410200"/>
            <a:ext cx="701040" cy="533400"/>
            <a:chOff x="5867400" y="5410200"/>
            <a:chExt cx="701040" cy="53340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8674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019800" y="5562600"/>
              <a:ext cx="91440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1722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477000" y="5562600"/>
              <a:ext cx="91440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324600" y="5504688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62800" y="5410200"/>
            <a:ext cx="701040" cy="538953"/>
            <a:chOff x="7162800" y="5410200"/>
            <a:chExt cx="701040" cy="538953"/>
          </a:xfrm>
        </p:grpSpPr>
        <p:sp>
          <p:nvSpPr>
            <p:cNvPr id="19" name="Rectangle 18"/>
            <p:cNvSpPr/>
            <p:nvPr/>
          </p:nvSpPr>
          <p:spPr bwMode="auto">
            <a:xfrm>
              <a:off x="7162800" y="5509485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7315200" y="5510241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74676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772400" y="5656293"/>
              <a:ext cx="91440" cy="2926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20000" y="5504688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 bwMode="auto">
          <a:xfrm rot="16200000" flipH="1">
            <a:off x="6345413" y="5484655"/>
            <a:ext cx="4797" cy="922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rot="16200000" flipH="1">
            <a:off x="7613506" y="5489453"/>
            <a:ext cx="4797" cy="922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rot="5400000">
            <a:off x="5630878" y="4670442"/>
            <a:ext cx="1131903" cy="1825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rot="16200000" flipH="1">
            <a:off x="6762781" y="4889520"/>
            <a:ext cx="766773" cy="32861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>
            <a:endCxn id="24" idx="2"/>
          </p:cNvCxnSpPr>
          <p:nvPr/>
        </p:nvCxnSpPr>
        <p:spPr bwMode="auto">
          <a:xfrm rot="5400000" flipH="1" flipV="1">
            <a:off x="6709586" y="2488421"/>
            <a:ext cx="884235" cy="63179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5813442" y="6021423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Texton</a:t>
            </a:r>
            <a:r>
              <a:rPr lang="en-US" sz="1200" dirty="0" smtClean="0">
                <a:solidFill>
                  <a:srgbClr val="000000"/>
                </a:solidFill>
              </a:rPr>
              <a:t> index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54884" y="6021423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Texton</a:t>
            </a:r>
            <a:r>
              <a:rPr lang="en-US" sz="1200" dirty="0" smtClean="0">
                <a:solidFill>
                  <a:srgbClr val="000000"/>
                </a:solidFill>
              </a:rPr>
              <a:t> index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 rot="16200000">
            <a:off x="4634322" y="4805791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Count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5970199" y="4805791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Count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9" name="TextBox 4"/>
          <p:cNvSpPr txBox="1">
            <a:spLocks noChangeArrowheads="1"/>
          </p:cNvSpPr>
          <p:nvPr/>
        </p:nvSpPr>
        <p:spPr bwMode="auto">
          <a:xfrm>
            <a:off x="7775124" y="6594659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L. </a:t>
            </a:r>
            <a:r>
              <a:rPr lang="en-US" sz="1050" dirty="0" err="1" smtClean="0">
                <a:solidFill>
                  <a:srgbClr val="000000"/>
                </a:solidFill>
              </a:rPr>
              <a:t>Lazebnik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410200" y="325395"/>
            <a:ext cx="4114800" cy="2313414"/>
            <a:chOff x="5410200" y="325395"/>
            <a:chExt cx="4114800" cy="2313414"/>
          </a:xfrm>
        </p:grpSpPr>
        <p:grpSp>
          <p:nvGrpSpPr>
            <p:cNvPr id="2" name="Group 1"/>
            <p:cNvGrpSpPr/>
            <p:nvPr/>
          </p:nvGrpSpPr>
          <p:grpSpPr>
            <a:xfrm>
              <a:off x="5410200" y="325395"/>
              <a:ext cx="4114800" cy="2313414"/>
              <a:chOff x="5410200" y="325395"/>
              <a:chExt cx="4114800" cy="2313414"/>
            </a:xfrm>
          </p:grpSpPr>
          <p:sp>
            <p:nvSpPr>
              <p:cNvPr id="24" name="Rectangle 6"/>
              <p:cNvSpPr txBox="1">
                <a:spLocks noChangeArrowheads="1"/>
              </p:cNvSpPr>
              <p:nvPr/>
            </p:nvSpPr>
            <p:spPr bwMode="auto">
              <a:xfrm>
                <a:off x="5410200" y="1447800"/>
                <a:ext cx="4114800" cy="914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2200" kern="0" dirty="0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0" name="Group 29"/>
              <p:cNvGrpSpPr/>
              <p:nvPr/>
            </p:nvGrpSpPr>
            <p:grpSpPr>
              <a:xfrm>
                <a:off x="7346988" y="2378448"/>
                <a:ext cx="701040" cy="28188"/>
                <a:chOff x="7346988" y="2378448"/>
                <a:chExt cx="701040" cy="28188"/>
              </a:xfrm>
            </p:grpSpPr>
            <p:sp>
              <p:nvSpPr>
                <p:cNvPr id="25" name="Rectangle 24"/>
                <p:cNvSpPr/>
                <p:nvPr/>
              </p:nvSpPr>
              <p:spPr bwMode="auto">
                <a:xfrm>
                  <a:off x="7346988" y="2378448"/>
                  <a:ext cx="91440" cy="27432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smtClean="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 bwMode="auto">
                <a:xfrm>
                  <a:off x="7499388" y="2379204"/>
                  <a:ext cx="91440" cy="27432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smtClean="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 bwMode="auto">
                <a:xfrm>
                  <a:off x="7651788" y="2379204"/>
                  <a:ext cx="91440" cy="27432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smtClean="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 bwMode="auto">
                <a:xfrm>
                  <a:off x="7956588" y="2379204"/>
                  <a:ext cx="91440" cy="27432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smtClean="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cxnSp>
            <p:nvCxnSpPr>
              <p:cNvPr id="36" name="Straight Arrow Connector 35"/>
              <p:cNvCxnSpPr/>
              <p:nvPr/>
            </p:nvCxnSpPr>
            <p:spPr bwMode="auto">
              <a:xfrm rot="16200000" flipH="1">
                <a:off x="7796071" y="1947692"/>
                <a:ext cx="4797" cy="922686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6" name="TextBox 45"/>
              <p:cNvSpPr txBox="1"/>
              <p:nvPr/>
            </p:nvSpPr>
            <p:spPr>
              <a:xfrm rot="16200000">
                <a:off x="6122599" y="1264029"/>
                <a:ext cx="21542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</a:rPr>
                  <a:t>Count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346988" y="2361810"/>
                <a:ext cx="21542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 smtClean="0">
                    <a:solidFill>
                      <a:srgbClr val="000000"/>
                    </a:solidFill>
                  </a:rPr>
                  <a:t>Texton</a:t>
                </a:r>
                <a:r>
                  <a:rPr lang="en-US" sz="1200" dirty="0" smtClean="0">
                    <a:solidFill>
                      <a:srgbClr val="000000"/>
                    </a:solidFill>
                  </a:rPr>
                  <a:t> index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0" name="Rectangle 49"/>
            <p:cNvSpPr/>
            <p:nvPr/>
          </p:nvSpPr>
          <p:spPr bwMode="auto">
            <a:xfrm>
              <a:off x="7802625" y="2378091"/>
              <a:ext cx="91440" cy="274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571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9" grpId="0"/>
      <p:bldP spid="42" grpId="0"/>
      <p:bldP spid="44" grpId="0"/>
      <p:bldP spid="4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segmentation example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0" t="28284" r="34130" b="16247"/>
          <a:stretch/>
        </p:blipFill>
        <p:spPr bwMode="auto">
          <a:xfrm>
            <a:off x="1653541" y="1538514"/>
            <a:ext cx="5739584" cy="4310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1345651" y="1822743"/>
            <a:ext cx="1816344" cy="874480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70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7" name="Picture 7" descr="C:\Documents and Settings\grauman\Desktop\firstbytes\nnex\inters_nn16.jpg"/>
          <p:cNvPicPr>
            <a:picLocks noChangeAspect="1" noChangeArrowheads="1"/>
          </p:cNvPicPr>
          <p:nvPr/>
        </p:nvPicPr>
        <p:blipFill>
          <a:blip r:embed="rId3" cstate="print"/>
          <a:srcRect l="24918" t="40463" r="9915" b="48036"/>
          <a:stretch>
            <a:fillRect/>
          </a:stretch>
        </p:blipFill>
        <p:spPr bwMode="auto">
          <a:xfrm>
            <a:off x="39688" y="1554163"/>
            <a:ext cx="910431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2978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r>
              <a:rPr lang="en-US" dirty="0" smtClean="0"/>
              <a:t>Pixel properties vs. neighborhood properties</a:t>
            </a:r>
          </a:p>
        </p:txBody>
      </p:sp>
      <p:pic>
        <p:nvPicPr>
          <p:cNvPr id="382980" name="Picture 14" descr="C:\Documents and Settings\grauman\Desktop\firstbytes\nnex\inters_nn69.jpg"/>
          <p:cNvPicPr>
            <a:picLocks noChangeAspect="1" noChangeArrowheads="1"/>
          </p:cNvPicPr>
          <p:nvPr/>
        </p:nvPicPr>
        <p:blipFill>
          <a:blip r:embed="rId4" cstate="print"/>
          <a:srcRect l="25237" t="41315" r="9915" b="46513"/>
          <a:stretch>
            <a:fillRect/>
          </a:stretch>
        </p:blipFill>
        <p:spPr bwMode="auto">
          <a:xfrm>
            <a:off x="0" y="2881313"/>
            <a:ext cx="9174163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2981" name="TextBox 7"/>
          <p:cNvSpPr txBox="1">
            <a:spLocks noChangeArrowheads="1"/>
          </p:cNvSpPr>
          <p:nvPr/>
        </p:nvSpPr>
        <p:spPr bwMode="auto">
          <a:xfrm>
            <a:off x="446088" y="4487863"/>
            <a:ext cx="85074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These look </a:t>
            </a:r>
            <a:r>
              <a:rPr lang="en-US" sz="2800" dirty="0">
                <a:solidFill>
                  <a:srgbClr val="000000"/>
                </a:solidFill>
              </a:rPr>
              <a:t>very similar in terms of their color distributions </a:t>
            </a:r>
            <a:r>
              <a:rPr lang="en-US" sz="2800" dirty="0" smtClean="0">
                <a:solidFill>
                  <a:srgbClr val="000000"/>
                </a:solidFill>
              </a:rPr>
              <a:t>(histograms).</a:t>
            </a:r>
            <a:endParaRPr lang="en-US" sz="28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How </a:t>
            </a:r>
            <a:r>
              <a:rPr lang="en-US" sz="2800" dirty="0">
                <a:solidFill>
                  <a:srgbClr val="000000"/>
                </a:solidFill>
              </a:rPr>
              <a:t>would their </a:t>
            </a:r>
            <a:r>
              <a:rPr lang="en-US" sz="2800" i="1" dirty="0">
                <a:solidFill>
                  <a:srgbClr val="000000"/>
                </a:solidFill>
              </a:rPr>
              <a:t>texture</a:t>
            </a:r>
            <a:r>
              <a:rPr lang="en-US" sz="2800" dirty="0">
                <a:solidFill>
                  <a:srgbClr val="000000"/>
                </a:solidFill>
              </a:rPr>
              <a:t> distributions compare?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4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r>
              <a:rPr lang="en-US" sz="3800" dirty="0" smtClean="0"/>
              <a:t>Material classification example</a:t>
            </a:r>
          </a:p>
        </p:txBody>
      </p:sp>
      <p:pic>
        <p:nvPicPr>
          <p:cNvPr id="577538" name="Content Placeholder 3" descr="intr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23986" y="2333610"/>
            <a:ext cx="5440437" cy="3452585"/>
          </a:xfrm>
        </p:spPr>
      </p:pic>
      <p:sp>
        <p:nvSpPr>
          <p:cNvPr id="577539" name="TextBox 4"/>
          <p:cNvSpPr txBox="1">
            <a:spLocks noChangeArrowheads="1"/>
          </p:cNvSpPr>
          <p:nvPr/>
        </p:nvSpPr>
        <p:spPr bwMode="auto">
          <a:xfrm>
            <a:off x="0" y="6488668"/>
            <a:ext cx="48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Figure </a:t>
            </a:r>
            <a:r>
              <a:rPr lang="en-US" dirty="0" smtClean="0">
                <a:solidFill>
                  <a:srgbClr val="000000"/>
                </a:solidFill>
              </a:rPr>
              <a:t>from </a:t>
            </a:r>
            <a:r>
              <a:rPr lang="en-US" dirty="0" err="1" smtClean="0">
                <a:solidFill>
                  <a:srgbClr val="000000"/>
                </a:solidFill>
              </a:rPr>
              <a:t>Varma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&amp; </a:t>
            </a:r>
            <a:r>
              <a:rPr lang="en-US" dirty="0" err="1" smtClean="0">
                <a:solidFill>
                  <a:srgbClr val="000000"/>
                </a:solidFill>
              </a:rPr>
              <a:t>Zisserman</a:t>
            </a:r>
            <a:r>
              <a:rPr lang="en-US" dirty="0" smtClean="0">
                <a:solidFill>
                  <a:srgbClr val="000000"/>
                </a:solidFill>
              </a:rPr>
              <a:t>,  IJCV 2005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2984" y="1201707"/>
            <a:ext cx="7951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For an image of a single texture, we can classify it according to its global (image-wide) </a:t>
            </a:r>
            <a:r>
              <a:rPr lang="en-US" sz="2400" dirty="0" err="1" smtClean="0">
                <a:solidFill>
                  <a:srgbClr val="000000"/>
                </a:solidFill>
              </a:rPr>
              <a:t>texton</a:t>
            </a:r>
            <a:r>
              <a:rPr lang="en-US" sz="2400" dirty="0" smtClean="0">
                <a:solidFill>
                  <a:srgbClr val="000000"/>
                </a:solidFill>
              </a:rPr>
              <a:t> histogram.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743371" y="6596390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5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9.jpg"/>
          <p:cNvPicPr>
            <a:picLocks noChangeAspect="1"/>
          </p:cNvPicPr>
          <p:nvPr/>
        </p:nvPicPr>
        <p:blipFill>
          <a:blip r:embed="rId2" cstate="print"/>
          <a:srcRect t="16061"/>
          <a:stretch>
            <a:fillRect/>
          </a:stretch>
        </p:blipFill>
        <p:spPr>
          <a:xfrm>
            <a:off x="381000" y="914400"/>
            <a:ext cx="8382000" cy="5276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43383" y="6313527"/>
            <a:ext cx="591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>
                <a:solidFill>
                  <a:srgbClr val="000000"/>
                </a:solidFill>
              </a:rPr>
              <a:t>Manik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Varma</a:t>
            </a:r>
            <a:endParaRPr lang="en-US" sz="1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http://www.robots.ox.ac.uk/~vgg/research/texclass/with.html</a:t>
            </a:r>
          </a:p>
        </p:txBody>
      </p:sp>
      <p:pic>
        <p:nvPicPr>
          <p:cNvPr id="7" name="Picture 6" descr="chis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4724400"/>
            <a:ext cx="4507230" cy="9906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r>
              <a:rPr lang="en-US" sz="3800" dirty="0" smtClean="0"/>
              <a:t>Material classification example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2984" y="1201707"/>
            <a:ext cx="4957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</a:rPr>
              <a:t>Nearest neighbor </a:t>
            </a:r>
            <a:r>
              <a:rPr lang="en-US" sz="2400" dirty="0" smtClean="0">
                <a:solidFill>
                  <a:srgbClr val="000000"/>
                </a:solidFill>
              </a:rPr>
              <a:t>classification: label the input according to the nearest known example’s label.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75082" y="335545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1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3063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K-means: pros and cons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6550" y="1639888"/>
            <a:ext cx="51482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Pros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Simple, fast to compute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Converges to local minimum of within-cluster squared error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Cons/issues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Setting k?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initial centers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outliers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solidFill>
                  <a:schemeClr val="accent6"/>
                </a:solidFill>
              </a:rPr>
              <a:t>Detects spherical clusters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Assuming means can be computed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56866" t="45294" r="16876" b="11569"/>
          <a:stretch>
            <a:fillRect/>
          </a:stretch>
        </p:blipFill>
        <p:spPr bwMode="auto">
          <a:xfrm>
            <a:off x="7273925" y="4743450"/>
            <a:ext cx="167957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l="18001" t="45294" r="57652" b="11569"/>
          <a:stretch>
            <a:fillRect/>
          </a:stretch>
        </p:blipFill>
        <p:spPr bwMode="auto">
          <a:xfrm>
            <a:off x="5338763" y="4743450"/>
            <a:ext cx="15573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18233" t="35098" r="18233" b="7648"/>
          <a:stretch>
            <a:fillRect/>
          </a:stretch>
        </p:blipFill>
        <p:spPr bwMode="auto">
          <a:xfrm>
            <a:off x="5243513" y="1931988"/>
            <a:ext cx="390048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7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94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05800" cy="52578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 smtClean="0"/>
              <a:t>The mean shift algorithm seeks </a:t>
            </a:r>
            <a:r>
              <a:rPr lang="en-US" i="1" smtClean="0"/>
              <a:t>modes</a:t>
            </a:r>
            <a:r>
              <a:rPr lang="en-US" smtClean="0"/>
              <a:t> or local maxima of density in the feature space</a:t>
            </a:r>
          </a:p>
        </p:txBody>
      </p:sp>
      <p:sp>
        <p:nvSpPr>
          <p:cNvPr id="2253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9"/>
          <a:stretch>
            <a:fillRect/>
          </a:stretch>
        </p:blipFill>
        <p:spPr bwMode="auto">
          <a:xfrm>
            <a:off x="76200" y="2954338"/>
            <a:ext cx="8912225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1592263" y="2438400"/>
            <a:ext cx="1074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image</a:t>
            </a:r>
          </a:p>
        </p:txBody>
      </p:sp>
      <p:sp>
        <p:nvSpPr>
          <p:cNvPr id="22534" name="TextBox 7"/>
          <p:cNvSpPr txBox="1">
            <a:spLocks noChangeArrowheads="1"/>
          </p:cNvSpPr>
          <p:nvPr/>
        </p:nvSpPr>
        <p:spPr bwMode="auto">
          <a:xfrm>
            <a:off x="5203825" y="2133600"/>
            <a:ext cx="31781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Feature space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(L*u*v* color values)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9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7944" grpId="0" build="p" bldLvl="2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density estimation</a:t>
            </a:r>
            <a:endParaRPr lang="en-US" dirty="0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0" t="9804" r="47149" b="34093"/>
          <a:stretch/>
        </p:blipFill>
        <p:spPr bwMode="auto">
          <a:xfrm>
            <a:off x="990600" y="1295400"/>
            <a:ext cx="5638800" cy="507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28288" y="914400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Arial" charset="0"/>
              </a:rPr>
              <a:t>Kernel</a:t>
            </a:r>
            <a:endParaRPr lang="en-US" sz="2000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048000" y="1099066"/>
            <a:ext cx="762000" cy="72973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00800" y="6434328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Arial" charset="0"/>
              </a:rPr>
              <a:t>Data (1-D)</a:t>
            </a:r>
            <a:endParaRPr lang="en-US" sz="2000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410200" y="5715000"/>
            <a:ext cx="1447800" cy="65285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74061" y="3039678"/>
            <a:ext cx="1464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Arial" charset="0"/>
              </a:rPr>
              <a:t>Estimated density</a:t>
            </a:r>
            <a:endParaRPr lang="en-US" sz="2000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410200" y="3393621"/>
            <a:ext cx="136386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D. </a:t>
            </a:r>
            <a:r>
              <a:rPr lang="en-US" sz="1050" dirty="0" err="1" smtClean="0">
                <a:solidFill>
                  <a:srgbClr val="000000"/>
                </a:solidFill>
              </a:rPr>
              <a:t>Hoiem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124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segmentations</a:t>
            </a:r>
          </a:p>
        </p:txBody>
      </p:sp>
      <p:pic>
        <p:nvPicPr>
          <p:cNvPr id="25603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50781" r="62038" b="15558"/>
          <a:stretch>
            <a:fillRect/>
          </a:stretch>
        </p:blipFill>
        <p:spPr>
          <a:xfrm>
            <a:off x="914400" y="1066800"/>
            <a:ext cx="3165475" cy="2286000"/>
          </a:xfrm>
          <a:noFill/>
        </p:spPr>
      </p:pic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1143000" y="3276600"/>
            <a:ext cx="2701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</a:rPr>
              <a:t>Oversegmentation</a:t>
            </a:r>
          </a:p>
        </p:txBody>
      </p:sp>
      <p:pic>
        <p:nvPicPr>
          <p:cNvPr id="25605" name="Content Placeholder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4" t="51904" r="22530" b="15558"/>
          <a:stretch>
            <a:fillRect/>
          </a:stretch>
        </p:blipFill>
        <p:spPr bwMode="auto">
          <a:xfrm>
            <a:off x="4419600" y="1143000"/>
            <a:ext cx="3352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6"/>
          <p:cNvSpPr txBox="1">
            <a:spLocks noChangeArrowheads="1"/>
          </p:cNvSpPr>
          <p:nvPr/>
        </p:nvSpPr>
        <p:spPr bwMode="auto">
          <a:xfrm>
            <a:off x="4648200" y="3276600"/>
            <a:ext cx="2874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</a:rPr>
              <a:t>Undersegmentation</a:t>
            </a:r>
          </a:p>
        </p:txBody>
      </p:sp>
      <p:pic>
        <p:nvPicPr>
          <p:cNvPr id="25607" name="Content Placeholder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t="51904" r="22128" b="15558"/>
          <a:stretch>
            <a:fillRect/>
          </a:stretch>
        </p:blipFill>
        <p:spPr bwMode="auto">
          <a:xfrm>
            <a:off x="609600" y="4267200"/>
            <a:ext cx="81264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2743200" y="5943600"/>
            <a:ext cx="3387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</a:rPr>
              <a:t>Multiple Segmentations</a:t>
            </a:r>
          </a:p>
        </p:txBody>
      </p:sp>
      <p:pic>
        <p:nvPicPr>
          <p:cNvPr id="2560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11375" r="82269" b="50653"/>
          <a:stretch>
            <a:fillRect/>
          </a:stretch>
        </p:blipFill>
        <p:spPr bwMode="auto">
          <a:xfrm>
            <a:off x="7727950" y="0"/>
            <a:ext cx="14160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0"/>
          <p:cNvSpPr txBox="1">
            <a:spLocks noChangeArrowheads="1"/>
          </p:cNvSpPr>
          <p:nvPr/>
        </p:nvSpPr>
        <p:spPr bwMode="auto">
          <a:xfrm>
            <a:off x="0" y="6586310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D. </a:t>
            </a:r>
            <a:r>
              <a:rPr lang="en-US" sz="1050" dirty="0" err="1" smtClean="0">
                <a:solidFill>
                  <a:srgbClr val="000000"/>
                </a:solidFill>
              </a:rPr>
              <a:t>Hoiem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9129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Kernel density estimation</a:t>
            </a:r>
          </a:p>
        </p:txBody>
      </p:sp>
      <p:pic>
        <p:nvPicPr>
          <p:cNvPr id="32771" name="Picture 2" descr="\widehat{f}_h(x)=\frac{1}{nh}\sum_{i=1}^n K\left(\frac{x-x_i}{h}\right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78025"/>
            <a:ext cx="35052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K\left(\frac{x-x_i}{h}\right) = {1 \over \sqrt{2\pi} }\,e^{-\frac{(x-x_i)^2}{2 h^2}}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95800"/>
            <a:ext cx="48244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1981200" y="1519238"/>
            <a:ext cx="4789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</a:rPr>
              <a:t>Kernel density estimation function</a:t>
            </a:r>
          </a:p>
        </p:txBody>
      </p:sp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2057400" y="4033838"/>
            <a:ext cx="2411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</a:rPr>
              <a:t>Gaussian kernel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D. </a:t>
            </a:r>
            <a:r>
              <a:rPr lang="en-US" sz="1050" dirty="0" err="1" smtClean="0">
                <a:solidFill>
                  <a:srgbClr val="000000"/>
                </a:solidFill>
              </a:rPr>
              <a:t>Hoiem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056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2366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366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366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366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366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2365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65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65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56234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1456235" name="Freeform 107"/>
          <p:cNvSpPr>
            <a:spLocks/>
          </p:cNvSpPr>
          <p:nvPr/>
        </p:nvSpPr>
        <p:spPr bwMode="auto">
          <a:xfrm>
            <a:off x="5310188" y="1443038"/>
            <a:ext cx="2170112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6" name="AutoShape 108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1456237" name="Freeform 109"/>
          <p:cNvSpPr>
            <a:spLocks/>
          </p:cNvSpPr>
          <p:nvPr/>
        </p:nvSpPr>
        <p:spPr bwMode="auto">
          <a:xfrm>
            <a:off x="4645025" y="2103438"/>
            <a:ext cx="2824163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8" name="AutoShape 110"/>
          <p:cNvSpPr>
            <a:spLocks noChangeArrowheads="1"/>
          </p:cNvSpPr>
          <p:nvPr/>
        </p:nvSpPr>
        <p:spPr bwMode="auto">
          <a:xfrm rot="880212">
            <a:off x="3997325" y="296862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9" name="AutoShape 111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1456240" name="Freeform 112"/>
          <p:cNvSpPr>
            <a:spLocks/>
          </p:cNvSpPr>
          <p:nvPr/>
        </p:nvSpPr>
        <p:spPr bwMode="auto">
          <a:xfrm>
            <a:off x="4043363" y="314007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55" name="Rectangle 1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3656" name="Rectangle 116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214940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56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56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56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5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6234" grpId="0" animBg="1"/>
      <p:bldP spid="1456235" grpId="0" animBg="1"/>
      <p:bldP spid="1456235" grpId="1" animBg="1"/>
      <p:bldP spid="1456236" grpId="0" animBg="1"/>
      <p:bldP spid="1456237" grpId="0" animBg="1"/>
      <p:bldP spid="1456237" grpId="1" animBg="1"/>
      <p:bldP spid="1456238" grpId="0" animBg="1"/>
      <p:bldP spid="1456239" grpId="0" animBg="1"/>
      <p:bldP spid="1456239" grpId="1" animBg="1"/>
      <p:bldP spid="145624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7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2468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468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468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468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468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2467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67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67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4672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4673" name="AutoShape 107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4674" name="AutoShape 108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24675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4676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3231185867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5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6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7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8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9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0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1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2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3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4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5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6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7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9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0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1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2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3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4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5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6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7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8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9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0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1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2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3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4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5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6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7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8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9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0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1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2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3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4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5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6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7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8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9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0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1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2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3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4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5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6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7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8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9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0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1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2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3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4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5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6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7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8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9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0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1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2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3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4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5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6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7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8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9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0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1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2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3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4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5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6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7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8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9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0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1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2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3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5694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25705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5706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5707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5708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5709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5695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5696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5697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25702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5703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5704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60333" name="AutoShape 109"/>
          <p:cNvSpPr>
            <a:spLocks noChangeArrowheads="1"/>
          </p:cNvSpPr>
          <p:nvPr/>
        </p:nvSpPr>
        <p:spPr bwMode="auto">
          <a:xfrm rot="1324470">
            <a:off x="4565650" y="32004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700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5701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289630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0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033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7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8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9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0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1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2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3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4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5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6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7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8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9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0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1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2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3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4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5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6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7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8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9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0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1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2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3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4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5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6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7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8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9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0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1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2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3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4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5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6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7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8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9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0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1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2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3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4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5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6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7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8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9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0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1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2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3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4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5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6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7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8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9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0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1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2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3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4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5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6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7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8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9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0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1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2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3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4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5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6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7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8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9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0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1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2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3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4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5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6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7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26728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6729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6730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1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2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6719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6720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6721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26725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26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27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6723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6724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995714453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1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2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3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4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5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6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7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8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9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0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1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2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3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4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5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6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7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8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9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0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1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2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3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4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5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6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7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8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9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0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1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2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3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4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5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6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7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8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9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0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1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2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3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4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5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6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7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8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9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0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1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2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3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4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5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6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7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8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9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0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1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2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3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4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5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6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7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8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9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0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1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2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3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4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5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6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7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8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9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0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1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2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3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4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5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6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7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8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9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0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1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774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27753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7754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7755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6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7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7743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7744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7745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7750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1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2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64429" name="AutoShape 109"/>
          <p:cNvSpPr>
            <a:spLocks noChangeArrowheads="1"/>
          </p:cNvSpPr>
          <p:nvPr/>
        </p:nvSpPr>
        <p:spPr bwMode="auto">
          <a:xfrm rot="618372">
            <a:off x="5280025" y="337502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8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7749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497387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4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2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28776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8777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8778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79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80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8767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8768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8769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8773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4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5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8771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8772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2239654742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69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9790" name="Group 96"/>
          <p:cNvGrpSpPr>
            <a:grpSpLocks/>
          </p:cNvGrpSpPr>
          <p:nvPr/>
        </p:nvGrpSpPr>
        <p:grpSpPr bwMode="auto">
          <a:xfrm>
            <a:off x="4211638" y="2047875"/>
            <a:ext cx="2819400" cy="2895600"/>
            <a:chOff x="3744" y="4464"/>
            <a:chExt cx="1776" cy="1824"/>
          </a:xfrm>
        </p:grpSpPr>
        <p:sp>
          <p:nvSpPr>
            <p:cNvPr id="29799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9800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9801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2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3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9791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9792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grpSp>
        <p:nvGrpSpPr>
          <p:cNvPr id="4" name="Group 104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9796" name="Oval 105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797" name="Line 106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798" name="Line 107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9794" name="Rectangle 1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9795" name="Rectangle 111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14042240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3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4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5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7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8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9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0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1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3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5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9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1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2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3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4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5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6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7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8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9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0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1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2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3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4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5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6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7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8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9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0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1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2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3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4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5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6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7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8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9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0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1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2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3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4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5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6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7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8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9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0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1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2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3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4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5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6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7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8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9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0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1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2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3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239" name="Oval 95"/>
          <p:cNvSpPr>
            <a:spLocks noChangeArrowheads="1"/>
          </p:cNvSpPr>
          <p:nvPr/>
        </p:nvSpPr>
        <p:spPr bwMode="auto">
          <a:xfrm>
            <a:off x="2057400" y="5105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0" name="Oval 96"/>
          <p:cNvSpPr>
            <a:spLocks noChangeArrowheads="1"/>
          </p:cNvSpPr>
          <p:nvPr/>
        </p:nvSpPr>
        <p:spPr bwMode="auto">
          <a:xfrm>
            <a:off x="1600200" y="4191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1" name="Oval 97"/>
          <p:cNvSpPr>
            <a:spLocks noChangeArrowheads="1"/>
          </p:cNvSpPr>
          <p:nvPr/>
        </p:nvSpPr>
        <p:spPr bwMode="auto">
          <a:xfrm>
            <a:off x="1752600" y="2895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2" name="Oval 98"/>
          <p:cNvSpPr>
            <a:spLocks noChangeArrowheads="1"/>
          </p:cNvSpPr>
          <p:nvPr/>
        </p:nvSpPr>
        <p:spPr bwMode="auto">
          <a:xfrm>
            <a:off x="1676400" y="1295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3" name="Oval 99"/>
          <p:cNvSpPr>
            <a:spLocks noChangeArrowheads="1"/>
          </p:cNvSpPr>
          <p:nvPr/>
        </p:nvSpPr>
        <p:spPr bwMode="auto">
          <a:xfrm>
            <a:off x="3352800" y="1143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4" name="Oval 100"/>
          <p:cNvSpPr>
            <a:spLocks noChangeArrowheads="1"/>
          </p:cNvSpPr>
          <p:nvPr/>
        </p:nvSpPr>
        <p:spPr bwMode="auto">
          <a:xfrm>
            <a:off x="3429000" y="5029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5" name="Oval 101"/>
          <p:cNvSpPr>
            <a:spLocks noChangeArrowheads="1"/>
          </p:cNvSpPr>
          <p:nvPr/>
        </p:nvSpPr>
        <p:spPr bwMode="auto">
          <a:xfrm>
            <a:off x="4495800" y="48768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6" name="Oval 102"/>
          <p:cNvSpPr>
            <a:spLocks noChangeArrowheads="1"/>
          </p:cNvSpPr>
          <p:nvPr/>
        </p:nvSpPr>
        <p:spPr bwMode="auto">
          <a:xfrm>
            <a:off x="5562600" y="5029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7" name="Oval 103"/>
          <p:cNvSpPr>
            <a:spLocks noChangeArrowheads="1"/>
          </p:cNvSpPr>
          <p:nvPr/>
        </p:nvSpPr>
        <p:spPr bwMode="auto">
          <a:xfrm>
            <a:off x="6781800" y="3962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8" name="Oval 104"/>
          <p:cNvSpPr>
            <a:spLocks noChangeArrowheads="1"/>
          </p:cNvSpPr>
          <p:nvPr/>
        </p:nvSpPr>
        <p:spPr bwMode="auto">
          <a:xfrm>
            <a:off x="7315200" y="2819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9" name="Oval 105"/>
          <p:cNvSpPr>
            <a:spLocks noChangeArrowheads="1"/>
          </p:cNvSpPr>
          <p:nvPr/>
        </p:nvSpPr>
        <p:spPr bwMode="auto">
          <a:xfrm>
            <a:off x="6934200" y="1524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0" name="Oval 106"/>
          <p:cNvSpPr>
            <a:spLocks noChangeArrowheads="1"/>
          </p:cNvSpPr>
          <p:nvPr/>
        </p:nvSpPr>
        <p:spPr bwMode="auto">
          <a:xfrm>
            <a:off x="5715000" y="990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1" name="Oval 107"/>
          <p:cNvSpPr>
            <a:spLocks noChangeArrowheads="1"/>
          </p:cNvSpPr>
          <p:nvPr/>
        </p:nvSpPr>
        <p:spPr bwMode="auto">
          <a:xfrm>
            <a:off x="4572000" y="990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2" name="Oval 108"/>
          <p:cNvSpPr>
            <a:spLocks noChangeArrowheads="1"/>
          </p:cNvSpPr>
          <p:nvPr/>
        </p:nvSpPr>
        <p:spPr bwMode="auto">
          <a:xfrm>
            <a:off x="3276600" y="3581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3" name="Oval 109"/>
          <p:cNvSpPr>
            <a:spLocks noChangeArrowheads="1"/>
          </p:cNvSpPr>
          <p:nvPr/>
        </p:nvSpPr>
        <p:spPr bwMode="auto">
          <a:xfrm>
            <a:off x="3505200" y="2286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4" name="Oval 110"/>
          <p:cNvSpPr>
            <a:spLocks noChangeArrowheads="1"/>
          </p:cNvSpPr>
          <p:nvPr/>
        </p:nvSpPr>
        <p:spPr bwMode="auto">
          <a:xfrm>
            <a:off x="5715000" y="2057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5" name="Oval 111"/>
          <p:cNvSpPr>
            <a:spLocks noChangeArrowheads="1"/>
          </p:cNvSpPr>
          <p:nvPr/>
        </p:nvSpPr>
        <p:spPr bwMode="auto">
          <a:xfrm>
            <a:off x="5715000" y="3276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6" name="Oval 112"/>
          <p:cNvSpPr>
            <a:spLocks noChangeArrowheads="1"/>
          </p:cNvSpPr>
          <p:nvPr/>
        </p:nvSpPr>
        <p:spPr bwMode="auto">
          <a:xfrm>
            <a:off x="4572000" y="3886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2" name="Title 1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Points in same cluster converge</a:t>
            </a:r>
            <a:endParaRPr lang="en-US" dirty="0" smtClean="0"/>
          </a:p>
        </p:txBody>
      </p:sp>
      <p:sp>
        <p:nvSpPr>
          <p:cNvPr id="113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D. </a:t>
            </a:r>
            <a:r>
              <a:rPr lang="en-US" sz="1050" dirty="0" err="1" smtClean="0">
                <a:solidFill>
                  <a:srgbClr val="000000"/>
                </a:solidFill>
              </a:rPr>
              <a:t>Hoiem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95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0.025 -0.00301 0.05 -0.00162 0.075 0.00139 C 0.08403 0.00532 0.09375 0.00995 0.10313 0.0125 C 0.10834 0.01389 0.11736 0.01551 0.12188 0.01944 C 0.12691 0.02384 0.12379 0.02176 0.13125 0.025 C 0.13681 0.02754 0.14202 0.03333 0.14688 0.0375 C 0.15486 0.04467 0.16163 0.05532 0.16771 0.06528 C 0.17031 0.06967 0.17604 0.07778 0.17604 0.07778 C 0.17761 0.08403 0.18056 0.08889 0.18334 0.09444 C 0.18455 0.09699 0.18386 0.10069 0.18542 0.10278 C 0.18577 0.10324 0.18611 0.1037 0.18646 0.10416 " pathEditMode="relative" ptsTypes="ffffffffffA">
                                      <p:cBhvr>
                                        <p:cTn id="6" dur="2000" fill="hold"/>
                                        <p:tgtEl>
                                          <p:spTgt spid="134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0.0125 -0.00556 0.02448 -0.01111 0.03542 -0.02084 C 0.03837 -0.02686 0.04792 -0.03102 0.05313 -0.03334 C 0.0592 -0.03611 0.06615 -0.04283 0.07292 -0.04306 C 0.08507 -0.04352 0.09722 -0.04398 0.10938 -0.04445 C 0.11945 -0.04769 0.12761 -0.05301 0.13646 -0.05973 C 0.14202 -0.06389 0.1441 -0.0676 0.15 -0.06945 C 0.16667 -0.08426 0.19427 -0.08056 0.21146 -0.08056 " pathEditMode="relative" ptsTypes="fffffffA">
                                      <p:cBhvr>
                                        <p:cTn id="8" dur="2000" fill="hold"/>
                                        <p:tgtEl>
                                          <p:spTgt spid="134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3.33333E-6 C 0.00573 -0.00509 0.01285 -0.01088 0.01875 -0.01528 C 0.02361 -0.01898 0.02674 -0.02384 0.03125 -0.02778 C 0.03368 -0.03264 0.03438 -0.03611 0.0375 -0.04028 C 0.03889 -0.0456 0.04097 -0.05255 0.04375 -0.05694 C 0.0467 -0.06157 0.04705 -0.06019 0.04896 -0.06528 C 0.05538 -0.08241 0.06458 -0.10532 0.06458 -0.125 " pathEditMode="relative" ptsTypes="ffffffA">
                                      <p:cBhvr>
                                        <p:cTn id="10" dur="2000" fill="hold"/>
                                        <p:tgtEl>
                                          <p:spTgt spid="134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55556E-6 C -0.00486 -0.00207 -0.00903 -0.00555 -0.01354 -0.00832 C -0.02361 -0.01434 -0.03351 -0.01805 -0.04271 -0.02638 C -0.04705 -0.03032 -0.05382 -0.03379 -0.05625 -0.04027 " pathEditMode="relative" ptsTypes="fffA">
                                      <p:cBhvr>
                                        <p:cTn id="12" dur="2000" fill="hold"/>
                                        <p:tgtEl>
                                          <p:spTgt spid="134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3.33333E-6 C -0.01233 0.00115 -0.02674 0.00162 -0.0375 0.01111 C -0.04098 0.025 -0.03525 0.00393 -0.04167 0.01944 C -0.04393 0.02477 -0.04358 0.02916 -0.0448 0.03472 C -0.04566 0.03889 -0.04688 0.04305 -0.04792 0.04722 C -0.04827 0.04861 -0.04896 0.05139 -0.04896 0.05139 C -0.04931 0.05463 -0.04983 0.05787 -0.05 0.06111 C -0.05105 0.08703 -0.04879 0.10208 -0.05417 0.12361 C -0.05556 0.12916 -0.05608 0.13472 -0.06042 0.1375 " pathEditMode="relative" ptsTypes="ffffffffA">
                                      <p:cBhvr>
                                        <p:cTn id="14" dur="2000" fill="hold"/>
                                        <p:tgtEl>
                                          <p:spTgt spid="134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-6.66667E-6 C 0.00105 0.00092 0.00209 0.00208 0.00313 0.00277 C 0.00417 0.00346 0.00521 0.00346 0.00626 0.00416 C 0.01372 0.00971 0.01789 0.01527 0.02605 0.01805 C 0.03351 0.02476 0.04323 0.02615 0.05105 0.03194 C 0.0533 0.03356 0.05521 0.03564 0.0573 0.03749 C 0.05834 0.03842 0.06042 0.04027 0.06042 0.04027 C 0.06198 0.04328 0.06407 0.04559 0.06563 0.0486 C 0.06997 0.0574 0.07292 0.06805 0.07605 0.07777 C 0.07917 0.08726 0.08091 0.09953 0.08751 0.10555 C 0.09462 0.1199 0.1099 0.13333 0.12084 0.14305 C 0.13924 0.15948 0.1606 0.18309 0.1823 0.19027 C 0.20001 0.20601 0.23143 0.20555 0.25105 0.20694 C 0.2691 0.20995 0.28716 0.21157 0.30521 0.21388 C 0.31546 0.21735 0.30174 0.21296 0.32084 0.21666 C 0.33195 0.21874 0.34341 0.22476 0.35417 0.22916 C 0.35973 0.23147 0.36528 0.23356 0.37084 0.2361 C 0.37327 0.23726 0.37709 0.24166 0.37709 0.24166 C 0.37987 0.24698 0.38438 0.25277 0.38941 0.25277 " pathEditMode="relative" ptsTypes="ffffffffffffffffffA">
                                      <p:cBhvr>
                                        <p:cTn id="16" dur="2000" fill="hold"/>
                                        <p:tgtEl>
                                          <p:spTgt spid="134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C 0.00573 0.00254 0.0118 0.00509 0.01771 0.00694 C 0.02048 0.00787 0.02604 0.00972 0.02604 0.00972 C 0.03437 0.01713 0.05225 0.01643 0.0625 0.01805 C 0.07916 0.02546 0.09583 0.03263 0.11354 0.03472 C 0.1217 0.0368 0.12916 0.03796 0.1375 0.03888 C 0.15659 0.04398 0.17673 0.04097 0.19583 0.04027 C 0.2059 0.03588 0.21666 0.03263 0.22708 0.02916 C 0.2309 0.028 0.23489 0.02453 0.23854 0.02361 C 0.24757 0.02129 0.25746 0.02013 0.26666 0.01805 C 0.27222 0.01689 0.27777 0.0162 0.28333 0.01527 C 0.28993 0.01435 0.30312 0.0125 0.30312 0.0125 C 0.31666 0.01296 0.33021 0.01296 0.34375 0.01388 C 0.35 0.01435 0.3625 0.01666 0.3625 0.01666 C 0.36892 0.01875 0.37552 0.02083 0.38229 0.02083 " pathEditMode="relative" ptsTypes="ffffffffffffffA">
                                      <p:cBhvr>
                                        <p:cTn id="18" dur="2000" fill="hold"/>
                                        <p:tgtEl>
                                          <p:spTgt spid="134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6.66667E-6 C 0.01354 0.00254 0.02691 0.00324 0.04062 0.00416 C 0.07465 0.00231 0.10677 -0.00487 0.13854 -0.02084 C 0.14375 -0.02339 0.14427 -0.02778 0.14792 -0.03195 C 0.15121 -0.03589 0.15451 -0.03774 0.15833 -0.04028 C 0.16337 -0.05024 0.17083 -0.05278 0.17812 -0.05834 C 0.19028 -0.06783 0.18212 -0.06297 0.19167 -0.06806 C 0.19601 -0.07385 0.20226 -0.07964 0.20833 -0.08195 C 0.21111 -0.08288 0.21667 -0.08473 0.21667 -0.08473 C 0.22795 -0.09468 0.24097 -0.10116 0.25417 -0.10556 C 0.26007 -0.11089 0.26667 -0.11528 0.27292 -0.11945 C 0.27969 -0.12408 0.27222 -0.12014 0.27917 -0.12639 C 0.28212 -0.12894 0.28559 -0.13079 0.28854 -0.13334 C 0.29392 -0.1382 0.29219 -0.13426 0.29896 -0.13889 C 0.30764 -0.14468 0.31684 -0.14769 0.32604 -0.15139 C 0.33212 -0.15371 0.33976 -0.15903 0.34583 -0.15973 C 0.36059 -0.16112 0.375 -0.16389 0.38958 -0.16667 C 0.39167 -0.1676 0.39375 -0.16852 0.39583 -0.16945 C 0.39687 -0.16991 0.39896 -0.17084 0.39896 -0.17084 " pathEditMode="relative" ptsTypes="ffffffffffffffffffA">
                                      <p:cBhvr>
                                        <p:cTn id="20" dur="2000" fill="hold"/>
                                        <p:tgtEl>
                                          <p:spTgt spid="134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C 0.00694 0.00625 0.01441 -0.00092 0.02187 0.00417 C 0.02969 0.00162 0.03559 -0.00277 0.04271 -0.00694 C 0.04739 -0.00972 0.04601 -0.00694 0.05 -0.00972 C 0.05798 -0.01504 0.06614 -0.02129 0.075 -0.02361 C 0.0868 -0.03148 0.10191 -0.03472 0.11458 -0.03889 C 0.12673 -0.04305 0.13732 -0.05069 0.15 -0.05277 C 0.15607 -0.05555 0.16094 -0.05602 0.16771 -0.05694 C 0.1809 -0.06134 0.1967 -0.06203 0.21042 -0.06389 C 0.25295 -0.06203 0.25885 -0.06111 0.31146 -0.06389 C 0.31614 -0.06412 0.32101 -0.06504 0.325 -0.06805 C 0.34757 -0.08472 0.31962 -0.06597 0.33542 -0.07639 C 0.33819 -0.08194 0.34271 -0.08796 0.34687 -0.09166 C 0.34809 -0.09838 0.3493 -0.10416 0.35208 -0.10972 C 0.35364 -0.11782 0.35451 -0.12314 0.35521 -0.13194 C 0.35434 -0.15254 0.35417 -0.18148 0.34479 -0.2 C 0.34392 -0.20578 0.34271 -0.21111 0.34167 -0.21666 C 0.34236 -0.24282 0.34062 -0.26227 0.35104 -0.28333 C 0.3533 -0.28796 0.35278 -0.29861 0.35521 -0.30277 C 0.35573 -0.3037 0.3566 -0.30185 0.35729 -0.30139 " pathEditMode="relative" ptsTypes="fffffffffffffffffffA">
                                      <p:cBhvr>
                                        <p:cTn id="22" dur="2000" fill="hold"/>
                                        <p:tgtEl>
                                          <p:spTgt spid="134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C 0.00625 -0.00556 0.01302 -0.00718 0.01979 -0.01111 C 0.02118 -0.01204 0.02257 -0.0132 0.02396 -0.01389 C 0.02673 -0.01505 0.03229 -0.01667 0.03229 -0.01667 C 0.0368 -0.0206 0.04184 -0.02153 0.04687 -0.02361 C 0.05451 -0.02662 0.06215 -0.02986 0.06979 -0.03333 C 0.07257 -0.03449 0.07673 -0.03542 0.07916 -0.0375 C 0.08333 -0.0412 0.09045 -0.05 0.09479 -0.05278 C 0.09948 -0.05602 0.09652 -0.05208 0.10104 -0.05695 C 0.10225 -0.0581 0.10295 -0.05995 0.10416 -0.06111 C 0.10503 -0.06204 0.10625 -0.06181 0.10729 -0.0625 C 0.11441 -0.06783 0.12083 -0.075 0.12708 -0.08195 C 0.13229 -0.08773 0.14201 -0.09653 0.14583 -0.10417 C 0.15121 -0.11482 0.15816 -0.12593 0.1625 -0.1375 C 0.16441 -0.14283 0.16527 -0.14792 0.16771 -0.15278 C 0.17083 -0.17338 0.17586 -0.19468 0.18229 -0.21389 C 0.18507 -0.22222 0.18402 -0.22454 0.18854 -0.23056 C 0.19357 -0.25093 0.19375 -0.26968 0.19375 -0.29167 " pathEditMode="relative" ptsTypes="fffffffffffffffffA">
                                      <p:cBhvr>
                                        <p:cTn id="24" dur="2000" fill="hold"/>
                                        <p:tgtEl>
                                          <p:spTgt spid="134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0.00451 -0.00903 0.00989 -0.01598 0.01562 -0.02361 C 0.01788 -0.02662 0.01909 -0.03102 0.02083 -0.03473 C 0.02534 -0.04422 0.03038 -0.05348 0.03541 -0.0625 C 0.03802 -0.07292 0.03767 -0.06019 0.0427 -0.08056 C 0.04409 -0.08611 0.046 -0.09074 0.04791 -0.09584 C 0.0519 -0.10625 0.05381 -0.1176 0.05833 -0.12778 C 0.06024 -0.14561 0.06475 -0.16505 0.06979 -0.18195 C 0.07222 -0.2007 0.07743 -0.21875 0.0802 -0.2375 C 0.07986 -0.24584 0.07968 -0.25417 0.07916 -0.2625 C 0.07899 -0.26389 0.07812 -0.26667 0.07812 -0.26667 " pathEditMode="relative" ptsTypes="ffffffffffA">
                                      <p:cBhvr>
                                        <p:cTn id="26" dur="2000" fill="hold"/>
                                        <p:tgtEl>
                                          <p:spTgt spid="134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2.22222E-6 C 0.00261 -0.01041 0.00279 -0.02129 0.00522 -0.03194 C 0.01077 -0.05694 0.01563 -0.08217 0.02188 -0.10694 C 0.02397 -0.13819 0.02692 -0.17407 0.01459 -0.20278 C 0.0099 -0.21389 0.01546 -0.19953 0.00938 -0.21111 C 0.00678 -0.2162 0.00556 -0.22176 0.00209 -0.22639 C -0.00747 -0.23912 -0.01806 -0.24977 -0.02917 -0.25972 C -0.03229 -0.2625 -0.03542 -0.26528 -0.03854 -0.26805 C -0.04063 -0.26991 -0.04479 -0.27361 -0.04479 -0.27361 C -0.04549 -0.27616 -0.04844 -0.28611 -0.05 -0.28611 " pathEditMode="relative" ptsTypes="fffffffffA">
                                      <p:cBhvr>
                                        <p:cTn id="28" dur="2000" fill="hold"/>
                                        <p:tgtEl>
                                          <p:spTgt spid="134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-0.00764 -0.00069 -0.01459 -0.00069 -0.02188 -0.00277 C -0.03316 -0.00602 -0.04428 -0.0118 -0.05521 -0.01666 C -0.05643 -0.01713 -0.05712 -0.01875 -0.05834 -0.01944 C -0.05973 -0.02014 -0.06112 -0.02037 -0.0625 -0.02083 C -0.06667 -0.02453 -0.07171 -0.02592 -0.07605 -0.02916 C -0.08455 -0.03541 -0.09289 -0.04421 -0.1 -0.05277 C -0.11685 -0.07291 -0.13021 -0.09861 -0.14896 -0.11527 C -0.15296 -0.11898 -0.16077 -0.1206 -0.16563 -0.12222 C -0.16945 -0.12569 -0.17396 -0.12615 -0.17396 -0.13333 " pathEditMode="relative" ptsTypes="fffffffffA">
                                      <p:cBhvr>
                                        <p:cTn id="30" dur="2000" fill="hold"/>
                                        <p:tgtEl>
                                          <p:spTgt spid="134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-0.00347 0.00301 -0.00434 0.00648 -0.00833 0.00833 C -0.0125 0.01643 -0.02101 0.01898 -0.02813 0.02083 C -0.04896 0.02014 -0.06823 0.01967 -0.08854 0.01528 C -0.12813 0.01597 -0.15816 0.01782 -0.19479 0.02222 C -0.20486 0.025 -0.21198 0.03009 -0.22083 0.03611 " pathEditMode="relative" ptsTypes="fffffA">
                                      <p:cBhvr>
                                        <p:cTn id="32" dur="2000" fill="hold"/>
                                        <p:tgtEl>
                                          <p:spTgt spid="134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C -0.01059 0.00463 -0.02187 0.0074 -0.03229 0.0125 C -0.03594 0.01435 -0.03923 0.01736 -0.04271 0.01944 C -0.04479 0.0206 -0.04896 0.02222 -0.04896 0.02222 C -0.05121 0.02523 -0.06059 0.03518 -0.0625 0.04027 C -0.0651 0.04722 -0.06319 0.04513 -0.06771 0.04722 C -0.06927 0.05509 -0.07274 0.06157 -0.07396 0.06944 C -0.07569 0.08148 -0.07916 0.09328 -0.08333 0.10416 C -0.08559 0.11018 -0.08628 0.11574 -0.09062 0.11944 C -0.09184 0.12453 -0.0993 0.13449 -0.10312 0.13611 C -0.10573 0.14143 -0.10989 0.14652 -0.11458 0.14861 C -0.12639 0.16041 -0.13993 0.16481 -0.15416 0.16944 C -0.15781 0.17268 -0.16041 0.17338 -0.16458 0.175 C -0.16666 0.17592 -0.16875 0.17685 -0.17083 0.17777 C -0.17187 0.17824 -0.17396 0.17916 -0.17396 0.17916 C -0.17882 0.18865 -0.17726 0.18425 -0.17916 0.19166 C -0.17986 0.20092 -0.17916 0.20532 -0.17916 0.21388 " pathEditMode="relative" ptsTypes="ffffffffffffffffA">
                                      <p:cBhvr>
                                        <p:cTn id="34" dur="2000" fill="hold"/>
                                        <p:tgtEl>
                                          <p:spTgt spid="134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C -0.00313 0.00648 -0.00521 0.0125 -0.00938 0.01806 C -0.01094 0.02431 -0.01389 0.02685 -0.01667 0.03195 C -0.01962 0.0375 -0.02118 0.04468 -0.02396 0.05 C -0.02483 0.05162 -0.02622 0.05255 -0.02709 0.05417 C -0.02969 0.05857 -0.03073 0.06343 -0.03334 0.06806 C -0.03473 0.075 -0.03716 0.08125 -0.03959 0.0875 C -0.04132 0.09236 -0.0415 0.09676 -0.04375 0.10139 C -0.04532 0.10949 -0.04618 0.11621 -0.04896 0.12361 C -0.0507 0.13704 -0.054 0.15232 -0.05729 0.16528 C -0.05955 0.19167 -0.06025 0.21829 -0.06354 0.24445 C -0.06302 0.25857 -0.06441 0.28727 -0.05313 0.29722 C -0.05191 0.30232 -0.05313 0.30209 -0.05 0.3 " pathEditMode="relative" ptsTypes="ffffffffffffA">
                                      <p:cBhvr>
                                        <p:cTn id="36" dur="2000" fill="hold"/>
                                        <p:tgtEl>
                                          <p:spTgt spid="134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556E-6 C -0.00139 0.0176 3.33333E-6 0.02639 0.00937 0.03889 C 0.01076 0.04422 0.01475 0.05163 0.01771 0.05556 C 0.01927 0.06366 0.02396 0.06551 0.02604 0.07362 C 0.02743 0.0794 0.02639 0.07663 0.02916 0.08195 C 0.03333 0.1044 0.02916 0.12223 0.01875 0.13889 C 0.01666 0.14214 0.01475 0.14769 0.01354 0.15139 C 0.01267 0.15417 0.01215 0.15695 0.01146 0.15973 C 0.01111 0.16112 0.01041 0.16389 0.01041 0.16389 C 0.01146 0.18288 0.01267 0.19607 0.025 0.20695 C 0.0283 0.21343 0.0368 0.22246 0.04271 0.22501 C 0.04774 0.23172 0.05503 0.23403 0.05937 0.24167 C 0.06423 0.24977 0.06649 0.2595 0.07187 0.26667 C 0.07413 0.27547 0.07586 0.28403 0.07708 0.29306 C 0.07604 0.30325 0.07604 0.29954 0.07604 0.30417 " pathEditMode="relative" ptsTypes="ffffffffffffffA">
                                      <p:cBhvr>
                                        <p:cTn id="38" dur="2000" fill="hold"/>
                                        <p:tgtEl>
                                          <p:spTgt spid="134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C 0.00417 0.00371 0.00868 0.00672 0.01354 0.00834 C 0.02101 0.01505 0.01736 0.0132 0.02396 0.01528 C 0.03003 0.02338 0.03941 0.03195 0.04792 0.03473 C 0.0533 0.04005 0.06111 0.04375 0.06771 0.04584 C 0.06875 0.04676 0.06979 0.04792 0.07083 0.04861 C 0.07187 0.04931 0.07292 0.04931 0.07396 0.05 C 0.07864 0.05348 0.0816 0.05764 0.08646 0.05973 C 0.08941 0.06366 0.09132 0.0676 0.09479 0.07084 C 0.09757 0.07639 0.10364 0.08519 0.10521 0.09167 C 0.1059 0.09445 0.10607 0.09746 0.10729 0.1 C 0.10798 0.10139 0.10885 0.10255 0.10937 0.10417 C 0.11146 0.11042 0.1118 0.11528 0.11458 0.12084 C 0.11753 0.13635 0.12621 0.15116 0.13333 0.16389 C 0.13472 0.16945 0.13646 0.17223 0.13958 0.17639 C 0.14132 0.18334 0.14479 0.18843 0.14792 0.19445 C 0.15243 0.20301 0.1559 0.21204 0.16146 0.21945 C 0.16302 0.22547 0.16493 0.22848 0.16771 0.23334 C 0.17135 0.23982 0.17222 0.24445 0.17708 0.24861 C 0.18021 0.25486 0.18385 0.25973 0.18854 0.26389 C 0.19114 0.26898 0.19826 0.275 0.20312 0.27639 C 0.20555 0.27709 0.21042 0.27778 0.21042 0.27778 " pathEditMode="relative" ptsTypes="fffffffffffffffffffffA">
                                      <p:cBhvr>
                                        <p:cTn id="40" dur="2000" fill="hold"/>
                                        <p:tgtEl>
                                          <p:spTgt spid="134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39" grpId="0" animBg="1"/>
      <p:bldP spid="134240" grpId="0" animBg="1"/>
      <p:bldP spid="134241" grpId="0" animBg="1"/>
      <p:bldP spid="134242" grpId="0" animBg="1"/>
      <p:bldP spid="134243" grpId="0" animBg="1"/>
      <p:bldP spid="134244" grpId="0" animBg="1"/>
      <p:bldP spid="134245" grpId="0" animBg="1"/>
      <p:bldP spid="134246" grpId="0" animBg="1"/>
      <p:bldP spid="134247" grpId="0" animBg="1"/>
      <p:bldP spid="134248" grpId="0" animBg="1"/>
      <p:bldP spid="134249" grpId="0" animBg="1"/>
      <p:bldP spid="134250" grpId="0" animBg="1"/>
      <p:bldP spid="134251" grpId="0" animBg="1"/>
      <p:bldP spid="134252" grpId="0" animBg="1"/>
      <p:bldP spid="134253" grpId="0" animBg="1"/>
      <p:bldP spid="134254" grpId="0" animBg="1"/>
      <p:bldP spid="134255" grpId="0" animBg="1"/>
      <p:bldP spid="13425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Cluster: all data points in the attraction basin of a mode</a:t>
            </a:r>
          </a:p>
          <a:p>
            <a:pPr>
              <a:buFontTx/>
              <a:buChar char="•"/>
            </a:pPr>
            <a:r>
              <a:rPr lang="en-US" smtClean="0"/>
              <a:t>Attraction basin: the region for which all trajectories lead to the same mode</a:t>
            </a:r>
          </a:p>
        </p:txBody>
      </p:sp>
      <p:grpSp>
        <p:nvGrpSpPr>
          <p:cNvPr id="30723" name="Group 32"/>
          <p:cNvGrpSpPr>
            <a:grpSpLocks/>
          </p:cNvGrpSpPr>
          <p:nvPr/>
        </p:nvGrpSpPr>
        <p:grpSpPr bwMode="auto">
          <a:xfrm>
            <a:off x="1981200" y="3048000"/>
            <a:ext cx="5257800" cy="3057525"/>
            <a:chOff x="1776" y="1965"/>
            <a:chExt cx="2064" cy="1200"/>
          </a:xfrm>
        </p:grpSpPr>
        <p:grpSp>
          <p:nvGrpSpPr>
            <p:cNvPr id="30726" name="Group 4"/>
            <p:cNvGrpSpPr>
              <a:grpSpLocks/>
            </p:cNvGrpSpPr>
            <p:nvPr/>
          </p:nvGrpSpPr>
          <p:grpSpPr bwMode="auto">
            <a:xfrm>
              <a:off x="1776" y="1965"/>
              <a:ext cx="1152" cy="1200"/>
              <a:chOff x="432" y="2256"/>
              <a:chExt cx="672" cy="672"/>
            </a:xfrm>
          </p:grpSpPr>
          <p:sp>
            <p:nvSpPr>
              <p:cNvPr id="30747" name="Rectangle 5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pic>
            <p:nvPicPr>
              <p:cNvPr id="30748" name="Picture 6" descr="Random Distribution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27" name="Group 7"/>
            <p:cNvGrpSpPr>
              <a:grpSpLocks/>
            </p:cNvGrpSpPr>
            <p:nvPr/>
          </p:nvGrpSpPr>
          <p:grpSpPr bwMode="auto">
            <a:xfrm>
              <a:off x="2688" y="1965"/>
              <a:ext cx="1152" cy="1200"/>
              <a:chOff x="432" y="2256"/>
              <a:chExt cx="672" cy="672"/>
            </a:xfrm>
          </p:grpSpPr>
          <p:sp>
            <p:nvSpPr>
              <p:cNvPr id="30745" name="Rectangle 8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pic>
            <p:nvPicPr>
              <p:cNvPr id="30746" name="Picture 9" descr="Random Distribution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728" name="Freeform 10"/>
            <p:cNvSpPr>
              <a:spLocks/>
            </p:cNvSpPr>
            <p:nvPr/>
          </p:nvSpPr>
          <p:spPr bwMode="auto">
            <a:xfrm>
              <a:off x="1796" y="2043"/>
              <a:ext cx="1036" cy="1091"/>
            </a:xfrm>
            <a:custGeom>
              <a:avLst/>
              <a:gdLst>
                <a:gd name="T0" fmla="*/ 564 w 1036"/>
                <a:gd name="T1" fmla="*/ 66 h 1091"/>
                <a:gd name="T2" fmla="*/ 220 w 1036"/>
                <a:gd name="T3" fmla="*/ 2 h 1091"/>
                <a:gd name="T4" fmla="*/ 60 w 1036"/>
                <a:gd name="T5" fmla="*/ 34 h 1091"/>
                <a:gd name="T6" fmla="*/ 60 w 1036"/>
                <a:gd name="T7" fmla="*/ 354 h 1091"/>
                <a:gd name="T8" fmla="*/ 36 w 1036"/>
                <a:gd name="T9" fmla="*/ 626 h 1091"/>
                <a:gd name="T10" fmla="*/ 52 w 1036"/>
                <a:gd name="T11" fmla="*/ 858 h 1091"/>
                <a:gd name="T12" fmla="*/ 76 w 1036"/>
                <a:gd name="T13" fmla="*/ 970 h 1091"/>
                <a:gd name="T14" fmla="*/ 140 w 1036"/>
                <a:gd name="T15" fmla="*/ 1042 h 1091"/>
                <a:gd name="T16" fmla="*/ 228 w 1036"/>
                <a:gd name="T17" fmla="*/ 1082 h 1091"/>
                <a:gd name="T18" fmla="*/ 348 w 1036"/>
                <a:gd name="T19" fmla="*/ 1074 h 1091"/>
                <a:gd name="T20" fmla="*/ 396 w 1036"/>
                <a:gd name="T21" fmla="*/ 1058 h 1091"/>
                <a:gd name="T22" fmla="*/ 420 w 1036"/>
                <a:gd name="T23" fmla="*/ 1050 h 1091"/>
                <a:gd name="T24" fmla="*/ 516 w 1036"/>
                <a:gd name="T25" fmla="*/ 994 h 1091"/>
                <a:gd name="T26" fmla="*/ 692 w 1036"/>
                <a:gd name="T27" fmla="*/ 1034 h 1091"/>
                <a:gd name="T28" fmla="*/ 860 w 1036"/>
                <a:gd name="T29" fmla="*/ 1090 h 1091"/>
                <a:gd name="T30" fmla="*/ 972 w 1036"/>
                <a:gd name="T31" fmla="*/ 1082 h 1091"/>
                <a:gd name="T32" fmla="*/ 1036 w 1036"/>
                <a:gd name="T33" fmla="*/ 954 h 1091"/>
                <a:gd name="T34" fmla="*/ 1028 w 1036"/>
                <a:gd name="T35" fmla="*/ 858 h 1091"/>
                <a:gd name="T36" fmla="*/ 1012 w 1036"/>
                <a:gd name="T37" fmla="*/ 714 h 1091"/>
                <a:gd name="T38" fmla="*/ 884 w 1036"/>
                <a:gd name="T39" fmla="*/ 114 h 1091"/>
                <a:gd name="T40" fmla="*/ 700 w 1036"/>
                <a:gd name="T41" fmla="*/ 42 h 1091"/>
                <a:gd name="T42" fmla="*/ 564 w 1036"/>
                <a:gd name="T43" fmla="*/ 66 h 10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6"/>
                <a:gd name="T67" fmla="*/ 0 h 1091"/>
                <a:gd name="T68" fmla="*/ 1036 w 1036"/>
                <a:gd name="T69" fmla="*/ 1091 h 10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6" h="1091">
                  <a:moveTo>
                    <a:pt x="564" y="66"/>
                  </a:moveTo>
                  <a:cubicBezTo>
                    <a:pt x="470" y="4"/>
                    <a:pt x="330" y="18"/>
                    <a:pt x="220" y="2"/>
                  </a:cubicBezTo>
                  <a:cubicBezTo>
                    <a:pt x="155" y="7"/>
                    <a:pt x="111" y="0"/>
                    <a:pt x="60" y="34"/>
                  </a:cubicBezTo>
                  <a:cubicBezTo>
                    <a:pt x="0" y="124"/>
                    <a:pt x="40" y="253"/>
                    <a:pt x="60" y="354"/>
                  </a:cubicBezTo>
                  <a:cubicBezTo>
                    <a:pt x="55" y="446"/>
                    <a:pt x="47" y="535"/>
                    <a:pt x="36" y="626"/>
                  </a:cubicBezTo>
                  <a:cubicBezTo>
                    <a:pt x="44" y="783"/>
                    <a:pt x="39" y="745"/>
                    <a:pt x="52" y="858"/>
                  </a:cubicBezTo>
                  <a:cubicBezTo>
                    <a:pt x="55" y="885"/>
                    <a:pt x="59" y="944"/>
                    <a:pt x="76" y="970"/>
                  </a:cubicBezTo>
                  <a:cubicBezTo>
                    <a:pt x="105" y="1013"/>
                    <a:pt x="85" y="987"/>
                    <a:pt x="140" y="1042"/>
                  </a:cubicBezTo>
                  <a:cubicBezTo>
                    <a:pt x="157" y="1059"/>
                    <a:pt x="206" y="1071"/>
                    <a:pt x="228" y="1082"/>
                  </a:cubicBezTo>
                  <a:cubicBezTo>
                    <a:pt x="268" y="1079"/>
                    <a:pt x="308" y="1080"/>
                    <a:pt x="348" y="1074"/>
                  </a:cubicBezTo>
                  <a:cubicBezTo>
                    <a:pt x="365" y="1072"/>
                    <a:pt x="380" y="1063"/>
                    <a:pt x="396" y="1058"/>
                  </a:cubicBezTo>
                  <a:cubicBezTo>
                    <a:pt x="404" y="1055"/>
                    <a:pt x="420" y="1050"/>
                    <a:pt x="420" y="1050"/>
                  </a:cubicBezTo>
                  <a:cubicBezTo>
                    <a:pt x="446" y="1024"/>
                    <a:pt x="480" y="1006"/>
                    <a:pt x="516" y="994"/>
                  </a:cubicBezTo>
                  <a:cubicBezTo>
                    <a:pt x="575" y="1001"/>
                    <a:pt x="638" y="1007"/>
                    <a:pt x="692" y="1034"/>
                  </a:cubicBezTo>
                  <a:cubicBezTo>
                    <a:pt x="751" y="1063"/>
                    <a:pt x="795" y="1079"/>
                    <a:pt x="860" y="1090"/>
                  </a:cubicBezTo>
                  <a:cubicBezTo>
                    <a:pt x="897" y="1087"/>
                    <a:pt x="936" y="1091"/>
                    <a:pt x="972" y="1082"/>
                  </a:cubicBezTo>
                  <a:cubicBezTo>
                    <a:pt x="1008" y="1074"/>
                    <a:pt x="1028" y="986"/>
                    <a:pt x="1036" y="954"/>
                  </a:cubicBezTo>
                  <a:cubicBezTo>
                    <a:pt x="1033" y="922"/>
                    <a:pt x="1031" y="890"/>
                    <a:pt x="1028" y="858"/>
                  </a:cubicBezTo>
                  <a:cubicBezTo>
                    <a:pt x="1023" y="810"/>
                    <a:pt x="1012" y="714"/>
                    <a:pt x="1012" y="714"/>
                  </a:cubicBezTo>
                  <a:cubicBezTo>
                    <a:pt x="1003" y="515"/>
                    <a:pt x="999" y="286"/>
                    <a:pt x="884" y="114"/>
                  </a:cubicBezTo>
                  <a:cubicBezTo>
                    <a:pt x="851" y="65"/>
                    <a:pt x="750" y="49"/>
                    <a:pt x="700" y="42"/>
                  </a:cubicBezTo>
                  <a:cubicBezTo>
                    <a:pt x="640" y="47"/>
                    <a:pt x="611" y="43"/>
                    <a:pt x="564" y="66"/>
                  </a:cubicBezTo>
                  <a:close/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29" name="Freeform 11"/>
            <p:cNvSpPr>
              <a:spLocks/>
            </p:cNvSpPr>
            <p:nvPr/>
          </p:nvSpPr>
          <p:spPr bwMode="auto">
            <a:xfrm>
              <a:off x="2752" y="2060"/>
              <a:ext cx="1040" cy="1065"/>
            </a:xfrm>
            <a:custGeom>
              <a:avLst/>
              <a:gdLst>
                <a:gd name="T0" fmla="*/ 80 w 1040"/>
                <a:gd name="T1" fmla="*/ 33 h 1065"/>
                <a:gd name="T2" fmla="*/ 56 w 1040"/>
                <a:gd name="T3" fmla="*/ 41 h 1065"/>
                <a:gd name="T4" fmla="*/ 40 w 1040"/>
                <a:gd name="T5" fmla="*/ 89 h 1065"/>
                <a:gd name="T6" fmla="*/ 24 w 1040"/>
                <a:gd name="T7" fmla="*/ 113 h 1065"/>
                <a:gd name="T8" fmla="*/ 0 w 1040"/>
                <a:gd name="T9" fmla="*/ 201 h 1065"/>
                <a:gd name="T10" fmla="*/ 32 w 1040"/>
                <a:gd name="T11" fmla="*/ 305 h 1065"/>
                <a:gd name="T12" fmla="*/ 64 w 1040"/>
                <a:gd name="T13" fmla="*/ 617 h 1065"/>
                <a:gd name="T14" fmla="*/ 64 w 1040"/>
                <a:gd name="T15" fmla="*/ 865 h 1065"/>
                <a:gd name="T16" fmla="*/ 80 w 1040"/>
                <a:gd name="T17" fmla="*/ 913 h 1065"/>
                <a:gd name="T18" fmla="*/ 88 w 1040"/>
                <a:gd name="T19" fmla="*/ 937 h 1065"/>
                <a:gd name="T20" fmla="*/ 88 w 1040"/>
                <a:gd name="T21" fmla="*/ 1049 h 1065"/>
                <a:gd name="T22" fmla="*/ 136 w 1040"/>
                <a:gd name="T23" fmla="*/ 1065 h 1065"/>
                <a:gd name="T24" fmla="*/ 216 w 1040"/>
                <a:gd name="T25" fmla="*/ 1041 h 1065"/>
                <a:gd name="T26" fmla="*/ 240 w 1040"/>
                <a:gd name="T27" fmla="*/ 1033 h 1065"/>
                <a:gd name="T28" fmla="*/ 448 w 1040"/>
                <a:gd name="T29" fmla="*/ 1033 h 1065"/>
                <a:gd name="T30" fmla="*/ 512 w 1040"/>
                <a:gd name="T31" fmla="*/ 977 h 1065"/>
                <a:gd name="T32" fmla="*/ 608 w 1040"/>
                <a:gd name="T33" fmla="*/ 985 h 1065"/>
                <a:gd name="T34" fmla="*/ 784 w 1040"/>
                <a:gd name="T35" fmla="*/ 1033 h 1065"/>
                <a:gd name="T36" fmla="*/ 904 w 1040"/>
                <a:gd name="T37" fmla="*/ 1025 h 1065"/>
                <a:gd name="T38" fmla="*/ 944 w 1040"/>
                <a:gd name="T39" fmla="*/ 985 h 1065"/>
                <a:gd name="T40" fmla="*/ 1008 w 1040"/>
                <a:gd name="T41" fmla="*/ 833 h 1065"/>
                <a:gd name="T42" fmla="*/ 1040 w 1040"/>
                <a:gd name="T43" fmla="*/ 585 h 1065"/>
                <a:gd name="T44" fmla="*/ 1024 w 1040"/>
                <a:gd name="T45" fmla="*/ 473 h 1065"/>
                <a:gd name="T46" fmla="*/ 1008 w 1040"/>
                <a:gd name="T47" fmla="*/ 441 h 1065"/>
                <a:gd name="T48" fmla="*/ 992 w 1040"/>
                <a:gd name="T49" fmla="*/ 393 h 1065"/>
                <a:gd name="T50" fmla="*/ 904 w 1040"/>
                <a:gd name="T51" fmla="*/ 161 h 1065"/>
                <a:gd name="T52" fmla="*/ 880 w 1040"/>
                <a:gd name="T53" fmla="*/ 137 h 1065"/>
                <a:gd name="T54" fmla="*/ 832 w 1040"/>
                <a:gd name="T55" fmla="*/ 105 h 1065"/>
                <a:gd name="T56" fmla="*/ 736 w 1040"/>
                <a:gd name="T57" fmla="*/ 57 h 1065"/>
                <a:gd name="T58" fmla="*/ 488 w 1040"/>
                <a:gd name="T59" fmla="*/ 65 h 1065"/>
                <a:gd name="T60" fmla="*/ 328 w 1040"/>
                <a:gd name="T61" fmla="*/ 25 h 1065"/>
                <a:gd name="T62" fmla="*/ 160 w 1040"/>
                <a:gd name="T63" fmla="*/ 1 h 1065"/>
                <a:gd name="T64" fmla="*/ 72 w 1040"/>
                <a:gd name="T65" fmla="*/ 9 h 1065"/>
                <a:gd name="T66" fmla="*/ 64 w 1040"/>
                <a:gd name="T67" fmla="*/ 33 h 1065"/>
                <a:gd name="T68" fmla="*/ 80 w 1040"/>
                <a:gd name="T69" fmla="*/ 33 h 10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0"/>
                <a:gd name="T106" fmla="*/ 0 h 1065"/>
                <a:gd name="T107" fmla="*/ 1040 w 1040"/>
                <a:gd name="T108" fmla="*/ 1065 h 10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0" h="1065">
                  <a:moveTo>
                    <a:pt x="80" y="33"/>
                  </a:moveTo>
                  <a:cubicBezTo>
                    <a:pt x="72" y="36"/>
                    <a:pt x="61" y="34"/>
                    <a:pt x="56" y="41"/>
                  </a:cubicBezTo>
                  <a:cubicBezTo>
                    <a:pt x="46" y="55"/>
                    <a:pt x="45" y="73"/>
                    <a:pt x="40" y="89"/>
                  </a:cubicBezTo>
                  <a:cubicBezTo>
                    <a:pt x="37" y="98"/>
                    <a:pt x="28" y="104"/>
                    <a:pt x="24" y="113"/>
                  </a:cubicBezTo>
                  <a:cubicBezTo>
                    <a:pt x="9" y="146"/>
                    <a:pt x="7" y="167"/>
                    <a:pt x="0" y="201"/>
                  </a:cubicBezTo>
                  <a:cubicBezTo>
                    <a:pt x="7" y="247"/>
                    <a:pt x="7" y="268"/>
                    <a:pt x="32" y="305"/>
                  </a:cubicBezTo>
                  <a:cubicBezTo>
                    <a:pt x="56" y="402"/>
                    <a:pt x="54" y="516"/>
                    <a:pt x="64" y="617"/>
                  </a:cubicBezTo>
                  <a:cubicBezTo>
                    <a:pt x="59" y="713"/>
                    <a:pt x="49" y="774"/>
                    <a:pt x="64" y="865"/>
                  </a:cubicBezTo>
                  <a:cubicBezTo>
                    <a:pt x="67" y="882"/>
                    <a:pt x="75" y="897"/>
                    <a:pt x="80" y="913"/>
                  </a:cubicBezTo>
                  <a:cubicBezTo>
                    <a:pt x="83" y="921"/>
                    <a:pt x="88" y="937"/>
                    <a:pt x="88" y="937"/>
                  </a:cubicBezTo>
                  <a:cubicBezTo>
                    <a:pt x="86" y="952"/>
                    <a:pt x="70" y="1029"/>
                    <a:pt x="88" y="1049"/>
                  </a:cubicBezTo>
                  <a:cubicBezTo>
                    <a:pt x="99" y="1062"/>
                    <a:pt x="136" y="1065"/>
                    <a:pt x="136" y="1065"/>
                  </a:cubicBezTo>
                  <a:cubicBezTo>
                    <a:pt x="184" y="1053"/>
                    <a:pt x="158" y="1060"/>
                    <a:pt x="216" y="1041"/>
                  </a:cubicBezTo>
                  <a:cubicBezTo>
                    <a:pt x="224" y="1038"/>
                    <a:pt x="240" y="1033"/>
                    <a:pt x="240" y="1033"/>
                  </a:cubicBezTo>
                  <a:cubicBezTo>
                    <a:pt x="313" y="1040"/>
                    <a:pt x="373" y="1050"/>
                    <a:pt x="448" y="1033"/>
                  </a:cubicBezTo>
                  <a:cubicBezTo>
                    <a:pt x="471" y="1028"/>
                    <a:pt x="478" y="988"/>
                    <a:pt x="512" y="977"/>
                  </a:cubicBezTo>
                  <a:cubicBezTo>
                    <a:pt x="544" y="980"/>
                    <a:pt x="576" y="980"/>
                    <a:pt x="608" y="985"/>
                  </a:cubicBezTo>
                  <a:cubicBezTo>
                    <a:pt x="668" y="994"/>
                    <a:pt x="724" y="1021"/>
                    <a:pt x="784" y="1033"/>
                  </a:cubicBezTo>
                  <a:cubicBezTo>
                    <a:pt x="824" y="1030"/>
                    <a:pt x="864" y="1032"/>
                    <a:pt x="904" y="1025"/>
                  </a:cubicBezTo>
                  <a:cubicBezTo>
                    <a:pt x="921" y="1022"/>
                    <a:pt x="938" y="998"/>
                    <a:pt x="944" y="985"/>
                  </a:cubicBezTo>
                  <a:cubicBezTo>
                    <a:pt x="966" y="934"/>
                    <a:pt x="983" y="883"/>
                    <a:pt x="1008" y="833"/>
                  </a:cubicBezTo>
                  <a:cubicBezTo>
                    <a:pt x="1022" y="750"/>
                    <a:pt x="1032" y="669"/>
                    <a:pt x="1040" y="585"/>
                  </a:cubicBezTo>
                  <a:cubicBezTo>
                    <a:pt x="1036" y="540"/>
                    <a:pt x="1040" y="510"/>
                    <a:pt x="1024" y="473"/>
                  </a:cubicBezTo>
                  <a:cubicBezTo>
                    <a:pt x="1019" y="462"/>
                    <a:pt x="1012" y="452"/>
                    <a:pt x="1008" y="441"/>
                  </a:cubicBezTo>
                  <a:cubicBezTo>
                    <a:pt x="1002" y="425"/>
                    <a:pt x="992" y="393"/>
                    <a:pt x="992" y="393"/>
                  </a:cubicBezTo>
                  <a:cubicBezTo>
                    <a:pt x="1001" y="296"/>
                    <a:pt x="1012" y="197"/>
                    <a:pt x="904" y="161"/>
                  </a:cubicBezTo>
                  <a:cubicBezTo>
                    <a:pt x="896" y="153"/>
                    <a:pt x="889" y="144"/>
                    <a:pt x="880" y="137"/>
                  </a:cubicBezTo>
                  <a:cubicBezTo>
                    <a:pt x="865" y="125"/>
                    <a:pt x="832" y="105"/>
                    <a:pt x="832" y="105"/>
                  </a:cubicBezTo>
                  <a:cubicBezTo>
                    <a:pt x="806" y="66"/>
                    <a:pt x="778" y="71"/>
                    <a:pt x="736" y="57"/>
                  </a:cubicBezTo>
                  <a:cubicBezTo>
                    <a:pt x="630" y="78"/>
                    <a:pt x="654" y="72"/>
                    <a:pt x="488" y="65"/>
                  </a:cubicBezTo>
                  <a:cubicBezTo>
                    <a:pt x="412" y="57"/>
                    <a:pt x="391" y="46"/>
                    <a:pt x="328" y="25"/>
                  </a:cubicBezTo>
                  <a:cubicBezTo>
                    <a:pt x="277" y="8"/>
                    <a:pt x="213" y="6"/>
                    <a:pt x="160" y="1"/>
                  </a:cubicBezTo>
                  <a:cubicBezTo>
                    <a:pt x="131" y="4"/>
                    <a:pt x="100" y="0"/>
                    <a:pt x="72" y="9"/>
                  </a:cubicBezTo>
                  <a:cubicBezTo>
                    <a:pt x="64" y="12"/>
                    <a:pt x="61" y="25"/>
                    <a:pt x="64" y="33"/>
                  </a:cubicBezTo>
                  <a:cubicBezTo>
                    <a:pt x="66" y="38"/>
                    <a:pt x="75" y="33"/>
                    <a:pt x="80" y="33"/>
                  </a:cubicBezTo>
                  <a:close/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0" name="Freeform 12"/>
            <p:cNvSpPr>
              <a:spLocks/>
            </p:cNvSpPr>
            <p:nvPr/>
          </p:nvSpPr>
          <p:spPr bwMode="auto">
            <a:xfrm>
              <a:off x="2000" y="2605"/>
              <a:ext cx="264" cy="416"/>
            </a:xfrm>
            <a:custGeom>
              <a:avLst/>
              <a:gdLst>
                <a:gd name="T0" fmla="*/ 0 w 264"/>
                <a:gd name="T1" fmla="*/ 416 h 416"/>
                <a:gd name="T2" fmla="*/ 120 w 264"/>
                <a:gd name="T3" fmla="*/ 336 h 416"/>
                <a:gd name="T4" fmla="*/ 152 w 264"/>
                <a:gd name="T5" fmla="*/ 232 h 416"/>
                <a:gd name="T6" fmla="*/ 232 w 264"/>
                <a:gd name="T7" fmla="*/ 40 h 416"/>
                <a:gd name="T8" fmla="*/ 264 w 264"/>
                <a:gd name="T9" fmla="*/ 0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416"/>
                <a:gd name="T17" fmla="*/ 264 w 264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416">
                  <a:moveTo>
                    <a:pt x="0" y="416"/>
                  </a:moveTo>
                  <a:cubicBezTo>
                    <a:pt x="46" y="401"/>
                    <a:pt x="86" y="370"/>
                    <a:pt x="120" y="336"/>
                  </a:cubicBezTo>
                  <a:cubicBezTo>
                    <a:pt x="134" y="294"/>
                    <a:pt x="147" y="282"/>
                    <a:pt x="152" y="232"/>
                  </a:cubicBezTo>
                  <a:cubicBezTo>
                    <a:pt x="159" y="157"/>
                    <a:pt x="146" y="69"/>
                    <a:pt x="232" y="40"/>
                  </a:cubicBezTo>
                  <a:cubicBezTo>
                    <a:pt x="260" y="12"/>
                    <a:pt x="251" y="26"/>
                    <a:pt x="26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1" name="Freeform 13"/>
            <p:cNvSpPr>
              <a:spLocks/>
            </p:cNvSpPr>
            <p:nvPr/>
          </p:nvSpPr>
          <p:spPr bwMode="auto">
            <a:xfrm>
              <a:off x="1920" y="2581"/>
              <a:ext cx="336" cy="96"/>
            </a:xfrm>
            <a:custGeom>
              <a:avLst/>
              <a:gdLst>
                <a:gd name="T0" fmla="*/ 0 w 336"/>
                <a:gd name="T1" fmla="*/ 96 h 96"/>
                <a:gd name="T2" fmla="*/ 144 w 336"/>
                <a:gd name="T3" fmla="*/ 72 h 96"/>
                <a:gd name="T4" fmla="*/ 312 w 336"/>
                <a:gd name="T5" fmla="*/ 24 h 96"/>
                <a:gd name="T6" fmla="*/ 336 w 336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96"/>
                <a:gd name="T14" fmla="*/ 336 w 336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96">
                  <a:moveTo>
                    <a:pt x="0" y="96"/>
                  </a:moveTo>
                  <a:cubicBezTo>
                    <a:pt x="48" y="84"/>
                    <a:pt x="97" y="85"/>
                    <a:pt x="144" y="72"/>
                  </a:cubicBezTo>
                  <a:cubicBezTo>
                    <a:pt x="201" y="56"/>
                    <a:pt x="253" y="36"/>
                    <a:pt x="312" y="24"/>
                  </a:cubicBezTo>
                  <a:cubicBezTo>
                    <a:pt x="320" y="16"/>
                    <a:pt x="336" y="0"/>
                    <a:pt x="33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2" name="Freeform 14"/>
            <p:cNvSpPr>
              <a:spLocks/>
            </p:cNvSpPr>
            <p:nvPr/>
          </p:nvSpPr>
          <p:spPr bwMode="auto">
            <a:xfrm>
              <a:off x="1912" y="2177"/>
              <a:ext cx="344" cy="388"/>
            </a:xfrm>
            <a:custGeom>
              <a:avLst/>
              <a:gdLst>
                <a:gd name="T0" fmla="*/ 32 w 344"/>
                <a:gd name="T1" fmla="*/ 44 h 388"/>
                <a:gd name="T2" fmla="*/ 16 w 344"/>
                <a:gd name="T3" fmla="*/ 100 h 388"/>
                <a:gd name="T4" fmla="*/ 0 w 344"/>
                <a:gd name="T5" fmla="*/ 148 h 388"/>
                <a:gd name="T6" fmla="*/ 8 w 344"/>
                <a:gd name="T7" fmla="*/ 244 h 388"/>
                <a:gd name="T8" fmla="*/ 232 w 344"/>
                <a:gd name="T9" fmla="*/ 308 h 388"/>
                <a:gd name="T10" fmla="*/ 344 w 344"/>
                <a:gd name="T11" fmla="*/ 388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388"/>
                <a:gd name="T20" fmla="*/ 344 w 344"/>
                <a:gd name="T21" fmla="*/ 388 h 3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388">
                  <a:moveTo>
                    <a:pt x="32" y="44"/>
                  </a:moveTo>
                  <a:cubicBezTo>
                    <a:pt x="5" y="125"/>
                    <a:pt x="46" y="0"/>
                    <a:pt x="16" y="100"/>
                  </a:cubicBezTo>
                  <a:cubicBezTo>
                    <a:pt x="11" y="116"/>
                    <a:pt x="0" y="148"/>
                    <a:pt x="0" y="148"/>
                  </a:cubicBezTo>
                  <a:cubicBezTo>
                    <a:pt x="3" y="180"/>
                    <a:pt x="2" y="213"/>
                    <a:pt x="8" y="244"/>
                  </a:cubicBezTo>
                  <a:cubicBezTo>
                    <a:pt x="25" y="331"/>
                    <a:pt x="203" y="307"/>
                    <a:pt x="232" y="308"/>
                  </a:cubicBezTo>
                  <a:cubicBezTo>
                    <a:pt x="280" y="324"/>
                    <a:pt x="310" y="354"/>
                    <a:pt x="344" y="3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3" name="Freeform 15"/>
            <p:cNvSpPr>
              <a:spLocks/>
            </p:cNvSpPr>
            <p:nvPr/>
          </p:nvSpPr>
          <p:spPr bwMode="auto">
            <a:xfrm>
              <a:off x="2146" y="2181"/>
              <a:ext cx="158" cy="376"/>
            </a:xfrm>
            <a:custGeom>
              <a:avLst/>
              <a:gdLst>
                <a:gd name="T0" fmla="*/ 22 w 158"/>
                <a:gd name="T1" fmla="*/ 0 h 376"/>
                <a:gd name="T2" fmla="*/ 30 w 158"/>
                <a:gd name="T3" fmla="*/ 168 h 376"/>
                <a:gd name="T4" fmla="*/ 102 w 158"/>
                <a:gd name="T5" fmla="*/ 224 h 376"/>
                <a:gd name="T6" fmla="*/ 126 w 158"/>
                <a:gd name="T7" fmla="*/ 240 h 376"/>
                <a:gd name="T8" fmla="*/ 142 w 158"/>
                <a:gd name="T9" fmla="*/ 264 h 376"/>
                <a:gd name="T10" fmla="*/ 158 w 158"/>
                <a:gd name="T11" fmla="*/ 312 h 376"/>
                <a:gd name="T12" fmla="*/ 150 w 158"/>
                <a:gd name="T13" fmla="*/ 376 h 3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8"/>
                <a:gd name="T22" fmla="*/ 0 h 376"/>
                <a:gd name="T23" fmla="*/ 158 w 158"/>
                <a:gd name="T24" fmla="*/ 376 h 3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8" h="376">
                  <a:moveTo>
                    <a:pt x="22" y="0"/>
                  </a:moveTo>
                  <a:cubicBezTo>
                    <a:pt x="16" y="49"/>
                    <a:pt x="0" y="123"/>
                    <a:pt x="30" y="168"/>
                  </a:cubicBezTo>
                  <a:cubicBezTo>
                    <a:pt x="45" y="191"/>
                    <a:pt x="83" y="211"/>
                    <a:pt x="102" y="224"/>
                  </a:cubicBezTo>
                  <a:cubicBezTo>
                    <a:pt x="110" y="229"/>
                    <a:pt x="126" y="240"/>
                    <a:pt x="126" y="240"/>
                  </a:cubicBezTo>
                  <a:cubicBezTo>
                    <a:pt x="131" y="248"/>
                    <a:pt x="138" y="255"/>
                    <a:pt x="142" y="264"/>
                  </a:cubicBezTo>
                  <a:cubicBezTo>
                    <a:pt x="149" y="279"/>
                    <a:pt x="158" y="312"/>
                    <a:pt x="158" y="312"/>
                  </a:cubicBezTo>
                  <a:cubicBezTo>
                    <a:pt x="155" y="333"/>
                    <a:pt x="150" y="376"/>
                    <a:pt x="150" y="3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4" name="Freeform 16"/>
            <p:cNvSpPr>
              <a:spLocks/>
            </p:cNvSpPr>
            <p:nvPr/>
          </p:nvSpPr>
          <p:spPr bwMode="auto">
            <a:xfrm>
              <a:off x="2336" y="2197"/>
              <a:ext cx="296" cy="352"/>
            </a:xfrm>
            <a:custGeom>
              <a:avLst/>
              <a:gdLst>
                <a:gd name="T0" fmla="*/ 296 w 296"/>
                <a:gd name="T1" fmla="*/ 0 h 352"/>
                <a:gd name="T2" fmla="*/ 200 w 296"/>
                <a:gd name="T3" fmla="*/ 56 h 352"/>
                <a:gd name="T4" fmla="*/ 8 w 296"/>
                <a:gd name="T5" fmla="*/ 104 h 352"/>
                <a:gd name="T6" fmla="*/ 32 w 296"/>
                <a:gd name="T7" fmla="*/ 200 h 352"/>
                <a:gd name="T8" fmla="*/ 40 w 296"/>
                <a:gd name="T9" fmla="*/ 224 h 352"/>
                <a:gd name="T10" fmla="*/ 0 w 296"/>
                <a:gd name="T11" fmla="*/ 352 h 3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52"/>
                <a:gd name="T20" fmla="*/ 296 w 296"/>
                <a:gd name="T21" fmla="*/ 352 h 3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52">
                  <a:moveTo>
                    <a:pt x="296" y="0"/>
                  </a:moveTo>
                  <a:cubicBezTo>
                    <a:pt x="237" y="59"/>
                    <a:pt x="270" y="44"/>
                    <a:pt x="200" y="56"/>
                  </a:cubicBezTo>
                  <a:cubicBezTo>
                    <a:pt x="121" y="50"/>
                    <a:pt x="38" y="15"/>
                    <a:pt x="8" y="104"/>
                  </a:cubicBezTo>
                  <a:cubicBezTo>
                    <a:pt x="19" y="169"/>
                    <a:pt x="11" y="137"/>
                    <a:pt x="32" y="200"/>
                  </a:cubicBezTo>
                  <a:cubicBezTo>
                    <a:pt x="35" y="208"/>
                    <a:pt x="40" y="224"/>
                    <a:pt x="40" y="224"/>
                  </a:cubicBezTo>
                  <a:cubicBezTo>
                    <a:pt x="32" y="323"/>
                    <a:pt x="49" y="303"/>
                    <a:pt x="0" y="3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5" name="Freeform 17"/>
            <p:cNvSpPr>
              <a:spLocks/>
            </p:cNvSpPr>
            <p:nvPr/>
          </p:nvSpPr>
          <p:spPr bwMode="auto">
            <a:xfrm>
              <a:off x="2328" y="2349"/>
              <a:ext cx="392" cy="242"/>
            </a:xfrm>
            <a:custGeom>
              <a:avLst/>
              <a:gdLst>
                <a:gd name="T0" fmla="*/ 392 w 392"/>
                <a:gd name="T1" fmla="*/ 0 h 242"/>
                <a:gd name="T2" fmla="*/ 272 w 392"/>
                <a:gd name="T3" fmla="*/ 24 h 242"/>
                <a:gd name="T4" fmla="*/ 208 w 392"/>
                <a:gd name="T5" fmla="*/ 88 h 242"/>
                <a:gd name="T6" fmla="*/ 104 w 392"/>
                <a:gd name="T7" fmla="*/ 240 h 242"/>
                <a:gd name="T8" fmla="*/ 0 w 392"/>
                <a:gd name="T9" fmla="*/ 24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2"/>
                <a:gd name="T16" fmla="*/ 0 h 242"/>
                <a:gd name="T17" fmla="*/ 392 w 392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2" h="242">
                  <a:moveTo>
                    <a:pt x="392" y="0"/>
                  </a:moveTo>
                  <a:cubicBezTo>
                    <a:pt x="353" y="13"/>
                    <a:pt x="313" y="18"/>
                    <a:pt x="272" y="24"/>
                  </a:cubicBezTo>
                  <a:cubicBezTo>
                    <a:pt x="247" y="41"/>
                    <a:pt x="221" y="59"/>
                    <a:pt x="208" y="88"/>
                  </a:cubicBezTo>
                  <a:cubicBezTo>
                    <a:pt x="188" y="134"/>
                    <a:pt x="171" y="236"/>
                    <a:pt x="104" y="240"/>
                  </a:cubicBezTo>
                  <a:cubicBezTo>
                    <a:pt x="69" y="242"/>
                    <a:pt x="35" y="240"/>
                    <a:pt x="0" y="2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6" name="Freeform 18"/>
            <p:cNvSpPr>
              <a:spLocks/>
            </p:cNvSpPr>
            <p:nvPr/>
          </p:nvSpPr>
          <p:spPr bwMode="auto">
            <a:xfrm>
              <a:off x="2328" y="2629"/>
              <a:ext cx="416" cy="248"/>
            </a:xfrm>
            <a:custGeom>
              <a:avLst/>
              <a:gdLst>
                <a:gd name="T0" fmla="*/ 416 w 416"/>
                <a:gd name="T1" fmla="*/ 248 h 248"/>
                <a:gd name="T2" fmla="*/ 376 w 416"/>
                <a:gd name="T3" fmla="*/ 136 h 248"/>
                <a:gd name="T4" fmla="*/ 336 w 416"/>
                <a:gd name="T5" fmla="*/ 40 h 248"/>
                <a:gd name="T6" fmla="*/ 312 w 416"/>
                <a:gd name="T7" fmla="*/ 16 h 248"/>
                <a:gd name="T8" fmla="*/ 264 w 416"/>
                <a:gd name="T9" fmla="*/ 0 h 248"/>
                <a:gd name="T10" fmla="*/ 184 w 416"/>
                <a:gd name="T11" fmla="*/ 16 h 248"/>
                <a:gd name="T12" fmla="*/ 136 w 416"/>
                <a:gd name="T13" fmla="*/ 32 h 248"/>
                <a:gd name="T14" fmla="*/ 112 w 416"/>
                <a:gd name="T15" fmla="*/ 40 h 248"/>
                <a:gd name="T16" fmla="*/ 0 w 416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6"/>
                <a:gd name="T28" fmla="*/ 0 h 248"/>
                <a:gd name="T29" fmla="*/ 416 w 416"/>
                <a:gd name="T30" fmla="*/ 248 h 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6" h="248">
                  <a:moveTo>
                    <a:pt x="416" y="248"/>
                  </a:moveTo>
                  <a:cubicBezTo>
                    <a:pt x="407" y="205"/>
                    <a:pt x="393" y="174"/>
                    <a:pt x="376" y="136"/>
                  </a:cubicBezTo>
                  <a:cubicBezTo>
                    <a:pt x="361" y="102"/>
                    <a:pt x="360" y="69"/>
                    <a:pt x="336" y="40"/>
                  </a:cubicBezTo>
                  <a:cubicBezTo>
                    <a:pt x="329" y="31"/>
                    <a:pt x="322" y="21"/>
                    <a:pt x="312" y="16"/>
                  </a:cubicBezTo>
                  <a:cubicBezTo>
                    <a:pt x="297" y="8"/>
                    <a:pt x="264" y="0"/>
                    <a:pt x="264" y="0"/>
                  </a:cubicBezTo>
                  <a:cubicBezTo>
                    <a:pt x="232" y="5"/>
                    <a:pt x="214" y="7"/>
                    <a:pt x="184" y="16"/>
                  </a:cubicBezTo>
                  <a:cubicBezTo>
                    <a:pt x="168" y="21"/>
                    <a:pt x="152" y="27"/>
                    <a:pt x="136" y="32"/>
                  </a:cubicBezTo>
                  <a:cubicBezTo>
                    <a:pt x="128" y="35"/>
                    <a:pt x="112" y="40"/>
                    <a:pt x="112" y="40"/>
                  </a:cubicBezTo>
                  <a:cubicBezTo>
                    <a:pt x="96" y="39"/>
                    <a:pt x="0" y="50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7" name="Freeform 19"/>
            <p:cNvSpPr>
              <a:spLocks/>
            </p:cNvSpPr>
            <p:nvPr/>
          </p:nvSpPr>
          <p:spPr bwMode="auto">
            <a:xfrm>
              <a:off x="2296" y="2637"/>
              <a:ext cx="368" cy="328"/>
            </a:xfrm>
            <a:custGeom>
              <a:avLst/>
              <a:gdLst>
                <a:gd name="T0" fmla="*/ 368 w 368"/>
                <a:gd name="T1" fmla="*/ 328 h 328"/>
                <a:gd name="T2" fmla="*/ 0 w 368"/>
                <a:gd name="T3" fmla="*/ 0 h 328"/>
                <a:gd name="T4" fmla="*/ 0 60000 65536"/>
                <a:gd name="T5" fmla="*/ 0 60000 65536"/>
                <a:gd name="T6" fmla="*/ 0 w 368"/>
                <a:gd name="T7" fmla="*/ 0 h 328"/>
                <a:gd name="T8" fmla="*/ 368 w 368"/>
                <a:gd name="T9" fmla="*/ 328 h 3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8" h="328">
                  <a:moveTo>
                    <a:pt x="368" y="328"/>
                  </a:moveTo>
                  <a:cubicBezTo>
                    <a:pt x="198" y="300"/>
                    <a:pt x="0" y="19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8" name="Freeform 20"/>
            <p:cNvSpPr>
              <a:spLocks/>
            </p:cNvSpPr>
            <p:nvPr/>
          </p:nvSpPr>
          <p:spPr bwMode="auto">
            <a:xfrm>
              <a:off x="2880" y="2216"/>
              <a:ext cx="344" cy="333"/>
            </a:xfrm>
            <a:custGeom>
              <a:avLst/>
              <a:gdLst>
                <a:gd name="T0" fmla="*/ 0 w 344"/>
                <a:gd name="T1" fmla="*/ 13 h 333"/>
                <a:gd name="T2" fmla="*/ 104 w 344"/>
                <a:gd name="T3" fmla="*/ 29 h 333"/>
                <a:gd name="T4" fmla="*/ 296 w 344"/>
                <a:gd name="T5" fmla="*/ 189 h 333"/>
                <a:gd name="T6" fmla="*/ 336 w 344"/>
                <a:gd name="T7" fmla="*/ 285 h 333"/>
                <a:gd name="T8" fmla="*/ 344 w 344"/>
                <a:gd name="T9" fmla="*/ 333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333"/>
                <a:gd name="T17" fmla="*/ 344 w 344"/>
                <a:gd name="T18" fmla="*/ 333 h 3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333">
                  <a:moveTo>
                    <a:pt x="0" y="13"/>
                  </a:moveTo>
                  <a:cubicBezTo>
                    <a:pt x="39" y="0"/>
                    <a:pt x="65" y="16"/>
                    <a:pt x="104" y="29"/>
                  </a:cubicBezTo>
                  <a:cubicBezTo>
                    <a:pt x="184" y="56"/>
                    <a:pt x="238" y="131"/>
                    <a:pt x="296" y="189"/>
                  </a:cubicBezTo>
                  <a:cubicBezTo>
                    <a:pt x="321" y="214"/>
                    <a:pt x="325" y="253"/>
                    <a:pt x="336" y="285"/>
                  </a:cubicBezTo>
                  <a:cubicBezTo>
                    <a:pt x="341" y="300"/>
                    <a:pt x="344" y="333"/>
                    <a:pt x="344" y="33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9" name="Freeform 21"/>
            <p:cNvSpPr>
              <a:spLocks/>
            </p:cNvSpPr>
            <p:nvPr/>
          </p:nvSpPr>
          <p:spPr bwMode="auto">
            <a:xfrm>
              <a:off x="2992" y="2157"/>
              <a:ext cx="358" cy="400"/>
            </a:xfrm>
            <a:custGeom>
              <a:avLst/>
              <a:gdLst>
                <a:gd name="T0" fmla="*/ 0 w 358"/>
                <a:gd name="T1" fmla="*/ 0 h 400"/>
                <a:gd name="T2" fmla="*/ 168 w 358"/>
                <a:gd name="T3" fmla="*/ 88 h 400"/>
                <a:gd name="T4" fmla="*/ 216 w 358"/>
                <a:gd name="T5" fmla="*/ 112 h 400"/>
                <a:gd name="T6" fmla="*/ 264 w 358"/>
                <a:gd name="T7" fmla="*/ 152 h 400"/>
                <a:gd name="T8" fmla="*/ 336 w 358"/>
                <a:gd name="T9" fmla="*/ 272 h 400"/>
                <a:gd name="T10" fmla="*/ 272 w 35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8"/>
                <a:gd name="T19" fmla="*/ 0 h 400"/>
                <a:gd name="T20" fmla="*/ 358 w 358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8" h="400">
                  <a:moveTo>
                    <a:pt x="0" y="0"/>
                  </a:moveTo>
                  <a:cubicBezTo>
                    <a:pt x="54" y="40"/>
                    <a:pt x="109" y="58"/>
                    <a:pt x="168" y="88"/>
                  </a:cubicBezTo>
                  <a:cubicBezTo>
                    <a:pt x="230" y="119"/>
                    <a:pt x="156" y="92"/>
                    <a:pt x="216" y="112"/>
                  </a:cubicBezTo>
                  <a:cubicBezTo>
                    <a:pt x="231" y="127"/>
                    <a:pt x="250" y="136"/>
                    <a:pt x="264" y="152"/>
                  </a:cubicBezTo>
                  <a:cubicBezTo>
                    <a:pt x="297" y="190"/>
                    <a:pt x="309" y="232"/>
                    <a:pt x="336" y="272"/>
                  </a:cubicBezTo>
                  <a:cubicBezTo>
                    <a:pt x="358" y="358"/>
                    <a:pt x="337" y="367"/>
                    <a:pt x="272" y="4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0" name="Freeform 22"/>
            <p:cNvSpPr>
              <a:spLocks/>
            </p:cNvSpPr>
            <p:nvPr/>
          </p:nvSpPr>
          <p:spPr bwMode="auto">
            <a:xfrm>
              <a:off x="3232" y="2205"/>
              <a:ext cx="312" cy="368"/>
            </a:xfrm>
            <a:custGeom>
              <a:avLst/>
              <a:gdLst>
                <a:gd name="T0" fmla="*/ 312 w 312"/>
                <a:gd name="T1" fmla="*/ 0 h 368"/>
                <a:gd name="T2" fmla="*/ 216 w 312"/>
                <a:gd name="T3" fmla="*/ 208 h 368"/>
                <a:gd name="T4" fmla="*/ 168 w 312"/>
                <a:gd name="T5" fmla="*/ 304 h 368"/>
                <a:gd name="T6" fmla="*/ 0 w 312"/>
                <a:gd name="T7" fmla="*/ 368 h 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368"/>
                <a:gd name="T14" fmla="*/ 312 w 312"/>
                <a:gd name="T15" fmla="*/ 368 h 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368">
                  <a:moveTo>
                    <a:pt x="312" y="0"/>
                  </a:moveTo>
                  <a:cubicBezTo>
                    <a:pt x="298" y="82"/>
                    <a:pt x="269" y="145"/>
                    <a:pt x="216" y="208"/>
                  </a:cubicBezTo>
                  <a:cubicBezTo>
                    <a:pt x="192" y="236"/>
                    <a:pt x="196" y="279"/>
                    <a:pt x="168" y="304"/>
                  </a:cubicBezTo>
                  <a:cubicBezTo>
                    <a:pt x="130" y="337"/>
                    <a:pt x="49" y="368"/>
                    <a:pt x="0" y="36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1" name="Freeform 23"/>
            <p:cNvSpPr>
              <a:spLocks/>
            </p:cNvSpPr>
            <p:nvPr/>
          </p:nvSpPr>
          <p:spPr bwMode="auto">
            <a:xfrm>
              <a:off x="3224" y="2592"/>
              <a:ext cx="512" cy="181"/>
            </a:xfrm>
            <a:custGeom>
              <a:avLst/>
              <a:gdLst>
                <a:gd name="T0" fmla="*/ 512 w 512"/>
                <a:gd name="T1" fmla="*/ 181 h 181"/>
                <a:gd name="T2" fmla="*/ 408 w 512"/>
                <a:gd name="T3" fmla="*/ 69 h 181"/>
                <a:gd name="T4" fmla="*/ 312 w 512"/>
                <a:gd name="T5" fmla="*/ 29 h 181"/>
                <a:gd name="T6" fmla="*/ 0 w 512"/>
                <a:gd name="T7" fmla="*/ 5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2"/>
                <a:gd name="T13" fmla="*/ 0 h 181"/>
                <a:gd name="T14" fmla="*/ 512 w 512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2" h="181">
                  <a:moveTo>
                    <a:pt x="512" y="181"/>
                  </a:moveTo>
                  <a:cubicBezTo>
                    <a:pt x="475" y="156"/>
                    <a:pt x="452" y="84"/>
                    <a:pt x="408" y="69"/>
                  </a:cubicBezTo>
                  <a:cubicBezTo>
                    <a:pt x="374" y="58"/>
                    <a:pt x="347" y="41"/>
                    <a:pt x="312" y="29"/>
                  </a:cubicBezTo>
                  <a:cubicBezTo>
                    <a:pt x="224" y="0"/>
                    <a:pt x="92" y="5"/>
                    <a:pt x="0" y="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2" name="Freeform 24"/>
            <p:cNvSpPr>
              <a:spLocks/>
            </p:cNvSpPr>
            <p:nvPr/>
          </p:nvSpPr>
          <p:spPr bwMode="auto">
            <a:xfrm>
              <a:off x="3184" y="2612"/>
              <a:ext cx="480" cy="449"/>
            </a:xfrm>
            <a:custGeom>
              <a:avLst/>
              <a:gdLst>
                <a:gd name="T0" fmla="*/ 464 w 480"/>
                <a:gd name="T1" fmla="*/ 449 h 449"/>
                <a:gd name="T2" fmla="*/ 400 w 480"/>
                <a:gd name="T3" fmla="*/ 353 h 449"/>
                <a:gd name="T4" fmla="*/ 160 w 480"/>
                <a:gd name="T5" fmla="*/ 169 h 449"/>
                <a:gd name="T6" fmla="*/ 144 w 480"/>
                <a:gd name="T7" fmla="*/ 105 h 449"/>
                <a:gd name="T8" fmla="*/ 0 w 480"/>
                <a:gd name="T9" fmla="*/ 17 h 449"/>
                <a:gd name="T10" fmla="*/ 32 w 480"/>
                <a:gd name="T11" fmla="*/ 1 h 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449"/>
                <a:gd name="T20" fmla="*/ 480 w 480"/>
                <a:gd name="T21" fmla="*/ 449 h 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449">
                  <a:moveTo>
                    <a:pt x="464" y="449"/>
                  </a:moveTo>
                  <a:cubicBezTo>
                    <a:pt x="480" y="402"/>
                    <a:pt x="436" y="378"/>
                    <a:pt x="400" y="353"/>
                  </a:cubicBezTo>
                  <a:cubicBezTo>
                    <a:pt x="316" y="294"/>
                    <a:pt x="220" y="259"/>
                    <a:pt x="160" y="169"/>
                  </a:cubicBezTo>
                  <a:cubicBezTo>
                    <a:pt x="159" y="163"/>
                    <a:pt x="151" y="116"/>
                    <a:pt x="144" y="105"/>
                  </a:cubicBezTo>
                  <a:cubicBezTo>
                    <a:pt x="113" y="58"/>
                    <a:pt x="44" y="47"/>
                    <a:pt x="0" y="17"/>
                  </a:cubicBezTo>
                  <a:cubicBezTo>
                    <a:pt x="26" y="0"/>
                    <a:pt x="14" y="1"/>
                    <a:pt x="32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3" name="Freeform 25"/>
            <p:cNvSpPr>
              <a:spLocks/>
            </p:cNvSpPr>
            <p:nvPr/>
          </p:nvSpPr>
          <p:spPr bwMode="auto">
            <a:xfrm>
              <a:off x="2896" y="2597"/>
              <a:ext cx="280" cy="488"/>
            </a:xfrm>
            <a:custGeom>
              <a:avLst/>
              <a:gdLst>
                <a:gd name="T0" fmla="*/ 0 w 280"/>
                <a:gd name="T1" fmla="*/ 488 h 488"/>
                <a:gd name="T2" fmla="*/ 112 w 280"/>
                <a:gd name="T3" fmla="*/ 256 h 488"/>
                <a:gd name="T4" fmla="*/ 112 w 280"/>
                <a:gd name="T5" fmla="*/ 168 h 488"/>
                <a:gd name="T6" fmla="*/ 256 w 280"/>
                <a:gd name="T7" fmla="*/ 40 h 488"/>
                <a:gd name="T8" fmla="*/ 280 w 280"/>
                <a:gd name="T9" fmla="*/ 0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"/>
                <a:gd name="T16" fmla="*/ 0 h 488"/>
                <a:gd name="T17" fmla="*/ 280 w 280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" h="488">
                  <a:moveTo>
                    <a:pt x="0" y="488"/>
                  </a:moveTo>
                  <a:cubicBezTo>
                    <a:pt x="74" y="414"/>
                    <a:pt x="99" y="362"/>
                    <a:pt x="112" y="256"/>
                  </a:cubicBezTo>
                  <a:cubicBezTo>
                    <a:pt x="105" y="216"/>
                    <a:pt x="98" y="206"/>
                    <a:pt x="112" y="168"/>
                  </a:cubicBezTo>
                  <a:cubicBezTo>
                    <a:pt x="127" y="127"/>
                    <a:pt x="219" y="65"/>
                    <a:pt x="256" y="40"/>
                  </a:cubicBezTo>
                  <a:cubicBezTo>
                    <a:pt x="275" y="11"/>
                    <a:pt x="268" y="25"/>
                    <a:pt x="28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4" name="Freeform 26"/>
            <p:cNvSpPr>
              <a:spLocks/>
            </p:cNvSpPr>
            <p:nvPr/>
          </p:nvSpPr>
          <p:spPr bwMode="auto">
            <a:xfrm>
              <a:off x="2835" y="2581"/>
              <a:ext cx="341" cy="19"/>
            </a:xfrm>
            <a:custGeom>
              <a:avLst/>
              <a:gdLst>
                <a:gd name="T0" fmla="*/ 37 w 341"/>
                <a:gd name="T1" fmla="*/ 0 h 19"/>
                <a:gd name="T2" fmla="*/ 189 w 341"/>
                <a:gd name="T3" fmla="*/ 0 h 19"/>
                <a:gd name="T4" fmla="*/ 341 w 341"/>
                <a:gd name="T5" fmla="*/ 8 h 19"/>
                <a:gd name="T6" fmla="*/ 0 60000 65536"/>
                <a:gd name="T7" fmla="*/ 0 60000 65536"/>
                <a:gd name="T8" fmla="*/ 0 60000 65536"/>
                <a:gd name="T9" fmla="*/ 0 w 341"/>
                <a:gd name="T10" fmla="*/ 0 h 19"/>
                <a:gd name="T11" fmla="*/ 341 w 34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9">
                  <a:moveTo>
                    <a:pt x="37" y="0"/>
                  </a:moveTo>
                  <a:cubicBezTo>
                    <a:pt x="188" y="19"/>
                    <a:pt x="0" y="0"/>
                    <a:pt x="189" y="0"/>
                  </a:cubicBezTo>
                  <a:cubicBezTo>
                    <a:pt x="240" y="0"/>
                    <a:pt x="290" y="8"/>
                    <a:pt x="341" y="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30724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</a:t>
            </a:r>
          </a:p>
        </p:txBody>
      </p:sp>
      <p:sp>
        <p:nvSpPr>
          <p:cNvPr id="30725" name="Rectangle 3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95447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Major processes for segmentation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Bottom-up: group tokens with similar features</a:t>
            </a:r>
          </a:p>
          <a:p>
            <a:r>
              <a:rPr lang="en-US" smtClean="0"/>
              <a:t>Top-down: group tokens that likely belong to the same object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77724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6565900" y="6488113"/>
            <a:ext cx="2578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[Levin and Weiss 2006]</a:t>
            </a:r>
          </a:p>
        </p:txBody>
      </p:sp>
      <p:sp>
        <p:nvSpPr>
          <p:cNvPr id="6" name="Text Box 50"/>
          <p:cNvSpPr txBox="1">
            <a:spLocks noChangeArrowheads="1"/>
          </p:cNvSpPr>
          <p:nvPr/>
        </p:nvSpPr>
        <p:spPr bwMode="auto">
          <a:xfrm>
            <a:off x="0" y="6593567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D. </a:t>
            </a:r>
            <a:r>
              <a:rPr lang="en-US" sz="1050" dirty="0" err="1" smtClean="0">
                <a:solidFill>
                  <a:srgbClr val="000000"/>
                </a:solidFill>
              </a:rPr>
              <a:t>Hoiem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33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763000" cy="25908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 sz="2400" dirty="0" smtClean="0"/>
              <a:t>Compute features for each point </a:t>
            </a:r>
            <a:r>
              <a:rPr lang="en-US" sz="2400" dirty="0" smtClean="0"/>
              <a:t>(color, </a:t>
            </a:r>
            <a:r>
              <a:rPr lang="en-US" sz="2400" dirty="0" smtClean="0"/>
              <a:t>texture</a:t>
            </a:r>
            <a:r>
              <a:rPr lang="en-US" sz="2400" dirty="0" smtClean="0"/>
              <a:t>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marL="533400" indent="-533400">
              <a:buFontTx/>
              <a:buChar char="•"/>
            </a:pPr>
            <a:r>
              <a:rPr lang="en-US" sz="2400" dirty="0" smtClean="0"/>
              <a:t>Initialize windows at individual feature points</a:t>
            </a:r>
          </a:p>
          <a:p>
            <a:pPr marL="533400" indent="-533400">
              <a:buFontTx/>
              <a:buChar char="•"/>
            </a:pPr>
            <a:r>
              <a:rPr lang="en-US" sz="2400" dirty="0" smtClean="0"/>
              <a:t>Perform mean shift for each window until convergence</a:t>
            </a:r>
          </a:p>
          <a:p>
            <a:pPr marL="533400" indent="-533400">
              <a:buFontTx/>
              <a:buChar char="•"/>
            </a:pPr>
            <a:r>
              <a:rPr lang="en-US" sz="2400" dirty="0" smtClean="0"/>
              <a:t>Merge windows that end up near the same “peak” or mode</a:t>
            </a:r>
          </a:p>
          <a:p>
            <a:pPr marL="533400" indent="-533400">
              <a:buFontTx/>
              <a:buChar char="•"/>
            </a:pPr>
            <a:endParaRPr lang="en-US" sz="2400" dirty="0" smtClean="0"/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clustering/segmentation</a:t>
            </a:r>
          </a:p>
        </p:txBody>
      </p:sp>
      <p:pic>
        <p:nvPicPr>
          <p:cNvPr id="3174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8"/>
          <a:stretch>
            <a:fillRect/>
          </a:stretch>
        </p:blipFill>
        <p:spPr bwMode="auto">
          <a:xfrm>
            <a:off x="4054475" y="2660650"/>
            <a:ext cx="4937125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4" b="13559"/>
          <a:stretch>
            <a:fillRect/>
          </a:stretch>
        </p:blipFill>
        <p:spPr bwMode="auto">
          <a:xfrm>
            <a:off x="161925" y="3194050"/>
            <a:ext cx="3876675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D. </a:t>
            </a:r>
            <a:r>
              <a:rPr lang="en-US" sz="1050" dirty="0" err="1" smtClean="0">
                <a:solidFill>
                  <a:srgbClr val="000000"/>
                </a:solidFill>
              </a:rPr>
              <a:t>Hoiem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440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negoiu_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3752850"/>
            <a:ext cx="372745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camp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77925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 descr="campus_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143000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negoi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752850"/>
            <a:ext cx="372903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914400" y="6324600"/>
            <a:ext cx="716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charset="0"/>
              </a:rPr>
              <a:t>http://www.caip.rutgers.edu/~comanici/MSPAMI/msPamiResults.html</a:t>
            </a:r>
          </a:p>
        </p:txBody>
      </p:sp>
      <p:sp>
        <p:nvSpPr>
          <p:cNvPr id="3277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shift segmentation results</a:t>
            </a:r>
          </a:p>
        </p:txBody>
      </p:sp>
    </p:spTree>
    <p:extLst>
      <p:ext uri="{BB962C8B-B14F-4D97-AF65-F5344CB8AC3E}">
        <p14:creationId xmlns:p14="http://schemas.microsoft.com/office/powerpoint/2010/main" val="344368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755576" y="80628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Mean shift segmentation results</a:t>
            </a:r>
          </a:p>
        </p:txBody>
      </p:sp>
    </p:spTree>
    <p:extLst>
      <p:ext uri="{BB962C8B-B14F-4D97-AF65-F5344CB8AC3E}">
        <p14:creationId xmlns:p14="http://schemas.microsoft.com/office/powerpoint/2010/main" val="229632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Mean shift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/>
          <a:lstStyle/>
          <a:p>
            <a:pPr eaLnBrk="1" hangingPunct="1"/>
            <a:r>
              <a:rPr lang="en-US" u="sng" dirty="0" smtClean="0"/>
              <a:t>Pros</a:t>
            </a:r>
            <a:r>
              <a:rPr lang="en-US" dirty="0" smtClean="0"/>
              <a:t>:</a:t>
            </a:r>
          </a:p>
          <a:p>
            <a:pPr lvl="1" eaLnBrk="1" hangingPunct="1"/>
            <a:r>
              <a:rPr lang="en-US" sz="2400" dirty="0" smtClean="0"/>
              <a:t>Does not assume shape on clusters</a:t>
            </a:r>
          </a:p>
          <a:p>
            <a:pPr lvl="1" eaLnBrk="1" hangingPunct="1"/>
            <a:r>
              <a:rPr lang="en-US" sz="2400" dirty="0" smtClean="0"/>
              <a:t>One parameter choice (window size)</a:t>
            </a:r>
          </a:p>
          <a:p>
            <a:pPr lvl="1" eaLnBrk="1" hangingPunct="1"/>
            <a:r>
              <a:rPr lang="en-US" sz="2400" dirty="0" smtClean="0"/>
              <a:t>Generic technique</a:t>
            </a:r>
          </a:p>
          <a:p>
            <a:pPr lvl="1" eaLnBrk="1" hangingPunct="1"/>
            <a:r>
              <a:rPr lang="en-US" sz="2400" dirty="0" smtClean="0"/>
              <a:t>Find multiple </a:t>
            </a:r>
            <a:r>
              <a:rPr lang="en-US" sz="2400" dirty="0" smtClean="0"/>
              <a:t>modes</a:t>
            </a:r>
          </a:p>
          <a:p>
            <a:pPr lvl="1" eaLnBrk="1" hangingPunct="1"/>
            <a:r>
              <a:rPr lang="en-US" sz="2400" dirty="0"/>
              <a:t>Robust to outliers</a:t>
            </a:r>
          </a:p>
          <a:p>
            <a:pPr eaLnBrk="1" hangingPunct="1"/>
            <a:r>
              <a:rPr lang="en-US" u="sng" dirty="0" smtClean="0"/>
              <a:t>Cons</a:t>
            </a:r>
            <a:r>
              <a:rPr lang="en-US" dirty="0" smtClean="0"/>
              <a:t>:</a:t>
            </a:r>
          </a:p>
          <a:p>
            <a:pPr lvl="1" eaLnBrk="1" hangingPunct="1"/>
            <a:r>
              <a:rPr lang="en-US" sz="2400" dirty="0" smtClean="0"/>
              <a:t>Selection of window size</a:t>
            </a:r>
          </a:p>
          <a:p>
            <a:pPr lvl="1" eaLnBrk="1" hangingPunct="1"/>
            <a:r>
              <a:rPr lang="en-US" sz="2400" dirty="0" smtClean="0"/>
              <a:t>Does not scale well with dimension of feature space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5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Mean-shift 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Nicely written mean-shift explanation (with math)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1600" dirty="0" smtClean="0">
                <a:hlinkClick r:id="rId2"/>
              </a:rPr>
              <a:t>http://saravananthirumuruganathan.wordpress.com/2010/04/01/introduction-to-mean-shift-algorithm/</a:t>
            </a:r>
            <a:endParaRPr lang="en-US" sz="1600" dirty="0" smtClean="0"/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/>
              <a:t>Includes .m code for mean-shift clustering</a:t>
            </a:r>
          </a:p>
          <a:p>
            <a:pPr marL="457200" lvl="1" indent="0">
              <a:buNone/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Mean-shift paper by </a:t>
            </a:r>
            <a:r>
              <a:rPr lang="en-US" dirty="0" err="1" smtClean="0"/>
              <a:t>Comaniciu</a:t>
            </a:r>
            <a:r>
              <a:rPr lang="en-US" dirty="0" smtClean="0"/>
              <a:t> and Meer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000" dirty="0" smtClean="0">
                <a:hlinkClick r:id="rId3"/>
              </a:rPr>
              <a:t>http://www.caip.rutgers.edu/~comanici/Papers/MsRobustApproach.pdf</a:t>
            </a:r>
            <a:endParaRPr lang="en-US" sz="2000" dirty="0" smtClean="0"/>
          </a:p>
          <a:p>
            <a:pPr>
              <a:buFont typeface="Arial" pitchFamily="34" charset="0"/>
              <a:buNone/>
              <a:defRPr/>
            </a:pPr>
            <a:endParaRPr lang="en-US" sz="2000" dirty="0" smtClean="0"/>
          </a:p>
          <a:p>
            <a:pPr>
              <a:buFont typeface="Arial" pitchFamily="34" charset="0"/>
              <a:buNone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Adaptive mean shift in higher dimensions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400" i="1" dirty="0" smtClean="0">
                <a:hlinkClick r:id="rId4"/>
              </a:rPr>
              <a:t>http://mis.hevra.haifa.ac.il/~ishimshoni/papers/chap9.pdf</a:t>
            </a:r>
            <a:endParaRPr lang="en-US" sz="2400" i="1" dirty="0" smtClean="0"/>
          </a:p>
          <a:p>
            <a:pPr>
              <a:buFont typeface="Arial" pitchFamily="34" charset="0"/>
              <a:buNone/>
              <a:defRPr/>
            </a:pPr>
            <a:endParaRPr lang="en-US" sz="2400" i="1" dirty="0" smtClean="0"/>
          </a:p>
          <a:p>
            <a:pP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>
              <a:buFont typeface="Arial" pitchFamily="34" charset="0"/>
              <a:buNone/>
              <a:defRPr/>
            </a:pPr>
            <a:endParaRPr lang="en-US" sz="1400" dirty="0" smtClean="0"/>
          </a:p>
          <a:p>
            <a:pPr>
              <a:buFont typeface="Arial" pitchFamily="34" charset="0"/>
              <a:buNone/>
              <a:defRPr/>
            </a:pPr>
            <a:endParaRPr lang="en-US" sz="2800" i="1" dirty="0" smtClean="0"/>
          </a:p>
          <a:p>
            <a:pPr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856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Today</a:t>
            </a:r>
            <a:endParaRPr lang="en-US" dirty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Inspiration </a:t>
            </a:r>
            <a:r>
              <a:rPr lang="en-US" sz="2800" dirty="0" smtClean="0"/>
              <a:t>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r>
              <a:rPr lang="en-US" sz="2400" dirty="0" smtClean="0"/>
              <a:t>Algorithms</a:t>
            </a:r>
            <a:r>
              <a:rPr lang="en-US" sz="2400" dirty="0" smtClean="0"/>
              <a:t>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</a:t>
            </a:r>
            <a:r>
              <a:rPr lang="en-US" sz="2000" dirty="0" smtClean="0"/>
              <a:t>cuts</a:t>
            </a:r>
          </a:p>
          <a:p>
            <a:pPr lvl="2" eaLnBrk="1" hangingPunct="1"/>
            <a:r>
              <a:rPr lang="en-US" sz="2000" dirty="0" smtClean="0"/>
              <a:t>Other</a:t>
            </a:r>
            <a:endParaRPr lang="en-US" sz="20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4855029"/>
            <a:ext cx="7521678" cy="42328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14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reeform 2"/>
          <p:cNvSpPr>
            <a:spLocks/>
          </p:cNvSpPr>
          <p:nvPr/>
        </p:nvSpPr>
        <p:spPr bwMode="auto">
          <a:xfrm rot="5400000" flipH="1" flipV="1">
            <a:off x="2476500" y="723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59" name="Freeform 3"/>
          <p:cNvSpPr>
            <a:spLocks/>
          </p:cNvSpPr>
          <p:nvPr/>
        </p:nvSpPr>
        <p:spPr bwMode="auto">
          <a:xfrm>
            <a:off x="3429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25908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332163" y="166052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FF"/>
                </a:solidFill>
              </a:rPr>
              <a:t>q</a:t>
            </a:r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V="1">
            <a:off x="25908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H="1"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H="1">
            <a:off x="17526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H="1">
            <a:off x="17526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72" name="Rectangle 1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Images as graphs</a:t>
            </a:r>
          </a:p>
        </p:txBody>
      </p:sp>
      <p:sp>
        <p:nvSpPr>
          <p:cNvPr id="70673" name="Rectangle 17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4267200"/>
            <a:ext cx="8458200" cy="2590800"/>
          </a:xfrm>
        </p:spPr>
        <p:txBody>
          <a:bodyPr/>
          <a:lstStyle/>
          <a:p>
            <a:pPr eaLnBrk="1" hangingPunct="1"/>
            <a:r>
              <a:rPr lang="en-US" i="1" smtClean="0"/>
              <a:t>Fully-connected</a:t>
            </a:r>
            <a:r>
              <a:rPr lang="en-US" smtClean="0"/>
              <a:t> graph</a:t>
            </a:r>
          </a:p>
          <a:p>
            <a:pPr lvl="1" eaLnBrk="1" hangingPunct="1"/>
            <a:r>
              <a:rPr lang="en-US" smtClean="0"/>
              <a:t>node (vertex) for every pixel</a:t>
            </a:r>
          </a:p>
          <a:p>
            <a:pPr lvl="1" eaLnBrk="1" hangingPunct="1"/>
            <a:r>
              <a:rPr lang="en-US" smtClean="0"/>
              <a:t>link between </a:t>
            </a:r>
            <a:r>
              <a:rPr lang="en-US" i="1" smtClean="0"/>
              <a:t>every</a:t>
            </a:r>
            <a:r>
              <a:rPr lang="en-US" smtClean="0"/>
              <a:t> pair of pixels, </a:t>
            </a:r>
            <a:r>
              <a:rPr lang="en-US" b="1" smtClean="0">
                <a:solidFill>
                  <a:schemeClr val="folHlink"/>
                </a:solidFill>
              </a:rPr>
              <a:t>p</a:t>
            </a:r>
            <a:r>
              <a:rPr lang="en-US" smtClean="0"/>
              <a:t>,</a:t>
            </a:r>
            <a:r>
              <a:rPr lang="en-US" b="1" smtClean="0">
                <a:solidFill>
                  <a:schemeClr val="folHlink"/>
                </a:solidFill>
              </a:rPr>
              <a:t>q</a:t>
            </a:r>
          </a:p>
          <a:p>
            <a:pPr lvl="1" eaLnBrk="1" hangingPunct="1"/>
            <a:r>
              <a:rPr lang="en-US" smtClean="0"/>
              <a:t>affinity weight </a:t>
            </a:r>
            <a:r>
              <a:rPr lang="en-US" b="1" smtClean="0">
                <a:solidFill>
                  <a:srgbClr val="FF0000"/>
                </a:solidFill>
              </a:rPr>
              <a:t>w</a:t>
            </a:r>
            <a:r>
              <a:rPr lang="en-US" b="1" baseline="-25000" smtClean="0">
                <a:solidFill>
                  <a:srgbClr val="FF0000"/>
                </a:solidFill>
              </a:rPr>
              <a:t>pq</a:t>
            </a:r>
            <a:r>
              <a:rPr lang="en-US" smtClean="0"/>
              <a:t> for each link (edge)</a:t>
            </a:r>
          </a:p>
          <a:p>
            <a:pPr lvl="2" eaLnBrk="1" hangingPunct="1"/>
            <a:r>
              <a:rPr lang="en-US" b="1" smtClean="0">
                <a:solidFill>
                  <a:srgbClr val="FF0000"/>
                </a:solidFill>
              </a:rPr>
              <a:t>w</a:t>
            </a:r>
            <a:r>
              <a:rPr lang="en-US" b="1" baseline="-25000" smtClean="0">
                <a:solidFill>
                  <a:srgbClr val="FF0000"/>
                </a:solidFill>
              </a:rPr>
              <a:t>pq</a:t>
            </a:r>
            <a:r>
              <a:rPr lang="en-US" smtClean="0"/>
              <a:t> measures </a:t>
            </a:r>
            <a:r>
              <a:rPr lang="en-US" i="1" smtClean="0"/>
              <a:t>similarity</a:t>
            </a:r>
          </a:p>
          <a:p>
            <a:pPr lvl="3" eaLnBrk="1" hangingPunct="1"/>
            <a:r>
              <a:rPr lang="en-US" smtClean="0"/>
              <a:t>similarity is </a:t>
            </a:r>
            <a:r>
              <a:rPr lang="en-US" i="1" smtClean="0"/>
              <a:t>inversely proportional</a:t>
            </a:r>
            <a:r>
              <a:rPr lang="en-US" smtClean="0"/>
              <a:t> to difference (in color and position…)</a:t>
            </a:r>
          </a:p>
        </p:txBody>
      </p:sp>
      <p:sp>
        <p:nvSpPr>
          <p:cNvPr id="70674" name="Oval 18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5" name="Oval 19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6" name="Oval 20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7" name="Oval 21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8" name="Oval 22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9" name="Oval 23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80" name="Oval 24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81" name="Oval 25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82" name="Oval 26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83" name="Text Box 27"/>
          <p:cNvSpPr txBox="1">
            <a:spLocks noChangeArrowheads="1"/>
          </p:cNvSpPr>
          <p:nvPr/>
        </p:nvSpPr>
        <p:spPr bwMode="auto">
          <a:xfrm>
            <a:off x="2514600" y="24987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FF"/>
                </a:solidFill>
              </a:rPr>
              <a:t>p</a:t>
            </a:r>
          </a:p>
        </p:txBody>
      </p:sp>
      <p:sp>
        <p:nvSpPr>
          <p:cNvPr id="70684" name="Text Box 28"/>
          <p:cNvSpPr txBox="1">
            <a:spLocks noChangeArrowheads="1"/>
          </p:cNvSpPr>
          <p:nvPr/>
        </p:nvSpPr>
        <p:spPr bwMode="auto">
          <a:xfrm>
            <a:off x="2895600" y="1965325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w</a:t>
            </a:r>
            <a:r>
              <a:rPr lang="en-US" sz="2000" b="1" baseline="-25000">
                <a:solidFill>
                  <a:srgbClr val="FF0000"/>
                </a:solidFill>
              </a:rPr>
              <a:t>pq</a:t>
            </a:r>
          </a:p>
        </p:txBody>
      </p:sp>
      <p:sp>
        <p:nvSpPr>
          <p:cNvPr id="70685" name="Line 29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86" name="Line 30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87" name="Line 31"/>
          <p:cNvSpPr>
            <a:spLocks noChangeShapeType="1"/>
          </p:cNvSpPr>
          <p:nvPr/>
        </p:nvSpPr>
        <p:spPr bwMode="auto">
          <a:xfrm>
            <a:off x="17526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88" name="Line 32"/>
          <p:cNvSpPr>
            <a:spLocks noChangeShapeType="1"/>
          </p:cNvSpPr>
          <p:nvPr/>
        </p:nvSpPr>
        <p:spPr bwMode="auto">
          <a:xfrm flipH="1">
            <a:off x="25908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89" name="Line 33"/>
          <p:cNvSpPr>
            <a:spLocks noChangeShapeType="1"/>
          </p:cNvSpPr>
          <p:nvPr/>
        </p:nvSpPr>
        <p:spPr bwMode="auto">
          <a:xfrm>
            <a:off x="34290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90" name="Line 34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91" name="Line 35"/>
          <p:cNvSpPr>
            <a:spLocks noChangeShapeType="1"/>
          </p:cNvSpPr>
          <p:nvPr/>
        </p:nvSpPr>
        <p:spPr bwMode="auto">
          <a:xfrm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92" name="Line 36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93" name="Line 37"/>
          <p:cNvSpPr>
            <a:spLocks noChangeShapeType="1"/>
          </p:cNvSpPr>
          <p:nvPr/>
        </p:nvSpPr>
        <p:spPr bwMode="auto">
          <a:xfrm>
            <a:off x="2590800" y="16002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94" name="Line 38"/>
          <p:cNvSpPr>
            <a:spLocks noChangeShapeType="1"/>
          </p:cNvSpPr>
          <p:nvPr/>
        </p:nvSpPr>
        <p:spPr bwMode="auto">
          <a:xfrm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95" name="Line 39"/>
          <p:cNvSpPr>
            <a:spLocks noChangeShapeType="1"/>
          </p:cNvSpPr>
          <p:nvPr/>
        </p:nvSpPr>
        <p:spPr bwMode="auto">
          <a:xfrm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96" name="Line 40"/>
          <p:cNvSpPr>
            <a:spLocks noChangeShapeType="1"/>
          </p:cNvSpPr>
          <p:nvPr/>
        </p:nvSpPr>
        <p:spPr bwMode="auto">
          <a:xfrm flipH="1"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97" name="Line 41"/>
          <p:cNvSpPr>
            <a:spLocks noChangeShapeType="1"/>
          </p:cNvSpPr>
          <p:nvPr/>
        </p:nvSpPr>
        <p:spPr bwMode="auto">
          <a:xfrm flipV="1"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98" name="Freeform 4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99" name="Freeform 43"/>
          <p:cNvSpPr>
            <a:spLocks/>
          </p:cNvSpPr>
          <p:nvPr/>
        </p:nvSpPr>
        <p:spPr bwMode="auto">
          <a:xfrm rot="16200000" flipH="1">
            <a:off x="2476500" y="2628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70700" name="Picture 44" descr="tiger_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133475"/>
            <a:ext cx="25336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5962650" y="2200275"/>
            <a:ext cx="457200" cy="533400"/>
            <a:chOff x="2592" y="1488"/>
            <a:chExt cx="288" cy="336"/>
          </a:xfrm>
        </p:grpSpPr>
        <p:sp>
          <p:nvSpPr>
            <p:cNvPr id="70704" name="Rectangle 46"/>
            <p:cNvSpPr>
              <a:spLocks noChangeArrowheads="1"/>
            </p:cNvSpPr>
            <p:nvPr/>
          </p:nvSpPr>
          <p:spPr bwMode="auto">
            <a:xfrm>
              <a:off x="2592" y="1776"/>
              <a:ext cx="48" cy="48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0705" name="Rectangle 47"/>
            <p:cNvSpPr>
              <a:spLocks noChangeArrowheads="1"/>
            </p:cNvSpPr>
            <p:nvPr/>
          </p:nvSpPr>
          <p:spPr bwMode="auto">
            <a:xfrm>
              <a:off x="2832" y="1488"/>
              <a:ext cx="48" cy="48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cxnSp>
          <p:nvCxnSpPr>
            <p:cNvPr id="70706" name="AutoShape 48"/>
            <p:cNvCxnSpPr>
              <a:cxnSpLocks noChangeShapeType="1"/>
              <a:stCxn id="70704" idx="0"/>
              <a:endCxn id="70705" idx="1"/>
            </p:cNvCxnSpPr>
            <p:nvPr/>
          </p:nvCxnSpPr>
          <p:spPr bwMode="auto">
            <a:xfrm flipV="1">
              <a:off x="2616" y="1512"/>
              <a:ext cx="216" cy="264"/>
            </a:xfrm>
            <a:prstGeom prst="straightConnector1">
              <a:avLst/>
            </a:prstGeom>
            <a:noFill/>
            <a:ln w="28575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</p:grpSp>
      <p:sp>
        <p:nvSpPr>
          <p:cNvPr id="70702" name="Text Box 49"/>
          <p:cNvSpPr txBox="1">
            <a:spLocks noChangeArrowheads="1"/>
          </p:cNvSpPr>
          <p:nvPr/>
        </p:nvSpPr>
        <p:spPr bwMode="auto">
          <a:xfrm>
            <a:off x="6115050" y="2286000"/>
            <a:ext cx="6096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Comic Sans MS" pitchFamily="66" charset="0"/>
              </a:rPr>
              <a:t>w</a:t>
            </a:r>
            <a:endParaRPr lang="en-US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703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321469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Line 2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683" name="Line 3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Segmentation by Graph Cuts</a:t>
            </a:r>
          </a:p>
        </p:txBody>
      </p:sp>
      <p:sp>
        <p:nvSpPr>
          <p:cNvPr id="76808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4267200"/>
            <a:ext cx="7848600" cy="2057400"/>
          </a:xfrm>
        </p:spPr>
        <p:txBody>
          <a:bodyPr/>
          <a:lstStyle/>
          <a:p>
            <a:pPr eaLnBrk="1" hangingPunct="1"/>
            <a:r>
              <a:rPr lang="en-US" dirty="0" smtClean="0"/>
              <a:t>Break Graph into Segments</a:t>
            </a:r>
          </a:p>
          <a:p>
            <a:pPr lvl="1" eaLnBrk="1" hangingPunct="1"/>
            <a:r>
              <a:rPr lang="en-US" dirty="0" smtClean="0"/>
              <a:t>Want to delete links that cross </a:t>
            </a:r>
            <a:r>
              <a:rPr lang="en-US" b="1" dirty="0" smtClean="0"/>
              <a:t>between</a:t>
            </a:r>
            <a:r>
              <a:rPr lang="en-US" dirty="0" smtClean="0"/>
              <a:t> segments</a:t>
            </a:r>
          </a:p>
          <a:p>
            <a:pPr lvl="1" eaLnBrk="1" hangingPunct="1"/>
            <a:r>
              <a:rPr lang="en-US" dirty="0" smtClean="0"/>
              <a:t>Easiest to break links that have low similarity (low weight)</a:t>
            </a:r>
          </a:p>
          <a:p>
            <a:pPr lvl="2" eaLnBrk="1" hangingPunct="1"/>
            <a:r>
              <a:rPr lang="en-US" dirty="0" smtClean="0"/>
              <a:t>similar pixels should be in the same segments</a:t>
            </a:r>
          </a:p>
          <a:p>
            <a:pPr lvl="2" eaLnBrk="1" hangingPunct="1"/>
            <a:r>
              <a:rPr lang="en-US" dirty="0" smtClean="0"/>
              <a:t>dissimilar pixels should be in different segments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71689" name="Oval 9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0" name="Oval 10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1" name="Oval 11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2" name="Oval 12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3" name="Oval 13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4" name="Oval 14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5" name="Oval 15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6" name="Oval 16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7" name="Oval 17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8" name="Line 18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699" name="Line 19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00" name="Line 20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01" name="Line 21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02" name="Freeform 2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486400" y="1133475"/>
            <a:ext cx="2541588" cy="3362325"/>
            <a:chOff x="3595" y="714"/>
            <a:chExt cx="1601" cy="2118"/>
          </a:xfrm>
        </p:grpSpPr>
        <p:pic>
          <p:nvPicPr>
            <p:cNvPr id="71710" name="Picture 24" descr="tiger_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00" y="714"/>
              <a:ext cx="1596" cy="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11" name="Rectangle 25"/>
            <p:cNvSpPr>
              <a:spLocks noChangeArrowheads="1"/>
            </p:cNvSpPr>
            <p:nvPr/>
          </p:nvSpPr>
          <p:spPr bwMode="auto">
            <a:xfrm>
              <a:off x="3595" y="714"/>
              <a:ext cx="1584" cy="21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712" name="Freeform 26"/>
            <p:cNvSpPr>
              <a:spLocks/>
            </p:cNvSpPr>
            <p:nvPr/>
          </p:nvSpPr>
          <p:spPr bwMode="auto">
            <a:xfrm>
              <a:off x="3749" y="806"/>
              <a:ext cx="919" cy="1863"/>
            </a:xfrm>
            <a:custGeom>
              <a:avLst/>
              <a:gdLst>
                <a:gd name="T0" fmla="*/ 6 w 919"/>
                <a:gd name="T1" fmla="*/ 0 h 1863"/>
                <a:gd name="T2" fmla="*/ 128 w 919"/>
                <a:gd name="T3" fmla="*/ 58 h 1863"/>
                <a:gd name="T4" fmla="*/ 235 w 919"/>
                <a:gd name="T5" fmla="*/ 85 h 1863"/>
                <a:gd name="T6" fmla="*/ 314 w 919"/>
                <a:gd name="T7" fmla="*/ 175 h 1863"/>
                <a:gd name="T8" fmla="*/ 325 w 919"/>
                <a:gd name="T9" fmla="*/ 191 h 1863"/>
                <a:gd name="T10" fmla="*/ 335 w 919"/>
                <a:gd name="T11" fmla="*/ 207 h 1863"/>
                <a:gd name="T12" fmla="*/ 346 w 919"/>
                <a:gd name="T13" fmla="*/ 223 h 1863"/>
                <a:gd name="T14" fmla="*/ 309 w 919"/>
                <a:gd name="T15" fmla="*/ 536 h 1863"/>
                <a:gd name="T16" fmla="*/ 288 w 919"/>
                <a:gd name="T17" fmla="*/ 584 h 1863"/>
                <a:gd name="T18" fmla="*/ 266 w 919"/>
                <a:gd name="T19" fmla="*/ 616 h 1863"/>
                <a:gd name="T20" fmla="*/ 224 w 919"/>
                <a:gd name="T21" fmla="*/ 711 h 1863"/>
                <a:gd name="T22" fmla="*/ 219 w 919"/>
                <a:gd name="T23" fmla="*/ 918 h 1863"/>
                <a:gd name="T24" fmla="*/ 245 w 919"/>
                <a:gd name="T25" fmla="*/ 966 h 1863"/>
                <a:gd name="T26" fmla="*/ 288 w 919"/>
                <a:gd name="T27" fmla="*/ 1062 h 1863"/>
                <a:gd name="T28" fmla="*/ 282 w 919"/>
                <a:gd name="T29" fmla="*/ 1194 h 1863"/>
                <a:gd name="T30" fmla="*/ 203 w 919"/>
                <a:gd name="T31" fmla="*/ 1232 h 1863"/>
                <a:gd name="T32" fmla="*/ 187 w 919"/>
                <a:gd name="T33" fmla="*/ 1264 h 1863"/>
                <a:gd name="T34" fmla="*/ 245 w 919"/>
                <a:gd name="T35" fmla="*/ 1279 h 1863"/>
                <a:gd name="T36" fmla="*/ 404 w 919"/>
                <a:gd name="T37" fmla="*/ 1274 h 1863"/>
                <a:gd name="T38" fmla="*/ 426 w 919"/>
                <a:gd name="T39" fmla="*/ 1242 h 1863"/>
                <a:gd name="T40" fmla="*/ 415 w 919"/>
                <a:gd name="T41" fmla="*/ 1051 h 1863"/>
                <a:gd name="T42" fmla="*/ 458 w 919"/>
                <a:gd name="T43" fmla="*/ 1072 h 1863"/>
                <a:gd name="T44" fmla="*/ 489 w 919"/>
                <a:gd name="T45" fmla="*/ 1152 h 1863"/>
                <a:gd name="T46" fmla="*/ 532 w 919"/>
                <a:gd name="T47" fmla="*/ 1189 h 1863"/>
                <a:gd name="T48" fmla="*/ 558 w 919"/>
                <a:gd name="T49" fmla="*/ 1237 h 1863"/>
                <a:gd name="T50" fmla="*/ 558 w 919"/>
                <a:gd name="T51" fmla="*/ 1237 h 1863"/>
                <a:gd name="T52" fmla="*/ 574 w 919"/>
                <a:gd name="T53" fmla="*/ 1301 h 1863"/>
                <a:gd name="T54" fmla="*/ 590 w 919"/>
                <a:gd name="T55" fmla="*/ 1423 h 1863"/>
                <a:gd name="T56" fmla="*/ 601 w 919"/>
                <a:gd name="T57" fmla="*/ 1455 h 1863"/>
                <a:gd name="T58" fmla="*/ 622 w 919"/>
                <a:gd name="T59" fmla="*/ 1486 h 1863"/>
                <a:gd name="T60" fmla="*/ 654 w 919"/>
                <a:gd name="T61" fmla="*/ 1550 h 1863"/>
                <a:gd name="T62" fmla="*/ 686 w 919"/>
                <a:gd name="T63" fmla="*/ 1614 h 1863"/>
                <a:gd name="T64" fmla="*/ 712 w 919"/>
                <a:gd name="T65" fmla="*/ 1662 h 1863"/>
                <a:gd name="T66" fmla="*/ 723 w 919"/>
                <a:gd name="T67" fmla="*/ 1678 h 1863"/>
                <a:gd name="T68" fmla="*/ 760 w 919"/>
                <a:gd name="T69" fmla="*/ 1741 h 1863"/>
                <a:gd name="T70" fmla="*/ 882 w 919"/>
                <a:gd name="T71" fmla="*/ 1863 h 1863"/>
                <a:gd name="T72" fmla="*/ 909 w 919"/>
                <a:gd name="T73" fmla="*/ 1752 h 186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19"/>
                <a:gd name="T112" fmla="*/ 0 h 1863"/>
                <a:gd name="T113" fmla="*/ 919 w 919"/>
                <a:gd name="T114" fmla="*/ 1863 h 186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19" h="1863">
                  <a:moveTo>
                    <a:pt x="6" y="0"/>
                  </a:moveTo>
                  <a:cubicBezTo>
                    <a:pt x="34" y="74"/>
                    <a:pt x="0" y="52"/>
                    <a:pt x="128" y="58"/>
                  </a:cubicBezTo>
                  <a:cubicBezTo>
                    <a:pt x="167" y="63"/>
                    <a:pt x="199" y="74"/>
                    <a:pt x="235" y="85"/>
                  </a:cubicBezTo>
                  <a:cubicBezTo>
                    <a:pt x="268" y="107"/>
                    <a:pt x="292" y="142"/>
                    <a:pt x="314" y="175"/>
                  </a:cubicBezTo>
                  <a:cubicBezTo>
                    <a:pt x="318" y="180"/>
                    <a:pt x="321" y="186"/>
                    <a:pt x="325" y="191"/>
                  </a:cubicBezTo>
                  <a:cubicBezTo>
                    <a:pt x="328" y="196"/>
                    <a:pt x="332" y="202"/>
                    <a:pt x="335" y="207"/>
                  </a:cubicBezTo>
                  <a:cubicBezTo>
                    <a:pt x="339" y="212"/>
                    <a:pt x="346" y="223"/>
                    <a:pt x="346" y="223"/>
                  </a:cubicBezTo>
                  <a:cubicBezTo>
                    <a:pt x="380" y="331"/>
                    <a:pt x="371" y="445"/>
                    <a:pt x="309" y="536"/>
                  </a:cubicBezTo>
                  <a:cubicBezTo>
                    <a:pt x="304" y="552"/>
                    <a:pt x="296" y="570"/>
                    <a:pt x="288" y="584"/>
                  </a:cubicBezTo>
                  <a:cubicBezTo>
                    <a:pt x="282" y="595"/>
                    <a:pt x="266" y="616"/>
                    <a:pt x="266" y="616"/>
                  </a:cubicBezTo>
                  <a:cubicBezTo>
                    <a:pt x="256" y="649"/>
                    <a:pt x="235" y="677"/>
                    <a:pt x="224" y="711"/>
                  </a:cubicBezTo>
                  <a:cubicBezTo>
                    <a:pt x="218" y="787"/>
                    <a:pt x="212" y="839"/>
                    <a:pt x="219" y="918"/>
                  </a:cubicBezTo>
                  <a:cubicBezTo>
                    <a:pt x="221" y="943"/>
                    <a:pt x="236" y="937"/>
                    <a:pt x="245" y="966"/>
                  </a:cubicBezTo>
                  <a:cubicBezTo>
                    <a:pt x="255" y="998"/>
                    <a:pt x="269" y="1035"/>
                    <a:pt x="288" y="1062"/>
                  </a:cubicBezTo>
                  <a:cubicBezTo>
                    <a:pt x="299" y="1097"/>
                    <a:pt x="310" y="1167"/>
                    <a:pt x="282" y="1194"/>
                  </a:cubicBezTo>
                  <a:cubicBezTo>
                    <a:pt x="259" y="1217"/>
                    <a:pt x="232" y="1221"/>
                    <a:pt x="203" y="1232"/>
                  </a:cubicBezTo>
                  <a:cubicBezTo>
                    <a:pt x="203" y="1232"/>
                    <a:pt x="182" y="1259"/>
                    <a:pt x="187" y="1264"/>
                  </a:cubicBezTo>
                  <a:cubicBezTo>
                    <a:pt x="193" y="1270"/>
                    <a:pt x="235" y="1277"/>
                    <a:pt x="245" y="1279"/>
                  </a:cubicBezTo>
                  <a:cubicBezTo>
                    <a:pt x="298" y="1277"/>
                    <a:pt x="352" y="1285"/>
                    <a:pt x="404" y="1274"/>
                  </a:cubicBezTo>
                  <a:cubicBezTo>
                    <a:pt x="417" y="1271"/>
                    <a:pt x="426" y="1242"/>
                    <a:pt x="426" y="1242"/>
                  </a:cubicBezTo>
                  <a:cubicBezTo>
                    <a:pt x="434" y="1174"/>
                    <a:pt x="435" y="1117"/>
                    <a:pt x="415" y="1051"/>
                  </a:cubicBezTo>
                  <a:cubicBezTo>
                    <a:pt x="442" y="1042"/>
                    <a:pt x="434" y="1057"/>
                    <a:pt x="458" y="1072"/>
                  </a:cubicBezTo>
                  <a:cubicBezTo>
                    <a:pt x="473" y="1096"/>
                    <a:pt x="474" y="1130"/>
                    <a:pt x="489" y="1152"/>
                  </a:cubicBezTo>
                  <a:cubicBezTo>
                    <a:pt x="500" y="1168"/>
                    <a:pt x="532" y="1189"/>
                    <a:pt x="532" y="1189"/>
                  </a:cubicBezTo>
                  <a:lnTo>
                    <a:pt x="558" y="1237"/>
                  </a:lnTo>
                  <a:cubicBezTo>
                    <a:pt x="558" y="1237"/>
                    <a:pt x="558" y="1237"/>
                    <a:pt x="558" y="1237"/>
                  </a:cubicBezTo>
                  <a:cubicBezTo>
                    <a:pt x="566" y="1259"/>
                    <a:pt x="570" y="1277"/>
                    <a:pt x="574" y="1301"/>
                  </a:cubicBezTo>
                  <a:cubicBezTo>
                    <a:pt x="578" y="1352"/>
                    <a:pt x="577" y="1380"/>
                    <a:pt x="590" y="1423"/>
                  </a:cubicBezTo>
                  <a:cubicBezTo>
                    <a:pt x="593" y="1434"/>
                    <a:pt x="596" y="1445"/>
                    <a:pt x="601" y="1455"/>
                  </a:cubicBezTo>
                  <a:cubicBezTo>
                    <a:pt x="607" y="1466"/>
                    <a:pt x="622" y="1486"/>
                    <a:pt x="622" y="1486"/>
                  </a:cubicBezTo>
                  <a:cubicBezTo>
                    <a:pt x="629" y="1508"/>
                    <a:pt x="641" y="1531"/>
                    <a:pt x="654" y="1550"/>
                  </a:cubicBezTo>
                  <a:cubicBezTo>
                    <a:pt x="661" y="1572"/>
                    <a:pt x="673" y="1595"/>
                    <a:pt x="686" y="1614"/>
                  </a:cubicBezTo>
                  <a:cubicBezTo>
                    <a:pt x="695" y="1642"/>
                    <a:pt x="688" y="1626"/>
                    <a:pt x="712" y="1662"/>
                  </a:cubicBezTo>
                  <a:cubicBezTo>
                    <a:pt x="716" y="1667"/>
                    <a:pt x="723" y="1678"/>
                    <a:pt x="723" y="1678"/>
                  </a:cubicBezTo>
                  <a:cubicBezTo>
                    <a:pt x="730" y="1702"/>
                    <a:pt x="746" y="1720"/>
                    <a:pt x="760" y="1741"/>
                  </a:cubicBezTo>
                  <a:cubicBezTo>
                    <a:pt x="791" y="1788"/>
                    <a:pt x="825" y="1845"/>
                    <a:pt x="882" y="1863"/>
                  </a:cubicBezTo>
                  <a:cubicBezTo>
                    <a:pt x="919" y="1851"/>
                    <a:pt x="909" y="1779"/>
                    <a:pt x="909" y="1752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713" name="Freeform 27"/>
            <p:cNvSpPr>
              <a:spLocks/>
            </p:cNvSpPr>
            <p:nvPr/>
          </p:nvSpPr>
          <p:spPr bwMode="auto">
            <a:xfrm>
              <a:off x="4580" y="2218"/>
              <a:ext cx="508" cy="457"/>
            </a:xfrm>
            <a:custGeom>
              <a:avLst/>
              <a:gdLst>
                <a:gd name="T0" fmla="*/ 73 w 508"/>
                <a:gd name="T1" fmla="*/ 324 h 457"/>
                <a:gd name="T2" fmla="*/ 41 w 508"/>
                <a:gd name="T3" fmla="*/ 303 h 457"/>
                <a:gd name="T4" fmla="*/ 19 w 508"/>
                <a:gd name="T5" fmla="*/ 271 h 457"/>
                <a:gd name="T6" fmla="*/ 46 w 508"/>
                <a:gd name="T7" fmla="*/ 133 h 457"/>
                <a:gd name="T8" fmla="*/ 110 w 508"/>
                <a:gd name="T9" fmla="*/ 37 h 457"/>
                <a:gd name="T10" fmla="*/ 189 w 508"/>
                <a:gd name="T11" fmla="*/ 0 h 457"/>
                <a:gd name="T12" fmla="*/ 290 w 508"/>
                <a:gd name="T13" fmla="*/ 11 h 457"/>
                <a:gd name="T14" fmla="*/ 322 w 508"/>
                <a:gd name="T15" fmla="*/ 21 h 457"/>
                <a:gd name="T16" fmla="*/ 354 w 508"/>
                <a:gd name="T17" fmla="*/ 43 h 457"/>
                <a:gd name="T18" fmla="*/ 370 w 508"/>
                <a:gd name="T19" fmla="*/ 53 h 457"/>
                <a:gd name="T20" fmla="*/ 444 w 508"/>
                <a:gd name="T21" fmla="*/ 112 h 457"/>
                <a:gd name="T22" fmla="*/ 476 w 508"/>
                <a:gd name="T23" fmla="*/ 133 h 457"/>
                <a:gd name="T24" fmla="*/ 508 w 508"/>
                <a:gd name="T25" fmla="*/ 282 h 457"/>
                <a:gd name="T26" fmla="*/ 503 w 508"/>
                <a:gd name="T27" fmla="*/ 340 h 457"/>
                <a:gd name="T28" fmla="*/ 476 w 508"/>
                <a:gd name="T29" fmla="*/ 367 h 457"/>
                <a:gd name="T30" fmla="*/ 423 w 508"/>
                <a:gd name="T31" fmla="*/ 425 h 457"/>
                <a:gd name="T32" fmla="*/ 370 w 508"/>
                <a:gd name="T33" fmla="*/ 457 h 457"/>
                <a:gd name="T34" fmla="*/ 317 w 508"/>
                <a:gd name="T35" fmla="*/ 451 h 457"/>
                <a:gd name="T36" fmla="*/ 285 w 508"/>
                <a:gd name="T37" fmla="*/ 441 h 457"/>
                <a:gd name="T38" fmla="*/ 269 w 508"/>
                <a:gd name="T39" fmla="*/ 436 h 457"/>
                <a:gd name="T40" fmla="*/ 205 w 508"/>
                <a:gd name="T41" fmla="*/ 404 h 457"/>
                <a:gd name="T42" fmla="*/ 142 w 508"/>
                <a:gd name="T43" fmla="*/ 372 h 457"/>
                <a:gd name="T44" fmla="*/ 73 w 508"/>
                <a:gd name="T45" fmla="*/ 324 h 45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8"/>
                <a:gd name="T70" fmla="*/ 0 h 457"/>
                <a:gd name="T71" fmla="*/ 508 w 508"/>
                <a:gd name="T72" fmla="*/ 457 h 45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8" h="457">
                  <a:moveTo>
                    <a:pt x="73" y="324"/>
                  </a:moveTo>
                  <a:cubicBezTo>
                    <a:pt x="62" y="317"/>
                    <a:pt x="52" y="310"/>
                    <a:pt x="41" y="303"/>
                  </a:cubicBezTo>
                  <a:cubicBezTo>
                    <a:pt x="30" y="296"/>
                    <a:pt x="19" y="271"/>
                    <a:pt x="19" y="271"/>
                  </a:cubicBezTo>
                  <a:cubicBezTo>
                    <a:pt x="4" y="222"/>
                    <a:pt x="0" y="165"/>
                    <a:pt x="46" y="133"/>
                  </a:cubicBezTo>
                  <a:cubicBezTo>
                    <a:pt x="67" y="101"/>
                    <a:pt x="88" y="69"/>
                    <a:pt x="110" y="37"/>
                  </a:cubicBezTo>
                  <a:cubicBezTo>
                    <a:pt x="124" y="16"/>
                    <a:pt x="167" y="7"/>
                    <a:pt x="189" y="0"/>
                  </a:cubicBezTo>
                  <a:cubicBezTo>
                    <a:pt x="242" y="4"/>
                    <a:pt x="250" y="0"/>
                    <a:pt x="290" y="11"/>
                  </a:cubicBezTo>
                  <a:cubicBezTo>
                    <a:pt x="301" y="14"/>
                    <a:pt x="322" y="21"/>
                    <a:pt x="322" y="21"/>
                  </a:cubicBezTo>
                  <a:cubicBezTo>
                    <a:pt x="333" y="28"/>
                    <a:pt x="343" y="36"/>
                    <a:pt x="354" y="43"/>
                  </a:cubicBezTo>
                  <a:cubicBezTo>
                    <a:pt x="359" y="46"/>
                    <a:pt x="370" y="53"/>
                    <a:pt x="370" y="53"/>
                  </a:cubicBezTo>
                  <a:cubicBezTo>
                    <a:pt x="388" y="80"/>
                    <a:pt x="417" y="94"/>
                    <a:pt x="444" y="112"/>
                  </a:cubicBezTo>
                  <a:cubicBezTo>
                    <a:pt x="455" y="119"/>
                    <a:pt x="476" y="133"/>
                    <a:pt x="476" y="133"/>
                  </a:cubicBezTo>
                  <a:cubicBezTo>
                    <a:pt x="486" y="183"/>
                    <a:pt x="497" y="232"/>
                    <a:pt x="508" y="282"/>
                  </a:cubicBezTo>
                  <a:cubicBezTo>
                    <a:pt x="506" y="301"/>
                    <a:pt x="507" y="321"/>
                    <a:pt x="503" y="340"/>
                  </a:cubicBezTo>
                  <a:cubicBezTo>
                    <a:pt x="499" y="357"/>
                    <a:pt x="486" y="357"/>
                    <a:pt x="476" y="367"/>
                  </a:cubicBezTo>
                  <a:cubicBezTo>
                    <a:pt x="457" y="386"/>
                    <a:pt x="446" y="409"/>
                    <a:pt x="423" y="425"/>
                  </a:cubicBezTo>
                  <a:cubicBezTo>
                    <a:pt x="414" y="453"/>
                    <a:pt x="394" y="448"/>
                    <a:pt x="370" y="457"/>
                  </a:cubicBezTo>
                  <a:cubicBezTo>
                    <a:pt x="352" y="455"/>
                    <a:pt x="334" y="454"/>
                    <a:pt x="317" y="451"/>
                  </a:cubicBezTo>
                  <a:cubicBezTo>
                    <a:pt x="306" y="449"/>
                    <a:pt x="296" y="444"/>
                    <a:pt x="285" y="441"/>
                  </a:cubicBezTo>
                  <a:cubicBezTo>
                    <a:pt x="280" y="439"/>
                    <a:pt x="269" y="436"/>
                    <a:pt x="269" y="436"/>
                  </a:cubicBezTo>
                  <a:cubicBezTo>
                    <a:pt x="250" y="423"/>
                    <a:pt x="227" y="411"/>
                    <a:pt x="205" y="404"/>
                  </a:cubicBezTo>
                  <a:cubicBezTo>
                    <a:pt x="186" y="391"/>
                    <a:pt x="164" y="379"/>
                    <a:pt x="142" y="372"/>
                  </a:cubicBezTo>
                  <a:cubicBezTo>
                    <a:pt x="104" y="346"/>
                    <a:pt x="103" y="362"/>
                    <a:pt x="73" y="324"/>
                  </a:cubicBezTo>
                  <a:close/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714" name="Freeform 28"/>
            <p:cNvSpPr>
              <a:spLocks/>
            </p:cNvSpPr>
            <p:nvPr/>
          </p:nvSpPr>
          <p:spPr bwMode="auto">
            <a:xfrm>
              <a:off x="3761" y="779"/>
              <a:ext cx="1093" cy="1439"/>
            </a:xfrm>
            <a:custGeom>
              <a:avLst/>
              <a:gdLst>
                <a:gd name="T0" fmla="*/ 0 w 1093"/>
                <a:gd name="T1" fmla="*/ 0 h 1439"/>
                <a:gd name="T2" fmla="*/ 185 w 1093"/>
                <a:gd name="T3" fmla="*/ 22 h 1439"/>
                <a:gd name="T4" fmla="*/ 270 w 1093"/>
                <a:gd name="T5" fmla="*/ 53 h 1439"/>
                <a:gd name="T6" fmla="*/ 318 w 1093"/>
                <a:gd name="T7" fmla="*/ 69 h 1439"/>
                <a:gd name="T8" fmla="*/ 350 w 1093"/>
                <a:gd name="T9" fmla="*/ 91 h 1439"/>
                <a:gd name="T10" fmla="*/ 387 w 1093"/>
                <a:gd name="T11" fmla="*/ 133 h 1439"/>
                <a:gd name="T12" fmla="*/ 424 w 1093"/>
                <a:gd name="T13" fmla="*/ 213 h 1439"/>
                <a:gd name="T14" fmla="*/ 451 w 1093"/>
                <a:gd name="T15" fmla="*/ 340 h 1439"/>
                <a:gd name="T16" fmla="*/ 461 w 1093"/>
                <a:gd name="T17" fmla="*/ 372 h 1439"/>
                <a:gd name="T18" fmla="*/ 499 w 1093"/>
                <a:gd name="T19" fmla="*/ 383 h 1439"/>
                <a:gd name="T20" fmla="*/ 584 w 1093"/>
                <a:gd name="T21" fmla="*/ 377 h 1439"/>
                <a:gd name="T22" fmla="*/ 626 w 1093"/>
                <a:gd name="T23" fmla="*/ 409 h 1439"/>
                <a:gd name="T24" fmla="*/ 716 w 1093"/>
                <a:gd name="T25" fmla="*/ 515 h 1439"/>
                <a:gd name="T26" fmla="*/ 764 w 1093"/>
                <a:gd name="T27" fmla="*/ 579 h 1439"/>
                <a:gd name="T28" fmla="*/ 785 w 1093"/>
                <a:gd name="T29" fmla="*/ 606 h 1439"/>
                <a:gd name="T30" fmla="*/ 817 w 1093"/>
                <a:gd name="T31" fmla="*/ 685 h 1439"/>
                <a:gd name="T32" fmla="*/ 833 w 1093"/>
                <a:gd name="T33" fmla="*/ 733 h 1439"/>
                <a:gd name="T34" fmla="*/ 838 w 1093"/>
                <a:gd name="T35" fmla="*/ 749 h 1439"/>
                <a:gd name="T36" fmla="*/ 870 w 1093"/>
                <a:gd name="T37" fmla="*/ 945 h 1439"/>
                <a:gd name="T38" fmla="*/ 929 w 1093"/>
                <a:gd name="T39" fmla="*/ 993 h 1439"/>
                <a:gd name="T40" fmla="*/ 939 w 1093"/>
                <a:gd name="T41" fmla="*/ 1009 h 1439"/>
                <a:gd name="T42" fmla="*/ 955 w 1093"/>
                <a:gd name="T43" fmla="*/ 1020 h 1439"/>
                <a:gd name="T44" fmla="*/ 977 w 1093"/>
                <a:gd name="T45" fmla="*/ 1041 h 1439"/>
                <a:gd name="T46" fmla="*/ 987 w 1093"/>
                <a:gd name="T47" fmla="*/ 1057 h 1439"/>
                <a:gd name="T48" fmla="*/ 1040 w 1093"/>
                <a:gd name="T49" fmla="*/ 1062 h 1439"/>
                <a:gd name="T50" fmla="*/ 1046 w 1093"/>
                <a:gd name="T51" fmla="*/ 1227 h 1439"/>
                <a:gd name="T52" fmla="*/ 1072 w 1093"/>
                <a:gd name="T53" fmla="*/ 1275 h 1439"/>
                <a:gd name="T54" fmla="*/ 1093 w 1093"/>
                <a:gd name="T55" fmla="*/ 1439 h 143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93"/>
                <a:gd name="T85" fmla="*/ 0 h 1439"/>
                <a:gd name="T86" fmla="*/ 1093 w 1093"/>
                <a:gd name="T87" fmla="*/ 1439 h 143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93" h="1439">
                  <a:moveTo>
                    <a:pt x="0" y="0"/>
                  </a:moveTo>
                  <a:cubicBezTo>
                    <a:pt x="60" y="17"/>
                    <a:pt x="123" y="18"/>
                    <a:pt x="185" y="22"/>
                  </a:cubicBezTo>
                  <a:cubicBezTo>
                    <a:pt x="216" y="29"/>
                    <a:pt x="242" y="39"/>
                    <a:pt x="270" y="53"/>
                  </a:cubicBezTo>
                  <a:cubicBezTo>
                    <a:pt x="285" y="61"/>
                    <a:pt x="318" y="69"/>
                    <a:pt x="318" y="69"/>
                  </a:cubicBezTo>
                  <a:cubicBezTo>
                    <a:pt x="329" y="76"/>
                    <a:pt x="339" y="84"/>
                    <a:pt x="350" y="91"/>
                  </a:cubicBezTo>
                  <a:cubicBezTo>
                    <a:pt x="365" y="102"/>
                    <a:pt x="372" y="122"/>
                    <a:pt x="387" y="133"/>
                  </a:cubicBezTo>
                  <a:cubicBezTo>
                    <a:pt x="395" y="159"/>
                    <a:pt x="409" y="189"/>
                    <a:pt x="424" y="213"/>
                  </a:cubicBezTo>
                  <a:cubicBezTo>
                    <a:pt x="432" y="256"/>
                    <a:pt x="438" y="298"/>
                    <a:pt x="451" y="340"/>
                  </a:cubicBezTo>
                  <a:cubicBezTo>
                    <a:pt x="454" y="351"/>
                    <a:pt x="450" y="369"/>
                    <a:pt x="461" y="372"/>
                  </a:cubicBezTo>
                  <a:cubicBezTo>
                    <a:pt x="484" y="379"/>
                    <a:pt x="472" y="376"/>
                    <a:pt x="499" y="383"/>
                  </a:cubicBezTo>
                  <a:cubicBezTo>
                    <a:pt x="535" y="377"/>
                    <a:pt x="548" y="371"/>
                    <a:pt x="584" y="377"/>
                  </a:cubicBezTo>
                  <a:cubicBezTo>
                    <a:pt x="604" y="385"/>
                    <a:pt x="608" y="398"/>
                    <a:pt x="626" y="409"/>
                  </a:cubicBezTo>
                  <a:cubicBezTo>
                    <a:pt x="654" y="449"/>
                    <a:pt x="671" y="487"/>
                    <a:pt x="716" y="515"/>
                  </a:cubicBezTo>
                  <a:cubicBezTo>
                    <a:pt x="732" y="539"/>
                    <a:pt x="744" y="559"/>
                    <a:pt x="764" y="579"/>
                  </a:cubicBezTo>
                  <a:cubicBezTo>
                    <a:pt x="776" y="617"/>
                    <a:pt x="759" y="574"/>
                    <a:pt x="785" y="606"/>
                  </a:cubicBezTo>
                  <a:cubicBezTo>
                    <a:pt x="802" y="626"/>
                    <a:pt x="808" y="661"/>
                    <a:pt x="817" y="685"/>
                  </a:cubicBezTo>
                  <a:cubicBezTo>
                    <a:pt x="827" y="711"/>
                    <a:pt x="821" y="696"/>
                    <a:pt x="833" y="733"/>
                  </a:cubicBezTo>
                  <a:cubicBezTo>
                    <a:pt x="835" y="738"/>
                    <a:pt x="838" y="749"/>
                    <a:pt x="838" y="749"/>
                  </a:cubicBezTo>
                  <a:cubicBezTo>
                    <a:pt x="845" y="801"/>
                    <a:pt x="829" y="920"/>
                    <a:pt x="870" y="945"/>
                  </a:cubicBezTo>
                  <a:cubicBezTo>
                    <a:pt x="884" y="965"/>
                    <a:pt x="908" y="980"/>
                    <a:pt x="929" y="993"/>
                  </a:cubicBezTo>
                  <a:cubicBezTo>
                    <a:pt x="932" y="998"/>
                    <a:pt x="935" y="1004"/>
                    <a:pt x="939" y="1009"/>
                  </a:cubicBezTo>
                  <a:cubicBezTo>
                    <a:pt x="943" y="1014"/>
                    <a:pt x="951" y="1015"/>
                    <a:pt x="955" y="1020"/>
                  </a:cubicBezTo>
                  <a:cubicBezTo>
                    <a:pt x="975" y="1045"/>
                    <a:pt x="943" y="1030"/>
                    <a:pt x="977" y="1041"/>
                  </a:cubicBezTo>
                  <a:cubicBezTo>
                    <a:pt x="980" y="1046"/>
                    <a:pt x="981" y="1055"/>
                    <a:pt x="987" y="1057"/>
                  </a:cubicBezTo>
                  <a:cubicBezTo>
                    <a:pt x="1004" y="1063"/>
                    <a:pt x="1034" y="1045"/>
                    <a:pt x="1040" y="1062"/>
                  </a:cubicBezTo>
                  <a:cubicBezTo>
                    <a:pt x="1058" y="1114"/>
                    <a:pt x="1043" y="1172"/>
                    <a:pt x="1046" y="1227"/>
                  </a:cubicBezTo>
                  <a:cubicBezTo>
                    <a:pt x="1047" y="1245"/>
                    <a:pt x="1072" y="1275"/>
                    <a:pt x="1072" y="1275"/>
                  </a:cubicBezTo>
                  <a:cubicBezTo>
                    <a:pt x="1091" y="1337"/>
                    <a:pt x="1093" y="1370"/>
                    <a:pt x="1093" y="1439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715" name="Freeform 29"/>
            <p:cNvSpPr>
              <a:spLocks/>
            </p:cNvSpPr>
            <p:nvPr/>
          </p:nvSpPr>
          <p:spPr bwMode="auto">
            <a:xfrm>
              <a:off x="4854" y="1873"/>
              <a:ext cx="330" cy="303"/>
            </a:xfrm>
            <a:custGeom>
              <a:avLst/>
              <a:gdLst>
                <a:gd name="T0" fmla="*/ 0 w 330"/>
                <a:gd name="T1" fmla="*/ 271 h 303"/>
                <a:gd name="T2" fmla="*/ 91 w 330"/>
                <a:gd name="T3" fmla="*/ 250 h 303"/>
                <a:gd name="T4" fmla="*/ 112 w 330"/>
                <a:gd name="T5" fmla="*/ 202 h 303"/>
                <a:gd name="T6" fmla="*/ 160 w 330"/>
                <a:gd name="T7" fmla="*/ 0 h 303"/>
                <a:gd name="T8" fmla="*/ 191 w 330"/>
                <a:gd name="T9" fmla="*/ 58 h 303"/>
                <a:gd name="T10" fmla="*/ 245 w 330"/>
                <a:gd name="T11" fmla="*/ 228 h 303"/>
                <a:gd name="T12" fmla="*/ 287 w 330"/>
                <a:gd name="T13" fmla="*/ 266 h 303"/>
                <a:gd name="T14" fmla="*/ 298 w 330"/>
                <a:gd name="T15" fmla="*/ 281 h 303"/>
                <a:gd name="T16" fmla="*/ 330 w 330"/>
                <a:gd name="T17" fmla="*/ 303 h 3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0"/>
                <a:gd name="T28" fmla="*/ 0 h 303"/>
                <a:gd name="T29" fmla="*/ 330 w 330"/>
                <a:gd name="T30" fmla="*/ 303 h 30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0" h="303">
                  <a:moveTo>
                    <a:pt x="0" y="271"/>
                  </a:moveTo>
                  <a:cubicBezTo>
                    <a:pt x="31" y="264"/>
                    <a:pt x="63" y="267"/>
                    <a:pt x="91" y="250"/>
                  </a:cubicBezTo>
                  <a:cubicBezTo>
                    <a:pt x="101" y="234"/>
                    <a:pt x="106" y="220"/>
                    <a:pt x="112" y="202"/>
                  </a:cubicBezTo>
                  <a:cubicBezTo>
                    <a:pt x="106" y="131"/>
                    <a:pt x="77" y="26"/>
                    <a:pt x="160" y="0"/>
                  </a:cubicBezTo>
                  <a:cubicBezTo>
                    <a:pt x="182" y="15"/>
                    <a:pt x="182" y="34"/>
                    <a:pt x="191" y="58"/>
                  </a:cubicBezTo>
                  <a:cubicBezTo>
                    <a:pt x="212" y="113"/>
                    <a:pt x="219" y="176"/>
                    <a:pt x="245" y="228"/>
                  </a:cubicBezTo>
                  <a:cubicBezTo>
                    <a:pt x="257" y="251"/>
                    <a:pt x="260" y="248"/>
                    <a:pt x="287" y="266"/>
                  </a:cubicBezTo>
                  <a:cubicBezTo>
                    <a:pt x="292" y="270"/>
                    <a:pt x="293" y="277"/>
                    <a:pt x="298" y="281"/>
                  </a:cubicBezTo>
                  <a:cubicBezTo>
                    <a:pt x="308" y="289"/>
                    <a:pt x="330" y="303"/>
                    <a:pt x="330" y="303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716" name="Freeform 30"/>
            <p:cNvSpPr>
              <a:spLocks/>
            </p:cNvSpPr>
            <p:nvPr/>
          </p:nvSpPr>
          <p:spPr bwMode="auto">
            <a:xfrm>
              <a:off x="3617" y="2009"/>
              <a:ext cx="319" cy="751"/>
            </a:xfrm>
            <a:custGeom>
              <a:avLst/>
              <a:gdLst>
                <a:gd name="T0" fmla="*/ 0 w 319"/>
                <a:gd name="T1" fmla="*/ 751 h 751"/>
                <a:gd name="T2" fmla="*/ 64 w 319"/>
                <a:gd name="T3" fmla="*/ 719 h 751"/>
                <a:gd name="T4" fmla="*/ 80 w 319"/>
                <a:gd name="T5" fmla="*/ 708 h 751"/>
                <a:gd name="T6" fmla="*/ 96 w 319"/>
                <a:gd name="T7" fmla="*/ 676 h 751"/>
                <a:gd name="T8" fmla="*/ 106 w 319"/>
                <a:gd name="T9" fmla="*/ 645 h 751"/>
                <a:gd name="T10" fmla="*/ 106 w 319"/>
                <a:gd name="T11" fmla="*/ 347 h 751"/>
                <a:gd name="T12" fmla="*/ 128 w 319"/>
                <a:gd name="T13" fmla="*/ 209 h 751"/>
                <a:gd name="T14" fmla="*/ 154 w 319"/>
                <a:gd name="T15" fmla="*/ 114 h 751"/>
                <a:gd name="T16" fmla="*/ 149 w 319"/>
                <a:gd name="T17" fmla="*/ 18 h 751"/>
                <a:gd name="T18" fmla="*/ 144 w 319"/>
                <a:gd name="T19" fmla="*/ 2 h 751"/>
                <a:gd name="T20" fmla="*/ 186 w 319"/>
                <a:gd name="T21" fmla="*/ 39 h 751"/>
                <a:gd name="T22" fmla="*/ 319 w 319"/>
                <a:gd name="T23" fmla="*/ 82 h 7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9"/>
                <a:gd name="T37" fmla="*/ 0 h 751"/>
                <a:gd name="T38" fmla="*/ 319 w 319"/>
                <a:gd name="T39" fmla="*/ 751 h 7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9" h="751">
                  <a:moveTo>
                    <a:pt x="0" y="751"/>
                  </a:moveTo>
                  <a:cubicBezTo>
                    <a:pt x="26" y="741"/>
                    <a:pt x="39" y="736"/>
                    <a:pt x="64" y="719"/>
                  </a:cubicBezTo>
                  <a:cubicBezTo>
                    <a:pt x="69" y="715"/>
                    <a:pt x="80" y="708"/>
                    <a:pt x="80" y="708"/>
                  </a:cubicBezTo>
                  <a:cubicBezTo>
                    <a:pt x="91" y="690"/>
                    <a:pt x="89" y="695"/>
                    <a:pt x="96" y="676"/>
                  </a:cubicBezTo>
                  <a:cubicBezTo>
                    <a:pt x="99" y="666"/>
                    <a:pt x="106" y="645"/>
                    <a:pt x="106" y="645"/>
                  </a:cubicBezTo>
                  <a:cubicBezTo>
                    <a:pt x="120" y="459"/>
                    <a:pt x="106" y="682"/>
                    <a:pt x="106" y="347"/>
                  </a:cubicBezTo>
                  <a:cubicBezTo>
                    <a:pt x="106" y="287"/>
                    <a:pt x="99" y="252"/>
                    <a:pt x="128" y="209"/>
                  </a:cubicBezTo>
                  <a:cubicBezTo>
                    <a:pt x="138" y="177"/>
                    <a:pt x="149" y="147"/>
                    <a:pt x="154" y="114"/>
                  </a:cubicBezTo>
                  <a:cubicBezTo>
                    <a:pt x="152" y="82"/>
                    <a:pt x="152" y="50"/>
                    <a:pt x="149" y="18"/>
                  </a:cubicBezTo>
                  <a:cubicBezTo>
                    <a:pt x="149" y="12"/>
                    <a:pt x="139" y="4"/>
                    <a:pt x="144" y="2"/>
                  </a:cubicBezTo>
                  <a:cubicBezTo>
                    <a:pt x="148" y="0"/>
                    <a:pt x="181" y="36"/>
                    <a:pt x="186" y="39"/>
                  </a:cubicBezTo>
                  <a:cubicBezTo>
                    <a:pt x="201" y="87"/>
                    <a:pt x="281" y="82"/>
                    <a:pt x="319" y="82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717" name="Freeform 31"/>
            <p:cNvSpPr>
              <a:spLocks/>
            </p:cNvSpPr>
            <p:nvPr/>
          </p:nvSpPr>
          <p:spPr bwMode="auto">
            <a:xfrm>
              <a:off x="4599" y="1284"/>
              <a:ext cx="569" cy="223"/>
            </a:xfrm>
            <a:custGeom>
              <a:avLst/>
              <a:gdLst>
                <a:gd name="T0" fmla="*/ 0 w 569"/>
                <a:gd name="T1" fmla="*/ 223 h 223"/>
                <a:gd name="T2" fmla="*/ 165 w 569"/>
                <a:gd name="T3" fmla="*/ 217 h 223"/>
                <a:gd name="T4" fmla="*/ 292 w 569"/>
                <a:gd name="T5" fmla="*/ 170 h 223"/>
                <a:gd name="T6" fmla="*/ 372 w 569"/>
                <a:gd name="T7" fmla="*/ 138 h 223"/>
                <a:gd name="T8" fmla="*/ 420 w 569"/>
                <a:gd name="T9" fmla="*/ 122 h 223"/>
                <a:gd name="T10" fmla="*/ 436 w 569"/>
                <a:gd name="T11" fmla="*/ 106 h 223"/>
                <a:gd name="T12" fmla="*/ 452 w 569"/>
                <a:gd name="T13" fmla="*/ 101 h 223"/>
                <a:gd name="T14" fmla="*/ 462 w 569"/>
                <a:gd name="T15" fmla="*/ 85 h 223"/>
                <a:gd name="T16" fmla="*/ 542 w 569"/>
                <a:gd name="T17" fmla="*/ 37 h 223"/>
                <a:gd name="T18" fmla="*/ 569 w 569"/>
                <a:gd name="T19" fmla="*/ 0 h 2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9"/>
                <a:gd name="T31" fmla="*/ 0 h 223"/>
                <a:gd name="T32" fmla="*/ 569 w 569"/>
                <a:gd name="T33" fmla="*/ 223 h 2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9" h="223">
                  <a:moveTo>
                    <a:pt x="0" y="223"/>
                  </a:moveTo>
                  <a:cubicBezTo>
                    <a:pt x="55" y="221"/>
                    <a:pt x="110" y="221"/>
                    <a:pt x="165" y="217"/>
                  </a:cubicBezTo>
                  <a:cubicBezTo>
                    <a:pt x="197" y="214"/>
                    <a:pt x="259" y="181"/>
                    <a:pt x="292" y="170"/>
                  </a:cubicBezTo>
                  <a:cubicBezTo>
                    <a:pt x="321" y="161"/>
                    <a:pt x="346" y="151"/>
                    <a:pt x="372" y="138"/>
                  </a:cubicBezTo>
                  <a:cubicBezTo>
                    <a:pt x="387" y="130"/>
                    <a:pt x="420" y="122"/>
                    <a:pt x="420" y="122"/>
                  </a:cubicBezTo>
                  <a:cubicBezTo>
                    <a:pt x="425" y="117"/>
                    <a:pt x="430" y="110"/>
                    <a:pt x="436" y="106"/>
                  </a:cubicBezTo>
                  <a:cubicBezTo>
                    <a:pt x="441" y="103"/>
                    <a:pt x="448" y="105"/>
                    <a:pt x="452" y="101"/>
                  </a:cubicBezTo>
                  <a:cubicBezTo>
                    <a:pt x="457" y="97"/>
                    <a:pt x="457" y="89"/>
                    <a:pt x="462" y="85"/>
                  </a:cubicBezTo>
                  <a:cubicBezTo>
                    <a:pt x="483" y="66"/>
                    <a:pt x="514" y="46"/>
                    <a:pt x="542" y="37"/>
                  </a:cubicBezTo>
                  <a:cubicBezTo>
                    <a:pt x="564" y="3"/>
                    <a:pt x="553" y="13"/>
                    <a:pt x="569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718" name="Freeform 32"/>
            <p:cNvSpPr>
              <a:spLocks/>
            </p:cNvSpPr>
            <p:nvPr/>
          </p:nvSpPr>
          <p:spPr bwMode="auto">
            <a:xfrm>
              <a:off x="3654" y="1560"/>
              <a:ext cx="308" cy="440"/>
            </a:xfrm>
            <a:custGeom>
              <a:avLst/>
              <a:gdLst>
                <a:gd name="T0" fmla="*/ 107 w 308"/>
                <a:gd name="T1" fmla="*/ 440 h 440"/>
                <a:gd name="T2" fmla="*/ 64 w 308"/>
                <a:gd name="T3" fmla="*/ 313 h 440"/>
                <a:gd name="T4" fmla="*/ 59 w 308"/>
                <a:gd name="T5" fmla="*/ 329 h 440"/>
                <a:gd name="T6" fmla="*/ 53 w 308"/>
                <a:gd name="T7" fmla="*/ 356 h 440"/>
                <a:gd name="T8" fmla="*/ 43 w 308"/>
                <a:gd name="T9" fmla="*/ 324 h 440"/>
                <a:gd name="T10" fmla="*/ 16 w 308"/>
                <a:gd name="T11" fmla="*/ 276 h 440"/>
                <a:gd name="T12" fmla="*/ 11 w 308"/>
                <a:gd name="T13" fmla="*/ 239 h 440"/>
                <a:gd name="T14" fmla="*/ 0 w 308"/>
                <a:gd name="T15" fmla="*/ 180 h 440"/>
                <a:gd name="T16" fmla="*/ 38 w 308"/>
                <a:gd name="T17" fmla="*/ 133 h 440"/>
                <a:gd name="T18" fmla="*/ 69 w 308"/>
                <a:gd name="T19" fmla="*/ 111 h 440"/>
                <a:gd name="T20" fmla="*/ 101 w 308"/>
                <a:gd name="T21" fmla="*/ 101 h 440"/>
                <a:gd name="T22" fmla="*/ 213 w 308"/>
                <a:gd name="T23" fmla="*/ 64 h 440"/>
                <a:gd name="T24" fmla="*/ 276 w 308"/>
                <a:gd name="T25" fmla="*/ 26 h 440"/>
                <a:gd name="T26" fmla="*/ 308 w 308"/>
                <a:gd name="T27" fmla="*/ 0 h 4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8"/>
                <a:gd name="T43" fmla="*/ 0 h 440"/>
                <a:gd name="T44" fmla="*/ 308 w 308"/>
                <a:gd name="T45" fmla="*/ 440 h 4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8" h="440">
                  <a:moveTo>
                    <a:pt x="107" y="440"/>
                  </a:moveTo>
                  <a:cubicBezTo>
                    <a:pt x="90" y="397"/>
                    <a:pt x="75" y="359"/>
                    <a:pt x="64" y="313"/>
                  </a:cubicBezTo>
                  <a:cubicBezTo>
                    <a:pt x="62" y="318"/>
                    <a:pt x="60" y="324"/>
                    <a:pt x="59" y="329"/>
                  </a:cubicBezTo>
                  <a:cubicBezTo>
                    <a:pt x="57" y="338"/>
                    <a:pt x="62" y="359"/>
                    <a:pt x="53" y="356"/>
                  </a:cubicBezTo>
                  <a:cubicBezTo>
                    <a:pt x="42" y="353"/>
                    <a:pt x="49" y="333"/>
                    <a:pt x="43" y="324"/>
                  </a:cubicBezTo>
                  <a:cubicBezTo>
                    <a:pt x="19" y="287"/>
                    <a:pt x="26" y="304"/>
                    <a:pt x="16" y="276"/>
                  </a:cubicBezTo>
                  <a:cubicBezTo>
                    <a:pt x="14" y="264"/>
                    <a:pt x="13" y="251"/>
                    <a:pt x="11" y="239"/>
                  </a:cubicBezTo>
                  <a:cubicBezTo>
                    <a:pt x="8" y="219"/>
                    <a:pt x="0" y="180"/>
                    <a:pt x="0" y="180"/>
                  </a:cubicBezTo>
                  <a:cubicBezTo>
                    <a:pt x="7" y="145"/>
                    <a:pt x="6" y="143"/>
                    <a:pt x="38" y="133"/>
                  </a:cubicBezTo>
                  <a:cubicBezTo>
                    <a:pt x="48" y="126"/>
                    <a:pt x="59" y="118"/>
                    <a:pt x="69" y="111"/>
                  </a:cubicBezTo>
                  <a:cubicBezTo>
                    <a:pt x="78" y="105"/>
                    <a:pt x="101" y="101"/>
                    <a:pt x="101" y="101"/>
                  </a:cubicBezTo>
                  <a:cubicBezTo>
                    <a:pt x="138" y="76"/>
                    <a:pt x="168" y="69"/>
                    <a:pt x="213" y="64"/>
                  </a:cubicBezTo>
                  <a:cubicBezTo>
                    <a:pt x="238" y="55"/>
                    <a:pt x="252" y="35"/>
                    <a:pt x="276" y="26"/>
                  </a:cubicBezTo>
                  <a:cubicBezTo>
                    <a:pt x="291" y="4"/>
                    <a:pt x="293" y="15"/>
                    <a:pt x="308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719" name="Freeform 33"/>
            <p:cNvSpPr>
              <a:spLocks/>
            </p:cNvSpPr>
            <p:nvPr/>
          </p:nvSpPr>
          <p:spPr bwMode="auto">
            <a:xfrm>
              <a:off x="4106" y="742"/>
              <a:ext cx="1072" cy="128"/>
            </a:xfrm>
            <a:custGeom>
              <a:avLst/>
              <a:gdLst>
                <a:gd name="T0" fmla="*/ 0 w 1072"/>
                <a:gd name="T1" fmla="*/ 128 h 128"/>
                <a:gd name="T2" fmla="*/ 339 w 1072"/>
                <a:gd name="T3" fmla="*/ 122 h 128"/>
                <a:gd name="T4" fmla="*/ 440 w 1072"/>
                <a:gd name="T5" fmla="*/ 101 h 128"/>
                <a:gd name="T6" fmla="*/ 764 w 1072"/>
                <a:gd name="T7" fmla="*/ 85 h 128"/>
                <a:gd name="T8" fmla="*/ 918 w 1072"/>
                <a:gd name="T9" fmla="*/ 53 h 128"/>
                <a:gd name="T10" fmla="*/ 1072 w 1072"/>
                <a:gd name="T11" fmla="*/ 0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72"/>
                <a:gd name="T19" fmla="*/ 0 h 128"/>
                <a:gd name="T20" fmla="*/ 1072 w 1072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72" h="128">
                  <a:moveTo>
                    <a:pt x="0" y="128"/>
                  </a:moveTo>
                  <a:cubicBezTo>
                    <a:pt x="113" y="126"/>
                    <a:pt x="226" y="125"/>
                    <a:pt x="339" y="122"/>
                  </a:cubicBezTo>
                  <a:cubicBezTo>
                    <a:pt x="374" y="121"/>
                    <a:pt x="406" y="103"/>
                    <a:pt x="440" y="101"/>
                  </a:cubicBezTo>
                  <a:cubicBezTo>
                    <a:pt x="548" y="94"/>
                    <a:pt x="655" y="88"/>
                    <a:pt x="764" y="85"/>
                  </a:cubicBezTo>
                  <a:cubicBezTo>
                    <a:pt x="816" y="81"/>
                    <a:pt x="870" y="77"/>
                    <a:pt x="918" y="53"/>
                  </a:cubicBezTo>
                  <a:cubicBezTo>
                    <a:pt x="966" y="29"/>
                    <a:pt x="1016" y="0"/>
                    <a:pt x="1072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34"/>
            <p:cNvGrpSpPr>
              <a:grpSpLocks/>
            </p:cNvGrpSpPr>
            <p:nvPr/>
          </p:nvGrpSpPr>
          <p:grpSpPr bwMode="auto">
            <a:xfrm>
              <a:off x="4171" y="1386"/>
              <a:ext cx="288" cy="336"/>
              <a:chOff x="2592" y="1488"/>
              <a:chExt cx="288" cy="336"/>
            </a:xfrm>
          </p:grpSpPr>
          <p:sp>
            <p:nvSpPr>
              <p:cNvPr id="71722" name="Rectangle 35"/>
              <p:cNvSpPr>
                <a:spLocks noChangeArrowheads="1"/>
              </p:cNvSpPr>
              <p:nvPr/>
            </p:nvSpPr>
            <p:spPr bwMode="auto">
              <a:xfrm>
                <a:off x="2592" y="177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723" name="Rectangle 36"/>
              <p:cNvSpPr>
                <a:spLocks noChangeArrowheads="1"/>
              </p:cNvSpPr>
              <p:nvPr/>
            </p:nvSpPr>
            <p:spPr bwMode="auto">
              <a:xfrm>
                <a:off x="2832" y="14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cxnSp>
            <p:nvCxnSpPr>
              <p:cNvPr id="71724" name="AutoShape 37"/>
              <p:cNvCxnSpPr>
                <a:cxnSpLocks noChangeShapeType="1"/>
                <a:stCxn id="71722" idx="0"/>
                <a:endCxn id="71723" idx="1"/>
              </p:cNvCxnSpPr>
              <p:nvPr/>
            </p:nvCxnSpPr>
            <p:spPr bwMode="auto">
              <a:xfrm flipV="1">
                <a:off x="2616" y="1512"/>
                <a:ext cx="216" cy="264"/>
              </a:xfrm>
              <a:prstGeom prst="straightConnector1">
                <a:avLst/>
              </a:prstGeom>
              <a:noFill/>
              <a:ln w="28575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71721" name="Text Box 38"/>
            <p:cNvSpPr txBox="1">
              <a:spLocks noChangeArrowheads="1"/>
            </p:cNvSpPr>
            <p:nvPr/>
          </p:nvSpPr>
          <p:spPr bwMode="auto">
            <a:xfrm>
              <a:off x="4267" y="1440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00"/>
                  </a:solidFill>
                  <a:latin typeface="Comic Sans MS" pitchFamily="66" charset="0"/>
                </a:rPr>
                <a:t>w</a:t>
              </a:r>
              <a:endParaRPr lang="en-US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</p:grpSp>
      <p:sp>
        <p:nvSpPr>
          <p:cNvPr id="71704" name="Line 39"/>
          <p:cNvSpPr>
            <a:spLocks noChangeShapeType="1"/>
          </p:cNvSpPr>
          <p:nvPr/>
        </p:nvSpPr>
        <p:spPr bwMode="auto">
          <a:xfrm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05" name="Line 40"/>
          <p:cNvSpPr>
            <a:spLocks noChangeShapeType="1"/>
          </p:cNvSpPr>
          <p:nvPr/>
        </p:nvSpPr>
        <p:spPr bwMode="auto">
          <a:xfrm flipV="1"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06" name="Text Box 41"/>
          <p:cNvSpPr txBox="1">
            <a:spLocks noChangeArrowheads="1"/>
          </p:cNvSpPr>
          <p:nvPr/>
        </p:nvSpPr>
        <p:spPr bwMode="auto">
          <a:xfrm>
            <a:off x="1524000" y="3429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71707" name="Text Box 42"/>
          <p:cNvSpPr txBox="1">
            <a:spLocks noChangeArrowheads="1"/>
          </p:cNvSpPr>
          <p:nvPr/>
        </p:nvSpPr>
        <p:spPr bwMode="auto">
          <a:xfrm>
            <a:off x="2584450" y="3429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71708" name="Text Box 43"/>
          <p:cNvSpPr txBox="1">
            <a:spLocks noChangeArrowheads="1"/>
          </p:cNvSpPr>
          <p:nvPr/>
        </p:nvSpPr>
        <p:spPr bwMode="auto">
          <a:xfrm>
            <a:off x="3346450" y="3429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71709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45" name="Freeform 2"/>
          <p:cNvSpPr>
            <a:spLocks/>
          </p:cNvSpPr>
          <p:nvPr/>
        </p:nvSpPr>
        <p:spPr bwMode="auto">
          <a:xfrm rot="5400000" flipH="1" flipV="1">
            <a:off x="2476500" y="723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" name="Freeform 3"/>
          <p:cNvSpPr>
            <a:spLocks/>
          </p:cNvSpPr>
          <p:nvPr/>
        </p:nvSpPr>
        <p:spPr bwMode="auto">
          <a:xfrm>
            <a:off x="3429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7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5"/>
          <p:cNvSpPr>
            <a:spLocks noChangeShapeType="1"/>
          </p:cNvSpPr>
          <p:nvPr/>
        </p:nvSpPr>
        <p:spPr bwMode="auto">
          <a:xfrm>
            <a:off x="25908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9" name="Line 6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3332163" y="166052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FF"/>
                </a:solidFill>
              </a:rPr>
              <a:t>q</a:t>
            </a:r>
          </a:p>
        </p:txBody>
      </p:sp>
      <p:sp>
        <p:nvSpPr>
          <p:cNvPr id="51" name="Line 8"/>
          <p:cNvSpPr>
            <a:spLocks noChangeShapeType="1"/>
          </p:cNvSpPr>
          <p:nvPr/>
        </p:nvSpPr>
        <p:spPr bwMode="auto">
          <a:xfrm flipV="1">
            <a:off x="25908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" name="Line 9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Line 10"/>
          <p:cNvSpPr>
            <a:spLocks noChangeShapeType="1"/>
          </p:cNvSpPr>
          <p:nvPr/>
        </p:nvSpPr>
        <p:spPr bwMode="auto">
          <a:xfrm flipH="1"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" name="Line 11"/>
          <p:cNvSpPr>
            <a:spLocks noChangeShapeType="1"/>
          </p:cNvSpPr>
          <p:nvPr/>
        </p:nvSpPr>
        <p:spPr bwMode="auto">
          <a:xfrm flipH="1">
            <a:off x="17526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5" name="Line 12"/>
          <p:cNvSpPr>
            <a:spLocks noChangeShapeType="1"/>
          </p:cNvSpPr>
          <p:nvPr/>
        </p:nvSpPr>
        <p:spPr bwMode="auto">
          <a:xfrm flipH="1">
            <a:off x="17526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7" name="Line 14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" name="Line 15"/>
          <p:cNvSpPr>
            <a:spLocks noChangeShapeType="1"/>
          </p:cNvSpPr>
          <p:nvPr/>
        </p:nvSpPr>
        <p:spPr bwMode="auto">
          <a:xfrm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" name="Oval 18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" name="Oval 19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" name="Oval 20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" name="Oval 21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3" name="Oval 22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" name="Oval 23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5" name="Oval 24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6" name="Oval 25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7" name="Oval 26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" name="Text Box 27"/>
          <p:cNvSpPr txBox="1">
            <a:spLocks noChangeArrowheads="1"/>
          </p:cNvSpPr>
          <p:nvPr/>
        </p:nvSpPr>
        <p:spPr bwMode="auto">
          <a:xfrm>
            <a:off x="2514600" y="24987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FF"/>
                </a:solidFill>
              </a:rPr>
              <a:t>p</a:t>
            </a:r>
          </a:p>
        </p:txBody>
      </p:sp>
      <p:sp>
        <p:nvSpPr>
          <p:cNvPr id="69" name="Text Box 28"/>
          <p:cNvSpPr txBox="1">
            <a:spLocks noChangeArrowheads="1"/>
          </p:cNvSpPr>
          <p:nvPr/>
        </p:nvSpPr>
        <p:spPr bwMode="auto">
          <a:xfrm>
            <a:off x="2895600" y="1965325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w</a:t>
            </a:r>
            <a:r>
              <a:rPr lang="en-US" sz="2000" b="1" baseline="-25000">
                <a:solidFill>
                  <a:srgbClr val="FF0000"/>
                </a:solidFill>
              </a:rPr>
              <a:t>pq</a:t>
            </a:r>
          </a:p>
        </p:txBody>
      </p:sp>
      <p:sp>
        <p:nvSpPr>
          <p:cNvPr id="70" name="Line 29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" name="Line 30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" name="Line 31"/>
          <p:cNvSpPr>
            <a:spLocks noChangeShapeType="1"/>
          </p:cNvSpPr>
          <p:nvPr/>
        </p:nvSpPr>
        <p:spPr bwMode="auto">
          <a:xfrm>
            <a:off x="17526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" name="Line 32"/>
          <p:cNvSpPr>
            <a:spLocks noChangeShapeType="1"/>
          </p:cNvSpPr>
          <p:nvPr/>
        </p:nvSpPr>
        <p:spPr bwMode="auto">
          <a:xfrm flipH="1">
            <a:off x="25908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" name="Line 33"/>
          <p:cNvSpPr>
            <a:spLocks noChangeShapeType="1"/>
          </p:cNvSpPr>
          <p:nvPr/>
        </p:nvSpPr>
        <p:spPr bwMode="auto">
          <a:xfrm>
            <a:off x="34290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" name="Line 34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" name="Line 35"/>
          <p:cNvSpPr>
            <a:spLocks noChangeShapeType="1"/>
          </p:cNvSpPr>
          <p:nvPr/>
        </p:nvSpPr>
        <p:spPr bwMode="auto">
          <a:xfrm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" name="Line 36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" name="Line 37"/>
          <p:cNvSpPr>
            <a:spLocks noChangeShapeType="1"/>
          </p:cNvSpPr>
          <p:nvPr/>
        </p:nvSpPr>
        <p:spPr bwMode="auto">
          <a:xfrm>
            <a:off x="2590800" y="16002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" name="Line 38"/>
          <p:cNvSpPr>
            <a:spLocks noChangeShapeType="1"/>
          </p:cNvSpPr>
          <p:nvPr/>
        </p:nvSpPr>
        <p:spPr bwMode="auto">
          <a:xfrm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" name="Line 39"/>
          <p:cNvSpPr>
            <a:spLocks noChangeShapeType="1"/>
          </p:cNvSpPr>
          <p:nvPr/>
        </p:nvSpPr>
        <p:spPr bwMode="auto">
          <a:xfrm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" name="Line 40"/>
          <p:cNvSpPr>
            <a:spLocks noChangeShapeType="1"/>
          </p:cNvSpPr>
          <p:nvPr/>
        </p:nvSpPr>
        <p:spPr bwMode="auto">
          <a:xfrm flipH="1"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" name="Line 41"/>
          <p:cNvSpPr>
            <a:spLocks noChangeShapeType="1"/>
          </p:cNvSpPr>
          <p:nvPr/>
        </p:nvSpPr>
        <p:spPr bwMode="auto">
          <a:xfrm flipV="1"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" name="Freeform 4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4" name="Freeform 43"/>
          <p:cNvSpPr>
            <a:spLocks/>
          </p:cNvSpPr>
          <p:nvPr/>
        </p:nvSpPr>
        <p:spPr bwMode="auto">
          <a:xfrm rot="16200000" flipH="1">
            <a:off x="2476500" y="2628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24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69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Cuts in a graph: Min cut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590800"/>
            <a:ext cx="7772400" cy="1219200"/>
          </a:xfrm>
        </p:spPr>
        <p:txBody>
          <a:bodyPr/>
          <a:lstStyle/>
          <a:p>
            <a:pPr eaLnBrk="1" hangingPunct="1"/>
            <a:r>
              <a:rPr lang="en-US" smtClean="0"/>
              <a:t>Link Cut</a:t>
            </a:r>
          </a:p>
          <a:p>
            <a:pPr lvl="1" eaLnBrk="1" hangingPunct="1"/>
            <a:r>
              <a:rPr lang="en-US" smtClean="0"/>
              <a:t>set of links whose removal makes a graph disconnected</a:t>
            </a:r>
          </a:p>
          <a:p>
            <a:pPr lvl="1" eaLnBrk="1" hangingPunct="1"/>
            <a:r>
              <a:rPr lang="en-US" smtClean="0"/>
              <a:t>cost of a cut:</a:t>
            </a:r>
          </a:p>
        </p:txBody>
      </p:sp>
      <p:sp>
        <p:nvSpPr>
          <p:cNvPr id="4101" name="Oval 4"/>
          <p:cNvSpPr>
            <a:spLocks noChangeArrowheads="1"/>
          </p:cNvSpPr>
          <p:nvPr/>
        </p:nvSpPr>
        <p:spPr bwMode="auto">
          <a:xfrm>
            <a:off x="2849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2" name="Oval 5"/>
          <p:cNvSpPr>
            <a:spLocks noChangeArrowheads="1"/>
          </p:cNvSpPr>
          <p:nvPr/>
        </p:nvSpPr>
        <p:spPr bwMode="auto">
          <a:xfrm>
            <a:off x="3279775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3" name="Oval 6"/>
          <p:cNvSpPr>
            <a:spLocks noChangeArrowheads="1"/>
          </p:cNvSpPr>
          <p:nvPr/>
        </p:nvSpPr>
        <p:spPr bwMode="auto">
          <a:xfrm>
            <a:off x="2743200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4" name="Oval 7"/>
          <p:cNvSpPr>
            <a:spLocks noChangeArrowheads="1"/>
          </p:cNvSpPr>
          <p:nvPr/>
        </p:nvSpPr>
        <p:spPr bwMode="auto">
          <a:xfrm>
            <a:off x="3386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5" name="Oval 8"/>
          <p:cNvSpPr>
            <a:spLocks noChangeArrowheads="1"/>
          </p:cNvSpPr>
          <p:nvPr/>
        </p:nvSpPr>
        <p:spPr bwMode="auto">
          <a:xfrm>
            <a:off x="3814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6" name="Oval 9"/>
          <p:cNvSpPr>
            <a:spLocks noChangeArrowheads="1"/>
          </p:cNvSpPr>
          <p:nvPr/>
        </p:nvSpPr>
        <p:spPr bwMode="auto">
          <a:xfrm>
            <a:off x="4779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7" name="Oval 10"/>
          <p:cNvSpPr>
            <a:spLocks noChangeArrowheads="1"/>
          </p:cNvSpPr>
          <p:nvPr/>
        </p:nvSpPr>
        <p:spPr bwMode="auto">
          <a:xfrm>
            <a:off x="5316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8" name="Oval 11"/>
          <p:cNvSpPr>
            <a:spLocks noChangeArrowheads="1"/>
          </p:cNvSpPr>
          <p:nvPr/>
        </p:nvSpPr>
        <p:spPr bwMode="auto">
          <a:xfrm>
            <a:off x="3065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9" name="Oval 12"/>
          <p:cNvSpPr>
            <a:spLocks noChangeArrowheads="1"/>
          </p:cNvSpPr>
          <p:nvPr/>
        </p:nvSpPr>
        <p:spPr bwMode="auto">
          <a:xfrm>
            <a:off x="3171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10" name="Oval 13"/>
          <p:cNvSpPr>
            <a:spLocks noChangeArrowheads="1"/>
          </p:cNvSpPr>
          <p:nvPr/>
        </p:nvSpPr>
        <p:spPr bwMode="auto">
          <a:xfrm>
            <a:off x="5532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11" name="Oval 14"/>
          <p:cNvSpPr>
            <a:spLocks noChangeArrowheads="1"/>
          </p:cNvSpPr>
          <p:nvPr/>
        </p:nvSpPr>
        <p:spPr bwMode="auto">
          <a:xfrm>
            <a:off x="3065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12" name="Oval 15"/>
          <p:cNvSpPr>
            <a:spLocks noChangeArrowheads="1"/>
          </p:cNvSpPr>
          <p:nvPr/>
        </p:nvSpPr>
        <p:spPr bwMode="auto">
          <a:xfrm>
            <a:off x="5102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13" name="Oval 16"/>
          <p:cNvSpPr>
            <a:spLocks noChangeArrowheads="1"/>
          </p:cNvSpPr>
          <p:nvPr/>
        </p:nvSpPr>
        <p:spPr bwMode="auto">
          <a:xfrm>
            <a:off x="4673600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14" name="Oval 17"/>
          <p:cNvSpPr>
            <a:spLocks noChangeArrowheads="1"/>
          </p:cNvSpPr>
          <p:nvPr/>
        </p:nvSpPr>
        <p:spPr bwMode="auto">
          <a:xfrm>
            <a:off x="5424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4115" name="AutoShape 18"/>
          <p:cNvCxnSpPr>
            <a:cxnSpLocks noChangeShapeType="1"/>
            <a:stCxn id="4101" idx="5"/>
            <a:endCxn id="4111" idx="1"/>
          </p:cNvCxnSpPr>
          <p:nvPr/>
        </p:nvCxnSpPr>
        <p:spPr bwMode="auto">
          <a:xfrm>
            <a:off x="2941638" y="1506538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6" name="AutoShape 19"/>
          <p:cNvCxnSpPr>
            <a:cxnSpLocks noChangeShapeType="1"/>
            <a:stCxn id="4103" idx="6"/>
            <a:endCxn id="4111" idx="3"/>
          </p:cNvCxnSpPr>
          <p:nvPr/>
        </p:nvCxnSpPr>
        <p:spPr bwMode="auto">
          <a:xfrm flipV="1">
            <a:off x="2849563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7" name="AutoShape 20"/>
          <p:cNvCxnSpPr>
            <a:cxnSpLocks noChangeShapeType="1"/>
            <a:stCxn id="4103" idx="5"/>
            <a:endCxn id="4108" idx="1"/>
          </p:cNvCxnSpPr>
          <p:nvPr/>
        </p:nvCxnSpPr>
        <p:spPr bwMode="auto">
          <a:xfrm>
            <a:off x="2835275" y="1963738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8" name="AutoShape 21"/>
          <p:cNvCxnSpPr>
            <a:cxnSpLocks noChangeShapeType="1"/>
            <a:stCxn id="4101" idx="3"/>
            <a:endCxn id="4103" idx="0"/>
          </p:cNvCxnSpPr>
          <p:nvPr/>
        </p:nvCxnSpPr>
        <p:spPr bwMode="auto">
          <a:xfrm flipH="1">
            <a:off x="2797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9" name="AutoShape 22"/>
          <p:cNvCxnSpPr>
            <a:cxnSpLocks noChangeShapeType="1"/>
            <a:stCxn id="4111" idx="4"/>
            <a:endCxn id="4108" idx="0"/>
          </p:cNvCxnSpPr>
          <p:nvPr/>
        </p:nvCxnSpPr>
        <p:spPr bwMode="auto">
          <a:xfrm>
            <a:off x="3119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0" name="AutoShape 23"/>
          <p:cNvCxnSpPr>
            <a:cxnSpLocks noChangeShapeType="1"/>
            <a:stCxn id="4111" idx="7"/>
            <a:endCxn id="4102" idx="4"/>
          </p:cNvCxnSpPr>
          <p:nvPr/>
        </p:nvCxnSpPr>
        <p:spPr bwMode="auto">
          <a:xfrm flipV="1">
            <a:off x="3155950" y="1409700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1" name="AutoShape 24"/>
          <p:cNvCxnSpPr>
            <a:cxnSpLocks noChangeShapeType="1"/>
            <a:stCxn id="4111" idx="5"/>
            <a:endCxn id="4104" idx="1"/>
          </p:cNvCxnSpPr>
          <p:nvPr/>
        </p:nvCxnSpPr>
        <p:spPr bwMode="auto">
          <a:xfrm>
            <a:off x="3155950" y="1735138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2" name="AutoShape 25"/>
          <p:cNvCxnSpPr>
            <a:cxnSpLocks noChangeShapeType="1"/>
            <a:stCxn id="4108" idx="6"/>
            <a:endCxn id="4104" idx="3"/>
          </p:cNvCxnSpPr>
          <p:nvPr/>
        </p:nvCxnSpPr>
        <p:spPr bwMode="auto">
          <a:xfrm flipV="1">
            <a:off x="3171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3" name="AutoShape 26"/>
          <p:cNvCxnSpPr>
            <a:cxnSpLocks noChangeShapeType="1"/>
            <a:stCxn id="4101" idx="7"/>
            <a:endCxn id="4109" idx="3"/>
          </p:cNvCxnSpPr>
          <p:nvPr/>
        </p:nvCxnSpPr>
        <p:spPr bwMode="auto">
          <a:xfrm flipV="1">
            <a:off x="2941638" y="1163638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4" name="AutoShape 27"/>
          <p:cNvCxnSpPr>
            <a:cxnSpLocks noChangeShapeType="1"/>
            <a:stCxn id="4109" idx="5"/>
            <a:endCxn id="4102" idx="0"/>
          </p:cNvCxnSpPr>
          <p:nvPr/>
        </p:nvCxnSpPr>
        <p:spPr bwMode="auto">
          <a:xfrm>
            <a:off x="3263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5" name="AutoShape 28"/>
          <p:cNvCxnSpPr>
            <a:cxnSpLocks noChangeShapeType="1"/>
            <a:stCxn id="4104" idx="7"/>
            <a:endCxn id="4105" idx="3"/>
          </p:cNvCxnSpPr>
          <p:nvPr/>
        </p:nvCxnSpPr>
        <p:spPr bwMode="auto">
          <a:xfrm flipV="1">
            <a:off x="3478213" y="1735138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6" name="AutoShape 29"/>
          <p:cNvCxnSpPr>
            <a:cxnSpLocks noChangeShapeType="1"/>
            <a:stCxn id="4109" idx="6"/>
            <a:endCxn id="4105" idx="1"/>
          </p:cNvCxnSpPr>
          <p:nvPr/>
        </p:nvCxnSpPr>
        <p:spPr bwMode="auto">
          <a:xfrm>
            <a:off x="3279775" y="1123950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7" name="AutoShape 30"/>
          <p:cNvCxnSpPr>
            <a:cxnSpLocks noChangeShapeType="1"/>
            <a:stCxn id="4111" idx="6"/>
            <a:endCxn id="4105" idx="2"/>
          </p:cNvCxnSpPr>
          <p:nvPr/>
        </p:nvCxnSpPr>
        <p:spPr bwMode="auto">
          <a:xfrm>
            <a:off x="3171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8" name="AutoShape 31"/>
          <p:cNvCxnSpPr>
            <a:cxnSpLocks noChangeShapeType="1"/>
            <a:stCxn id="4106" idx="4"/>
            <a:endCxn id="4113" idx="0"/>
          </p:cNvCxnSpPr>
          <p:nvPr/>
        </p:nvCxnSpPr>
        <p:spPr bwMode="auto">
          <a:xfrm flipH="1">
            <a:off x="4727575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9" name="AutoShape 32"/>
          <p:cNvCxnSpPr>
            <a:cxnSpLocks noChangeShapeType="1"/>
            <a:stCxn id="4106" idx="7"/>
            <a:endCxn id="4112" idx="3"/>
          </p:cNvCxnSpPr>
          <p:nvPr/>
        </p:nvCxnSpPr>
        <p:spPr bwMode="auto">
          <a:xfrm flipV="1">
            <a:off x="4872038" y="1392238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0" name="AutoShape 33"/>
          <p:cNvCxnSpPr>
            <a:cxnSpLocks noChangeShapeType="1"/>
            <a:stCxn id="4112" idx="4"/>
            <a:endCxn id="4107" idx="1"/>
          </p:cNvCxnSpPr>
          <p:nvPr/>
        </p:nvCxnSpPr>
        <p:spPr bwMode="auto">
          <a:xfrm>
            <a:off x="5156200" y="1409700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1" name="AutoShape 34"/>
          <p:cNvCxnSpPr>
            <a:cxnSpLocks noChangeShapeType="1"/>
            <a:stCxn id="4113" idx="6"/>
            <a:endCxn id="4107" idx="2"/>
          </p:cNvCxnSpPr>
          <p:nvPr/>
        </p:nvCxnSpPr>
        <p:spPr bwMode="auto">
          <a:xfrm>
            <a:off x="4779963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2" name="AutoShape 35"/>
          <p:cNvCxnSpPr>
            <a:cxnSpLocks noChangeShapeType="1"/>
            <a:stCxn id="4112" idx="5"/>
            <a:endCxn id="4110" idx="2"/>
          </p:cNvCxnSpPr>
          <p:nvPr/>
        </p:nvCxnSpPr>
        <p:spPr bwMode="auto">
          <a:xfrm>
            <a:off x="5194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3" name="AutoShape 36"/>
          <p:cNvCxnSpPr>
            <a:cxnSpLocks noChangeShapeType="1"/>
            <a:stCxn id="4106" idx="5"/>
            <a:endCxn id="4107" idx="1"/>
          </p:cNvCxnSpPr>
          <p:nvPr/>
        </p:nvCxnSpPr>
        <p:spPr bwMode="auto">
          <a:xfrm>
            <a:off x="4872038" y="1620838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4" name="AutoShape 37"/>
          <p:cNvCxnSpPr>
            <a:cxnSpLocks noChangeShapeType="1"/>
            <a:stCxn id="4110" idx="3"/>
            <a:endCxn id="4113" idx="7"/>
          </p:cNvCxnSpPr>
          <p:nvPr/>
        </p:nvCxnSpPr>
        <p:spPr bwMode="auto">
          <a:xfrm flipH="1">
            <a:off x="4765675" y="1620838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5" name="AutoShape 38"/>
          <p:cNvCxnSpPr>
            <a:cxnSpLocks noChangeShapeType="1"/>
            <a:stCxn id="4110" idx="4"/>
            <a:endCxn id="4114" idx="0"/>
          </p:cNvCxnSpPr>
          <p:nvPr/>
        </p:nvCxnSpPr>
        <p:spPr bwMode="auto">
          <a:xfrm flipH="1">
            <a:off x="5478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6" name="AutoShape 39"/>
          <p:cNvCxnSpPr>
            <a:cxnSpLocks noChangeShapeType="1"/>
            <a:stCxn id="4113" idx="5"/>
            <a:endCxn id="4114" idx="2"/>
          </p:cNvCxnSpPr>
          <p:nvPr/>
        </p:nvCxnSpPr>
        <p:spPr bwMode="auto">
          <a:xfrm>
            <a:off x="4765675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7" name="AutoShape 40"/>
          <p:cNvCxnSpPr>
            <a:cxnSpLocks noChangeShapeType="1"/>
            <a:stCxn id="4105" idx="6"/>
            <a:endCxn id="4106" idx="2"/>
          </p:cNvCxnSpPr>
          <p:nvPr/>
        </p:nvCxnSpPr>
        <p:spPr bwMode="auto">
          <a:xfrm flipV="1">
            <a:off x="3922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38" name="AutoShape 41"/>
          <p:cNvCxnSpPr>
            <a:cxnSpLocks noChangeShapeType="1"/>
            <a:stCxn id="4104" idx="5"/>
            <a:endCxn id="4114" idx="3"/>
          </p:cNvCxnSpPr>
          <p:nvPr/>
        </p:nvCxnSpPr>
        <p:spPr bwMode="auto">
          <a:xfrm>
            <a:off x="3478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39" name="AutoShape 42"/>
          <p:cNvCxnSpPr>
            <a:cxnSpLocks noChangeShapeType="1"/>
            <a:stCxn id="4109" idx="7"/>
            <a:endCxn id="4106" idx="1"/>
          </p:cNvCxnSpPr>
          <p:nvPr/>
        </p:nvCxnSpPr>
        <p:spPr bwMode="auto">
          <a:xfrm>
            <a:off x="3263900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40" name="AutoShape 43"/>
          <p:cNvCxnSpPr>
            <a:cxnSpLocks noChangeShapeType="1"/>
            <a:stCxn id="4105" idx="5"/>
            <a:endCxn id="4113" idx="2"/>
          </p:cNvCxnSpPr>
          <p:nvPr/>
        </p:nvCxnSpPr>
        <p:spPr bwMode="auto">
          <a:xfrm>
            <a:off x="3906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sp>
        <p:nvSpPr>
          <p:cNvPr id="4141" name="Text Box 44"/>
          <p:cNvSpPr txBox="1">
            <a:spLocks noChangeArrowheads="1"/>
          </p:cNvSpPr>
          <p:nvPr/>
        </p:nvSpPr>
        <p:spPr bwMode="auto">
          <a:xfrm>
            <a:off x="2667000" y="205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3333CC"/>
                </a:solidFill>
              </a:rPr>
              <a:t>A</a:t>
            </a:r>
          </a:p>
        </p:txBody>
      </p:sp>
      <p:sp>
        <p:nvSpPr>
          <p:cNvPr id="4142" name="Text Box 45"/>
          <p:cNvSpPr txBox="1">
            <a:spLocks noChangeArrowheads="1"/>
          </p:cNvSpPr>
          <p:nvPr/>
        </p:nvSpPr>
        <p:spPr bwMode="auto">
          <a:xfrm>
            <a:off x="5562600" y="1905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808080"/>
                </a:solidFill>
              </a:rPr>
              <a:t>B</a:t>
            </a:r>
          </a:p>
        </p:txBody>
      </p:sp>
      <p:sp>
        <p:nvSpPr>
          <p:cNvPr id="77871" name="Rectangle 47"/>
          <p:cNvSpPr>
            <a:spLocks noChangeArrowheads="1"/>
          </p:cNvSpPr>
          <p:nvPr/>
        </p:nvSpPr>
        <p:spPr bwMode="auto">
          <a:xfrm>
            <a:off x="665163" y="4414838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Find minimum cut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gives you a segmentation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fast algorithms exist for doing this</a:t>
            </a:r>
          </a:p>
        </p:txBody>
      </p:sp>
      <p:sp>
        <p:nvSpPr>
          <p:cNvPr id="4145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  <p:graphicFrame>
        <p:nvGraphicFramePr>
          <p:cNvPr id="4098" name="Object 49"/>
          <p:cNvGraphicFramePr>
            <a:graphicFrameLocks noChangeAspect="1"/>
          </p:cNvGraphicFramePr>
          <p:nvPr/>
        </p:nvGraphicFramePr>
        <p:xfrm>
          <a:off x="3184525" y="3502025"/>
          <a:ext cx="2925763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Equation" r:id="rId4" imgW="1294838" imgH="355446" progId="Equation.3">
                  <p:embed/>
                </p:oleObj>
              </mc:Choice>
              <mc:Fallback>
                <p:oleObj name="Equation" r:id="rId4" imgW="1294838" imgH="355446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4525" y="3502025"/>
                        <a:ext cx="2925763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499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7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Minimum cut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446088" y="1347788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smtClean="0"/>
              <a:t>Problem with minimum cut:  </a:t>
            </a:r>
          </a:p>
          <a:p>
            <a:pPr eaLnBrk="1" hangingPunct="1">
              <a:buFontTx/>
              <a:buNone/>
            </a:pPr>
            <a:r>
              <a:rPr lang="en-US" sz="2400" smtClean="0"/>
              <a:t>	Weight of cut proportional to number of edges in the cut; tends to produce small, isolated components.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3" cstate="print"/>
          <a:srcRect l="30833" t="36240" r="16667" b="9061"/>
          <a:stretch>
            <a:fillRect/>
          </a:stretch>
        </p:blipFill>
        <p:spPr bwMode="auto">
          <a:xfrm>
            <a:off x="1943100" y="2771775"/>
            <a:ext cx="495300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Box 4"/>
          <p:cNvSpPr txBox="1">
            <a:spLocks noChangeArrowheads="1"/>
          </p:cNvSpPr>
          <p:nvPr/>
        </p:nvSpPr>
        <p:spPr bwMode="auto">
          <a:xfrm>
            <a:off x="152400" y="6335713"/>
            <a:ext cx="4038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[Shi &amp; Malik, 2000 PAMI]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728857" y="658930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Grouping in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 smtClean="0"/>
              <a:t>Goals:</a:t>
            </a:r>
          </a:p>
          <a:p>
            <a:pPr lvl="1" eaLnBrk="1" hangingPunct="1"/>
            <a:r>
              <a:rPr lang="en-US" sz="2400" dirty="0" smtClean="0"/>
              <a:t>Gather features that belong together</a:t>
            </a:r>
          </a:p>
          <a:p>
            <a:pPr lvl="1" eaLnBrk="1" hangingPunct="1"/>
            <a:r>
              <a:rPr lang="en-US" sz="2400" dirty="0" smtClean="0"/>
              <a:t>Obtain an intermediate representation that compactly describes key image (video) parts</a:t>
            </a:r>
          </a:p>
          <a:p>
            <a:pPr eaLnBrk="1" hangingPunct="1"/>
            <a:endParaRPr lang="en-US" sz="800" dirty="0" smtClean="0"/>
          </a:p>
          <a:p>
            <a:pPr eaLnBrk="1" hangingPunct="1"/>
            <a:r>
              <a:rPr lang="en-US" sz="2800" dirty="0" smtClean="0"/>
              <a:t>Top down vs. bottom up </a:t>
            </a:r>
            <a:r>
              <a:rPr lang="en-US" sz="2800" dirty="0" smtClean="0">
                <a:solidFill>
                  <a:schemeClr val="accent6"/>
                </a:solidFill>
              </a:rPr>
              <a:t>segmentation</a:t>
            </a:r>
          </a:p>
          <a:p>
            <a:pPr lvl="1" eaLnBrk="1" hangingPunct="1"/>
            <a:r>
              <a:rPr lang="en-US" sz="2400" dirty="0" smtClean="0"/>
              <a:t>Top down: pixels belong together because they are from the same object</a:t>
            </a:r>
          </a:p>
          <a:p>
            <a:pPr lvl="1" eaLnBrk="1" hangingPunct="1"/>
            <a:r>
              <a:rPr lang="en-US" sz="2400" dirty="0" smtClean="0"/>
              <a:t>Bottom up: pixels belong together because they look similar</a:t>
            </a:r>
          </a:p>
          <a:p>
            <a:pPr lvl="1" eaLnBrk="1" hangingPunct="1"/>
            <a:endParaRPr lang="en-US" sz="800" dirty="0" smtClean="0"/>
          </a:p>
          <a:p>
            <a:pPr eaLnBrk="1" hangingPunct="1"/>
            <a:r>
              <a:rPr lang="en-US" sz="2800" dirty="0" smtClean="0"/>
              <a:t>Hard to measure success</a:t>
            </a:r>
          </a:p>
          <a:p>
            <a:pPr lvl="1" eaLnBrk="1" hangingPunct="1"/>
            <a:r>
              <a:rPr lang="en-US" sz="2400" dirty="0" smtClean="0"/>
              <a:t>What is interesting depends on the app.</a:t>
            </a:r>
          </a:p>
          <a:p>
            <a:pPr eaLnBrk="1" hangingPunct="1"/>
            <a:endParaRPr lang="en-US" sz="2800" dirty="0" smtClean="0"/>
          </a:p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3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Cuts in a graph: Normalized cut</a:t>
            </a:r>
          </a:p>
        </p:txBody>
      </p:sp>
      <p:sp>
        <p:nvSpPr>
          <p:cNvPr id="5124" name="Oval 4"/>
          <p:cNvSpPr>
            <a:spLocks noChangeArrowheads="1"/>
          </p:cNvSpPr>
          <p:nvPr/>
        </p:nvSpPr>
        <p:spPr bwMode="auto">
          <a:xfrm>
            <a:off x="2849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5" name="Oval 5"/>
          <p:cNvSpPr>
            <a:spLocks noChangeArrowheads="1"/>
          </p:cNvSpPr>
          <p:nvPr/>
        </p:nvSpPr>
        <p:spPr bwMode="auto">
          <a:xfrm>
            <a:off x="3279775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2743200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3386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8" name="Oval 8"/>
          <p:cNvSpPr>
            <a:spLocks noChangeArrowheads="1"/>
          </p:cNvSpPr>
          <p:nvPr/>
        </p:nvSpPr>
        <p:spPr bwMode="auto">
          <a:xfrm>
            <a:off x="3814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4779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0" name="Oval 10"/>
          <p:cNvSpPr>
            <a:spLocks noChangeArrowheads="1"/>
          </p:cNvSpPr>
          <p:nvPr/>
        </p:nvSpPr>
        <p:spPr bwMode="auto">
          <a:xfrm>
            <a:off x="5316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1" name="Oval 11"/>
          <p:cNvSpPr>
            <a:spLocks noChangeArrowheads="1"/>
          </p:cNvSpPr>
          <p:nvPr/>
        </p:nvSpPr>
        <p:spPr bwMode="auto">
          <a:xfrm>
            <a:off x="3065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2" name="Oval 12"/>
          <p:cNvSpPr>
            <a:spLocks noChangeArrowheads="1"/>
          </p:cNvSpPr>
          <p:nvPr/>
        </p:nvSpPr>
        <p:spPr bwMode="auto">
          <a:xfrm>
            <a:off x="3171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3" name="Oval 13"/>
          <p:cNvSpPr>
            <a:spLocks noChangeArrowheads="1"/>
          </p:cNvSpPr>
          <p:nvPr/>
        </p:nvSpPr>
        <p:spPr bwMode="auto">
          <a:xfrm>
            <a:off x="5532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4" name="Oval 14"/>
          <p:cNvSpPr>
            <a:spLocks noChangeArrowheads="1"/>
          </p:cNvSpPr>
          <p:nvPr/>
        </p:nvSpPr>
        <p:spPr bwMode="auto">
          <a:xfrm>
            <a:off x="3065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5" name="Oval 15"/>
          <p:cNvSpPr>
            <a:spLocks noChangeArrowheads="1"/>
          </p:cNvSpPr>
          <p:nvPr/>
        </p:nvSpPr>
        <p:spPr bwMode="auto">
          <a:xfrm>
            <a:off x="5102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6" name="Oval 16"/>
          <p:cNvSpPr>
            <a:spLocks noChangeArrowheads="1"/>
          </p:cNvSpPr>
          <p:nvPr/>
        </p:nvSpPr>
        <p:spPr bwMode="auto">
          <a:xfrm>
            <a:off x="4673600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7" name="Oval 17"/>
          <p:cNvSpPr>
            <a:spLocks noChangeArrowheads="1"/>
          </p:cNvSpPr>
          <p:nvPr/>
        </p:nvSpPr>
        <p:spPr bwMode="auto">
          <a:xfrm>
            <a:off x="5424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5138" name="AutoShape 18"/>
          <p:cNvCxnSpPr>
            <a:cxnSpLocks noChangeShapeType="1"/>
            <a:stCxn id="5124" idx="5"/>
            <a:endCxn id="5134" idx="1"/>
          </p:cNvCxnSpPr>
          <p:nvPr/>
        </p:nvCxnSpPr>
        <p:spPr bwMode="auto">
          <a:xfrm>
            <a:off x="2941638" y="1506538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39" name="AutoShape 19"/>
          <p:cNvCxnSpPr>
            <a:cxnSpLocks noChangeShapeType="1"/>
            <a:stCxn id="5126" idx="6"/>
            <a:endCxn id="5134" idx="3"/>
          </p:cNvCxnSpPr>
          <p:nvPr/>
        </p:nvCxnSpPr>
        <p:spPr bwMode="auto">
          <a:xfrm flipV="1">
            <a:off x="2849563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0" name="AutoShape 20"/>
          <p:cNvCxnSpPr>
            <a:cxnSpLocks noChangeShapeType="1"/>
            <a:stCxn id="5126" idx="5"/>
            <a:endCxn id="5131" idx="1"/>
          </p:cNvCxnSpPr>
          <p:nvPr/>
        </p:nvCxnSpPr>
        <p:spPr bwMode="auto">
          <a:xfrm>
            <a:off x="2835275" y="1963738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1" name="AutoShape 21"/>
          <p:cNvCxnSpPr>
            <a:cxnSpLocks noChangeShapeType="1"/>
            <a:stCxn id="5124" idx="3"/>
            <a:endCxn id="5126" idx="0"/>
          </p:cNvCxnSpPr>
          <p:nvPr/>
        </p:nvCxnSpPr>
        <p:spPr bwMode="auto">
          <a:xfrm flipH="1">
            <a:off x="2797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2" name="AutoShape 22"/>
          <p:cNvCxnSpPr>
            <a:cxnSpLocks noChangeShapeType="1"/>
            <a:stCxn id="5134" idx="4"/>
            <a:endCxn id="5131" idx="0"/>
          </p:cNvCxnSpPr>
          <p:nvPr/>
        </p:nvCxnSpPr>
        <p:spPr bwMode="auto">
          <a:xfrm>
            <a:off x="3119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3" name="AutoShape 23"/>
          <p:cNvCxnSpPr>
            <a:cxnSpLocks noChangeShapeType="1"/>
            <a:stCxn id="5134" idx="7"/>
            <a:endCxn id="5125" idx="4"/>
          </p:cNvCxnSpPr>
          <p:nvPr/>
        </p:nvCxnSpPr>
        <p:spPr bwMode="auto">
          <a:xfrm flipV="1">
            <a:off x="3155950" y="1409700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4" name="AutoShape 24"/>
          <p:cNvCxnSpPr>
            <a:cxnSpLocks noChangeShapeType="1"/>
            <a:stCxn id="5134" idx="5"/>
            <a:endCxn id="5127" idx="1"/>
          </p:cNvCxnSpPr>
          <p:nvPr/>
        </p:nvCxnSpPr>
        <p:spPr bwMode="auto">
          <a:xfrm>
            <a:off x="3155950" y="1735138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5" name="AutoShape 25"/>
          <p:cNvCxnSpPr>
            <a:cxnSpLocks noChangeShapeType="1"/>
            <a:stCxn id="5131" idx="6"/>
            <a:endCxn id="5127" idx="3"/>
          </p:cNvCxnSpPr>
          <p:nvPr/>
        </p:nvCxnSpPr>
        <p:spPr bwMode="auto">
          <a:xfrm flipV="1">
            <a:off x="3171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6" name="AutoShape 26"/>
          <p:cNvCxnSpPr>
            <a:cxnSpLocks noChangeShapeType="1"/>
            <a:stCxn id="5124" idx="7"/>
            <a:endCxn id="5132" idx="3"/>
          </p:cNvCxnSpPr>
          <p:nvPr/>
        </p:nvCxnSpPr>
        <p:spPr bwMode="auto">
          <a:xfrm flipV="1">
            <a:off x="2941638" y="1163638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7" name="AutoShape 27"/>
          <p:cNvCxnSpPr>
            <a:cxnSpLocks noChangeShapeType="1"/>
            <a:stCxn id="5132" idx="5"/>
            <a:endCxn id="5125" idx="0"/>
          </p:cNvCxnSpPr>
          <p:nvPr/>
        </p:nvCxnSpPr>
        <p:spPr bwMode="auto">
          <a:xfrm>
            <a:off x="3263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8" name="AutoShape 28"/>
          <p:cNvCxnSpPr>
            <a:cxnSpLocks noChangeShapeType="1"/>
            <a:stCxn id="5127" idx="7"/>
            <a:endCxn id="5128" idx="3"/>
          </p:cNvCxnSpPr>
          <p:nvPr/>
        </p:nvCxnSpPr>
        <p:spPr bwMode="auto">
          <a:xfrm flipV="1">
            <a:off x="3478213" y="1735138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9" name="AutoShape 29"/>
          <p:cNvCxnSpPr>
            <a:cxnSpLocks noChangeShapeType="1"/>
            <a:stCxn id="5132" idx="6"/>
            <a:endCxn id="5128" idx="1"/>
          </p:cNvCxnSpPr>
          <p:nvPr/>
        </p:nvCxnSpPr>
        <p:spPr bwMode="auto">
          <a:xfrm>
            <a:off x="3279775" y="1123950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0" name="AutoShape 30"/>
          <p:cNvCxnSpPr>
            <a:cxnSpLocks noChangeShapeType="1"/>
            <a:stCxn id="5134" idx="6"/>
            <a:endCxn id="5128" idx="2"/>
          </p:cNvCxnSpPr>
          <p:nvPr/>
        </p:nvCxnSpPr>
        <p:spPr bwMode="auto">
          <a:xfrm>
            <a:off x="3171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1" name="AutoShape 31"/>
          <p:cNvCxnSpPr>
            <a:cxnSpLocks noChangeShapeType="1"/>
            <a:stCxn id="5129" idx="4"/>
            <a:endCxn id="5136" idx="0"/>
          </p:cNvCxnSpPr>
          <p:nvPr/>
        </p:nvCxnSpPr>
        <p:spPr bwMode="auto">
          <a:xfrm flipH="1">
            <a:off x="4727575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2" name="AutoShape 32"/>
          <p:cNvCxnSpPr>
            <a:cxnSpLocks noChangeShapeType="1"/>
            <a:stCxn id="5129" idx="7"/>
            <a:endCxn id="5135" idx="3"/>
          </p:cNvCxnSpPr>
          <p:nvPr/>
        </p:nvCxnSpPr>
        <p:spPr bwMode="auto">
          <a:xfrm flipV="1">
            <a:off x="4872038" y="1392238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3" name="AutoShape 33"/>
          <p:cNvCxnSpPr>
            <a:cxnSpLocks noChangeShapeType="1"/>
            <a:stCxn id="5135" idx="4"/>
            <a:endCxn id="5130" idx="1"/>
          </p:cNvCxnSpPr>
          <p:nvPr/>
        </p:nvCxnSpPr>
        <p:spPr bwMode="auto">
          <a:xfrm>
            <a:off x="5156200" y="1409700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4" name="AutoShape 34"/>
          <p:cNvCxnSpPr>
            <a:cxnSpLocks noChangeShapeType="1"/>
            <a:stCxn id="5136" idx="6"/>
            <a:endCxn id="5130" idx="2"/>
          </p:cNvCxnSpPr>
          <p:nvPr/>
        </p:nvCxnSpPr>
        <p:spPr bwMode="auto">
          <a:xfrm>
            <a:off x="4779963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5" name="AutoShape 35"/>
          <p:cNvCxnSpPr>
            <a:cxnSpLocks noChangeShapeType="1"/>
            <a:stCxn id="5135" idx="5"/>
            <a:endCxn id="5133" idx="2"/>
          </p:cNvCxnSpPr>
          <p:nvPr/>
        </p:nvCxnSpPr>
        <p:spPr bwMode="auto">
          <a:xfrm>
            <a:off x="5194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6" name="AutoShape 36"/>
          <p:cNvCxnSpPr>
            <a:cxnSpLocks noChangeShapeType="1"/>
            <a:stCxn id="5129" idx="5"/>
            <a:endCxn id="5130" idx="1"/>
          </p:cNvCxnSpPr>
          <p:nvPr/>
        </p:nvCxnSpPr>
        <p:spPr bwMode="auto">
          <a:xfrm>
            <a:off x="4872038" y="1620838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7" name="AutoShape 37"/>
          <p:cNvCxnSpPr>
            <a:cxnSpLocks noChangeShapeType="1"/>
            <a:stCxn id="5133" idx="3"/>
            <a:endCxn id="5136" idx="7"/>
          </p:cNvCxnSpPr>
          <p:nvPr/>
        </p:nvCxnSpPr>
        <p:spPr bwMode="auto">
          <a:xfrm flipH="1">
            <a:off x="4765675" y="1620838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8" name="AutoShape 38"/>
          <p:cNvCxnSpPr>
            <a:cxnSpLocks noChangeShapeType="1"/>
            <a:stCxn id="5133" idx="4"/>
            <a:endCxn id="5137" idx="0"/>
          </p:cNvCxnSpPr>
          <p:nvPr/>
        </p:nvCxnSpPr>
        <p:spPr bwMode="auto">
          <a:xfrm flipH="1">
            <a:off x="5478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9" name="AutoShape 39"/>
          <p:cNvCxnSpPr>
            <a:cxnSpLocks noChangeShapeType="1"/>
            <a:stCxn id="5136" idx="5"/>
            <a:endCxn id="5137" idx="2"/>
          </p:cNvCxnSpPr>
          <p:nvPr/>
        </p:nvCxnSpPr>
        <p:spPr bwMode="auto">
          <a:xfrm>
            <a:off x="4765675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60" name="AutoShape 40"/>
          <p:cNvCxnSpPr>
            <a:cxnSpLocks noChangeShapeType="1"/>
            <a:stCxn id="5128" idx="6"/>
            <a:endCxn id="5129" idx="2"/>
          </p:cNvCxnSpPr>
          <p:nvPr/>
        </p:nvCxnSpPr>
        <p:spPr bwMode="auto">
          <a:xfrm flipV="1">
            <a:off x="3922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1" name="AutoShape 41"/>
          <p:cNvCxnSpPr>
            <a:cxnSpLocks noChangeShapeType="1"/>
            <a:stCxn id="5127" idx="5"/>
            <a:endCxn id="5137" idx="3"/>
          </p:cNvCxnSpPr>
          <p:nvPr/>
        </p:nvCxnSpPr>
        <p:spPr bwMode="auto">
          <a:xfrm>
            <a:off x="3478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2" name="AutoShape 42"/>
          <p:cNvCxnSpPr>
            <a:cxnSpLocks noChangeShapeType="1"/>
            <a:stCxn id="5132" idx="7"/>
            <a:endCxn id="5129" idx="1"/>
          </p:cNvCxnSpPr>
          <p:nvPr/>
        </p:nvCxnSpPr>
        <p:spPr bwMode="auto">
          <a:xfrm>
            <a:off x="3263900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3" name="AutoShape 43"/>
          <p:cNvCxnSpPr>
            <a:cxnSpLocks noChangeShapeType="1"/>
            <a:stCxn id="5128" idx="5"/>
            <a:endCxn id="5136" idx="2"/>
          </p:cNvCxnSpPr>
          <p:nvPr/>
        </p:nvCxnSpPr>
        <p:spPr bwMode="auto">
          <a:xfrm>
            <a:off x="3906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2667000" y="205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3333CC"/>
                </a:solidFill>
              </a:rPr>
              <a:t>A</a:t>
            </a:r>
          </a:p>
        </p:txBody>
      </p:sp>
      <p:sp>
        <p:nvSpPr>
          <p:cNvPr id="5165" name="Text Box 45"/>
          <p:cNvSpPr txBox="1">
            <a:spLocks noChangeArrowheads="1"/>
          </p:cNvSpPr>
          <p:nvPr/>
        </p:nvSpPr>
        <p:spPr bwMode="auto">
          <a:xfrm>
            <a:off x="5562600" y="1905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808080"/>
                </a:solidFill>
              </a:rPr>
              <a:t>B</a:t>
            </a:r>
          </a:p>
        </p:txBody>
      </p:sp>
      <p:sp>
        <p:nvSpPr>
          <p:cNvPr id="621613" name="Rectangle 47"/>
          <p:cNvSpPr>
            <a:spLocks noChangeArrowheads="1"/>
          </p:cNvSpPr>
          <p:nvPr/>
        </p:nvSpPr>
        <p:spPr bwMode="auto">
          <a:xfrm>
            <a:off x="685800" y="2771775"/>
            <a:ext cx="795465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Normalized Cut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fix bias of Min Cut by </a:t>
            </a:r>
            <a:r>
              <a:rPr lang="en-US" sz="2000" b="1" dirty="0">
                <a:solidFill>
                  <a:srgbClr val="000000"/>
                </a:solidFill>
              </a:rPr>
              <a:t>normalizing</a:t>
            </a:r>
            <a:r>
              <a:rPr lang="en-US" sz="2000" dirty="0">
                <a:solidFill>
                  <a:srgbClr val="000000"/>
                </a:solidFill>
              </a:rPr>
              <a:t> for size of segments: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dirty="0" smtClean="0">
                <a:solidFill>
                  <a:srgbClr val="000000"/>
                </a:solidFill>
              </a:rPr>
              <a:t>assoc(A,V) </a:t>
            </a:r>
            <a:r>
              <a:rPr lang="en-US" sz="2000" dirty="0">
                <a:solidFill>
                  <a:srgbClr val="000000"/>
                </a:solidFill>
              </a:rPr>
              <a:t>= sum of weights of all edges that touch </a:t>
            </a:r>
            <a:r>
              <a:rPr lang="en-US" sz="2000" dirty="0" smtClean="0">
                <a:solidFill>
                  <a:srgbClr val="000000"/>
                </a:solidFill>
              </a:rPr>
              <a:t>A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</a:endParaRP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 err="1" smtClean="0">
                <a:solidFill>
                  <a:srgbClr val="000000"/>
                </a:solidFill>
              </a:rPr>
              <a:t>Ncut</a:t>
            </a:r>
            <a:r>
              <a:rPr lang="en-US" sz="2000" dirty="0" smtClean="0">
                <a:solidFill>
                  <a:srgbClr val="000000"/>
                </a:solidFill>
              </a:rPr>
              <a:t> value small when we get two clusters with many edges with high weights, and few edges of low weight between them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Approximate </a:t>
            </a:r>
            <a:r>
              <a:rPr lang="en-US" sz="2000" dirty="0">
                <a:solidFill>
                  <a:srgbClr val="000000"/>
                </a:solidFill>
              </a:rPr>
              <a:t>solution for minimizing the </a:t>
            </a:r>
            <a:r>
              <a:rPr lang="en-US" sz="2000" dirty="0" err="1" smtClean="0">
                <a:solidFill>
                  <a:srgbClr val="000000"/>
                </a:solidFill>
              </a:rPr>
              <a:t>Ncut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value : </a:t>
            </a:r>
            <a:r>
              <a:rPr lang="en-US" sz="2000" dirty="0" smtClean="0">
                <a:solidFill>
                  <a:srgbClr val="000000"/>
                </a:solidFill>
              </a:rPr>
              <a:t>eigenvalue </a:t>
            </a:r>
            <a:r>
              <a:rPr lang="en-US" sz="2000" dirty="0">
                <a:solidFill>
                  <a:srgbClr val="000000"/>
                </a:solidFill>
              </a:rPr>
              <a:t>problem.</a:t>
            </a:r>
          </a:p>
        </p:txBody>
      </p:sp>
      <p:sp>
        <p:nvSpPr>
          <p:cNvPr id="5167" name="Text Box 47"/>
          <p:cNvSpPr txBox="1">
            <a:spLocks noChangeArrowheads="1"/>
          </p:cNvSpPr>
          <p:nvPr/>
        </p:nvSpPr>
        <p:spPr bwMode="auto">
          <a:xfrm>
            <a:off x="7389813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  <p:graphicFrame>
        <p:nvGraphicFramePr>
          <p:cNvPr id="621616" name="Object 48"/>
          <p:cNvGraphicFramePr>
            <a:graphicFrameLocks noChangeAspect="1"/>
          </p:cNvGraphicFramePr>
          <p:nvPr/>
        </p:nvGraphicFramePr>
        <p:xfrm>
          <a:off x="3951288" y="3730625"/>
          <a:ext cx="35814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Equation" r:id="rId5" imgW="1651000" imgH="419100" progId="Equation.3">
                  <p:embed/>
                </p:oleObj>
              </mc:Choice>
              <mc:Fallback>
                <p:oleObj name="Equation" r:id="rId5" imgW="1651000" imgH="4191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1288" y="3730625"/>
                        <a:ext cx="3581400" cy="909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68" name="Picture 5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 r="64290" b="11780"/>
          <a:stretch>
            <a:fillRect/>
          </a:stretch>
        </p:blipFill>
        <p:spPr bwMode="auto">
          <a:xfrm>
            <a:off x="1577975" y="3767138"/>
            <a:ext cx="2179638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69" name="TextBox 54"/>
          <p:cNvSpPr txBox="1">
            <a:spLocks noChangeArrowheads="1"/>
          </p:cNvSpPr>
          <p:nvPr/>
        </p:nvSpPr>
        <p:spPr bwMode="auto">
          <a:xfrm>
            <a:off x="-1404664" y="6650196"/>
            <a:ext cx="88391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3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J. Shi and J. </a:t>
            </a:r>
            <a:r>
              <a:rPr lang="en-US" sz="1200" dirty="0" err="1">
                <a:solidFill>
                  <a:srgbClr val="000000"/>
                </a:solidFill>
              </a:rPr>
              <a:t>Malik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  <a:r>
              <a:rPr lang="en-US" sz="1200" dirty="0">
                <a:solidFill>
                  <a:srgbClr val="000000"/>
                </a:solidFill>
                <a:hlinkClick r:id="rId8"/>
              </a:rPr>
              <a:t>Normalized Cuts and Image Segmentation</a:t>
            </a:r>
            <a:r>
              <a:rPr lang="en-US" sz="1200" dirty="0">
                <a:solidFill>
                  <a:srgbClr val="000000"/>
                </a:solidFill>
              </a:rPr>
              <a:t>, CVPR, 1997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30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Normalized cut: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54034"/>
            <a:ext cx="8915400" cy="4918166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400" dirty="0"/>
              <a:t>Let </a:t>
            </a:r>
            <a:r>
              <a:rPr lang="en-US" altLang="en-US" sz="2400" b="1" dirty="0"/>
              <a:t>W</a:t>
            </a:r>
            <a:r>
              <a:rPr lang="en-US" altLang="en-US" sz="2400" dirty="0"/>
              <a:t> be the </a:t>
            </a:r>
            <a:r>
              <a:rPr lang="en-US" altLang="en-US" sz="2400" dirty="0" smtClean="0"/>
              <a:t>affinity </a:t>
            </a:r>
            <a:r>
              <a:rPr lang="en-US" altLang="en-US" sz="2400" dirty="0"/>
              <a:t>matrix of </a:t>
            </a:r>
            <a:r>
              <a:rPr lang="en-US" altLang="en-US" sz="2400" dirty="0" smtClean="0"/>
              <a:t>the graph (</a:t>
            </a:r>
            <a:r>
              <a:rPr lang="en-US" altLang="en-US" sz="2400" i="1" dirty="0" smtClean="0"/>
              <a:t>n</a:t>
            </a:r>
            <a:r>
              <a:rPr lang="en-US" altLang="en-US" sz="2400" dirty="0" smtClean="0"/>
              <a:t> x </a:t>
            </a:r>
            <a:r>
              <a:rPr lang="en-US" altLang="en-US" sz="2400" i="1" dirty="0" smtClean="0"/>
              <a:t>n</a:t>
            </a:r>
            <a:r>
              <a:rPr lang="en-US" altLang="en-US" sz="2400" dirty="0" smtClean="0"/>
              <a:t> for </a:t>
            </a:r>
            <a:r>
              <a:rPr lang="en-US" altLang="en-US" sz="2400" i="1" dirty="0" smtClean="0"/>
              <a:t>n</a:t>
            </a:r>
            <a:r>
              <a:rPr lang="en-US" altLang="en-US" sz="2400" dirty="0" smtClean="0"/>
              <a:t> pixels)</a:t>
            </a:r>
            <a:endParaRPr lang="en-US" altLang="en-US" sz="2400" dirty="0"/>
          </a:p>
          <a:p>
            <a:pPr>
              <a:buFontTx/>
              <a:buChar char="•"/>
            </a:pPr>
            <a:r>
              <a:rPr lang="en-US" altLang="en-US" sz="2400" dirty="0"/>
              <a:t>Let </a:t>
            </a:r>
            <a:r>
              <a:rPr lang="en-US" altLang="en-US" sz="2400" b="1" dirty="0"/>
              <a:t>D</a:t>
            </a:r>
            <a:r>
              <a:rPr lang="en-US" altLang="en-US" sz="2400" dirty="0"/>
              <a:t> be the diagonal matrix </a:t>
            </a:r>
            <a:r>
              <a:rPr lang="en-US" altLang="en-US" sz="2400" dirty="0" smtClean="0"/>
              <a:t>with entries </a:t>
            </a:r>
            <a:r>
              <a:rPr lang="en-US" altLang="en-US" sz="2400" b="1" dirty="0"/>
              <a:t>D</a:t>
            </a:r>
            <a:r>
              <a:rPr lang="en-US" altLang="en-US" sz="2400" dirty="0"/>
              <a:t>(</a:t>
            </a:r>
            <a:r>
              <a:rPr lang="en-US" altLang="en-US" sz="2400" i="1" dirty="0" err="1"/>
              <a:t>i</a:t>
            </a:r>
            <a:r>
              <a:rPr lang="en-US" altLang="en-US" sz="2400" i="1" dirty="0"/>
              <a:t>, </a:t>
            </a:r>
            <a:r>
              <a:rPr lang="en-US" altLang="en-US" sz="2400" i="1" dirty="0" err="1"/>
              <a:t>i</a:t>
            </a:r>
            <a:r>
              <a:rPr lang="en-US" altLang="en-US" sz="2400" dirty="0"/>
              <a:t>) = </a:t>
            </a:r>
            <a:r>
              <a:rPr lang="el-GR" altLang="en-US" sz="2400" dirty="0"/>
              <a:t>Σ</a:t>
            </a:r>
            <a:r>
              <a:rPr lang="en-US" altLang="en-US" sz="2400" i="1" baseline="-14000" dirty="0"/>
              <a:t>j </a:t>
            </a:r>
            <a:r>
              <a:rPr lang="en-US" altLang="en-US" sz="2400" b="1" dirty="0"/>
              <a:t>W</a:t>
            </a:r>
            <a:r>
              <a:rPr lang="en-US" altLang="en-US" sz="2400" dirty="0"/>
              <a:t>(</a:t>
            </a:r>
            <a:r>
              <a:rPr lang="en-US" altLang="en-US" sz="2400" i="1" dirty="0" err="1"/>
              <a:t>i</a:t>
            </a:r>
            <a:r>
              <a:rPr lang="en-US" altLang="en-US" sz="2400" dirty="0"/>
              <a:t>, </a:t>
            </a:r>
            <a:r>
              <a:rPr lang="en-US" altLang="en-US" sz="2400" i="1" dirty="0"/>
              <a:t>j</a:t>
            </a:r>
            <a:r>
              <a:rPr lang="en-US" altLang="en-US" sz="2400" dirty="0"/>
              <a:t>) </a:t>
            </a:r>
            <a:endParaRPr lang="en-US" altLang="en-US" sz="2400" dirty="0" smtClean="0"/>
          </a:p>
          <a:p>
            <a:pPr>
              <a:buFontTx/>
              <a:buChar char="•"/>
            </a:pPr>
            <a:r>
              <a:rPr lang="en-US" altLang="en-US" sz="2400" dirty="0" smtClean="0"/>
              <a:t>Solve </a:t>
            </a:r>
            <a:r>
              <a:rPr lang="en-US" altLang="en-US" sz="2400" i="1" dirty="0" smtClean="0"/>
              <a:t>generalized eigenvalue problem</a:t>
            </a:r>
            <a:r>
              <a:rPr lang="en-US" altLang="en-US" sz="2400" dirty="0" smtClean="0"/>
              <a:t> (</a:t>
            </a:r>
            <a:r>
              <a:rPr lang="en-US" altLang="en-US" sz="2400" b="1" dirty="0"/>
              <a:t>D</a:t>
            </a:r>
            <a:r>
              <a:rPr lang="en-US" altLang="en-US" sz="2400" dirty="0"/>
              <a:t> − </a:t>
            </a:r>
            <a:r>
              <a:rPr lang="en-US" altLang="en-US" sz="2400" b="1" dirty="0"/>
              <a:t>W</a:t>
            </a:r>
            <a:r>
              <a:rPr lang="en-US" altLang="en-US" sz="2400" dirty="0"/>
              <a:t>)</a:t>
            </a:r>
            <a:r>
              <a:rPr lang="en-US" altLang="en-US" sz="2400" b="1" dirty="0"/>
              <a:t>y</a:t>
            </a:r>
            <a:r>
              <a:rPr lang="en-US" altLang="en-US" sz="2400" dirty="0"/>
              <a:t> = </a:t>
            </a:r>
            <a:r>
              <a:rPr lang="en-US" altLang="en-US" sz="2400" i="1" dirty="0" err="1"/>
              <a:t>λ</a:t>
            </a:r>
            <a:r>
              <a:rPr lang="en-US" altLang="en-US" sz="2400" b="1" dirty="0" err="1"/>
              <a:t>Dy</a:t>
            </a:r>
            <a:r>
              <a:rPr lang="en-US" altLang="en-US" sz="2400" dirty="0"/>
              <a:t> </a:t>
            </a:r>
            <a:r>
              <a:rPr lang="en-US" altLang="en-US" sz="2400" dirty="0" smtClean="0"/>
              <a:t/>
            </a:r>
            <a:br>
              <a:rPr lang="en-US" altLang="en-US" sz="2400" dirty="0" smtClean="0"/>
            </a:br>
            <a:r>
              <a:rPr lang="en-US" altLang="en-US" sz="2400" dirty="0" smtClean="0"/>
              <a:t>for </a:t>
            </a:r>
            <a:r>
              <a:rPr lang="en-US" altLang="en-US" sz="2400" dirty="0"/>
              <a:t>the eigenvector with the second smallest </a:t>
            </a:r>
            <a:r>
              <a:rPr lang="en-US" altLang="en-US" sz="2400" dirty="0" smtClean="0"/>
              <a:t>eigenvalue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The </a:t>
            </a:r>
            <a:r>
              <a:rPr lang="en-US" altLang="en-US" sz="2400" i="1" dirty="0" err="1"/>
              <a:t>i</a:t>
            </a:r>
            <a:r>
              <a:rPr lang="en-US" altLang="en-US" sz="2400" dirty="0" err="1"/>
              <a:t>th</a:t>
            </a:r>
            <a:r>
              <a:rPr lang="en-US" altLang="en-US" sz="2400" dirty="0"/>
              <a:t> entry of </a:t>
            </a:r>
            <a:r>
              <a:rPr lang="en-US" altLang="en-US" sz="2400" b="1" dirty="0"/>
              <a:t>y</a:t>
            </a:r>
            <a:r>
              <a:rPr lang="en-US" altLang="en-US" sz="2400" dirty="0"/>
              <a:t> can be viewed as a “soft” </a:t>
            </a:r>
            <a:r>
              <a:rPr lang="en-US" altLang="en-US" sz="2400" dirty="0" smtClean="0"/>
              <a:t>indicator </a:t>
            </a:r>
            <a:br>
              <a:rPr lang="en-US" altLang="en-US" sz="2400" dirty="0" smtClean="0"/>
            </a:br>
            <a:r>
              <a:rPr lang="en-US" altLang="en-US" sz="2400" dirty="0" smtClean="0"/>
              <a:t>of </a:t>
            </a:r>
            <a:r>
              <a:rPr lang="en-US" altLang="en-US" sz="2400" dirty="0"/>
              <a:t>the component membership of the </a:t>
            </a:r>
            <a:r>
              <a:rPr lang="en-US" altLang="en-US" sz="2400" i="1" dirty="0" err="1"/>
              <a:t>i</a:t>
            </a:r>
            <a:r>
              <a:rPr lang="en-US" altLang="en-US" sz="2400" dirty="0" err="1"/>
              <a:t>th</a:t>
            </a:r>
            <a:r>
              <a:rPr lang="en-US" altLang="en-US" sz="2400" dirty="0"/>
              <a:t> </a:t>
            </a:r>
            <a:r>
              <a:rPr lang="en-US" altLang="en-US" sz="2400" dirty="0" smtClean="0"/>
              <a:t>pixel</a:t>
            </a:r>
            <a:endParaRPr lang="en-US" altLang="en-US" sz="2400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altLang="en-US" sz="2400" dirty="0"/>
              <a:t>U</a:t>
            </a:r>
            <a:r>
              <a:rPr lang="en-US" altLang="en-US" sz="2400" dirty="0" smtClean="0"/>
              <a:t>se </a:t>
            </a:r>
            <a:r>
              <a:rPr lang="en-US" altLang="en-US" sz="2400" dirty="0"/>
              <a:t>0 or median value of the entries </a:t>
            </a:r>
            <a:r>
              <a:rPr lang="en-US" altLang="en-US" sz="2400" dirty="0" smtClean="0"/>
              <a:t>of </a:t>
            </a:r>
            <a:r>
              <a:rPr lang="en-US" altLang="en-US" sz="2400" b="1" dirty="0" smtClean="0"/>
              <a:t>y</a:t>
            </a:r>
            <a:r>
              <a:rPr lang="en-US" altLang="en-US" sz="2400" dirty="0" smtClean="0"/>
              <a:t> to split </a:t>
            </a:r>
            <a:br>
              <a:rPr lang="en-US" altLang="en-US" sz="2400" dirty="0" smtClean="0"/>
            </a:br>
            <a:r>
              <a:rPr lang="en-US" altLang="en-US" sz="2400" dirty="0" smtClean="0"/>
              <a:t>the graph into two components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To </a:t>
            </a:r>
            <a:r>
              <a:rPr lang="en-US" altLang="en-US" sz="2400" dirty="0"/>
              <a:t>find more than two </a:t>
            </a:r>
            <a:r>
              <a:rPr lang="en-US" altLang="en-US" sz="2400" dirty="0" smtClean="0"/>
              <a:t>components: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Recursively </a:t>
            </a:r>
            <a:r>
              <a:rPr lang="en-US" altLang="en-US" sz="2000" dirty="0"/>
              <a:t>bipartition the </a:t>
            </a:r>
            <a:r>
              <a:rPr lang="en-US" altLang="en-US" sz="2000" dirty="0" smtClean="0"/>
              <a:t>graph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Run </a:t>
            </a:r>
            <a:r>
              <a:rPr lang="en-US" altLang="en-US" sz="2000" dirty="0"/>
              <a:t>k-means clustering on values of </a:t>
            </a:r>
            <a:br>
              <a:rPr lang="en-US" altLang="en-US" sz="2000" dirty="0"/>
            </a:br>
            <a:r>
              <a:rPr lang="en-US" altLang="en-US" sz="2000" dirty="0"/>
              <a:t>    several eigenvectors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26542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results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9906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9906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9718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29718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29718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4953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0400" y="4953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4953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603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01000" cy="838200"/>
          </a:xfrm>
        </p:spPr>
        <p:txBody>
          <a:bodyPr/>
          <a:lstStyle/>
          <a:p>
            <a:r>
              <a:rPr lang="en-US" smtClean="0"/>
              <a:t>Results: Berkeley Segmentation Engine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4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8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626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0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34250" y="3657600"/>
            <a:ext cx="15049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1295400" y="6172200"/>
            <a:ext cx="701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Arial" charset="0"/>
                <a:hlinkClick r:id="rId12"/>
              </a:rPr>
              <a:t>http://www.cs.berkeley.edu/~fowlkes/BSE/</a:t>
            </a: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47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4"/>
          <p:cNvSpPr>
            <a:spLocks noGrp="1"/>
          </p:cNvSpPr>
          <p:nvPr>
            <p:ph type="title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Normalized cuts: pros and cons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088" y="1420813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u="sng" smtClean="0"/>
              <a:t>Pros:</a:t>
            </a:r>
          </a:p>
          <a:p>
            <a:pPr eaLnBrk="1" hangingPunct="1"/>
            <a:r>
              <a:rPr lang="en-US" sz="2400" smtClean="0"/>
              <a:t>Generic framework, flexible to choice of function that computes weights (“affinities”) between nodes</a:t>
            </a:r>
          </a:p>
          <a:p>
            <a:pPr eaLnBrk="1" hangingPunct="1"/>
            <a:r>
              <a:rPr lang="en-US" sz="2400" smtClean="0"/>
              <a:t>Does not require model of the data distribution</a:t>
            </a:r>
          </a:p>
          <a:p>
            <a:pPr eaLnBrk="1" hangingPunct="1"/>
            <a:endParaRPr lang="en-US" sz="2400" smtClean="0"/>
          </a:p>
          <a:p>
            <a:pPr eaLnBrk="1" hangingPunct="1">
              <a:buFontTx/>
              <a:buNone/>
            </a:pPr>
            <a:r>
              <a:rPr lang="en-US" sz="2400" u="sng" smtClean="0"/>
              <a:t>Cons:</a:t>
            </a:r>
          </a:p>
          <a:p>
            <a:pPr eaLnBrk="1" hangingPunct="1"/>
            <a:r>
              <a:rPr lang="en-US" sz="2400" smtClean="0"/>
              <a:t>Time complexity can be high</a:t>
            </a:r>
          </a:p>
          <a:p>
            <a:pPr lvl="1" eaLnBrk="1" hangingPunct="1"/>
            <a:r>
              <a:rPr lang="en-US" sz="2000" smtClean="0"/>
              <a:t>Dense, highly connected graphs </a:t>
            </a:r>
            <a:r>
              <a:rPr lang="en-US" sz="2000" smtClean="0">
                <a:sym typeface="Wingdings" pitchFamily="2" charset="2"/>
              </a:rPr>
              <a:t> many affinity computations</a:t>
            </a:r>
          </a:p>
          <a:p>
            <a:pPr lvl="1" eaLnBrk="1" hangingPunct="1"/>
            <a:r>
              <a:rPr lang="en-US" sz="2000" smtClean="0">
                <a:sym typeface="Wingdings" pitchFamily="2" charset="2"/>
              </a:rPr>
              <a:t>Solving eigenvalue problem</a:t>
            </a:r>
          </a:p>
          <a:p>
            <a:pPr eaLnBrk="1" hangingPunct="1"/>
            <a:r>
              <a:rPr lang="en-US" sz="2400" smtClean="0">
                <a:sym typeface="Wingdings" pitchFamily="2" charset="2"/>
              </a:rPr>
              <a:t>Preference for balanced partitions</a:t>
            </a:r>
            <a:endParaRPr lang="en-US" sz="2400" smtClean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05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Today</a:t>
            </a:r>
            <a:endParaRPr lang="en-US" dirty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Inspiration </a:t>
            </a:r>
            <a:r>
              <a:rPr lang="en-US" sz="2800" dirty="0" smtClean="0"/>
              <a:t>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r>
              <a:rPr lang="en-US" sz="2400" dirty="0" smtClean="0"/>
              <a:t>Algorithms</a:t>
            </a:r>
            <a:r>
              <a:rPr lang="en-US" sz="2400" dirty="0" smtClean="0"/>
              <a:t>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</a:t>
            </a:r>
            <a:r>
              <a:rPr lang="en-US" sz="2000" dirty="0" smtClean="0"/>
              <a:t>cuts</a:t>
            </a:r>
          </a:p>
          <a:p>
            <a:pPr lvl="2" eaLnBrk="1" hangingPunct="1"/>
            <a:r>
              <a:rPr lang="en-US" sz="2000" dirty="0" smtClean="0"/>
              <a:t>Other</a:t>
            </a:r>
            <a:endParaRPr lang="en-US" sz="20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5210629"/>
            <a:ext cx="7521678" cy="44505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7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8" descr="horses_Y_0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524000"/>
            <a:ext cx="2835275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0" name="Picture 10" descr="horses_filt_itr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758950"/>
            <a:ext cx="703263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850" name="Picture 810" descr="horses_muContour_038_itr0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447800"/>
            <a:ext cx="2911475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851" name="Picture 811" descr="horses_dContour_038_itr0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1474788"/>
            <a:ext cx="2908300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Top-down segmentation</a:t>
            </a:r>
          </a:p>
        </p:txBody>
      </p:sp>
      <p:pic>
        <p:nvPicPr>
          <p:cNvPr id="21" name="Picture 826" descr="horses_filt_itr0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" y="2209800"/>
            <a:ext cx="11414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19" descr="horses_filt_itr0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06513" y="1497013"/>
            <a:ext cx="1284287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781800" y="65502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Slide credit: Lana </a:t>
            </a:r>
            <a:r>
              <a:rPr lang="en-US" sz="1400" dirty="0" err="1" smtClean="0">
                <a:solidFill>
                  <a:srgbClr val="000000"/>
                </a:solidFill>
              </a:rPr>
              <a:t>Lazebnik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2" name="Content Placeholder 20"/>
          <p:cNvSpPr txBox="1">
            <a:spLocks/>
          </p:cNvSpPr>
          <p:nvPr/>
        </p:nvSpPr>
        <p:spPr bwMode="auto">
          <a:xfrm>
            <a:off x="0" y="5732517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kern="0" dirty="0" smtClean="0">
                <a:solidFill>
                  <a:srgbClr val="000000"/>
                </a:solidFill>
              </a:rPr>
              <a:t>E. </a:t>
            </a:r>
            <a:r>
              <a:rPr lang="en-US" kern="0" dirty="0" err="1" smtClean="0">
                <a:solidFill>
                  <a:srgbClr val="000000"/>
                </a:solidFill>
              </a:rPr>
              <a:t>Borenstein</a:t>
            </a:r>
            <a:r>
              <a:rPr lang="en-US" kern="0" dirty="0" smtClean="0">
                <a:solidFill>
                  <a:srgbClr val="000000"/>
                </a:solidFill>
              </a:rPr>
              <a:t> and S. Ullman, </a:t>
            </a:r>
            <a:r>
              <a:rPr lang="en-US" kern="0" dirty="0" smtClean="0">
                <a:solidFill>
                  <a:srgbClr val="000000"/>
                </a:solidFill>
                <a:hlinkClick r:id="rId9"/>
              </a:rPr>
              <a:t>“Class-specific, top-down segmentation,”</a:t>
            </a:r>
            <a:r>
              <a:rPr lang="en-US" kern="0" dirty="0" smtClean="0">
                <a:solidFill>
                  <a:srgbClr val="000000"/>
                </a:solidFill>
              </a:rPr>
              <a:t> ECCV 2002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kern="0" dirty="0" smtClean="0">
                <a:solidFill>
                  <a:srgbClr val="000000"/>
                </a:solidFill>
              </a:rPr>
              <a:t>A. Levin and Y. Weiss, </a:t>
            </a:r>
            <a:r>
              <a:rPr lang="en-US" kern="0" dirty="0" smtClean="0">
                <a:solidFill>
                  <a:srgbClr val="000000"/>
                </a:solidFill>
                <a:hlinkClick r:id="rId10"/>
              </a:rPr>
              <a:t>“Learning to Combine Bottom-Up and Top-Down Segmentation,”</a:t>
            </a:r>
            <a:r>
              <a:rPr lang="en-US" kern="0" dirty="0" smtClean="0">
                <a:solidFill>
                  <a:srgbClr val="000000"/>
                </a:solidFill>
              </a:rPr>
              <a:t> ECCV 2006.</a:t>
            </a:r>
          </a:p>
        </p:txBody>
      </p:sp>
    </p:spTree>
    <p:extLst>
      <p:ext uri="{BB962C8B-B14F-4D97-AF65-F5344CB8AC3E}">
        <p14:creationId xmlns:p14="http://schemas.microsoft.com/office/powerpoint/2010/main" val="243455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428" y="76200"/>
            <a:ext cx="8454571" cy="8382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Segmentation as </a:t>
            </a:r>
            <a:r>
              <a:rPr lang="en-US" dirty="0" smtClean="0"/>
              <a:t>energy minimization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458200" cy="52578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Define a labeling </a:t>
            </a:r>
            <a:r>
              <a:rPr lang="en-US" sz="2800" i="1" dirty="0" smtClean="0"/>
              <a:t>L </a:t>
            </a:r>
            <a:r>
              <a:rPr lang="en-US" sz="2800" dirty="0" smtClean="0"/>
              <a:t>as an assignment of each pixel with a 0-1 label (background or foreground)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F</a:t>
            </a:r>
            <a:r>
              <a:rPr lang="en-US" sz="2800" dirty="0" smtClean="0"/>
              <a:t>ind the labeling </a:t>
            </a:r>
            <a:r>
              <a:rPr lang="en-US" sz="2800" i="1" dirty="0" smtClean="0"/>
              <a:t>L </a:t>
            </a:r>
            <a:r>
              <a:rPr lang="en-US" sz="2800" dirty="0" smtClean="0"/>
              <a:t>that minimizes</a:t>
            </a:r>
          </a:p>
          <a:p>
            <a:pPr>
              <a:buFont typeface="Arial" charset="0"/>
              <a:buNone/>
            </a:pPr>
            <a:endParaRPr lang="en-US" sz="2800" dirty="0" smtClean="0"/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37605"/>
            <a:ext cx="61864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657600" y="3455075"/>
            <a:ext cx="1471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FF"/>
                </a:solidFill>
                <a:cs typeface="Arial" charset="0"/>
              </a:rPr>
              <a:t>data term</a:t>
            </a:r>
            <a:endParaRPr lang="en-US" sz="24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638800" y="3443963"/>
            <a:ext cx="24154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FF"/>
                </a:solidFill>
                <a:cs typeface="Arial" charset="0"/>
              </a:rPr>
              <a:t>smoothness </a:t>
            </a:r>
            <a:r>
              <a:rPr lang="en-US" sz="2400" b="1" dirty="0" smtClean="0">
                <a:solidFill>
                  <a:srgbClr val="0000FF"/>
                </a:solidFill>
                <a:cs typeface="Arial" charset="0"/>
              </a:rPr>
              <a:t>term</a:t>
            </a:r>
            <a:endParaRPr lang="en-US" sz="24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048000" y="3992940"/>
            <a:ext cx="2514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How 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similar is each labeled pixel to the foreground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or 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background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?</a:t>
            </a:r>
            <a:endParaRPr lang="en-US" sz="2400" dirty="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10024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3980240"/>
            <a:ext cx="2043112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486400" y="3992940"/>
            <a:ext cx="2819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Encourage spatially coherent segments</a:t>
            </a:r>
            <a:endParaRPr lang="en-US" sz="24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88629" y="6550223"/>
            <a:ext cx="2245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Slide credit: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N.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Snavely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202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362950" cy="838200"/>
          </a:xfrm>
        </p:spPr>
        <p:txBody>
          <a:bodyPr/>
          <a:lstStyle/>
          <a:p>
            <a:r>
              <a:rPr lang="en-US" altLang="zh-CN" smtClean="0"/>
              <a:t>GrabCut</a:t>
            </a:r>
          </a:p>
        </p:txBody>
      </p:sp>
      <p:pic>
        <p:nvPicPr>
          <p:cNvPr id="43011" name="Picture 4" descr="DSC034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62063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1039813" y="1401763"/>
            <a:ext cx="1498600" cy="1458912"/>
          </a:xfrm>
          <a:prstGeom prst="rect">
            <a:avLst/>
          </a:prstGeom>
          <a:noFill/>
          <a:ln w="508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43013" name="Picture 6" descr="r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3259138"/>
            <a:ext cx="230822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7" descr="te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051175"/>
            <a:ext cx="87312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8" descr="153_536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1274763"/>
            <a:ext cx="23082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669088" y="1044575"/>
            <a:ext cx="1450975" cy="1935163"/>
            <a:chOff x="4216" y="952"/>
            <a:chExt cx="914" cy="1219"/>
          </a:xfrm>
        </p:grpSpPr>
        <p:pic>
          <p:nvPicPr>
            <p:cNvPr id="43020" name="Picture 10" descr="IMG_3872_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6" y="952"/>
              <a:ext cx="914" cy="1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1" name="Rectangle 11"/>
            <p:cNvSpPr>
              <a:spLocks noChangeArrowheads="1"/>
            </p:cNvSpPr>
            <p:nvPr/>
          </p:nvSpPr>
          <p:spPr bwMode="auto">
            <a:xfrm>
              <a:off x="4504" y="1173"/>
              <a:ext cx="288" cy="767"/>
            </a:xfrm>
            <a:prstGeom prst="rect">
              <a:avLst/>
            </a:prstGeom>
            <a:noFill/>
            <a:ln w="5080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43017" name="Freeform 12"/>
          <p:cNvSpPr>
            <a:spLocks/>
          </p:cNvSpPr>
          <p:nvPr/>
        </p:nvSpPr>
        <p:spPr bwMode="auto">
          <a:xfrm>
            <a:off x="3713163" y="1152525"/>
            <a:ext cx="2330450" cy="1984375"/>
          </a:xfrm>
          <a:custGeom>
            <a:avLst/>
            <a:gdLst>
              <a:gd name="T0" fmla="*/ 2147483647 w 1356"/>
              <a:gd name="T1" fmla="*/ 2147483647 h 1242"/>
              <a:gd name="T2" fmla="*/ 2147483647 w 1356"/>
              <a:gd name="T3" fmla="*/ 2147483647 h 1242"/>
              <a:gd name="T4" fmla="*/ 2147483647 w 1356"/>
              <a:gd name="T5" fmla="*/ 2147483647 h 1242"/>
              <a:gd name="T6" fmla="*/ 2147483647 w 1356"/>
              <a:gd name="T7" fmla="*/ 2147483647 h 1242"/>
              <a:gd name="T8" fmla="*/ 2147483647 w 1356"/>
              <a:gd name="T9" fmla="*/ 2147483647 h 1242"/>
              <a:gd name="T10" fmla="*/ 2147483647 w 1356"/>
              <a:gd name="T11" fmla="*/ 0 h 1242"/>
              <a:gd name="T12" fmla="*/ 2147483647 w 1356"/>
              <a:gd name="T13" fmla="*/ 2147483647 h 1242"/>
              <a:gd name="T14" fmla="*/ 2147483647 w 1356"/>
              <a:gd name="T15" fmla="*/ 2147483647 h 1242"/>
              <a:gd name="T16" fmla="*/ 2147483647 w 1356"/>
              <a:gd name="T17" fmla="*/ 2147483647 h 1242"/>
              <a:gd name="T18" fmla="*/ 2147483647 w 1356"/>
              <a:gd name="T19" fmla="*/ 2147483647 h 1242"/>
              <a:gd name="T20" fmla="*/ 2147483647 w 1356"/>
              <a:gd name="T21" fmla="*/ 2147483647 h 1242"/>
              <a:gd name="T22" fmla="*/ 2147483647 w 1356"/>
              <a:gd name="T23" fmla="*/ 2147483647 h 1242"/>
              <a:gd name="T24" fmla="*/ 2147483647 w 1356"/>
              <a:gd name="T25" fmla="*/ 2147483647 h 1242"/>
              <a:gd name="T26" fmla="*/ 2147483647 w 1356"/>
              <a:gd name="T27" fmla="*/ 2147483647 h 1242"/>
              <a:gd name="T28" fmla="*/ 2147483647 w 1356"/>
              <a:gd name="T29" fmla="*/ 2147483647 h 1242"/>
              <a:gd name="T30" fmla="*/ 2147483647 w 1356"/>
              <a:gd name="T31" fmla="*/ 2147483647 h 1242"/>
              <a:gd name="T32" fmla="*/ 2147483647 w 1356"/>
              <a:gd name="T33" fmla="*/ 2147483647 h 1242"/>
              <a:gd name="T34" fmla="*/ 2147483647 w 1356"/>
              <a:gd name="T35" fmla="*/ 2147483647 h 1242"/>
              <a:gd name="T36" fmla="*/ 2147483647 w 1356"/>
              <a:gd name="T37" fmla="*/ 2147483647 h 1242"/>
              <a:gd name="T38" fmla="*/ 2147483647 w 1356"/>
              <a:gd name="T39" fmla="*/ 2147483647 h 1242"/>
              <a:gd name="T40" fmla="*/ 2147483647 w 1356"/>
              <a:gd name="T41" fmla="*/ 2147483647 h 1242"/>
              <a:gd name="T42" fmla="*/ 2147483647 w 1356"/>
              <a:gd name="T43" fmla="*/ 2147483647 h 1242"/>
              <a:gd name="T44" fmla="*/ 2147483647 w 1356"/>
              <a:gd name="T45" fmla="*/ 2147483647 h 1242"/>
              <a:gd name="T46" fmla="*/ 2147483647 w 1356"/>
              <a:gd name="T47" fmla="*/ 2147483647 h 1242"/>
              <a:gd name="T48" fmla="*/ 2147483647 w 1356"/>
              <a:gd name="T49" fmla="*/ 2147483647 h 1242"/>
              <a:gd name="T50" fmla="*/ 2147483647 w 1356"/>
              <a:gd name="T51" fmla="*/ 2147483647 h 1242"/>
              <a:gd name="T52" fmla="*/ 2147483647 w 1356"/>
              <a:gd name="T53" fmla="*/ 2147483647 h 1242"/>
              <a:gd name="T54" fmla="*/ 2147483647 w 1356"/>
              <a:gd name="T55" fmla="*/ 2147483647 h 1242"/>
              <a:gd name="T56" fmla="*/ 2147483647 w 1356"/>
              <a:gd name="T57" fmla="*/ 2147483647 h 1242"/>
              <a:gd name="T58" fmla="*/ 2147483647 w 1356"/>
              <a:gd name="T59" fmla="*/ 2147483647 h 1242"/>
              <a:gd name="T60" fmla="*/ 0 w 1356"/>
              <a:gd name="T61" fmla="*/ 2147483647 h 1242"/>
              <a:gd name="T62" fmla="*/ 2147483647 w 1356"/>
              <a:gd name="T63" fmla="*/ 2147483647 h 124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356"/>
              <a:gd name="T97" fmla="*/ 0 h 1242"/>
              <a:gd name="T98" fmla="*/ 1356 w 1356"/>
              <a:gd name="T99" fmla="*/ 1242 h 124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356" h="1242">
                <a:moveTo>
                  <a:pt x="24" y="270"/>
                </a:moveTo>
                <a:cubicBezTo>
                  <a:pt x="61" y="214"/>
                  <a:pt x="119" y="207"/>
                  <a:pt x="180" y="198"/>
                </a:cubicBezTo>
                <a:cubicBezTo>
                  <a:pt x="203" y="190"/>
                  <a:pt x="222" y="179"/>
                  <a:pt x="246" y="174"/>
                </a:cubicBezTo>
                <a:cubicBezTo>
                  <a:pt x="265" y="170"/>
                  <a:pt x="301" y="167"/>
                  <a:pt x="318" y="156"/>
                </a:cubicBezTo>
                <a:cubicBezTo>
                  <a:pt x="331" y="147"/>
                  <a:pt x="341" y="135"/>
                  <a:pt x="354" y="126"/>
                </a:cubicBezTo>
                <a:cubicBezTo>
                  <a:pt x="454" y="59"/>
                  <a:pt x="579" y="23"/>
                  <a:pt x="696" y="0"/>
                </a:cubicBezTo>
                <a:cubicBezTo>
                  <a:pt x="744" y="3"/>
                  <a:pt x="788" y="2"/>
                  <a:pt x="834" y="12"/>
                </a:cubicBezTo>
                <a:cubicBezTo>
                  <a:pt x="872" y="20"/>
                  <a:pt x="905" y="39"/>
                  <a:pt x="942" y="48"/>
                </a:cubicBezTo>
                <a:cubicBezTo>
                  <a:pt x="989" y="84"/>
                  <a:pt x="1011" y="143"/>
                  <a:pt x="1044" y="192"/>
                </a:cubicBezTo>
                <a:cubicBezTo>
                  <a:pt x="1067" y="227"/>
                  <a:pt x="1090" y="246"/>
                  <a:pt x="1116" y="276"/>
                </a:cubicBezTo>
                <a:cubicBezTo>
                  <a:pt x="1138" y="301"/>
                  <a:pt x="1164" y="324"/>
                  <a:pt x="1188" y="348"/>
                </a:cubicBezTo>
                <a:cubicBezTo>
                  <a:pt x="1196" y="356"/>
                  <a:pt x="1204" y="364"/>
                  <a:pt x="1212" y="372"/>
                </a:cubicBezTo>
                <a:cubicBezTo>
                  <a:pt x="1218" y="378"/>
                  <a:pt x="1230" y="390"/>
                  <a:pt x="1230" y="390"/>
                </a:cubicBezTo>
                <a:cubicBezTo>
                  <a:pt x="1239" y="417"/>
                  <a:pt x="1256" y="438"/>
                  <a:pt x="1272" y="462"/>
                </a:cubicBezTo>
                <a:cubicBezTo>
                  <a:pt x="1280" y="474"/>
                  <a:pt x="1296" y="498"/>
                  <a:pt x="1296" y="498"/>
                </a:cubicBezTo>
                <a:cubicBezTo>
                  <a:pt x="1305" y="535"/>
                  <a:pt x="1328" y="564"/>
                  <a:pt x="1338" y="600"/>
                </a:cubicBezTo>
                <a:cubicBezTo>
                  <a:pt x="1344" y="620"/>
                  <a:pt x="1356" y="660"/>
                  <a:pt x="1356" y="660"/>
                </a:cubicBezTo>
                <a:cubicBezTo>
                  <a:pt x="1351" y="786"/>
                  <a:pt x="1343" y="907"/>
                  <a:pt x="1272" y="1014"/>
                </a:cubicBezTo>
                <a:cubicBezTo>
                  <a:pt x="1263" y="1071"/>
                  <a:pt x="1230" y="1109"/>
                  <a:pt x="1188" y="1146"/>
                </a:cubicBezTo>
                <a:cubicBezTo>
                  <a:pt x="1139" y="1189"/>
                  <a:pt x="1171" y="1176"/>
                  <a:pt x="1134" y="1188"/>
                </a:cubicBezTo>
                <a:cubicBezTo>
                  <a:pt x="1106" y="1209"/>
                  <a:pt x="1028" y="1233"/>
                  <a:pt x="990" y="1242"/>
                </a:cubicBezTo>
                <a:cubicBezTo>
                  <a:pt x="885" y="1238"/>
                  <a:pt x="788" y="1225"/>
                  <a:pt x="684" y="1218"/>
                </a:cubicBezTo>
                <a:cubicBezTo>
                  <a:pt x="610" y="1207"/>
                  <a:pt x="546" y="1176"/>
                  <a:pt x="474" y="1158"/>
                </a:cubicBezTo>
                <a:cubicBezTo>
                  <a:pt x="454" y="1145"/>
                  <a:pt x="433" y="1143"/>
                  <a:pt x="414" y="1128"/>
                </a:cubicBezTo>
                <a:cubicBezTo>
                  <a:pt x="385" y="1104"/>
                  <a:pt x="361" y="1071"/>
                  <a:pt x="330" y="1050"/>
                </a:cubicBezTo>
                <a:cubicBezTo>
                  <a:pt x="311" y="1022"/>
                  <a:pt x="282" y="1002"/>
                  <a:pt x="258" y="978"/>
                </a:cubicBezTo>
                <a:cubicBezTo>
                  <a:pt x="239" y="959"/>
                  <a:pt x="226" y="939"/>
                  <a:pt x="204" y="924"/>
                </a:cubicBezTo>
                <a:cubicBezTo>
                  <a:pt x="168" y="870"/>
                  <a:pt x="132" y="816"/>
                  <a:pt x="96" y="762"/>
                </a:cubicBezTo>
                <a:cubicBezTo>
                  <a:pt x="89" y="751"/>
                  <a:pt x="91" y="737"/>
                  <a:pt x="84" y="726"/>
                </a:cubicBezTo>
                <a:cubicBezTo>
                  <a:pt x="52" y="678"/>
                  <a:pt x="48" y="617"/>
                  <a:pt x="30" y="564"/>
                </a:cubicBezTo>
                <a:cubicBezTo>
                  <a:pt x="11" y="508"/>
                  <a:pt x="0" y="467"/>
                  <a:pt x="0" y="408"/>
                </a:cubicBezTo>
                <a:lnTo>
                  <a:pt x="24" y="270"/>
                </a:lnTo>
                <a:close/>
              </a:path>
            </a:pathLst>
          </a:custGeom>
          <a:noFill/>
          <a:ln w="603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43018" name="Picture 13" descr="o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178175"/>
            <a:ext cx="1976437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5574" y="5997714"/>
            <a:ext cx="9293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C. </a:t>
            </a:r>
            <a:r>
              <a:rPr lang="en-US" sz="2000" dirty="0" err="1" smtClean="0">
                <a:solidFill>
                  <a:srgbClr val="000000"/>
                </a:solidFill>
                <a:cs typeface="Arial" charset="0"/>
              </a:rPr>
              <a:t>Rother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, V. Kolmogorov, and A. Blake,  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  <a:hlinkClick r:id="rId10"/>
              </a:rPr>
              <a:t>“</a:t>
            </a:r>
            <a:r>
              <a:rPr lang="en-US" sz="2000" dirty="0" err="1" smtClean="0">
                <a:solidFill>
                  <a:srgbClr val="000000"/>
                </a:solidFill>
                <a:cs typeface="Arial" charset="0"/>
                <a:hlinkClick r:id="rId10"/>
              </a:rPr>
              <a:t>GrabCut</a:t>
            </a:r>
            <a:r>
              <a:rPr lang="en-US" sz="2000" dirty="0">
                <a:solidFill>
                  <a:srgbClr val="000000"/>
                </a:solidFill>
                <a:cs typeface="Arial" charset="0"/>
                <a:hlinkClick r:id="rId10"/>
              </a:rPr>
              <a:t>” — Interactive Foreground Extraction using Iterated Graph 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  <a:hlinkClick r:id="rId10"/>
              </a:rPr>
              <a:t>Cuts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, SIGGRAPH 2004</a:t>
            </a:r>
            <a:endParaRPr lang="en-US" sz="20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450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algorithm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9200"/>
            <a:ext cx="3433763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D. </a:t>
            </a:r>
            <a:r>
              <a:rPr lang="en-US" sz="1050" dirty="0" err="1" smtClean="0">
                <a:solidFill>
                  <a:srgbClr val="000000"/>
                </a:solidFill>
              </a:rPr>
              <a:t>Hoiem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86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Today</a:t>
            </a:r>
            <a:endParaRPr lang="en-US" dirty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Inspiration </a:t>
            </a:r>
            <a:r>
              <a:rPr lang="en-US" sz="2800" dirty="0" smtClean="0"/>
              <a:t>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r>
              <a:rPr lang="en-US" sz="2400" dirty="0" smtClean="0"/>
              <a:t>Algorithms</a:t>
            </a:r>
            <a:r>
              <a:rPr lang="en-US" sz="2400" dirty="0" smtClean="0"/>
              <a:t>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</a:t>
            </a:r>
            <a:r>
              <a:rPr lang="en-US" sz="2000" dirty="0" smtClean="0"/>
              <a:t>cuts</a:t>
            </a:r>
          </a:p>
          <a:p>
            <a:pPr lvl="2" eaLnBrk="1" hangingPunct="1"/>
            <a:r>
              <a:rPr lang="en-US" sz="2000" dirty="0" smtClean="0"/>
              <a:t>Other</a:t>
            </a:r>
            <a:endParaRPr lang="en-US" sz="20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1371601"/>
            <a:ext cx="7521678" cy="98697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16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pic>
        <p:nvPicPr>
          <p:cNvPr id="51203" name="Picture 2" descr="C:\Documents and Settings\Derek Hoiem\My Documents\Classes\Spring10 - Computer Vision\figs\8\lena_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2" y="1066800"/>
            <a:ext cx="3017837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3" descr="C:\Documents and Settings\Derek Hoiem\My Documents\Classes\Spring10 - Computer Vision\figs\7\lena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066800"/>
            <a:ext cx="3017838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4" descr="C:\Documents and Settings\Derek Hoiem\My Documents\Classes\Spring10 - Computer Vision\figs\8\lena_watersh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2" y="1066800"/>
            <a:ext cx="3017837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Box 6"/>
          <p:cNvSpPr txBox="1">
            <a:spLocks noChangeArrowheads="1"/>
          </p:cNvSpPr>
          <p:nvPr/>
        </p:nvSpPr>
        <p:spPr bwMode="auto">
          <a:xfrm>
            <a:off x="1219199" y="411480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Image</a:t>
            </a:r>
          </a:p>
        </p:txBody>
      </p:sp>
      <p:sp>
        <p:nvSpPr>
          <p:cNvPr id="51207" name="TextBox 7"/>
          <p:cNvSpPr txBox="1">
            <a:spLocks noChangeArrowheads="1"/>
          </p:cNvSpPr>
          <p:nvPr/>
        </p:nvSpPr>
        <p:spPr bwMode="auto">
          <a:xfrm>
            <a:off x="4267199" y="4114800"/>
            <a:ext cx="106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Gradient</a:t>
            </a:r>
          </a:p>
        </p:txBody>
      </p:sp>
      <p:sp>
        <p:nvSpPr>
          <p:cNvPr id="51208" name="TextBox 8"/>
          <p:cNvSpPr txBox="1">
            <a:spLocks noChangeArrowheads="1"/>
          </p:cNvSpPr>
          <p:nvPr/>
        </p:nvSpPr>
        <p:spPr bwMode="auto">
          <a:xfrm>
            <a:off x="6659562" y="4038600"/>
            <a:ext cx="2560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Watershed boundaries</a:t>
            </a:r>
          </a:p>
        </p:txBody>
      </p:sp>
      <p:pic>
        <p:nvPicPr>
          <p:cNvPr id="51210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0" t="15057" r="27680" b="41465"/>
          <a:stretch/>
        </p:blipFill>
        <p:spPr bwMode="auto">
          <a:xfrm>
            <a:off x="3604260" y="4484688"/>
            <a:ext cx="2395852" cy="237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Source: D. </a:t>
            </a:r>
            <a:r>
              <a:rPr lang="en-US" sz="1050" dirty="0" err="1" smtClean="0">
                <a:solidFill>
                  <a:srgbClr val="000000"/>
                </a:solidFill>
              </a:rPr>
              <a:t>Hoiem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11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Meyer’s watershed segmentation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Choose local minima as region seeds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Add neighbors to priority queue, sorted by value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Take top priority pixel from queue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If all labeled neighbors have same label, assign that label to pixel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Add all non-marked neighbors to queue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Repeat step 3 until finished (all remaining pixels in queue are on the boundary)</a:t>
            </a:r>
          </a:p>
        </p:txBody>
      </p:sp>
      <p:sp>
        <p:nvSpPr>
          <p:cNvPr id="52228" name="TextBox 10"/>
          <p:cNvSpPr txBox="1">
            <a:spLocks noChangeArrowheads="1"/>
          </p:cNvSpPr>
          <p:nvPr/>
        </p:nvSpPr>
        <p:spPr bwMode="auto">
          <a:xfrm>
            <a:off x="7332663" y="6396038"/>
            <a:ext cx="1811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</a:rPr>
              <a:t>Meyer 1991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47800" y="6096000"/>
            <a:ext cx="5535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</a:rPr>
              <a:t>Matlab: seg = watershed(bnd_im)</a:t>
            </a:r>
          </a:p>
        </p:txBody>
      </p:sp>
    </p:spTree>
    <p:extLst>
      <p:ext uri="{BB962C8B-B14F-4D97-AF65-F5344CB8AC3E}">
        <p14:creationId xmlns:p14="http://schemas.microsoft.com/office/powerpoint/2010/main" val="2288826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Image parsing or semantic segmentation:</a:t>
            </a:r>
            <a:endParaRPr lang="en-US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600200"/>
            <a:ext cx="7086600" cy="468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Segments as primitives for recognition</a:t>
            </a:r>
          </a:p>
        </p:txBody>
      </p:sp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1752600" y="6396038"/>
            <a:ext cx="52630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J.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Tighe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 and S. Lazebnik,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ECCV 2010, IJCV 2013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0" y="6596523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L. </a:t>
            </a:r>
            <a:r>
              <a:rPr lang="en-US" sz="1050" dirty="0" err="1">
                <a:solidFill>
                  <a:srgbClr val="000000"/>
                </a:solidFill>
              </a:rPr>
              <a:t>Lazebnik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5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56" y="69804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31" y="1165194"/>
            <a:ext cx="8229600" cy="4525963"/>
          </a:xfrm>
        </p:spPr>
        <p:txBody>
          <a:bodyPr/>
          <a:lstStyle/>
          <a:p>
            <a:r>
              <a:rPr lang="en-US" sz="2800" dirty="0" smtClean="0"/>
              <a:t>Segmentation to find object boundaries or mid-level </a:t>
            </a:r>
            <a:r>
              <a:rPr lang="en-US" sz="2800" dirty="0" smtClean="0"/>
              <a:t>regions.</a:t>
            </a:r>
            <a:endParaRPr lang="en-US" sz="2800" dirty="0" smtClean="0"/>
          </a:p>
          <a:p>
            <a:r>
              <a:rPr lang="en-US" sz="2800" dirty="0" smtClean="0"/>
              <a:t> Bottom-up segmentation via clustering</a:t>
            </a:r>
          </a:p>
          <a:p>
            <a:pPr lvl="1"/>
            <a:r>
              <a:rPr lang="en-US" sz="2400" dirty="0" smtClean="0"/>
              <a:t>General choices -- features, affinity functions, and clustering algorithms</a:t>
            </a:r>
          </a:p>
          <a:p>
            <a:r>
              <a:rPr lang="en-US" sz="2800" dirty="0" smtClean="0"/>
              <a:t>Grouping also useful for quantization, can create new feature summaries</a:t>
            </a:r>
          </a:p>
          <a:p>
            <a:pPr lvl="1"/>
            <a:r>
              <a:rPr lang="en-US" sz="2400" dirty="0" err="1" smtClean="0"/>
              <a:t>Texton</a:t>
            </a:r>
            <a:r>
              <a:rPr lang="en-US" sz="2400" dirty="0" smtClean="0"/>
              <a:t> histograms for texture within local region</a:t>
            </a:r>
          </a:p>
          <a:p>
            <a:r>
              <a:rPr lang="en-US" sz="2800" dirty="0" smtClean="0"/>
              <a:t>Example clustering methods</a:t>
            </a:r>
          </a:p>
          <a:p>
            <a:pPr lvl="1"/>
            <a:r>
              <a:rPr lang="en-US" sz="2400" dirty="0" smtClean="0"/>
              <a:t>K-means</a:t>
            </a:r>
          </a:p>
          <a:p>
            <a:pPr lvl="1"/>
            <a:r>
              <a:rPr lang="en-US" sz="2400" dirty="0" smtClean="0"/>
              <a:t>Mean shift</a:t>
            </a:r>
          </a:p>
          <a:p>
            <a:pPr lvl="1"/>
            <a:r>
              <a:rPr lang="en-US" sz="2400" dirty="0" smtClean="0"/>
              <a:t>Graph cut, normalized cuts</a:t>
            </a:r>
          </a:p>
          <a:p>
            <a:pPr lvl="1">
              <a:buNone/>
            </a:pPr>
            <a:endParaRPr lang="en-US" sz="2400" dirty="0" smtClean="0"/>
          </a:p>
          <a:p>
            <a:endParaRPr lang="en-US" dirty="0" smtClean="0"/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</a:t>
            </a:r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32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Finding </a:t>
            </a:r>
            <a:r>
              <a:rPr lang="en-US" dirty="0" smtClean="0"/>
              <a:t>correspondences between features </a:t>
            </a:r>
          </a:p>
          <a:p>
            <a:r>
              <a:rPr lang="en-US" dirty="0" smtClean="0"/>
              <a:t>Line and model fitting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87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\mbox{\tiny clusters } i} ~~~\sum_{\mbox{\tiny points p in cluster } i} \|p - c_i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03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\mbox{\tiny clusters } i} ~~~\sum_{\mbox{\tiny points p in cluster } i} \|p - c_i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03.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cut(A,B) = \frac{cut(A,B)}{volume(A)} + \frac{cut(A,B)}{volume(B)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424.7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477</TotalTime>
  <Words>3336</Words>
  <Application>Microsoft Office PowerPoint</Application>
  <PresentationFormat>On-screen Show (4:3)</PresentationFormat>
  <Paragraphs>783</Paragraphs>
  <Slides>94</Slides>
  <Notes>76</Notes>
  <HiddenSlides>3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94</vt:i4>
      </vt:variant>
    </vt:vector>
  </HeadingPairs>
  <TitlesOfParts>
    <vt:vector size="119" baseType="lpstr">
      <vt:lpstr>新細明體</vt:lpstr>
      <vt:lpstr>Arial</vt:lpstr>
      <vt:lpstr>Calibri</vt:lpstr>
      <vt:lpstr>Calibri Light</vt:lpstr>
      <vt:lpstr>Comic Sans MS</vt:lpstr>
      <vt:lpstr>Times New Roman</vt:lpstr>
      <vt:lpstr>Wingdings</vt:lpstr>
      <vt:lpstr>Office Theme</vt:lpstr>
      <vt:lpstr>1_Office Theme</vt:lpstr>
      <vt:lpstr>2_Default Design</vt:lpstr>
      <vt:lpstr>3_Default Design</vt:lpstr>
      <vt:lpstr>4_Default Design</vt:lpstr>
      <vt:lpstr>5_Default Design</vt:lpstr>
      <vt:lpstr>6_Blank Presentation</vt:lpstr>
      <vt:lpstr>6_Default Design</vt:lpstr>
      <vt:lpstr>2_Blank Presentation</vt:lpstr>
      <vt:lpstr>12_Default Design</vt:lpstr>
      <vt:lpstr>4_Blank Presentation</vt:lpstr>
      <vt:lpstr>1_Default Design</vt:lpstr>
      <vt:lpstr>9_Default Design</vt:lpstr>
      <vt:lpstr>1_Blank Presentation</vt:lpstr>
      <vt:lpstr>Blank Presentation</vt:lpstr>
      <vt:lpstr>3_Office Theme</vt:lpstr>
      <vt:lpstr>Equation</vt:lpstr>
      <vt:lpstr>Bitmap Image</vt:lpstr>
      <vt:lpstr>CS 1699: Intro to Computer Vision Segmentation and Grouping</vt:lpstr>
      <vt:lpstr>Grouping in vision</vt:lpstr>
      <vt:lpstr>Examples of grouping in vision</vt:lpstr>
      <vt:lpstr>The goals of segmentation</vt:lpstr>
      <vt:lpstr>The goals of segmentation</vt:lpstr>
      <vt:lpstr>Types of segmentations</vt:lpstr>
      <vt:lpstr>Major processes for segmentation</vt:lpstr>
      <vt:lpstr>Grouping in vision</vt:lpstr>
      <vt:lpstr>Today</vt:lpstr>
      <vt:lpstr>Gestalt</vt:lpstr>
      <vt:lpstr>PowerPoint Presentation</vt:lpstr>
      <vt:lpstr>PowerPoint Presentation</vt:lpstr>
      <vt:lpstr>We perceive the interpretation, not the senses</vt:lpstr>
      <vt:lpstr>PowerPoint Presentation</vt:lpstr>
      <vt:lpstr>PowerPoint Presentation</vt:lpstr>
      <vt:lpstr>Gestaltists do not believe in coincidence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Figure-ground</vt:lpstr>
      <vt:lpstr>PowerPoint Presentation</vt:lpstr>
      <vt:lpstr>Gestalt cues</vt:lpstr>
      <vt:lpstr>Similarity</vt:lpstr>
      <vt:lpstr>Common fate</vt:lpstr>
      <vt:lpstr>Proximity</vt:lpstr>
      <vt:lpstr>Today</vt:lpstr>
      <vt:lpstr>PowerPoint Presentation</vt:lpstr>
      <vt:lpstr>PowerPoint Presentation</vt:lpstr>
      <vt:lpstr>PowerPoint Presentation</vt:lpstr>
      <vt:lpstr>PowerPoint Presentation</vt:lpstr>
      <vt:lpstr>Clustering</vt:lpstr>
      <vt:lpstr>K-means clustering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K-means clustering</vt:lpstr>
      <vt:lpstr>Today</vt:lpstr>
      <vt:lpstr>K-means: pros and cons</vt:lpstr>
      <vt:lpstr>An aside: Smoothing out cluster assignments</vt:lpstr>
      <vt:lpstr>Segmentation as clustering</vt:lpstr>
      <vt:lpstr>PowerPoint Presentation</vt:lpstr>
      <vt:lpstr>Segmentation as clustering</vt:lpstr>
      <vt:lpstr>Segmentation as clustering</vt:lpstr>
      <vt:lpstr>Segmentation as clustering</vt:lpstr>
      <vt:lpstr>Segmentation as clustering</vt:lpstr>
      <vt:lpstr>Segmentation as clustering</vt:lpstr>
      <vt:lpstr>   Recall: texture representation   </vt:lpstr>
      <vt:lpstr>Segmentation with texture features</vt:lpstr>
      <vt:lpstr>Image segmentation example</vt:lpstr>
      <vt:lpstr>Pixel properties vs. neighborhood properties</vt:lpstr>
      <vt:lpstr>Material classification example</vt:lpstr>
      <vt:lpstr>Material classification example</vt:lpstr>
      <vt:lpstr>K-means: pros and cons</vt:lpstr>
      <vt:lpstr>Mean shift algorithm</vt:lpstr>
      <vt:lpstr>Kernel density estimation</vt:lpstr>
      <vt:lpstr>Kernel density estimation</vt:lpstr>
      <vt:lpstr>Mean shift</vt:lpstr>
      <vt:lpstr>Mean shift</vt:lpstr>
      <vt:lpstr>Mean shift</vt:lpstr>
      <vt:lpstr>Mean shift</vt:lpstr>
      <vt:lpstr>Mean shift</vt:lpstr>
      <vt:lpstr>Mean shift</vt:lpstr>
      <vt:lpstr>Mean shift</vt:lpstr>
      <vt:lpstr>Points in same cluster converge</vt:lpstr>
      <vt:lpstr>Mean shift clustering</vt:lpstr>
      <vt:lpstr>Mean shift clustering/segmentation</vt:lpstr>
      <vt:lpstr>Mean shift segmentation results</vt:lpstr>
      <vt:lpstr>PowerPoint Presentation</vt:lpstr>
      <vt:lpstr>Mean shift</vt:lpstr>
      <vt:lpstr>Mean-shift reading</vt:lpstr>
      <vt:lpstr>Today</vt:lpstr>
      <vt:lpstr>Images as graphs</vt:lpstr>
      <vt:lpstr>Segmentation by Graph Cuts</vt:lpstr>
      <vt:lpstr>Cuts in a graph: Min cut</vt:lpstr>
      <vt:lpstr>Minimum cut</vt:lpstr>
      <vt:lpstr>Cuts in a graph: Normalized cut</vt:lpstr>
      <vt:lpstr>Normalized cut: Algorithm</vt:lpstr>
      <vt:lpstr>Example results</vt:lpstr>
      <vt:lpstr>Results: Berkeley Segmentation Engine</vt:lpstr>
      <vt:lpstr>Normalized cuts: pros and cons</vt:lpstr>
      <vt:lpstr>Today</vt:lpstr>
      <vt:lpstr>Top-down segmentation</vt:lpstr>
      <vt:lpstr>Segmentation as energy minimization</vt:lpstr>
      <vt:lpstr>GrabCut</vt:lpstr>
      <vt:lpstr>Watershed algorithm</vt:lpstr>
      <vt:lpstr>Watershed segmentation</vt:lpstr>
      <vt:lpstr>Meyer’s watershed segmentation</vt:lpstr>
      <vt:lpstr>Segments as primitives for recognition</vt:lpstr>
      <vt:lpstr>Summary</vt:lpstr>
      <vt:lpstr>Next time</vt:lpstr>
    </vt:vector>
  </TitlesOfParts>
  <Company>University of Pittsburgh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1699: Intro to Computer Vision Introduction</dc:title>
  <dc:creator>Adriana I. Kovashka</dc:creator>
  <cp:lastModifiedBy>Adriana I. Kovashka</cp:lastModifiedBy>
  <cp:revision>45</cp:revision>
  <dcterms:created xsi:type="dcterms:W3CDTF">2015-04-17T19:15:42Z</dcterms:created>
  <dcterms:modified xsi:type="dcterms:W3CDTF">2015-09-23T20:33:10Z</dcterms:modified>
</cp:coreProperties>
</file>