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5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6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7.xml" ContentType="application/vnd.openxmlformats-officedocument.theme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8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9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theme/theme10.xml" ContentType="application/vnd.openxmlformats-officedocument.theme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1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theme/theme12.xml" ContentType="application/vnd.openxmlformats-officedocument.theme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theme/theme13.xml" ContentType="application/vnd.openxmlformats-officedocument.theme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theme/theme14.xml" ContentType="application/vnd.openxmlformats-officedocument.theme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theme/theme15.xml" ContentType="application/vnd.openxmlformats-officedocument.theme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16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17.xml" ContentType="application/vnd.openxmlformats-officedocument.theme+xml"/>
  <Override PartName="/ppt/theme/theme1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52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notesSlides/notesSlide53.xml" ContentType="application/vnd.openxmlformats-officedocument.presentationml.notesSlide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7" r:id="rId4"/>
    <p:sldMasterId id="2147483722" r:id="rId5"/>
    <p:sldMasterId id="2147483747" r:id="rId6"/>
    <p:sldMasterId id="2147483759" r:id="rId7"/>
    <p:sldMasterId id="2147483783" r:id="rId8"/>
    <p:sldMasterId id="2147483808" r:id="rId9"/>
    <p:sldMasterId id="2147483820" r:id="rId10"/>
    <p:sldMasterId id="2147483847" r:id="rId11"/>
    <p:sldMasterId id="2147483860" r:id="rId12"/>
    <p:sldMasterId id="2147483873" r:id="rId13"/>
    <p:sldMasterId id="2147483897" r:id="rId14"/>
    <p:sldMasterId id="2147483909" r:id="rId15"/>
    <p:sldMasterId id="2147483921" r:id="rId16"/>
    <p:sldMasterId id="2147483933" r:id="rId17"/>
  </p:sldMasterIdLst>
  <p:notesMasterIdLst>
    <p:notesMasterId r:id="rId113"/>
  </p:notesMasterIdLst>
  <p:sldIdLst>
    <p:sldId id="256" r:id="rId18"/>
    <p:sldId id="549" r:id="rId19"/>
    <p:sldId id="530" r:id="rId20"/>
    <p:sldId id="257" r:id="rId21"/>
    <p:sldId id="258" r:id="rId22"/>
    <p:sldId id="434" r:id="rId23"/>
    <p:sldId id="435" r:id="rId24"/>
    <p:sldId id="437" r:id="rId25"/>
    <p:sldId id="441" r:id="rId26"/>
    <p:sldId id="442" r:id="rId27"/>
    <p:sldId id="443" r:id="rId28"/>
    <p:sldId id="259" r:id="rId29"/>
    <p:sldId id="438" r:id="rId30"/>
    <p:sldId id="439" r:id="rId31"/>
    <p:sldId id="440" r:id="rId32"/>
    <p:sldId id="518" r:id="rId33"/>
    <p:sldId id="519" r:id="rId34"/>
    <p:sldId id="520" r:id="rId35"/>
    <p:sldId id="261" r:id="rId36"/>
    <p:sldId id="262" r:id="rId37"/>
    <p:sldId id="502" r:id="rId38"/>
    <p:sldId id="550" r:id="rId39"/>
    <p:sldId id="551" r:id="rId40"/>
    <p:sldId id="552" r:id="rId41"/>
    <p:sldId id="553" r:id="rId42"/>
    <p:sldId id="503" r:id="rId43"/>
    <p:sldId id="504" r:id="rId44"/>
    <p:sldId id="505" r:id="rId45"/>
    <p:sldId id="493" r:id="rId46"/>
    <p:sldId id="446" r:id="rId47"/>
    <p:sldId id="536" r:id="rId48"/>
    <p:sldId id="537" r:id="rId49"/>
    <p:sldId id="494" r:id="rId50"/>
    <p:sldId id="498" r:id="rId51"/>
    <p:sldId id="500" r:id="rId52"/>
    <p:sldId id="501" r:id="rId53"/>
    <p:sldId id="506" r:id="rId54"/>
    <p:sldId id="508" r:id="rId55"/>
    <p:sldId id="449" r:id="rId56"/>
    <p:sldId id="450" r:id="rId57"/>
    <p:sldId id="526" r:id="rId58"/>
    <p:sldId id="527" r:id="rId59"/>
    <p:sldId id="528" r:id="rId60"/>
    <p:sldId id="511" r:id="rId61"/>
    <p:sldId id="529" r:id="rId62"/>
    <p:sldId id="513" r:id="rId63"/>
    <p:sldId id="514" r:id="rId64"/>
    <p:sldId id="515" r:id="rId65"/>
    <p:sldId id="456" r:id="rId66"/>
    <p:sldId id="457" r:id="rId67"/>
    <p:sldId id="458" r:id="rId68"/>
    <p:sldId id="459" r:id="rId69"/>
    <p:sldId id="460" r:id="rId70"/>
    <p:sldId id="461" r:id="rId71"/>
    <p:sldId id="462" r:id="rId72"/>
    <p:sldId id="306" r:id="rId73"/>
    <p:sldId id="307" r:id="rId74"/>
    <p:sldId id="308" r:id="rId75"/>
    <p:sldId id="309" r:id="rId76"/>
    <p:sldId id="463" r:id="rId77"/>
    <p:sldId id="321" r:id="rId78"/>
    <p:sldId id="534" r:id="rId79"/>
    <p:sldId id="465" r:id="rId80"/>
    <p:sldId id="466" r:id="rId81"/>
    <p:sldId id="467" r:id="rId82"/>
    <p:sldId id="554" r:id="rId83"/>
    <p:sldId id="547" r:id="rId84"/>
    <p:sldId id="535" r:id="rId85"/>
    <p:sldId id="282" r:id="rId86"/>
    <p:sldId id="539" r:id="rId87"/>
    <p:sldId id="540" r:id="rId88"/>
    <p:sldId id="475" r:id="rId89"/>
    <p:sldId id="476" r:id="rId90"/>
    <p:sldId id="477" r:id="rId91"/>
    <p:sldId id="544" r:id="rId92"/>
    <p:sldId id="545" r:id="rId93"/>
    <p:sldId id="546" r:id="rId94"/>
    <p:sldId id="542" r:id="rId95"/>
    <p:sldId id="543" r:id="rId96"/>
    <p:sldId id="328" r:id="rId97"/>
    <p:sldId id="329" r:id="rId98"/>
    <p:sldId id="478" r:id="rId99"/>
    <p:sldId id="531" r:id="rId100"/>
    <p:sldId id="532" r:id="rId101"/>
    <p:sldId id="331" r:id="rId102"/>
    <p:sldId id="332" r:id="rId103"/>
    <p:sldId id="333" r:id="rId104"/>
    <p:sldId id="334" r:id="rId105"/>
    <p:sldId id="335" r:id="rId106"/>
    <p:sldId id="336" r:id="rId107"/>
    <p:sldId id="337" r:id="rId108"/>
    <p:sldId id="340" r:id="rId109"/>
    <p:sldId id="339" r:id="rId110"/>
    <p:sldId id="338" r:id="rId111"/>
    <p:sldId id="548" r:id="rId1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114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39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9.xml"/><Relationship Id="rId117" Type="http://schemas.openxmlformats.org/officeDocument/2006/relationships/tableStyles" Target="tableStyles.xml"/><Relationship Id="rId21" Type="http://schemas.openxmlformats.org/officeDocument/2006/relationships/slide" Target="slides/slide4.xml"/><Relationship Id="rId42" Type="http://schemas.openxmlformats.org/officeDocument/2006/relationships/slide" Target="slides/slide25.xml"/><Relationship Id="rId47" Type="http://schemas.openxmlformats.org/officeDocument/2006/relationships/slide" Target="slides/slide30.xml"/><Relationship Id="rId63" Type="http://schemas.openxmlformats.org/officeDocument/2006/relationships/slide" Target="slides/slide46.xml"/><Relationship Id="rId68" Type="http://schemas.openxmlformats.org/officeDocument/2006/relationships/slide" Target="slides/slide51.xml"/><Relationship Id="rId84" Type="http://schemas.openxmlformats.org/officeDocument/2006/relationships/slide" Target="slides/slide67.xml"/><Relationship Id="rId89" Type="http://schemas.openxmlformats.org/officeDocument/2006/relationships/slide" Target="slides/slide72.xml"/><Relationship Id="rId112" Type="http://schemas.openxmlformats.org/officeDocument/2006/relationships/slide" Target="slides/slide95.xml"/><Relationship Id="rId16" Type="http://schemas.openxmlformats.org/officeDocument/2006/relationships/slideMaster" Target="slideMasters/slideMaster16.xml"/><Relationship Id="rId107" Type="http://schemas.openxmlformats.org/officeDocument/2006/relationships/slide" Target="slides/slide90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7.xml"/><Relationship Id="rId32" Type="http://schemas.openxmlformats.org/officeDocument/2006/relationships/slide" Target="slides/slide15.xml"/><Relationship Id="rId37" Type="http://schemas.openxmlformats.org/officeDocument/2006/relationships/slide" Target="slides/slide20.xml"/><Relationship Id="rId40" Type="http://schemas.openxmlformats.org/officeDocument/2006/relationships/slide" Target="slides/slide23.xml"/><Relationship Id="rId45" Type="http://schemas.openxmlformats.org/officeDocument/2006/relationships/slide" Target="slides/slide28.xml"/><Relationship Id="rId53" Type="http://schemas.openxmlformats.org/officeDocument/2006/relationships/slide" Target="slides/slide36.xml"/><Relationship Id="rId58" Type="http://schemas.openxmlformats.org/officeDocument/2006/relationships/slide" Target="slides/slide41.xml"/><Relationship Id="rId66" Type="http://schemas.openxmlformats.org/officeDocument/2006/relationships/slide" Target="slides/slide49.xml"/><Relationship Id="rId74" Type="http://schemas.openxmlformats.org/officeDocument/2006/relationships/slide" Target="slides/slide57.xml"/><Relationship Id="rId79" Type="http://schemas.openxmlformats.org/officeDocument/2006/relationships/slide" Target="slides/slide62.xml"/><Relationship Id="rId87" Type="http://schemas.openxmlformats.org/officeDocument/2006/relationships/slide" Target="slides/slide70.xml"/><Relationship Id="rId102" Type="http://schemas.openxmlformats.org/officeDocument/2006/relationships/slide" Target="slides/slide85.xml"/><Relationship Id="rId110" Type="http://schemas.openxmlformats.org/officeDocument/2006/relationships/slide" Target="slides/slide93.xml"/><Relationship Id="rId11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4.xml"/><Relationship Id="rId82" Type="http://schemas.openxmlformats.org/officeDocument/2006/relationships/slide" Target="slides/slide65.xml"/><Relationship Id="rId90" Type="http://schemas.openxmlformats.org/officeDocument/2006/relationships/slide" Target="slides/slide73.xml"/><Relationship Id="rId95" Type="http://schemas.openxmlformats.org/officeDocument/2006/relationships/slide" Target="slides/slide78.xml"/><Relationship Id="rId19" Type="http://schemas.openxmlformats.org/officeDocument/2006/relationships/slide" Target="slides/slide2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5.xml"/><Relationship Id="rId27" Type="http://schemas.openxmlformats.org/officeDocument/2006/relationships/slide" Target="slides/slide10.xml"/><Relationship Id="rId30" Type="http://schemas.openxmlformats.org/officeDocument/2006/relationships/slide" Target="slides/slide13.xml"/><Relationship Id="rId35" Type="http://schemas.openxmlformats.org/officeDocument/2006/relationships/slide" Target="slides/slide18.xml"/><Relationship Id="rId43" Type="http://schemas.openxmlformats.org/officeDocument/2006/relationships/slide" Target="slides/slide26.xml"/><Relationship Id="rId48" Type="http://schemas.openxmlformats.org/officeDocument/2006/relationships/slide" Target="slides/slide31.xml"/><Relationship Id="rId56" Type="http://schemas.openxmlformats.org/officeDocument/2006/relationships/slide" Target="slides/slide39.xml"/><Relationship Id="rId64" Type="http://schemas.openxmlformats.org/officeDocument/2006/relationships/slide" Target="slides/slide47.xml"/><Relationship Id="rId69" Type="http://schemas.openxmlformats.org/officeDocument/2006/relationships/slide" Target="slides/slide52.xml"/><Relationship Id="rId77" Type="http://schemas.openxmlformats.org/officeDocument/2006/relationships/slide" Target="slides/slide60.xml"/><Relationship Id="rId100" Type="http://schemas.openxmlformats.org/officeDocument/2006/relationships/slide" Target="slides/slide83.xml"/><Relationship Id="rId105" Type="http://schemas.openxmlformats.org/officeDocument/2006/relationships/slide" Target="slides/slide88.xml"/><Relationship Id="rId113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4.xml"/><Relationship Id="rId72" Type="http://schemas.openxmlformats.org/officeDocument/2006/relationships/slide" Target="slides/slide55.xml"/><Relationship Id="rId80" Type="http://schemas.openxmlformats.org/officeDocument/2006/relationships/slide" Target="slides/slide63.xml"/><Relationship Id="rId85" Type="http://schemas.openxmlformats.org/officeDocument/2006/relationships/slide" Target="slides/slide68.xml"/><Relationship Id="rId93" Type="http://schemas.openxmlformats.org/officeDocument/2006/relationships/slide" Target="slides/slide76.xml"/><Relationship Id="rId98" Type="http://schemas.openxmlformats.org/officeDocument/2006/relationships/slide" Target="slides/slide81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8.xml"/><Relationship Id="rId33" Type="http://schemas.openxmlformats.org/officeDocument/2006/relationships/slide" Target="slides/slide16.xml"/><Relationship Id="rId38" Type="http://schemas.openxmlformats.org/officeDocument/2006/relationships/slide" Target="slides/slide21.xml"/><Relationship Id="rId46" Type="http://schemas.openxmlformats.org/officeDocument/2006/relationships/slide" Target="slides/slide29.xml"/><Relationship Id="rId59" Type="http://schemas.openxmlformats.org/officeDocument/2006/relationships/slide" Target="slides/slide42.xml"/><Relationship Id="rId67" Type="http://schemas.openxmlformats.org/officeDocument/2006/relationships/slide" Target="slides/slide50.xml"/><Relationship Id="rId103" Type="http://schemas.openxmlformats.org/officeDocument/2006/relationships/slide" Target="slides/slide86.xml"/><Relationship Id="rId108" Type="http://schemas.openxmlformats.org/officeDocument/2006/relationships/slide" Target="slides/slide91.xml"/><Relationship Id="rId116" Type="http://schemas.openxmlformats.org/officeDocument/2006/relationships/theme" Target="theme/theme1.xml"/><Relationship Id="rId20" Type="http://schemas.openxmlformats.org/officeDocument/2006/relationships/slide" Target="slides/slide3.xml"/><Relationship Id="rId41" Type="http://schemas.openxmlformats.org/officeDocument/2006/relationships/slide" Target="slides/slide24.xml"/><Relationship Id="rId54" Type="http://schemas.openxmlformats.org/officeDocument/2006/relationships/slide" Target="slides/slide37.xml"/><Relationship Id="rId62" Type="http://schemas.openxmlformats.org/officeDocument/2006/relationships/slide" Target="slides/slide45.xml"/><Relationship Id="rId70" Type="http://schemas.openxmlformats.org/officeDocument/2006/relationships/slide" Target="slides/slide53.xml"/><Relationship Id="rId75" Type="http://schemas.openxmlformats.org/officeDocument/2006/relationships/slide" Target="slides/slide58.xml"/><Relationship Id="rId83" Type="http://schemas.openxmlformats.org/officeDocument/2006/relationships/slide" Target="slides/slide66.xml"/><Relationship Id="rId88" Type="http://schemas.openxmlformats.org/officeDocument/2006/relationships/slide" Target="slides/slide71.xml"/><Relationship Id="rId91" Type="http://schemas.openxmlformats.org/officeDocument/2006/relationships/slide" Target="slides/slide74.xml"/><Relationship Id="rId96" Type="http://schemas.openxmlformats.org/officeDocument/2006/relationships/slide" Target="slides/slide79.xml"/><Relationship Id="rId111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6.xml"/><Relationship Id="rId28" Type="http://schemas.openxmlformats.org/officeDocument/2006/relationships/slide" Target="slides/slide11.xml"/><Relationship Id="rId36" Type="http://schemas.openxmlformats.org/officeDocument/2006/relationships/slide" Target="slides/slide19.xml"/><Relationship Id="rId49" Type="http://schemas.openxmlformats.org/officeDocument/2006/relationships/slide" Target="slides/slide32.xml"/><Relationship Id="rId57" Type="http://schemas.openxmlformats.org/officeDocument/2006/relationships/slide" Target="slides/slide40.xml"/><Relationship Id="rId106" Type="http://schemas.openxmlformats.org/officeDocument/2006/relationships/slide" Target="slides/slide89.xml"/><Relationship Id="rId114" Type="http://schemas.openxmlformats.org/officeDocument/2006/relationships/presProps" Target="presProps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4.xml"/><Relationship Id="rId44" Type="http://schemas.openxmlformats.org/officeDocument/2006/relationships/slide" Target="slides/slide27.xml"/><Relationship Id="rId52" Type="http://schemas.openxmlformats.org/officeDocument/2006/relationships/slide" Target="slides/slide35.xml"/><Relationship Id="rId60" Type="http://schemas.openxmlformats.org/officeDocument/2006/relationships/slide" Target="slides/slide43.xml"/><Relationship Id="rId65" Type="http://schemas.openxmlformats.org/officeDocument/2006/relationships/slide" Target="slides/slide48.xml"/><Relationship Id="rId73" Type="http://schemas.openxmlformats.org/officeDocument/2006/relationships/slide" Target="slides/slide56.xml"/><Relationship Id="rId78" Type="http://schemas.openxmlformats.org/officeDocument/2006/relationships/slide" Target="slides/slide61.xml"/><Relationship Id="rId81" Type="http://schemas.openxmlformats.org/officeDocument/2006/relationships/slide" Target="slides/slide64.xml"/><Relationship Id="rId86" Type="http://schemas.openxmlformats.org/officeDocument/2006/relationships/slide" Target="slides/slide69.xml"/><Relationship Id="rId94" Type="http://schemas.openxmlformats.org/officeDocument/2006/relationships/slide" Target="slides/slide77.xml"/><Relationship Id="rId99" Type="http://schemas.openxmlformats.org/officeDocument/2006/relationships/slide" Target="slides/slide82.xml"/><Relationship Id="rId101" Type="http://schemas.openxmlformats.org/officeDocument/2006/relationships/slide" Target="slides/slide8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1.xml"/><Relationship Id="rId39" Type="http://schemas.openxmlformats.org/officeDocument/2006/relationships/slide" Target="slides/slide22.xml"/><Relationship Id="rId109" Type="http://schemas.openxmlformats.org/officeDocument/2006/relationships/slide" Target="slides/slide92.xml"/><Relationship Id="rId34" Type="http://schemas.openxmlformats.org/officeDocument/2006/relationships/slide" Target="slides/slide17.xml"/><Relationship Id="rId50" Type="http://schemas.openxmlformats.org/officeDocument/2006/relationships/slide" Target="slides/slide33.xml"/><Relationship Id="rId55" Type="http://schemas.openxmlformats.org/officeDocument/2006/relationships/slide" Target="slides/slide38.xml"/><Relationship Id="rId76" Type="http://schemas.openxmlformats.org/officeDocument/2006/relationships/slide" Target="slides/slide59.xml"/><Relationship Id="rId97" Type="http://schemas.openxmlformats.org/officeDocument/2006/relationships/slide" Target="slides/slide80.xml"/><Relationship Id="rId104" Type="http://schemas.openxmlformats.org/officeDocument/2006/relationships/slide" Target="slides/slide8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4.xml"/><Relationship Id="rId92" Type="http://schemas.openxmlformats.org/officeDocument/2006/relationships/slide" Target="slides/slide75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2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7.wmf"/><Relationship Id="rId1" Type="http://schemas.openxmlformats.org/officeDocument/2006/relationships/image" Target="../media/image76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80.wmf"/><Relationship Id="rId1" Type="http://schemas.openxmlformats.org/officeDocument/2006/relationships/image" Target="../media/image79.w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2.wmf"/><Relationship Id="rId1" Type="http://schemas.openxmlformats.org/officeDocument/2006/relationships/image" Target="../media/image81.wmf"/></Relationships>
</file>

<file path=ppt/drawings/_rels/vmlDrawing1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5.wmf"/><Relationship Id="rId2" Type="http://schemas.openxmlformats.org/officeDocument/2006/relationships/image" Target="../media/image84.wmf"/><Relationship Id="rId1" Type="http://schemas.openxmlformats.org/officeDocument/2006/relationships/image" Target="../media/image83.png"/></Relationships>
</file>

<file path=ppt/drawings/_rels/vmlDrawing14.vml.rels><?xml version="1.0" encoding="UTF-8" standalone="yes"?>
<Relationships xmlns="http://schemas.openxmlformats.org/package/2006/relationships"><Relationship Id="rId3" Type="http://schemas.openxmlformats.org/officeDocument/2006/relationships/image" Target="../media/image88.wmf"/><Relationship Id="rId2" Type="http://schemas.openxmlformats.org/officeDocument/2006/relationships/image" Target="../media/image87.wmf"/><Relationship Id="rId1" Type="http://schemas.openxmlformats.org/officeDocument/2006/relationships/image" Target="../media/image86.png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0.w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96.wmf"/><Relationship Id="rId1" Type="http://schemas.openxmlformats.org/officeDocument/2006/relationships/image" Target="../media/image95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9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7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wmf"/><Relationship Id="rId2" Type="http://schemas.openxmlformats.org/officeDocument/2006/relationships/image" Target="../media/image32.wmf"/><Relationship Id="rId1" Type="http://schemas.openxmlformats.org/officeDocument/2006/relationships/image" Target="../media/image31.wmf"/><Relationship Id="rId4" Type="http://schemas.openxmlformats.org/officeDocument/2006/relationships/image" Target="../media/image34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0.wmf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2.wmf"/><Relationship Id="rId1" Type="http://schemas.openxmlformats.org/officeDocument/2006/relationships/image" Target="../media/image5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w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8.wmf"/><Relationship Id="rId1" Type="http://schemas.openxmlformats.org/officeDocument/2006/relationships/image" Target="../media/image67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73.wmf"/><Relationship Id="rId1" Type="http://schemas.openxmlformats.org/officeDocument/2006/relationships/image" Target="../media/image72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75.wmf"/><Relationship Id="rId1" Type="http://schemas.openxmlformats.org/officeDocument/2006/relationships/image" Target="../media/image7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AFBEA0-F0E9-4F80-A289-031E2240C85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4DECAF-F05A-49FE-993C-F5D5495DB6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404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02756" indent="-270291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081164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513629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1946095" indent="-216233" defTabSz="914485" eaLnBrk="0" hangingPunct="0"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378560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811026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243491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675957" indent="-216233" algn="ctr" defTabSz="914485" eaLnBrk="0" fontAlgn="base" hangingPunct="0">
              <a:spcBef>
                <a:spcPct val="50000"/>
              </a:spcBef>
              <a:spcAft>
                <a:spcPct val="0"/>
              </a:spcAft>
              <a:defRPr sz="11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3DF9E6D0-DA62-F54A-916F-2A88B954CE98}" type="slidenum">
              <a:rPr lang="en-US" sz="1200" b="0">
                <a:solidFill>
                  <a:prstClr val="white"/>
                </a:solidFill>
              </a:rPr>
              <a:pPr eaLnBrk="1" hangingPunct="1"/>
              <a:t>4</a:t>
            </a:fld>
            <a:endParaRPr lang="en-US" sz="1200" b="0">
              <a:solidFill>
                <a:prstClr val="white"/>
              </a:solidFill>
            </a:endParaRPr>
          </a:p>
        </p:txBody>
      </p:sp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071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CDE8D7-1D66-430E-89BF-588F50959477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77538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32" tIns="45716" rIns="91432" bIns="45716" anchor="b"/>
          <a:lstStyle/>
          <a:p>
            <a:pPr algn="r" eaLnBrk="0" fontAlgn="base" hangingPunct="0">
              <a:spcBef>
                <a:spcPct val="0"/>
              </a:spcBef>
              <a:spcAft>
                <a:spcPct val="0"/>
              </a:spcAft>
            </a:pPr>
            <a:fld id="{F0FC288C-9B72-4834-807F-91B06DF4EAA8}" type="slidenum">
              <a:rPr lang="en-US" sz="1200">
                <a:solidFill>
                  <a:prstClr val="black"/>
                </a:solidFill>
                <a:latin typeface="Arial" pitchFamily="34" charset="0"/>
              </a:rPr>
              <a:pPr algn="r" eaLnBrk="0" fontAlgn="base" hangingPunct="0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sz="120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577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577540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1432" tIns="45716" rIns="91432" bIns="45716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4217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11592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9160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94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25614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46385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3B8F2C1-2606-4D1E-B87D-8927E07E7549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37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376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7114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6704DC1-17D2-4F9A-8A86-F2302B36F694}" type="slidenum">
              <a:rPr lang="en-US">
                <a:solidFill>
                  <a:prstClr val="black"/>
                </a:solidFill>
              </a:rPr>
              <a:pPr/>
              <a:t>29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0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860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934432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04023460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EF1D4E-1FBF-4675-84E5-65A04B6F1DC1}" type="slidenum">
              <a:rPr lang="en-US">
                <a:solidFill>
                  <a:prstClr val="black"/>
                </a:solidFill>
              </a:rPr>
              <a:pPr/>
              <a:t>31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6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663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29753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Your</a:t>
            </a:r>
            <a:r>
              <a:rPr lang="en-US" baseline="0" dirty="0" smtClean="0"/>
              <a:t> eyes don’t see everything at once, but they jump around.  You see only about 2 degrees with high resolution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12398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F86174A-073C-4624-9523-17FAFA7F046F}" type="slidenum">
              <a:rPr lang="en-US">
                <a:solidFill>
                  <a:prstClr val="black"/>
                </a:solidFill>
              </a:rPr>
              <a:pPr/>
              <a:t>32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68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683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9795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2AFC9A7-D7CA-4C75-B6E5-5488EBAD6E04}" type="slidenum">
              <a:rPr lang="en-US">
                <a:solidFill>
                  <a:prstClr val="black"/>
                </a:solidFill>
              </a:rPr>
              <a:pPr/>
              <a:t>33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70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8704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7008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83184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177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dirty="0" smtClean="0"/>
              <a:t>24 min</a:t>
            </a:r>
          </a:p>
        </p:txBody>
      </p:sp>
      <p:sp>
        <p:nvSpPr>
          <p:cNvPr id="1177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DFE2BC-39B3-4C3B-B909-7DEA0EA0EC20}" type="slidenum">
              <a:rPr lang="en-US">
                <a:solidFill>
                  <a:prstClr val="black"/>
                </a:solidFill>
              </a:rPr>
              <a:pPr/>
              <a:t>37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053731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38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8962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011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450804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0573039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342FD7-B686-4494-9F56-192B0E9BC4AA}" type="slidenum">
              <a:rPr lang="en-US" smtClean="0">
                <a:solidFill>
                  <a:srgbClr val="000000"/>
                </a:solidFill>
              </a:rPr>
              <a:pPr/>
              <a:t>41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24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240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049936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D131D-0458-46D3-8891-8ED3D1A2D208}" type="slidenum">
              <a:rPr lang="en-US" smtClean="0">
                <a:solidFill>
                  <a:srgbClr val="000000"/>
                </a:solidFill>
              </a:rPr>
              <a:pPr/>
              <a:t>42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459201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FD131D-0458-46D3-8891-8ED3D1A2D208}" type="slidenum">
              <a:rPr lang="en-US" smtClean="0">
                <a:solidFill>
                  <a:srgbClr val="000000"/>
                </a:solidFill>
              </a:rPr>
              <a:pPr/>
              <a:t>43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8631136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Corners!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939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8C8883-7D78-49B7-A580-81B4C8DF3692}" type="slidenum">
              <a:rPr lang="en-US" smtClean="0">
                <a:solidFill>
                  <a:srgbClr val="000000"/>
                </a:solidFill>
              </a:rPr>
              <a:pPr/>
              <a:t>45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252538" y="717550"/>
            <a:ext cx="4779962" cy="3584575"/>
          </a:xfrm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49325" y="4540250"/>
            <a:ext cx="5384800" cy="4379913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420904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0915AB38-DC52-7249-9BC7-B415A742BC02}" type="slidenum">
              <a:rPr lang="en-US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47</a:t>
            </a:fld>
            <a:endParaRPr lang="en-US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641021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30D293-CEEE-874F-A550-1EE17E852FA3}" type="slidenum">
              <a:rPr lang="en-US">
                <a:solidFill>
                  <a:prstClr val="black"/>
                </a:solidFill>
                <a:latin typeface="Times New Roman" charset="0"/>
                <a:ea typeface="Times New Roman" charset="0"/>
                <a:cs typeface="Times New Roman" charset="0"/>
              </a:rPr>
              <a:pPr/>
              <a:t>48</a:t>
            </a:fld>
            <a:endParaRPr lang="en-US">
              <a:solidFill>
                <a:prstClr val="black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sp>
        <p:nvSpPr>
          <p:cNvPr id="1228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42718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1201947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421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29574186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9342855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389604393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3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87997631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37888711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1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4177281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Blobs!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F279503E-BF1B-43C0-B836-0C9F9F6E2B04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783367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BE2C5-E1C0-42D2-9873-7DC87BC84889}" type="slidenum">
              <a:rPr lang="en-US">
                <a:solidFill>
                  <a:prstClr val="black"/>
                </a:solidFill>
              </a:rPr>
              <a:pPr/>
              <a:t>56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89992" y="4324048"/>
            <a:ext cx="5048250" cy="4171346"/>
          </a:xfrm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924082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8F84D56-A713-4D82-9C06-857391BDD2A3}" type="slidenum">
              <a:rPr lang="en-US">
                <a:solidFill>
                  <a:prstClr val="black"/>
                </a:solidFill>
              </a:rPr>
              <a:pPr/>
              <a:t>57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83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83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5893040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27C5B5-18F6-499D-8F5A-DFD4922C011A}" type="slidenum">
              <a:rPr lang="en-US">
                <a:solidFill>
                  <a:prstClr val="black"/>
                </a:solidFill>
              </a:rPr>
              <a:pPr/>
              <a:t>58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530215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4C53115-9BC2-4281-A655-481F68218DD7}" type="slidenum">
              <a:rPr lang="en-US">
                <a:solidFill>
                  <a:prstClr val="black"/>
                </a:solidFill>
              </a:rPr>
              <a:pPr/>
              <a:t>59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44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9453301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ECB04E3-224F-49AB-9343-1100167D2BB2}" type="slidenum">
              <a:rPr lang="en-US">
                <a:solidFill>
                  <a:prstClr val="black"/>
                </a:solidFill>
              </a:rPr>
              <a:pPr/>
              <a:t>61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37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9379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</p:spPr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094904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273430154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7549623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430130993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23F4931-F29C-4BBC-94AD-F313B0683640}" type="slidenum">
              <a:rPr lang="en-US">
                <a:solidFill>
                  <a:prstClr val="black"/>
                </a:solidFill>
              </a:rPr>
              <a:pPr/>
              <a:t>70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73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639698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6E1A782-DB9E-4D1B-AB10-60476392208E}" type="slidenum">
              <a:rPr lang="en-US">
                <a:solidFill>
                  <a:prstClr val="black"/>
                </a:solidFill>
              </a:rPr>
              <a:pPr/>
              <a:t>71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35942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942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1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B0E5F-A245-4CC4-9792-D448453003A0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55342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44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117AE7C-562B-4A6A-8F4A-8E41B6A8D52A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72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44206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de-DE" smtClean="0"/>
          </a:p>
        </p:txBody>
      </p:sp>
    </p:spTree>
    <p:extLst>
      <p:ext uri="{BB962C8B-B14F-4D97-AF65-F5344CB8AC3E}">
        <p14:creationId xmlns:p14="http://schemas.microsoft.com/office/powerpoint/2010/main" val="114556834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9941587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88405135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5405772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FFA546C-147E-431E-AEDD-EB4F050EF54B}" type="slidenum">
              <a:rPr lang="en-US">
                <a:solidFill>
                  <a:prstClr val="black"/>
                </a:solidFill>
              </a:rPr>
              <a:pPr/>
              <a:t>78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87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787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510198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0FBB1E-7B85-44E3-98AA-473DD81D8200}" type="slidenum">
              <a:rPr lang="en-US">
                <a:solidFill>
                  <a:srgbClr val="000000"/>
                </a:solidFill>
              </a:rPr>
              <a:pPr/>
              <a:t>79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39825" y="682625"/>
            <a:ext cx="4552950" cy="3414713"/>
          </a:xfrm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0588" y="4324350"/>
            <a:ext cx="5048250" cy="4170363"/>
          </a:xfrm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12409664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5872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  <p:sp>
        <p:nvSpPr>
          <p:cNvPr id="158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FBAB992-4C79-4316-BE89-9B9DA2F3A987}" type="slidenum">
              <a:rPr lang="en-US">
                <a:solidFill>
                  <a:prstClr val="black"/>
                </a:solidFill>
              </a:rPr>
              <a:pPr/>
              <a:t>81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707622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75586DDD-22B9-4C19-AEB2-3A6DEABA2652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85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8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8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817397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C214B45E-EF84-4306-A408-E4AB12FA9AD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86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59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9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49024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782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CE7ACDB2-7C05-4893-A468-F328219D2C77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35428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90DD4437-5403-4C72-BE79-527CC6F3CF65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87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0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0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91709094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D7329E5-074E-4A05-A2A9-4E8C77CC39B3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88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1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75805465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F0301C88-653F-46C8-9DD5-37BA2F48D688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89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347146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406C2759-8EED-4AE0-BE7A-F96815C6FC49}" type="slidenum">
              <a:rPr lang="en-US" sz="1100" b="1">
                <a:solidFill>
                  <a:srgbClr val="000000"/>
                </a:solidFill>
                <a:latin typeface="Times New Roman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90</a:t>
            </a:fld>
            <a:endParaRPr lang="en-US" sz="11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5971957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B5FB76-33F4-4C50-8805-D6E6CBCA901B}" type="slidenum">
              <a:rPr lang="en-US">
                <a:solidFill>
                  <a:prstClr val="black"/>
                </a:solidFill>
              </a:rPr>
              <a:pPr/>
              <a:t>91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2786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2787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9215313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BA50332-E4A9-4C80-800B-B4BFFFBE99E2}" type="slidenum">
              <a:rPr lang="en-US">
                <a:solidFill>
                  <a:prstClr val="black"/>
                </a:solidFill>
              </a:rPr>
              <a:pPr/>
              <a:t>92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1097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0979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6219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B624A99-20BE-453D-B3D2-108C4FA6E670}" type="slidenum">
              <a:rPr lang="en-US">
                <a:solidFill>
                  <a:prstClr val="black"/>
                </a:solidFill>
              </a:rPr>
              <a:pPr/>
              <a:t>93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4834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4835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837363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2AB70A5-62B9-4B79-AC24-3BB22CE31BB2}" type="slidenum">
              <a:rPr lang="en-US">
                <a:solidFill>
                  <a:prstClr val="black"/>
                </a:solidFill>
              </a:rPr>
              <a:pPr/>
              <a:t>94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508930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08931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3056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5FF6D1F-9DD8-4BEE-A203-51C583EB7C9A}" type="slidenum">
              <a:rPr lang="en-US" smtClean="0">
                <a:solidFill>
                  <a:srgbClr val="000000"/>
                </a:solidFill>
              </a:rPr>
              <a:pPr/>
              <a:t>16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694521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195369-6C52-4E07-9B80-0D0289295BFF}" type="slidenum">
              <a:rPr lang="en-US" smtClean="0">
                <a:solidFill>
                  <a:srgbClr val="000000"/>
                </a:solidFill>
              </a:rPr>
              <a:pPr/>
              <a:t>17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377127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1443332-4897-4EAB-8F26-60E57053DC6A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 smtClean="0">
              <a:solidFill>
                <a:srgbClr val="000000"/>
              </a:solidFill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99869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5033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2609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DF7BCD8-FA77-47C6-A04A-75142F7BF22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7614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619921B-C40A-43A7-AED0-2E5ECF04E2E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65171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F8D6F4B-F2B2-4ACD-8D55-E6281288449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6365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47254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444305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945646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683095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70001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28231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12357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431756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56176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058988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7933810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179518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90A0-808A-4903-89B9-DE5BE025A02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75946799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292688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6858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090905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782696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04069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54806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87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000035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904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984177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45165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436151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9BD7-5213-CC46-BF49-36C35B9FAB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31104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58B6F-2CB1-419C-8C75-776D034848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3CF29-2143-4745-843A-3D13FFDFDE7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1313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758905-532C-42AF-AF52-583E712B87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7F23-469E-4275-BA72-9C5EDBFB938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734847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501C9A-8D76-4AD7-97C9-0396069C5BA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C02B07-F070-4EDB-B20E-1EF088E23C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388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44082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EED0C3-F8B4-429A-9062-CA5523AE0A2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A5BDA5-0928-4BA4-930C-DB84DFFCC51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70295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62AF5-A0D0-4C2B-BF44-3021CE43B1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ABC1D9-9A68-4F21-8029-F3C8C354FE5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498112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95B9B8-60F1-4A13-8852-42BF3851DF0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D922A8-AD3D-4BCD-8DD0-1C9CE9AB737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081602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A80B19-307F-401E-89FD-62B5F1C47FD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F40BB-538F-41CA-8B87-7DD12B8C263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24703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44277-B787-4433-9EF7-87C48AB100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C631F-FB01-4381-827A-51534D82D27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72436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E896B9-109A-49FE-AC5D-8D738401EA7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E3490E-0B19-41AA-88BD-F43A60A5165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45281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48E866-C95C-48F6-BB52-09171EE7AB1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C9DE0C-2A37-4EE3-A849-55957763AFD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679977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3A599F-D638-4F6C-B529-9E3D38E1A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FF66AE-E9B7-485E-8B01-F7AB73862B6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44445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315200" cy="609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de-CH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219200"/>
            <a:ext cx="426720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876800" y="12192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876800" y="3543300"/>
            <a:ext cx="4267200" cy="2171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de-CH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C90A0-808A-4903-89B9-DE5BE025A022}" type="slidenum">
              <a:rPr lang="de-DE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de-DE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753963071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0018FA-729C-4774-84BA-629305C7EF2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0543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33628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480FB31-2694-44B9-96FC-A0F712CE3B7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65574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052BEA-B778-4F09-8F37-2D8560D11F6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86530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B2D196-2A8C-4202-A1DF-0FBB8A45D33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661262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C56946-0AD1-4244-8228-2D73557F258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42650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49DDBB-20CB-4744-92AB-E6C7466C3E6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02071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4257E6-5DB2-4145-AC93-227207D0DB6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213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4E388E-68B0-4AC8-B8D3-C0CF3E47CB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153513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1FAF861-FDBF-4675-9161-0CB3A4E8F0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530069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CF110C-F84C-4717-9648-91007EC9825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44205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57F52A-B369-4174-8EAC-8772C2FEEF00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9917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155824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226A3CE-D187-4852-8233-162E7E5DBBB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53725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AC0038-49C6-4ED8-8159-AB47F7B0D7B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112785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2D61F48-BA71-4F66-819F-C9A89DBB67F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956674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54D8092-4065-4F99-96EE-8E62A5881A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94160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A3ABDF9-8773-41FA-9F64-03E04C52579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776904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05F8DA-9375-4E11-A479-80B7BF2E2F1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0832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3858E49-4E31-4775-9EA6-D0660335704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87202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4CC910E-6A77-4A97-8366-D607600292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341301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681EBA5-B8E2-46E8-8860-7B55F712450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851907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3961918-6F31-4E1D-89F8-B6455822FAB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9449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8868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DF2FE0D-2AFB-4E05-AB79-CC6B304276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914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0B9B0D-8E6E-4677-BD2A-A4E528130FC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305740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66B0CB2-5303-4D3E-B0D2-3C770C63DFA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38910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13E9C2-50EF-4070-B2E3-DAF2707F74B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512922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48041C-F586-451E-86CB-D41C278B237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3107710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36B51F-2EC3-4A86-9A68-17DBB2EA7C2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358509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7E31C7-C517-40AD-9C98-90AEA8B4771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55827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BF2D2D-E36F-4706-9A27-9C72FF25FDF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885563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04E27C-3F02-495C-9E5F-2CD97AFF250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86937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638349-8B4F-47D3-A8E9-7FB431AF5DE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47546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37933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AD80BA6-62ED-4F14-83CA-9F5A5A2134E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219510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E00E-9720-499D-A91C-37E6F1351B2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305731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8595960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18108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3075466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1295400"/>
            <a:ext cx="4114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9139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1127855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41595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60142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841267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63142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0037651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93621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00850" y="228600"/>
            <a:ext cx="2114550" cy="6324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600"/>
            <a:ext cx="6191250" cy="6324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60789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E4C5AD-0B19-4AEB-870F-89BF9543586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253891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89209BF-32E9-49CB-9F4C-066BCF3FD8A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3593450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688C-ACCE-4554-9ED6-40F2C997504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953120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E179DFE-93D8-4994-A482-F8774634DA0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02078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6933579-F3FA-444F-8C5F-54D742C4B00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0206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D24496-F575-41DE-9549-53E96116275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19534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114E82E-6AD2-4604-98BD-2DE474662DB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5824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710584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F0528-4A32-4080-AA20-7EF70A8F5A0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259235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150385-F649-488C-8E5E-D939741C8D1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130372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246581F-166F-4AD8-B34E-BAD4D48F707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695910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9CE2DA-4E9B-4D2D-9801-E00329EE06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391031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C0A7719-225C-4D82-B809-A2F9B43543F9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464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8479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1688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3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4459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41148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99198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77312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3146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3537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11805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667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99650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198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0365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4878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8193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9BD7-5213-CC46-BF49-36C35B9FAB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69041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92453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4336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85285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007072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29737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78201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71228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0593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76684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95845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164670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25189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914400"/>
            <a:ext cx="7772400" cy="5257800"/>
          </a:xfrm>
        </p:spPr>
        <p:txBody>
          <a:bodyPr rtlCol="0">
            <a:normAutofit/>
          </a:bodyPr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9BD7-5213-CC46-BF49-36C35B9FAB6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185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334AA3-F5E6-4BC4-8408-986425D5B6A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13813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5E8383-8097-49A0-B8E6-E596C1255A0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3241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9D7146-C759-4331-A186-B3C63ACCF9D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9660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5339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071E94-3CC3-4338-AF5E-875CB16466F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423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462EDE-1CB0-44ED-AD23-8FFE0EC4D35C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53472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C55817-751E-41E9-B388-242EE487148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62462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51E51A-F470-4C56-90C5-C87CBA2F128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05519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EDCBE8-787B-46F3-A0D9-AAB5D19B482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12437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2C93F8-AD1F-490D-9453-624C5921604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50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EC2F95-07BD-48FF-9370-DE132DF07FE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1649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DBAEED-AE63-4231-B291-BCED7BC103E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16240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A1298-CEA9-42DD-87F2-9F312BC8E04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3720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7D1A206-AA2F-4491-9355-E73762D429F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37265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015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6650EC2-E408-4E5F-9BA1-518D8494678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0292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DBA378A-6A8C-4A79-B795-2135F8A0601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3085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7431504-C6C0-465A-9B7E-27072C15E180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96811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7CE5E2B-8C06-4433-9A97-B94D92356B7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53761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B86F863D-7495-4D91-B9D1-5E017028CECA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2236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45EF3354-CD96-4B66-A60D-FA6BBD80C854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08353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2FCD817-3392-497D-ADC5-624D2B19FB71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56618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06557F6-226C-43EA-935E-8BFF8D973ED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985120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3644C35A-4CBF-44FF-B109-4490639DD2D7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55210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D7A3127E-40F5-4F91-95C0-AB5D5B9F916B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0677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71418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EA938D-9B6C-4151-89C2-655EE45CB6BF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077159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1221C8-6A97-4A99-A6EA-7DF745C41CC7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9143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CDD180-B799-4580-991C-A30D693E7B0C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8682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CA61AC-8485-4159-9B8A-6CB43425576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73513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70D9A-8689-46EB-B355-76CD6EC18B8A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37805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108203-C601-47A3-B939-4F94D20B6F4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303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24A8C1-EAEB-4DFC-B008-6619B99B621B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0147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AE8E7E-D20A-4BBE-843F-97BAEB5E7B52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119518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9619FF-882D-4565-81A0-A9874AA0CBE9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65333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DFAFF9-38D0-4A17-9905-3A20641B9FBD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5404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41046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01D8F5-D081-4F20-B98F-6509C96752F8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0348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342132-111E-4D20-8DA7-C0847D4EC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177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65D2F-1DA4-4091-8D21-FC13D04839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3104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6A8591-65FD-417A-9C85-02CB34FC89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9538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78D55-FE41-45DF-BDFD-C70B3E2596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86128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B40362-77FB-41CB-A34B-B7A6B17D20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4982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995F70-D7C4-4BAD-A3BB-CA190878BD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252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2D346-0424-4DB5-A013-9A3009B2A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417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5F88C4-4DD5-49CD-9046-3527315B6C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503694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682BC5-70BC-46B0-AB13-DE23D2125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635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5757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75400-1652-4F87-821D-3FBA7FAA34C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3441244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172690-BA2C-4EE4-B9E3-EA43336E34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318137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41D230CC-2082-4BBE-BE68-7C07C489881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960601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CF8C68F-2498-4D0A-9843-338F912BDAA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3421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AD9017F-4FCE-4024-B724-B41B7C7D89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85504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27C7DBE-DC85-4D0B-8BD6-633A58FC6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64546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4A8A58A-C606-427E-83B8-5D749A87F081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789116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EEB528D-DC0A-4527-8A84-64D34BA6A29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005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646BAED-F31B-456F-B141-63044CF9E9F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457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1875098-B9CF-4128-8EAF-1415DC303F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069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4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2.xml"/><Relationship Id="rId13" Type="http://schemas.openxmlformats.org/officeDocument/2006/relationships/theme" Target="../theme/theme11.xml"/><Relationship Id="rId3" Type="http://schemas.openxmlformats.org/officeDocument/2006/relationships/slideLayout" Target="../slideLayouts/slideLayout117.xml"/><Relationship Id="rId7" Type="http://schemas.openxmlformats.org/officeDocument/2006/relationships/slideLayout" Target="../slideLayouts/slideLayout121.xml"/><Relationship Id="rId12" Type="http://schemas.openxmlformats.org/officeDocument/2006/relationships/slideLayout" Target="../slideLayouts/slideLayout126.xml"/><Relationship Id="rId2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20.xml"/><Relationship Id="rId11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23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13" Type="http://schemas.openxmlformats.org/officeDocument/2006/relationships/theme" Target="../theme/theme12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slideLayout" Target="../slideLayouts/slideLayout138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41.xml"/><Relationship Id="rId7" Type="http://schemas.openxmlformats.org/officeDocument/2006/relationships/slideLayout" Target="../slideLayouts/slideLayout14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40.xml"/><Relationship Id="rId1" Type="http://schemas.openxmlformats.org/officeDocument/2006/relationships/slideLayout" Target="../slideLayouts/slideLayout139.xml"/><Relationship Id="rId6" Type="http://schemas.openxmlformats.org/officeDocument/2006/relationships/slideLayout" Target="../slideLayouts/slideLayout144.xml"/><Relationship Id="rId11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48.xml"/><Relationship Id="rId4" Type="http://schemas.openxmlformats.org/officeDocument/2006/relationships/slideLayout" Target="../slideLayouts/slideLayout142.xml"/><Relationship Id="rId9" Type="http://schemas.openxmlformats.org/officeDocument/2006/relationships/slideLayout" Target="../slideLayouts/slideLayout147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51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0" Type="http://schemas.openxmlformats.org/officeDocument/2006/relationships/slideLayout" Target="../slideLayouts/slideLayout159.xml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8.xml"/><Relationship Id="rId3" Type="http://schemas.openxmlformats.org/officeDocument/2006/relationships/slideLayout" Target="../slideLayouts/slideLayout163.xml"/><Relationship Id="rId7" Type="http://schemas.openxmlformats.org/officeDocument/2006/relationships/slideLayout" Target="../slideLayouts/slideLayout16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62.xml"/><Relationship Id="rId1" Type="http://schemas.openxmlformats.org/officeDocument/2006/relationships/slideLayout" Target="../slideLayouts/slideLayout161.xml"/><Relationship Id="rId6" Type="http://schemas.openxmlformats.org/officeDocument/2006/relationships/slideLayout" Target="../slideLayouts/slideLayout166.xml"/><Relationship Id="rId11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65.xml"/><Relationship Id="rId10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64.xml"/><Relationship Id="rId9" Type="http://schemas.openxmlformats.org/officeDocument/2006/relationships/slideLayout" Target="../slideLayouts/slideLayout16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9.xml"/><Relationship Id="rId3" Type="http://schemas.openxmlformats.org/officeDocument/2006/relationships/slideLayout" Target="../slideLayouts/slideLayout174.xml"/><Relationship Id="rId7" Type="http://schemas.openxmlformats.org/officeDocument/2006/relationships/slideLayout" Target="../slideLayouts/slideLayout178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73.xml"/><Relationship Id="rId1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82.xml"/><Relationship Id="rId5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81.xml"/><Relationship Id="rId4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8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theme" Target="../theme/theme17.xml"/><Relationship Id="rId3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2" Type="http://schemas.openxmlformats.org/officeDocument/2006/relationships/slideLayout" Target="../slideLayouts/slideLayout184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5" Type="http://schemas.openxmlformats.org/officeDocument/2006/relationships/slideLayout" Target="../slideLayouts/slideLayout187.xml"/><Relationship Id="rId10" Type="http://schemas.openxmlformats.org/officeDocument/2006/relationships/slideLayout" Target="../slideLayouts/slideLayout192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slideLayout" Target="../slideLayouts/slideLayout58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8.xml"/><Relationship Id="rId3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7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2.xml"/><Relationship Id="rId1" Type="http://schemas.openxmlformats.org/officeDocument/2006/relationships/slideLayout" Target="../slideLayouts/slideLayout81.xml"/><Relationship Id="rId6" Type="http://schemas.openxmlformats.org/officeDocument/2006/relationships/slideLayout" Target="../slideLayouts/slideLayout86.xml"/><Relationship Id="rId11" Type="http://schemas.openxmlformats.org/officeDocument/2006/relationships/slideLayout" Target="../slideLayouts/slideLayout91.xml"/><Relationship Id="rId5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90.xml"/><Relationship Id="rId4" Type="http://schemas.openxmlformats.org/officeDocument/2006/relationships/slideLayout" Target="../slideLayouts/slideLayout84.xml"/><Relationship Id="rId9" Type="http://schemas.openxmlformats.org/officeDocument/2006/relationships/slideLayout" Target="../slideLayouts/slideLayout89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3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0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7B0B04-5B08-449E-9A80-4C83B77B7073}" type="datetimeFigureOut">
              <a:rPr lang="en-US" smtClean="0"/>
              <a:t>9/17/2015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388728-ECF9-405A-8F50-53431964C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5049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279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1" r:id="rId1"/>
    <p:sldLayoutId id="2147483822" r:id="rId2"/>
    <p:sldLayoutId id="2147483823" r:id="rId3"/>
    <p:sldLayoutId id="2147483824" r:id="rId4"/>
    <p:sldLayoutId id="2147483825" r:id="rId5"/>
    <p:sldLayoutId id="2147483826" r:id="rId6"/>
    <p:sldLayoutId id="2147483827" r:id="rId7"/>
    <p:sldLayoutId id="2147483828" r:id="rId8"/>
    <p:sldLayoutId id="2147483829" r:id="rId9"/>
    <p:sldLayoutId id="2147483830" r:id="rId10"/>
    <p:sldLayoutId id="2147483831" r:id="rId11"/>
    <p:sldLayoutId id="2147483846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9982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8" r:id="rId1"/>
    <p:sldLayoutId id="2147483849" r:id="rId2"/>
    <p:sldLayoutId id="2147483850" r:id="rId3"/>
    <p:sldLayoutId id="2147483851" r:id="rId4"/>
    <p:sldLayoutId id="2147483852" r:id="rId5"/>
    <p:sldLayoutId id="2147483853" r:id="rId6"/>
    <p:sldLayoutId id="2147483854" r:id="rId7"/>
    <p:sldLayoutId id="2147483855" r:id="rId8"/>
    <p:sldLayoutId id="2147483856" r:id="rId9"/>
    <p:sldLayoutId id="2147483857" r:id="rId10"/>
    <p:sldLayoutId id="2147483858" r:id="rId11"/>
    <p:sldLayoutId id="214748385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AC8B18C6-8508-4116-A4CD-698FFF3368C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DC3187B-518C-4297-A486-8FFA291F9A0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711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  <p:sldLayoutId id="21474838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4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831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8314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  <a:cs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EE77339-781C-4201-A157-AEF1EC056191}" type="slidenum">
              <a:rPr lang="en-US">
                <a:solidFill>
                  <a:srgbClr val="000000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31495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0935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81A395C9-798D-438C-BDE6-25AB8D9E07A8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220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20F666-117D-4A59-9DE3-11A441E0EC5D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19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28600"/>
            <a:ext cx="8458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95400"/>
            <a:ext cx="8382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55117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2" r:id="rId1"/>
    <p:sldLayoutId id="2147483923" r:id="rId2"/>
    <p:sldLayoutId id="2147483924" r:id="rId3"/>
    <p:sldLayoutId id="2147483925" r:id="rId4"/>
    <p:sldLayoutId id="2147483926" r:id="rId5"/>
    <p:sldLayoutId id="2147483927" r:id="rId6"/>
    <p:sldLayoutId id="2147483928" r:id="rId7"/>
    <p:sldLayoutId id="2147483929" r:id="rId8"/>
    <p:sldLayoutId id="2147483930" r:id="rId9"/>
    <p:sldLayoutId id="2147483931" r:id="rId10"/>
    <p:sldLayoutId id="214748393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kumimoji="1" sz="3600">
          <a:solidFill>
            <a:srgbClr val="003399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n"/>
        <a:defRPr kumimoji="1"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Monotype Sorts"/>
        <a:buChar char="l"/>
        <a:defRPr kumimoji="1"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D8DFBB5B-06B2-43B4-9875-37FEB23AFD34}" type="slidenum">
              <a:rPr lang="en-US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44228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ＭＳ Ｐゴシック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  <a:ea typeface="ＭＳ Ｐゴシック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F7FD94-9782-41F3-B2A5-0D7934C54F0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9CEBD-06BE-4342-B09A-C7EEE98F9B1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7495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503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64ABEC-451A-4B1F-9920-1184ADFA625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9/17/2015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451647-3404-4E7A-AAD2-93B3CC2ECD0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702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 New Roman" pitchFamily="18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B15993E1-128B-4C69-A9B6-462FBA09B6A7}" type="slidenum">
              <a:rPr lang="en-US">
                <a:solidFill>
                  <a:srgbClr val="000000"/>
                </a:solidFill>
                <a:cs typeface="Arial" pitchFamily="34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9223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989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 b="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B1D190-F0A8-4BB2-9566-41A732BBF19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  <p:sp>
        <p:nvSpPr>
          <p:cNvPr id="1031" name="Line 7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91379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  <p:sldLayoutId id="2147483749" r:id="rId2"/>
    <p:sldLayoutId id="2147483750" r:id="rId3"/>
    <p:sldLayoutId id="2147483751" r:id="rId4"/>
    <p:sldLayoutId id="2147483752" r:id="rId5"/>
    <p:sldLayoutId id="2147483753" r:id="rId6"/>
    <p:sldLayoutId id="2147483754" r:id="rId7"/>
    <p:sldLayoutId id="2147483755" r:id="rId8"/>
    <p:sldLayoutId id="2147483756" r:id="rId9"/>
    <p:sldLayoutId id="2147483757" r:id="rId10"/>
    <p:sldLayoutId id="214748375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46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9B96D02-BE86-4C08-8B85-27E763043C36}" type="slidenum">
              <a:rPr lang="en-US">
                <a:solidFill>
                  <a:srgbClr val="000000">
                    <a:tint val="7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8009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843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000000">
                    <a:tint val="75000"/>
                  </a:srgbClr>
                </a:solidFill>
                <a:latin typeface="+mn-lt"/>
              </a:defRPr>
            </a:lvl1pPr>
          </a:lstStyle>
          <a:p>
            <a:pPr>
              <a:defRPr/>
            </a:pPr>
            <a:fld id="{EA41127B-F871-4E8A-87A9-6FA37AE314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5848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258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5258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F90DB48-E42D-4999-ACC0-9891DBDF5826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3976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9" r:id="rId1"/>
    <p:sldLayoutId id="2147483810" r:id="rId2"/>
    <p:sldLayoutId id="2147483811" r:id="rId3"/>
    <p:sldLayoutId id="2147483812" r:id="rId4"/>
    <p:sldLayoutId id="2147483813" r:id="rId5"/>
    <p:sldLayoutId id="2147483814" r:id="rId6"/>
    <p:sldLayoutId id="2147483815" r:id="rId7"/>
    <p:sldLayoutId id="2147483816" r:id="rId8"/>
    <p:sldLayoutId id="2147483817" r:id="rId9"/>
    <p:sldLayoutId id="2147483818" r:id="rId10"/>
    <p:sldLayoutId id="214748381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0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wmf"/><Relationship Id="rId3" Type="http://schemas.openxmlformats.org/officeDocument/2006/relationships/image" Target="../media/image12.png"/><Relationship Id="rId7" Type="http://schemas.openxmlformats.org/officeDocument/2006/relationships/oleObject" Target="../embeddings/oleObject2.bin"/><Relationship Id="rId12" Type="http://schemas.openxmlformats.org/officeDocument/2006/relationships/image" Target="../media/image11.wmf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.wmf"/><Relationship Id="rId11" Type="http://schemas.openxmlformats.org/officeDocument/2006/relationships/oleObject" Target="../embeddings/oleObject3.bin"/><Relationship Id="rId5" Type="http://schemas.openxmlformats.org/officeDocument/2006/relationships/oleObject" Target="../embeddings/oleObject1.bin"/><Relationship Id="rId10" Type="http://schemas.openxmlformats.org/officeDocument/2006/relationships/image" Target="../media/image15.png"/><Relationship Id="rId4" Type="http://schemas.openxmlformats.org/officeDocument/2006/relationships/image" Target="../media/image13.pn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0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16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16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4.wmf"/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32.wmf"/><Relationship Id="rId12" Type="http://schemas.openxmlformats.org/officeDocument/2006/relationships/oleObject" Target="../embeddings/oleObject7.bin"/><Relationship Id="rId2" Type="http://schemas.openxmlformats.org/officeDocument/2006/relationships/slideLayout" Target="../slideLayouts/slideLayout36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33.wmf"/><Relationship Id="rId5" Type="http://schemas.openxmlformats.org/officeDocument/2006/relationships/image" Target="../media/image31.wmf"/><Relationship Id="rId10" Type="http://schemas.openxmlformats.org/officeDocument/2006/relationships/oleObject" Target="../embeddings/oleObject6.bin"/><Relationship Id="rId4" Type="http://schemas.openxmlformats.org/officeDocument/2006/relationships/oleObject" Target="../embeddings/oleObject4.bin"/><Relationship Id="rId9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png"/><Relationship Id="rId18" Type="http://schemas.openxmlformats.org/officeDocument/2006/relationships/oleObject" Target="../embeddings/oleObject10.bin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41.png"/><Relationship Id="rId12" Type="http://schemas.openxmlformats.org/officeDocument/2006/relationships/image" Target="../media/image46.png"/><Relationship Id="rId17" Type="http://schemas.openxmlformats.org/officeDocument/2006/relationships/image" Target="../media/image38.wmf"/><Relationship Id="rId2" Type="http://schemas.openxmlformats.org/officeDocument/2006/relationships/slideLayout" Target="../slideLayouts/slideLayout114.xml"/><Relationship Id="rId16" Type="http://schemas.openxmlformats.org/officeDocument/2006/relationships/oleObject" Target="../embeddings/oleObject9.bin"/><Relationship Id="rId1" Type="http://schemas.openxmlformats.org/officeDocument/2006/relationships/vmlDrawing" Target="../drawings/vmlDrawing3.v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7.wmf"/><Relationship Id="rId15" Type="http://schemas.openxmlformats.org/officeDocument/2006/relationships/image" Target="../media/image49.png"/><Relationship Id="rId10" Type="http://schemas.openxmlformats.org/officeDocument/2006/relationships/image" Target="../media/image44.png"/><Relationship Id="rId19" Type="http://schemas.openxmlformats.org/officeDocument/2006/relationships/image" Target="../media/image39.wmf"/><Relationship Id="rId4" Type="http://schemas.openxmlformats.org/officeDocument/2006/relationships/oleObject" Target="../embeddings/oleObject8.bin"/><Relationship Id="rId9" Type="http://schemas.openxmlformats.org/officeDocument/2006/relationships/image" Target="../media/image43.png"/><Relationship Id="rId14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140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50.wmf"/><Relationship Id="rId4" Type="http://schemas.openxmlformats.org/officeDocument/2006/relationships/oleObject" Target="../embeddings/oleObject11.bin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2.wmf"/><Relationship Id="rId2" Type="http://schemas.openxmlformats.org/officeDocument/2006/relationships/slideLayout" Target="../slideLayouts/slideLayout40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51.wmf"/><Relationship Id="rId4" Type="http://schemas.openxmlformats.org/officeDocument/2006/relationships/oleObject" Target="../embeddings/oleObject1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6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8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slideLayout" Target="../slideLayouts/slideLayout48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63.jpe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8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64.wmf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66.png"/><Relationship Id="rId4" Type="http://schemas.openxmlformats.org/officeDocument/2006/relationships/image" Target="../media/image65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69.png"/><Relationship Id="rId11" Type="http://schemas.openxmlformats.org/officeDocument/2006/relationships/image" Target="../media/image68.wmf"/><Relationship Id="rId5" Type="http://schemas.openxmlformats.org/officeDocument/2006/relationships/image" Target="../media/image67.wmf"/><Relationship Id="rId10" Type="http://schemas.openxmlformats.org/officeDocument/2006/relationships/oleObject" Target="../embeddings/oleObject16.bin"/><Relationship Id="rId4" Type="http://schemas.openxmlformats.org/officeDocument/2006/relationships/oleObject" Target="../embeddings/oleObject15.bin"/><Relationship Id="rId9" Type="http://schemas.openxmlformats.org/officeDocument/2006/relationships/image" Target="../media/image7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69.png"/><Relationship Id="rId11" Type="http://schemas.openxmlformats.org/officeDocument/2006/relationships/image" Target="../media/image73.wmf"/><Relationship Id="rId5" Type="http://schemas.openxmlformats.org/officeDocument/2006/relationships/image" Target="../media/image72.wmf"/><Relationship Id="rId10" Type="http://schemas.openxmlformats.org/officeDocument/2006/relationships/oleObject" Target="../embeddings/oleObject18.bin"/><Relationship Id="rId4" Type="http://schemas.openxmlformats.org/officeDocument/2006/relationships/oleObject" Target="../embeddings/oleObject17.bin"/><Relationship Id="rId9" Type="http://schemas.openxmlformats.org/officeDocument/2006/relationships/image" Target="../media/image71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69.png"/><Relationship Id="rId11" Type="http://schemas.openxmlformats.org/officeDocument/2006/relationships/image" Target="../media/image75.wmf"/><Relationship Id="rId5" Type="http://schemas.openxmlformats.org/officeDocument/2006/relationships/image" Target="../media/image74.wmf"/><Relationship Id="rId10" Type="http://schemas.openxmlformats.org/officeDocument/2006/relationships/oleObject" Target="../embeddings/oleObject20.bin"/><Relationship Id="rId4" Type="http://schemas.openxmlformats.org/officeDocument/2006/relationships/oleObject" Target="../embeddings/oleObject19.bin"/><Relationship Id="rId9" Type="http://schemas.openxmlformats.org/officeDocument/2006/relationships/image" Target="../media/image71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7.xml"/><Relationship Id="rId7" Type="http://schemas.openxmlformats.org/officeDocument/2006/relationships/image" Target="../media/image78.jpe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69.png"/><Relationship Id="rId11" Type="http://schemas.openxmlformats.org/officeDocument/2006/relationships/image" Target="../media/image77.wmf"/><Relationship Id="rId5" Type="http://schemas.openxmlformats.org/officeDocument/2006/relationships/image" Target="../media/image76.wmf"/><Relationship Id="rId10" Type="http://schemas.openxmlformats.org/officeDocument/2006/relationships/oleObject" Target="../embeddings/oleObject22.bin"/><Relationship Id="rId4" Type="http://schemas.openxmlformats.org/officeDocument/2006/relationships/oleObject" Target="../embeddings/oleObject21.bin"/><Relationship Id="rId9" Type="http://schemas.openxmlformats.org/officeDocument/2006/relationships/image" Target="../media/image71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8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9.png"/><Relationship Id="rId11" Type="http://schemas.openxmlformats.org/officeDocument/2006/relationships/image" Target="../media/image80.wmf"/><Relationship Id="rId5" Type="http://schemas.openxmlformats.org/officeDocument/2006/relationships/image" Target="../media/image79.wmf"/><Relationship Id="rId10" Type="http://schemas.openxmlformats.org/officeDocument/2006/relationships/oleObject" Target="../embeddings/oleObject24.bin"/><Relationship Id="rId4" Type="http://schemas.openxmlformats.org/officeDocument/2006/relationships/oleObject" Target="../embeddings/oleObject23.bin"/><Relationship Id="rId9" Type="http://schemas.openxmlformats.org/officeDocument/2006/relationships/image" Target="../media/image71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39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69.png"/><Relationship Id="rId11" Type="http://schemas.openxmlformats.org/officeDocument/2006/relationships/image" Target="../media/image82.wmf"/><Relationship Id="rId5" Type="http://schemas.openxmlformats.org/officeDocument/2006/relationships/image" Target="../media/image81.wmf"/><Relationship Id="rId10" Type="http://schemas.openxmlformats.org/officeDocument/2006/relationships/oleObject" Target="../embeddings/oleObject26.bin"/><Relationship Id="rId4" Type="http://schemas.openxmlformats.org/officeDocument/2006/relationships/oleObject" Target="../embeddings/oleObject25.bin"/><Relationship Id="rId9" Type="http://schemas.openxmlformats.org/officeDocument/2006/relationships/image" Target="../media/image71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9.bin"/><Relationship Id="rId3" Type="http://schemas.openxmlformats.org/officeDocument/2006/relationships/notesSlide" Target="../notesSlides/notesSlide40.xml"/><Relationship Id="rId7" Type="http://schemas.openxmlformats.org/officeDocument/2006/relationships/image" Target="../media/image84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3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83.png"/><Relationship Id="rId4" Type="http://schemas.openxmlformats.org/officeDocument/2006/relationships/oleObject" Target="../embeddings/oleObject27.bin"/><Relationship Id="rId9" Type="http://schemas.openxmlformats.org/officeDocument/2006/relationships/image" Target="../media/image85.wmf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2.bin"/><Relationship Id="rId3" Type="http://schemas.openxmlformats.org/officeDocument/2006/relationships/notesSlide" Target="../notesSlides/notesSlide41.xml"/><Relationship Id="rId7" Type="http://schemas.openxmlformats.org/officeDocument/2006/relationships/image" Target="../media/image87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31.bin"/><Relationship Id="rId5" Type="http://schemas.openxmlformats.org/officeDocument/2006/relationships/image" Target="../media/image86.png"/><Relationship Id="rId4" Type="http://schemas.openxmlformats.org/officeDocument/2006/relationships/oleObject" Target="../embeddings/oleObject30.bin"/><Relationship Id="rId9" Type="http://schemas.openxmlformats.org/officeDocument/2006/relationships/image" Target="../media/image88.wm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8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7" Type="http://schemas.openxmlformats.org/officeDocument/2006/relationships/image" Target="../media/image90.wmf"/><Relationship Id="rId2" Type="http://schemas.openxmlformats.org/officeDocument/2006/relationships/slideLayout" Target="../slideLayouts/slideLayout48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04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5.bin"/><Relationship Id="rId3" Type="http://schemas.openxmlformats.org/officeDocument/2006/relationships/slideLayout" Target="../slideLayouts/slideLayout104.xml"/><Relationship Id="rId7" Type="http://schemas.openxmlformats.org/officeDocument/2006/relationships/image" Target="../media/image95.wmf"/><Relationship Id="rId2" Type="http://schemas.openxmlformats.org/officeDocument/2006/relationships/vmlDrawing" Target="../drawings/vmlDrawing16.vml"/><Relationship Id="rId1" Type="http://schemas.openxmlformats.org/officeDocument/2006/relationships/themeOverride" Target="../theme/themeOverride2.xml"/><Relationship Id="rId6" Type="http://schemas.openxmlformats.org/officeDocument/2006/relationships/oleObject" Target="../embeddings/oleObject34.bin"/><Relationship Id="rId11" Type="http://schemas.openxmlformats.org/officeDocument/2006/relationships/image" Target="../media/image98.png"/><Relationship Id="rId5" Type="http://schemas.openxmlformats.org/officeDocument/2006/relationships/image" Target="../media/image113.png"/><Relationship Id="rId10" Type="http://schemas.openxmlformats.org/officeDocument/2006/relationships/image" Target="../media/image97.png"/><Relationship Id="rId4" Type="http://schemas.openxmlformats.org/officeDocument/2006/relationships/notesSlide" Target="../notesSlides/notesSlide44.xml"/><Relationship Id="rId9" Type="http://schemas.openxmlformats.org/officeDocument/2006/relationships/image" Target="../media/image96.wmf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wmf"/><Relationship Id="rId3" Type="http://schemas.openxmlformats.org/officeDocument/2006/relationships/notesSlide" Target="../notesSlides/notesSlide45.xml"/><Relationship Id="rId7" Type="http://schemas.openxmlformats.org/officeDocument/2006/relationships/oleObject" Target="../embeddings/oleObject36.bin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08.png"/><Relationship Id="rId5" Type="http://schemas.openxmlformats.org/officeDocument/2006/relationships/image" Target="../media/image107.jpeg"/><Relationship Id="rId4" Type="http://schemas.openxmlformats.org/officeDocument/2006/relationships/image" Target="../media/image106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93.png"/><Relationship Id="rId3" Type="http://schemas.openxmlformats.org/officeDocument/2006/relationships/notesSlide" Target="../notesSlides/notesSlide46.xml"/><Relationship Id="rId7" Type="http://schemas.openxmlformats.org/officeDocument/2006/relationships/image" Target="../media/image114.png"/><Relationship Id="rId12" Type="http://schemas.openxmlformats.org/officeDocument/2006/relationships/image" Target="../media/image117.png"/><Relationship Id="rId2" Type="http://schemas.openxmlformats.org/officeDocument/2006/relationships/slideLayout" Target="../slideLayouts/slideLayout10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12.png"/><Relationship Id="rId11" Type="http://schemas.openxmlformats.org/officeDocument/2006/relationships/image" Target="../media/image109.wmf"/><Relationship Id="rId5" Type="http://schemas.openxmlformats.org/officeDocument/2006/relationships/image" Target="../media/image111.png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110.png"/><Relationship Id="rId9" Type="http://schemas.openxmlformats.org/officeDocument/2006/relationships/image" Target="../media/image116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04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04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4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123.png"/><Relationship Id="rId5" Type="http://schemas.openxmlformats.org/officeDocument/2006/relationships/image" Target="../media/image122.png"/><Relationship Id="rId4" Type="http://schemas.openxmlformats.org/officeDocument/2006/relationships/image" Target="../media/image12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5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04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04.xml"/><Relationship Id="rId5" Type="http://schemas.openxmlformats.org/officeDocument/2006/relationships/image" Target="../media/image127.png"/><Relationship Id="rId4" Type="http://schemas.openxmlformats.org/officeDocument/2006/relationships/image" Target="../media/image126.wmf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tags" Target="../tags/tag8.xml"/><Relationship Id="rId13" Type="http://schemas.openxmlformats.org/officeDocument/2006/relationships/tags" Target="../tags/tag13.xml"/><Relationship Id="rId18" Type="http://schemas.openxmlformats.org/officeDocument/2006/relationships/tags" Target="../tags/tag18.xml"/><Relationship Id="rId26" Type="http://schemas.openxmlformats.org/officeDocument/2006/relationships/tags" Target="../tags/tag26.xml"/><Relationship Id="rId3" Type="http://schemas.openxmlformats.org/officeDocument/2006/relationships/tags" Target="../tags/tag3.xml"/><Relationship Id="rId21" Type="http://schemas.openxmlformats.org/officeDocument/2006/relationships/tags" Target="../tags/tag21.xml"/><Relationship Id="rId7" Type="http://schemas.openxmlformats.org/officeDocument/2006/relationships/tags" Target="../tags/tag7.xml"/><Relationship Id="rId12" Type="http://schemas.openxmlformats.org/officeDocument/2006/relationships/tags" Target="../tags/tag12.xml"/><Relationship Id="rId17" Type="http://schemas.openxmlformats.org/officeDocument/2006/relationships/tags" Target="../tags/tag17.xml"/><Relationship Id="rId25" Type="http://schemas.openxmlformats.org/officeDocument/2006/relationships/tags" Target="../tags/tag25.xml"/><Relationship Id="rId2" Type="http://schemas.openxmlformats.org/officeDocument/2006/relationships/tags" Target="../tags/tag2.xml"/><Relationship Id="rId16" Type="http://schemas.openxmlformats.org/officeDocument/2006/relationships/tags" Target="../tags/tag16.xml"/><Relationship Id="rId20" Type="http://schemas.openxmlformats.org/officeDocument/2006/relationships/tags" Target="../tags/tag20.xml"/><Relationship Id="rId29" Type="http://schemas.openxmlformats.org/officeDocument/2006/relationships/slideLayout" Target="../slideLayouts/slideLayout184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11" Type="http://schemas.openxmlformats.org/officeDocument/2006/relationships/tags" Target="../tags/tag11.xml"/><Relationship Id="rId24" Type="http://schemas.openxmlformats.org/officeDocument/2006/relationships/tags" Target="../tags/tag24.xml"/><Relationship Id="rId5" Type="http://schemas.openxmlformats.org/officeDocument/2006/relationships/tags" Target="../tags/tag5.xml"/><Relationship Id="rId15" Type="http://schemas.openxmlformats.org/officeDocument/2006/relationships/tags" Target="../tags/tag15.xml"/><Relationship Id="rId23" Type="http://schemas.openxmlformats.org/officeDocument/2006/relationships/tags" Target="../tags/tag23.xml"/><Relationship Id="rId28" Type="http://schemas.openxmlformats.org/officeDocument/2006/relationships/tags" Target="../tags/tag28.xml"/><Relationship Id="rId10" Type="http://schemas.openxmlformats.org/officeDocument/2006/relationships/tags" Target="../tags/tag10.xml"/><Relationship Id="rId19" Type="http://schemas.openxmlformats.org/officeDocument/2006/relationships/tags" Target="../tags/tag19.xml"/><Relationship Id="rId31" Type="http://schemas.openxmlformats.org/officeDocument/2006/relationships/image" Target="../media/image128.png"/><Relationship Id="rId4" Type="http://schemas.openxmlformats.org/officeDocument/2006/relationships/tags" Target="../tags/tag4.xml"/><Relationship Id="rId9" Type="http://schemas.openxmlformats.org/officeDocument/2006/relationships/tags" Target="../tags/tag9.xml"/><Relationship Id="rId14" Type="http://schemas.openxmlformats.org/officeDocument/2006/relationships/tags" Target="../tags/tag14.xml"/><Relationship Id="rId22" Type="http://schemas.openxmlformats.org/officeDocument/2006/relationships/tags" Target="../tags/tag22.xml"/><Relationship Id="rId27" Type="http://schemas.openxmlformats.org/officeDocument/2006/relationships/tags" Target="../tags/tag27.xml"/><Relationship Id="rId30" Type="http://schemas.openxmlformats.org/officeDocument/2006/relationships/notesSlide" Target="../notesSlides/notesSlide5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7" Type="http://schemas.openxmlformats.org/officeDocument/2006/relationships/image" Target="../media/image128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notesSlide" Target="../notesSlides/notesSlide53.xml"/><Relationship Id="rId5" Type="http://schemas.openxmlformats.org/officeDocument/2006/relationships/slideLayout" Target="../slideLayouts/slideLayout184.xml"/><Relationship Id="rId4" Type="http://schemas.openxmlformats.org/officeDocument/2006/relationships/tags" Target="../tags/tag32.xm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tags" Target="../tags/tag40.xml"/><Relationship Id="rId13" Type="http://schemas.openxmlformats.org/officeDocument/2006/relationships/tags" Target="../tags/tag45.xml"/><Relationship Id="rId18" Type="http://schemas.openxmlformats.org/officeDocument/2006/relationships/tags" Target="../tags/tag50.xml"/><Relationship Id="rId26" Type="http://schemas.openxmlformats.org/officeDocument/2006/relationships/tags" Target="../tags/tag58.xml"/><Relationship Id="rId3" Type="http://schemas.openxmlformats.org/officeDocument/2006/relationships/tags" Target="../tags/tag35.xml"/><Relationship Id="rId21" Type="http://schemas.openxmlformats.org/officeDocument/2006/relationships/tags" Target="../tags/tag53.xml"/><Relationship Id="rId7" Type="http://schemas.openxmlformats.org/officeDocument/2006/relationships/tags" Target="../tags/tag39.xml"/><Relationship Id="rId12" Type="http://schemas.openxmlformats.org/officeDocument/2006/relationships/tags" Target="../tags/tag44.xml"/><Relationship Id="rId17" Type="http://schemas.openxmlformats.org/officeDocument/2006/relationships/tags" Target="../tags/tag49.xml"/><Relationship Id="rId25" Type="http://schemas.openxmlformats.org/officeDocument/2006/relationships/tags" Target="../tags/tag57.xml"/><Relationship Id="rId2" Type="http://schemas.openxmlformats.org/officeDocument/2006/relationships/tags" Target="../tags/tag34.xml"/><Relationship Id="rId16" Type="http://schemas.openxmlformats.org/officeDocument/2006/relationships/tags" Target="../tags/tag48.xml"/><Relationship Id="rId20" Type="http://schemas.openxmlformats.org/officeDocument/2006/relationships/tags" Target="../tags/tag52.xml"/><Relationship Id="rId29" Type="http://schemas.openxmlformats.org/officeDocument/2006/relationships/slideLayout" Target="../slideLayouts/slideLayout184.xml"/><Relationship Id="rId1" Type="http://schemas.openxmlformats.org/officeDocument/2006/relationships/tags" Target="../tags/tag33.xml"/><Relationship Id="rId6" Type="http://schemas.openxmlformats.org/officeDocument/2006/relationships/tags" Target="../tags/tag38.xml"/><Relationship Id="rId11" Type="http://schemas.openxmlformats.org/officeDocument/2006/relationships/tags" Target="../tags/tag43.xml"/><Relationship Id="rId24" Type="http://schemas.openxmlformats.org/officeDocument/2006/relationships/tags" Target="../tags/tag56.xml"/><Relationship Id="rId32" Type="http://schemas.openxmlformats.org/officeDocument/2006/relationships/image" Target="../media/image130.png"/><Relationship Id="rId5" Type="http://schemas.openxmlformats.org/officeDocument/2006/relationships/tags" Target="../tags/tag37.xml"/><Relationship Id="rId15" Type="http://schemas.openxmlformats.org/officeDocument/2006/relationships/tags" Target="../tags/tag47.xml"/><Relationship Id="rId23" Type="http://schemas.openxmlformats.org/officeDocument/2006/relationships/tags" Target="../tags/tag55.xml"/><Relationship Id="rId28" Type="http://schemas.openxmlformats.org/officeDocument/2006/relationships/tags" Target="../tags/tag60.xml"/><Relationship Id="rId10" Type="http://schemas.openxmlformats.org/officeDocument/2006/relationships/tags" Target="../tags/tag42.xml"/><Relationship Id="rId19" Type="http://schemas.openxmlformats.org/officeDocument/2006/relationships/tags" Target="../tags/tag51.xml"/><Relationship Id="rId31" Type="http://schemas.openxmlformats.org/officeDocument/2006/relationships/image" Target="../media/image129.png"/><Relationship Id="rId4" Type="http://schemas.openxmlformats.org/officeDocument/2006/relationships/tags" Target="../tags/tag36.xml"/><Relationship Id="rId9" Type="http://schemas.openxmlformats.org/officeDocument/2006/relationships/tags" Target="../tags/tag41.xml"/><Relationship Id="rId14" Type="http://schemas.openxmlformats.org/officeDocument/2006/relationships/tags" Target="../tags/tag46.xml"/><Relationship Id="rId22" Type="http://schemas.openxmlformats.org/officeDocument/2006/relationships/tags" Target="../tags/tag54.xml"/><Relationship Id="rId27" Type="http://schemas.openxmlformats.org/officeDocument/2006/relationships/tags" Target="../tags/tag59.xml"/><Relationship Id="rId30" Type="http://schemas.openxmlformats.org/officeDocument/2006/relationships/notesSlide" Target="../notesSlides/notesSlide54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62.xml"/><Relationship Id="rId4" Type="http://schemas.openxmlformats.org/officeDocument/2006/relationships/image" Target="../media/image132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73.xml"/><Relationship Id="rId4" Type="http://schemas.openxmlformats.org/officeDocument/2006/relationships/image" Target="../media/image134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04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82.xml"/><Relationship Id="rId5" Type="http://schemas.openxmlformats.org/officeDocument/2006/relationships/image" Target="../media/image138.jpeg"/><Relationship Id="rId4" Type="http://schemas.openxmlformats.org/officeDocument/2006/relationships/image" Target="../media/image13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138.jpeg"/><Relationship Id="rId5" Type="http://schemas.openxmlformats.org/officeDocument/2006/relationships/image" Target="../media/image137.jpeg"/><Relationship Id="rId4" Type="http://schemas.openxmlformats.org/officeDocument/2006/relationships/image" Target="../media/image136.jpe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104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128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wmf"/><Relationship Id="rId1" Type="http://schemas.openxmlformats.org/officeDocument/2006/relationships/slideLayout" Target="../slideLayouts/slideLayout1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1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0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0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0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60.xml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4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0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8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145.jpeg"/><Relationship Id="rId5" Type="http://schemas.openxmlformats.org/officeDocument/2006/relationships/image" Target="../media/image144.jpeg"/><Relationship Id="rId4" Type="http://schemas.openxmlformats.org/officeDocument/2006/relationships/image" Target="../media/image14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8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cs.ubc.ca/~mbrown/autostitch/autostitch.html" TargetMode="External"/><Relationship Id="rId3" Type="http://schemas.openxmlformats.org/officeDocument/2006/relationships/notesSlide" Target="../notesSlides/notesSlide67.xml"/><Relationship Id="rId7" Type="http://schemas.openxmlformats.org/officeDocument/2006/relationships/image" Target="../media/image149.png"/><Relationship Id="rId2" Type="http://schemas.openxmlformats.org/officeDocument/2006/relationships/slideLayout" Target="../slideLayouts/slideLayout98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48.png"/><Relationship Id="rId5" Type="http://schemas.openxmlformats.org/officeDocument/2006/relationships/image" Target="../media/image147.png"/><Relationship Id="rId4" Type="http://schemas.openxmlformats.org/officeDocument/2006/relationships/oleObject" Target="../embeddings/oleObject38.bin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wmf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176135"/>
            <a:ext cx="9144000" cy="2590800"/>
          </a:xfrm>
        </p:spPr>
        <p:txBody>
          <a:bodyPr>
            <a:normAutofit/>
          </a:bodyPr>
          <a:lstStyle/>
          <a:p>
            <a:r>
              <a:rPr lang="en-US" sz="4000" i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CS 1699: Intro to Computer Vision</a:t>
            </a:r>
            <a: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54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54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Local Image Features: Extraction and Description</a:t>
            </a:r>
            <a:endParaRPr lang="en-US" sz="54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919335"/>
            <a:ext cx="6400800" cy="2133600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en-US" sz="3600" dirty="0" smtClean="0">
                <a:solidFill>
                  <a:schemeClr val="tx1"/>
                </a:solidFill>
              </a:rPr>
              <a:t>Prof. Adriana </a:t>
            </a:r>
            <a:r>
              <a:rPr lang="en-US" sz="3600" dirty="0" err="1" smtClean="0">
                <a:solidFill>
                  <a:schemeClr val="tx1"/>
                </a:solidFill>
              </a:rPr>
              <a:t>Kovashka</a:t>
            </a:r>
            <a:r>
              <a:rPr lang="en-US" sz="3600" dirty="0" smtClean="0">
                <a:solidFill>
                  <a:schemeClr val="tx1"/>
                </a:solidFill>
              </a:rPr>
              <a:t/>
            </a:r>
            <a:br>
              <a:rPr lang="en-US" sz="3600" dirty="0" smtClean="0">
                <a:solidFill>
                  <a:schemeClr val="tx1"/>
                </a:solidFill>
              </a:rPr>
            </a:br>
            <a:r>
              <a:rPr lang="en-US" sz="3600" dirty="0" smtClean="0">
                <a:solidFill>
                  <a:schemeClr val="tx1"/>
                </a:solidFill>
              </a:rPr>
              <a:t>University of Pittsburgh</a:t>
            </a:r>
          </a:p>
          <a:p>
            <a:pPr>
              <a:spcBef>
                <a:spcPts val="0"/>
              </a:spcBef>
            </a:pPr>
            <a:r>
              <a:rPr lang="en-US" sz="3600" smtClean="0">
                <a:solidFill>
                  <a:schemeClr val="tx1"/>
                </a:solidFill>
              </a:rPr>
              <a:t>September 17, </a:t>
            </a:r>
            <a:r>
              <a:rPr lang="en-US" sz="3600" dirty="0" smtClean="0">
                <a:solidFill>
                  <a:schemeClr val="tx1"/>
                </a:solidFill>
              </a:rPr>
              <a:t>2015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516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58370" name="Picture 2" descr="http://www.loopnet.com/Attachments/9/8/5/xy_985537A9-99F3-4BBC-AFD7-5C4610F13CE4_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534412"/>
            <a:ext cx="5053582" cy="3790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5805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Choosing 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219200"/>
            <a:ext cx="3657600" cy="51355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Where would you tell your friend to meet you?</a:t>
            </a:r>
            <a:endParaRPr lang="en-US" dirty="0"/>
          </a:p>
        </p:txBody>
      </p:sp>
      <p:pic>
        <p:nvPicPr>
          <p:cNvPr id="61442" name="Picture 2" descr="http://www.pegasusarchive.org/ancientbritain/SilburyHill/SilburyHillAerial1_high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0" y="2057400"/>
            <a:ext cx="4870712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05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points would you choose?</a:t>
            </a:r>
            <a:endParaRPr lang="en-US" dirty="0"/>
          </a:p>
        </p:txBody>
      </p:sp>
      <p:pic>
        <p:nvPicPr>
          <p:cNvPr id="4" name="Picture 3" descr="uttower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1371600"/>
            <a:ext cx="7772400" cy="518413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6601022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466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Overview of Keypoint Matching</a:t>
            </a:r>
            <a:endParaRPr lang="de-CH" smtClean="0"/>
          </a:p>
        </p:txBody>
      </p:sp>
      <p:sp>
        <p:nvSpPr>
          <p:cNvPr id="103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5" name="Picture 4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2850" y="4573588"/>
            <a:ext cx="863600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5663" y="4573588"/>
            <a:ext cx="9334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7" name="AutoShape 83"/>
          <p:cNvSpPr>
            <a:spLocks noChangeArrowheads="1"/>
          </p:cNvSpPr>
          <p:nvPr/>
        </p:nvSpPr>
        <p:spPr bwMode="auto">
          <a:xfrm>
            <a:off x="3121025" y="4860925"/>
            <a:ext cx="612775" cy="252413"/>
          </a:xfrm>
          <a:prstGeom prst="leftRightArrow">
            <a:avLst>
              <a:gd name="adj1" fmla="val 50000"/>
              <a:gd name="adj2" fmla="val 48553"/>
            </a:avLst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" name="Group 105"/>
          <p:cNvGrpSpPr>
            <a:grpSpLocks/>
          </p:cNvGrpSpPr>
          <p:nvPr/>
        </p:nvGrpSpPr>
        <p:grpSpPr bwMode="auto">
          <a:xfrm>
            <a:off x="1968500" y="4213225"/>
            <a:ext cx="828675" cy="1020763"/>
            <a:chOff x="2771775" y="4797425"/>
            <a:chExt cx="828675" cy="1020657"/>
          </a:xfrm>
        </p:grpSpPr>
        <p:grpSp>
          <p:nvGrpSpPr>
            <p:cNvPr id="16467" name="Group 52"/>
            <p:cNvGrpSpPr>
              <a:grpSpLocks/>
            </p:cNvGrpSpPr>
            <p:nvPr/>
          </p:nvGrpSpPr>
          <p:grpSpPr bwMode="auto">
            <a:xfrm>
              <a:off x="2771775" y="5265735"/>
              <a:ext cx="828675" cy="552347"/>
              <a:chOff x="1859" y="3339"/>
              <a:chExt cx="363" cy="301"/>
            </a:xfrm>
          </p:grpSpPr>
          <p:sp>
            <p:nvSpPr>
              <p:cNvPr id="16469" name="Line 53"/>
              <p:cNvSpPr>
                <a:spLocks noChangeShapeType="1"/>
              </p:cNvSpPr>
              <p:nvPr/>
            </p:nvSpPr>
            <p:spPr bwMode="auto">
              <a:xfrm>
                <a:off x="1859" y="3362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0" name="Line 54"/>
              <p:cNvSpPr>
                <a:spLocks noChangeShapeType="1"/>
              </p:cNvSpPr>
              <p:nvPr/>
            </p:nvSpPr>
            <p:spPr bwMode="auto">
              <a:xfrm>
                <a:off x="1859" y="3640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1" name="Rectangle 55"/>
              <p:cNvSpPr>
                <a:spLocks noChangeArrowheads="1"/>
              </p:cNvSpPr>
              <p:nvPr/>
            </p:nvSpPr>
            <p:spPr bwMode="auto">
              <a:xfrm>
                <a:off x="188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2" name="Rectangle 56"/>
              <p:cNvSpPr>
                <a:spLocks noChangeArrowheads="1"/>
              </p:cNvSpPr>
              <p:nvPr/>
            </p:nvSpPr>
            <p:spPr bwMode="auto">
              <a:xfrm>
                <a:off x="1904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3" name="Rectangle 57"/>
              <p:cNvSpPr>
                <a:spLocks noChangeArrowheads="1"/>
              </p:cNvSpPr>
              <p:nvPr/>
            </p:nvSpPr>
            <p:spPr bwMode="auto">
              <a:xfrm>
                <a:off x="1927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4" name="Rectangle 58"/>
              <p:cNvSpPr>
                <a:spLocks noChangeArrowheads="1"/>
              </p:cNvSpPr>
              <p:nvPr/>
            </p:nvSpPr>
            <p:spPr bwMode="auto">
              <a:xfrm>
                <a:off x="1950" y="3430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5" name="Rectangle 59"/>
              <p:cNvSpPr>
                <a:spLocks noChangeArrowheads="1"/>
              </p:cNvSpPr>
              <p:nvPr/>
            </p:nvSpPr>
            <p:spPr bwMode="auto">
              <a:xfrm>
                <a:off x="1972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6" name="Rectangle 60"/>
              <p:cNvSpPr>
                <a:spLocks noChangeArrowheads="1"/>
              </p:cNvSpPr>
              <p:nvPr/>
            </p:nvSpPr>
            <p:spPr bwMode="auto">
              <a:xfrm>
                <a:off x="1995" y="3385"/>
                <a:ext cx="23" cy="249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7" name="Rectangle 61"/>
              <p:cNvSpPr>
                <a:spLocks noChangeArrowheads="1"/>
              </p:cNvSpPr>
              <p:nvPr/>
            </p:nvSpPr>
            <p:spPr bwMode="auto">
              <a:xfrm>
                <a:off x="2018" y="3362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8" name="Rectangle 62"/>
              <p:cNvSpPr>
                <a:spLocks noChangeArrowheads="1"/>
              </p:cNvSpPr>
              <p:nvPr/>
            </p:nvSpPr>
            <p:spPr bwMode="auto">
              <a:xfrm>
                <a:off x="2040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79" name="Rectangle 63"/>
              <p:cNvSpPr>
                <a:spLocks noChangeArrowheads="1"/>
              </p:cNvSpPr>
              <p:nvPr/>
            </p:nvSpPr>
            <p:spPr bwMode="auto">
              <a:xfrm>
                <a:off x="2063" y="3339"/>
                <a:ext cx="23" cy="295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80" name="Rectangle 64"/>
              <p:cNvSpPr>
                <a:spLocks noChangeArrowheads="1"/>
              </p:cNvSpPr>
              <p:nvPr/>
            </p:nvSpPr>
            <p:spPr bwMode="auto">
              <a:xfrm>
                <a:off x="2086" y="3362"/>
                <a:ext cx="23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81" name="Rectangle 65"/>
              <p:cNvSpPr>
                <a:spLocks noChangeArrowheads="1"/>
              </p:cNvSpPr>
              <p:nvPr/>
            </p:nvSpPr>
            <p:spPr bwMode="auto">
              <a:xfrm>
                <a:off x="2108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82" name="Rectangle 66"/>
              <p:cNvSpPr>
                <a:spLocks noChangeArrowheads="1"/>
              </p:cNvSpPr>
              <p:nvPr/>
            </p:nvSpPr>
            <p:spPr bwMode="auto">
              <a:xfrm>
                <a:off x="2131" y="3498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aphicFrame>
          <p:nvGraphicFramePr>
            <p:cNvPr id="16468" name="Object 2"/>
            <p:cNvGraphicFramePr>
              <a:graphicFrameLocks noChangeAspect="1"/>
            </p:cNvGraphicFramePr>
            <p:nvPr/>
          </p:nvGraphicFramePr>
          <p:xfrm>
            <a:off x="2951163" y="4797425"/>
            <a:ext cx="349250" cy="3952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03" name="Equation" r:id="rId5" imgW="190335" imgH="215713" progId="Equation.3">
                    <p:embed/>
                  </p:oleObj>
                </mc:Choice>
                <mc:Fallback>
                  <p:oleObj name="Equation" r:id="rId5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51163" y="4797425"/>
                          <a:ext cx="349250" cy="395288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4" name="Group 106"/>
          <p:cNvGrpSpPr>
            <a:grpSpLocks/>
          </p:cNvGrpSpPr>
          <p:nvPr/>
        </p:nvGrpSpPr>
        <p:grpSpPr bwMode="auto">
          <a:xfrm>
            <a:off x="4157663" y="4249738"/>
            <a:ext cx="757237" cy="982662"/>
            <a:chOff x="4967288" y="4833938"/>
            <a:chExt cx="757237" cy="982688"/>
          </a:xfrm>
        </p:grpSpPr>
        <p:grpSp>
          <p:nvGrpSpPr>
            <p:cNvPr id="16451" name="Group 67"/>
            <p:cNvGrpSpPr>
              <a:grpSpLocks/>
            </p:cNvGrpSpPr>
            <p:nvPr/>
          </p:nvGrpSpPr>
          <p:grpSpPr bwMode="auto">
            <a:xfrm>
              <a:off x="4967288" y="5300665"/>
              <a:ext cx="757237" cy="515961"/>
              <a:chOff x="3515" y="3498"/>
              <a:chExt cx="363" cy="278"/>
            </a:xfrm>
          </p:grpSpPr>
          <p:sp>
            <p:nvSpPr>
              <p:cNvPr id="16453" name="Line 68"/>
              <p:cNvSpPr>
                <a:spLocks noChangeShapeType="1"/>
              </p:cNvSpPr>
              <p:nvPr/>
            </p:nvSpPr>
            <p:spPr bwMode="auto">
              <a:xfrm>
                <a:off x="3515" y="3498"/>
                <a:ext cx="0" cy="272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triangl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54" name="Line 69"/>
              <p:cNvSpPr>
                <a:spLocks noChangeShapeType="1"/>
              </p:cNvSpPr>
              <p:nvPr/>
            </p:nvSpPr>
            <p:spPr bwMode="auto">
              <a:xfrm>
                <a:off x="3515" y="3776"/>
                <a:ext cx="363" cy="0"/>
              </a:xfrm>
              <a:prstGeom prst="line">
                <a:avLst/>
              </a:pr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55" name="Rectangle 70"/>
              <p:cNvSpPr>
                <a:spLocks noChangeArrowheads="1"/>
              </p:cNvSpPr>
              <p:nvPr/>
            </p:nvSpPr>
            <p:spPr bwMode="auto">
              <a:xfrm>
                <a:off x="3538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56" name="Rectangle 71"/>
              <p:cNvSpPr>
                <a:spLocks noChangeArrowheads="1"/>
              </p:cNvSpPr>
              <p:nvPr/>
            </p:nvSpPr>
            <p:spPr bwMode="auto">
              <a:xfrm>
                <a:off x="3560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57" name="Rectangle 72"/>
              <p:cNvSpPr>
                <a:spLocks noChangeArrowheads="1"/>
              </p:cNvSpPr>
              <p:nvPr/>
            </p:nvSpPr>
            <p:spPr bwMode="auto">
              <a:xfrm>
                <a:off x="3583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58" name="Rectangle 73"/>
              <p:cNvSpPr>
                <a:spLocks noChangeArrowheads="1"/>
              </p:cNvSpPr>
              <p:nvPr/>
            </p:nvSpPr>
            <p:spPr bwMode="auto">
              <a:xfrm>
                <a:off x="3606" y="3566"/>
                <a:ext cx="23" cy="204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59" name="Rectangle 74"/>
              <p:cNvSpPr>
                <a:spLocks noChangeArrowheads="1"/>
              </p:cNvSpPr>
              <p:nvPr/>
            </p:nvSpPr>
            <p:spPr bwMode="auto">
              <a:xfrm>
                <a:off x="3628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60" name="Rectangle 75"/>
              <p:cNvSpPr>
                <a:spLocks noChangeArrowheads="1"/>
              </p:cNvSpPr>
              <p:nvPr/>
            </p:nvSpPr>
            <p:spPr bwMode="auto">
              <a:xfrm>
                <a:off x="3651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61" name="Rectangle 76"/>
              <p:cNvSpPr>
                <a:spLocks noChangeArrowheads="1"/>
              </p:cNvSpPr>
              <p:nvPr/>
            </p:nvSpPr>
            <p:spPr bwMode="auto">
              <a:xfrm>
                <a:off x="3674" y="3498"/>
                <a:ext cx="22" cy="272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62" name="Rectangle 77"/>
              <p:cNvSpPr>
                <a:spLocks noChangeArrowheads="1"/>
              </p:cNvSpPr>
              <p:nvPr/>
            </p:nvSpPr>
            <p:spPr bwMode="auto">
              <a:xfrm>
                <a:off x="3696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63" name="Rectangle 78"/>
              <p:cNvSpPr>
                <a:spLocks noChangeArrowheads="1"/>
              </p:cNvSpPr>
              <p:nvPr/>
            </p:nvSpPr>
            <p:spPr bwMode="auto">
              <a:xfrm>
                <a:off x="3719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64" name="Rectangle 79"/>
              <p:cNvSpPr>
                <a:spLocks noChangeArrowheads="1"/>
              </p:cNvSpPr>
              <p:nvPr/>
            </p:nvSpPr>
            <p:spPr bwMode="auto">
              <a:xfrm>
                <a:off x="3742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65" name="Rectangle 80"/>
              <p:cNvSpPr>
                <a:spLocks noChangeArrowheads="1"/>
              </p:cNvSpPr>
              <p:nvPr/>
            </p:nvSpPr>
            <p:spPr bwMode="auto">
              <a:xfrm>
                <a:off x="3764" y="3634"/>
                <a:ext cx="23" cy="136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66" name="Rectangle 81"/>
              <p:cNvSpPr>
                <a:spLocks noChangeArrowheads="1"/>
              </p:cNvSpPr>
              <p:nvPr/>
            </p:nvSpPr>
            <p:spPr bwMode="auto">
              <a:xfrm>
                <a:off x="3787" y="3543"/>
                <a:ext cx="23" cy="227"/>
              </a:xfrm>
              <a:prstGeom prst="rect">
                <a:avLst/>
              </a:prstGeom>
              <a:solidFill>
                <a:schemeClr val="bg2"/>
              </a:solidFill>
              <a:ln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de-CH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aphicFrame>
          <p:nvGraphicFramePr>
            <p:cNvPr id="16452" name="Object 3"/>
            <p:cNvGraphicFramePr>
              <a:graphicFrameLocks noChangeAspect="1"/>
            </p:cNvGraphicFramePr>
            <p:nvPr/>
          </p:nvGraphicFramePr>
          <p:xfrm>
            <a:off x="5111750" y="4833938"/>
            <a:ext cx="349250" cy="39528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42104" name="Equation" r:id="rId7" imgW="190335" imgH="215713" progId="Equation.3">
                    <p:embed/>
                  </p:oleObj>
                </mc:Choice>
                <mc:Fallback>
                  <p:oleObj name="Equation" r:id="rId7" imgW="190335" imgH="2157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111750" y="4833938"/>
                          <a:ext cx="349250" cy="39528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pic>
        <p:nvPicPr>
          <p:cNvPr id="16393" name="Picture 25" descr="obj14__0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rot="-1019039">
            <a:off x="3644900" y="1530350"/>
            <a:ext cx="2376488" cy="250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Rectangle 42"/>
          <p:cNvSpPr>
            <a:spLocks noChangeArrowheads="1"/>
          </p:cNvSpPr>
          <p:nvPr/>
        </p:nvSpPr>
        <p:spPr bwMode="auto">
          <a:xfrm rot="-6419039">
            <a:off x="4877594" y="3150394"/>
            <a:ext cx="519113" cy="4921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6" name="Group 107"/>
          <p:cNvGrpSpPr>
            <a:grpSpLocks/>
          </p:cNvGrpSpPr>
          <p:nvPr/>
        </p:nvGrpSpPr>
        <p:grpSpPr bwMode="auto">
          <a:xfrm rot="-1019039">
            <a:off x="4005263" y="2078038"/>
            <a:ext cx="1560512" cy="1771650"/>
            <a:chOff x="5087938" y="2849563"/>
            <a:chExt cx="1333500" cy="1511678"/>
          </a:xfrm>
        </p:grpSpPr>
        <p:grpSp>
          <p:nvGrpSpPr>
            <p:cNvPr id="16429" name="Group 35"/>
            <p:cNvGrpSpPr>
              <a:grpSpLocks/>
            </p:cNvGrpSpPr>
            <p:nvPr/>
          </p:nvGrpSpPr>
          <p:grpSpPr bwMode="auto">
            <a:xfrm rot="-5400000">
              <a:off x="6348413" y="3101975"/>
              <a:ext cx="73025" cy="73025"/>
              <a:chOff x="1292" y="2205"/>
              <a:chExt cx="46" cy="46"/>
            </a:xfrm>
          </p:grpSpPr>
          <p:sp>
            <p:nvSpPr>
              <p:cNvPr id="16449" name="Line 36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50" name="Line 37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430" name="Group 101"/>
            <p:cNvGrpSpPr>
              <a:grpSpLocks/>
            </p:cNvGrpSpPr>
            <p:nvPr/>
          </p:nvGrpSpPr>
          <p:grpSpPr bwMode="auto">
            <a:xfrm>
              <a:off x="5087938" y="2849563"/>
              <a:ext cx="1320665" cy="1511678"/>
              <a:chOff x="5087938" y="2849563"/>
              <a:chExt cx="1320665" cy="1511678"/>
            </a:xfrm>
          </p:grpSpPr>
          <p:grpSp>
            <p:nvGrpSpPr>
              <p:cNvPr id="16431" name="Group 26"/>
              <p:cNvGrpSpPr>
                <a:grpSpLocks/>
              </p:cNvGrpSpPr>
              <p:nvPr/>
            </p:nvGrpSpPr>
            <p:grpSpPr bwMode="auto">
              <a:xfrm rot="-5400000">
                <a:off x="5124450" y="4000500"/>
                <a:ext cx="73025" cy="73025"/>
                <a:chOff x="1292" y="2205"/>
                <a:chExt cx="46" cy="46"/>
              </a:xfrm>
            </p:grpSpPr>
            <p:sp>
              <p:nvSpPr>
                <p:cNvPr id="16447" name="Line 27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6448" name="Line 28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432" name="Group 29"/>
              <p:cNvGrpSpPr>
                <a:grpSpLocks/>
              </p:cNvGrpSpPr>
              <p:nvPr/>
            </p:nvGrpSpPr>
            <p:grpSpPr bwMode="auto">
              <a:xfrm rot="-5400000">
                <a:off x="5411788" y="3713163"/>
                <a:ext cx="73025" cy="73025"/>
                <a:chOff x="1292" y="2205"/>
                <a:chExt cx="46" cy="46"/>
              </a:xfrm>
            </p:grpSpPr>
            <p:sp>
              <p:nvSpPr>
                <p:cNvPr id="16445" name="Line 30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6446" name="Line 31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433" name="Group 32"/>
              <p:cNvGrpSpPr>
                <a:grpSpLocks/>
              </p:cNvGrpSpPr>
              <p:nvPr/>
            </p:nvGrpSpPr>
            <p:grpSpPr bwMode="auto">
              <a:xfrm rot="-5400000">
                <a:off x="5986463" y="2849563"/>
                <a:ext cx="73025" cy="73025"/>
                <a:chOff x="1292" y="2205"/>
                <a:chExt cx="46" cy="46"/>
              </a:xfrm>
            </p:grpSpPr>
            <p:sp>
              <p:nvSpPr>
                <p:cNvPr id="16443" name="Line 33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6444" name="Line 34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434" name="Group 38"/>
              <p:cNvGrpSpPr>
                <a:grpSpLocks/>
              </p:cNvGrpSpPr>
              <p:nvPr/>
            </p:nvGrpSpPr>
            <p:grpSpPr bwMode="auto">
              <a:xfrm rot="-5400000">
                <a:off x="5087938" y="2957513"/>
                <a:ext cx="73025" cy="73025"/>
                <a:chOff x="1292" y="2205"/>
                <a:chExt cx="46" cy="46"/>
              </a:xfrm>
            </p:grpSpPr>
            <p:sp>
              <p:nvSpPr>
                <p:cNvPr id="16441" name="Line 39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6442" name="Line 40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grpSp>
            <p:nvGrpSpPr>
              <p:cNvPr id="16435" name="Group 43"/>
              <p:cNvGrpSpPr>
                <a:grpSpLocks/>
              </p:cNvGrpSpPr>
              <p:nvPr/>
            </p:nvGrpSpPr>
            <p:grpSpPr bwMode="auto">
              <a:xfrm rot="-5400000">
                <a:off x="5916613" y="4005263"/>
                <a:ext cx="73025" cy="73025"/>
                <a:chOff x="1292" y="2205"/>
                <a:chExt cx="46" cy="46"/>
              </a:xfrm>
            </p:grpSpPr>
            <p:sp>
              <p:nvSpPr>
                <p:cNvPr id="16439" name="Line 44"/>
                <p:cNvSpPr>
                  <a:spLocks noChangeShapeType="1"/>
                </p:cNvSpPr>
                <p:nvPr/>
              </p:nvSpPr>
              <p:spPr bwMode="auto">
                <a:xfrm>
                  <a:off x="1292" y="2205"/>
                  <a:ext cx="46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16440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1293" y="2205"/>
                  <a:ext cx="45" cy="46"/>
                </a:xfrm>
                <a:prstGeom prst="line">
                  <a:avLst/>
                </a:prstGeom>
                <a:noFill/>
                <a:ln w="25400" cap="sq">
                  <a:solidFill>
                    <a:srgbClr val="FFFF00"/>
                  </a:solidFill>
                  <a:round/>
                  <a:headEnd type="none" w="sm" len="sm"/>
                  <a:tailEnd type="none" w="sm" len="sm"/>
                </a:ln>
              </p:spPr>
              <p:txBody>
                <a:bodyPr/>
                <a:lstStyle/>
                <a:p>
                  <a:pPr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6436" name="Rectangle 88"/>
              <p:cNvSpPr>
                <a:spLocks noChangeArrowheads="1"/>
              </p:cNvSpPr>
              <p:nvPr/>
            </p:nvSpPr>
            <p:spPr bwMode="auto">
              <a:xfrm>
                <a:off x="5219834" y="4046158"/>
                <a:ext cx="361681" cy="315083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>
                    <a:solidFill>
                      <a:srgbClr val="FFFF00"/>
                    </a:solidFill>
                    <a:latin typeface="Arial" charset="0"/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  <a:latin typeface="Arial" charset="0"/>
                  </a:rPr>
                  <a:t>1</a:t>
                </a:r>
                <a:endParaRPr lang="en-US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6437" name="Rectangle 89"/>
              <p:cNvSpPr>
                <a:spLocks noChangeArrowheads="1"/>
              </p:cNvSpPr>
              <p:nvPr/>
            </p:nvSpPr>
            <p:spPr bwMode="auto">
              <a:xfrm>
                <a:off x="6011997" y="4009647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>
                    <a:solidFill>
                      <a:srgbClr val="FFFF00"/>
                    </a:solidFill>
                    <a:latin typeface="Arial" charset="0"/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  <a:latin typeface="Arial" charset="0"/>
                  </a:rPr>
                  <a:t>2</a:t>
                </a:r>
                <a:endParaRPr lang="en-US">
                  <a:solidFill>
                    <a:srgbClr val="FFFF00"/>
                  </a:solidFill>
                  <a:latin typeface="Arial" charset="0"/>
                </a:endParaRPr>
              </a:p>
            </p:txBody>
          </p:sp>
          <p:sp>
            <p:nvSpPr>
              <p:cNvPr id="16438" name="Rectangle 90"/>
              <p:cNvSpPr>
                <a:spLocks noChangeArrowheads="1"/>
              </p:cNvSpPr>
              <p:nvPr/>
            </p:nvSpPr>
            <p:spPr bwMode="auto">
              <a:xfrm>
                <a:off x="6046922" y="2857122"/>
                <a:ext cx="361681" cy="315084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 wrap="none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r>
                  <a:rPr lang="pl-PL">
                    <a:solidFill>
                      <a:srgbClr val="FFFF00"/>
                    </a:solidFill>
                    <a:latin typeface="Arial" charset="0"/>
                  </a:rPr>
                  <a:t>B</a:t>
                </a:r>
                <a:r>
                  <a:rPr lang="pl-PL" baseline="-25000">
                    <a:solidFill>
                      <a:srgbClr val="FFFF00"/>
                    </a:solidFill>
                    <a:latin typeface="Arial" charset="0"/>
                  </a:rPr>
                  <a:t>3</a:t>
                </a:r>
                <a:endParaRPr lang="en-US">
                  <a:solidFill>
                    <a:srgbClr val="FFFF00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16396" name="Picture 5" descr="obj14__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15975" y="1824038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1069975" y="2722563"/>
            <a:ext cx="442913" cy="4206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5" name="Group 100"/>
          <p:cNvGrpSpPr>
            <a:grpSpLocks/>
          </p:cNvGrpSpPr>
          <p:nvPr/>
        </p:nvGrpSpPr>
        <p:grpSpPr bwMode="auto">
          <a:xfrm>
            <a:off x="1247775" y="2016125"/>
            <a:ext cx="1612900" cy="1406525"/>
            <a:chOff x="2051050" y="2600325"/>
            <a:chExt cx="1612552" cy="1406525"/>
          </a:xfrm>
        </p:grpSpPr>
        <p:grpSp>
          <p:nvGrpSpPr>
            <p:cNvPr id="16408" name="Group 7"/>
            <p:cNvGrpSpPr>
              <a:grpSpLocks/>
            </p:cNvGrpSpPr>
            <p:nvPr/>
          </p:nvGrpSpPr>
          <p:grpSpPr bwMode="auto">
            <a:xfrm>
              <a:off x="2051050" y="3500438"/>
              <a:ext cx="73025" cy="73025"/>
              <a:chOff x="1292" y="2205"/>
              <a:chExt cx="46" cy="46"/>
            </a:xfrm>
          </p:grpSpPr>
          <p:sp>
            <p:nvSpPr>
              <p:cNvPr id="16427" name="Line 8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28" name="Line 9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409" name="Group 10"/>
            <p:cNvGrpSpPr>
              <a:grpSpLocks/>
            </p:cNvGrpSpPr>
            <p:nvPr/>
          </p:nvGrpSpPr>
          <p:grpSpPr bwMode="auto">
            <a:xfrm>
              <a:off x="2087563" y="2708275"/>
              <a:ext cx="73025" cy="73025"/>
              <a:chOff x="1292" y="2205"/>
              <a:chExt cx="46" cy="46"/>
            </a:xfrm>
          </p:grpSpPr>
          <p:sp>
            <p:nvSpPr>
              <p:cNvPr id="16425" name="Line 11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26" name="Line 12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410" name="Group 13"/>
            <p:cNvGrpSpPr>
              <a:grpSpLocks/>
            </p:cNvGrpSpPr>
            <p:nvPr/>
          </p:nvGrpSpPr>
          <p:grpSpPr bwMode="auto">
            <a:xfrm>
              <a:off x="2374900" y="2995613"/>
              <a:ext cx="73025" cy="73025"/>
              <a:chOff x="1292" y="2205"/>
              <a:chExt cx="46" cy="46"/>
            </a:xfrm>
          </p:grpSpPr>
          <p:sp>
            <p:nvSpPr>
              <p:cNvPr id="16423" name="Line 14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24" name="Line 15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411" name="Group 16"/>
            <p:cNvGrpSpPr>
              <a:grpSpLocks/>
            </p:cNvGrpSpPr>
            <p:nvPr/>
          </p:nvGrpSpPr>
          <p:grpSpPr bwMode="auto">
            <a:xfrm>
              <a:off x="3238500" y="3571875"/>
              <a:ext cx="73025" cy="73025"/>
              <a:chOff x="1292" y="2205"/>
              <a:chExt cx="46" cy="46"/>
            </a:xfrm>
          </p:grpSpPr>
          <p:sp>
            <p:nvSpPr>
              <p:cNvPr id="16421" name="Line 17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22" name="Line 18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412" name="Group 19"/>
            <p:cNvGrpSpPr>
              <a:grpSpLocks/>
            </p:cNvGrpSpPr>
            <p:nvPr/>
          </p:nvGrpSpPr>
          <p:grpSpPr bwMode="auto">
            <a:xfrm>
              <a:off x="2986088" y="3933825"/>
              <a:ext cx="73025" cy="73025"/>
              <a:chOff x="1292" y="2205"/>
              <a:chExt cx="46" cy="46"/>
            </a:xfrm>
          </p:grpSpPr>
          <p:sp>
            <p:nvSpPr>
              <p:cNvPr id="16419" name="Line 20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20" name="Line 21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16413" name="Group 22"/>
            <p:cNvGrpSpPr>
              <a:grpSpLocks/>
            </p:cNvGrpSpPr>
            <p:nvPr/>
          </p:nvGrpSpPr>
          <p:grpSpPr bwMode="auto">
            <a:xfrm>
              <a:off x="3130550" y="2673350"/>
              <a:ext cx="73025" cy="73025"/>
              <a:chOff x="1292" y="2205"/>
              <a:chExt cx="46" cy="46"/>
            </a:xfrm>
          </p:grpSpPr>
          <p:sp>
            <p:nvSpPr>
              <p:cNvPr id="16417" name="Line 23"/>
              <p:cNvSpPr>
                <a:spLocks noChangeShapeType="1"/>
              </p:cNvSpPr>
              <p:nvPr/>
            </p:nvSpPr>
            <p:spPr bwMode="auto">
              <a:xfrm>
                <a:off x="1292" y="2205"/>
                <a:ext cx="46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16418" name="Line 24"/>
              <p:cNvSpPr>
                <a:spLocks noChangeShapeType="1"/>
              </p:cNvSpPr>
              <p:nvPr/>
            </p:nvSpPr>
            <p:spPr bwMode="auto">
              <a:xfrm flipH="1">
                <a:off x="1293" y="2205"/>
                <a:ext cx="45" cy="46"/>
              </a:xfrm>
              <a:prstGeom prst="line">
                <a:avLst/>
              </a:prstGeom>
              <a:noFill/>
              <a:ln w="25400" cap="sq">
                <a:solidFill>
                  <a:srgbClr val="FFFF00"/>
                </a:solidFill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sp>
          <p:nvSpPr>
            <p:cNvPr id="16414" name="Rectangle 91"/>
            <p:cNvSpPr>
              <a:spLocks noChangeArrowheads="1"/>
            </p:cNvSpPr>
            <p:nvPr/>
          </p:nvSpPr>
          <p:spPr bwMode="auto">
            <a:xfrm>
              <a:off x="2124075" y="2600325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aseline="-25000">
                  <a:solidFill>
                    <a:srgbClr val="FFFF00"/>
                  </a:solidFill>
                  <a:latin typeface="Arial" charset="0"/>
                </a:rPr>
                <a:t>1</a:t>
              </a:r>
              <a:endParaRPr lang="en-US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6415" name="Rectangle 92"/>
            <p:cNvSpPr>
              <a:spLocks noChangeArrowheads="1"/>
            </p:cNvSpPr>
            <p:nvPr/>
          </p:nvSpPr>
          <p:spPr bwMode="auto">
            <a:xfrm>
              <a:off x="2051050" y="3429000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aseline="-25000">
                  <a:solidFill>
                    <a:srgbClr val="FFFF00"/>
                  </a:solidFill>
                  <a:latin typeface="Arial" charset="0"/>
                </a:rPr>
                <a:t>2</a:t>
              </a:r>
              <a:endParaRPr lang="en-US">
                <a:solidFill>
                  <a:srgbClr val="FFFF00"/>
                </a:solidFill>
                <a:latin typeface="Arial" charset="0"/>
              </a:endParaRPr>
            </a:p>
          </p:txBody>
        </p:sp>
        <p:sp>
          <p:nvSpPr>
            <p:cNvPr id="16416" name="Rectangle 93"/>
            <p:cNvSpPr>
              <a:spLocks noChangeArrowheads="1"/>
            </p:cNvSpPr>
            <p:nvPr/>
          </p:nvSpPr>
          <p:spPr bwMode="auto">
            <a:xfrm>
              <a:off x="3240088" y="3500438"/>
              <a:ext cx="423514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pl-PL">
                  <a:solidFill>
                    <a:srgbClr val="FFFF00"/>
                  </a:solidFill>
                  <a:latin typeface="Arial" charset="0"/>
                </a:rPr>
                <a:t>A</a:t>
              </a:r>
              <a:r>
                <a:rPr lang="pl-PL" baseline="-25000">
                  <a:solidFill>
                    <a:srgbClr val="FFFF00"/>
                  </a:solidFill>
                  <a:latin typeface="Arial" charset="0"/>
                </a:rPr>
                <a:t>3</a:t>
              </a:r>
              <a:endParaRPr lang="en-US">
                <a:solidFill>
                  <a:srgbClr val="FFFF00"/>
                </a:solidFill>
                <a:latin typeface="Arial" charset="0"/>
              </a:endParaRPr>
            </a:p>
          </p:txBody>
        </p:sp>
      </p:grpSp>
      <p:graphicFrame>
        <p:nvGraphicFramePr>
          <p:cNvPr id="99" name="Object 5"/>
          <p:cNvGraphicFramePr>
            <a:graphicFrameLocks noChangeAspect="1"/>
          </p:cNvGraphicFramePr>
          <p:nvPr/>
        </p:nvGraphicFramePr>
        <p:xfrm>
          <a:off x="2738438" y="5508625"/>
          <a:ext cx="1449387" cy="3619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105" name="Equation" r:id="rId11" imgW="863225" imgH="215806" progId="Equation.3">
                  <p:embed/>
                </p:oleObj>
              </mc:Choice>
              <mc:Fallback>
                <p:oleObj name="Equation" r:id="rId11" imgW="863225" imgH="215806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38438" y="5508625"/>
                        <a:ext cx="1449387" cy="3619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0" name="Line 96"/>
          <p:cNvSpPr>
            <a:spLocks noChangeShapeType="1"/>
          </p:cNvSpPr>
          <p:nvPr/>
        </p:nvSpPr>
        <p:spPr bwMode="auto">
          <a:xfrm>
            <a:off x="1504950" y="2954338"/>
            <a:ext cx="3395663" cy="511175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0" name="Line 46"/>
          <p:cNvSpPr>
            <a:spLocks noChangeShapeType="1"/>
          </p:cNvSpPr>
          <p:nvPr/>
        </p:nvSpPr>
        <p:spPr bwMode="auto">
          <a:xfrm>
            <a:off x="1284288" y="3205163"/>
            <a:ext cx="36512" cy="1260475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3" name="Line 46"/>
          <p:cNvSpPr>
            <a:spLocks noChangeShapeType="1"/>
          </p:cNvSpPr>
          <p:nvPr/>
        </p:nvSpPr>
        <p:spPr bwMode="auto">
          <a:xfrm>
            <a:off x="5265738" y="3684588"/>
            <a:ext cx="182562" cy="89535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7" name="Text Box 26"/>
          <p:cNvSpPr txBox="1">
            <a:spLocks noChangeArrowheads="1"/>
          </p:cNvSpPr>
          <p:nvPr/>
        </p:nvSpPr>
        <p:spPr bwMode="auto">
          <a:xfrm>
            <a:off x="6288088" y="1019175"/>
            <a:ext cx="35052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prstClr val="black"/>
                </a:solidFill>
                <a:latin typeface="Arial" charset="0"/>
              </a:rPr>
              <a:t>1. Find a set of  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distinctive key-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points </a:t>
            </a: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8" name="Text Box 26"/>
          <p:cNvSpPr txBox="1">
            <a:spLocks noChangeArrowheads="1"/>
          </p:cNvSpPr>
          <p:nvPr/>
        </p:nvSpPr>
        <p:spPr bwMode="auto">
          <a:xfrm>
            <a:off x="6288088" y="3387725"/>
            <a:ext cx="2782887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prstClr val="black"/>
                </a:solidFill>
                <a:latin typeface="Arial" charset="0"/>
              </a:rPr>
              <a:t>3. Extract and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normalize the   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region content  </a:t>
            </a: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19" name="Text Box 26"/>
          <p:cNvSpPr txBox="1">
            <a:spLocks noChangeArrowheads="1"/>
          </p:cNvSpPr>
          <p:nvPr/>
        </p:nvSpPr>
        <p:spPr bwMode="auto">
          <a:xfrm>
            <a:off x="6288088" y="2182813"/>
            <a:ext cx="3111500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prstClr val="black"/>
                </a:solidFill>
                <a:latin typeface="Arial" charset="0"/>
              </a:rPr>
              <a:t>2. Define a region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around each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keypoint   </a:t>
            </a: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0" name="Text Box 26"/>
          <p:cNvSpPr txBox="1">
            <a:spLocks noChangeArrowheads="1"/>
          </p:cNvSpPr>
          <p:nvPr/>
        </p:nvSpPr>
        <p:spPr bwMode="auto">
          <a:xfrm>
            <a:off x="6288088" y="4560888"/>
            <a:ext cx="3001962" cy="10636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prstClr val="black"/>
                </a:solidFill>
                <a:latin typeface="Arial" charset="0"/>
              </a:rPr>
              <a:t>4. Compute a local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descriptor from the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normalized region</a:t>
            </a: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21" name="Text Box 26"/>
          <p:cNvSpPr txBox="1">
            <a:spLocks noChangeArrowheads="1"/>
          </p:cNvSpPr>
          <p:nvPr/>
        </p:nvSpPr>
        <p:spPr bwMode="auto">
          <a:xfrm>
            <a:off x="6288088" y="5791200"/>
            <a:ext cx="3001962" cy="7413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>
                <a:solidFill>
                  <a:prstClr val="black"/>
                </a:solidFill>
                <a:latin typeface="Arial" charset="0"/>
              </a:rPr>
              <a:t>5. Match local </a:t>
            </a:r>
            <a:br>
              <a:rPr lang="en-US" sz="2100" b="1">
                <a:solidFill>
                  <a:prstClr val="black"/>
                </a:solidFill>
                <a:latin typeface="Arial" charset="0"/>
              </a:rPr>
            </a:br>
            <a:r>
              <a:rPr lang="en-US" sz="2100" b="1">
                <a:solidFill>
                  <a:prstClr val="black"/>
                </a:solidFill>
                <a:latin typeface="Arial" charset="0"/>
              </a:rPr>
              <a:t>    descriptors</a:t>
            </a: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88566" y="1305100"/>
            <a:ext cx="7629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Query</a:t>
            </a:r>
            <a:endParaRPr lang="en-US" dirty="0"/>
          </a:p>
        </p:txBody>
      </p:sp>
      <p:sp>
        <p:nvSpPr>
          <p:cNvPr id="101" name="TextBox 100"/>
          <p:cNvSpPr txBox="1"/>
          <p:nvPr/>
        </p:nvSpPr>
        <p:spPr>
          <a:xfrm>
            <a:off x="3562606" y="1077565"/>
            <a:ext cx="126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database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218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 animBg="1"/>
      <p:bldP spid="46" grpId="0" animBg="1"/>
      <p:bldP spid="10" grpId="0" animBg="1"/>
      <p:bldP spid="100" grpId="0" animBg="1"/>
      <p:bldP spid="50" grpId="0" animBg="1"/>
      <p:bldP spid="113" grpId="0" animBg="1"/>
      <p:bldP spid="3" grpId="0"/>
      <p:bldP spid="10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Goals for Keypoints</a:t>
            </a:r>
          </a:p>
        </p:txBody>
      </p:sp>
      <p:sp>
        <p:nvSpPr>
          <p:cNvPr id="184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r>
              <a:rPr lang="en-US" smtClean="0"/>
              <a:t>Detect points that are </a:t>
            </a:r>
            <a:r>
              <a:rPr lang="en-US" i="1" smtClean="0"/>
              <a:t>repeatable</a:t>
            </a:r>
            <a:r>
              <a:rPr lang="en-US" smtClean="0"/>
              <a:t> and </a:t>
            </a:r>
            <a:r>
              <a:rPr lang="en-US" i="1" smtClean="0"/>
              <a:t>distinctive</a:t>
            </a:r>
          </a:p>
        </p:txBody>
      </p:sp>
      <p:pic>
        <p:nvPicPr>
          <p:cNvPr id="18436" name="Picture 25" descr="obj14__0"/>
          <p:cNvPicPr>
            <a:picLocks noChangeAspect="1" noChangeArrowheads="1"/>
          </p:cNvPicPr>
          <p:nvPr/>
        </p:nvPicPr>
        <p:blipFill rotWithShape="1">
          <a:blip r:embed="rId2" cstate="print"/>
          <a:srcRect l="-9067" r="-9067"/>
          <a:stretch/>
        </p:blipFill>
        <p:spPr bwMode="auto">
          <a:xfrm rot="-1019039">
            <a:off x="4256912" y="1044463"/>
            <a:ext cx="2922148" cy="30841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8437" name="Picture 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981200"/>
            <a:ext cx="2141538" cy="202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390"/>
            <a:ext cx="14847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Adapted from D</a:t>
            </a:r>
            <a:r>
              <a:rPr lang="en-US" sz="1050" dirty="0" smtClean="0">
                <a:solidFill>
                  <a:prstClr val="black"/>
                </a:solidFill>
              </a:rPr>
              <a:t>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140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Key trade-offs</a:t>
            </a:r>
          </a:p>
        </p:txBody>
      </p:sp>
      <p:sp>
        <p:nvSpPr>
          <p:cNvPr id="4" name="Left-Right Arrow 3"/>
          <p:cNvSpPr/>
          <p:nvPr/>
        </p:nvSpPr>
        <p:spPr>
          <a:xfrm rot="10800000">
            <a:off x="609600" y="2895600"/>
            <a:ext cx="7848600" cy="609600"/>
          </a:xfrm>
          <a:prstGeom prst="leftRightArrow">
            <a:avLst/>
          </a:prstGeom>
          <a:gradFill flip="none" rotWithShape="1">
            <a:gsLst>
              <a:gs pos="0">
                <a:srgbClr val="000082"/>
              </a:gs>
              <a:gs pos="30000">
                <a:srgbClr val="66008F"/>
              </a:gs>
              <a:gs pos="64999">
                <a:srgbClr val="BA0066"/>
              </a:gs>
              <a:gs pos="89999">
                <a:srgbClr val="FF0000"/>
              </a:gs>
              <a:gs pos="100000">
                <a:srgbClr val="FF8200"/>
              </a:gs>
            </a:gsLst>
            <a:lin ang="1080000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9460" name="TextBox 4"/>
          <p:cNvSpPr txBox="1">
            <a:spLocks noChangeArrowheads="1"/>
          </p:cNvSpPr>
          <p:nvPr/>
        </p:nvSpPr>
        <p:spPr bwMode="auto">
          <a:xfrm>
            <a:off x="457200" y="3536950"/>
            <a:ext cx="2362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More Repeatable</a:t>
            </a:r>
          </a:p>
        </p:txBody>
      </p:sp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5913438" y="3535363"/>
            <a:ext cx="2743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prstClr val="black"/>
                </a:solidFill>
                <a:latin typeface="Arial" charset="0"/>
              </a:rPr>
              <a:t>More Points</a:t>
            </a:r>
          </a:p>
        </p:txBody>
      </p:sp>
      <p:pic>
        <p:nvPicPr>
          <p:cNvPr id="19462" name="Picture 25" descr="obj14__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1019039">
            <a:off x="6988175" y="457200"/>
            <a:ext cx="177482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63" name="Rectangle 42"/>
          <p:cNvSpPr>
            <a:spLocks noChangeArrowheads="1"/>
          </p:cNvSpPr>
          <p:nvPr/>
        </p:nvSpPr>
        <p:spPr bwMode="auto">
          <a:xfrm rot="-6419039">
            <a:off x="7908925" y="1666875"/>
            <a:ext cx="387350" cy="3683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64" name="Line 36"/>
          <p:cNvSpPr>
            <a:spLocks noChangeShapeType="1"/>
          </p:cNvSpPr>
          <p:nvPr/>
        </p:nvSpPr>
        <p:spPr bwMode="auto">
          <a:xfrm rot="-6419039">
            <a:off x="8216107" y="943769"/>
            <a:ext cx="63500" cy="65087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65" name="Line 37"/>
          <p:cNvSpPr>
            <a:spLocks noChangeShapeType="1"/>
          </p:cNvSpPr>
          <p:nvPr/>
        </p:nvSpPr>
        <p:spPr bwMode="auto">
          <a:xfrm rot="15180961" flipH="1">
            <a:off x="8216107" y="943769"/>
            <a:ext cx="61912" cy="63500"/>
          </a:xfrm>
          <a:prstGeom prst="line">
            <a:avLst/>
          </a:prstGeom>
          <a:noFill/>
          <a:ln w="2540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19466" name="Group 26"/>
          <p:cNvGrpSpPr>
            <a:grpSpLocks/>
          </p:cNvGrpSpPr>
          <p:nvPr/>
        </p:nvGrpSpPr>
        <p:grpSpPr bwMode="auto">
          <a:xfrm rot="-6419039">
            <a:off x="7422357" y="2007394"/>
            <a:ext cx="63500" cy="65087"/>
            <a:chOff x="1292" y="2205"/>
            <a:chExt cx="46" cy="46"/>
          </a:xfrm>
        </p:grpSpPr>
        <p:sp>
          <p:nvSpPr>
            <p:cNvPr id="19517" name="Line 2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18" name="Line 2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67" name="Group 29"/>
          <p:cNvGrpSpPr>
            <a:grpSpLocks/>
          </p:cNvGrpSpPr>
          <p:nvPr/>
        </p:nvGrpSpPr>
        <p:grpSpPr bwMode="auto">
          <a:xfrm rot="-6419039">
            <a:off x="7589044" y="1694656"/>
            <a:ext cx="63500" cy="65088"/>
            <a:chOff x="1292" y="2205"/>
            <a:chExt cx="46" cy="46"/>
          </a:xfrm>
        </p:grpSpPr>
        <p:sp>
          <p:nvSpPr>
            <p:cNvPr id="19515" name="Line 3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16" name="Line 3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68" name="Group 32"/>
          <p:cNvGrpSpPr>
            <a:grpSpLocks/>
          </p:cNvGrpSpPr>
          <p:nvPr/>
        </p:nvGrpSpPr>
        <p:grpSpPr bwMode="auto">
          <a:xfrm rot="-6419039">
            <a:off x="7848600" y="825500"/>
            <a:ext cx="63500" cy="63500"/>
            <a:chOff x="1292" y="2205"/>
            <a:chExt cx="46" cy="46"/>
          </a:xfrm>
        </p:grpSpPr>
        <p:sp>
          <p:nvSpPr>
            <p:cNvPr id="19513" name="Line 3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14" name="Line 3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69" name="Group 38"/>
          <p:cNvGrpSpPr>
            <a:grpSpLocks/>
          </p:cNvGrpSpPr>
          <p:nvPr/>
        </p:nvGrpSpPr>
        <p:grpSpPr bwMode="auto">
          <a:xfrm rot="-6419039">
            <a:off x="7123906" y="1145382"/>
            <a:ext cx="65087" cy="63500"/>
            <a:chOff x="1292" y="2205"/>
            <a:chExt cx="46" cy="46"/>
          </a:xfrm>
        </p:grpSpPr>
        <p:sp>
          <p:nvSpPr>
            <p:cNvPr id="19511" name="Line 3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12" name="Line 4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70" name="Group 43"/>
          <p:cNvGrpSpPr>
            <a:grpSpLocks/>
          </p:cNvGrpSpPr>
          <p:nvPr/>
        </p:nvGrpSpPr>
        <p:grpSpPr bwMode="auto">
          <a:xfrm rot="-6419039">
            <a:off x="8085138" y="1809750"/>
            <a:ext cx="65088" cy="65087"/>
            <a:chOff x="1292" y="2205"/>
            <a:chExt cx="46" cy="46"/>
          </a:xfrm>
        </p:grpSpPr>
        <p:sp>
          <p:nvSpPr>
            <p:cNvPr id="19509" name="Line 4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10" name="Line 4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9471" name="Rectangle 88"/>
          <p:cNvSpPr>
            <a:spLocks noChangeArrowheads="1"/>
          </p:cNvSpPr>
          <p:nvPr/>
        </p:nvSpPr>
        <p:spPr bwMode="auto">
          <a:xfrm rot="-1019039">
            <a:off x="7539038" y="19812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</a:rPr>
              <a:t>B</a:t>
            </a:r>
            <a:r>
              <a:rPr lang="pl-PL" baseline="-25000">
                <a:solidFill>
                  <a:srgbClr val="FFFF00"/>
                </a:solidFill>
                <a:latin typeface="Arial" charset="0"/>
              </a:rPr>
              <a:t>1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72" name="Rectangle 89"/>
          <p:cNvSpPr>
            <a:spLocks noChangeArrowheads="1"/>
          </p:cNvSpPr>
          <p:nvPr/>
        </p:nvSpPr>
        <p:spPr bwMode="auto">
          <a:xfrm rot="-1019039">
            <a:off x="8191500" y="1747838"/>
            <a:ext cx="315913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</a:rPr>
              <a:t>B</a:t>
            </a:r>
            <a:r>
              <a:rPr lang="pl-PL" baseline="-25000">
                <a:solidFill>
                  <a:srgbClr val="FFFF00"/>
                </a:solidFill>
                <a:latin typeface="Arial" charset="0"/>
              </a:rPr>
              <a:t>2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73" name="Rectangle 90"/>
          <p:cNvSpPr>
            <a:spLocks noChangeArrowheads="1"/>
          </p:cNvSpPr>
          <p:nvPr/>
        </p:nvSpPr>
        <p:spPr bwMode="auto">
          <a:xfrm rot="-1019039">
            <a:off x="7926388" y="774700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</a:rPr>
              <a:t>B</a:t>
            </a:r>
            <a:r>
              <a:rPr lang="pl-PL" baseline="-25000">
                <a:solidFill>
                  <a:srgbClr val="FFFF00"/>
                </a:solidFill>
                <a:latin typeface="Arial" charset="0"/>
              </a:rPr>
              <a:t>3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pic>
        <p:nvPicPr>
          <p:cNvPr id="19474" name="Picture 5" descr="obj14__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76800" y="676275"/>
            <a:ext cx="1598613" cy="1514475"/>
          </a:xfrm>
          <a:prstGeom prst="rect">
            <a:avLst/>
          </a:prstGeom>
          <a:noFill/>
          <a:ln w="952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19475" name="Rectangle 6"/>
          <p:cNvSpPr>
            <a:spLocks noChangeArrowheads="1"/>
          </p:cNvSpPr>
          <p:nvPr/>
        </p:nvSpPr>
        <p:spPr bwMode="auto">
          <a:xfrm>
            <a:off x="5065713" y="1347788"/>
            <a:ext cx="331787" cy="31432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srgbClr val="FFFF00"/>
              </a:solidFill>
              <a:latin typeface="Arial" charset="0"/>
            </a:endParaRPr>
          </a:p>
        </p:txBody>
      </p:sp>
      <p:grpSp>
        <p:nvGrpSpPr>
          <p:cNvPr id="19476" name="Group 7"/>
          <p:cNvGrpSpPr>
            <a:grpSpLocks/>
          </p:cNvGrpSpPr>
          <p:nvPr/>
        </p:nvGrpSpPr>
        <p:grpSpPr bwMode="auto">
          <a:xfrm>
            <a:off x="5199063" y="1492250"/>
            <a:ext cx="53975" cy="53975"/>
            <a:chOff x="1292" y="2205"/>
            <a:chExt cx="46" cy="46"/>
          </a:xfrm>
        </p:grpSpPr>
        <p:sp>
          <p:nvSpPr>
            <p:cNvPr id="19507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08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77" name="Group 10"/>
          <p:cNvGrpSpPr>
            <a:grpSpLocks/>
          </p:cNvGrpSpPr>
          <p:nvPr/>
        </p:nvGrpSpPr>
        <p:grpSpPr bwMode="auto">
          <a:xfrm>
            <a:off x="5226050" y="900113"/>
            <a:ext cx="55563" cy="55562"/>
            <a:chOff x="1292" y="2205"/>
            <a:chExt cx="46" cy="46"/>
          </a:xfrm>
        </p:grpSpPr>
        <p:sp>
          <p:nvSpPr>
            <p:cNvPr id="19505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06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78" name="Group 13"/>
          <p:cNvGrpSpPr>
            <a:grpSpLocks/>
          </p:cNvGrpSpPr>
          <p:nvPr/>
        </p:nvGrpSpPr>
        <p:grpSpPr bwMode="auto">
          <a:xfrm>
            <a:off x="5440363" y="1114425"/>
            <a:ext cx="55562" cy="55563"/>
            <a:chOff x="1292" y="2205"/>
            <a:chExt cx="46" cy="46"/>
          </a:xfrm>
        </p:grpSpPr>
        <p:sp>
          <p:nvSpPr>
            <p:cNvPr id="19503" name="Line 14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04" name="Line 15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79" name="Group 16"/>
          <p:cNvGrpSpPr>
            <a:grpSpLocks/>
          </p:cNvGrpSpPr>
          <p:nvPr/>
        </p:nvGrpSpPr>
        <p:grpSpPr bwMode="auto">
          <a:xfrm>
            <a:off x="6084888" y="1544638"/>
            <a:ext cx="55562" cy="55562"/>
            <a:chOff x="1292" y="2205"/>
            <a:chExt cx="46" cy="46"/>
          </a:xfrm>
        </p:grpSpPr>
        <p:sp>
          <p:nvSpPr>
            <p:cNvPr id="19501" name="Line 17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02" name="Line 18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80" name="Group 19"/>
          <p:cNvGrpSpPr>
            <a:grpSpLocks/>
          </p:cNvGrpSpPr>
          <p:nvPr/>
        </p:nvGrpSpPr>
        <p:grpSpPr bwMode="auto">
          <a:xfrm>
            <a:off x="5897563" y="1816100"/>
            <a:ext cx="53975" cy="53975"/>
            <a:chOff x="1292" y="2205"/>
            <a:chExt cx="46" cy="46"/>
          </a:xfrm>
        </p:grpSpPr>
        <p:sp>
          <p:nvSpPr>
            <p:cNvPr id="19499" name="Line 2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500" name="Line 2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19481" name="Group 22"/>
          <p:cNvGrpSpPr>
            <a:grpSpLocks/>
          </p:cNvGrpSpPr>
          <p:nvPr/>
        </p:nvGrpSpPr>
        <p:grpSpPr bwMode="auto">
          <a:xfrm>
            <a:off x="6005513" y="874713"/>
            <a:ext cx="53975" cy="53975"/>
            <a:chOff x="1292" y="2205"/>
            <a:chExt cx="46" cy="46"/>
          </a:xfrm>
        </p:grpSpPr>
        <p:sp>
          <p:nvSpPr>
            <p:cNvPr id="19497" name="Line 2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19498" name="Line 2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19482" name="Rectangle 91"/>
          <p:cNvSpPr>
            <a:spLocks noChangeArrowheads="1"/>
          </p:cNvSpPr>
          <p:nvPr/>
        </p:nvSpPr>
        <p:spPr bwMode="auto">
          <a:xfrm>
            <a:off x="5253038" y="819150"/>
            <a:ext cx="317500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</a:rPr>
              <a:t>A</a:t>
            </a:r>
            <a:r>
              <a:rPr lang="pl-PL" baseline="-25000">
                <a:solidFill>
                  <a:srgbClr val="FFFF00"/>
                </a:solidFill>
                <a:latin typeface="Arial" charset="0"/>
              </a:rPr>
              <a:t>1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83" name="Rectangle 92"/>
          <p:cNvSpPr>
            <a:spLocks noChangeArrowheads="1"/>
          </p:cNvSpPr>
          <p:nvPr/>
        </p:nvSpPr>
        <p:spPr bwMode="auto">
          <a:xfrm>
            <a:off x="5199063" y="1438275"/>
            <a:ext cx="315912" cy="2762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</a:rPr>
              <a:t>A</a:t>
            </a:r>
            <a:r>
              <a:rPr lang="pl-PL" baseline="-25000">
                <a:solidFill>
                  <a:srgbClr val="FFFF00"/>
                </a:solidFill>
                <a:latin typeface="Arial" charset="0"/>
              </a:rPr>
              <a:t>2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84" name="Rectangle 93"/>
          <p:cNvSpPr>
            <a:spLocks noChangeArrowheads="1"/>
          </p:cNvSpPr>
          <p:nvPr/>
        </p:nvSpPr>
        <p:spPr bwMode="auto">
          <a:xfrm>
            <a:off x="6086475" y="1492250"/>
            <a:ext cx="315913" cy="2746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>
                <a:solidFill>
                  <a:srgbClr val="FFFF00"/>
                </a:solidFill>
                <a:latin typeface="Arial" charset="0"/>
              </a:rPr>
              <a:t>A</a:t>
            </a:r>
            <a:r>
              <a:rPr lang="pl-PL" baseline="-25000">
                <a:solidFill>
                  <a:srgbClr val="FFFF00"/>
                </a:solidFill>
                <a:latin typeface="Arial" charset="0"/>
              </a:rPr>
              <a:t>3</a:t>
            </a:r>
            <a:endParaRPr lang="en-US">
              <a:solidFill>
                <a:srgbClr val="FFFF00"/>
              </a:solidFill>
              <a:latin typeface="Arial" charset="0"/>
            </a:endParaRPr>
          </a:p>
        </p:txBody>
      </p:sp>
      <p:sp>
        <p:nvSpPr>
          <p:cNvPr id="19485" name="Line 96"/>
          <p:cNvSpPr>
            <a:spLocks noChangeShapeType="1"/>
          </p:cNvSpPr>
          <p:nvPr/>
        </p:nvSpPr>
        <p:spPr bwMode="auto">
          <a:xfrm>
            <a:off x="5391150" y="1520825"/>
            <a:ext cx="2535238" cy="381000"/>
          </a:xfrm>
          <a:prstGeom prst="line">
            <a:avLst/>
          </a:prstGeom>
          <a:noFill/>
          <a:ln w="19050" cap="sq">
            <a:solidFill>
              <a:srgbClr val="FFFF0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86" name="TextBox 107"/>
          <p:cNvSpPr txBox="1">
            <a:spLocks noChangeArrowheads="1"/>
          </p:cNvSpPr>
          <p:nvPr/>
        </p:nvSpPr>
        <p:spPr bwMode="auto">
          <a:xfrm>
            <a:off x="533400" y="2286000"/>
            <a:ext cx="19161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3200">
                <a:solidFill>
                  <a:prstClr val="black"/>
                </a:solidFill>
                <a:latin typeface="Arial" charset="0"/>
              </a:rPr>
              <a:t>Detection</a:t>
            </a:r>
          </a:p>
        </p:txBody>
      </p:sp>
      <p:grpSp>
        <p:nvGrpSpPr>
          <p:cNvPr id="14" name="Group 112"/>
          <p:cNvGrpSpPr>
            <a:grpSpLocks/>
          </p:cNvGrpSpPr>
          <p:nvPr/>
        </p:nvGrpSpPr>
        <p:grpSpPr bwMode="auto">
          <a:xfrm>
            <a:off x="533400" y="4565070"/>
            <a:ext cx="8154988" cy="1649413"/>
            <a:chOff x="533400" y="4648199"/>
            <a:chExt cx="8154650" cy="1649179"/>
          </a:xfrm>
        </p:grpSpPr>
        <p:sp>
          <p:nvSpPr>
            <p:cNvPr id="109" name="Left-Right Arrow 108"/>
            <p:cNvSpPr/>
            <p:nvPr/>
          </p:nvSpPr>
          <p:spPr>
            <a:xfrm rot="10800000">
              <a:off x="609597" y="5265649"/>
              <a:ext cx="7848275" cy="609514"/>
            </a:xfrm>
            <a:prstGeom prst="leftRightArrow">
              <a:avLst/>
            </a:prstGeom>
            <a:gradFill flip="none" rotWithShape="1">
              <a:gsLst>
                <a:gs pos="0">
                  <a:srgbClr val="000082"/>
                </a:gs>
                <a:gs pos="30000">
                  <a:srgbClr val="66008F"/>
                </a:gs>
                <a:gs pos="64999">
                  <a:srgbClr val="BA0066"/>
                </a:gs>
                <a:gs pos="89999">
                  <a:srgbClr val="FF0000"/>
                </a:gs>
                <a:gs pos="100000">
                  <a:srgbClr val="FF8200"/>
                </a:gs>
              </a:gsLst>
              <a:lin ang="10800000" scaled="0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sz="1600">
                <a:solidFill>
                  <a:prstClr val="white"/>
                </a:solidFill>
              </a:endParaRPr>
            </a:p>
          </p:txBody>
        </p:sp>
        <p:sp>
          <p:nvSpPr>
            <p:cNvPr id="19494" name="TextBox 109"/>
            <p:cNvSpPr txBox="1">
              <a:spLocks noChangeArrowheads="1"/>
            </p:cNvSpPr>
            <p:nvPr/>
          </p:nvSpPr>
          <p:spPr bwMode="auto">
            <a:xfrm>
              <a:off x="685111" y="5897380"/>
              <a:ext cx="21336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More Distinctive</a:t>
              </a:r>
            </a:p>
          </p:txBody>
        </p:sp>
        <p:sp>
          <p:nvSpPr>
            <p:cNvPr id="19495" name="TextBox 110"/>
            <p:cNvSpPr txBox="1">
              <a:spLocks noChangeArrowheads="1"/>
            </p:cNvSpPr>
            <p:nvPr/>
          </p:nvSpPr>
          <p:spPr bwMode="auto">
            <a:xfrm>
              <a:off x="6249650" y="5892092"/>
              <a:ext cx="2438400" cy="3999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>
                  <a:solidFill>
                    <a:prstClr val="black"/>
                  </a:solidFill>
                  <a:latin typeface="Arial" charset="0"/>
                </a:rPr>
                <a:t>More Flexible</a:t>
              </a:r>
            </a:p>
          </p:txBody>
        </p:sp>
        <p:sp>
          <p:nvSpPr>
            <p:cNvPr id="19496" name="TextBox 111"/>
            <p:cNvSpPr txBox="1">
              <a:spLocks noChangeArrowheads="1"/>
            </p:cNvSpPr>
            <p:nvPr/>
          </p:nvSpPr>
          <p:spPr bwMode="auto">
            <a:xfrm>
              <a:off x="533400" y="4648199"/>
              <a:ext cx="2235005" cy="5846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3200">
                  <a:solidFill>
                    <a:prstClr val="black"/>
                  </a:solidFill>
                  <a:latin typeface="Arial" charset="0"/>
                </a:rPr>
                <a:t>Description</a:t>
              </a:r>
            </a:p>
          </p:txBody>
        </p:sp>
      </p:grpSp>
      <p:sp>
        <p:nvSpPr>
          <p:cNvPr id="19488" name="TextBox 113"/>
          <p:cNvSpPr txBox="1">
            <a:spLocks noChangeArrowheads="1"/>
          </p:cNvSpPr>
          <p:nvPr/>
        </p:nvSpPr>
        <p:spPr bwMode="auto">
          <a:xfrm>
            <a:off x="685800" y="3886200"/>
            <a:ext cx="1841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89" name="TextBox 114"/>
          <p:cNvSpPr txBox="1">
            <a:spLocks noChangeArrowheads="1"/>
          </p:cNvSpPr>
          <p:nvPr/>
        </p:nvSpPr>
        <p:spPr bwMode="auto">
          <a:xfrm>
            <a:off x="6248400" y="3886200"/>
            <a:ext cx="25908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Robust to </a:t>
            </a: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occlusion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3826" name="TextBox 115"/>
          <p:cNvSpPr txBox="1">
            <a:spLocks noChangeArrowheads="1"/>
          </p:cNvSpPr>
          <p:nvPr/>
        </p:nvSpPr>
        <p:spPr bwMode="auto">
          <a:xfrm>
            <a:off x="533400" y="6176383"/>
            <a:ext cx="24415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>
                <a:solidFill>
                  <a:prstClr val="black"/>
                </a:solidFill>
                <a:latin typeface="Arial" charset="0"/>
              </a:rPr>
              <a:t>Minimize wrong matches</a:t>
            </a:r>
          </a:p>
        </p:txBody>
      </p:sp>
      <p:sp>
        <p:nvSpPr>
          <p:cNvPr id="117" name="TextBox 116"/>
          <p:cNvSpPr txBox="1">
            <a:spLocks noChangeArrowheads="1"/>
          </p:cNvSpPr>
          <p:nvPr/>
        </p:nvSpPr>
        <p:spPr bwMode="auto">
          <a:xfrm>
            <a:off x="6096000" y="6165270"/>
            <a:ext cx="290036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Robust to expected variations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>
                <a:solidFill>
                  <a:prstClr val="black"/>
                </a:solidFill>
                <a:latin typeface="Arial" charset="0"/>
              </a:rPr>
              <a:t>Maximize correct matches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19492" name="TextBox 114"/>
          <p:cNvSpPr txBox="1">
            <a:spLocks noChangeArrowheads="1"/>
          </p:cNvSpPr>
          <p:nvPr/>
        </p:nvSpPr>
        <p:spPr bwMode="auto">
          <a:xfrm>
            <a:off x="763588" y="3886200"/>
            <a:ext cx="213201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Precise </a:t>
            </a:r>
            <a:r>
              <a:rPr lang="en-US" sz="1600" dirty="0">
                <a:solidFill>
                  <a:prstClr val="black"/>
                </a:solidFill>
                <a:latin typeface="Arial" charset="0"/>
              </a:rPr>
              <a:t>localization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0" y="6595835"/>
            <a:ext cx="14847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Adapted from D</a:t>
            </a:r>
            <a:r>
              <a:rPr lang="en-US" sz="1050" dirty="0" smtClean="0">
                <a:solidFill>
                  <a:prstClr val="black"/>
                </a:solidFill>
              </a:rPr>
              <a:t>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6360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826" grpId="0"/>
      <p:bldP spid="1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extract features?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Motivation: panorama stitching</a:t>
            </a:r>
          </a:p>
          <a:p>
            <a:pPr lvl="1"/>
            <a:r>
              <a:rPr lang="en-US" smtClean="0"/>
              <a:t>We have two images – how do we combine them?</a:t>
            </a:r>
          </a:p>
        </p:txBody>
      </p:sp>
      <p:pic>
        <p:nvPicPr>
          <p:cNvPr id="27652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21336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3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13360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-426" y="6596390"/>
            <a:ext cx="867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031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133600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2133600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extract features?</a:t>
            </a:r>
          </a:p>
        </p:txBody>
      </p:sp>
      <p:sp>
        <p:nvSpPr>
          <p:cNvPr id="2867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Motivation: panorama stitching</a:t>
            </a:r>
          </a:p>
          <a:p>
            <a:pPr lvl="1"/>
            <a:r>
              <a:rPr lang="en-US" smtClean="0"/>
              <a:t>We have two images – how do we combine them?</a:t>
            </a:r>
          </a:p>
        </p:txBody>
      </p:sp>
      <p:sp>
        <p:nvSpPr>
          <p:cNvPr id="28678" name="Text Box 14"/>
          <p:cNvSpPr txBox="1">
            <a:spLocks noChangeArrowheads="1"/>
          </p:cNvSpPr>
          <p:nvPr/>
        </p:nvSpPr>
        <p:spPr bwMode="auto">
          <a:xfrm>
            <a:off x="1203325" y="5094288"/>
            <a:ext cx="3863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Step 1: extract features</a:t>
            </a:r>
          </a:p>
        </p:txBody>
      </p:sp>
      <p:grpSp>
        <p:nvGrpSpPr>
          <p:cNvPr id="2" name="Group 19"/>
          <p:cNvGrpSpPr>
            <a:grpSpLocks/>
          </p:cNvGrpSpPr>
          <p:nvPr/>
        </p:nvGrpSpPr>
        <p:grpSpPr bwMode="auto">
          <a:xfrm>
            <a:off x="1219200" y="3054350"/>
            <a:ext cx="4829175" cy="3027363"/>
            <a:chOff x="768" y="1924"/>
            <a:chExt cx="3042" cy="1907"/>
          </a:xfrm>
        </p:grpSpPr>
        <p:sp>
          <p:nvSpPr>
            <p:cNvPr id="28680" name="Text Box 15"/>
            <p:cNvSpPr txBox="1">
              <a:spLocks noChangeArrowheads="1"/>
            </p:cNvSpPr>
            <p:nvPr/>
          </p:nvSpPr>
          <p:spPr bwMode="auto">
            <a:xfrm>
              <a:off x="768" y="3504"/>
              <a:ext cx="237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2800">
                  <a:solidFill>
                    <a:srgbClr val="000000"/>
                  </a:solidFill>
                  <a:cs typeface="Arial" pitchFamily="34" charset="0"/>
                </a:rPr>
                <a:t>Step 2: match features</a:t>
              </a:r>
            </a:p>
          </p:txBody>
        </p:sp>
        <p:grpSp>
          <p:nvGrpSpPr>
            <p:cNvPr id="28681" name="Group 18"/>
            <p:cNvGrpSpPr>
              <a:grpSpLocks/>
            </p:cNvGrpSpPr>
            <p:nvPr/>
          </p:nvGrpSpPr>
          <p:grpSpPr bwMode="auto">
            <a:xfrm>
              <a:off x="2072" y="1924"/>
              <a:ext cx="1738" cy="954"/>
              <a:chOff x="2072" y="1924"/>
              <a:chExt cx="1738" cy="954"/>
            </a:xfrm>
          </p:grpSpPr>
          <p:sp>
            <p:nvSpPr>
              <p:cNvPr id="28682" name="Line 8"/>
              <p:cNvSpPr>
                <a:spLocks noChangeShapeType="1"/>
              </p:cNvSpPr>
              <p:nvPr/>
            </p:nvSpPr>
            <p:spPr bwMode="auto">
              <a:xfrm flipV="1">
                <a:off x="2072" y="1924"/>
                <a:ext cx="1200" cy="96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8683" name="Line 9"/>
              <p:cNvSpPr>
                <a:spLocks noChangeShapeType="1"/>
              </p:cNvSpPr>
              <p:nvPr/>
            </p:nvSpPr>
            <p:spPr bwMode="auto">
              <a:xfrm>
                <a:off x="2666" y="2094"/>
                <a:ext cx="1144" cy="9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8684" name="Line 10"/>
              <p:cNvSpPr>
                <a:spLocks noChangeShapeType="1"/>
              </p:cNvSpPr>
              <p:nvPr/>
            </p:nvSpPr>
            <p:spPr bwMode="auto">
              <a:xfrm flipV="1">
                <a:off x="2346" y="2788"/>
                <a:ext cx="1070" cy="9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8685" name="Freeform 11"/>
              <p:cNvSpPr>
                <a:spLocks/>
              </p:cNvSpPr>
              <p:nvPr/>
            </p:nvSpPr>
            <p:spPr bwMode="auto">
              <a:xfrm>
                <a:off x="2617" y="2415"/>
                <a:ext cx="1092" cy="30"/>
              </a:xfrm>
              <a:custGeom>
                <a:avLst/>
                <a:gdLst>
                  <a:gd name="T0" fmla="*/ 0 w 1092"/>
                  <a:gd name="T1" fmla="*/ 30 h 30"/>
                  <a:gd name="T2" fmla="*/ 1092 w 1092"/>
                  <a:gd name="T3" fmla="*/ 0 h 30"/>
                  <a:gd name="T4" fmla="*/ 0 60000 65536"/>
                  <a:gd name="T5" fmla="*/ 0 60000 65536"/>
                  <a:gd name="T6" fmla="*/ 0 w 1092"/>
                  <a:gd name="T7" fmla="*/ 0 h 30"/>
                  <a:gd name="T8" fmla="*/ 1092 w 1092"/>
                  <a:gd name="T9" fmla="*/ 30 h 30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92" h="30">
                    <a:moveTo>
                      <a:pt x="0" y="30"/>
                    </a:moveTo>
                    <a:lnTo>
                      <a:pt x="1092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8686" name="Line 12"/>
              <p:cNvSpPr>
                <a:spLocks noChangeShapeType="1"/>
              </p:cNvSpPr>
              <p:nvPr/>
            </p:nvSpPr>
            <p:spPr bwMode="auto">
              <a:xfrm flipV="1">
                <a:off x="2170" y="2236"/>
                <a:ext cx="1150" cy="82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8687" name="Freeform 17"/>
              <p:cNvSpPr>
                <a:spLocks/>
              </p:cNvSpPr>
              <p:nvPr/>
            </p:nvSpPr>
            <p:spPr bwMode="auto">
              <a:xfrm>
                <a:off x="2530" y="2617"/>
                <a:ext cx="1017" cy="65"/>
              </a:xfrm>
              <a:custGeom>
                <a:avLst/>
                <a:gdLst>
                  <a:gd name="T0" fmla="*/ 0 w 1017"/>
                  <a:gd name="T1" fmla="*/ 65 h 65"/>
                  <a:gd name="T2" fmla="*/ 1017 w 1017"/>
                  <a:gd name="T3" fmla="*/ 0 h 65"/>
                  <a:gd name="T4" fmla="*/ 0 60000 65536"/>
                  <a:gd name="T5" fmla="*/ 0 60000 65536"/>
                  <a:gd name="T6" fmla="*/ 0 w 1017"/>
                  <a:gd name="T7" fmla="*/ 0 h 65"/>
                  <a:gd name="T8" fmla="*/ 1017 w 1017"/>
                  <a:gd name="T9" fmla="*/ 65 h 65"/>
                </a:gdLst>
                <a:ahLst/>
                <a:cxnLst>
                  <a:cxn ang="T4">
                    <a:pos x="T0" y="T1"/>
                  </a:cxn>
                  <a:cxn ang="T5">
                    <a:pos x="T2" y="T3"/>
                  </a:cxn>
                </a:cxnLst>
                <a:rect l="T6" t="T7" r="T8" b="T9"/>
                <a:pathLst>
                  <a:path w="1017" h="65">
                    <a:moveTo>
                      <a:pt x="0" y="65"/>
                    </a:moveTo>
                    <a:lnTo>
                      <a:pt x="1017" y="0"/>
                    </a:lnTo>
                  </a:path>
                </a:pathLst>
              </a:custGeom>
              <a:noFill/>
              <a:ln w="28575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7" name="TextBox 16"/>
          <p:cNvSpPr txBox="1"/>
          <p:nvPr/>
        </p:nvSpPr>
        <p:spPr>
          <a:xfrm>
            <a:off x="-426" y="6596390"/>
            <a:ext cx="867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449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Why extract features?</a:t>
            </a:r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•"/>
            </a:pPr>
            <a:r>
              <a:rPr lang="en-US" smtClean="0"/>
              <a:t>Motivation: panorama stitching</a:t>
            </a:r>
          </a:p>
          <a:p>
            <a:pPr lvl="1"/>
            <a:r>
              <a:rPr lang="en-US" smtClean="0"/>
              <a:t>We have two images – how do we combine them?</a:t>
            </a:r>
          </a:p>
        </p:txBody>
      </p:sp>
      <p:sp>
        <p:nvSpPr>
          <p:cNvPr id="29700" name="Text Box 13"/>
          <p:cNvSpPr txBox="1">
            <a:spLocks noChangeArrowheads="1"/>
          </p:cNvSpPr>
          <p:nvPr/>
        </p:nvSpPr>
        <p:spPr bwMode="auto">
          <a:xfrm>
            <a:off x="1203325" y="5094288"/>
            <a:ext cx="3863975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Step 1: extract features</a:t>
            </a:r>
          </a:p>
        </p:txBody>
      </p:sp>
      <p:sp>
        <p:nvSpPr>
          <p:cNvPr id="29701" name="Text Box 14"/>
          <p:cNvSpPr txBox="1">
            <a:spLocks noChangeArrowheads="1"/>
          </p:cNvSpPr>
          <p:nvPr/>
        </p:nvSpPr>
        <p:spPr bwMode="auto">
          <a:xfrm>
            <a:off x="1219200" y="5562600"/>
            <a:ext cx="376555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Step 2: match features</a:t>
            </a:r>
          </a:p>
        </p:txBody>
      </p:sp>
      <p:sp>
        <p:nvSpPr>
          <p:cNvPr id="29702" name="Text Box 15"/>
          <p:cNvSpPr txBox="1">
            <a:spLocks noChangeArrowheads="1"/>
          </p:cNvSpPr>
          <p:nvPr/>
        </p:nvSpPr>
        <p:spPr bwMode="auto">
          <a:xfrm>
            <a:off x="1219200" y="6034088"/>
            <a:ext cx="3411538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Step 3: align images</a:t>
            </a:r>
          </a:p>
        </p:txBody>
      </p:sp>
      <p:pic>
        <p:nvPicPr>
          <p:cNvPr id="29703" name="Picture 16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2133600"/>
            <a:ext cx="5691187" cy="284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-426" y="6596390"/>
            <a:ext cx="867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098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6517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Goal: interest operator repeatability</a:t>
            </a:r>
            <a:endParaRPr lang="en-US" dirty="0"/>
          </a:p>
        </p:txBody>
      </p:sp>
      <p:sp>
        <p:nvSpPr>
          <p:cNvPr id="576518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detect (at least some of) the same points in both images.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No chance to find true matches, yet we have to be able to run the detection procedure </a:t>
            </a:r>
            <a:r>
              <a:rPr lang="en-US" sz="2800" i="1" dirty="0" smtClean="0">
                <a:solidFill>
                  <a:srgbClr val="000000"/>
                </a:solidFill>
                <a:cs typeface="Times New Roman" pitchFamily="18" charset="0"/>
              </a:rPr>
              <a:t>independently</a:t>
            </a: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 per image.</a:t>
            </a:r>
            <a:endParaRPr lang="en-US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19" name="Group 20"/>
          <p:cNvGrpSpPr>
            <a:grpSpLocks noChangeAspect="1"/>
          </p:cNvGrpSpPr>
          <p:nvPr/>
        </p:nvGrpSpPr>
        <p:grpSpPr>
          <a:xfrm>
            <a:off x="478758" y="2590800"/>
            <a:ext cx="3464378" cy="2020887"/>
            <a:chOff x="1981200" y="3535362"/>
            <a:chExt cx="1714500" cy="1000125"/>
          </a:xfrm>
        </p:grpSpPr>
        <p:pic>
          <p:nvPicPr>
            <p:cNvPr id="21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5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26" name="Group 21"/>
          <p:cNvGrpSpPr>
            <a:grpSpLocks noChangeAspect="1"/>
          </p:cNvGrpSpPr>
          <p:nvPr/>
        </p:nvGrpSpPr>
        <p:grpSpPr>
          <a:xfrm>
            <a:off x="4743236" y="2590800"/>
            <a:ext cx="3791164" cy="2057400"/>
            <a:chOff x="4495800" y="3611562"/>
            <a:chExt cx="1562100" cy="847725"/>
          </a:xfrm>
        </p:grpSpPr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601022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029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65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Announcement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What:  </a:t>
            </a:r>
            <a:r>
              <a:rPr lang="en-US" b="1" dirty="0"/>
              <a:t>CS Welcome Party</a:t>
            </a:r>
          </a:p>
          <a:p>
            <a:r>
              <a:rPr lang="en-US" dirty="0"/>
              <a:t>When:  Friday, September 18, 2015 at 11:00AM</a:t>
            </a:r>
          </a:p>
          <a:p>
            <a:r>
              <a:rPr lang="en-US" dirty="0"/>
              <a:t>Where: SENSQ 5317</a:t>
            </a:r>
          </a:p>
          <a:p>
            <a:r>
              <a:rPr lang="en-US" dirty="0"/>
              <a:t>Why (1): To learn about the CS Department, the CS Major and other interesting / useful things</a:t>
            </a:r>
          </a:p>
          <a:p>
            <a:r>
              <a:rPr lang="en-US" dirty="0"/>
              <a:t>Why (2): To meet other students and faculty</a:t>
            </a:r>
          </a:p>
          <a:p>
            <a:r>
              <a:rPr lang="en-US" dirty="0"/>
              <a:t>Why (3): To have some pizza!</a:t>
            </a:r>
          </a:p>
        </p:txBody>
      </p:sp>
    </p:spTree>
    <p:extLst>
      <p:ext uri="{BB962C8B-B14F-4D97-AF65-F5344CB8AC3E}">
        <p14:creationId xmlns:p14="http://schemas.microsoft.com/office/powerpoint/2010/main" val="2500841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5"/>
          <p:cNvPicPr>
            <a:picLocks noChangeAspect="1" noChangeArrowheads="1"/>
          </p:cNvPicPr>
          <p:nvPr/>
        </p:nvPicPr>
        <p:blipFill>
          <a:blip r:embed="rId3" cstate="print"/>
          <a:srcRect l="48239" t="33333" r="35682" b="40741"/>
          <a:stretch>
            <a:fillRect/>
          </a:stretch>
        </p:blipFill>
        <p:spPr bwMode="auto">
          <a:xfrm>
            <a:off x="6477000" y="3200400"/>
            <a:ext cx="6096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Line 14"/>
          <p:cNvSpPr>
            <a:spLocks noChangeShapeType="1"/>
          </p:cNvSpPr>
          <p:nvPr/>
        </p:nvSpPr>
        <p:spPr bwMode="auto">
          <a:xfrm>
            <a:off x="1676400" y="3276600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838200" y="1371600"/>
            <a:ext cx="7620000" cy="5047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We want to be able to reliably determine which point goes with which.</a:t>
            </a: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en-US" sz="2800" dirty="0" smtClean="0">
              <a:solidFill>
                <a:srgbClr val="000000"/>
              </a:solidFill>
              <a:cs typeface="Times New Roman" pitchFamily="18" charset="0"/>
            </a:endParaRPr>
          </a:p>
          <a:p>
            <a:pPr marL="233363" indent="-233363" eaLnBrk="0" fontAlgn="base" hangingPunct="0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Must provide some invariance to geometric and photometric differences between the two views.</a:t>
            </a:r>
          </a:p>
        </p:txBody>
      </p:sp>
      <p:grpSp>
        <p:nvGrpSpPr>
          <p:cNvPr id="2" name="Group 20"/>
          <p:cNvGrpSpPr>
            <a:grpSpLocks noChangeAspect="1"/>
          </p:cNvGrpSpPr>
          <p:nvPr/>
        </p:nvGrpSpPr>
        <p:grpSpPr>
          <a:xfrm>
            <a:off x="478758" y="2590800"/>
            <a:ext cx="3464378" cy="2020887"/>
            <a:chOff x="1981200" y="3535362"/>
            <a:chExt cx="1714500" cy="1000125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981200" y="3535362"/>
              <a:ext cx="1714500" cy="10001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val 6"/>
            <p:cNvSpPr>
              <a:spLocks noChangeArrowheads="1"/>
            </p:cNvSpPr>
            <p:nvPr/>
          </p:nvSpPr>
          <p:spPr bwMode="auto">
            <a:xfrm>
              <a:off x="2590800" y="38401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auto">
            <a:xfrm>
              <a:off x="2362200" y="41449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auto">
            <a:xfrm>
              <a:off x="2667000" y="42973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1" name="Oval 9"/>
            <p:cNvSpPr>
              <a:spLocks noChangeArrowheads="1"/>
            </p:cNvSpPr>
            <p:nvPr/>
          </p:nvSpPr>
          <p:spPr bwMode="auto">
            <a:xfrm>
              <a:off x="2971800" y="4068762"/>
              <a:ext cx="76200" cy="7620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21"/>
          <p:cNvGrpSpPr>
            <a:grpSpLocks noChangeAspect="1"/>
          </p:cNvGrpSpPr>
          <p:nvPr/>
        </p:nvGrpSpPr>
        <p:grpSpPr>
          <a:xfrm>
            <a:off x="4743236" y="2590800"/>
            <a:ext cx="3791164" cy="2057400"/>
            <a:chOff x="4495800" y="3611562"/>
            <a:chExt cx="1562100" cy="847725"/>
          </a:xfrm>
        </p:grpSpPr>
        <p:pic>
          <p:nvPicPr>
            <p:cNvPr id="7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495800" y="3611562"/>
              <a:ext cx="1562100" cy="847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Oval 10"/>
            <p:cNvSpPr>
              <a:spLocks noChangeArrowheads="1"/>
            </p:cNvSpPr>
            <p:nvPr/>
          </p:nvSpPr>
          <p:spPr bwMode="auto">
            <a:xfrm>
              <a:off x="5367338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Oval 11"/>
            <p:cNvSpPr>
              <a:spLocks noChangeArrowheads="1"/>
            </p:cNvSpPr>
            <p:nvPr/>
          </p:nvSpPr>
          <p:spPr bwMode="auto">
            <a:xfrm>
              <a:off x="5000625" y="4192587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Oval 12"/>
            <p:cNvSpPr>
              <a:spLocks noChangeArrowheads="1"/>
            </p:cNvSpPr>
            <p:nvPr/>
          </p:nvSpPr>
          <p:spPr bwMode="auto">
            <a:xfrm>
              <a:off x="4953000" y="36877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Oval 13"/>
            <p:cNvSpPr>
              <a:spLocks noChangeArrowheads="1"/>
            </p:cNvSpPr>
            <p:nvPr/>
          </p:nvSpPr>
          <p:spPr bwMode="auto">
            <a:xfrm>
              <a:off x="4724400" y="3992562"/>
              <a:ext cx="76200" cy="76200"/>
            </a:xfrm>
            <a:prstGeom prst="ellipse">
              <a:avLst/>
            </a:prstGeom>
            <a:solidFill>
              <a:srgbClr val="FF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1771436" y="3268662"/>
            <a:ext cx="51816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1847636" y="3268662"/>
            <a:ext cx="3505200" cy="312737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Line 16"/>
          <p:cNvSpPr>
            <a:spLocks noChangeShapeType="1"/>
          </p:cNvSpPr>
          <p:nvPr/>
        </p:nvSpPr>
        <p:spPr bwMode="auto">
          <a:xfrm flipV="1">
            <a:off x="1847636" y="2895601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9" name="Line 17"/>
          <p:cNvSpPr>
            <a:spLocks noChangeShapeType="1"/>
          </p:cNvSpPr>
          <p:nvPr/>
        </p:nvSpPr>
        <p:spPr bwMode="auto">
          <a:xfrm>
            <a:off x="1771436" y="3302000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0" name="Text Box 18"/>
          <p:cNvSpPr txBox="1">
            <a:spLocks noChangeArrowheads="1"/>
          </p:cNvSpPr>
          <p:nvPr/>
        </p:nvSpPr>
        <p:spPr bwMode="auto">
          <a:xfrm>
            <a:off x="4038600" y="3641725"/>
            <a:ext cx="609600" cy="100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6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ru-RU" sz="6000" b="1" dirty="0">
              <a:solidFill>
                <a:srgbClr val="FF33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3" cstate="print"/>
          <a:srcRect l="22109" r="59801" b="70370"/>
          <a:stretch>
            <a:fillRect/>
          </a:stretch>
        </p:blipFill>
        <p:spPr bwMode="auto">
          <a:xfrm>
            <a:off x="5410200" y="2819400"/>
            <a:ext cx="685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5"/>
          <p:cNvPicPr>
            <a:picLocks noChangeAspect="1" noChangeArrowheads="1"/>
          </p:cNvPicPr>
          <p:nvPr/>
        </p:nvPicPr>
        <p:blipFill>
          <a:blip r:embed="rId3" cstate="print"/>
          <a:srcRect l="8040" t="33333" r="71861" b="33333"/>
          <a:stretch>
            <a:fillRect/>
          </a:stretch>
        </p:blipFill>
        <p:spPr bwMode="auto">
          <a:xfrm>
            <a:off x="4648200" y="3200400"/>
            <a:ext cx="609600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5"/>
          <p:cNvPicPr>
            <a:picLocks noChangeAspect="1" noChangeArrowheads="1"/>
          </p:cNvPicPr>
          <p:nvPr/>
        </p:nvPicPr>
        <p:blipFill>
          <a:blip r:embed="rId3" cstate="print"/>
          <a:srcRect l="28139" t="62963" r="55781" b="7407"/>
          <a:stretch>
            <a:fillRect/>
          </a:stretch>
        </p:blipFill>
        <p:spPr bwMode="auto">
          <a:xfrm>
            <a:off x="5638800" y="3810000"/>
            <a:ext cx="6096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/>
          <a:srcRect l="24195" t="20817" r="56009" b="45247"/>
          <a:stretch>
            <a:fillRect/>
          </a:stretch>
        </p:blipFill>
        <p:spPr bwMode="auto">
          <a:xfrm>
            <a:off x="1447800" y="29718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Line 15"/>
          <p:cNvSpPr>
            <a:spLocks noChangeShapeType="1"/>
          </p:cNvSpPr>
          <p:nvPr/>
        </p:nvSpPr>
        <p:spPr bwMode="auto">
          <a:xfrm>
            <a:off x="1752600" y="3276601"/>
            <a:ext cx="2971800" cy="76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7" name="Line 16"/>
          <p:cNvSpPr>
            <a:spLocks noChangeShapeType="1"/>
          </p:cNvSpPr>
          <p:nvPr/>
        </p:nvSpPr>
        <p:spPr bwMode="auto">
          <a:xfrm flipV="1">
            <a:off x="1752600" y="2903539"/>
            <a:ext cx="3962400" cy="4572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8" name="Line 17"/>
          <p:cNvSpPr>
            <a:spLocks noChangeShapeType="1"/>
          </p:cNvSpPr>
          <p:nvPr/>
        </p:nvSpPr>
        <p:spPr bwMode="auto">
          <a:xfrm>
            <a:off x="1676400" y="3309938"/>
            <a:ext cx="4267200" cy="81280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lg" len="lg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3" name="Title 3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kern="0" dirty="0" smtClean="0">
                <a:solidFill>
                  <a:srgbClr val="000000"/>
                </a:solidFill>
              </a:rPr>
              <a:t>Goal: descriptor distinctiveness</a:t>
            </a:r>
            <a:endParaRPr lang="en-US" dirty="0"/>
          </a:p>
        </p:txBody>
      </p:sp>
      <p:sp>
        <p:nvSpPr>
          <p:cNvPr id="31" name="TextBox 30"/>
          <p:cNvSpPr txBox="1"/>
          <p:nvPr/>
        </p:nvSpPr>
        <p:spPr>
          <a:xfrm>
            <a:off x="0" y="6601022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3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16" grpId="0" animBg="1"/>
      <p:bldP spid="17" grpId="0" animBg="1"/>
      <p:bldP spid="18" grpId="0" animBg="1"/>
      <p:bldP spid="19" grpId="0" animBg="1"/>
      <p:bldP spid="20" grpId="0"/>
      <p:bldP spid="46" grpId="0" animBg="1"/>
      <p:bldP spid="47" grpId="0" animBg="1"/>
      <p:bldP spid="4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Corners</a:t>
            </a:r>
            <a:r>
              <a:rPr lang="en-US" dirty="0" smtClean="0"/>
              <a:t> as distinctive interest points</a:t>
            </a:r>
            <a:endParaRPr lang="ru-RU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Shifting a window in </a:t>
            </a:r>
            <a:r>
              <a:rPr lang="en-US" sz="2800" i="1" dirty="0"/>
              <a:t>any</a:t>
            </a:r>
            <a:r>
              <a:rPr lang="en-US" sz="2800" dirty="0"/>
              <a:t> </a:t>
            </a:r>
            <a:r>
              <a:rPr lang="en-US" sz="2800" i="1" dirty="0"/>
              <a:t>direction</a:t>
            </a:r>
            <a:r>
              <a:rPr lang="en-US" sz="2800" dirty="0"/>
              <a:t> should give </a:t>
            </a:r>
            <a:r>
              <a:rPr lang="en-US" sz="2800" i="1" dirty="0"/>
              <a:t>a large change</a:t>
            </a:r>
            <a:r>
              <a:rPr lang="en-US" sz="2800" dirty="0"/>
              <a:t> in intensity</a:t>
            </a:r>
            <a:endParaRPr lang="ru-RU" sz="28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61807" y="3167018"/>
            <a:ext cx="2686595" cy="3319416"/>
            <a:chOff x="2160" y="1824"/>
            <a:chExt cx="1851" cy="2287"/>
          </a:xfrm>
        </p:grpSpPr>
        <p:pic>
          <p:nvPicPr>
            <p:cNvPr id="836613" name="Picture 5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4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85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15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16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248400" y="3167017"/>
            <a:ext cx="2895600" cy="3319417"/>
            <a:chOff x="3792" y="1824"/>
            <a:chExt cx="1995" cy="2287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85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811349" y="3167017"/>
            <a:ext cx="2236651" cy="3319418"/>
            <a:chOff x="480" y="1824"/>
            <a:chExt cx="1541" cy="2287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54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9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0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1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32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593765"/>
            <a:ext cx="189026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A. </a:t>
            </a:r>
            <a:r>
              <a:rPr lang="en-US" sz="1050" dirty="0" err="1" smtClean="0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75870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Corners</a:t>
            </a:r>
            <a:r>
              <a:rPr lang="en-US" dirty="0" smtClean="0"/>
              <a:t> as distinctive interest points</a:t>
            </a:r>
            <a:endParaRPr lang="ru-RU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Shifting a window in </a:t>
            </a:r>
            <a:r>
              <a:rPr lang="en-US" sz="2800" i="1" dirty="0"/>
              <a:t>any</a:t>
            </a:r>
            <a:r>
              <a:rPr lang="en-US" sz="2800" dirty="0"/>
              <a:t> </a:t>
            </a:r>
            <a:r>
              <a:rPr lang="en-US" sz="2800" i="1" dirty="0"/>
              <a:t>direction</a:t>
            </a:r>
            <a:r>
              <a:rPr lang="en-US" sz="2800" dirty="0"/>
              <a:t> should give </a:t>
            </a:r>
            <a:r>
              <a:rPr lang="en-US" sz="2800" i="1" dirty="0"/>
              <a:t>a large change</a:t>
            </a:r>
            <a:r>
              <a:rPr lang="en-US" sz="2800" dirty="0"/>
              <a:t> in intensity</a:t>
            </a:r>
            <a:endParaRPr lang="ru-RU" sz="2800" dirty="0"/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3561807" y="3167018"/>
            <a:ext cx="2686595" cy="3319416"/>
            <a:chOff x="2160" y="1824"/>
            <a:chExt cx="1851" cy="2287"/>
          </a:xfrm>
        </p:grpSpPr>
        <p:pic>
          <p:nvPicPr>
            <p:cNvPr id="836613" name="Picture 5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4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85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along the edge direction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15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16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248400" y="3167017"/>
            <a:ext cx="2895600" cy="3319417"/>
            <a:chOff x="3792" y="1824"/>
            <a:chExt cx="1995" cy="2287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85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pic>
        <p:nvPicPr>
          <p:cNvPr id="836626" name="Picture 18" descr="c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1018" y="3167017"/>
            <a:ext cx="2090057" cy="209005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6627" name="Text Box 19"/>
          <p:cNvSpPr txBox="1">
            <a:spLocks noChangeArrowheads="1"/>
          </p:cNvSpPr>
          <p:nvPr/>
        </p:nvSpPr>
        <p:spPr bwMode="auto">
          <a:xfrm>
            <a:off x="811349" y="5286103"/>
            <a:ext cx="2236651" cy="1200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3399"/>
                </a:solidFill>
                <a:latin typeface="Arial Unicode MS" pitchFamily="34" charset="-128"/>
                <a:cs typeface="Times New Roman" pitchFamily="18" charset="0"/>
              </a:rPr>
              <a:t>“flat”</a:t>
            </a:r>
            <a:r>
              <a:rPr lang="en-US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 region:</a:t>
            </a:r>
            <a:br>
              <a:rPr lang="en-US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</a:br>
            <a:r>
              <a:rPr lang="en-US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no change in all directions</a:t>
            </a:r>
            <a:endParaRPr lang="ru-RU" sz="2400">
              <a:solidFill>
                <a:srgbClr val="00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836628" name="Rectangle 20"/>
          <p:cNvSpPr>
            <a:spLocks noChangeArrowheads="1"/>
          </p:cNvSpPr>
          <p:nvPr/>
        </p:nvSpPr>
        <p:spPr bwMode="auto">
          <a:xfrm>
            <a:off x="2065383" y="4142377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0" y="6593765"/>
            <a:ext cx="26837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Adapted from A</a:t>
            </a:r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. </a:t>
            </a:r>
            <a:r>
              <a:rPr lang="en-US" sz="1050" dirty="0" err="1" smtClean="0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7" name="Rectangle 20"/>
          <p:cNvSpPr>
            <a:spLocks noChangeArrowheads="1"/>
          </p:cNvSpPr>
          <p:nvPr/>
        </p:nvSpPr>
        <p:spPr bwMode="auto">
          <a:xfrm>
            <a:off x="1926046" y="4539927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8" name="Rectangle 20"/>
          <p:cNvSpPr>
            <a:spLocks noChangeArrowheads="1"/>
          </p:cNvSpPr>
          <p:nvPr/>
        </p:nvSpPr>
        <p:spPr bwMode="auto">
          <a:xfrm>
            <a:off x="2293983" y="3692193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426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628" grpId="0" animBg="1"/>
      <p:bldP spid="27" grpId="0" animBg="1"/>
      <p:bldP spid="27" grpId="1" animBg="1"/>
      <p:bldP spid="2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Corners</a:t>
            </a:r>
            <a:r>
              <a:rPr lang="en-US" dirty="0" smtClean="0"/>
              <a:t> as distinctive interest points</a:t>
            </a:r>
            <a:endParaRPr lang="ru-RU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Shifting a window in </a:t>
            </a:r>
            <a:r>
              <a:rPr lang="en-US" sz="2800" i="1" dirty="0"/>
              <a:t>any</a:t>
            </a:r>
            <a:r>
              <a:rPr lang="en-US" sz="2800" dirty="0"/>
              <a:t> </a:t>
            </a:r>
            <a:r>
              <a:rPr lang="en-US" sz="2800" i="1" dirty="0"/>
              <a:t>direction</a:t>
            </a:r>
            <a:r>
              <a:rPr lang="en-US" sz="2800" dirty="0"/>
              <a:t> should give </a:t>
            </a:r>
            <a:r>
              <a:rPr lang="en-US" sz="2800" i="1" dirty="0"/>
              <a:t>a large change</a:t>
            </a:r>
            <a:r>
              <a:rPr lang="en-US" sz="2800" dirty="0"/>
              <a:t> in intensity</a:t>
            </a:r>
            <a:endParaRPr lang="ru-RU" sz="2800" dirty="0"/>
          </a:p>
        </p:txBody>
      </p:sp>
      <p:pic>
        <p:nvPicPr>
          <p:cNvPr id="836613" name="Picture 5" descr="c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807" y="3167018"/>
            <a:ext cx="2090058" cy="2090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6614" name="Text Box 6"/>
          <p:cNvSpPr txBox="1">
            <a:spLocks noChangeArrowheads="1"/>
          </p:cNvSpPr>
          <p:nvPr/>
        </p:nvSpPr>
        <p:spPr bwMode="auto">
          <a:xfrm>
            <a:off x="3561807" y="5286103"/>
            <a:ext cx="2686595" cy="12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99"/>
                </a:solidFill>
                <a:latin typeface="Arial Unicode MS" pitchFamily="34" charset="-128"/>
                <a:cs typeface="Times New Roman" pitchFamily="18" charset="0"/>
              </a:rPr>
              <a:t>“edge”</a:t>
            </a: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:</a:t>
            </a:r>
            <a:b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no change along the edge direction</a:t>
            </a:r>
            <a:endParaRPr lang="ru-RU" sz="2400" dirty="0">
              <a:solidFill>
                <a:srgbClr val="00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836615" name="Rectangle 7"/>
          <p:cNvSpPr>
            <a:spLocks noChangeArrowheads="1"/>
          </p:cNvSpPr>
          <p:nvPr/>
        </p:nvSpPr>
        <p:spPr bwMode="auto">
          <a:xfrm>
            <a:off x="4049487" y="4142378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248400" y="3167017"/>
            <a:ext cx="2895600" cy="3319417"/>
            <a:chOff x="3792" y="1824"/>
            <a:chExt cx="1995" cy="2287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85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811349" y="3167017"/>
            <a:ext cx="2236651" cy="3319418"/>
            <a:chOff x="480" y="1824"/>
            <a:chExt cx="1541" cy="2287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54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593765"/>
            <a:ext cx="26837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Adapted from A. </a:t>
            </a:r>
            <a:r>
              <a:rPr lang="en-US" sz="1050" dirty="0" err="1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050" kern="0" dirty="0">
                <a:solidFill>
                  <a:srgbClr val="000000"/>
                </a:solidFill>
              </a:rPr>
              <a:t>D. </a:t>
            </a:r>
            <a:r>
              <a:rPr lang="en-US" sz="1050" kern="0" dirty="0" err="1">
                <a:solidFill>
                  <a:srgbClr val="000000"/>
                </a:solidFill>
              </a:rPr>
              <a:t>Frolova</a:t>
            </a:r>
            <a:r>
              <a:rPr lang="en-US" sz="1050" kern="0" dirty="0">
                <a:solidFill>
                  <a:srgbClr val="000000"/>
                </a:solidFill>
              </a:rPr>
              <a:t>, D. </a:t>
            </a:r>
            <a:r>
              <a:rPr lang="en-US" sz="1050" kern="0" dirty="0" err="1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251764" y="4145147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3922026" y="4147924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635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615" grpId="0" animBg="1"/>
      <p:bldP spid="24" grpId="0" animBg="1"/>
      <p:bldP spid="25" grpId="0" animBg="1"/>
      <p:bldP spid="2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Corners</a:t>
            </a:r>
            <a:r>
              <a:rPr lang="en-US" dirty="0" smtClean="0"/>
              <a:t> as distinctive interest points</a:t>
            </a:r>
            <a:endParaRPr lang="ru-RU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Shifting a window in </a:t>
            </a:r>
            <a:r>
              <a:rPr lang="en-US" sz="2800" i="1" dirty="0"/>
              <a:t>any</a:t>
            </a:r>
            <a:r>
              <a:rPr lang="en-US" sz="2800" dirty="0"/>
              <a:t> </a:t>
            </a:r>
            <a:r>
              <a:rPr lang="en-US" sz="2800" i="1" dirty="0"/>
              <a:t>direction</a:t>
            </a:r>
            <a:r>
              <a:rPr lang="en-US" sz="2800" dirty="0"/>
              <a:t> should give </a:t>
            </a:r>
            <a:r>
              <a:rPr lang="en-US" sz="2800" i="1" dirty="0"/>
              <a:t>a large change</a:t>
            </a:r>
            <a:r>
              <a:rPr lang="en-US" sz="2800" dirty="0"/>
              <a:t> in intensity</a:t>
            </a:r>
            <a:endParaRPr lang="ru-RU" sz="2800" dirty="0"/>
          </a:p>
        </p:txBody>
      </p:sp>
      <p:pic>
        <p:nvPicPr>
          <p:cNvPr id="836613" name="Picture 5" descr="c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807" y="3167018"/>
            <a:ext cx="2090058" cy="2090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6614" name="Text Box 6"/>
          <p:cNvSpPr txBox="1">
            <a:spLocks noChangeArrowheads="1"/>
          </p:cNvSpPr>
          <p:nvPr/>
        </p:nvSpPr>
        <p:spPr bwMode="auto">
          <a:xfrm>
            <a:off x="3561807" y="5286103"/>
            <a:ext cx="2686595" cy="12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99"/>
                </a:solidFill>
                <a:latin typeface="Arial Unicode MS" pitchFamily="34" charset="-128"/>
                <a:cs typeface="Times New Roman" pitchFamily="18" charset="0"/>
              </a:rPr>
              <a:t>“edge”</a:t>
            </a: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:</a:t>
            </a:r>
            <a:b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no change along the edge direction</a:t>
            </a:r>
            <a:endParaRPr lang="ru-RU" sz="2400" dirty="0">
              <a:solidFill>
                <a:srgbClr val="00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836615" name="Rectangle 7"/>
          <p:cNvSpPr>
            <a:spLocks noChangeArrowheads="1"/>
          </p:cNvSpPr>
          <p:nvPr/>
        </p:nvSpPr>
        <p:spPr bwMode="auto">
          <a:xfrm>
            <a:off x="4049487" y="4142378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248400" y="3167017"/>
            <a:ext cx="2895600" cy="3319417"/>
            <a:chOff x="3792" y="1824"/>
            <a:chExt cx="1995" cy="2287"/>
          </a:xfrm>
        </p:grpSpPr>
        <p:pic>
          <p:nvPicPr>
            <p:cNvPr id="836618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19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85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b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significant change in all directions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0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1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2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3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36624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811349" y="3167017"/>
            <a:ext cx="2236651" cy="3319418"/>
            <a:chOff x="480" y="1824"/>
            <a:chExt cx="1541" cy="2287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54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593765"/>
            <a:ext cx="26837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Adapted from A. </a:t>
            </a:r>
            <a:r>
              <a:rPr lang="en-US" sz="1050" dirty="0" err="1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050" kern="0" dirty="0">
                <a:solidFill>
                  <a:srgbClr val="000000"/>
                </a:solidFill>
              </a:rPr>
              <a:t>D. </a:t>
            </a:r>
            <a:r>
              <a:rPr lang="en-US" sz="1050" kern="0" dirty="0" err="1">
                <a:solidFill>
                  <a:srgbClr val="000000"/>
                </a:solidFill>
              </a:rPr>
              <a:t>Frolova</a:t>
            </a:r>
            <a:r>
              <a:rPr lang="en-US" sz="1050" kern="0" dirty="0">
                <a:solidFill>
                  <a:srgbClr val="000000"/>
                </a:solidFill>
              </a:rPr>
              <a:t>, D. </a:t>
            </a:r>
            <a:r>
              <a:rPr lang="en-US" sz="1050" kern="0" dirty="0" err="1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4050872" y="4552895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4050872" y="3854911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6997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615" grpId="0" animBg="1"/>
      <p:bldP spid="24" grpId="0" animBg="1"/>
      <p:bldP spid="25" grpId="0" animBg="1"/>
      <p:bldP spid="25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6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b="1" dirty="0" smtClean="0"/>
              <a:t>Corners</a:t>
            </a:r>
            <a:r>
              <a:rPr lang="en-US" dirty="0" smtClean="0"/>
              <a:t> as distinctive interest points</a:t>
            </a:r>
            <a:endParaRPr lang="ru-RU" dirty="0"/>
          </a:p>
        </p:txBody>
      </p:sp>
      <p:sp>
        <p:nvSpPr>
          <p:cNvPr id="83661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We should easily recognize the point by looking through a small window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Shifting a window in </a:t>
            </a:r>
            <a:r>
              <a:rPr lang="en-US" sz="2800" i="1" dirty="0"/>
              <a:t>any</a:t>
            </a:r>
            <a:r>
              <a:rPr lang="en-US" sz="2800" dirty="0"/>
              <a:t> </a:t>
            </a:r>
            <a:r>
              <a:rPr lang="en-US" sz="2800" i="1" dirty="0"/>
              <a:t>direction</a:t>
            </a:r>
            <a:r>
              <a:rPr lang="en-US" sz="2800" dirty="0"/>
              <a:t> should give </a:t>
            </a:r>
            <a:r>
              <a:rPr lang="en-US" sz="2800" i="1" dirty="0"/>
              <a:t>a large change</a:t>
            </a:r>
            <a:r>
              <a:rPr lang="en-US" sz="2800" dirty="0"/>
              <a:t> in intensity</a:t>
            </a:r>
            <a:endParaRPr lang="ru-RU" sz="2800" dirty="0"/>
          </a:p>
        </p:txBody>
      </p:sp>
      <p:pic>
        <p:nvPicPr>
          <p:cNvPr id="836613" name="Picture 5" descr="c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1807" y="3167018"/>
            <a:ext cx="2090058" cy="20900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6614" name="Text Box 6"/>
          <p:cNvSpPr txBox="1">
            <a:spLocks noChangeArrowheads="1"/>
          </p:cNvSpPr>
          <p:nvPr/>
        </p:nvSpPr>
        <p:spPr bwMode="auto">
          <a:xfrm>
            <a:off x="3561807" y="5286103"/>
            <a:ext cx="2686595" cy="12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99"/>
                </a:solidFill>
                <a:latin typeface="Arial Unicode MS" pitchFamily="34" charset="-128"/>
                <a:cs typeface="Times New Roman" pitchFamily="18" charset="0"/>
              </a:rPr>
              <a:t>“edge”</a:t>
            </a: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:</a:t>
            </a:r>
            <a:b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no change along the edge direction</a:t>
            </a:r>
            <a:endParaRPr lang="ru-RU" sz="2400" dirty="0">
              <a:solidFill>
                <a:srgbClr val="00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836615" name="Rectangle 7"/>
          <p:cNvSpPr>
            <a:spLocks noChangeArrowheads="1"/>
          </p:cNvSpPr>
          <p:nvPr/>
        </p:nvSpPr>
        <p:spPr bwMode="auto">
          <a:xfrm>
            <a:off x="4049487" y="4142378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pic>
        <p:nvPicPr>
          <p:cNvPr id="836618" name="Picture 10" descr="corn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3167017"/>
            <a:ext cx="2090057" cy="209005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36619" name="Text Box 11"/>
          <p:cNvSpPr txBox="1">
            <a:spLocks noChangeArrowheads="1"/>
          </p:cNvSpPr>
          <p:nvPr/>
        </p:nvSpPr>
        <p:spPr bwMode="auto">
          <a:xfrm>
            <a:off x="6457406" y="5286103"/>
            <a:ext cx="2686594" cy="1200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99"/>
                </a:solidFill>
                <a:latin typeface="Arial Unicode MS" pitchFamily="34" charset="-128"/>
                <a:cs typeface="Times New Roman" pitchFamily="18" charset="0"/>
              </a:rPr>
              <a:t>“corner”</a:t>
            </a: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:</a:t>
            </a:r>
            <a:b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</a:br>
            <a:r>
              <a:rPr lang="en-US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rPr>
              <a:t>significant change in all directions</a:t>
            </a:r>
            <a:endParaRPr lang="ru-RU" sz="2400" dirty="0">
              <a:solidFill>
                <a:srgbClr val="000000"/>
              </a:solidFill>
              <a:latin typeface="Arial Unicode MS" pitchFamily="34" charset="-128"/>
              <a:cs typeface="Times New Roman" pitchFamily="18" charset="0"/>
            </a:endParaRPr>
          </a:p>
        </p:txBody>
      </p:sp>
      <p:sp>
        <p:nvSpPr>
          <p:cNvPr id="836620" name="Rectangle 12"/>
          <p:cNvSpPr>
            <a:spLocks noChangeArrowheads="1"/>
          </p:cNvSpPr>
          <p:nvPr/>
        </p:nvSpPr>
        <p:spPr bwMode="auto">
          <a:xfrm>
            <a:off x="6875417" y="3445691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811349" y="3167017"/>
            <a:ext cx="2236651" cy="3319418"/>
            <a:chOff x="480" y="1824"/>
            <a:chExt cx="1541" cy="2287"/>
          </a:xfrm>
        </p:grpSpPr>
        <p:pic>
          <p:nvPicPr>
            <p:cNvPr id="836626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36627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541" cy="8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region:</a:t>
              </a:r>
              <a:b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</a:br>
              <a:r>
                <a:rPr lang="en-US" sz="240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no change in all directions</a:t>
              </a:r>
              <a:endParaRPr lang="ru-RU" sz="240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836628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0" y="6593765"/>
            <a:ext cx="268374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Adapted from A. </a:t>
            </a:r>
            <a:r>
              <a:rPr lang="en-US" sz="1050" dirty="0" err="1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050" dirty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050" kern="0" dirty="0">
                <a:solidFill>
                  <a:srgbClr val="000000"/>
                </a:solidFill>
              </a:rPr>
              <a:t>D. </a:t>
            </a:r>
            <a:r>
              <a:rPr lang="en-US" sz="1050" kern="0" dirty="0" err="1">
                <a:solidFill>
                  <a:srgbClr val="000000"/>
                </a:solidFill>
              </a:rPr>
              <a:t>Frolova</a:t>
            </a:r>
            <a:r>
              <a:rPr lang="en-US" sz="1050" kern="0" dirty="0">
                <a:solidFill>
                  <a:srgbClr val="000000"/>
                </a:solidFill>
              </a:rPr>
              <a:t>, D. </a:t>
            </a:r>
            <a:r>
              <a:rPr lang="en-US" sz="1050" kern="0" dirty="0" err="1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24" name="Rectangle 7"/>
          <p:cNvSpPr>
            <a:spLocks noChangeArrowheads="1"/>
          </p:cNvSpPr>
          <p:nvPr/>
        </p:nvSpPr>
        <p:spPr bwMode="auto">
          <a:xfrm>
            <a:off x="7358742" y="3321683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Rectangle 7"/>
          <p:cNvSpPr>
            <a:spLocks noChangeArrowheads="1"/>
          </p:cNvSpPr>
          <p:nvPr/>
        </p:nvSpPr>
        <p:spPr bwMode="auto">
          <a:xfrm>
            <a:off x="6705600" y="3768469"/>
            <a:ext cx="627017" cy="627017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7317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6620" grpId="0" animBg="1"/>
      <p:bldP spid="24" grpId="0" animBg="1"/>
      <p:bldP spid="25" grpId="0" animBg="1"/>
      <p:bldP spid="25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Harris Detector: Mathematics</a:t>
            </a:r>
          </a:p>
        </p:txBody>
      </p:sp>
      <p:sp>
        <p:nvSpPr>
          <p:cNvPr id="39938" name="Rectangle 2"/>
          <p:cNvSpPr>
            <a:spLocks/>
          </p:cNvSpPr>
          <p:nvPr/>
        </p:nvSpPr>
        <p:spPr bwMode="auto">
          <a:xfrm>
            <a:off x="1219200" y="2514600"/>
            <a:ext cx="6934200" cy="954088"/>
          </a:xfrm>
          <a:prstGeom prst="rect">
            <a:avLst/>
          </a:prstGeom>
          <a:solidFill>
            <a:srgbClr val="67D967"/>
          </a:solidFill>
          <a:ln>
            <a:noFill/>
          </a:ln>
          <a:extLs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pic>
        <p:nvPicPr>
          <p:cNvPr id="39939" name="Picture 3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514600"/>
            <a:ext cx="69342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9525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1" name="Rectangle 5"/>
          <p:cNvSpPr>
            <a:spLocks/>
          </p:cNvSpPr>
          <p:nvPr/>
        </p:nvSpPr>
        <p:spPr bwMode="auto">
          <a:xfrm>
            <a:off x="915988" y="1403350"/>
            <a:ext cx="6858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80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Window-averaged squared change of intensity induced by shifting the image data by [</a:t>
            </a:r>
            <a:r>
              <a:rPr lang="en-US" sz="2800">
                <a:solidFill>
                  <a:prstClr val="black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u,v</a:t>
            </a:r>
            <a:r>
              <a:rPr lang="en-US" sz="280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]: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477000" y="3048000"/>
            <a:ext cx="1384300" cy="1371600"/>
            <a:chOff x="0" y="0"/>
            <a:chExt cx="872" cy="864"/>
          </a:xfrm>
        </p:grpSpPr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 rot="10800000">
              <a:off x="288" y="0"/>
              <a:ext cx="96" cy="52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43" name="AutoShape 7"/>
            <p:cNvSpPr>
              <a:spLocks/>
            </p:cNvSpPr>
            <p:nvPr/>
          </p:nvSpPr>
          <p:spPr bwMode="auto">
            <a:xfrm>
              <a:off x="0" y="528"/>
              <a:ext cx="864" cy="336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44" name="Rectangle 8"/>
            <p:cNvSpPr>
              <a:spLocks/>
            </p:cNvSpPr>
            <p:nvPr/>
          </p:nvSpPr>
          <p:spPr bwMode="auto">
            <a:xfrm>
              <a:off x="0" y="566"/>
              <a:ext cx="87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prstClr val="black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Intensity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114800" y="3200400"/>
            <a:ext cx="1398588" cy="1371600"/>
            <a:chOff x="0" y="0"/>
            <a:chExt cx="881" cy="864"/>
          </a:xfrm>
        </p:grpSpPr>
        <p:sp>
          <p:nvSpPr>
            <p:cNvPr id="39946" name="AutoShape 10"/>
            <p:cNvSpPr>
              <a:spLocks/>
            </p:cNvSpPr>
            <p:nvPr/>
          </p:nvSpPr>
          <p:spPr bwMode="auto">
            <a:xfrm>
              <a:off x="0" y="384"/>
              <a:ext cx="864" cy="480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47" name="Rectangle 11"/>
            <p:cNvSpPr>
              <a:spLocks/>
            </p:cNvSpPr>
            <p:nvPr/>
          </p:nvSpPr>
          <p:spPr bwMode="auto">
            <a:xfrm>
              <a:off x="9" y="411"/>
              <a:ext cx="8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prstClr val="black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Shifted intensity</a:t>
              </a: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 rot="10800000">
              <a:off x="336" y="0"/>
              <a:ext cx="48" cy="38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905000" y="3124200"/>
            <a:ext cx="1398588" cy="1447800"/>
            <a:chOff x="0" y="0"/>
            <a:chExt cx="881" cy="912"/>
          </a:xfrm>
        </p:grpSpPr>
        <p:sp>
          <p:nvSpPr>
            <p:cNvPr id="39950" name="AutoShape 14"/>
            <p:cNvSpPr>
              <a:spLocks/>
            </p:cNvSpPr>
            <p:nvPr/>
          </p:nvSpPr>
          <p:spPr bwMode="auto">
            <a:xfrm>
              <a:off x="0" y="432"/>
              <a:ext cx="864" cy="480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1" name="Rectangle 15"/>
            <p:cNvSpPr>
              <a:spLocks/>
            </p:cNvSpPr>
            <p:nvPr/>
          </p:nvSpPr>
          <p:spPr bwMode="auto">
            <a:xfrm>
              <a:off x="9" y="459"/>
              <a:ext cx="8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prstClr val="black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Window function</a:t>
              </a:r>
            </a:p>
          </p:txBody>
        </p:sp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 rot="10800000" flipH="1">
              <a:off x="528" y="0"/>
              <a:ext cx="336" cy="43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6" name="Group 35"/>
          <p:cNvGrpSpPr>
            <a:grpSpLocks/>
          </p:cNvGrpSpPr>
          <p:nvPr/>
        </p:nvGrpSpPr>
        <p:grpSpPr bwMode="auto">
          <a:xfrm>
            <a:off x="381029" y="5257800"/>
            <a:ext cx="8534371" cy="1268413"/>
            <a:chOff x="99" y="0"/>
            <a:chExt cx="5375" cy="799"/>
          </a:xfrm>
        </p:grpSpPr>
        <p:grpSp>
          <p:nvGrpSpPr>
            <p:cNvPr id="7" name="Group 25"/>
            <p:cNvGrpSpPr>
              <a:grpSpLocks/>
            </p:cNvGrpSpPr>
            <p:nvPr/>
          </p:nvGrpSpPr>
          <p:grpSpPr bwMode="auto">
            <a:xfrm>
              <a:off x="3986" y="0"/>
              <a:ext cx="1488" cy="432"/>
              <a:chOff x="0" y="0"/>
              <a:chExt cx="1488" cy="432"/>
            </a:xfrm>
          </p:grpSpPr>
          <p:grpSp>
            <p:nvGrpSpPr>
              <p:cNvPr id="8" name="Group 20"/>
              <p:cNvGrpSpPr>
                <a:grpSpLocks/>
              </p:cNvGrpSpPr>
              <p:nvPr/>
            </p:nvGrpSpPr>
            <p:grpSpPr bwMode="auto">
              <a:xfrm>
                <a:off x="0" y="265"/>
                <a:ext cx="1488" cy="167"/>
                <a:chOff x="0" y="0"/>
                <a:chExt cx="1488" cy="166"/>
              </a:xfrm>
            </p:grpSpPr>
            <p:sp>
              <p:nvSpPr>
                <p:cNvPr id="39954" name="AutoShape 18"/>
                <p:cNvSpPr>
                  <a:spLocks/>
                </p:cNvSpPr>
                <p:nvPr/>
              </p:nvSpPr>
              <p:spPr bwMode="auto">
                <a:xfrm>
                  <a:off x="0" y="0"/>
                  <a:ext cx="1488" cy="16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  <a:moveTo>
                        <a:pt x="5400" y="0"/>
                      </a:moveTo>
                    </a:path>
                  </a:pathLst>
                </a:custGeom>
                <a:solidFill>
                  <a:srgbClr val="C0C0C0"/>
                </a:solidFill>
                <a:ln w="9525" cap="flat">
                  <a:solidFill>
                    <a:schemeClr val="tx1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55" name="Freeform 19"/>
                <p:cNvSpPr>
                  <a:spLocks/>
                </p:cNvSpPr>
                <p:nvPr/>
              </p:nvSpPr>
              <p:spPr bwMode="auto">
                <a:xfrm>
                  <a:off x="334" y="33"/>
                  <a:ext cx="744" cy="99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400 w 21600"/>
                    <a:gd name="T3" fmla="*/ 0 h 21600"/>
                    <a:gd name="T4" fmla="*/ 21600 w 21600"/>
                    <a:gd name="T5" fmla="*/ 144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1905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37" y="0"/>
                <a:ext cx="1413" cy="365"/>
                <a:chOff x="0" y="0"/>
                <a:chExt cx="1413" cy="365"/>
              </a:xfrm>
            </p:grpSpPr>
            <p:sp>
              <p:nvSpPr>
                <p:cNvPr id="39957" name="Freeform 21"/>
                <p:cNvSpPr>
                  <a:spLocks/>
                </p:cNvSpPr>
                <p:nvPr/>
              </p:nvSpPr>
              <p:spPr bwMode="auto">
                <a:xfrm>
                  <a:off x="0" y="0"/>
                  <a:ext cx="668" cy="36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815 w 21600"/>
                    <a:gd name="T3" fmla="*/ 19059 h 21600"/>
                    <a:gd name="T4" fmla="*/ 13292 w 21600"/>
                    <a:gd name="T5" fmla="*/ 7624 h 21600"/>
                    <a:gd name="T6" fmla="*/ 17446 w 21600"/>
                    <a:gd name="T7" fmla="*/ 2541 h 21600"/>
                    <a:gd name="T8" fmla="*/ 21600 w 21600"/>
                    <a:gd name="T9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17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58" name="Freeform 22"/>
                <p:cNvSpPr>
                  <a:spLocks/>
                </p:cNvSpPr>
                <p:nvPr/>
              </p:nvSpPr>
              <p:spPr bwMode="auto">
                <a:xfrm flipH="1">
                  <a:off x="745" y="0"/>
                  <a:ext cx="668" cy="365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815 w 21600"/>
                    <a:gd name="T3" fmla="*/ 19059 h 21600"/>
                    <a:gd name="T4" fmla="*/ 13292 w 21600"/>
                    <a:gd name="T5" fmla="*/ 7624 h 21600"/>
                    <a:gd name="T6" fmla="*/ 17446 w 21600"/>
                    <a:gd name="T7" fmla="*/ 2541 h 21600"/>
                    <a:gd name="T8" fmla="*/ 21600 w 21600"/>
                    <a:gd name="T9" fmla="*/ 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cubicBezTo>
                        <a:pt x="1800" y="21494"/>
                        <a:pt x="3600" y="21388"/>
                        <a:pt x="5815" y="19059"/>
                      </a:cubicBezTo>
                      <a:cubicBezTo>
                        <a:pt x="8031" y="16729"/>
                        <a:pt x="11354" y="10376"/>
                        <a:pt x="13292" y="7624"/>
                      </a:cubicBezTo>
                      <a:cubicBezTo>
                        <a:pt x="15231" y="4871"/>
                        <a:pt x="16062" y="3812"/>
                        <a:pt x="17446" y="2541"/>
                      </a:cubicBezTo>
                      <a:cubicBezTo>
                        <a:pt x="18831" y="1271"/>
                        <a:pt x="20908" y="424"/>
                        <a:pt x="21600" y="0"/>
                      </a:cubicBezTo>
                    </a:path>
                  </a:pathLst>
                </a:custGeom>
                <a:noFill/>
                <a:ln w="317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59" name="Line 23"/>
                <p:cNvSpPr>
                  <a:spLocks noChangeShapeType="1"/>
                </p:cNvSpPr>
                <p:nvPr/>
              </p:nvSpPr>
              <p:spPr bwMode="auto">
                <a:xfrm>
                  <a:off x="668" y="0"/>
                  <a:ext cx="77" cy="1"/>
                </a:xfrm>
                <a:prstGeom prst="line">
                  <a:avLst/>
                </a:prstGeom>
                <a:noFill/>
                <a:ln w="31750" cap="flat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</p:grpSp>
        <p:grpSp>
          <p:nvGrpSpPr>
            <p:cNvPr id="10" name="Group 30"/>
            <p:cNvGrpSpPr>
              <a:grpSpLocks/>
            </p:cNvGrpSpPr>
            <p:nvPr/>
          </p:nvGrpSpPr>
          <p:grpSpPr bwMode="auto">
            <a:xfrm>
              <a:off x="2066" y="48"/>
              <a:ext cx="1632" cy="432"/>
              <a:chOff x="0" y="0"/>
              <a:chExt cx="1632" cy="432"/>
            </a:xfrm>
          </p:grpSpPr>
          <p:grpSp>
            <p:nvGrpSpPr>
              <p:cNvPr id="11" name="Group 28"/>
              <p:cNvGrpSpPr>
                <a:grpSpLocks/>
              </p:cNvGrpSpPr>
              <p:nvPr/>
            </p:nvGrpSpPr>
            <p:grpSpPr bwMode="auto">
              <a:xfrm>
                <a:off x="148" y="235"/>
                <a:ext cx="1484" cy="197"/>
                <a:chOff x="0" y="0"/>
                <a:chExt cx="1483" cy="196"/>
              </a:xfrm>
            </p:grpSpPr>
            <p:sp>
              <p:nvSpPr>
                <p:cNvPr id="39962" name="AutoShape 26"/>
                <p:cNvSpPr>
                  <a:spLocks/>
                </p:cNvSpPr>
                <p:nvPr/>
              </p:nvSpPr>
              <p:spPr bwMode="auto">
                <a:xfrm>
                  <a:off x="0" y="0"/>
                  <a:ext cx="1483" cy="196"/>
                </a:xfrm>
                <a:custGeom>
                  <a:avLst/>
                  <a:gdLst/>
                  <a:ahLst/>
                  <a:cxnLst/>
                  <a:rect l="0" t="0" r="r" b="b"/>
                  <a:pathLst>
                    <a:path w="21600" h="21600">
                      <a:moveTo>
                        <a:pt x="5400" y="0"/>
                      </a:moveTo>
                      <a:lnTo>
                        <a:pt x="0" y="21600"/>
                      </a:lnTo>
                      <a:lnTo>
                        <a:pt x="16200" y="21600"/>
                      </a:lnTo>
                      <a:lnTo>
                        <a:pt x="21600" y="0"/>
                      </a:lnTo>
                      <a:close/>
                      <a:moveTo>
                        <a:pt x="5400" y="0"/>
                      </a:moveTo>
                    </a:path>
                  </a:pathLst>
                </a:custGeom>
                <a:solidFill>
                  <a:srgbClr val="C0C0C0"/>
                </a:solidFill>
                <a:ln w="9525" cap="flat">
                  <a:solidFill>
                    <a:schemeClr val="tx1"/>
                  </a:solidFill>
                  <a:prstDash val="dash"/>
                  <a:miter lim="800000"/>
                  <a:headEnd type="none" w="med" len="med"/>
                  <a:tailEnd type="none" w="med" len="med"/>
                </a:ln>
              </p:spPr>
              <p:txBody>
                <a:bodyPr lIns="0" tIns="0" rIns="0" bIns="0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  <p:sp>
              <p:nvSpPr>
                <p:cNvPr id="39963" name="Freeform 27"/>
                <p:cNvSpPr>
                  <a:spLocks/>
                </p:cNvSpPr>
                <p:nvPr/>
              </p:nvSpPr>
              <p:spPr bwMode="auto">
                <a:xfrm>
                  <a:off x="333" y="39"/>
                  <a:ext cx="742" cy="118"/>
                </a:xfrm>
                <a:custGeom>
                  <a:avLst/>
                  <a:gdLst>
                    <a:gd name="T0" fmla="*/ 0 w 21600"/>
                    <a:gd name="T1" fmla="*/ 21600 h 21600"/>
                    <a:gd name="T2" fmla="*/ 5400 w 21600"/>
                    <a:gd name="T3" fmla="*/ 0 h 21600"/>
                    <a:gd name="T4" fmla="*/ 21600 w 21600"/>
                    <a:gd name="T5" fmla="*/ 14400 h 216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</a:cxnLst>
                  <a:rect l="0" t="0" r="r" b="b"/>
                  <a:pathLst>
                    <a:path w="21600" h="21600">
                      <a:moveTo>
                        <a:pt x="0" y="21600"/>
                      </a:moveTo>
                      <a:lnTo>
                        <a:pt x="5400" y="0"/>
                      </a:lnTo>
                      <a:lnTo>
                        <a:pt x="21600" y="14400"/>
                      </a:lnTo>
                    </a:path>
                  </a:pathLst>
                </a:custGeom>
                <a:noFill/>
                <a:ln w="19050" cap="flat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xtLst>
                  <a:ext uri="{909E8E84-426E-40dd-AFC4-6F175D3DCCD1}">
                    <a14:hiddenFill xmlns:mc="http://schemas.openxmlformats.org/markup-compatibility/2006" xmlns:mv="urn:schemas-microsoft-com:mac:vml"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lIns="0" tIns="0" rIns="0" bIns="0"/>
                <a:lstStyle/>
                <a:p>
                  <a:endParaRPr lang="en-US">
                    <a:solidFill>
                      <a:prstClr val="black"/>
                    </a:solidFill>
                  </a:endParaRPr>
                </a:p>
              </p:txBody>
            </p:sp>
          </p:grpSp>
          <p:sp>
            <p:nvSpPr>
              <p:cNvPr id="39965" name="Freeform 29"/>
              <p:cNvSpPr>
                <a:spLocks/>
              </p:cNvSpPr>
              <p:nvPr/>
            </p:nvSpPr>
            <p:spPr bwMode="auto">
              <a:xfrm>
                <a:off x="0" y="0"/>
                <a:ext cx="1594" cy="353"/>
              </a:xfrm>
              <a:custGeom>
                <a:avLst/>
                <a:gdLst>
                  <a:gd name="T0" fmla="*/ 0 w 21600"/>
                  <a:gd name="T1" fmla="*/ 21600 h 21600"/>
                  <a:gd name="T2" fmla="*/ 4019 w 21600"/>
                  <a:gd name="T3" fmla="*/ 21600 h 21600"/>
                  <a:gd name="T4" fmla="*/ 4019 w 21600"/>
                  <a:gd name="T5" fmla="*/ 0 h 21600"/>
                  <a:gd name="T6" fmla="*/ 19088 w 21600"/>
                  <a:gd name="T7" fmla="*/ 0 h 21600"/>
                  <a:gd name="T8" fmla="*/ 19088 w 21600"/>
                  <a:gd name="T9" fmla="*/ 21600 h 21600"/>
                  <a:gd name="T10" fmla="*/ 21600 w 21600"/>
                  <a:gd name="T11" fmla="*/ 216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21600"/>
                    </a:moveTo>
                    <a:lnTo>
                      <a:pt x="4019" y="21600"/>
                    </a:lnTo>
                    <a:lnTo>
                      <a:pt x="4019" y="0"/>
                    </a:lnTo>
                    <a:lnTo>
                      <a:pt x="19088" y="0"/>
                    </a:lnTo>
                    <a:lnTo>
                      <a:pt x="19088" y="21600"/>
                    </a:lnTo>
                    <a:lnTo>
                      <a:pt x="21600" y="21600"/>
                    </a:lnTo>
                  </a:path>
                </a:pathLst>
              </a:custGeom>
              <a:noFill/>
              <a:ln w="31750" cap="flat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xtLst>
                <a:ext uri="{909E8E84-426E-40dd-AFC4-6F175D3DCCD1}">
                  <a14:hiddenFill xmlns:mc="http://schemas.openxmlformats.org/markup-compatibility/2006" xmlns:mv="urn:schemas-microsoft-com:mac:vml"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39967" name="Rectangle 31"/>
            <p:cNvSpPr>
              <a:spLocks/>
            </p:cNvSpPr>
            <p:nvPr/>
          </p:nvSpPr>
          <p:spPr bwMode="auto">
            <a:xfrm>
              <a:off x="3798" y="79"/>
              <a:ext cx="231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>
                  <a:solidFill>
                    <a:prstClr val="black"/>
                  </a:solidFill>
                  <a:ea typeface="ＭＳ Ｐゴシック" charset="0"/>
                  <a:cs typeface="Times New Roman" charset="0"/>
                </a:rPr>
                <a:t>or</a:t>
              </a:r>
            </a:p>
          </p:txBody>
        </p:sp>
        <p:sp>
          <p:nvSpPr>
            <p:cNvPr id="39968" name="Rectangle 32"/>
            <p:cNvSpPr>
              <a:spLocks/>
            </p:cNvSpPr>
            <p:nvPr/>
          </p:nvSpPr>
          <p:spPr bwMode="auto">
            <a:xfrm>
              <a:off x="99" y="48"/>
              <a:ext cx="1939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 dirty="0">
                  <a:solidFill>
                    <a:prstClr val="black"/>
                  </a:solidFill>
                  <a:ea typeface="ＭＳ Ｐゴシック" charset="0"/>
                  <a:cs typeface="Times New Roman" charset="0"/>
                </a:rPr>
                <a:t>Window function </a:t>
              </a:r>
              <a:r>
                <a:rPr lang="en-US" sz="2800" dirty="0" err="1">
                  <a:solidFill>
                    <a:prstClr val="black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w(x,y</a:t>
              </a:r>
              <a:r>
                <a:rPr lang="en-US" sz="2800" dirty="0">
                  <a:solidFill>
                    <a:prstClr val="black"/>
                  </a:solidFill>
                  <a:latin typeface="Times New Roman Italic" charset="0"/>
                  <a:ea typeface="ＭＳ Ｐゴシック" charset="0"/>
                  <a:cs typeface="Times New Roman Italic" charset="0"/>
                  <a:sym typeface="Times New Roman Italic" charset="0"/>
                </a:rPr>
                <a:t>)</a:t>
              </a:r>
              <a:r>
                <a:rPr lang="en-US" sz="2000" dirty="0">
                  <a:solidFill>
                    <a:prstClr val="black"/>
                  </a:solidFill>
                  <a:ea typeface="ＭＳ Ｐゴシック" charset="0"/>
                  <a:cs typeface="Times New Roman" charset="0"/>
                </a:rPr>
                <a:t> =</a:t>
              </a:r>
            </a:p>
          </p:txBody>
        </p:sp>
        <p:sp>
          <p:nvSpPr>
            <p:cNvPr id="39969" name="Rectangle 33"/>
            <p:cNvSpPr>
              <a:spLocks/>
            </p:cNvSpPr>
            <p:nvPr/>
          </p:nvSpPr>
          <p:spPr bwMode="auto">
            <a:xfrm>
              <a:off x="4394" y="559"/>
              <a:ext cx="684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>
                  <a:solidFill>
                    <a:prstClr val="black"/>
                  </a:solidFill>
                  <a:ea typeface="ＭＳ Ｐゴシック" charset="0"/>
                  <a:cs typeface="Times New Roman" charset="0"/>
                </a:rPr>
                <a:t>Gaussian</a:t>
              </a:r>
            </a:p>
          </p:txBody>
        </p:sp>
        <p:sp>
          <p:nvSpPr>
            <p:cNvPr id="39970" name="Rectangle 34"/>
            <p:cNvSpPr>
              <a:spLocks/>
            </p:cNvSpPr>
            <p:nvPr/>
          </p:nvSpPr>
          <p:spPr bwMode="auto">
            <a:xfrm>
              <a:off x="2086" y="559"/>
              <a:ext cx="1549" cy="2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40639" bIns="0">
              <a:spAutoFit/>
            </a:bodyPr>
            <a:lstStyle/>
            <a:p>
              <a:pPr marL="39688" algn="ctr"/>
              <a:r>
                <a:rPr lang="en-US" sz="2000">
                  <a:solidFill>
                    <a:prstClr val="black"/>
                  </a:solidFill>
                  <a:ea typeface="ＭＳ Ｐゴシック" charset="0"/>
                  <a:cs typeface="Times New Roman" charset="0"/>
                </a:rPr>
                <a:t>1 in window, 0 outside</a:t>
              </a: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0" y="6601022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67699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Harris Detector: Mathematics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219200" y="2514600"/>
            <a:ext cx="6934200" cy="954088"/>
            <a:chOff x="0" y="0"/>
            <a:chExt cx="4368" cy="601"/>
          </a:xfrm>
        </p:grpSpPr>
        <p:sp>
          <p:nvSpPr>
            <p:cNvPr id="39938" name="Rectangle 2"/>
            <p:cNvSpPr>
              <a:spLocks/>
            </p:cNvSpPr>
            <p:nvPr/>
          </p:nvSpPr>
          <p:spPr bwMode="auto">
            <a:xfrm>
              <a:off x="0" y="0"/>
              <a:ext cx="4368" cy="601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39939" name="Picture 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368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Rectangle 5"/>
          <p:cNvSpPr>
            <a:spLocks/>
          </p:cNvSpPr>
          <p:nvPr/>
        </p:nvSpPr>
        <p:spPr bwMode="auto">
          <a:xfrm>
            <a:off x="915988" y="1403350"/>
            <a:ext cx="6858000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/>
            <a:r>
              <a:rPr lang="en-US" sz="280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Window-averaged squared change of intensity induced by shifting the image data by [</a:t>
            </a:r>
            <a:r>
              <a:rPr lang="en-US" sz="2800">
                <a:solidFill>
                  <a:prstClr val="black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u,v</a:t>
            </a:r>
            <a:r>
              <a:rPr lang="en-US" sz="280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]:</a:t>
            </a:r>
          </a:p>
        </p:txBody>
      </p: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6477000" y="3048000"/>
            <a:ext cx="1384300" cy="1371600"/>
            <a:chOff x="0" y="0"/>
            <a:chExt cx="872" cy="864"/>
          </a:xfrm>
        </p:grpSpPr>
        <p:sp>
          <p:nvSpPr>
            <p:cNvPr id="39942" name="Line 6"/>
            <p:cNvSpPr>
              <a:spLocks noChangeShapeType="1"/>
            </p:cNvSpPr>
            <p:nvPr/>
          </p:nvSpPr>
          <p:spPr bwMode="auto">
            <a:xfrm rot="10800000">
              <a:off x="288" y="0"/>
              <a:ext cx="96" cy="528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43" name="AutoShape 7"/>
            <p:cNvSpPr>
              <a:spLocks/>
            </p:cNvSpPr>
            <p:nvPr/>
          </p:nvSpPr>
          <p:spPr bwMode="auto">
            <a:xfrm>
              <a:off x="0" y="528"/>
              <a:ext cx="864" cy="336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44" name="Rectangle 8"/>
            <p:cNvSpPr>
              <a:spLocks/>
            </p:cNvSpPr>
            <p:nvPr/>
          </p:nvSpPr>
          <p:spPr bwMode="auto">
            <a:xfrm>
              <a:off x="0" y="566"/>
              <a:ext cx="872" cy="2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prstClr val="black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Intensity</a:t>
              </a:r>
            </a:p>
          </p:txBody>
        </p:sp>
      </p:grpSp>
      <p:grpSp>
        <p:nvGrpSpPr>
          <p:cNvPr id="4" name="Group 13"/>
          <p:cNvGrpSpPr>
            <a:grpSpLocks/>
          </p:cNvGrpSpPr>
          <p:nvPr/>
        </p:nvGrpSpPr>
        <p:grpSpPr bwMode="auto">
          <a:xfrm>
            <a:off x="4114800" y="3200400"/>
            <a:ext cx="1398588" cy="1371600"/>
            <a:chOff x="0" y="0"/>
            <a:chExt cx="881" cy="864"/>
          </a:xfrm>
        </p:grpSpPr>
        <p:sp>
          <p:nvSpPr>
            <p:cNvPr id="39946" name="AutoShape 10"/>
            <p:cNvSpPr>
              <a:spLocks/>
            </p:cNvSpPr>
            <p:nvPr/>
          </p:nvSpPr>
          <p:spPr bwMode="auto">
            <a:xfrm>
              <a:off x="0" y="384"/>
              <a:ext cx="864" cy="480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47" name="Rectangle 11"/>
            <p:cNvSpPr>
              <a:spLocks/>
            </p:cNvSpPr>
            <p:nvPr/>
          </p:nvSpPr>
          <p:spPr bwMode="auto">
            <a:xfrm>
              <a:off x="9" y="411"/>
              <a:ext cx="8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prstClr val="black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Shifted intensity</a:t>
              </a:r>
            </a:p>
          </p:txBody>
        </p:sp>
        <p:sp>
          <p:nvSpPr>
            <p:cNvPr id="39948" name="Line 12"/>
            <p:cNvSpPr>
              <a:spLocks noChangeShapeType="1"/>
            </p:cNvSpPr>
            <p:nvPr/>
          </p:nvSpPr>
          <p:spPr bwMode="auto">
            <a:xfrm rot="10800000">
              <a:off x="336" y="0"/>
              <a:ext cx="48" cy="384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1905000" y="3124200"/>
            <a:ext cx="1398588" cy="1447800"/>
            <a:chOff x="0" y="0"/>
            <a:chExt cx="881" cy="912"/>
          </a:xfrm>
        </p:grpSpPr>
        <p:sp>
          <p:nvSpPr>
            <p:cNvPr id="39950" name="AutoShape 14"/>
            <p:cNvSpPr>
              <a:spLocks/>
            </p:cNvSpPr>
            <p:nvPr/>
          </p:nvSpPr>
          <p:spPr bwMode="auto">
            <a:xfrm>
              <a:off x="0" y="432"/>
              <a:ext cx="864" cy="480"/>
            </a:xfrm>
            <a:prstGeom prst="roundRect">
              <a:avLst>
                <a:gd name="adj" fmla="val 45481"/>
              </a:avLst>
            </a:prstGeom>
            <a:solidFill>
              <a:srgbClr val="B3FFB3"/>
            </a:solidFill>
            <a:ln w="9525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9951" name="Rectangle 15"/>
            <p:cNvSpPr>
              <a:spLocks/>
            </p:cNvSpPr>
            <p:nvPr/>
          </p:nvSpPr>
          <p:spPr bwMode="auto">
            <a:xfrm>
              <a:off x="9" y="459"/>
              <a:ext cx="872" cy="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40639" bIns="0"/>
            <a:lstStyle/>
            <a:p>
              <a:pPr marL="39688" algn="ctr">
                <a:spcBef>
                  <a:spcPts val="1200"/>
                </a:spcBef>
              </a:pPr>
              <a:r>
                <a:rPr lang="en-US" sz="2000">
                  <a:solidFill>
                    <a:prstClr val="black"/>
                  </a:solidFill>
                  <a:latin typeface="Tahoma" charset="0"/>
                  <a:ea typeface="ＭＳ Ｐゴシック" charset="0"/>
                  <a:cs typeface="Tahoma" charset="0"/>
                  <a:sym typeface="Tahoma" charset="0"/>
                </a:rPr>
                <a:t>Window function</a:t>
              </a:r>
            </a:p>
          </p:txBody>
        </p:sp>
        <p:sp>
          <p:nvSpPr>
            <p:cNvPr id="39952" name="Line 16"/>
            <p:cNvSpPr>
              <a:spLocks noChangeShapeType="1"/>
            </p:cNvSpPr>
            <p:nvPr/>
          </p:nvSpPr>
          <p:spPr bwMode="auto">
            <a:xfrm rot="10800000" flipH="1">
              <a:off x="528" y="0"/>
              <a:ext cx="336" cy="432"/>
            </a:xfrm>
            <a:prstGeom prst="line">
              <a:avLst/>
            </a:prstGeom>
            <a:noFill/>
            <a:ln w="12700" cap="flat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1371600" y="4724400"/>
            <a:ext cx="6629400" cy="1647825"/>
            <a:chOff x="457200" y="4876800"/>
            <a:chExt cx="6629400" cy="1647825"/>
          </a:xfrm>
        </p:grpSpPr>
        <p:pic>
          <p:nvPicPr>
            <p:cNvPr id="283652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7200" y="4876800"/>
              <a:ext cx="2200275" cy="164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3653" name="Picture 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667000" y="4876800"/>
              <a:ext cx="2200275" cy="164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3654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886325" y="4876800"/>
              <a:ext cx="2200275" cy="16478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4" name="TextBox 23"/>
          <p:cNvSpPr txBox="1"/>
          <p:nvPr/>
        </p:nvSpPr>
        <p:spPr>
          <a:xfrm>
            <a:off x="304800" y="5314890"/>
            <a:ext cx="9108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i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E(u, v)</a:t>
            </a:r>
            <a:endParaRPr lang="en-US" sz="2000" b="1" i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601022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7492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/>
              <a:t>Harris Detector: Mathematics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514600" y="2692400"/>
            <a:ext cx="3752850" cy="1144588"/>
            <a:chOff x="0" y="0"/>
            <a:chExt cx="2364" cy="721"/>
          </a:xfrm>
        </p:grpSpPr>
        <p:sp>
          <p:nvSpPr>
            <p:cNvPr id="41986" name="Rectangle 2"/>
            <p:cNvSpPr>
              <a:spLocks/>
            </p:cNvSpPr>
            <p:nvPr/>
          </p:nvSpPr>
          <p:spPr bwMode="auto">
            <a:xfrm>
              <a:off x="0" y="0"/>
              <a:ext cx="2364" cy="721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1987" name="Picture 3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364" cy="7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89" name="Rectangle 5"/>
          <p:cNvSpPr>
            <a:spLocks/>
          </p:cNvSpPr>
          <p:nvPr/>
        </p:nvSpPr>
        <p:spPr bwMode="auto">
          <a:xfrm>
            <a:off x="457200" y="1422400"/>
            <a:ext cx="8547100" cy="124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Expanding I(</a:t>
            </a:r>
            <a:r>
              <a:rPr lang="en-US" sz="2400" dirty="0" err="1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x,y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) in a Taylor series expansion, we have, for small shifts [</a:t>
            </a:r>
            <a:r>
              <a:rPr lang="en-US" sz="2400" dirty="0" err="1">
                <a:solidFill>
                  <a:prstClr val="black"/>
                </a:solidFill>
                <a:ea typeface="ＭＳ Ｐゴシック" charset="0"/>
                <a:cs typeface="Times New Roman Italic" charset="0"/>
                <a:sym typeface="Times New Roman Italic" charset="0"/>
              </a:rPr>
              <a:t>u,v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],  a 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 Italic" charset="0"/>
                <a:sym typeface="Times New Roman Italic" charset="0"/>
              </a:rPr>
              <a:t>quadratic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 approximation to the error surface between a patch and itself, shifted by [</a:t>
            </a:r>
            <a:r>
              <a:rPr lang="en-US" sz="2400" dirty="0" err="1">
                <a:solidFill>
                  <a:prstClr val="black"/>
                </a:solidFill>
                <a:ea typeface="ＭＳ Ｐゴシック" charset="0"/>
                <a:cs typeface="Times New Roman Italic" charset="0"/>
                <a:sym typeface="Times New Roman Italic" charset="0"/>
              </a:rPr>
              <a:t>u,v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]: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206625" y="4800600"/>
            <a:ext cx="4422775" cy="1270000"/>
            <a:chOff x="0" y="0"/>
            <a:chExt cx="2786" cy="800"/>
          </a:xfrm>
        </p:grpSpPr>
        <p:sp>
          <p:nvSpPr>
            <p:cNvPr id="41990" name="Rectangle 6"/>
            <p:cNvSpPr>
              <a:spLocks/>
            </p:cNvSpPr>
            <p:nvPr/>
          </p:nvSpPr>
          <p:spPr bwMode="auto">
            <a:xfrm>
              <a:off x="0" y="0"/>
              <a:ext cx="2786" cy="800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41991" name="Picture 7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786" cy="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mc="http://schemas.openxmlformats.org/markup-compatibility/2006" xmlns:mv="urn:schemas-microsoft-com:mac:vml"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mc="http://schemas.openxmlformats.org/markup-compatibility/2006" xmlns:mv="urn:schemas-microsoft-com:mac:vml" xmlns:a14="http://schemas.microsoft.com/office/drawing/2010/main" xmlns="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993" name="Rectangle 9"/>
          <p:cNvSpPr>
            <a:spLocks/>
          </p:cNvSpPr>
          <p:nvPr/>
        </p:nvSpPr>
        <p:spPr bwMode="auto">
          <a:xfrm>
            <a:off x="457200" y="4191000"/>
            <a:ext cx="8547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>
              <a:spcBef>
                <a:spcPts val="1350"/>
              </a:spcBef>
            </a:pP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where </a:t>
            </a:r>
            <a:r>
              <a:rPr lang="en-US" sz="2400" dirty="0">
                <a:solidFill>
                  <a:prstClr val="black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M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 is a 2</a:t>
            </a:r>
            <a:r>
              <a:rPr lang="en-US" sz="2400" dirty="0">
                <a:solidFill>
                  <a:prstClr val="black"/>
                </a:solidFill>
                <a:latin typeface="Symbol" charset="0"/>
                <a:ea typeface="ＭＳ Ｐゴシック" charset="0"/>
                <a:cs typeface="Symbol" charset="0"/>
                <a:sym typeface="Symbol" charset="0"/>
              </a:rPr>
              <a:t>×</a:t>
            </a:r>
            <a:r>
              <a:rPr lang="en-US" sz="2400" dirty="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2 matrix computed from image derivatives: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01022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7591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6"/>
          <p:cNvGraphicFramePr>
            <a:graphicFrameLocks noChangeAspect="1"/>
          </p:cNvGraphicFramePr>
          <p:nvPr/>
        </p:nvGraphicFramePr>
        <p:xfrm>
          <a:off x="1835150" y="1600200"/>
          <a:ext cx="5556250" cy="149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6" name="Equation" r:id="rId4" imgW="1790700" imgH="482600" progId="Equation.3">
                  <p:embed/>
                </p:oleObj>
              </mc:Choice>
              <mc:Fallback>
                <p:oleObj name="Equation" r:id="rId4" imgW="17907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35150" y="1600200"/>
                        <a:ext cx="5556250" cy="149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43" name="Object 42"/>
          <p:cNvGraphicFramePr>
            <a:graphicFrameLocks noChangeAspect="1"/>
          </p:cNvGraphicFramePr>
          <p:nvPr/>
        </p:nvGraphicFramePr>
        <p:xfrm>
          <a:off x="2687667" y="4953000"/>
          <a:ext cx="1428750" cy="984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7" name="Equation" r:id="rId6" imgW="571252" imgH="393529" progId="Equation.3">
                  <p:embed/>
                </p:oleObj>
              </mc:Choice>
              <mc:Fallback>
                <p:oleObj name="Equation" r:id="rId6" imgW="571252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87667" y="4953000"/>
                        <a:ext cx="1428750" cy="984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10" descr="hessian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19142" y="3581400"/>
            <a:ext cx="1655763" cy="1317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7" descr="hessian"/>
          <p:cNvPicPr>
            <a:picLocks noChangeAspect="1" noChangeArrowheads="1"/>
          </p:cNvPicPr>
          <p:nvPr/>
        </p:nvPicPr>
        <p:blipFill>
          <a:blip r:embed="rId9" cstate="print"/>
          <a:srcRect l="7629" t="9563" r="47212" b="45161"/>
          <a:stretch>
            <a:fillRect/>
          </a:stretch>
        </p:blipFill>
        <p:spPr bwMode="auto">
          <a:xfrm>
            <a:off x="2606705" y="3603625"/>
            <a:ext cx="161925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8" descr="hessian"/>
          <p:cNvPicPr>
            <a:picLocks noChangeAspect="1" noChangeArrowheads="1"/>
          </p:cNvPicPr>
          <p:nvPr/>
        </p:nvPicPr>
        <p:blipFill>
          <a:blip r:embed="rId9" cstate="print"/>
          <a:srcRect l="6955" t="54877" r="45802"/>
          <a:stretch>
            <a:fillRect/>
          </a:stretch>
        </p:blipFill>
        <p:spPr bwMode="auto">
          <a:xfrm>
            <a:off x="6762780" y="3603625"/>
            <a:ext cx="1700212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 descr="hessian"/>
          <p:cNvPicPr>
            <a:picLocks noChangeAspect="1" noChangeArrowheads="1"/>
          </p:cNvPicPr>
          <p:nvPr/>
        </p:nvPicPr>
        <p:blipFill>
          <a:blip r:embed="rId9" cstate="print"/>
          <a:srcRect l="53523" t="54877"/>
          <a:stretch>
            <a:fillRect/>
          </a:stretch>
        </p:blipFill>
        <p:spPr bwMode="auto">
          <a:xfrm>
            <a:off x="4668867" y="3603625"/>
            <a:ext cx="1673225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11078" name="Object 6"/>
          <p:cNvGraphicFramePr>
            <a:graphicFrameLocks noChangeAspect="1"/>
          </p:cNvGraphicFramePr>
          <p:nvPr/>
        </p:nvGraphicFramePr>
        <p:xfrm>
          <a:off x="4745067" y="4953000"/>
          <a:ext cx="1460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8" name="Equation" r:id="rId10" imgW="583947" imgH="418918" progId="Equation.3">
                  <p:embed/>
                </p:oleObj>
              </mc:Choice>
              <mc:Fallback>
                <p:oleObj name="Equation" r:id="rId10" imgW="583947" imgH="418918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45067" y="4953000"/>
                        <a:ext cx="1460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11079" name="Object 7"/>
          <p:cNvGraphicFramePr>
            <a:graphicFrameLocks noChangeAspect="1"/>
          </p:cNvGraphicFramePr>
          <p:nvPr/>
        </p:nvGraphicFramePr>
        <p:xfrm>
          <a:off x="6497667" y="4953000"/>
          <a:ext cx="2222500" cy="1047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169" name="Equation" r:id="rId12" imgW="889000" imgH="419100" progId="Equation.3">
                  <p:embed/>
                </p:oleObj>
              </mc:Choice>
              <mc:Fallback>
                <p:oleObj name="Equation" r:id="rId12" imgW="889000" imgH="419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7667" y="4953000"/>
                        <a:ext cx="2222500" cy="1047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628596" y="5210197"/>
            <a:ext cx="14970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</a:rPr>
              <a:t>Notation: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01022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K. </a:t>
            </a:r>
            <a:r>
              <a:rPr lang="en-US" sz="1050" kern="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4" name="Rectangle 1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ln/>
        </p:spPr>
        <p:txBody>
          <a:bodyPr rIns="132080"/>
          <a:lstStyle/>
          <a:p>
            <a:r>
              <a:rPr lang="en-US" dirty="0"/>
              <a:t>Harris Detector: Mathematics</a:t>
            </a:r>
          </a:p>
        </p:txBody>
      </p:sp>
    </p:spTree>
    <p:extLst>
      <p:ext uri="{BB962C8B-B14F-4D97-AF65-F5344CB8AC3E}">
        <p14:creationId xmlns:p14="http://schemas.microsoft.com/office/powerpoint/2010/main" val="1087265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1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 extraction / </a:t>
            </a:r>
            <a:r>
              <a:rPr lang="en-US" dirty="0" err="1" smtClean="0"/>
              <a:t>keypoint</a:t>
            </a:r>
            <a:r>
              <a:rPr lang="en-US" dirty="0" smtClean="0"/>
              <a:t> </a:t>
            </a:r>
            <a:r>
              <a:rPr lang="en-US" dirty="0" smtClean="0"/>
              <a:t>detection</a:t>
            </a:r>
            <a:endParaRPr lang="en-US" dirty="0" smtClean="0"/>
          </a:p>
          <a:p>
            <a:r>
              <a:rPr lang="en-US" dirty="0" smtClean="0"/>
              <a:t>Feature description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Homework due on Tuesday</a:t>
            </a:r>
          </a:p>
          <a:p>
            <a:r>
              <a:rPr lang="en-US" dirty="0" smtClean="0"/>
              <a:t>Office hours today moved to </a:t>
            </a:r>
            <a:r>
              <a:rPr lang="en-US" b="1" dirty="0" smtClean="0"/>
              <a:t>1pm-2pm tomorrow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63079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pl-PL" dirty="0" smtClean="0"/>
              <a:t>Second moment matrix</a:t>
            </a:r>
            <a:endParaRPr lang="en-US" dirty="0" smtClean="0"/>
          </a:p>
        </p:txBody>
      </p:sp>
      <p:graphicFrame>
        <p:nvGraphicFramePr>
          <p:cNvPr id="34820" name="Object 2"/>
          <p:cNvGraphicFramePr>
            <a:graphicFrameLocks noChangeAspect="1"/>
          </p:cNvGraphicFramePr>
          <p:nvPr/>
        </p:nvGraphicFramePr>
        <p:xfrm>
          <a:off x="811213" y="2005013"/>
          <a:ext cx="3760787" cy="7191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5" name="Equation" r:id="rId4" imgW="2654300" imgH="508000" progId="Equation.3">
                  <p:embed/>
                </p:oleObj>
              </mc:Choice>
              <mc:Fallback>
                <p:oleObj name="Equation" r:id="rId4" imgW="26543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213" y="2005013"/>
                        <a:ext cx="3760787" cy="7191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01" name="Slide Number Placeholder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0DF674B-0DFB-4824-88D8-0975E4120CC4}" type="slidenum">
              <a:rPr lang="de-DE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30</a:t>
            </a:fld>
            <a:endParaRPr lang="de-DE" smtClean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67625" y="1233488"/>
            <a:ext cx="1079500" cy="839787"/>
          </a:xfrm>
          <a:prstGeom prst="rect">
            <a:avLst/>
          </a:prstGeom>
          <a:noFill/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</p:pic>
      <p:sp>
        <p:nvSpPr>
          <p:cNvPr id="8203" name="Text Box 9"/>
          <p:cNvSpPr txBox="1">
            <a:spLocks noChangeArrowheads="1"/>
          </p:cNvSpPr>
          <p:nvPr/>
        </p:nvSpPr>
        <p:spPr bwMode="auto">
          <a:xfrm>
            <a:off x="4965946" y="2131397"/>
            <a:ext cx="1800225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1600" dirty="0">
                <a:solidFill>
                  <a:prstClr val="black"/>
                </a:solidFill>
                <a:latin typeface="Arial" charset="0"/>
              </a:rPr>
              <a:t>1. Image derivatives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04" name="Text Box 10"/>
          <p:cNvSpPr txBox="1">
            <a:spLocks noChangeArrowheads="1"/>
          </p:cNvSpPr>
          <p:nvPr/>
        </p:nvSpPr>
        <p:spPr bwMode="auto">
          <a:xfrm>
            <a:off x="3673475" y="3106738"/>
            <a:ext cx="1943100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1600">
                <a:solidFill>
                  <a:prstClr val="black"/>
                </a:solidFill>
                <a:latin typeface="Arial" charset="0"/>
              </a:rPr>
              <a:t>2. Square of derivatives</a:t>
            </a:r>
            <a:endParaRPr lang="en-US" sz="160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05" name="Text Box 11"/>
          <p:cNvSpPr txBox="1">
            <a:spLocks noChangeArrowheads="1"/>
          </p:cNvSpPr>
          <p:nvPr/>
        </p:nvSpPr>
        <p:spPr bwMode="auto">
          <a:xfrm>
            <a:off x="3636963" y="3970338"/>
            <a:ext cx="1944687" cy="58102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1600">
                <a:solidFill>
                  <a:prstClr val="black"/>
                </a:solidFill>
                <a:latin typeface="Arial" charset="0"/>
              </a:rPr>
              <a:t>3. Gaussian </a:t>
            </a:r>
            <a:br>
              <a:rPr lang="pl-PL" sz="1600">
                <a:solidFill>
                  <a:prstClr val="black"/>
                </a:solidFill>
                <a:latin typeface="Arial" charset="0"/>
              </a:rPr>
            </a:br>
            <a:r>
              <a:rPr lang="pl-PL" sz="1600">
                <a:solidFill>
                  <a:prstClr val="black"/>
                </a:solidFill>
                <a:latin typeface="Arial" charset="0"/>
              </a:rPr>
              <a:t>    filter </a:t>
            </a:r>
            <a:r>
              <a:rPr lang="pl-PL" sz="1600" i="1">
                <a:solidFill>
                  <a:prstClr val="black"/>
                </a:solidFill>
                <a:latin typeface="Arial" charset="0"/>
              </a:rPr>
              <a:t>g(</a:t>
            </a:r>
            <a:r>
              <a:rPr lang="pl-PL" sz="1600" i="1">
                <a:solidFill>
                  <a:prstClr val="black"/>
                </a:solidFill>
                <a:latin typeface="Symbol" pitchFamily="18" charset="2"/>
              </a:rPr>
              <a:t>s</a:t>
            </a:r>
            <a:r>
              <a:rPr lang="pl-PL" sz="1600" i="1" baseline="-25000">
                <a:solidFill>
                  <a:prstClr val="black"/>
                </a:solidFill>
                <a:latin typeface="Arial" charset="0"/>
              </a:rPr>
              <a:t>I</a:t>
            </a:r>
            <a:r>
              <a:rPr lang="pl-PL" sz="1600" i="1">
                <a:solidFill>
                  <a:prstClr val="black"/>
                </a:solidFill>
                <a:latin typeface="Arial" charset="0"/>
              </a:rPr>
              <a:t>)</a:t>
            </a:r>
            <a:endParaRPr lang="en-US" sz="1600" i="1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6445250" y="2133600"/>
            <a:ext cx="2519363" cy="865188"/>
            <a:chOff x="3356" y="1638"/>
            <a:chExt cx="2041" cy="756"/>
          </a:xfrm>
        </p:grpSpPr>
        <p:pic>
          <p:nvPicPr>
            <p:cNvPr id="34846" name="Picture 1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356" y="1684"/>
              <a:ext cx="907" cy="710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pic>
          <p:nvPicPr>
            <p:cNvPr id="34847" name="Picture 14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321" y="1684"/>
              <a:ext cx="918" cy="709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34848" name="Text Box 15"/>
            <p:cNvSpPr txBox="1">
              <a:spLocks noChangeArrowheads="1"/>
            </p:cNvSpPr>
            <p:nvPr/>
          </p:nvSpPr>
          <p:spPr bwMode="auto">
            <a:xfrm>
              <a:off x="4059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i="1">
                  <a:solidFill>
                    <a:prstClr val="white"/>
                  </a:solidFill>
                  <a:latin typeface="Arial" charset="0"/>
                </a:rPr>
                <a:t>I</a:t>
              </a:r>
              <a:r>
                <a:rPr lang="pl-PL" i="1" baseline="-25000">
                  <a:solidFill>
                    <a:prstClr val="white"/>
                  </a:solidFill>
                  <a:latin typeface="Arial" charset="0"/>
                </a:rPr>
                <a:t>x</a:t>
              </a:r>
              <a:endParaRPr lang="en-US" i="1" baseline="-25000">
                <a:solidFill>
                  <a:prstClr val="white"/>
                </a:solidFill>
                <a:latin typeface="Arial" charset="0"/>
              </a:endParaRPr>
            </a:p>
          </p:txBody>
        </p:sp>
        <p:sp>
          <p:nvSpPr>
            <p:cNvPr id="34849" name="Text Box 16"/>
            <p:cNvSpPr txBox="1">
              <a:spLocks noChangeArrowheads="1"/>
            </p:cNvSpPr>
            <p:nvPr/>
          </p:nvSpPr>
          <p:spPr bwMode="auto">
            <a:xfrm>
              <a:off x="5034" y="1638"/>
              <a:ext cx="363" cy="323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i="1">
                  <a:solidFill>
                    <a:prstClr val="white"/>
                  </a:solidFill>
                  <a:latin typeface="Arial" charset="0"/>
                </a:rPr>
                <a:t>I</a:t>
              </a:r>
              <a:r>
                <a:rPr lang="pl-PL" i="1" baseline="-25000">
                  <a:solidFill>
                    <a:prstClr val="white"/>
                  </a:solidFill>
                  <a:latin typeface="Arial" charset="0"/>
                </a:rPr>
                <a:t>y</a:t>
              </a:r>
              <a:endParaRPr lang="en-US" i="1" baseline="-25000">
                <a:solidFill>
                  <a:prstClr val="white"/>
                </a:solidFill>
                <a:latin typeface="Arial" charset="0"/>
              </a:endParaRPr>
            </a:p>
          </p:txBody>
        </p:sp>
      </p:grpSp>
      <p:pic>
        <p:nvPicPr>
          <p:cNvPr id="8207" name="Picture 17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9" cstate="print"/>
          <a:srcRect/>
          <a:stretch>
            <a:fillRect/>
          </a:stretch>
        </p:blipFill>
        <p:spPr>
          <a:xfrm>
            <a:off x="7588250" y="3025775"/>
            <a:ext cx="1196975" cy="836613"/>
          </a:xfrm>
        </p:spPr>
      </p:pic>
      <p:pic>
        <p:nvPicPr>
          <p:cNvPr id="8208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133975" y="3033713"/>
            <a:ext cx="1196975" cy="8318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09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65875" y="3033713"/>
            <a:ext cx="1195388" cy="8302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0" name="Text Box 20"/>
          <p:cNvSpPr txBox="1">
            <a:spLocks noChangeArrowheads="1"/>
          </p:cNvSpPr>
          <p:nvPr/>
        </p:nvSpPr>
        <p:spPr bwMode="auto">
          <a:xfrm>
            <a:off x="5942013" y="29876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i="1">
                <a:solidFill>
                  <a:prstClr val="white"/>
                </a:solidFill>
                <a:latin typeface="Arial" charset="0"/>
              </a:rPr>
              <a:t>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x</a:t>
            </a:r>
            <a:r>
              <a:rPr lang="pl-PL" i="1" baseline="30000">
                <a:solidFill>
                  <a:prstClr val="white"/>
                </a:solidFill>
                <a:latin typeface="Arial" charset="0"/>
              </a:rPr>
              <a:t>2</a:t>
            </a:r>
            <a:endParaRPr lang="en-US" i="1" baseline="300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11" name="Text Box 21"/>
          <p:cNvSpPr txBox="1">
            <a:spLocks noChangeArrowheads="1"/>
          </p:cNvSpPr>
          <p:nvPr/>
        </p:nvSpPr>
        <p:spPr bwMode="auto">
          <a:xfrm>
            <a:off x="7165975" y="2962275"/>
            <a:ext cx="466725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i="1">
                <a:solidFill>
                  <a:prstClr val="white"/>
                </a:solidFill>
                <a:latin typeface="Arial" charset="0"/>
              </a:rPr>
              <a:t>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y</a:t>
            </a:r>
            <a:r>
              <a:rPr lang="pl-PL" i="1" baseline="30000">
                <a:solidFill>
                  <a:prstClr val="white"/>
                </a:solidFill>
                <a:latin typeface="Arial" charset="0"/>
              </a:rPr>
              <a:t>2</a:t>
            </a:r>
            <a:endParaRPr lang="en-US" i="1" baseline="30000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12" name="Text Box 22"/>
          <p:cNvSpPr txBox="1">
            <a:spLocks noChangeArrowheads="1"/>
          </p:cNvSpPr>
          <p:nvPr/>
        </p:nvSpPr>
        <p:spPr bwMode="auto">
          <a:xfrm>
            <a:off x="8318500" y="2962275"/>
            <a:ext cx="53816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i="1">
                <a:solidFill>
                  <a:prstClr val="white"/>
                </a:solidFill>
                <a:latin typeface="Arial" charset="0"/>
              </a:rPr>
              <a:t>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x</a:t>
            </a:r>
            <a:r>
              <a:rPr lang="pl-PL" i="1">
                <a:solidFill>
                  <a:prstClr val="white"/>
                </a:solidFill>
                <a:latin typeface="Arial" charset="0"/>
              </a:rPr>
              <a:t>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y</a:t>
            </a:r>
            <a:endParaRPr lang="en-US" i="1" baseline="-25000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13" name="Picture 6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48263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4" name="Picture 7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351588" y="3933825"/>
            <a:ext cx="1182687" cy="8239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8215" name="Picture 8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7597775" y="3933825"/>
            <a:ext cx="1182688" cy="8143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8216" name="Text Box 23"/>
          <p:cNvSpPr txBox="1">
            <a:spLocks noChangeArrowheads="1"/>
          </p:cNvSpPr>
          <p:nvPr/>
        </p:nvSpPr>
        <p:spPr bwMode="auto">
          <a:xfrm>
            <a:off x="5638800" y="3962400"/>
            <a:ext cx="922338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i="1">
                <a:solidFill>
                  <a:prstClr val="white"/>
                </a:solidFill>
                <a:latin typeface="Arial" charset="0"/>
              </a:rPr>
              <a:t>g(I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x</a:t>
            </a:r>
            <a:r>
              <a:rPr lang="pl-PL" i="1" baseline="30000">
                <a:solidFill>
                  <a:prstClr val="white"/>
                </a:solidFill>
                <a:latin typeface="Arial" charset="0"/>
              </a:rPr>
              <a:t>2</a:t>
            </a:r>
            <a:r>
              <a:rPr lang="pl-PL" i="1">
                <a:solidFill>
                  <a:prstClr val="white"/>
                </a:solidFill>
                <a:latin typeface="Arial" charset="0"/>
              </a:rPr>
              <a:t>)</a:t>
            </a:r>
            <a:endParaRPr lang="en-US" i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17" name="Text Box 24"/>
          <p:cNvSpPr txBox="1">
            <a:spLocks noChangeArrowheads="1"/>
          </p:cNvSpPr>
          <p:nvPr/>
        </p:nvSpPr>
        <p:spPr bwMode="auto">
          <a:xfrm>
            <a:off x="6858000" y="39624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i="1">
                <a:solidFill>
                  <a:prstClr val="white"/>
                </a:solidFill>
                <a:latin typeface="Arial" charset="0"/>
              </a:rPr>
              <a:t>g(I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y</a:t>
            </a:r>
            <a:r>
              <a:rPr lang="pl-PL" i="1" baseline="30000">
                <a:solidFill>
                  <a:prstClr val="white"/>
                </a:solidFill>
                <a:latin typeface="Arial" charset="0"/>
              </a:rPr>
              <a:t>2</a:t>
            </a:r>
            <a:r>
              <a:rPr lang="pl-PL" i="1">
                <a:solidFill>
                  <a:prstClr val="white"/>
                </a:solidFill>
                <a:latin typeface="Arial" charset="0"/>
              </a:rPr>
              <a:t>)</a:t>
            </a:r>
            <a:endParaRPr lang="en-US" i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18" name="Text Box 25"/>
          <p:cNvSpPr txBox="1">
            <a:spLocks noChangeArrowheads="1"/>
          </p:cNvSpPr>
          <p:nvPr/>
        </p:nvSpPr>
        <p:spPr bwMode="auto">
          <a:xfrm>
            <a:off x="8035925" y="3886200"/>
            <a:ext cx="925513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i="1">
                <a:solidFill>
                  <a:prstClr val="white"/>
                </a:solidFill>
                <a:latin typeface="Arial" charset="0"/>
              </a:rPr>
              <a:t>g(I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x</a:t>
            </a:r>
            <a:r>
              <a:rPr lang="pl-PL" i="1">
                <a:solidFill>
                  <a:prstClr val="white"/>
                </a:solidFill>
                <a:latin typeface="Arial" charset="0"/>
              </a:rPr>
              <a:t>I</a:t>
            </a:r>
            <a:r>
              <a:rPr lang="pl-PL" i="1" baseline="-25000">
                <a:solidFill>
                  <a:prstClr val="white"/>
                </a:solidFill>
                <a:latin typeface="Arial" charset="0"/>
              </a:rPr>
              <a:t>y</a:t>
            </a:r>
            <a:r>
              <a:rPr lang="pl-PL" i="1">
                <a:solidFill>
                  <a:prstClr val="white"/>
                </a:solidFill>
                <a:latin typeface="Arial" charset="0"/>
              </a:rPr>
              <a:t>)</a:t>
            </a:r>
            <a:endParaRPr lang="en-US" i="1">
              <a:solidFill>
                <a:prstClr val="white"/>
              </a:solidFill>
              <a:latin typeface="Arial" charset="0"/>
            </a:endParaRPr>
          </a:p>
        </p:txBody>
      </p:sp>
      <p:pic>
        <p:nvPicPr>
          <p:cNvPr id="8219" name="Picture 27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337300" y="4868863"/>
            <a:ext cx="2447925" cy="18954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8196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8453990"/>
              </p:ext>
            </p:extLst>
          </p:nvPr>
        </p:nvGraphicFramePr>
        <p:xfrm>
          <a:off x="842963" y="5191125"/>
          <a:ext cx="4976812" cy="431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6" name="Equation" r:id="rId16" imgW="2641320" imgH="228600" progId="Equation.3">
                  <p:embed/>
                </p:oleObj>
              </mc:Choice>
              <mc:Fallback>
                <p:oleObj name="Equation" r:id="rId16" imgW="264132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2963" y="5191125"/>
                        <a:ext cx="4976812" cy="431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220" name="Text Box 30"/>
          <p:cNvSpPr txBox="1">
            <a:spLocks noChangeArrowheads="1"/>
          </p:cNvSpPr>
          <p:nvPr/>
        </p:nvSpPr>
        <p:spPr bwMode="auto">
          <a:xfrm>
            <a:off x="539750" y="4800600"/>
            <a:ext cx="5638800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>
                <a:solidFill>
                  <a:prstClr val="black"/>
                </a:solidFill>
                <a:latin typeface="Arial" charset="0"/>
              </a:rPr>
              <a:t>4. Cornerness function </a:t>
            </a:r>
            <a:r>
              <a:rPr lang="en-US">
                <a:solidFill>
                  <a:prstClr val="black"/>
                </a:solidFill>
                <a:latin typeface="Arial" charset="0"/>
              </a:rPr>
              <a:t>– </a:t>
            </a:r>
            <a:r>
              <a:rPr lang="pl-PL">
                <a:solidFill>
                  <a:prstClr val="black"/>
                </a:solidFill>
                <a:latin typeface="Arial" charset="0"/>
              </a:rPr>
              <a:t>both eigenvalues are strong</a:t>
            </a:r>
            <a:endParaRPr lang="en-US" i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221" name="Text Box 31"/>
          <p:cNvSpPr txBox="1">
            <a:spLocks noChangeArrowheads="1"/>
          </p:cNvSpPr>
          <p:nvPr/>
        </p:nvSpPr>
        <p:spPr bwMode="auto">
          <a:xfrm>
            <a:off x="8218488" y="6400800"/>
            <a:ext cx="925512" cy="36988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i="1">
                <a:solidFill>
                  <a:prstClr val="white"/>
                </a:solidFill>
                <a:latin typeface="Arial" charset="0"/>
              </a:rPr>
              <a:t>har</a:t>
            </a:r>
            <a:endParaRPr lang="en-US" i="1">
              <a:solidFill>
                <a:prstClr val="white"/>
              </a:solidFill>
              <a:latin typeface="Arial" charset="0"/>
            </a:endParaRPr>
          </a:p>
        </p:txBody>
      </p:sp>
      <p:sp>
        <p:nvSpPr>
          <p:cNvPr id="8222" name="Text Box 32"/>
          <p:cNvSpPr txBox="1">
            <a:spLocks noChangeArrowheads="1"/>
          </p:cNvSpPr>
          <p:nvPr/>
        </p:nvSpPr>
        <p:spPr bwMode="auto">
          <a:xfrm>
            <a:off x="539750" y="6342063"/>
            <a:ext cx="4679950" cy="369887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dirty="0">
                <a:solidFill>
                  <a:prstClr val="black"/>
                </a:solidFill>
                <a:latin typeface="Arial" charset="0"/>
              </a:rPr>
              <a:t>5. Non-maxima suppression</a:t>
            </a:r>
            <a:endParaRPr lang="en-US" i="1" dirty="0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8197" name="Object 5"/>
          <p:cNvGraphicFramePr>
            <a:graphicFrameLocks noChangeAspect="1"/>
          </p:cNvGraphicFramePr>
          <p:nvPr/>
        </p:nvGraphicFramePr>
        <p:xfrm>
          <a:off x="657225" y="3505200"/>
          <a:ext cx="1476375" cy="631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177" name="Equation" r:id="rId18" imgW="1066800" imgH="457200" progId="Equation.DSMT4">
                  <p:embed/>
                </p:oleObj>
              </mc:Choice>
              <mc:Fallback>
                <p:oleObj name="Equation" r:id="rId18" imgW="1066800" imgH="457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7225" y="3505200"/>
                        <a:ext cx="1476375" cy="631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67D967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485812" y="2591944"/>
            <a:ext cx="20176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</a:rPr>
              <a:t>(optionally, blur first)</a:t>
            </a:r>
            <a:endParaRPr lang="en-US" sz="1600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-426" y="6596390"/>
            <a:ext cx="86765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Hoiem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38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03" grpId="0"/>
      <p:bldP spid="8204" grpId="0"/>
      <p:bldP spid="8205" grpId="0"/>
      <p:bldP spid="8210" grpId="0"/>
      <p:bldP spid="8211" grpId="0"/>
      <p:bldP spid="8212" grpId="0"/>
      <p:bldP spid="8216" grpId="0"/>
      <p:bldP spid="8217" grpId="0"/>
      <p:bldP spid="8218" grpId="0"/>
      <p:bldP spid="8220" grpId="0"/>
      <p:bldP spid="8221" grpId="0"/>
      <p:bldP spid="8222" grpId="0"/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282" name="Text Box 2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5283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pic>
        <p:nvPicPr>
          <p:cNvPr id="23" name="Picture 10" descr="corner"/>
          <p:cNvPicPr>
            <a:picLocks noChangeAspect="1" noChangeArrowheads="1"/>
          </p:cNvPicPr>
          <p:nvPr/>
        </p:nvPicPr>
        <p:blipFill>
          <a:blip r:embed="rId3" cstate="print"/>
          <a:srcRect t="-13333" b="26667"/>
          <a:stretch>
            <a:fillRect/>
          </a:stretch>
        </p:blipFill>
        <p:spPr bwMode="auto">
          <a:xfrm>
            <a:off x="3733800" y="2209800"/>
            <a:ext cx="1981200" cy="1981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3810000" y="2590800"/>
            <a:ext cx="1676400" cy="1600200"/>
            <a:chOff x="2400" y="1968"/>
            <a:chExt cx="1056" cy="1008"/>
          </a:xfrm>
        </p:grpSpPr>
        <p:sp>
          <p:nvSpPr>
            <p:cNvPr id="25" name="Line 7"/>
            <p:cNvSpPr>
              <a:spLocks noChangeShapeType="1"/>
            </p:cNvSpPr>
            <p:nvPr/>
          </p:nvSpPr>
          <p:spPr bwMode="auto">
            <a:xfrm flipH="1">
              <a:off x="2400" y="240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6" name="Line 8"/>
            <p:cNvSpPr>
              <a:spLocks noChangeShapeType="1"/>
            </p:cNvSpPr>
            <p:nvPr/>
          </p:nvSpPr>
          <p:spPr bwMode="auto">
            <a:xfrm flipH="1">
              <a:off x="2400" y="2592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7" name="Line 9"/>
            <p:cNvSpPr>
              <a:spLocks noChangeShapeType="1"/>
            </p:cNvSpPr>
            <p:nvPr/>
          </p:nvSpPr>
          <p:spPr bwMode="auto">
            <a:xfrm flipH="1">
              <a:off x="2400" y="2784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8" name="Line 10"/>
            <p:cNvSpPr>
              <a:spLocks noChangeShapeType="1"/>
            </p:cNvSpPr>
            <p:nvPr/>
          </p:nvSpPr>
          <p:spPr bwMode="auto">
            <a:xfrm flipH="1">
              <a:off x="2400" y="2976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9" name="Line 11"/>
            <p:cNvSpPr>
              <a:spLocks noChangeShapeType="1"/>
            </p:cNvSpPr>
            <p:nvPr/>
          </p:nvSpPr>
          <p:spPr bwMode="auto">
            <a:xfrm rot="5400000" flipH="1">
              <a:off x="2688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0" name="Line 12"/>
            <p:cNvSpPr>
              <a:spLocks noChangeShapeType="1"/>
            </p:cNvSpPr>
            <p:nvPr/>
          </p:nvSpPr>
          <p:spPr bwMode="auto">
            <a:xfrm rot="5400000" flipH="1">
              <a:off x="2880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" name="Line 13"/>
            <p:cNvSpPr>
              <a:spLocks noChangeShapeType="1"/>
            </p:cNvSpPr>
            <p:nvPr/>
          </p:nvSpPr>
          <p:spPr bwMode="auto">
            <a:xfrm rot="5400000" flipH="1">
              <a:off x="3072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" name="Line 14"/>
            <p:cNvSpPr>
              <a:spLocks noChangeShapeType="1"/>
            </p:cNvSpPr>
            <p:nvPr/>
          </p:nvSpPr>
          <p:spPr bwMode="auto">
            <a:xfrm rot="5400000" flipH="1">
              <a:off x="3264" y="2160"/>
              <a:ext cx="384" cy="0"/>
            </a:xfrm>
            <a:prstGeom prst="line">
              <a:avLst/>
            </a:prstGeom>
            <a:noFill/>
            <a:ln w="5080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Grauman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5566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67330" name="Object 2"/>
          <p:cNvGraphicFramePr>
            <a:graphicFrameLocks noChangeAspect="1"/>
          </p:cNvGraphicFramePr>
          <p:nvPr/>
        </p:nvGraphicFramePr>
        <p:xfrm>
          <a:off x="1406525" y="1905000"/>
          <a:ext cx="6351588" cy="1549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11" name="Equation" r:id="rId4" imgW="2082800" imgH="508000" progId="Equation.3">
                  <p:embed/>
                </p:oleObj>
              </mc:Choice>
              <mc:Fallback>
                <p:oleObj name="Equation" r:id="rId4" imgW="20828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6525" y="1905000"/>
                        <a:ext cx="6351588" cy="15494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67331" name="Text Box 3"/>
          <p:cNvSpPr txBox="1">
            <a:spLocks noChangeArrowheads="1"/>
          </p:cNvSpPr>
          <p:nvPr/>
        </p:nvSpPr>
        <p:spPr bwMode="auto">
          <a:xfrm>
            <a:off x="685800" y="1143000"/>
            <a:ext cx="6858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Arial" pitchFamily="34" charset="0"/>
              </a:rPr>
              <a:t>First, consider an axis-aligned corner:</a:t>
            </a:r>
          </a:p>
        </p:txBody>
      </p:sp>
      <p:sp>
        <p:nvSpPr>
          <p:cNvPr id="867332" name="Text Box 4"/>
          <p:cNvSpPr txBox="1">
            <a:spLocks noChangeArrowheads="1"/>
          </p:cNvSpPr>
          <p:nvPr/>
        </p:nvSpPr>
        <p:spPr bwMode="auto">
          <a:xfrm>
            <a:off x="457200" y="3581400"/>
            <a:ext cx="8229600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This means dominant gradient directions align with x or y 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axis</a:t>
            </a: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Look for locations where </a:t>
            </a:r>
            <a:r>
              <a:rPr lang="en-US" sz="2400" b="1" dirty="0" smtClean="0">
                <a:solidFill>
                  <a:srgbClr val="000000"/>
                </a:solidFill>
                <a:cs typeface="Arial" pitchFamily="34" charset="0"/>
              </a:rPr>
              <a:t>both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l-GR" sz="2400" dirty="0" smtClean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’s are large.</a:t>
            </a:r>
            <a:endParaRPr lang="en-US" sz="2400" dirty="0">
              <a:solidFill>
                <a:srgbClr val="000000"/>
              </a:solidFill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If either </a:t>
            </a:r>
            <a:r>
              <a:rPr lang="el-GR" sz="2400" dirty="0">
                <a:solidFill>
                  <a:srgbClr val="000000"/>
                </a:solidFill>
                <a:cs typeface="Arial" pitchFamily="34" charset="0"/>
              </a:rPr>
              <a:t>λ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 is close to 0, then this is </a:t>
            </a:r>
            <a:r>
              <a:rPr lang="en-US" sz="2400" b="1" dirty="0">
                <a:solidFill>
                  <a:srgbClr val="000000"/>
                </a:solidFill>
                <a:cs typeface="Arial" pitchFamily="34" charset="0"/>
              </a:rPr>
              <a:t>not</a:t>
            </a:r>
            <a:r>
              <a:rPr lang="en-US" sz="2400" dirty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cs typeface="Arial" pitchFamily="34" charset="0"/>
              </a:rPr>
              <a:t>corner-like.</a:t>
            </a:r>
            <a:endParaRPr lang="en-US" sz="2000" dirty="0">
              <a:solidFill>
                <a:srgbClr val="000000"/>
              </a:solidFill>
              <a:latin typeface="Symbol" pitchFamily="18" charset="2"/>
              <a:cs typeface="Arial" pitchFamily="34" charset="0"/>
            </a:endParaRPr>
          </a:p>
          <a:p>
            <a:pPr marL="457200" indent="-457200" fontAlgn="base">
              <a:spcBef>
                <a:spcPct val="50000"/>
              </a:spcBef>
              <a:spcAft>
                <a:spcPct val="0"/>
              </a:spcAft>
            </a:pPr>
            <a:endParaRPr lang="en-US" sz="2400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867334" name="Rectangle 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5656946"/>
            <a:ext cx="8610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</a:rPr>
              <a:t>What if we have a corner that is not aligned with the image axes? 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Grauman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72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93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does this matrix reveal?</a:t>
            </a:r>
            <a:endParaRPr lang="en-US" dirty="0"/>
          </a:p>
        </p:txBody>
      </p:sp>
      <p:sp>
        <p:nvSpPr>
          <p:cNvPr id="869379" name="Text Box 3"/>
          <p:cNvSpPr txBox="1">
            <a:spLocks noChangeArrowheads="1"/>
          </p:cNvSpPr>
          <p:nvPr/>
        </p:nvSpPr>
        <p:spPr bwMode="auto">
          <a:xfrm>
            <a:off x="609600" y="1554163"/>
            <a:ext cx="73914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Since </a:t>
            </a:r>
            <a:r>
              <a:rPr lang="en-US" sz="2800" i="1" dirty="0" smtClean="0">
                <a:solidFill>
                  <a:srgbClr val="000000"/>
                </a:solidFill>
                <a:cs typeface="Arial" pitchFamily="34" charset="0"/>
              </a:rPr>
              <a:t>M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cs typeface="Arial" pitchFamily="34" charset="0"/>
              </a:rPr>
              <a:t>is symmetric, we have</a:t>
            </a:r>
          </a:p>
        </p:txBody>
      </p:sp>
      <p:graphicFrame>
        <p:nvGraphicFramePr>
          <p:cNvPr id="869380" name="Object 4"/>
          <p:cNvGraphicFramePr>
            <a:graphicFrameLocks noChangeAspect="1"/>
          </p:cNvGraphicFramePr>
          <p:nvPr/>
        </p:nvGraphicFramePr>
        <p:xfrm>
          <a:off x="5761038" y="1295400"/>
          <a:ext cx="2987675" cy="1158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4" name="Equation" r:id="rId4" imgW="1244600" imgH="482600" progId="Equation.3">
                  <p:embed/>
                </p:oleObj>
              </mc:Choice>
              <mc:Fallback>
                <p:oleObj name="Equation" r:id="rId4" imgW="12446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61038" y="1295400"/>
                        <a:ext cx="2987675" cy="11588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69395" name="Object 19"/>
          <p:cNvGraphicFramePr>
            <a:graphicFrameLocks noChangeAspect="1"/>
          </p:cNvGraphicFramePr>
          <p:nvPr/>
        </p:nvGraphicFramePr>
        <p:xfrm>
          <a:off x="5730875" y="2759075"/>
          <a:ext cx="1585913" cy="549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35" name="Equation" r:id="rId6" imgW="660400" imgH="228600" progId="Equation.3">
                  <p:embed/>
                </p:oleObj>
              </mc:Choice>
              <mc:Fallback>
                <p:oleObj name="Equation" r:id="rId6" imgW="6604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75" y="2759075"/>
                        <a:ext cx="1585913" cy="549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" name="Group 35"/>
          <p:cNvGrpSpPr/>
          <p:nvPr/>
        </p:nvGrpSpPr>
        <p:grpSpPr>
          <a:xfrm>
            <a:off x="1733538" y="2209800"/>
            <a:ext cx="1981200" cy="1981200"/>
            <a:chOff x="3105138" y="3303599"/>
            <a:chExt cx="1981200" cy="1981200"/>
          </a:xfrm>
        </p:grpSpPr>
        <p:pic>
          <p:nvPicPr>
            <p:cNvPr id="24" name="Picture 10" descr="corner"/>
            <p:cNvPicPr>
              <a:picLocks noChangeAspect="1" noChangeArrowheads="1"/>
            </p:cNvPicPr>
            <p:nvPr/>
          </p:nvPicPr>
          <p:blipFill>
            <a:blip r:embed="rId8" cstate="print"/>
            <a:srcRect t="-13333" b="26667"/>
            <a:stretch>
              <a:fillRect/>
            </a:stretch>
          </p:blipFill>
          <p:spPr bwMode="auto">
            <a:xfrm rot="1721913">
              <a:off x="3105138" y="3303599"/>
              <a:ext cx="1981200" cy="1981200"/>
            </a:xfrm>
            <a:prstGeom prst="rect">
              <a:avLst/>
            </a:pr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</p:spPr>
        </p:pic>
        <p:grpSp>
          <p:nvGrpSpPr>
            <p:cNvPr id="3" name="Group 6"/>
            <p:cNvGrpSpPr>
              <a:grpSpLocks/>
            </p:cNvGrpSpPr>
            <p:nvPr/>
          </p:nvGrpSpPr>
          <p:grpSpPr bwMode="auto">
            <a:xfrm rot="1721913">
              <a:off x="3418663" y="3758798"/>
              <a:ext cx="1501775" cy="1504950"/>
              <a:chOff x="2510" y="1968"/>
              <a:chExt cx="946" cy="948"/>
            </a:xfrm>
          </p:grpSpPr>
          <p:sp>
            <p:nvSpPr>
              <p:cNvPr id="26" name="Line 7"/>
              <p:cNvSpPr>
                <a:spLocks noChangeShapeType="1"/>
              </p:cNvSpPr>
              <p:nvPr/>
            </p:nvSpPr>
            <p:spPr bwMode="auto">
              <a:xfrm flipH="1">
                <a:off x="2510" y="234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7" name="Line 8"/>
              <p:cNvSpPr>
                <a:spLocks noChangeShapeType="1"/>
              </p:cNvSpPr>
              <p:nvPr/>
            </p:nvSpPr>
            <p:spPr bwMode="auto">
              <a:xfrm flipH="1">
                <a:off x="2510" y="2532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8" name="Line 9"/>
              <p:cNvSpPr>
                <a:spLocks noChangeShapeType="1"/>
              </p:cNvSpPr>
              <p:nvPr/>
            </p:nvSpPr>
            <p:spPr bwMode="auto">
              <a:xfrm flipH="1">
                <a:off x="2510" y="2724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29" name="Line 10"/>
              <p:cNvSpPr>
                <a:spLocks noChangeShapeType="1"/>
              </p:cNvSpPr>
              <p:nvPr/>
            </p:nvSpPr>
            <p:spPr bwMode="auto">
              <a:xfrm flipH="1">
                <a:off x="2510" y="2916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0" name="Line 11"/>
              <p:cNvSpPr>
                <a:spLocks noChangeShapeType="1"/>
              </p:cNvSpPr>
              <p:nvPr/>
            </p:nvSpPr>
            <p:spPr bwMode="auto">
              <a:xfrm rot="5400000" flipH="1">
                <a:off x="2688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" name="Line 12"/>
              <p:cNvSpPr>
                <a:spLocks noChangeShapeType="1"/>
              </p:cNvSpPr>
              <p:nvPr/>
            </p:nvSpPr>
            <p:spPr bwMode="auto">
              <a:xfrm rot="5400000" flipH="1">
                <a:off x="2880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" name="Line 13"/>
              <p:cNvSpPr>
                <a:spLocks noChangeShapeType="1"/>
              </p:cNvSpPr>
              <p:nvPr/>
            </p:nvSpPr>
            <p:spPr bwMode="auto">
              <a:xfrm rot="5400000" flipH="1">
                <a:off x="3072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" name="Line 14"/>
              <p:cNvSpPr>
                <a:spLocks noChangeShapeType="1"/>
              </p:cNvSpPr>
              <p:nvPr/>
            </p:nvSpPr>
            <p:spPr bwMode="auto">
              <a:xfrm rot="5400000" flipH="1">
                <a:off x="3264" y="2160"/>
                <a:ext cx="384" cy="0"/>
              </a:xfrm>
              <a:prstGeom prst="line">
                <a:avLst/>
              </a:prstGeom>
              <a:noFill/>
              <a:ln w="50800">
                <a:solidFill>
                  <a:srgbClr val="FF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7" name="TextBox 36"/>
          <p:cNvSpPr txBox="1"/>
          <p:nvPr/>
        </p:nvSpPr>
        <p:spPr>
          <a:xfrm>
            <a:off x="685800" y="4800600"/>
            <a:ext cx="79248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dirty="0" smtClean="0">
                <a:solidFill>
                  <a:srgbClr val="000000"/>
                </a:solidFill>
              </a:rPr>
              <a:t>The </a:t>
            </a:r>
            <a:r>
              <a:rPr lang="en-US" sz="2800" i="1" dirty="0" err="1" smtClean="0">
                <a:solidFill>
                  <a:srgbClr val="000000"/>
                </a:solidFill>
              </a:rPr>
              <a:t>eigenvalues</a:t>
            </a:r>
            <a:r>
              <a:rPr lang="en-US" sz="2800" dirty="0" smtClean="0">
                <a:solidFill>
                  <a:srgbClr val="000000"/>
                </a:solidFill>
              </a:rPr>
              <a:t> of </a:t>
            </a:r>
            <a:r>
              <a:rPr lang="en-US" sz="2800" i="1" dirty="0" smtClean="0">
                <a:solidFill>
                  <a:srgbClr val="000000"/>
                </a:solidFill>
              </a:rPr>
              <a:t>M </a:t>
            </a:r>
            <a:r>
              <a:rPr lang="en-US" sz="2800" dirty="0" smtClean="0">
                <a:solidFill>
                  <a:srgbClr val="000000"/>
                </a:solidFill>
              </a:rPr>
              <a:t>reveal the amount of intensity change in the two principal orthogonal gradient directions in the window.</a:t>
            </a: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302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Corner response function</a:t>
            </a:r>
            <a:endParaRPr lang="en-US" dirty="0"/>
          </a:p>
        </p:txBody>
      </p: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6248400" y="1295400"/>
            <a:ext cx="2362200" cy="2779713"/>
            <a:chOff x="480" y="1824"/>
            <a:chExt cx="1488" cy="1751"/>
          </a:xfrm>
        </p:grpSpPr>
        <p:pic>
          <p:nvPicPr>
            <p:cNvPr id="18" name="Picture 18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8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9" name="Text Box 19"/>
            <p:cNvSpPr txBox="1">
              <a:spLocks noChangeArrowheads="1"/>
            </p:cNvSpPr>
            <p:nvPr/>
          </p:nvSpPr>
          <p:spPr bwMode="auto">
            <a:xfrm>
              <a:off x="480" y="3284"/>
              <a:ext cx="129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“flat”</a:t>
              </a:r>
              <a:r>
                <a:rPr lang="en-US" sz="2400" dirty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 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region: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20" name="Rectangle 20"/>
            <p:cNvSpPr>
              <a:spLocks noChangeArrowheads="1"/>
            </p:cNvSpPr>
            <p:nvPr/>
          </p:nvSpPr>
          <p:spPr bwMode="auto">
            <a:xfrm>
              <a:off x="1344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1" name="Line 21"/>
            <p:cNvSpPr>
              <a:spLocks noChangeShapeType="1"/>
            </p:cNvSpPr>
            <p:nvPr/>
          </p:nvSpPr>
          <p:spPr bwMode="auto">
            <a:xfrm>
              <a:off x="1776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2" name="Line 22"/>
            <p:cNvSpPr>
              <a:spLocks noChangeShapeType="1"/>
            </p:cNvSpPr>
            <p:nvPr/>
          </p:nvSpPr>
          <p:spPr bwMode="auto">
            <a:xfrm flipH="1">
              <a:off x="1200" y="292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3" name="Line 23"/>
            <p:cNvSpPr>
              <a:spLocks noChangeShapeType="1"/>
            </p:cNvSpPr>
            <p:nvPr/>
          </p:nvSpPr>
          <p:spPr bwMode="auto">
            <a:xfrm flipH="1" flipV="1">
              <a:off x="1200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24" name="Line 24"/>
            <p:cNvSpPr>
              <a:spLocks noChangeShapeType="1"/>
            </p:cNvSpPr>
            <p:nvPr/>
          </p:nvSpPr>
          <p:spPr bwMode="auto">
            <a:xfrm flipV="1">
              <a:off x="1776" y="2352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5" name="Rectangle 10"/>
          <p:cNvSpPr>
            <a:spLocks noChangeArrowheads="1"/>
          </p:cNvSpPr>
          <p:nvPr/>
        </p:nvSpPr>
        <p:spPr bwMode="auto">
          <a:xfrm>
            <a:off x="6400800" y="4038600"/>
            <a:ext cx="27432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small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/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457200" y="1295400"/>
            <a:ext cx="2438400" cy="2779713"/>
            <a:chOff x="2160" y="1824"/>
            <a:chExt cx="1536" cy="1751"/>
          </a:xfrm>
        </p:grpSpPr>
        <p:pic>
          <p:nvPicPr>
            <p:cNvPr id="5" name="Picture 5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160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6" name="Text Box 6"/>
            <p:cNvSpPr txBox="1">
              <a:spLocks noChangeArrowheads="1"/>
            </p:cNvSpPr>
            <p:nvPr/>
          </p:nvSpPr>
          <p:spPr bwMode="auto">
            <a:xfrm>
              <a:off x="2160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“edge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7" name="Rectangle 7"/>
            <p:cNvSpPr>
              <a:spLocks noChangeArrowheads="1"/>
            </p:cNvSpPr>
            <p:nvPr/>
          </p:nvSpPr>
          <p:spPr bwMode="auto">
            <a:xfrm>
              <a:off x="2496" y="249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" name="Line 8"/>
            <p:cNvSpPr>
              <a:spLocks noChangeShapeType="1"/>
            </p:cNvSpPr>
            <p:nvPr/>
          </p:nvSpPr>
          <p:spPr bwMode="auto">
            <a:xfrm flipV="1">
              <a:off x="2352" y="2544"/>
              <a:ext cx="0" cy="33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26" name="Rectangle 7"/>
          <p:cNvSpPr>
            <a:spLocks noChangeArrowheads="1"/>
          </p:cNvSpPr>
          <p:nvPr/>
        </p:nvSpPr>
        <p:spPr bwMode="auto">
          <a:xfrm>
            <a:off x="1752600" y="1589116"/>
            <a:ext cx="685800" cy="685800"/>
          </a:xfrm>
          <a:prstGeom prst="rect">
            <a:avLst/>
          </a:prstGeom>
          <a:solidFill>
            <a:srgbClr val="FFCC99">
              <a:alpha val="39999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27" name="Rectangle 11"/>
          <p:cNvSpPr>
            <a:spLocks noChangeArrowheads="1"/>
          </p:cNvSpPr>
          <p:nvPr/>
        </p:nvSpPr>
        <p:spPr bwMode="auto">
          <a:xfrm>
            <a:off x="762000" y="4018260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29" name="Rectangle 12"/>
          <p:cNvSpPr>
            <a:spLocks noChangeArrowheads="1"/>
          </p:cNvSpPr>
          <p:nvPr/>
        </p:nvSpPr>
        <p:spPr bwMode="auto">
          <a:xfrm>
            <a:off x="762000" y="4491335"/>
            <a:ext cx="12954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&gt;&gt;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3352800" y="1295400"/>
            <a:ext cx="2667000" cy="2779713"/>
            <a:chOff x="3792" y="1824"/>
            <a:chExt cx="1680" cy="1751"/>
          </a:xfrm>
        </p:grpSpPr>
        <p:pic>
          <p:nvPicPr>
            <p:cNvPr id="10" name="Picture 10" descr="cor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792" y="1824"/>
              <a:ext cx="1440" cy="144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3936" y="3284"/>
              <a:ext cx="1536" cy="2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400" dirty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“corner</a:t>
              </a:r>
              <a:r>
                <a:rPr lang="en-US" sz="2400" dirty="0" smtClean="0">
                  <a:solidFill>
                    <a:srgbClr val="003399"/>
                  </a:solidFill>
                  <a:latin typeface="Arial Unicode MS" pitchFamily="34" charset="-128"/>
                  <a:cs typeface="Times New Roman" pitchFamily="18" charset="0"/>
                </a:rPr>
                <a:t>”</a:t>
              </a:r>
              <a:r>
                <a:rPr lang="en-US" sz="2400" dirty="0" smtClean="0">
                  <a:solidFill>
                    <a:srgbClr val="000000"/>
                  </a:solidFill>
                  <a:latin typeface="Arial Unicode MS" pitchFamily="34" charset="-128"/>
                  <a:cs typeface="Times New Roman" pitchFamily="18" charset="0"/>
                </a:rPr>
                <a:t>:</a:t>
              </a:r>
              <a:endParaRPr lang="ru-RU" sz="2400" dirty="0">
                <a:solidFill>
                  <a:srgbClr val="000000"/>
                </a:solidFill>
                <a:latin typeface="Arial Unicode MS" pitchFamily="34" charset="-128"/>
                <a:cs typeface="Times New Roman" pitchFamily="18" charset="0"/>
              </a:endParaRPr>
            </a:p>
          </p:txBody>
        </p:sp>
        <p:sp>
          <p:nvSpPr>
            <p:cNvPr id="12" name="Rectangle 12"/>
            <p:cNvSpPr>
              <a:spLocks noChangeArrowheads="1"/>
            </p:cNvSpPr>
            <p:nvPr/>
          </p:nvSpPr>
          <p:spPr bwMode="auto">
            <a:xfrm>
              <a:off x="4224" y="2016"/>
              <a:ext cx="432" cy="432"/>
            </a:xfrm>
            <a:prstGeom prst="rect">
              <a:avLst/>
            </a:prstGeom>
            <a:solidFill>
              <a:srgbClr val="FFCC99">
                <a:alpha val="39999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3" name="Line 13"/>
            <p:cNvSpPr>
              <a:spLocks noChangeShapeType="1"/>
            </p:cNvSpPr>
            <p:nvPr/>
          </p:nvSpPr>
          <p:spPr bwMode="auto">
            <a:xfrm flipH="1">
              <a:off x="4080" y="2448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4" name="Line 14"/>
            <p:cNvSpPr>
              <a:spLocks noChangeShapeType="1"/>
            </p:cNvSpPr>
            <p:nvPr/>
          </p:nvSpPr>
          <p:spPr bwMode="auto">
            <a:xfrm flipH="1" flipV="1">
              <a:off x="4080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>
              <a:off x="4656" y="2448"/>
              <a:ext cx="144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V="1">
              <a:off x="4656" y="1872"/>
              <a:ext cx="144" cy="1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30" name="Rectangle 9"/>
          <p:cNvSpPr>
            <a:spLocks noChangeArrowheads="1"/>
          </p:cNvSpPr>
          <p:nvPr/>
        </p:nvSpPr>
        <p:spPr bwMode="auto">
          <a:xfrm>
            <a:off x="3124200" y="4045803"/>
            <a:ext cx="3581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4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and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are large,</a:t>
            </a:r>
            <a:b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</a:b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1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~ </a:t>
            </a:r>
            <a:r>
              <a:rPr lang="ru-RU" sz="2400" dirty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</a:t>
            </a:r>
            <a:r>
              <a:rPr lang="en-US" sz="2400" baseline="-25000" dirty="0" smtClean="0">
                <a:solidFill>
                  <a:srgbClr val="000000"/>
                </a:solidFill>
                <a:cs typeface="Times New Roman" pitchFamily="18" charset="0"/>
                <a:sym typeface="Symbol" pitchFamily="18" charset="2"/>
              </a:rPr>
              <a:t>2</a:t>
            </a:r>
            <a:endParaRPr lang="ru-RU" sz="2400" dirty="0">
              <a:solidFill>
                <a:srgbClr val="000000"/>
              </a:solidFill>
              <a:cs typeface="Times New Roman" pitchFamily="18" charset="0"/>
              <a:sym typeface="Symbol" pitchFamily="18" charset="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0" y="6593765"/>
            <a:ext cx="3360215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Adapted from A</a:t>
            </a:r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. </a:t>
            </a:r>
            <a:r>
              <a:rPr lang="en-US" sz="1050" dirty="0" err="1" smtClean="0">
                <a:solidFill>
                  <a:srgbClr val="000000"/>
                </a:solidFill>
                <a:cs typeface="Arial" pitchFamily="34" charset="0"/>
              </a:rPr>
              <a:t>Efros</a:t>
            </a:r>
            <a:r>
              <a:rPr lang="en-US" sz="1050" dirty="0" smtClean="0">
                <a:solidFill>
                  <a:srgbClr val="000000"/>
                </a:solidFill>
                <a:cs typeface="Arial" pitchFamily="34" charset="0"/>
              </a:rPr>
              <a:t>, </a:t>
            </a:r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r>
              <a:rPr lang="en-US" sz="1050" kern="0" dirty="0" smtClean="0">
                <a:solidFill>
                  <a:srgbClr val="000000"/>
                </a:solidFill>
              </a:rPr>
              <a:t>, K. </a:t>
            </a:r>
            <a:r>
              <a:rPr lang="en-US" sz="1050" kern="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2" name="Line 8"/>
          <p:cNvSpPr>
            <a:spLocks noChangeShapeType="1"/>
          </p:cNvSpPr>
          <p:nvPr/>
        </p:nvSpPr>
        <p:spPr bwMode="auto">
          <a:xfrm rot="16200000" flipV="1">
            <a:off x="2057400" y="1150938"/>
            <a:ext cx="0" cy="533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6748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/>
      <p:bldP spid="29" grpId="0"/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Harris Detector: Mathematics</a:t>
            </a:r>
          </a:p>
        </p:txBody>
      </p:sp>
      <p:sp>
        <p:nvSpPr>
          <p:cNvPr id="51202" name="Rectangle 2"/>
          <p:cNvSpPr>
            <a:spLocks/>
          </p:cNvSpPr>
          <p:nvPr/>
        </p:nvSpPr>
        <p:spPr bwMode="auto">
          <a:xfrm>
            <a:off x="381000" y="1766888"/>
            <a:ext cx="4419600" cy="49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40639" bIns="0"/>
          <a:lstStyle/>
          <a:p>
            <a:pPr marL="39688" algn="ctr">
              <a:spcBef>
                <a:spcPts val="1600"/>
              </a:spcBef>
            </a:pPr>
            <a:r>
              <a:rPr lang="en-US" sz="2800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Measure of corner response: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2209800" y="2514600"/>
            <a:ext cx="3848100" cy="698500"/>
            <a:chOff x="0" y="0"/>
            <a:chExt cx="2424" cy="440"/>
          </a:xfrm>
        </p:grpSpPr>
        <p:sp>
          <p:nvSpPr>
            <p:cNvPr id="51203" name="Rectangle 3"/>
            <p:cNvSpPr>
              <a:spLocks/>
            </p:cNvSpPr>
            <p:nvPr/>
          </p:nvSpPr>
          <p:spPr bwMode="auto">
            <a:xfrm>
              <a:off x="0" y="0"/>
              <a:ext cx="2424" cy="440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1204" name="Picture 4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424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8"/>
          <p:cNvGrpSpPr>
            <a:grpSpLocks/>
          </p:cNvGrpSpPr>
          <p:nvPr/>
        </p:nvGrpSpPr>
        <p:grpSpPr bwMode="auto">
          <a:xfrm>
            <a:off x="2806700" y="3670300"/>
            <a:ext cx="2671763" cy="1143000"/>
            <a:chOff x="0" y="0"/>
            <a:chExt cx="1683" cy="720"/>
          </a:xfrm>
        </p:grpSpPr>
        <p:sp>
          <p:nvSpPr>
            <p:cNvPr id="51206" name="Rectangle 6"/>
            <p:cNvSpPr>
              <a:spLocks/>
            </p:cNvSpPr>
            <p:nvPr/>
          </p:nvSpPr>
          <p:spPr bwMode="auto">
            <a:xfrm>
              <a:off x="0" y="0"/>
              <a:ext cx="1683" cy="720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1207" name="Picture 7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683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1209" name="Rectangle 9"/>
          <p:cNvSpPr>
            <a:spLocks/>
          </p:cNvSpPr>
          <p:nvPr/>
        </p:nvSpPr>
        <p:spPr bwMode="auto">
          <a:xfrm>
            <a:off x="1916113" y="5283200"/>
            <a:ext cx="4821237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 algn="ctr"/>
            <a:r>
              <a:rPr lang="en-US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(</a:t>
            </a:r>
            <a:r>
              <a:rPr lang="en-US">
                <a:solidFill>
                  <a:prstClr val="black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k</a:t>
            </a:r>
            <a:r>
              <a:rPr lang="en-US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 – empirical constant, </a:t>
            </a:r>
            <a:r>
              <a:rPr lang="en-US">
                <a:solidFill>
                  <a:prstClr val="black"/>
                </a:solidFill>
                <a:latin typeface="Times New Roman Italic" charset="0"/>
                <a:ea typeface="ＭＳ Ｐゴシック" charset="0"/>
                <a:cs typeface="Times New Roman Italic" charset="0"/>
                <a:sym typeface="Times New Roman Italic" charset="0"/>
              </a:rPr>
              <a:t>k </a:t>
            </a:r>
            <a:r>
              <a:rPr lang="en-US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= 0.04-0.06)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0" y="6601022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2606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dirty="0" smtClean="0"/>
              <a:t>Harris Detector: Summary</a:t>
            </a:r>
            <a:endParaRPr lang="en-US" dirty="0"/>
          </a:p>
        </p:txBody>
      </p:sp>
      <p:sp>
        <p:nvSpPr>
          <p:cNvPr id="54274" name="Rectangle 2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4648200"/>
          </a:xfrm>
          <a:ln/>
        </p:spPr>
        <p:txBody>
          <a:bodyPr rIns="132080">
            <a:normAutofit fontScale="85000" lnSpcReduction="10000"/>
          </a:bodyPr>
          <a:lstStyle/>
          <a:p>
            <a:r>
              <a:rPr lang="en-US" dirty="0"/>
              <a:t>Compute image gradients I</a:t>
            </a:r>
            <a:r>
              <a:rPr lang="en-US" baseline="-6000" dirty="0"/>
              <a:t>x</a:t>
            </a:r>
            <a:r>
              <a:rPr lang="en-US" dirty="0"/>
              <a:t> </a:t>
            </a:r>
            <a:r>
              <a:rPr lang="en-US" dirty="0" smtClean="0"/>
              <a:t>and </a:t>
            </a:r>
            <a:r>
              <a:rPr lang="en-US" dirty="0" err="1" smtClean="0"/>
              <a:t>I</a:t>
            </a:r>
            <a:r>
              <a:rPr lang="en-US" baseline="-6000" dirty="0" err="1" smtClean="0"/>
              <a:t>y</a:t>
            </a:r>
            <a:r>
              <a:rPr lang="en-US" dirty="0" smtClean="0"/>
              <a:t> </a:t>
            </a:r>
            <a:r>
              <a:rPr lang="en-US" dirty="0"/>
              <a:t>for all pixels</a:t>
            </a:r>
          </a:p>
          <a:p>
            <a:r>
              <a:rPr lang="en-US" dirty="0"/>
              <a:t>For each pixel</a:t>
            </a:r>
          </a:p>
          <a:p>
            <a:pPr marL="782638" lvl="1"/>
            <a:r>
              <a:rPr lang="en-US" dirty="0"/>
              <a:t>Compute 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dirty="0"/>
              <a:t>by looping over neighbors x</a:t>
            </a:r>
            <a:r>
              <a:rPr lang="en-US" dirty="0" smtClean="0"/>
              <a:t>, y </a:t>
            </a:r>
          </a:p>
          <a:p>
            <a:pPr marL="782638" lvl="1">
              <a:buNone/>
            </a:pPr>
            <a:endParaRPr lang="en-US" sz="1400" dirty="0"/>
          </a:p>
          <a:p>
            <a:pPr marL="782638" lvl="1"/>
            <a:r>
              <a:rPr lang="en-US" dirty="0"/>
              <a:t>compute</a:t>
            </a:r>
          </a:p>
          <a:p>
            <a:pPr marL="782638" lvl="1"/>
            <a:endParaRPr lang="en-US" dirty="0"/>
          </a:p>
          <a:p>
            <a:r>
              <a:rPr lang="en-US" dirty="0"/>
              <a:t>Find points with large corner response function  </a:t>
            </a:r>
            <a:r>
              <a:rPr lang="en-US" dirty="0">
                <a:latin typeface="Times New Roman Italic" charset="0"/>
                <a:cs typeface="Times New Roman Italic" charset="0"/>
                <a:sym typeface="Times New Roman Italic" charset="0"/>
              </a:rPr>
              <a:t>R</a:t>
            </a:r>
            <a:r>
              <a:rPr lang="en-US" dirty="0"/>
              <a:t>   (</a:t>
            </a:r>
            <a:r>
              <a:rPr lang="en-US" dirty="0">
                <a:latin typeface="Times New Roman Italic" charset="0"/>
                <a:cs typeface="Times New Roman Italic" charset="0"/>
                <a:sym typeface="Times New Roman Italic" charset="0"/>
              </a:rPr>
              <a:t>R </a:t>
            </a:r>
            <a:r>
              <a:rPr lang="en-US" dirty="0"/>
              <a:t>&gt; threshold)</a:t>
            </a:r>
          </a:p>
          <a:p>
            <a:r>
              <a:rPr lang="en-US" dirty="0"/>
              <a:t>Take the points of locally maximum </a:t>
            </a:r>
            <a:r>
              <a:rPr lang="en-US" dirty="0">
                <a:latin typeface="Times New Roman Italic" charset="0"/>
                <a:cs typeface="Times New Roman Italic" charset="0"/>
                <a:sym typeface="Times New Roman Italic" charset="0"/>
              </a:rPr>
              <a:t>R </a:t>
            </a:r>
            <a:r>
              <a:rPr lang="en-US" dirty="0"/>
              <a:t>as the detected feature points </a:t>
            </a:r>
            <a:r>
              <a:rPr lang="en-US" sz="1800" dirty="0"/>
              <a:t>(</a:t>
            </a:r>
            <a:r>
              <a:rPr lang="en-US" sz="1800" dirty="0" smtClean="0"/>
              <a:t>i.e., </a:t>
            </a:r>
            <a:r>
              <a:rPr lang="en-US" sz="1800" dirty="0"/>
              <a:t>pixels where R is bigger than for all the 4 or 8 neighbors).</a:t>
            </a:r>
          </a:p>
        </p:txBody>
      </p:sp>
      <p:sp>
        <p:nvSpPr>
          <p:cNvPr id="12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B0F635-AEC2-F642-965C-FCB15CA569E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36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2984500" y="2260600"/>
            <a:ext cx="3175000" cy="914400"/>
            <a:chOff x="0" y="0"/>
            <a:chExt cx="2000" cy="576"/>
          </a:xfrm>
        </p:grpSpPr>
        <p:sp>
          <p:nvSpPr>
            <p:cNvPr id="54276" name="Rectangle 4"/>
            <p:cNvSpPr>
              <a:spLocks/>
            </p:cNvSpPr>
            <p:nvPr/>
          </p:nvSpPr>
          <p:spPr bwMode="auto">
            <a:xfrm>
              <a:off x="0" y="0"/>
              <a:ext cx="2000" cy="576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4277" name="Picture 5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00" cy="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" name="Group 9"/>
          <p:cNvGrpSpPr>
            <a:grpSpLocks/>
          </p:cNvGrpSpPr>
          <p:nvPr/>
        </p:nvGrpSpPr>
        <p:grpSpPr bwMode="auto">
          <a:xfrm>
            <a:off x="2971800" y="3670300"/>
            <a:ext cx="3351213" cy="596900"/>
            <a:chOff x="0" y="0"/>
            <a:chExt cx="2111" cy="376"/>
          </a:xfrm>
        </p:grpSpPr>
        <p:sp>
          <p:nvSpPr>
            <p:cNvPr id="54279" name="Rectangle 7"/>
            <p:cNvSpPr>
              <a:spLocks/>
            </p:cNvSpPr>
            <p:nvPr/>
          </p:nvSpPr>
          <p:spPr bwMode="auto">
            <a:xfrm>
              <a:off x="0" y="0"/>
              <a:ext cx="2111" cy="376"/>
            </a:xfrm>
            <a:prstGeom prst="rect">
              <a:avLst/>
            </a:prstGeom>
            <a:solidFill>
              <a:srgbClr val="67D967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pic>
          <p:nvPicPr>
            <p:cNvPr id="54280" name="Picture 8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111" cy="3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 xmlns:mv="urn:schemas-microsoft-com:mac:vml" xmlns:mc="http://schemas.openxmlformats.org/markup-compatibility/2006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xmlns:mv="urn:schemas-microsoft-com:mac:vml" xmlns:mc="http://schemas.openxmlformats.org/markup-compatibility/2006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4" name="TextBox 13"/>
          <p:cNvSpPr txBox="1"/>
          <p:nvPr/>
        </p:nvSpPr>
        <p:spPr>
          <a:xfrm>
            <a:off x="0" y="6601022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4074886" y="4258568"/>
            <a:ext cx="36687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:empirical constant, </a:t>
            </a:r>
            <a:r>
              <a:rPr lang="en-US" i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 </a:t>
            </a:r>
            <a:r>
              <a:rPr lang="en-US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= 0.04-0.06)</a:t>
            </a:r>
            <a:endParaRPr lang="ru-RU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76750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 descr="thresholded_v_score.jpg"/>
          <p:cNvPicPr>
            <a:picLocks noChangeAspect="1"/>
          </p:cNvPicPr>
          <p:nvPr/>
        </p:nvPicPr>
        <p:blipFill rotWithShape="1">
          <a:blip r:embed="rId3" cstate="print"/>
          <a:srcRect l="56960" t="4256" r="256" b="808"/>
          <a:stretch/>
        </p:blipFill>
        <p:spPr bwMode="auto">
          <a:xfrm>
            <a:off x="822960" y="1371600"/>
            <a:ext cx="7498080" cy="4974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63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4"/>
          <p:cNvSpPr txBox="1">
            <a:spLocks noGrp="1" noChangeArrowheads="1"/>
          </p:cNvSpPr>
          <p:nvPr>
            <p:ph idx="1"/>
          </p:nvPr>
        </p:nvSpPr>
        <p:spPr bwMode="auto">
          <a:xfrm>
            <a:off x="685800" y="914400"/>
            <a:ext cx="603883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en-US" sz="2400" dirty="0">
                <a:latin typeface="+mj-lt"/>
                <a:cs typeface="Times New Roman" pitchFamily="18" charset="0"/>
              </a:rPr>
              <a:t>Compute corner response </a:t>
            </a:r>
            <a:r>
              <a:rPr lang="en-US" sz="2400" i="1" dirty="0" smtClean="0">
                <a:latin typeface="+mj-lt"/>
                <a:cs typeface="Times New Roman" pitchFamily="18" charset="0"/>
              </a:rPr>
              <a:t> </a:t>
            </a:r>
            <a:r>
              <a:rPr lang="en-US" sz="2400" dirty="0" smtClean="0">
                <a:latin typeface="+mj-lt"/>
                <a:cs typeface="Times New Roman" pitchFamily="18" charset="0"/>
              </a:rPr>
              <a:t>at every pixel.</a:t>
            </a:r>
            <a:endParaRPr lang="ru-RU" sz="2400" dirty="0">
              <a:latin typeface="+mj-lt"/>
              <a:cs typeface="Times New Roman" pitchFamily="18" charset="0"/>
            </a:endParaRPr>
          </a:p>
        </p:txBody>
      </p:sp>
      <p:pic>
        <p:nvPicPr>
          <p:cNvPr id="5" name="Picture 4" descr="ut_harris_blur1.5Rmap.jpg"/>
          <p:cNvPicPr>
            <a:picLocks/>
          </p:cNvPicPr>
          <p:nvPr/>
        </p:nvPicPr>
        <p:blipFill>
          <a:blip r:embed="rId3" cstate="print"/>
          <a:srcRect l="12500" t="6667" r="9167" b="11111"/>
          <a:stretch>
            <a:fillRect/>
          </a:stretch>
        </p:blipFill>
        <p:spPr>
          <a:xfrm>
            <a:off x="822960" y="1371600"/>
            <a:ext cx="7498080" cy="497433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7772400" cy="838200"/>
          </a:xfrm>
        </p:spPr>
        <p:txBody>
          <a:bodyPr/>
          <a:lstStyle/>
          <a:p>
            <a:r>
              <a:rPr lang="en-US" dirty="0" smtClean="0"/>
              <a:t>Example of Harris application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05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–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36867" name="Picture 7"/>
          <p:cNvPicPr>
            <a:picLocks noChangeAspect="1" noChangeArrowheads="1"/>
          </p:cNvPicPr>
          <p:nvPr/>
        </p:nvPicPr>
        <p:blipFill>
          <a:blip r:embed="rId3" cstate="print"/>
          <a:srcRect l="12729" t="7024" r="9061" b="10834"/>
          <a:stretch>
            <a:fillRect/>
          </a:stretch>
        </p:blipFill>
        <p:spPr bwMode="auto">
          <a:xfrm>
            <a:off x="519113" y="1019175"/>
            <a:ext cx="4273550" cy="3373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8"/>
          <p:cNvPicPr>
            <a:picLocks noChangeArrowheads="1"/>
          </p:cNvPicPr>
          <p:nvPr/>
        </p:nvPicPr>
        <p:blipFill>
          <a:blip r:embed="rId4" cstate="print"/>
          <a:srcRect l="13136" t="6996" r="9131" b="10835"/>
          <a:stretch>
            <a:fillRect/>
          </a:stretch>
        </p:blipFill>
        <p:spPr bwMode="auto">
          <a:xfrm>
            <a:off x="4060825" y="3484563"/>
            <a:ext cx="5083175" cy="3373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26"/>
          <p:cNvSpPr txBox="1">
            <a:spLocks noChangeArrowheads="1"/>
          </p:cNvSpPr>
          <p:nvPr/>
        </p:nvSpPr>
        <p:spPr bwMode="auto">
          <a:xfrm>
            <a:off x="498475" y="4633913"/>
            <a:ext cx="3744913" cy="741362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2100" b="1" i="1">
                <a:solidFill>
                  <a:prstClr val="black"/>
                </a:solidFill>
                <a:latin typeface="Arial" charset="0"/>
              </a:rPr>
              <a:t>Effect:</a:t>
            </a:r>
            <a:r>
              <a:rPr lang="en-US" sz="2100" b="1">
                <a:solidFill>
                  <a:prstClr val="black"/>
                </a:solidFill>
                <a:latin typeface="Arial" charset="0"/>
              </a:rPr>
              <a:t> A very precise corner detector.</a:t>
            </a:r>
            <a:endParaRPr lang="en-US" b="1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6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dirty="0" smtClean="0">
                <a:latin typeface="Arial" charset="0"/>
                <a:ea typeface="ＭＳ Ｐゴシック" charset="0"/>
                <a:cs typeface="ＭＳ Ｐゴシック" charset="0"/>
              </a:rPr>
              <a:t>An image is a set of pixels…</a:t>
            </a:r>
            <a:endParaRPr lang="en-US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4505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525588"/>
            <a:ext cx="431165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0" name="Text Box 5"/>
          <p:cNvSpPr txBox="1">
            <a:spLocks noChangeArrowheads="1"/>
          </p:cNvSpPr>
          <p:nvPr/>
        </p:nvSpPr>
        <p:spPr bwMode="auto">
          <a:xfrm>
            <a:off x="1122363" y="5943600"/>
            <a:ext cx="19462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400" b="0" dirty="0">
                <a:solidFill>
                  <a:prstClr val="white"/>
                </a:solidFill>
              </a:rPr>
              <a:t>What we see</a:t>
            </a:r>
          </a:p>
        </p:txBody>
      </p:sp>
      <p:sp>
        <p:nvSpPr>
          <p:cNvPr id="45061" name="Text Box 6"/>
          <p:cNvSpPr txBox="1">
            <a:spLocks noChangeArrowheads="1"/>
          </p:cNvSpPr>
          <p:nvPr/>
        </p:nvSpPr>
        <p:spPr bwMode="auto">
          <a:xfrm>
            <a:off x="4900613" y="5943600"/>
            <a:ext cx="32337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sz="2400" b="0">
                <a:solidFill>
                  <a:prstClr val="white"/>
                </a:solidFill>
              </a:rPr>
              <a:t>What a computer sees</a:t>
            </a:r>
          </a:p>
        </p:txBody>
      </p:sp>
      <p:pic>
        <p:nvPicPr>
          <p:cNvPr id="45062" name="Picture 7" descr="U12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539875"/>
            <a:ext cx="3235325" cy="433546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3" name="Text Box 8"/>
          <p:cNvSpPr txBox="1">
            <a:spLocks noChangeArrowheads="1"/>
          </p:cNvSpPr>
          <p:nvPr/>
        </p:nvSpPr>
        <p:spPr bwMode="auto">
          <a:xfrm>
            <a:off x="7315200" y="6477000"/>
            <a:ext cx="1755775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50000"/>
              </a:spcBef>
              <a:spcAft>
                <a:spcPct val="0"/>
              </a:spcAft>
              <a:defRPr sz="1200" b="1">
                <a:solidFill>
                  <a:srgbClr val="FFFF00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b="0">
                <a:solidFill>
                  <a:prstClr val="white"/>
                </a:solidFill>
              </a:rPr>
              <a:t>Source: S. Narasimhan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6586508"/>
            <a:ext cx="176202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Adapted from S</a:t>
            </a:r>
            <a:r>
              <a:rPr lang="en-US" sz="1050" dirty="0" smtClean="0">
                <a:solidFill>
                  <a:prstClr val="black"/>
                </a:solidFill>
              </a:rPr>
              <a:t>. </a:t>
            </a:r>
            <a:r>
              <a:rPr lang="en-US" sz="1050" dirty="0" err="1" smtClean="0">
                <a:solidFill>
                  <a:prstClr val="black"/>
                </a:solidFill>
              </a:rPr>
              <a:t>Narasimhan</a:t>
            </a:r>
            <a:endParaRPr lang="en-US" sz="1050" dirty="0">
              <a:solidFill>
                <a:prstClr val="black"/>
              </a:solidFill>
            </a:endParaRPr>
          </a:p>
        </p:txBody>
      </p:sp>
      <p:pic>
        <p:nvPicPr>
          <p:cNvPr id="11" name="Picture 7" descr="U121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70" r="-8970"/>
          <a:stretch/>
        </p:blipFill>
        <p:spPr bwMode="auto">
          <a:xfrm>
            <a:off x="3885376" y="1539874"/>
            <a:ext cx="3235325" cy="43354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18" name="Picture 2" descr="http://i3.mirror.co.uk/incoming/article5749557.ece/ALTERNATES/s1023/A-passenger-train-hangs-from-a-bridge-after-it-derailed-at-Kokrajhar-distric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4171" y="4268745"/>
            <a:ext cx="3889829" cy="25892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2909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>
                <a:latin typeface="Arial" charset="0"/>
              </a:rPr>
              <a:t>Harris Detector - Responses </a:t>
            </a:r>
            <a:r>
              <a:rPr lang="pl-PL" sz="2000" smtClean="0">
                <a:latin typeface="Arial" charset="0"/>
              </a:rPr>
              <a:t>[</a:t>
            </a:r>
            <a:r>
              <a:rPr lang="pl-PL" sz="2000" smtClean="0"/>
              <a:t>Harris88</a:t>
            </a:r>
            <a:r>
              <a:rPr lang="pl-PL" sz="2000" smtClean="0">
                <a:latin typeface="Arial" charset="0"/>
              </a:rPr>
              <a:t>]</a:t>
            </a:r>
            <a:endParaRPr lang="en-US" sz="2000" smtClean="0">
              <a:latin typeface="Arial" charset="0"/>
            </a:endParaRPr>
          </a:p>
        </p:txBody>
      </p:sp>
      <p:pic>
        <p:nvPicPr>
          <p:cNvPr id="37892" name="Picture 4"/>
          <p:cNvPicPr>
            <a:picLocks noChangeAspect="1" noChangeArrowheads="1"/>
          </p:cNvPicPr>
          <p:nvPr/>
        </p:nvPicPr>
        <p:blipFill>
          <a:blip r:embed="rId3" cstate="print"/>
          <a:srcRect l="13028" t="6926" r="9505" b="10374"/>
          <a:stretch>
            <a:fillRect/>
          </a:stretch>
        </p:blipFill>
        <p:spPr bwMode="auto">
          <a:xfrm>
            <a:off x="1219200" y="1219200"/>
            <a:ext cx="6553200" cy="525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874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Affine intensity change</a:t>
            </a:r>
            <a:endParaRPr lang="ru-RU" smtClean="0"/>
          </a:p>
        </p:txBody>
      </p:sp>
      <p:sp>
        <p:nvSpPr>
          <p:cNvPr id="1210372" name="Text Box 4"/>
          <p:cNvSpPr txBox="1">
            <a:spLocks noChangeArrowheads="1"/>
          </p:cNvSpPr>
          <p:nvPr/>
        </p:nvSpPr>
        <p:spPr bwMode="auto">
          <a:xfrm>
            <a:off x="1447800" y="1997075"/>
            <a:ext cx="5562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Only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derivatives are used =&gt; invariance to intensity shift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</a:t>
            </a:r>
            <a:r>
              <a:rPr lang="he-IL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+</a:t>
            </a:r>
            <a:r>
              <a:rPr lang="he-IL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b</a:t>
            </a:r>
            <a:endParaRPr lang="ru-RU" sz="2400" i="1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20675" y="2962572"/>
            <a:ext cx="8289925" cy="2819400"/>
            <a:chOff x="106" y="2378"/>
            <a:chExt cx="5222" cy="1776"/>
          </a:xfrm>
        </p:grpSpPr>
        <p:sp>
          <p:nvSpPr>
            <p:cNvPr id="43014" name="Text Box 6"/>
            <p:cNvSpPr txBox="1">
              <a:spLocks noChangeArrowheads="1"/>
            </p:cNvSpPr>
            <p:nvPr/>
          </p:nvSpPr>
          <p:spPr bwMode="auto">
            <a:xfrm>
              <a:off x="816" y="2378"/>
              <a:ext cx="3264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Font typeface="Arial" pitchFamily="34" charset="0"/>
                <a:buChar char="•"/>
              </a:pP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 </a:t>
              </a:r>
              <a:r>
                <a:rPr lang="he-IL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dirty="0">
                  <a:solidFill>
                    <a:srgbClr val="000000"/>
                  </a:solidFill>
                  <a:cs typeface="Times New Roman" pitchFamily="18" charset="0"/>
                </a:rPr>
                <a:t>Intensity </a:t>
              </a:r>
              <a:r>
                <a:rPr lang="en-US" sz="2400" dirty="0" smtClean="0">
                  <a:solidFill>
                    <a:srgbClr val="000000"/>
                  </a:solidFill>
                  <a:cs typeface="Times New Roman" pitchFamily="18" charset="0"/>
                </a:rPr>
                <a:t>scaling:</a:t>
              </a:r>
              <a:r>
                <a:rPr lang="en-US" sz="2400" dirty="0" smtClean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I </a:t>
              </a:r>
              <a:r>
                <a:rPr lang="en-US" sz="24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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a</a:t>
              </a:r>
              <a:r>
                <a:rPr lang="he-IL" sz="24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 </a:t>
              </a:r>
              <a:r>
                <a:rPr lang="en-US" sz="2400" i="1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  <a:sym typeface="Symbol" pitchFamily="18" charset="2"/>
                </a:rPr>
                <a:t>I</a:t>
              </a:r>
              <a:endParaRPr lang="ru-RU" sz="2400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15" name="Freeform 7"/>
            <p:cNvSpPr>
              <a:spLocks/>
            </p:cNvSpPr>
            <p:nvPr/>
          </p:nvSpPr>
          <p:spPr bwMode="auto">
            <a:xfrm>
              <a:off x="912" y="2992"/>
              <a:ext cx="1584" cy="752"/>
            </a:xfrm>
            <a:custGeom>
              <a:avLst/>
              <a:gdLst>
                <a:gd name="T0" fmla="*/ 0 w 1584"/>
                <a:gd name="T1" fmla="*/ 752 h 752"/>
                <a:gd name="T2" fmla="*/ 144 w 1584"/>
                <a:gd name="T3" fmla="*/ 224 h 752"/>
                <a:gd name="T4" fmla="*/ 384 w 1584"/>
                <a:gd name="T5" fmla="*/ 416 h 752"/>
                <a:gd name="T6" fmla="*/ 528 w 1584"/>
                <a:gd name="T7" fmla="*/ 32 h 752"/>
                <a:gd name="T8" fmla="*/ 768 w 1584"/>
                <a:gd name="T9" fmla="*/ 608 h 752"/>
                <a:gd name="T10" fmla="*/ 912 w 1584"/>
                <a:gd name="T11" fmla="*/ 464 h 752"/>
                <a:gd name="T12" fmla="*/ 1104 w 1584"/>
                <a:gd name="T13" fmla="*/ 656 h 752"/>
                <a:gd name="T14" fmla="*/ 1248 w 1584"/>
                <a:gd name="T15" fmla="*/ 272 h 752"/>
                <a:gd name="T16" fmla="*/ 1584 w 1584"/>
                <a:gd name="T17" fmla="*/ 656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3016" name="Freeform 8"/>
            <p:cNvSpPr>
              <a:spLocks/>
            </p:cNvSpPr>
            <p:nvPr/>
          </p:nvSpPr>
          <p:spPr bwMode="auto">
            <a:xfrm>
              <a:off x="3444" y="2496"/>
              <a:ext cx="1584" cy="1232"/>
            </a:xfrm>
            <a:custGeom>
              <a:avLst/>
              <a:gdLst>
                <a:gd name="T0" fmla="*/ 0 w 1584"/>
                <a:gd name="T1" fmla="*/ 14537 h 752"/>
                <a:gd name="T2" fmla="*/ 144 w 1584"/>
                <a:gd name="T3" fmla="*/ 4332 h 752"/>
                <a:gd name="T4" fmla="*/ 384 w 1584"/>
                <a:gd name="T5" fmla="*/ 8047 h 752"/>
                <a:gd name="T6" fmla="*/ 528 w 1584"/>
                <a:gd name="T7" fmla="*/ 613 h 752"/>
                <a:gd name="T8" fmla="*/ 768 w 1584"/>
                <a:gd name="T9" fmla="*/ 11758 h 752"/>
                <a:gd name="T10" fmla="*/ 912 w 1584"/>
                <a:gd name="T11" fmla="*/ 8970 h 752"/>
                <a:gd name="T12" fmla="*/ 1104 w 1584"/>
                <a:gd name="T13" fmla="*/ 12685 h 752"/>
                <a:gd name="T14" fmla="*/ 1248 w 1584"/>
                <a:gd name="T15" fmla="*/ 5269 h 752"/>
                <a:gd name="T16" fmla="*/ 1584 w 1584"/>
                <a:gd name="T17" fmla="*/ 12685 h 75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1584"/>
                <a:gd name="T28" fmla="*/ 0 h 752"/>
                <a:gd name="T29" fmla="*/ 1584 w 1584"/>
                <a:gd name="T30" fmla="*/ 752 h 752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1584" h="752">
                  <a:moveTo>
                    <a:pt x="0" y="752"/>
                  </a:moveTo>
                  <a:cubicBezTo>
                    <a:pt x="40" y="516"/>
                    <a:pt x="80" y="280"/>
                    <a:pt x="144" y="224"/>
                  </a:cubicBezTo>
                  <a:cubicBezTo>
                    <a:pt x="208" y="168"/>
                    <a:pt x="320" y="448"/>
                    <a:pt x="384" y="416"/>
                  </a:cubicBezTo>
                  <a:cubicBezTo>
                    <a:pt x="448" y="384"/>
                    <a:pt x="464" y="0"/>
                    <a:pt x="528" y="32"/>
                  </a:cubicBezTo>
                  <a:cubicBezTo>
                    <a:pt x="592" y="64"/>
                    <a:pt x="704" y="536"/>
                    <a:pt x="768" y="608"/>
                  </a:cubicBezTo>
                  <a:cubicBezTo>
                    <a:pt x="832" y="680"/>
                    <a:pt x="856" y="456"/>
                    <a:pt x="912" y="464"/>
                  </a:cubicBezTo>
                  <a:cubicBezTo>
                    <a:pt x="968" y="472"/>
                    <a:pt x="1048" y="688"/>
                    <a:pt x="1104" y="656"/>
                  </a:cubicBezTo>
                  <a:cubicBezTo>
                    <a:pt x="1160" y="624"/>
                    <a:pt x="1168" y="272"/>
                    <a:pt x="1248" y="272"/>
                  </a:cubicBezTo>
                  <a:cubicBezTo>
                    <a:pt x="1328" y="272"/>
                    <a:pt x="1456" y="464"/>
                    <a:pt x="1584" y="65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43017" name="Group 9"/>
            <p:cNvGrpSpPr>
              <a:grpSpLocks/>
            </p:cNvGrpSpPr>
            <p:nvPr/>
          </p:nvGrpSpPr>
          <p:grpSpPr bwMode="auto">
            <a:xfrm>
              <a:off x="583" y="2880"/>
              <a:ext cx="2220" cy="1274"/>
              <a:chOff x="583" y="2880"/>
              <a:chExt cx="2220" cy="1274"/>
            </a:xfrm>
          </p:grpSpPr>
          <p:grpSp>
            <p:nvGrpSpPr>
              <p:cNvPr id="43033" name="Group 10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43035" name="Line 11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036" name="Line 12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037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endParaRPr lang="ru-RU" sz="2400" i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038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r>
                    <a:rPr lang="en-US" sz="240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(image coordinate)</a:t>
                  </a:r>
                  <a:endParaRPr lang="ru-RU" sz="2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3034" name="Rectangle 15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3018" name="Text Box 16"/>
            <p:cNvSpPr txBox="1">
              <a:spLocks noChangeArrowheads="1"/>
            </p:cNvSpPr>
            <p:nvPr/>
          </p:nvSpPr>
          <p:spPr bwMode="auto">
            <a:xfrm>
              <a:off x="106" y="3206"/>
              <a:ext cx="710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2000" dirty="0">
                  <a:solidFill>
                    <a:srgbClr val="000000"/>
                  </a:solidFill>
                  <a:latin typeface="Times New Roman" pitchFamily="18" charset="0"/>
                  <a:cs typeface="Times New Roman" pitchFamily="18" charset="0"/>
                </a:rPr>
                <a:t>threshold</a:t>
              </a:r>
              <a:endParaRPr lang="ru-RU" sz="2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grpSp>
          <p:nvGrpSpPr>
            <p:cNvPr id="43019" name="Group 17"/>
            <p:cNvGrpSpPr>
              <a:grpSpLocks/>
            </p:cNvGrpSpPr>
            <p:nvPr/>
          </p:nvGrpSpPr>
          <p:grpSpPr bwMode="auto">
            <a:xfrm>
              <a:off x="3108" y="2880"/>
              <a:ext cx="2220" cy="1274"/>
              <a:chOff x="583" y="2880"/>
              <a:chExt cx="2220" cy="1274"/>
            </a:xfrm>
          </p:grpSpPr>
          <p:grpSp>
            <p:nvGrpSpPr>
              <p:cNvPr id="43027" name="Group 18"/>
              <p:cNvGrpSpPr>
                <a:grpSpLocks/>
              </p:cNvGrpSpPr>
              <p:nvPr/>
            </p:nvGrpSpPr>
            <p:grpSpPr bwMode="auto">
              <a:xfrm>
                <a:off x="583" y="2880"/>
                <a:ext cx="2220" cy="1274"/>
                <a:chOff x="583" y="2880"/>
                <a:chExt cx="2220" cy="1274"/>
              </a:xfrm>
            </p:grpSpPr>
            <p:sp>
              <p:nvSpPr>
                <p:cNvPr id="43029" name="Line 19"/>
                <p:cNvSpPr>
                  <a:spLocks noChangeShapeType="1"/>
                </p:cNvSpPr>
                <p:nvPr/>
              </p:nvSpPr>
              <p:spPr bwMode="auto">
                <a:xfrm>
                  <a:off x="816" y="3888"/>
                  <a:ext cx="1920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030" name="Line 20"/>
                <p:cNvSpPr>
                  <a:spLocks noChangeShapeType="1"/>
                </p:cNvSpPr>
                <p:nvPr/>
              </p:nvSpPr>
              <p:spPr bwMode="auto">
                <a:xfrm flipV="1">
                  <a:off x="816" y="2976"/>
                  <a:ext cx="0" cy="912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 sz="2800">
                    <a:solidFill>
                      <a:srgbClr val="000000"/>
                    </a:solidFill>
                    <a:cs typeface="Arial" pitchFamily="34" charset="0"/>
                  </a:endParaRPr>
                </a:p>
              </p:txBody>
            </p:sp>
            <p:sp>
              <p:nvSpPr>
                <p:cNvPr id="43031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583" y="2880"/>
                  <a:ext cx="233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R</a:t>
                  </a:r>
                  <a:endParaRPr lang="ru-RU" sz="2400" i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  <p:sp>
              <p:nvSpPr>
                <p:cNvPr id="43032" name="Text Box 22"/>
                <p:cNvSpPr txBox="1">
                  <a:spLocks noChangeArrowheads="1"/>
                </p:cNvSpPr>
                <p:nvPr/>
              </p:nvSpPr>
              <p:spPr bwMode="auto">
                <a:xfrm>
                  <a:off x="1344" y="3866"/>
                  <a:ext cx="1459" cy="2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wrap="none">
                  <a:spAutoFit/>
                </a:bodyPr>
                <a:lstStyle/>
                <a:p>
                  <a:pPr algn="ctr" fontAlgn="base">
                    <a:spcBef>
                      <a:spcPct val="0"/>
                    </a:spcBef>
                    <a:spcAft>
                      <a:spcPct val="0"/>
                    </a:spcAft>
                  </a:pPr>
                  <a:r>
                    <a:rPr lang="en-US" sz="2400" i="1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x</a:t>
                  </a:r>
                  <a:r>
                    <a:rPr lang="en-US" sz="240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 </a:t>
                  </a:r>
                  <a:r>
                    <a:rPr lang="en-US" sz="2000">
                      <a:solidFill>
                        <a:srgbClr val="000000"/>
                      </a:solidFill>
                      <a:latin typeface="Times New Roman" pitchFamily="18" charset="0"/>
                      <a:cs typeface="Times New Roman" pitchFamily="18" charset="0"/>
                    </a:rPr>
                    <a:t>(image coordinate)</a:t>
                  </a:r>
                  <a:endParaRPr lang="ru-RU" sz="2000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  <p:sp>
            <p:nvSpPr>
              <p:cNvPr id="43028" name="Rectangle 23"/>
              <p:cNvSpPr>
                <a:spLocks noChangeArrowheads="1"/>
              </p:cNvSpPr>
              <p:nvPr/>
            </p:nvSpPr>
            <p:spPr bwMode="auto">
              <a:xfrm>
                <a:off x="816" y="3312"/>
                <a:ext cx="1824" cy="576"/>
              </a:xfrm>
              <a:prstGeom prst="rect">
                <a:avLst/>
              </a:prstGeom>
              <a:solidFill>
                <a:srgbClr val="C0C0C0">
                  <a:alpha val="50195"/>
                </a:srgb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3020" name="Oval 24"/>
            <p:cNvSpPr>
              <a:spLocks noChangeArrowheads="1"/>
            </p:cNvSpPr>
            <p:nvPr/>
          </p:nvSpPr>
          <p:spPr bwMode="auto">
            <a:xfrm>
              <a:off x="1047" y="3177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21" name="Oval 25"/>
            <p:cNvSpPr>
              <a:spLocks noChangeArrowheads="1"/>
            </p:cNvSpPr>
            <p:nvPr/>
          </p:nvSpPr>
          <p:spPr bwMode="auto">
            <a:xfrm>
              <a:off x="1401" y="2994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22" name="Oval 26"/>
            <p:cNvSpPr>
              <a:spLocks noChangeArrowheads="1"/>
            </p:cNvSpPr>
            <p:nvPr/>
          </p:nvSpPr>
          <p:spPr bwMode="auto">
            <a:xfrm>
              <a:off x="2141" y="3241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23" name="Oval 27"/>
            <p:cNvSpPr>
              <a:spLocks noChangeArrowheads="1"/>
            </p:cNvSpPr>
            <p:nvPr/>
          </p:nvSpPr>
          <p:spPr bwMode="auto">
            <a:xfrm>
              <a:off x="3592" y="2830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24" name="Oval 28"/>
            <p:cNvSpPr>
              <a:spLocks noChangeArrowheads="1"/>
            </p:cNvSpPr>
            <p:nvPr/>
          </p:nvSpPr>
          <p:spPr bwMode="auto">
            <a:xfrm>
              <a:off x="3939" y="2528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25" name="Oval 29"/>
            <p:cNvSpPr>
              <a:spLocks noChangeArrowheads="1"/>
            </p:cNvSpPr>
            <p:nvPr/>
          </p:nvSpPr>
          <p:spPr bwMode="auto">
            <a:xfrm>
              <a:off x="4320" y="3216"/>
              <a:ext cx="57" cy="47"/>
            </a:xfrm>
            <a:prstGeom prst="ellipse">
              <a:avLst/>
            </a:prstGeom>
            <a:solidFill>
              <a:schemeClr val="accent1"/>
            </a:solidFill>
            <a:ln w="25400">
              <a:solidFill>
                <a:schemeClr val="accent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3026" name="Oval 30"/>
            <p:cNvSpPr>
              <a:spLocks noChangeArrowheads="1"/>
            </p:cNvSpPr>
            <p:nvPr/>
          </p:nvSpPr>
          <p:spPr bwMode="auto">
            <a:xfrm>
              <a:off x="4671" y="2939"/>
              <a:ext cx="57" cy="47"/>
            </a:xfrm>
            <a:prstGeom prst="ellipse">
              <a:avLst/>
            </a:prstGeom>
            <a:solidFill>
              <a:srgbClr val="FF33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ru-RU" sz="240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1210399" name="Text Box 31"/>
          <p:cNvSpPr txBox="1">
            <a:spLocks noChangeArrowheads="1"/>
          </p:cNvSpPr>
          <p:nvPr/>
        </p:nvSpPr>
        <p:spPr bwMode="auto">
          <a:xfrm>
            <a:off x="1219200" y="6015335"/>
            <a:ext cx="6934200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33CC"/>
                </a:solidFill>
                <a:cs typeface="Times New Roman" pitchFamily="18" charset="0"/>
              </a:rPr>
              <a:t>Partially </a:t>
            </a:r>
            <a:r>
              <a:rPr lang="en-US" sz="2400" i="1" dirty="0">
                <a:solidFill>
                  <a:srgbClr val="0033CC"/>
                </a:solidFill>
                <a:cs typeface="Times New Roman" pitchFamily="18" charset="0"/>
              </a:rPr>
              <a:t>invariant </a:t>
            </a:r>
            <a:r>
              <a:rPr lang="en-US" sz="2400" dirty="0">
                <a:solidFill>
                  <a:srgbClr val="0033CC"/>
                </a:solidFill>
                <a:cs typeface="Times New Roman" pitchFamily="18" charset="0"/>
              </a:rPr>
              <a:t>to affine intensity change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029200" y="1143000"/>
            <a:ext cx="18453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I </a:t>
            </a:r>
            <a:r>
              <a:rPr lang="en-US" sz="2800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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a</a:t>
            </a:r>
            <a:r>
              <a:rPr lang="he-IL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I </a:t>
            </a:r>
            <a:r>
              <a:rPr lang="en-US" sz="2800" i="1" dirty="0" smtClean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+ b</a:t>
            </a:r>
            <a:endParaRPr lang="en-US" sz="28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13"/>
          <p:cNvSpPr>
            <a:spLocks noChangeArrowheads="1"/>
          </p:cNvSpPr>
          <p:nvPr/>
        </p:nvSpPr>
        <p:spPr bwMode="auto">
          <a:xfrm>
            <a:off x="3733800" y="1219200"/>
            <a:ext cx="457200" cy="381000"/>
          </a:xfrm>
          <a:prstGeom prst="rect">
            <a:avLst/>
          </a:prstGeom>
          <a:solidFill>
            <a:srgbClr val="0033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3" name="Rectangle 14"/>
          <p:cNvSpPr>
            <a:spLocks noChangeArrowheads="1"/>
          </p:cNvSpPr>
          <p:nvPr/>
        </p:nvSpPr>
        <p:spPr bwMode="auto">
          <a:xfrm>
            <a:off x="2362200" y="1219200"/>
            <a:ext cx="457200" cy="381000"/>
          </a:xfrm>
          <a:prstGeom prst="rect">
            <a:avLst/>
          </a:prstGeom>
          <a:solidFill>
            <a:srgbClr val="9FB6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4" name="AutoShape 15"/>
          <p:cNvSpPr>
            <a:spLocks noChangeArrowheads="1"/>
          </p:cNvSpPr>
          <p:nvPr/>
        </p:nvSpPr>
        <p:spPr bwMode="auto">
          <a:xfrm>
            <a:off x="3048000" y="1295400"/>
            <a:ext cx="381000" cy="228600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30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424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0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0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0372" grpId="0" autoUpdateAnimBg="0"/>
      <p:bldP spid="1210399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translation</a:t>
            </a:r>
            <a:endParaRPr lang="ru-RU" dirty="0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838200" y="4267200"/>
            <a:ext cx="7696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  Derivatives and window function are shift-invariant</a:t>
            </a:r>
            <a:endParaRPr lang="ru-RU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44051" name="Rectangle 7"/>
          <p:cNvSpPr>
            <a:spLocks noChangeArrowheads="1"/>
          </p:cNvSpPr>
          <p:nvPr/>
        </p:nvSpPr>
        <p:spPr bwMode="auto">
          <a:xfrm>
            <a:off x="1447800" y="1143000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052" name="Freeform 8"/>
          <p:cNvSpPr>
            <a:spLocks/>
          </p:cNvSpPr>
          <p:nvPr/>
        </p:nvSpPr>
        <p:spPr bwMode="auto">
          <a:xfrm>
            <a:off x="1756112" y="1526826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44040" name="AutoShape 12"/>
          <p:cNvSpPr>
            <a:spLocks noChangeArrowheads="1"/>
          </p:cNvSpPr>
          <p:nvPr/>
        </p:nvSpPr>
        <p:spPr bwMode="auto">
          <a:xfrm>
            <a:off x="3899439" y="1663566"/>
            <a:ext cx="1218023" cy="1232034"/>
          </a:xfrm>
          <a:custGeom>
            <a:avLst/>
            <a:gdLst>
              <a:gd name="T0" fmla="*/ 0 w 21600"/>
              <a:gd name="T1" fmla="*/ 0 h 21600"/>
              <a:gd name="T2" fmla="*/ 0 w 21600"/>
              <a:gd name="T3" fmla="*/ 0 h 21600"/>
              <a:gd name="T4" fmla="*/ 0 w 21600"/>
              <a:gd name="T5" fmla="*/ 0 h 21600"/>
              <a:gd name="T6" fmla="*/ 0 w 21600"/>
              <a:gd name="T7" fmla="*/ 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5638800"/>
            <a:ext cx="6934200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cs typeface="Times New Roman" pitchFamily="18" charset="0"/>
              </a:rPr>
              <a:t>Corner </a:t>
            </a:r>
            <a:r>
              <a:rPr lang="en-US" sz="2400" dirty="0">
                <a:solidFill>
                  <a:srgbClr val="0033CC"/>
                </a:solidFill>
                <a:cs typeface="Times New Roman" pitchFamily="18" charset="0"/>
              </a:rPr>
              <a:t>location is </a:t>
            </a:r>
            <a:r>
              <a:rPr lang="en-US" sz="2400" dirty="0" smtClean="0">
                <a:solidFill>
                  <a:srgbClr val="0033CC"/>
                </a:solidFill>
                <a:cs typeface="Times New Roman" pitchFamily="18" charset="0"/>
              </a:rPr>
              <a:t>covariant </a:t>
            </a:r>
            <a:r>
              <a:rPr lang="en-US" sz="2400" dirty="0" err="1" smtClean="0">
                <a:solidFill>
                  <a:srgbClr val="0033CC"/>
                </a:solidFill>
                <a:cs typeface="Times New Roman" pitchFamily="18" charset="0"/>
              </a:rPr>
              <a:t>w.r.t</a:t>
            </a:r>
            <a:r>
              <a:rPr lang="en-US" sz="2400" dirty="0" smtClean="0">
                <a:solidFill>
                  <a:srgbClr val="0033CC"/>
                </a:solidFill>
                <a:cs typeface="Times New Roman" pitchFamily="18" charset="0"/>
              </a:rPr>
              <a:t>. translation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1" name="Rectangle 7"/>
          <p:cNvSpPr>
            <a:spLocks noChangeArrowheads="1"/>
          </p:cNvSpPr>
          <p:nvPr/>
        </p:nvSpPr>
        <p:spPr bwMode="auto">
          <a:xfrm>
            <a:off x="5435329" y="1143000"/>
            <a:ext cx="2184671" cy="2209800"/>
          </a:xfrm>
          <a:prstGeom prst="rect">
            <a:avLst/>
          </a:prstGeom>
          <a:solidFill>
            <a:schemeClr val="accent1">
              <a:alpha val="50195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2" name="Freeform 8"/>
          <p:cNvSpPr>
            <a:spLocks/>
          </p:cNvSpPr>
          <p:nvPr/>
        </p:nvSpPr>
        <p:spPr bwMode="auto">
          <a:xfrm>
            <a:off x="6553200" y="2246796"/>
            <a:ext cx="787909" cy="725004"/>
          </a:xfrm>
          <a:custGeom>
            <a:avLst/>
            <a:gdLst>
              <a:gd name="T0" fmla="*/ 0 w 720"/>
              <a:gd name="T1" fmla="*/ 7194 h 528"/>
              <a:gd name="T2" fmla="*/ 623 w 720"/>
              <a:gd name="T3" fmla="*/ 0 h 528"/>
              <a:gd name="T4" fmla="*/ 9359 w 720"/>
              <a:gd name="T5" fmla="*/ 4575 h 528"/>
              <a:gd name="T6" fmla="*/ 0 60000 65536"/>
              <a:gd name="T7" fmla="*/ 0 60000 65536"/>
              <a:gd name="T8" fmla="*/ 0 60000 65536"/>
              <a:gd name="T9" fmla="*/ 0 w 720"/>
              <a:gd name="T10" fmla="*/ 0 h 528"/>
              <a:gd name="T11" fmla="*/ 720 w 720"/>
              <a:gd name="T12" fmla="*/ 528 h 52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720" h="528">
                <a:moveTo>
                  <a:pt x="0" y="528"/>
                </a:moveTo>
                <a:lnTo>
                  <a:pt x="48" y="0"/>
                </a:lnTo>
                <a:lnTo>
                  <a:pt x="720" y="336"/>
                </a:lnTo>
              </a:path>
            </a:pathLst>
          </a:custGeom>
          <a:solidFill>
            <a:schemeClr val="accent1">
              <a:alpha val="50195"/>
            </a:schemeClr>
          </a:solidFill>
          <a:ln w="444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662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Image rotation</a:t>
            </a:r>
            <a:endParaRPr lang="ru-RU" smtClean="0"/>
          </a:p>
        </p:txBody>
      </p:sp>
      <p:sp>
        <p:nvSpPr>
          <p:cNvPr id="1376260" name="Text Box 4"/>
          <p:cNvSpPr txBox="1">
            <a:spLocks noChangeArrowheads="1"/>
          </p:cNvSpPr>
          <p:nvPr/>
        </p:nvSpPr>
        <p:spPr bwMode="auto">
          <a:xfrm>
            <a:off x="1219200" y="4572000"/>
            <a:ext cx="67056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0000"/>
                </a:solidFill>
                <a:cs typeface="Times New Roman" pitchFamily="18" charset="0"/>
              </a:rPr>
              <a:t>Second moment ellipse 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rotates but its shape (i.e. </a:t>
            </a:r>
            <a:r>
              <a:rPr lang="en-US" sz="2400" dirty="0" err="1">
                <a:solidFill>
                  <a:srgbClr val="000000"/>
                </a:solidFill>
                <a:cs typeface="Times New Roman" pitchFamily="18" charset="0"/>
              </a:rPr>
              <a:t>eigenvalues</a:t>
            </a:r>
            <a:r>
              <a:rPr lang="en-US" sz="2400" dirty="0">
                <a:solidFill>
                  <a:srgbClr val="000000"/>
                </a:solidFill>
                <a:cs typeface="Times New Roman" pitchFamily="18" charset="0"/>
              </a:rPr>
              <a:t>) remains the same</a:t>
            </a:r>
            <a:endParaRPr lang="ru-RU" sz="24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828800" y="1676400"/>
            <a:ext cx="5257800" cy="2438400"/>
            <a:chOff x="1720" y="1344"/>
            <a:chExt cx="2072" cy="950"/>
          </a:xfrm>
        </p:grpSpPr>
        <p:grpSp>
          <p:nvGrpSpPr>
            <p:cNvPr id="3" name="Group 6"/>
            <p:cNvGrpSpPr>
              <a:grpSpLocks/>
            </p:cNvGrpSpPr>
            <p:nvPr/>
          </p:nvGrpSpPr>
          <p:grpSpPr bwMode="auto">
            <a:xfrm>
              <a:off x="1768" y="1344"/>
              <a:ext cx="432" cy="432"/>
              <a:chOff x="1248" y="1584"/>
              <a:chExt cx="1536" cy="1248"/>
            </a:xfrm>
          </p:grpSpPr>
          <p:sp>
            <p:nvSpPr>
              <p:cNvPr id="44051" name="Rectangle 7"/>
              <p:cNvSpPr>
                <a:spLocks noChangeArrowheads="1"/>
              </p:cNvSpPr>
              <p:nvPr/>
            </p:nvSpPr>
            <p:spPr bwMode="auto">
              <a:xfrm>
                <a:off x="1248" y="1584"/>
                <a:ext cx="1536" cy="1248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4052" name="Freeform 8"/>
              <p:cNvSpPr>
                <a:spLocks/>
              </p:cNvSpPr>
              <p:nvPr/>
            </p:nvSpPr>
            <p:spPr bwMode="auto">
              <a:xfrm>
                <a:off x="1680" y="2016"/>
                <a:ext cx="1104" cy="816"/>
              </a:xfrm>
              <a:custGeom>
                <a:avLst/>
                <a:gdLst>
                  <a:gd name="T0" fmla="*/ 0 w 720"/>
                  <a:gd name="T1" fmla="*/ 7194 h 528"/>
                  <a:gd name="T2" fmla="*/ 623 w 720"/>
                  <a:gd name="T3" fmla="*/ 0 h 528"/>
                  <a:gd name="T4" fmla="*/ 9359 w 720"/>
                  <a:gd name="T5" fmla="*/ 4575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4" name="Group 9"/>
            <p:cNvGrpSpPr>
              <a:grpSpLocks/>
            </p:cNvGrpSpPr>
            <p:nvPr/>
          </p:nvGrpSpPr>
          <p:grpSpPr bwMode="auto">
            <a:xfrm>
              <a:off x="3304" y="1344"/>
              <a:ext cx="432" cy="441"/>
              <a:chOff x="2928" y="1776"/>
              <a:chExt cx="432" cy="441"/>
            </a:xfrm>
          </p:grpSpPr>
          <p:sp>
            <p:nvSpPr>
              <p:cNvPr id="44049" name="Rectangle 10"/>
              <p:cNvSpPr>
                <a:spLocks noChangeArrowheads="1"/>
              </p:cNvSpPr>
              <p:nvPr/>
            </p:nvSpPr>
            <p:spPr bwMode="auto">
              <a:xfrm>
                <a:off x="2928" y="1776"/>
                <a:ext cx="432" cy="432"/>
              </a:xfrm>
              <a:prstGeom prst="rect">
                <a:avLst/>
              </a:prstGeom>
              <a:solidFill>
                <a:schemeClr val="accent1">
                  <a:alpha val="50195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4050" name="Freeform 11"/>
              <p:cNvSpPr>
                <a:spLocks/>
              </p:cNvSpPr>
              <p:nvPr/>
            </p:nvSpPr>
            <p:spPr bwMode="auto">
              <a:xfrm rot="3029958">
                <a:off x="2987" y="1873"/>
                <a:ext cx="364" cy="323"/>
              </a:xfrm>
              <a:custGeom>
                <a:avLst/>
                <a:gdLst>
                  <a:gd name="T0" fmla="*/ 0 w 720"/>
                  <a:gd name="T1" fmla="*/ 28 h 528"/>
                  <a:gd name="T2" fmla="*/ 1 w 720"/>
                  <a:gd name="T3" fmla="*/ 0 h 528"/>
                  <a:gd name="T4" fmla="*/ 12 w 720"/>
                  <a:gd name="T5" fmla="*/ 18 h 528"/>
                  <a:gd name="T6" fmla="*/ 0 60000 65536"/>
                  <a:gd name="T7" fmla="*/ 0 60000 65536"/>
                  <a:gd name="T8" fmla="*/ 0 60000 65536"/>
                  <a:gd name="T9" fmla="*/ 0 w 720"/>
                  <a:gd name="T10" fmla="*/ 0 h 528"/>
                  <a:gd name="T11" fmla="*/ 720 w 720"/>
                  <a:gd name="T12" fmla="*/ 528 h 52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720" h="528">
                    <a:moveTo>
                      <a:pt x="0" y="528"/>
                    </a:moveTo>
                    <a:lnTo>
                      <a:pt x="48" y="0"/>
                    </a:lnTo>
                    <a:lnTo>
                      <a:pt x="720" y="336"/>
                    </a:lnTo>
                  </a:path>
                </a:pathLst>
              </a:custGeom>
              <a:solidFill>
                <a:schemeClr val="accent1">
                  <a:alpha val="50195"/>
                </a:schemeClr>
              </a:solidFill>
              <a:ln w="4445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4040" name="AutoShape 12"/>
            <p:cNvSpPr>
              <a:spLocks noChangeArrowheads="1"/>
            </p:cNvSpPr>
            <p:nvPr/>
          </p:nvSpPr>
          <p:spPr bwMode="auto">
            <a:xfrm>
              <a:off x="2536" y="1488"/>
              <a:ext cx="480" cy="480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  <p:grpSp>
          <p:nvGrpSpPr>
            <p:cNvPr id="5" name="Group 13"/>
            <p:cNvGrpSpPr>
              <a:grpSpLocks/>
            </p:cNvGrpSpPr>
            <p:nvPr/>
          </p:nvGrpSpPr>
          <p:grpSpPr bwMode="auto">
            <a:xfrm rot="-1269191">
              <a:off x="1720" y="2064"/>
              <a:ext cx="584" cy="230"/>
              <a:chOff x="1536" y="2496"/>
              <a:chExt cx="1152" cy="384"/>
            </a:xfrm>
          </p:grpSpPr>
          <p:sp>
            <p:nvSpPr>
              <p:cNvPr id="44046" name="Oval 14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4047" name="Line 15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4048" name="Line 16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grpSp>
          <p:nvGrpSpPr>
            <p:cNvPr id="6" name="Group 17"/>
            <p:cNvGrpSpPr>
              <a:grpSpLocks/>
            </p:cNvGrpSpPr>
            <p:nvPr/>
          </p:nvGrpSpPr>
          <p:grpSpPr bwMode="auto">
            <a:xfrm rot="1035916">
              <a:off x="3208" y="2064"/>
              <a:ext cx="584" cy="230"/>
              <a:chOff x="1536" y="2496"/>
              <a:chExt cx="1152" cy="384"/>
            </a:xfrm>
          </p:grpSpPr>
          <p:sp>
            <p:nvSpPr>
              <p:cNvPr id="44043" name="Oval 18"/>
              <p:cNvSpPr>
                <a:spLocks noChangeArrowheads="1"/>
              </p:cNvSpPr>
              <p:nvPr/>
            </p:nvSpPr>
            <p:spPr bwMode="auto">
              <a:xfrm>
                <a:off x="1536" y="2496"/>
                <a:ext cx="1152" cy="384"/>
              </a:xfrm>
              <a:prstGeom prst="ellipse">
                <a:avLst/>
              </a:prstGeom>
              <a:solidFill>
                <a:srgbClr val="7CF6D3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4044" name="Line 19"/>
              <p:cNvSpPr>
                <a:spLocks noChangeShapeType="1"/>
              </p:cNvSpPr>
              <p:nvPr/>
            </p:nvSpPr>
            <p:spPr bwMode="auto">
              <a:xfrm>
                <a:off x="1536" y="2688"/>
                <a:ext cx="11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4045" name="Line 20"/>
              <p:cNvSpPr>
                <a:spLocks noChangeShapeType="1"/>
              </p:cNvSpPr>
              <p:nvPr/>
            </p:nvSpPr>
            <p:spPr bwMode="auto">
              <a:xfrm>
                <a:off x="2112" y="2496"/>
                <a:ext cx="0" cy="38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sp>
        <p:nvSpPr>
          <p:cNvPr id="1376277" name="Text Box 21"/>
          <p:cNvSpPr txBox="1">
            <a:spLocks noChangeArrowheads="1"/>
          </p:cNvSpPr>
          <p:nvPr/>
        </p:nvSpPr>
        <p:spPr bwMode="auto">
          <a:xfrm>
            <a:off x="1219200" y="5638800"/>
            <a:ext cx="6934200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>
                <a:solidFill>
                  <a:srgbClr val="0033CC"/>
                </a:solidFill>
                <a:cs typeface="Times New Roman" pitchFamily="18" charset="0"/>
              </a:rPr>
              <a:t>Corner </a:t>
            </a:r>
            <a:r>
              <a:rPr lang="en-US" sz="2400" dirty="0" smtClean="0">
                <a:solidFill>
                  <a:srgbClr val="0033CC"/>
                </a:solidFill>
                <a:cs typeface="Times New Roman" pitchFamily="18" charset="0"/>
              </a:rPr>
              <a:t>location </a:t>
            </a:r>
            <a:r>
              <a:rPr lang="en-US" sz="2400" dirty="0">
                <a:solidFill>
                  <a:srgbClr val="0033CC"/>
                </a:solidFill>
                <a:cs typeface="Times New Roman" pitchFamily="18" charset="0"/>
              </a:rPr>
              <a:t>is </a:t>
            </a:r>
            <a:r>
              <a:rPr lang="en-US" sz="2400" dirty="0" smtClean="0">
                <a:solidFill>
                  <a:srgbClr val="0033CC"/>
                </a:solidFill>
                <a:cs typeface="Times New Roman" pitchFamily="18" charset="0"/>
              </a:rPr>
              <a:t>covariant </a:t>
            </a:r>
            <a:r>
              <a:rPr lang="en-US" sz="2400" dirty="0" err="1" smtClean="0">
                <a:solidFill>
                  <a:srgbClr val="0033CC"/>
                </a:solidFill>
                <a:cs typeface="Times New Roman" pitchFamily="18" charset="0"/>
              </a:rPr>
              <a:t>w.r.t</a:t>
            </a:r>
            <a:r>
              <a:rPr lang="en-US" sz="2400" dirty="0" smtClean="0">
                <a:solidFill>
                  <a:srgbClr val="0033CC"/>
                </a:solidFill>
                <a:cs typeface="Times New Roman" pitchFamily="18" charset="0"/>
              </a:rPr>
              <a:t>. rotation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1575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6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6260" grpId="0"/>
      <p:bldP spid="137627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 dirty="0" smtClean="0"/>
              <a:t>Scaling</a:t>
            </a:r>
            <a:endParaRPr lang="en-US" dirty="0"/>
          </a:p>
        </p:txBody>
      </p:sp>
      <p:sp>
        <p:nvSpPr>
          <p:cNvPr id="76802" name="Rectangle 2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r>
              <a:rPr lang="en-US"/>
              <a:t>Invariant to image scale?</a:t>
            </a:r>
          </a:p>
        </p:txBody>
      </p:sp>
      <p:pic>
        <p:nvPicPr>
          <p:cNvPr id="76803" name="Picture 3"/>
          <p:cNvPicPr>
            <a:picLocks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45" r="68622" b="18303"/>
          <a:stretch>
            <a:fillRect/>
          </a:stretch>
        </p:blipFill>
        <p:spPr bwMode="auto">
          <a:xfrm>
            <a:off x="4648200" y="3103551"/>
            <a:ext cx="3429000" cy="2804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/>
          <p:cNvPicPr>
            <a:picLocks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3143250"/>
            <a:ext cx="3656013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5" name="Rectangle 5"/>
          <p:cNvSpPr>
            <a:spLocks/>
          </p:cNvSpPr>
          <p:nvPr/>
        </p:nvSpPr>
        <p:spPr bwMode="auto">
          <a:xfrm>
            <a:off x="1955800" y="5981700"/>
            <a:ext cx="8985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image</a:t>
            </a:r>
          </a:p>
        </p:txBody>
      </p:sp>
      <p:sp>
        <p:nvSpPr>
          <p:cNvPr id="76806" name="Rectangle 6"/>
          <p:cNvSpPr>
            <a:spLocks/>
          </p:cNvSpPr>
          <p:nvPr/>
        </p:nvSpPr>
        <p:spPr bwMode="auto">
          <a:xfrm>
            <a:off x="5359400" y="5994400"/>
            <a:ext cx="1939925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xmlns:mv="urn:schemas-microsoft-com:mac:vml" xmlns:mc="http://schemas.openxmlformats.org/markup-compatibility/2006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40639" bIns="0">
            <a:spAutoFit/>
          </a:bodyPr>
          <a:lstStyle/>
          <a:p>
            <a:pPr marL="39688"/>
            <a:r>
              <a:rPr lang="en-US">
                <a:solidFill>
                  <a:prstClr val="black"/>
                </a:solidFill>
                <a:ea typeface="ＭＳ Ｐゴシック" charset="0"/>
                <a:cs typeface="Times New Roman" charset="0"/>
              </a:rPr>
              <a:t>zoomed image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601022"/>
            <a:ext cx="78579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  <a:latin typeface="Calibri" panose="020F0502020204030204" pitchFamily="34" charset="0"/>
              </a:rPr>
              <a:t>A. </a:t>
            </a:r>
            <a:r>
              <a:rPr lang="en-US" sz="1050" kern="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Torralba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57206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Scaling</a:t>
            </a:r>
            <a:endParaRPr lang="ru-RU" smtClean="0"/>
          </a:p>
        </p:txBody>
      </p:sp>
      <p:sp>
        <p:nvSpPr>
          <p:cNvPr id="1212427" name="Text Box 11"/>
          <p:cNvSpPr txBox="1">
            <a:spLocks noChangeArrowheads="1"/>
          </p:cNvSpPr>
          <p:nvPr/>
        </p:nvSpPr>
        <p:spPr bwMode="auto">
          <a:xfrm>
            <a:off x="5791200" y="4265613"/>
            <a:ext cx="259080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All points will be classified as </a:t>
            </a:r>
            <a:r>
              <a:rPr lang="en-US" sz="2800">
                <a:solidFill>
                  <a:srgbClr val="0033CC"/>
                </a:solidFill>
                <a:cs typeface="Times New Roman" pitchFamily="18" charset="0"/>
              </a:rPr>
              <a:t>edges</a:t>
            </a:r>
            <a:endParaRPr lang="ru-RU" sz="2800">
              <a:solidFill>
                <a:srgbClr val="0033CC"/>
              </a:solidFill>
              <a:cs typeface="Times New Roman" pitchFamily="18" charset="0"/>
            </a:endParaRPr>
          </a:p>
        </p:txBody>
      </p:sp>
      <p:grpSp>
        <p:nvGrpSpPr>
          <p:cNvPr id="45060" name="Group 17"/>
          <p:cNvGrpSpPr>
            <a:grpSpLocks/>
          </p:cNvGrpSpPr>
          <p:nvPr/>
        </p:nvGrpSpPr>
        <p:grpSpPr bwMode="auto">
          <a:xfrm>
            <a:off x="1690688" y="2751138"/>
            <a:ext cx="442912" cy="434975"/>
            <a:chOff x="4329" y="1733"/>
            <a:chExt cx="279" cy="274"/>
          </a:xfrm>
        </p:grpSpPr>
        <p:sp>
          <p:nvSpPr>
            <p:cNvPr id="45070" name="Freeform 4"/>
            <p:cNvSpPr>
              <a:spLocks/>
            </p:cNvSpPr>
            <p:nvPr/>
          </p:nvSpPr>
          <p:spPr bwMode="auto">
            <a:xfrm>
              <a:off x="4368" y="1799"/>
              <a:ext cx="240" cy="208"/>
            </a:xfrm>
            <a:custGeom>
              <a:avLst/>
              <a:gdLst>
                <a:gd name="T0" fmla="*/ 0 w 1728"/>
                <a:gd name="T1" fmla="*/ 0 h 1264"/>
                <a:gd name="T2" fmla="*/ 0 w 1728"/>
                <a:gd name="T3" fmla="*/ 0 h 1264"/>
                <a:gd name="T4" fmla="*/ 0 w 1728"/>
                <a:gd name="T5" fmla="*/ 0 h 1264"/>
                <a:gd name="T6" fmla="*/ 0 w 1728"/>
                <a:gd name="T7" fmla="*/ 0 h 1264"/>
                <a:gd name="T8" fmla="*/ 0 w 1728"/>
                <a:gd name="T9" fmla="*/ 0 h 12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728"/>
                <a:gd name="T16" fmla="*/ 0 h 1264"/>
                <a:gd name="T17" fmla="*/ 1728 w 1728"/>
                <a:gd name="T18" fmla="*/ 1264 h 1264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728" h="1264">
                  <a:moveTo>
                    <a:pt x="0" y="1264"/>
                  </a:moveTo>
                  <a:cubicBezTo>
                    <a:pt x="12" y="932"/>
                    <a:pt x="24" y="600"/>
                    <a:pt x="96" y="400"/>
                  </a:cubicBezTo>
                  <a:cubicBezTo>
                    <a:pt x="168" y="200"/>
                    <a:pt x="272" y="128"/>
                    <a:pt x="432" y="64"/>
                  </a:cubicBezTo>
                  <a:cubicBezTo>
                    <a:pt x="592" y="0"/>
                    <a:pt x="840" y="0"/>
                    <a:pt x="1056" y="16"/>
                  </a:cubicBezTo>
                  <a:cubicBezTo>
                    <a:pt x="1272" y="32"/>
                    <a:pt x="1500" y="96"/>
                    <a:pt x="1728" y="160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071" name="Rectangle 5"/>
            <p:cNvSpPr>
              <a:spLocks noChangeArrowheads="1"/>
            </p:cNvSpPr>
            <p:nvPr/>
          </p:nvSpPr>
          <p:spPr bwMode="auto">
            <a:xfrm>
              <a:off x="4329" y="1733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45061" name="Text Box 12"/>
          <p:cNvSpPr txBox="1">
            <a:spLocks noChangeArrowheads="1"/>
          </p:cNvSpPr>
          <p:nvPr/>
        </p:nvSpPr>
        <p:spPr bwMode="auto">
          <a:xfrm>
            <a:off x="1219200" y="3505200"/>
            <a:ext cx="1600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2800">
                <a:solidFill>
                  <a:srgbClr val="000000"/>
                </a:solidFill>
                <a:cs typeface="Times New Roman" pitchFamily="18" charset="0"/>
              </a:rPr>
              <a:t>Corner</a:t>
            </a:r>
            <a:endParaRPr lang="ru-RU" sz="280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212432" name="Text Box 16"/>
          <p:cNvSpPr txBox="1">
            <a:spLocks noChangeArrowheads="1"/>
          </p:cNvSpPr>
          <p:nvPr/>
        </p:nvSpPr>
        <p:spPr bwMode="auto">
          <a:xfrm>
            <a:off x="1143000" y="6015335"/>
            <a:ext cx="6934200" cy="46166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2400" dirty="0" smtClean="0">
                <a:solidFill>
                  <a:srgbClr val="0033CC"/>
                </a:solidFill>
                <a:cs typeface="Times New Roman" pitchFamily="18" charset="0"/>
              </a:rPr>
              <a:t>Corner location is not covariant to scaling!</a:t>
            </a:r>
            <a:endParaRPr lang="ru-RU" sz="2400" dirty="0">
              <a:solidFill>
                <a:srgbClr val="0033CC"/>
              </a:solidFill>
              <a:cs typeface="Times New Roman" pitchFamily="18" charset="0"/>
            </a:endParaRPr>
          </a:p>
        </p:txBody>
      </p:sp>
      <p:grpSp>
        <p:nvGrpSpPr>
          <p:cNvPr id="3" name="Group 25"/>
          <p:cNvGrpSpPr>
            <a:grpSpLocks/>
          </p:cNvGrpSpPr>
          <p:nvPr/>
        </p:nvGrpSpPr>
        <p:grpSpPr bwMode="auto">
          <a:xfrm>
            <a:off x="3276600" y="1828800"/>
            <a:ext cx="5029200" cy="2159000"/>
            <a:chOff x="2064" y="1152"/>
            <a:chExt cx="3168" cy="1360"/>
          </a:xfrm>
        </p:grpSpPr>
        <p:grpSp>
          <p:nvGrpSpPr>
            <p:cNvPr id="45064" name="Group 19"/>
            <p:cNvGrpSpPr>
              <a:grpSpLocks/>
            </p:cNvGrpSpPr>
            <p:nvPr/>
          </p:nvGrpSpPr>
          <p:grpSpPr bwMode="auto">
            <a:xfrm>
              <a:off x="2064" y="1248"/>
              <a:ext cx="3168" cy="1264"/>
              <a:chOff x="2064" y="1248"/>
              <a:chExt cx="3168" cy="1264"/>
            </a:xfrm>
          </p:grpSpPr>
          <p:sp>
            <p:nvSpPr>
              <p:cNvPr id="45068" name="Freeform 6"/>
              <p:cNvSpPr>
                <a:spLocks/>
              </p:cNvSpPr>
              <p:nvPr/>
            </p:nvSpPr>
            <p:spPr bwMode="auto">
              <a:xfrm>
                <a:off x="3504" y="1248"/>
                <a:ext cx="1728" cy="1264"/>
              </a:xfrm>
              <a:custGeom>
                <a:avLst/>
                <a:gdLst>
                  <a:gd name="T0" fmla="*/ 0 w 1728"/>
                  <a:gd name="T1" fmla="*/ 1264 h 1264"/>
                  <a:gd name="T2" fmla="*/ 96 w 1728"/>
                  <a:gd name="T3" fmla="*/ 400 h 1264"/>
                  <a:gd name="T4" fmla="*/ 432 w 1728"/>
                  <a:gd name="T5" fmla="*/ 64 h 1264"/>
                  <a:gd name="T6" fmla="*/ 1056 w 1728"/>
                  <a:gd name="T7" fmla="*/ 16 h 1264"/>
                  <a:gd name="T8" fmla="*/ 1728 w 1728"/>
                  <a:gd name="T9" fmla="*/ 160 h 126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728"/>
                  <a:gd name="T16" fmla="*/ 0 h 1264"/>
                  <a:gd name="T17" fmla="*/ 1728 w 1728"/>
                  <a:gd name="T18" fmla="*/ 1264 h 1264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728" h="1264">
                    <a:moveTo>
                      <a:pt x="0" y="1264"/>
                    </a:moveTo>
                    <a:cubicBezTo>
                      <a:pt x="12" y="932"/>
                      <a:pt x="24" y="600"/>
                      <a:pt x="96" y="400"/>
                    </a:cubicBezTo>
                    <a:cubicBezTo>
                      <a:pt x="168" y="200"/>
                      <a:pt x="272" y="128"/>
                      <a:pt x="432" y="64"/>
                    </a:cubicBezTo>
                    <a:cubicBezTo>
                      <a:pt x="592" y="0"/>
                      <a:pt x="840" y="0"/>
                      <a:pt x="1056" y="16"/>
                    </a:cubicBezTo>
                    <a:cubicBezTo>
                      <a:pt x="1272" y="32"/>
                      <a:pt x="1500" y="96"/>
                      <a:pt x="1728" y="160"/>
                    </a:cubicBezTo>
                  </a:path>
                </a:pathLst>
              </a:custGeom>
              <a:noFill/>
              <a:ln w="381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45069" name="AutoShape 10"/>
              <p:cNvSpPr>
                <a:spLocks noChangeArrowheads="1"/>
              </p:cNvSpPr>
              <p:nvPr/>
            </p:nvSpPr>
            <p:spPr bwMode="auto">
              <a:xfrm>
                <a:off x="2064" y="1584"/>
                <a:ext cx="1056" cy="528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w 21600"/>
                  <a:gd name="T7" fmla="*/ 0 h 21600"/>
                  <a:gd name="T8" fmla="*/ 17694720 60000 65536"/>
                  <a:gd name="T9" fmla="*/ 11796480 60000 65536"/>
                  <a:gd name="T10" fmla="*/ 5898240 60000 65536"/>
                  <a:gd name="T11" fmla="*/ 0 60000 65536"/>
                  <a:gd name="T12" fmla="*/ 3375 w 21600"/>
                  <a:gd name="T13" fmla="*/ 5400 h 21600"/>
                  <a:gd name="T14" fmla="*/ 18900 w 21600"/>
                  <a:gd name="T15" fmla="*/ 16200 h 216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21600" h="21600">
                    <a:moveTo>
                      <a:pt x="16200" y="0"/>
                    </a:moveTo>
                    <a:lnTo>
                      <a:pt x="16200" y="5400"/>
                    </a:lnTo>
                    <a:lnTo>
                      <a:pt x="3375" y="5400"/>
                    </a:lnTo>
                    <a:lnTo>
                      <a:pt x="3375" y="16200"/>
                    </a:lnTo>
                    <a:lnTo>
                      <a:pt x="16200" y="16200"/>
                    </a:lnTo>
                    <a:lnTo>
                      <a:pt x="16200" y="21600"/>
                    </a:lnTo>
                    <a:lnTo>
                      <a:pt x="21600" y="10800"/>
                    </a:lnTo>
                    <a:close/>
                  </a:path>
                  <a:path w="21600" h="21600">
                    <a:moveTo>
                      <a:pt x="1350" y="5400"/>
                    </a:moveTo>
                    <a:lnTo>
                      <a:pt x="1350" y="16200"/>
                    </a:lnTo>
                    <a:lnTo>
                      <a:pt x="2700" y="16200"/>
                    </a:lnTo>
                    <a:lnTo>
                      <a:pt x="2700" y="5400"/>
                    </a:lnTo>
                    <a:close/>
                  </a:path>
                  <a:path w="21600" h="21600">
                    <a:moveTo>
                      <a:pt x="0" y="5400"/>
                    </a:moveTo>
                    <a:lnTo>
                      <a:pt x="0" y="16200"/>
                    </a:lnTo>
                    <a:lnTo>
                      <a:pt x="675" y="16200"/>
                    </a:lnTo>
                    <a:lnTo>
                      <a:pt x="675" y="5400"/>
                    </a:lnTo>
                    <a:close/>
                  </a:path>
                </a:pathLst>
              </a:custGeom>
              <a:solidFill>
                <a:schemeClr val="accent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45065" name="Rectangle 22"/>
            <p:cNvSpPr>
              <a:spLocks noChangeArrowheads="1"/>
            </p:cNvSpPr>
            <p:nvPr/>
          </p:nvSpPr>
          <p:spPr bwMode="auto">
            <a:xfrm>
              <a:off x="4224" y="1152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066" name="Rectangle 23"/>
            <p:cNvSpPr>
              <a:spLocks noChangeArrowheads="1"/>
            </p:cNvSpPr>
            <p:nvPr/>
          </p:nvSpPr>
          <p:spPr bwMode="auto">
            <a:xfrm>
              <a:off x="3648" y="1296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45067" name="Rectangle 24"/>
            <p:cNvSpPr>
              <a:spLocks noChangeArrowheads="1"/>
            </p:cNvSpPr>
            <p:nvPr/>
          </p:nvSpPr>
          <p:spPr bwMode="auto">
            <a:xfrm>
              <a:off x="3408" y="1824"/>
              <a:ext cx="240" cy="24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0" y="6596390"/>
            <a:ext cx="22098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prstClr val="black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prstClr val="black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35691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2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2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2427" grpId="0" autoUpdateAnimBg="0"/>
      <p:bldP spid="1212432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Freeform 1"/>
          <p:cNvSpPr>
            <a:spLocks/>
          </p:cNvSpPr>
          <p:nvPr/>
        </p:nvSpPr>
        <p:spPr bwMode="auto">
          <a:xfrm>
            <a:off x="7162800" y="2803525"/>
            <a:ext cx="844550" cy="1887538"/>
          </a:xfrm>
          <a:custGeom>
            <a:avLst/>
            <a:gdLst>
              <a:gd name="T0" fmla="*/ 0 w 21148"/>
              <a:gd name="T1" fmla="*/ 19356 h 20852"/>
              <a:gd name="T2" fmla="*/ 17153 w 21148"/>
              <a:gd name="T3" fmla="*/ 20197 h 20852"/>
              <a:gd name="T4" fmla="*/ 20965 w 21148"/>
              <a:gd name="T5" fmla="*/ 10940 h 20852"/>
              <a:gd name="T6" fmla="*/ 13341 w 21148"/>
              <a:gd name="T7" fmla="*/ 4208 h 20852"/>
              <a:gd name="T8" fmla="*/ 20965 w 21148"/>
              <a:gd name="T9" fmla="*/ 0 h 20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1148" h="20852">
                <a:moveTo>
                  <a:pt x="0" y="19356"/>
                </a:moveTo>
                <a:cubicBezTo>
                  <a:pt x="6829" y="20478"/>
                  <a:pt x="13659" y="21600"/>
                  <a:pt x="17153" y="20197"/>
                </a:cubicBezTo>
                <a:cubicBezTo>
                  <a:pt x="20647" y="18795"/>
                  <a:pt x="21600" y="13605"/>
                  <a:pt x="20965" y="10940"/>
                </a:cubicBezTo>
                <a:cubicBezTo>
                  <a:pt x="20329" y="8275"/>
                  <a:pt x="13341" y="6031"/>
                  <a:pt x="13341" y="4208"/>
                </a:cubicBezTo>
                <a:cubicBezTo>
                  <a:pt x="13341" y="2384"/>
                  <a:pt x="17153" y="1192"/>
                  <a:pt x="20965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2" name="Freeform 2"/>
          <p:cNvSpPr>
            <a:spLocks/>
          </p:cNvSpPr>
          <p:nvPr/>
        </p:nvSpPr>
        <p:spPr bwMode="auto">
          <a:xfrm>
            <a:off x="5715000" y="4872038"/>
            <a:ext cx="1019175" cy="1306512"/>
          </a:xfrm>
          <a:custGeom>
            <a:avLst/>
            <a:gdLst>
              <a:gd name="T0" fmla="*/ 0 w 20907"/>
              <a:gd name="T1" fmla="*/ 20172 h 20996"/>
              <a:gd name="T2" fmla="*/ 15614 w 20907"/>
              <a:gd name="T3" fmla="*/ 20172 h 20996"/>
              <a:gd name="T4" fmla="*/ 12492 w 20907"/>
              <a:gd name="T5" fmla="*/ 11603 h 20996"/>
              <a:gd name="T6" fmla="*/ 20299 w 20907"/>
              <a:gd name="T7" fmla="*/ 9155 h 20996"/>
              <a:gd name="T8" fmla="*/ 20299 w 20907"/>
              <a:gd name="T9" fmla="*/ 5483 h 20996"/>
              <a:gd name="T10" fmla="*/ 19551 w 20907"/>
              <a:gd name="T11" fmla="*/ 0 h 209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0907" h="20996">
                <a:moveTo>
                  <a:pt x="0" y="20172"/>
                </a:moveTo>
                <a:cubicBezTo>
                  <a:pt x="6766" y="20886"/>
                  <a:pt x="13533" y="21600"/>
                  <a:pt x="15614" y="20172"/>
                </a:cubicBezTo>
                <a:cubicBezTo>
                  <a:pt x="17696" y="18744"/>
                  <a:pt x="11711" y="13439"/>
                  <a:pt x="12492" y="11603"/>
                </a:cubicBezTo>
                <a:cubicBezTo>
                  <a:pt x="13272" y="9767"/>
                  <a:pt x="18998" y="10175"/>
                  <a:pt x="20299" y="9155"/>
                </a:cubicBezTo>
                <a:cubicBezTo>
                  <a:pt x="21600" y="8135"/>
                  <a:pt x="20429" y="7013"/>
                  <a:pt x="20299" y="5483"/>
                </a:cubicBezTo>
                <a:cubicBezTo>
                  <a:pt x="20169" y="3953"/>
                  <a:pt x="19843" y="1964"/>
                  <a:pt x="19551" y="0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/>
          <a:lstStyle/>
          <a:p>
            <a:r>
              <a:rPr lang="en-US"/>
              <a:t>Scale Invariant Detection</a:t>
            </a:r>
          </a:p>
        </p:txBody>
      </p:sp>
      <p:sp>
        <p:nvSpPr>
          <p:cNvPr id="87044" name="Rectangle 4"/>
          <p:cNvSpPr>
            <a:spLocks noGrp="1" noChangeArrowheads="1"/>
          </p:cNvSpPr>
          <p:nvPr>
            <p:ph idx="1"/>
          </p:nvPr>
        </p:nvSpPr>
        <p:spPr>
          <a:ln/>
        </p:spPr>
        <p:txBody>
          <a:bodyPr rIns="132080"/>
          <a:lstStyle/>
          <a:p>
            <a:r>
              <a:rPr lang="en-US" sz="2800" dirty="0"/>
              <a:t>The problem: how do we choose corresponding circles </a:t>
            </a:r>
            <a:r>
              <a:rPr lang="en-US" sz="2800" dirty="0">
                <a:solidFill>
                  <a:srgbClr val="0033CC"/>
                </a:solidFill>
                <a:latin typeface="Times New Roman Bold Italic" charset="0"/>
                <a:cs typeface="Times New Roman Bold Italic" charset="0"/>
                <a:sym typeface="Times New Roman Bold Italic" charset="0"/>
              </a:rPr>
              <a:t>independently</a:t>
            </a:r>
            <a:r>
              <a:rPr lang="en-US" sz="2800" dirty="0"/>
              <a:t> in each image?</a:t>
            </a:r>
          </a:p>
          <a:p>
            <a:r>
              <a:rPr lang="en-US" sz="2800" dirty="0"/>
              <a:t>Do objects in the image have a </a:t>
            </a:r>
            <a:r>
              <a:rPr lang="en-US" sz="2800" u="sng" dirty="0"/>
              <a:t>characteristic scale</a:t>
            </a:r>
            <a:r>
              <a:rPr lang="en-US" sz="2800" dirty="0"/>
              <a:t> that we can identify?</a:t>
            </a:r>
          </a:p>
        </p:txBody>
      </p:sp>
      <p:sp>
        <p:nvSpPr>
          <p:cNvPr id="87045" name="Freeform 5"/>
          <p:cNvSpPr>
            <a:spLocks/>
          </p:cNvSpPr>
          <p:nvPr/>
        </p:nvSpPr>
        <p:spPr bwMode="auto">
          <a:xfrm>
            <a:off x="2057400" y="4557713"/>
            <a:ext cx="2743200" cy="1995487"/>
          </a:xfrm>
          <a:custGeom>
            <a:avLst/>
            <a:gdLst>
              <a:gd name="T0" fmla="*/ 0 w 21600"/>
              <a:gd name="T1" fmla="+- 0 21600 122"/>
              <a:gd name="T2" fmla="*/ 21600 h 21478"/>
              <a:gd name="T3" fmla="*/ 1200 w 21600"/>
              <a:gd name="T4" fmla="+- 0 6835 122"/>
              <a:gd name="T5" fmla="*/ 6835 h 21478"/>
              <a:gd name="T6" fmla="*/ 5400 w 21600"/>
              <a:gd name="T7" fmla="+- 0 1094 122"/>
              <a:gd name="T8" fmla="*/ 1094 h 21478"/>
              <a:gd name="T9" fmla="*/ 13200 w 21600"/>
              <a:gd name="T10" fmla="+- 0 273 122"/>
              <a:gd name="T11" fmla="*/ 273 h 21478"/>
              <a:gd name="T12" fmla="*/ 21600 w 21600"/>
              <a:gd name="T13" fmla="+- 0 2734 122"/>
              <a:gd name="T14" fmla="*/ 2734 h 2147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21600" h="21478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6" name="Oval 6"/>
          <p:cNvSpPr>
            <a:spLocks/>
          </p:cNvSpPr>
          <p:nvPr/>
        </p:nvSpPr>
        <p:spPr bwMode="auto">
          <a:xfrm>
            <a:off x="2528888" y="4498975"/>
            <a:ext cx="381000" cy="3810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7" name="Oval 7"/>
          <p:cNvSpPr>
            <a:spLocks/>
          </p:cNvSpPr>
          <p:nvPr/>
        </p:nvSpPr>
        <p:spPr bwMode="auto">
          <a:xfrm>
            <a:off x="2328863" y="4318000"/>
            <a:ext cx="795337" cy="790575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8" name="Oval 8"/>
          <p:cNvSpPr>
            <a:spLocks/>
          </p:cNvSpPr>
          <p:nvPr/>
        </p:nvSpPr>
        <p:spPr bwMode="auto">
          <a:xfrm>
            <a:off x="1995488" y="4027488"/>
            <a:ext cx="1447800" cy="13716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49" name="Oval 9"/>
          <p:cNvSpPr>
            <a:spLocks/>
          </p:cNvSpPr>
          <p:nvPr/>
        </p:nvSpPr>
        <p:spPr bwMode="auto">
          <a:xfrm>
            <a:off x="1447800" y="3460750"/>
            <a:ext cx="2514600" cy="25146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0" name="Freeform 10"/>
          <p:cNvSpPr>
            <a:spLocks/>
          </p:cNvSpPr>
          <p:nvPr/>
        </p:nvSpPr>
        <p:spPr bwMode="auto">
          <a:xfrm>
            <a:off x="6664325" y="4514850"/>
            <a:ext cx="498475" cy="360363"/>
          </a:xfrm>
          <a:custGeom>
            <a:avLst/>
            <a:gdLst>
              <a:gd name="T0" fmla="*/ 0 w 21600"/>
              <a:gd name="T1" fmla="+- 0 21600 122"/>
              <a:gd name="T2" fmla="*/ 21600 h 21478"/>
              <a:gd name="T3" fmla="*/ 1200 w 21600"/>
              <a:gd name="T4" fmla="+- 0 6835 122"/>
              <a:gd name="T5" fmla="*/ 6835 h 21478"/>
              <a:gd name="T6" fmla="*/ 5400 w 21600"/>
              <a:gd name="T7" fmla="+- 0 1094 122"/>
              <a:gd name="T8" fmla="*/ 1094 h 21478"/>
              <a:gd name="T9" fmla="*/ 13200 w 21600"/>
              <a:gd name="T10" fmla="+- 0 273 122"/>
              <a:gd name="T11" fmla="*/ 273 h 21478"/>
              <a:gd name="T12" fmla="*/ 21600 w 21600"/>
              <a:gd name="T13" fmla="+- 0 2734 122"/>
              <a:gd name="T14" fmla="*/ 2734 h 21478"/>
            </a:gdLst>
            <a:ahLst/>
            <a:cxnLst>
              <a:cxn ang="0">
                <a:pos x="T0" y="T2"/>
              </a:cxn>
              <a:cxn ang="0">
                <a:pos x="T3" y="T5"/>
              </a:cxn>
              <a:cxn ang="0">
                <a:pos x="T6" y="T8"/>
              </a:cxn>
              <a:cxn ang="0">
                <a:pos x="T9" y="T11"/>
              </a:cxn>
              <a:cxn ang="0">
                <a:pos x="T12" y="T14"/>
              </a:cxn>
            </a:cxnLst>
            <a:rect l="0" t="0" r="r" b="b"/>
            <a:pathLst>
              <a:path w="21600" h="21478">
                <a:moveTo>
                  <a:pt x="0" y="21478"/>
                </a:moveTo>
                <a:cubicBezTo>
                  <a:pt x="150" y="15805"/>
                  <a:pt x="300" y="10131"/>
                  <a:pt x="1200" y="6713"/>
                </a:cubicBezTo>
                <a:cubicBezTo>
                  <a:pt x="2100" y="3296"/>
                  <a:pt x="3400" y="2065"/>
                  <a:pt x="5400" y="972"/>
                </a:cubicBezTo>
                <a:cubicBezTo>
                  <a:pt x="7400" y="-122"/>
                  <a:pt x="10500" y="-122"/>
                  <a:pt x="13200" y="151"/>
                </a:cubicBezTo>
                <a:cubicBezTo>
                  <a:pt x="15900" y="425"/>
                  <a:pt x="18750" y="1519"/>
                  <a:pt x="21600" y="2612"/>
                </a:cubicBezTo>
              </a:path>
            </a:pathLst>
          </a:custGeom>
          <a:noFill/>
          <a:ln w="381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1" name="Oval 11"/>
          <p:cNvSpPr>
            <a:spLocks/>
          </p:cNvSpPr>
          <p:nvPr/>
        </p:nvSpPr>
        <p:spPr bwMode="auto">
          <a:xfrm>
            <a:off x="6381750" y="4151313"/>
            <a:ext cx="795338" cy="790575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2" name="Oval 12"/>
          <p:cNvSpPr>
            <a:spLocks/>
          </p:cNvSpPr>
          <p:nvPr/>
        </p:nvSpPr>
        <p:spPr bwMode="auto">
          <a:xfrm>
            <a:off x="6048375" y="3860800"/>
            <a:ext cx="1447800" cy="13716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3" name="Oval 13"/>
          <p:cNvSpPr>
            <a:spLocks/>
          </p:cNvSpPr>
          <p:nvPr/>
        </p:nvSpPr>
        <p:spPr bwMode="auto">
          <a:xfrm>
            <a:off x="5500688" y="3294063"/>
            <a:ext cx="2514600" cy="2514600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12700" cap="flat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4" name="Oval 14"/>
          <p:cNvSpPr>
            <a:spLocks/>
          </p:cNvSpPr>
          <p:nvPr/>
        </p:nvSpPr>
        <p:spPr bwMode="auto">
          <a:xfrm>
            <a:off x="6553200" y="4316413"/>
            <a:ext cx="457200" cy="455612"/>
          </a:xfrm>
          <a:prstGeom prst="ellipse">
            <a:avLst/>
          </a:prstGeom>
          <a:solidFill>
            <a:schemeClr val="accent1">
              <a:alpha val="49803"/>
            </a:schemeClr>
          </a:solidFill>
          <a:ln w="254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87055" name="Line 15"/>
          <p:cNvSpPr>
            <a:spLocks noChangeShapeType="1"/>
          </p:cNvSpPr>
          <p:nvPr/>
        </p:nvSpPr>
        <p:spPr bwMode="auto">
          <a:xfrm>
            <a:off x="3925888" y="4341813"/>
            <a:ext cx="2592387" cy="128587"/>
          </a:xfrm>
          <a:prstGeom prst="line">
            <a:avLst/>
          </a:prstGeom>
          <a:noFill/>
          <a:ln w="12700" cap="flat">
            <a:solidFill>
              <a:srgbClr val="FF0000"/>
            </a:solidFill>
            <a:prstDash val="solid"/>
            <a:round/>
            <a:headEnd type="stealth" w="med" len="med"/>
            <a:tailEnd type="stealth" w="med" len="med"/>
          </a:ln>
          <a:extLst>
            <a:ext uri="{909E8E84-426E-40dd-AFC4-6F175D3DCCD1}">
              <a14:hiddenFill xmlns="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0" y="6601022"/>
            <a:ext cx="140615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D. </a:t>
            </a:r>
            <a:r>
              <a:rPr lang="en-US" sz="1050" kern="0" dirty="0" err="1" smtClean="0">
                <a:solidFill>
                  <a:srgbClr val="000000"/>
                </a:solidFill>
              </a:rPr>
              <a:t>Frolova</a:t>
            </a:r>
            <a:r>
              <a:rPr lang="en-US" sz="1050" kern="0" dirty="0" smtClean="0">
                <a:solidFill>
                  <a:srgbClr val="000000"/>
                </a:solidFill>
              </a:rPr>
              <a:t>, D. </a:t>
            </a:r>
            <a:r>
              <a:rPr lang="en-US" sz="1050" kern="0" dirty="0" err="1" smtClean="0">
                <a:solidFill>
                  <a:srgbClr val="000000"/>
                </a:solidFill>
              </a:rPr>
              <a:t>Simakov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70628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Scale Invariant Detection</a:t>
            </a:r>
            <a:endParaRPr lang="ru-RU"/>
          </a:p>
        </p:txBody>
      </p:sp>
      <p:sp>
        <p:nvSpPr>
          <p:cNvPr id="117763" name="Rectangle 5"/>
          <p:cNvSpPr>
            <a:spLocks noGrp="1" noChangeArrowheads="1"/>
          </p:cNvSpPr>
          <p:nvPr>
            <p:ph idx="1"/>
          </p:nvPr>
        </p:nvSpPr>
        <p:spPr>
          <a:xfrm>
            <a:off x="457200" y="1417637"/>
            <a:ext cx="8229600" cy="4830763"/>
          </a:xfrm>
        </p:spPr>
        <p:txBody>
          <a:bodyPr>
            <a:normAutofit/>
          </a:bodyPr>
          <a:lstStyle/>
          <a:p>
            <a:pPr eaLnBrk="1" hangingPunct="1"/>
            <a:r>
              <a:rPr lang="en-US" sz="2800" dirty="0"/>
              <a:t>Solution:</a:t>
            </a:r>
          </a:p>
          <a:p>
            <a:pPr lvl="1" eaLnBrk="1" hangingPunct="1"/>
            <a:r>
              <a:rPr lang="en-US" sz="2400" dirty="0"/>
              <a:t>Design a function on the region (circle), which is “scale invariant” (the same for corresponding regions, even if they are at different scales</a:t>
            </a:r>
            <a:r>
              <a:rPr lang="en-US" sz="2400" dirty="0" smtClean="0"/>
              <a:t>)</a:t>
            </a:r>
          </a:p>
          <a:p>
            <a:pPr lvl="1"/>
            <a:r>
              <a:rPr lang="en-US" sz="2400" dirty="0" smtClean="0">
                <a:ea typeface="ＭＳ Ｐゴシック" charset="-128"/>
                <a:cs typeface="ＭＳ Ｐゴシック" charset="-128"/>
              </a:rPr>
              <a:t>Take a local maximum of this function</a:t>
            </a:r>
            <a:endParaRPr lang="ru-RU" sz="2400" dirty="0" smtClean="0">
              <a:ea typeface="ＭＳ Ｐゴシック" charset="-128"/>
              <a:cs typeface="ＭＳ Ｐゴシック" charset="-128"/>
            </a:endParaRPr>
          </a:p>
          <a:p>
            <a:pPr lvl="1" eaLnBrk="1" hangingPunct="1"/>
            <a:endParaRPr lang="en-US" sz="2400" dirty="0" smtClean="0"/>
          </a:p>
          <a:p>
            <a:pPr lvl="1" eaLnBrk="1" hangingPunct="1">
              <a:buNone/>
            </a:pPr>
            <a:r>
              <a:rPr lang="en-US" sz="2400" dirty="0"/>
              <a:t/>
            </a:r>
            <a:br>
              <a:rPr lang="en-US" sz="2400" dirty="0"/>
            </a:b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  <p:grpSp>
        <p:nvGrpSpPr>
          <p:cNvPr id="2" name="Group 58"/>
          <p:cNvGrpSpPr>
            <a:grpSpLocks/>
          </p:cNvGrpSpPr>
          <p:nvPr/>
        </p:nvGrpSpPr>
        <p:grpSpPr bwMode="auto">
          <a:xfrm>
            <a:off x="3897313" y="5116512"/>
            <a:ext cx="1284287" cy="625475"/>
            <a:chOff x="2455" y="2342"/>
            <a:chExt cx="809" cy="394"/>
          </a:xfrm>
        </p:grpSpPr>
        <p:sp>
          <p:nvSpPr>
            <p:cNvPr id="117781" name="AutoShape 59"/>
            <p:cNvSpPr>
              <a:spLocks noChangeArrowheads="1"/>
            </p:cNvSpPr>
            <p:nvPr/>
          </p:nvSpPr>
          <p:spPr bwMode="auto">
            <a:xfrm>
              <a:off x="2688" y="2544"/>
              <a:ext cx="384" cy="19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3375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82" name="Text Box 60"/>
            <p:cNvSpPr txBox="1">
              <a:spLocks noChangeArrowheads="1"/>
            </p:cNvSpPr>
            <p:nvPr/>
          </p:nvSpPr>
          <p:spPr bwMode="auto">
            <a:xfrm>
              <a:off x="2455" y="2342"/>
              <a:ext cx="80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>
                  <a:solidFill>
                    <a:srgbClr val="0033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scale = 1/2</a:t>
              </a:r>
              <a:endParaRPr lang="ru-RU" sz="2000">
                <a:solidFill>
                  <a:srgbClr val="0033CC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" name="Group 65"/>
          <p:cNvGrpSpPr>
            <a:grpSpLocks/>
          </p:cNvGrpSpPr>
          <p:nvPr/>
        </p:nvGrpSpPr>
        <p:grpSpPr bwMode="auto">
          <a:xfrm>
            <a:off x="76200" y="4648200"/>
            <a:ext cx="3676650" cy="2024062"/>
            <a:chOff x="48" y="3055"/>
            <a:chExt cx="2316" cy="1275"/>
          </a:xfrm>
        </p:grpSpPr>
        <p:sp>
          <p:nvSpPr>
            <p:cNvPr id="117775" name="Line 46"/>
            <p:cNvSpPr>
              <a:spLocks noChangeShapeType="1"/>
            </p:cNvSpPr>
            <p:nvPr/>
          </p:nvSpPr>
          <p:spPr bwMode="auto">
            <a:xfrm>
              <a:off x="297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6" name="Line 47"/>
            <p:cNvSpPr>
              <a:spLocks noChangeShapeType="1"/>
            </p:cNvSpPr>
            <p:nvPr/>
          </p:nvSpPr>
          <p:spPr bwMode="auto">
            <a:xfrm flipV="1">
              <a:off x="297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7" name="Text Box 48"/>
            <p:cNvSpPr txBox="1">
              <a:spLocks noChangeArrowheads="1"/>
            </p:cNvSpPr>
            <p:nvPr/>
          </p:nvSpPr>
          <p:spPr bwMode="auto">
            <a:xfrm>
              <a:off x="48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i="1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f</a:t>
              </a:r>
              <a:endParaRPr lang="ru-RU" i="1">
                <a:solidFill>
                  <a:srgbClr val="0099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8" name="Text Box 49"/>
            <p:cNvSpPr txBox="1">
              <a:spLocks noChangeArrowheads="1"/>
            </p:cNvSpPr>
            <p:nvPr/>
          </p:nvSpPr>
          <p:spPr bwMode="auto">
            <a:xfrm>
              <a:off x="1552" y="4080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region size</a:t>
              </a:r>
              <a:endParaRPr lang="ru-RU" sz="2000">
                <a:solidFill>
                  <a:srgbClr val="0099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9" name="Text Box 50"/>
            <p:cNvSpPr txBox="1">
              <a:spLocks noChangeArrowheads="1"/>
            </p:cNvSpPr>
            <p:nvPr/>
          </p:nvSpPr>
          <p:spPr bwMode="auto">
            <a:xfrm>
              <a:off x="1348" y="3055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Image 1</a:t>
              </a:r>
              <a:endParaRPr lang="ru-RU" sz="2000">
                <a:solidFill>
                  <a:srgbClr val="0099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80" name="Freeform 63"/>
            <p:cNvSpPr>
              <a:spLocks/>
            </p:cNvSpPr>
            <p:nvPr/>
          </p:nvSpPr>
          <p:spPr bwMode="auto">
            <a:xfrm>
              <a:off x="528" y="3368"/>
              <a:ext cx="1632" cy="568"/>
            </a:xfrm>
            <a:custGeom>
              <a:avLst/>
              <a:gdLst>
                <a:gd name="T0" fmla="*/ 0 w 1632"/>
                <a:gd name="T1" fmla="*/ 568 h 568"/>
                <a:gd name="T2" fmla="*/ 288 w 1632"/>
                <a:gd name="T3" fmla="*/ 40 h 568"/>
                <a:gd name="T4" fmla="*/ 912 w 1632"/>
                <a:gd name="T5" fmla="*/ 328 h 568"/>
                <a:gd name="T6" fmla="*/ 1392 w 1632"/>
                <a:gd name="T7" fmla="*/ 472 h 568"/>
                <a:gd name="T8" fmla="*/ 1632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66"/>
          <p:cNvGrpSpPr>
            <a:grpSpLocks/>
          </p:cNvGrpSpPr>
          <p:nvPr/>
        </p:nvGrpSpPr>
        <p:grpSpPr bwMode="auto">
          <a:xfrm>
            <a:off x="5391150" y="4659312"/>
            <a:ext cx="3676650" cy="1997075"/>
            <a:chOff x="3396" y="3072"/>
            <a:chExt cx="2316" cy="1258"/>
          </a:xfrm>
        </p:grpSpPr>
        <p:sp>
          <p:nvSpPr>
            <p:cNvPr id="117769" name="Line 53"/>
            <p:cNvSpPr>
              <a:spLocks noChangeShapeType="1"/>
            </p:cNvSpPr>
            <p:nvPr/>
          </p:nvSpPr>
          <p:spPr bwMode="auto">
            <a:xfrm>
              <a:off x="3645" y="4080"/>
              <a:ext cx="19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0" name="Line 54"/>
            <p:cNvSpPr>
              <a:spLocks noChangeShapeType="1"/>
            </p:cNvSpPr>
            <p:nvPr/>
          </p:nvSpPr>
          <p:spPr bwMode="auto">
            <a:xfrm flipV="1">
              <a:off x="3645" y="3168"/>
              <a:ext cx="0" cy="91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1" name="Text Box 55"/>
            <p:cNvSpPr txBox="1">
              <a:spLocks noChangeArrowheads="1"/>
            </p:cNvSpPr>
            <p:nvPr/>
          </p:nvSpPr>
          <p:spPr bwMode="auto">
            <a:xfrm>
              <a:off x="3396" y="3072"/>
              <a:ext cx="256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i="1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f</a:t>
              </a:r>
              <a:endParaRPr lang="ru-RU" i="1">
                <a:solidFill>
                  <a:srgbClr val="0099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2" name="Text Box 56"/>
            <p:cNvSpPr txBox="1">
              <a:spLocks noChangeArrowheads="1"/>
            </p:cNvSpPr>
            <p:nvPr/>
          </p:nvSpPr>
          <p:spPr bwMode="auto">
            <a:xfrm>
              <a:off x="4900" y="4080"/>
              <a:ext cx="81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region size</a:t>
              </a:r>
              <a:endParaRPr lang="ru-RU" sz="2000">
                <a:solidFill>
                  <a:srgbClr val="0099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3" name="Text Box 57"/>
            <p:cNvSpPr txBox="1">
              <a:spLocks noChangeArrowheads="1"/>
            </p:cNvSpPr>
            <p:nvPr/>
          </p:nvSpPr>
          <p:spPr bwMode="auto">
            <a:xfrm>
              <a:off x="4804" y="3103"/>
              <a:ext cx="63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Image 2</a:t>
              </a:r>
              <a:endParaRPr lang="ru-RU" sz="2000">
                <a:solidFill>
                  <a:srgbClr val="0099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7774" name="Freeform 64"/>
            <p:cNvSpPr>
              <a:spLocks/>
            </p:cNvSpPr>
            <p:nvPr/>
          </p:nvSpPr>
          <p:spPr bwMode="auto">
            <a:xfrm>
              <a:off x="3744" y="3368"/>
              <a:ext cx="864" cy="568"/>
            </a:xfrm>
            <a:custGeom>
              <a:avLst/>
              <a:gdLst>
                <a:gd name="T0" fmla="*/ 0 w 1632"/>
                <a:gd name="T1" fmla="*/ 568 h 568"/>
                <a:gd name="T2" fmla="*/ 22 w 1632"/>
                <a:gd name="T3" fmla="*/ 40 h 568"/>
                <a:gd name="T4" fmla="*/ 72 w 1632"/>
                <a:gd name="T5" fmla="*/ 328 h 568"/>
                <a:gd name="T6" fmla="*/ 109 w 1632"/>
                <a:gd name="T7" fmla="*/ 472 h 568"/>
                <a:gd name="T8" fmla="*/ 128 w 1632"/>
                <a:gd name="T9" fmla="*/ 520 h 5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632"/>
                <a:gd name="T16" fmla="*/ 0 h 568"/>
                <a:gd name="T17" fmla="*/ 1632 w 1632"/>
                <a:gd name="T18" fmla="*/ 568 h 568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632" h="568">
                  <a:moveTo>
                    <a:pt x="0" y="568"/>
                  </a:moveTo>
                  <a:cubicBezTo>
                    <a:pt x="68" y="324"/>
                    <a:pt x="136" y="80"/>
                    <a:pt x="288" y="40"/>
                  </a:cubicBezTo>
                  <a:cubicBezTo>
                    <a:pt x="440" y="0"/>
                    <a:pt x="728" y="256"/>
                    <a:pt x="912" y="328"/>
                  </a:cubicBezTo>
                  <a:cubicBezTo>
                    <a:pt x="1096" y="400"/>
                    <a:pt x="1272" y="440"/>
                    <a:pt x="1392" y="472"/>
                  </a:cubicBezTo>
                  <a:cubicBezTo>
                    <a:pt x="1512" y="504"/>
                    <a:pt x="1572" y="512"/>
                    <a:pt x="1632" y="52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0" y="6593765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A. </a:t>
            </a:r>
            <a:r>
              <a:rPr lang="en-US" sz="1050" kern="0" dirty="0" err="1" smtClean="0">
                <a:solidFill>
                  <a:srgbClr val="000000"/>
                </a:solidFill>
              </a:rPr>
              <a:t>Torralba</a:t>
            </a:r>
            <a:endParaRPr lang="en-US" sz="1050" dirty="0">
              <a:solidFill>
                <a:prstClr val="black"/>
              </a:solidFill>
            </a:endParaRPr>
          </a:p>
        </p:txBody>
      </p:sp>
      <p:sp>
        <p:nvSpPr>
          <p:cNvPr id="30" name="Oval 23"/>
          <p:cNvSpPr>
            <a:spLocks noChangeArrowheads="1"/>
          </p:cNvSpPr>
          <p:nvPr/>
        </p:nvSpPr>
        <p:spPr bwMode="auto">
          <a:xfrm>
            <a:off x="1295400" y="5132387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31" name="Oval 24"/>
          <p:cNvSpPr>
            <a:spLocks noChangeArrowheads="1"/>
          </p:cNvSpPr>
          <p:nvPr/>
        </p:nvSpPr>
        <p:spPr bwMode="auto">
          <a:xfrm>
            <a:off x="6157913" y="5103812"/>
            <a:ext cx="152400" cy="152400"/>
          </a:xfrm>
          <a:prstGeom prst="ellipse">
            <a:avLst/>
          </a:prstGeom>
          <a:solidFill>
            <a:srgbClr val="FF0000"/>
          </a:solidFill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defTabSz="457200"/>
            <a:endParaRPr lang="en-US">
              <a:solidFill>
                <a:prstClr val="black"/>
              </a:solidFill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grpSp>
        <p:nvGrpSpPr>
          <p:cNvPr id="32" name="Group 32"/>
          <p:cNvGrpSpPr>
            <a:grpSpLocks/>
          </p:cNvGrpSpPr>
          <p:nvPr/>
        </p:nvGrpSpPr>
        <p:grpSpPr bwMode="auto">
          <a:xfrm>
            <a:off x="1219200" y="5284787"/>
            <a:ext cx="404813" cy="1371600"/>
            <a:chOff x="768" y="3456"/>
            <a:chExt cx="255" cy="864"/>
          </a:xfrm>
        </p:grpSpPr>
        <p:sp>
          <p:nvSpPr>
            <p:cNvPr id="33" name="Line 28"/>
            <p:cNvSpPr>
              <a:spLocks noChangeShapeType="1"/>
            </p:cNvSpPr>
            <p:nvPr/>
          </p:nvSpPr>
          <p:spPr bwMode="auto">
            <a:xfrm>
              <a:off x="864" y="3456"/>
              <a:ext cx="0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4" name="Text Box 30"/>
            <p:cNvSpPr txBox="1">
              <a:spLocks noChangeArrowheads="1"/>
            </p:cNvSpPr>
            <p:nvPr/>
          </p:nvSpPr>
          <p:spPr bwMode="auto">
            <a:xfrm>
              <a:off x="768" y="403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>
                  <a:solidFill>
                    <a:srgbClr val="FF00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1</a:t>
              </a:r>
              <a:endParaRPr lang="ru-RU" baseline="-250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35" name="Group 33"/>
          <p:cNvGrpSpPr>
            <a:grpSpLocks/>
          </p:cNvGrpSpPr>
          <p:nvPr/>
        </p:nvGrpSpPr>
        <p:grpSpPr bwMode="auto">
          <a:xfrm>
            <a:off x="6096000" y="5284787"/>
            <a:ext cx="404813" cy="1371600"/>
            <a:chOff x="3840" y="3456"/>
            <a:chExt cx="255" cy="864"/>
          </a:xfrm>
        </p:grpSpPr>
        <p:sp>
          <p:nvSpPr>
            <p:cNvPr id="36" name="Line 29"/>
            <p:cNvSpPr>
              <a:spLocks noChangeShapeType="1"/>
            </p:cNvSpPr>
            <p:nvPr/>
          </p:nvSpPr>
          <p:spPr bwMode="auto">
            <a:xfrm>
              <a:off x="3936" y="3456"/>
              <a:ext cx="0" cy="62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prstDash val="dash"/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defTabSz="457200"/>
              <a:endParaRPr lang="en-US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7" name="Text Box 31"/>
            <p:cNvSpPr txBox="1">
              <a:spLocks noChangeArrowheads="1"/>
            </p:cNvSpPr>
            <p:nvPr/>
          </p:nvSpPr>
          <p:spPr bwMode="auto">
            <a:xfrm>
              <a:off x="3840" y="4032"/>
              <a:ext cx="255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>
                  <a:solidFill>
                    <a:srgbClr val="FF00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s</a:t>
              </a:r>
              <a:r>
                <a:rPr lang="en-US" baseline="-25000">
                  <a:solidFill>
                    <a:srgbClr val="FF0000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2</a:t>
              </a:r>
              <a:endParaRPr lang="ru-RU" baseline="-2500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0428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Scale Invariant Detection</a:t>
            </a:r>
            <a:endParaRPr lang="ru-RU"/>
          </a:p>
        </p:txBody>
      </p:sp>
      <p:sp>
        <p:nvSpPr>
          <p:cNvPr id="121859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z="2800"/>
              <a:t>A “good” function for scale detection:</a:t>
            </a:r>
            <a:br>
              <a:rPr lang="en-US" sz="2800"/>
            </a:br>
            <a:r>
              <a:rPr lang="en-US" sz="2800"/>
              <a:t>    has one stable sharp peak</a:t>
            </a:r>
          </a:p>
        </p:txBody>
      </p:sp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498475" y="2667000"/>
            <a:ext cx="2503488" cy="1246188"/>
            <a:chOff x="3024" y="1584"/>
            <a:chExt cx="2020" cy="1045"/>
          </a:xfrm>
        </p:grpSpPr>
        <p:grpSp>
          <p:nvGrpSpPr>
            <p:cNvPr id="3" name="Group 64"/>
            <p:cNvGrpSpPr>
              <a:grpSpLocks/>
            </p:cNvGrpSpPr>
            <p:nvPr/>
          </p:nvGrpSpPr>
          <p:grpSpPr bwMode="auto">
            <a:xfrm>
              <a:off x="3024" y="1584"/>
              <a:ext cx="2020" cy="1045"/>
              <a:chOff x="2496" y="1536"/>
              <a:chExt cx="2020" cy="1045"/>
            </a:xfrm>
          </p:grpSpPr>
          <p:sp>
            <p:nvSpPr>
              <p:cNvPr id="121884" name="Line 45"/>
              <p:cNvSpPr>
                <a:spLocks noChangeShapeType="1"/>
              </p:cNvSpPr>
              <p:nvPr/>
            </p:nvSpPr>
            <p:spPr bwMode="auto">
              <a:xfrm>
                <a:off x="2697" y="2253"/>
                <a:ext cx="15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85" name="Line 46"/>
              <p:cNvSpPr>
                <a:spLocks noChangeShapeType="1"/>
              </p:cNvSpPr>
              <p:nvPr/>
            </p:nvSpPr>
            <p:spPr bwMode="auto">
              <a:xfrm flipV="1">
                <a:off x="2697" y="1604"/>
                <a:ext cx="0" cy="6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86" name="Text Box 47"/>
              <p:cNvSpPr txBox="1">
                <a:spLocks noChangeArrowheads="1"/>
              </p:cNvSpPr>
              <p:nvPr/>
            </p:nvSpPr>
            <p:spPr bwMode="auto">
              <a:xfrm>
                <a:off x="2496" y="1536"/>
                <a:ext cx="208" cy="38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i="1">
                    <a:solidFill>
                      <a:srgbClr val="0099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f</a:t>
                </a:r>
                <a:endParaRPr lang="ru-RU" i="1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87" name="Text Box 48"/>
              <p:cNvSpPr txBox="1">
                <a:spLocks noChangeArrowheads="1"/>
              </p:cNvSpPr>
              <p:nvPr/>
            </p:nvSpPr>
            <p:spPr bwMode="auto">
              <a:xfrm>
                <a:off x="3563" y="2273"/>
                <a:ext cx="953" cy="30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>
                    <a:solidFill>
                      <a:srgbClr val="0099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region size</a:t>
                </a:r>
                <a:endParaRPr lang="ru-RU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88" name="Oval 50"/>
              <p:cNvSpPr>
                <a:spLocks noChangeArrowheads="1"/>
              </p:cNvSpPr>
              <p:nvPr/>
            </p:nvSpPr>
            <p:spPr bwMode="auto">
              <a:xfrm>
                <a:off x="3216" y="1665"/>
                <a:ext cx="960" cy="75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89" name="Freeform 59"/>
              <p:cNvSpPr>
                <a:spLocks/>
              </p:cNvSpPr>
              <p:nvPr/>
            </p:nvSpPr>
            <p:spPr bwMode="auto">
              <a:xfrm>
                <a:off x="2832" y="1672"/>
                <a:ext cx="1632" cy="440"/>
              </a:xfrm>
              <a:custGeom>
                <a:avLst/>
                <a:gdLst>
                  <a:gd name="T0" fmla="*/ 0 w 1632"/>
                  <a:gd name="T1" fmla="*/ 440 h 440"/>
                  <a:gd name="T2" fmla="*/ 240 w 1632"/>
                  <a:gd name="T3" fmla="*/ 104 h 440"/>
                  <a:gd name="T4" fmla="*/ 912 w 1632"/>
                  <a:gd name="T5" fmla="*/ 8 h 440"/>
                  <a:gd name="T6" fmla="*/ 1392 w 1632"/>
                  <a:gd name="T7" fmla="*/ 56 h 440"/>
                  <a:gd name="T8" fmla="*/ 1632 w 1632"/>
                  <a:gd name="T9" fmla="*/ 152 h 44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2"/>
                  <a:gd name="T16" fmla="*/ 0 h 440"/>
                  <a:gd name="T17" fmla="*/ 1632 w 1632"/>
                  <a:gd name="T18" fmla="*/ 440 h 440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2" h="440">
                    <a:moveTo>
                      <a:pt x="0" y="440"/>
                    </a:moveTo>
                    <a:cubicBezTo>
                      <a:pt x="44" y="308"/>
                      <a:pt x="88" y="176"/>
                      <a:pt x="240" y="104"/>
                    </a:cubicBezTo>
                    <a:cubicBezTo>
                      <a:pt x="392" y="32"/>
                      <a:pt x="720" y="16"/>
                      <a:pt x="912" y="8"/>
                    </a:cubicBezTo>
                    <a:cubicBezTo>
                      <a:pt x="1104" y="0"/>
                      <a:pt x="1272" y="32"/>
                      <a:pt x="1392" y="56"/>
                    </a:cubicBezTo>
                    <a:cubicBezTo>
                      <a:pt x="1512" y="80"/>
                      <a:pt x="1572" y="116"/>
                      <a:pt x="1632" y="15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1883" name="Text Box 65"/>
            <p:cNvSpPr txBox="1">
              <a:spLocks noChangeArrowheads="1"/>
            </p:cNvSpPr>
            <p:nvPr/>
          </p:nvSpPr>
          <p:spPr bwMode="auto">
            <a:xfrm>
              <a:off x="3788" y="1921"/>
              <a:ext cx="924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 i="1" dirty="0">
                  <a:solidFill>
                    <a:srgbClr val="3333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B</a:t>
              </a:r>
              <a:r>
                <a:rPr lang="en-US" sz="2000" i="1" dirty="0" smtClean="0">
                  <a:solidFill>
                    <a:srgbClr val="3333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ad</a:t>
              </a:r>
              <a:endParaRPr lang="ru-RU" sz="2000" i="1" dirty="0">
                <a:solidFill>
                  <a:srgbClr val="3333CC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4" name="Group 70"/>
          <p:cNvGrpSpPr>
            <a:grpSpLocks/>
          </p:cNvGrpSpPr>
          <p:nvPr/>
        </p:nvGrpSpPr>
        <p:grpSpPr bwMode="auto">
          <a:xfrm>
            <a:off x="3241675" y="2590800"/>
            <a:ext cx="2701925" cy="1358900"/>
            <a:chOff x="3024" y="2640"/>
            <a:chExt cx="1976" cy="1005"/>
          </a:xfrm>
        </p:grpSpPr>
        <p:grpSp>
          <p:nvGrpSpPr>
            <p:cNvPr id="5" name="Group 63"/>
            <p:cNvGrpSpPr>
              <a:grpSpLocks/>
            </p:cNvGrpSpPr>
            <p:nvPr/>
          </p:nvGrpSpPr>
          <p:grpSpPr bwMode="auto">
            <a:xfrm>
              <a:off x="3024" y="2640"/>
              <a:ext cx="1976" cy="1005"/>
              <a:chOff x="2736" y="2544"/>
              <a:chExt cx="1976" cy="1005"/>
            </a:xfrm>
          </p:grpSpPr>
          <p:sp>
            <p:nvSpPr>
              <p:cNvPr id="121874" name="Line 53"/>
              <p:cNvSpPr>
                <a:spLocks noChangeShapeType="1"/>
              </p:cNvSpPr>
              <p:nvPr/>
            </p:nvSpPr>
            <p:spPr bwMode="auto">
              <a:xfrm>
                <a:off x="2937" y="3261"/>
                <a:ext cx="155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75" name="Line 54"/>
              <p:cNvSpPr>
                <a:spLocks noChangeShapeType="1"/>
              </p:cNvSpPr>
              <p:nvPr/>
            </p:nvSpPr>
            <p:spPr bwMode="auto">
              <a:xfrm flipV="1">
                <a:off x="2937" y="2612"/>
                <a:ext cx="0" cy="64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76" name="Text Box 55"/>
              <p:cNvSpPr txBox="1">
                <a:spLocks noChangeArrowheads="1"/>
              </p:cNvSpPr>
              <p:nvPr/>
            </p:nvSpPr>
            <p:spPr bwMode="auto">
              <a:xfrm>
                <a:off x="2736" y="2544"/>
                <a:ext cx="207" cy="33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i="1">
                    <a:solidFill>
                      <a:srgbClr val="0099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f</a:t>
                </a:r>
                <a:endParaRPr lang="ru-RU" i="1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77" name="Text Box 56"/>
              <p:cNvSpPr txBox="1">
                <a:spLocks noChangeArrowheads="1"/>
              </p:cNvSpPr>
              <p:nvPr/>
            </p:nvSpPr>
            <p:spPr bwMode="auto">
              <a:xfrm>
                <a:off x="3848" y="3278"/>
                <a:ext cx="864" cy="27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>
                    <a:solidFill>
                      <a:srgbClr val="0099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region size</a:t>
                </a:r>
                <a:endParaRPr lang="ru-RU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78" name="Oval 58"/>
              <p:cNvSpPr>
                <a:spLocks noChangeArrowheads="1"/>
              </p:cNvSpPr>
              <p:nvPr/>
            </p:nvSpPr>
            <p:spPr bwMode="auto">
              <a:xfrm>
                <a:off x="3216" y="2736"/>
                <a:ext cx="7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79" name="Freeform 60"/>
              <p:cNvSpPr>
                <a:spLocks/>
              </p:cNvSpPr>
              <p:nvPr/>
            </p:nvSpPr>
            <p:spPr bwMode="auto">
              <a:xfrm>
                <a:off x="3120" y="2688"/>
                <a:ext cx="1344" cy="384"/>
              </a:xfrm>
              <a:custGeom>
                <a:avLst/>
                <a:gdLst>
                  <a:gd name="T0" fmla="*/ 0 w 1344"/>
                  <a:gd name="T1" fmla="*/ 384 h 384"/>
                  <a:gd name="T2" fmla="*/ 144 w 1344"/>
                  <a:gd name="T3" fmla="*/ 96 h 384"/>
                  <a:gd name="T4" fmla="*/ 576 w 1344"/>
                  <a:gd name="T5" fmla="*/ 288 h 384"/>
                  <a:gd name="T6" fmla="*/ 912 w 1344"/>
                  <a:gd name="T7" fmla="*/ 144 h 384"/>
                  <a:gd name="T8" fmla="*/ 1056 w 1344"/>
                  <a:gd name="T9" fmla="*/ 288 h 384"/>
                  <a:gd name="T10" fmla="*/ 1152 w 1344"/>
                  <a:gd name="T11" fmla="*/ 0 h 384"/>
                  <a:gd name="T12" fmla="*/ 1344 w 1344"/>
                  <a:gd name="T13" fmla="*/ 288 h 3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w 1344"/>
                  <a:gd name="T22" fmla="*/ 0 h 384"/>
                  <a:gd name="T23" fmla="*/ 1344 w 1344"/>
                  <a:gd name="T24" fmla="*/ 384 h 384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T21" t="T22" r="T23" b="T24"/>
                <a:pathLst>
                  <a:path w="1344" h="384">
                    <a:moveTo>
                      <a:pt x="0" y="384"/>
                    </a:moveTo>
                    <a:cubicBezTo>
                      <a:pt x="24" y="248"/>
                      <a:pt x="48" y="112"/>
                      <a:pt x="144" y="96"/>
                    </a:cubicBezTo>
                    <a:cubicBezTo>
                      <a:pt x="240" y="80"/>
                      <a:pt x="448" y="280"/>
                      <a:pt x="576" y="288"/>
                    </a:cubicBezTo>
                    <a:cubicBezTo>
                      <a:pt x="704" y="296"/>
                      <a:pt x="832" y="144"/>
                      <a:pt x="912" y="144"/>
                    </a:cubicBezTo>
                    <a:cubicBezTo>
                      <a:pt x="992" y="144"/>
                      <a:pt x="1016" y="312"/>
                      <a:pt x="1056" y="288"/>
                    </a:cubicBezTo>
                    <a:cubicBezTo>
                      <a:pt x="1096" y="264"/>
                      <a:pt x="1104" y="0"/>
                      <a:pt x="1152" y="0"/>
                    </a:cubicBezTo>
                    <a:cubicBezTo>
                      <a:pt x="1200" y="0"/>
                      <a:pt x="1272" y="144"/>
                      <a:pt x="1344" y="288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80" name="Oval 61"/>
              <p:cNvSpPr>
                <a:spLocks noChangeArrowheads="1"/>
              </p:cNvSpPr>
              <p:nvPr/>
            </p:nvSpPr>
            <p:spPr bwMode="auto">
              <a:xfrm>
                <a:off x="4011" y="2798"/>
                <a:ext cx="7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81" name="Oval 62"/>
              <p:cNvSpPr>
                <a:spLocks noChangeArrowheads="1"/>
              </p:cNvSpPr>
              <p:nvPr/>
            </p:nvSpPr>
            <p:spPr bwMode="auto">
              <a:xfrm>
                <a:off x="4240" y="2661"/>
                <a:ext cx="77" cy="68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1873" name="Text Box 67"/>
            <p:cNvSpPr txBox="1">
              <a:spLocks noChangeArrowheads="1"/>
            </p:cNvSpPr>
            <p:nvPr/>
          </p:nvSpPr>
          <p:spPr bwMode="auto">
            <a:xfrm>
              <a:off x="3787" y="3024"/>
              <a:ext cx="485" cy="2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 i="1" dirty="0">
                  <a:solidFill>
                    <a:srgbClr val="3333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B</a:t>
              </a:r>
              <a:r>
                <a:rPr lang="en-US" sz="2000" i="1" dirty="0" smtClean="0">
                  <a:solidFill>
                    <a:srgbClr val="3333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ad</a:t>
              </a:r>
              <a:endParaRPr lang="ru-RU" sz="2000" i="1" dirty="0">
                <a:solidFill>
                  <a:srgbClr val="3333CC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grpSp>
        <p:nvGrpSpPr>
          <p:cNvPr id="6" name="Group 71"/>
          <p:cNvGrpSpPr>
            <a:grpSpLocks/>
          </p:cNvGrpSpPr>
          <p:nvPr/>
        </p:nvGrpSpPr>
        <p:grpSpPr bwMode="auto">
          <a:xfrm>
            <a:off x="6061075" y="2590800"/>
            <a:ext cx="2701925" cy="1303338"/>
            <a:chOff x="192" y="1632"/>
            <a:chExt cx="1976" cy="1024"/>
          </a:xfrm>
        </p:grpSpPr>
        <p:grpSp>
          <p:nvGrpSpPr>
            <p:cNvPr id="7" name="Group 43"/>
            <p:cNvGrpSpPr>
              <a:grpSpLocks/>
            </p:cNvGrpSpPr>
            <p:nvPr/>
          </p:nvGrpSpPr>
          <p:grpSpPr bwMode="auto">
            <a:xfrm>
              <a:off x="192" y="1632"/>
              <a:ext cx="1976" cy="1024"/>
              <a:chOff x="480" y="1553"/>
              <a:chExt cx="2445" cy="1439"/>
            </a:xfrm>
          </p:grpSpPr>
          <p:sp>
            <p:nvSpPr>
              <p:cNvPr id="121866" name="Line 33"/>
              <p:cNvSpPr>
                <a:spLocks noChangeShapeType="1"/>
              </p:cNvSpPr>
              <p:nvPr/>
            </p:nvSpPr>
            <p:spPr bwMode="auto">
              <a:xfrm>
                <a:off x="729" y="2561"/>
                <a:ext cx="192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67" name="Line 34"/>
              <p:cNvSpPr>
                <a:spLocks noChangeShapeType="1"/>
              </p:cNvSpPr>
              <p:nvPr/>
            </p:nvSpPr>
            <p:spPr bwMode="auto">
              <a:xfrm flipV="1">
                <a:off x="729" y="1649"/>
                <a:ext cx="0" cy="91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68" name="Text Box 35"/>
              <p:cNvSpPr txBox="1">
                <a:spLocks noChangeArrowheads="1"/>
              </p:cNvSpPr>
              <p:nvPr/>
            </p:nvSpPr>
            <p:spPr bwMode="auto">
              <a:xfrm>
                <a:off x="480" y="1553"/>
                <a:ext cx="256" cy="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 i="1">
                    <a:solidFill>
                      <a:srgbClr val="0099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f</a:t>
                </a:r>
                <a:endParaRPr lang="ru-RU" i="1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69" name="Text Box 36"/>
              <p:cNvSpPr txBox="1">
                <a:spLocks noChangeArrowheads="1"/>
              </p:cNvSpPr>
              <p:nvPr/>
            </p:nvSpPr>
            <p:spPr bwMode="auto">
              <a:xfrm>
                <a:off x="1856" y="2587"/>
                <a:ext cx="1069" cy="4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defTabSz="457200"/>
                <a:r>
                  <a:rPr lang="en-US">
                    <a:solidFill>
                      <a:srgbClr val="009900"/>
                    </a:solidFill>
                    <a:latin typeface="Arial" charset="0"/>
                    <a:ea typeface="ＭＳ Ｐゴシック" charset="-128"/>
                    <a:cs typeface="ＭＳ Ｐゴシック" charset="-128"/>
                  </a:rPr>
                  <a:t>region size</a:t>
                </a:r>
                <a:endParaRPr lang="ru-RU">
                  <a:solidFill>
                    <a:srgbClr val="009900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70" name="Freeform 38"/>
              <p:cNvSpPr>
                <a:spLocks/>
              </p:cNvSpPr>
              <p:nvPr/>
            </p:nvSpPr>
            <p:spPr bwMode="auto">
              <a:xfrm>
                <a:off x="960" y="1849"/>
                <a:ext cx="1632" cy="568"/>
              </a:xfrm>
              <a:custGeom>
                <a:avLst/>
                <a:gdLst>
                  <a:gd name="T0" fmla="*/ 0 w 1632"/>
                  <a:gd name="T1" fmla="*/ 568 h 568"/>
                  <a:gd name="T2" fmla="*/ 288 w 1632"/>
                  <a:gd name="T3" fmla="*/ 40 h 568"/>
                  <a:gd name="T4" fmla="*/ 912 w 1632"/>
                  <a:gd name="T5" fmla="*/ 328 h 568"/>
                  <a:gd name="T6" fmla="*/ 1392 w 1632"/>
                  <a:gd name="T7" fmla="*/ 472 h 568"/>
                  <a:gd name="T8" fmla="*/ 1632 w 1632"/>
                  <a:gd name="T9" fmla="*/ 520 h 56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1632"/>
                  <a:gd name="T16" fmla="*/ 0 h 568"/>
                  <a:gd name="T17" fmla="*/ 1632 w 1632"/>
                  <a:gd name="T18" fmla="*/ 568 h 568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1632" h="568">
                    <a:moveTo>
                      <a:pt x="0" y="568"/>
                    </a:moveTo>
                    <a:cubicBezTo>
                      <a:pt x="68" y="324"/>
                      <a:pt x="136" y="80"/>
                      <a:pt x="288" y="40"/>
                    </a:cubicBezTo>
                    <a:cubicBezTo>
                      <a:pt x="440" y="0"/>
                      <a:pt x="728" y="256"/>
                      <a:pt x="912" y="328"/>
                    </a:cubicBezTo>
                    <a:cubicBezTo>
                      <a:pt x="1096" y="400"/>
                      <a:pt x="1272" y="440"/>
                      <a:pt x="1392" y="472"/>
                    </a:cubicBezTo>
                    <a:cubicBezTo>
                      <a:pt x="1512" y="504"/>
                      <a:pt x="1572" y="512"/>
                      <a:pt x="1632" y="52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  <p:sp>
            <p:nvSpPr>
              <p:cNvPr id="121871" name="Oval 39"/>
              <p:cNvSpPr>
                <a:spLocks noChangeArrowheads="1"/>
              </p:cNvSpPr>
              <p:nvPr/>
            </p:nvSpPr>
            <p:spPr bwMode="auto">
              <a:xfrm>
                <a:off x="1248" y="1841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defTabSz="457200"/>
                <a:endParaRPr lang="en-US">
                  <a:solidFill>
                    <a:prstClr val="black"/>
                  </a:solidFill>
                  <a:latin typeface="Arial" charset="0"/>
                  <a:ea typeface="ＭＳ Ｐゴシック" charset="-128"/>
                  <a:cs typeface="ＭＳ Ｐゴシック" charset="-128"/>
                </a:endParaRPr>
              </a:p>
            </p:txBody>
          </p:sp>
        </p:grpSp>
        <p:sp>
          <p:nvSpPr>
            <p:cNvPr id="121865" name="Text Box 68"/>
            <p:cNvSpPr txBox="1">
              <a:spLocks noChangeArrowheads="1"/>
            </p:cNvSpPr>
            <p:nvPr/>
          </p:nvSpPr>
          <p:spPr bwMode="auto">
            <a:xfrm>
              <a:off x="1152" y="1728"/>
              <a:ext cx="849" cy="3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defTabSz="457200"/>
              <a:r>
                <a:rPr lang="en-US" sz="2000" i="1" dirty="0">
                  <a:solidFill>
                    <a:srgbClr val="3333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Good </a:t>
              </a:r>
              <a:r>
                <a:rPr lang="en-US" sz="2000" dirty="0">
                  <a:solidFill>
                    <a:srgbClr val="3333CC"/>
                  </a:solidFill>
                  <a:latin typeface="Arial" charset="0"/>
                  <a:ea typeface="ＭＳ Ｐゴシック" charset="-128"/>
                  <a:cs typeface="ＭＳ Ｐゴシック" charset="-128"/>
                </a:rPr>
                <a:t>!</a:t>
              </a:r>
              <a:endParaRPr lang="ru-RU" sz="2000" dirty="0">
                <a:solidFill>
                  <a:srgbClr val="3333CC"/>
                </a:solidFill>
                <a:latin typeface="Arial" charset="0"/>
                <a:ea typeface="ＭＳ Ｐゴシック" charset="-128"/>
                <a:cs typeface="ＭＳ Ｐゴシック" charset="-128"/>
              </a:endParaRPr>
            </a:p>
          </p:txBody>
        </p:sp>
      </p:grpSp>
      <p:sp>
        <p:nvSpPr>
          <p:cNvPr id="121863" name="Rectangle 72"/>
          <p:cNvSpPr>
            <a:spLocks noChangeArrowheads="1"/>
          </p:cNvSpPr>
          <p:nvPr/>
        </p:nvSpPr>
        <p:spPr bwMode="auto">
          <a:xfrm>
            <a:off x="762000" y="4419600"/>
            <a:ext cx="80010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marL="342900" indent="-342900" defTabSz="457200">
              <a:spcBef>
                <a:spcPct val="20000"/>
              </a:spcBef>
              <a:buFontTx/>
              <a:buChar char="•"/>
            </a:pPr>
            <a:r>
              <a:rPr lang="en-US" sz="2800">
                <a:solidFill>
                  <a:prstClr val="black"/>
                </a:solidFill>
                <a:latin typeface="Arial" charset="0"/>
                <a:ea typeface="ＭＳ Ｐゴシック" charset="-128"/>
                <a:cs typeface="ＭＳ Ｐゴシック" charset="-128"/>
              </a:rPr>
              <a:t>For usual images: a good function would be a one which responds to contrast (sharp local intensity change)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0" y="6601022"/>
            <a:ext cx="8162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A. </a:t>
            </a:r>
            <a:r>
              <a:rPr lang="en-US" sz="1050" kern="0" dirty="0" err="1" smtClean="0">
                <a:solidFill>
                  <a:srgbClr val="000000"/>
                </a:solidFill>
              </a:rPr>
              <a:t>Torralba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349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92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39940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42988" y="1439863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9941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65738" y="1476375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2" name="Rectangle 5"/>
          <p:cNvSpPr>
            <a:spLocks noChangeArrowheads="1"/>
          </p:cNvSpPr>
          <p:nvPr/>
        </p:nvSpPr>
        <p:spPr bwMode="auto">
          <a:xfrm>
            <a:off x="1871663" y="2052638"/>
            <a:ext cx="215900" cy="2159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43" name="Rectangle 6"/>
          <p:cNvSpPr>
            <a:spLocks noChangeArrowheads="1"/>
          </p:cNvSpPr>
          <p:nvPr/>
        </p:nvSpPr>
        <p:spPr bwMode="auto">
          <a:xfrm>
            <a:off x="5651500" y="1728788"/>
            <a:ext cx="396875" cy="3952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39944" name="Group 7"/>
          <p:cNvGrpSpPr>
            <a:grpSpLocks/>
          </p:cNvGrpSpPr>
          <p:nvPr/>
        </p:nvGrpSpPr>
        <p:grpSpPr bwMode="auto">
          <a:xfrm>
            <a:off x="5821363" y="1881188"/>
            <a:ext cx="73025" cy="73025"/>
            <a:chOff x="1292" y="2205"/>
            <a:chExt cx="46" cy="46"/>
          </a:xfrm>
        </p:grpSpPr>
        <p:sp>
          <p:nvSpPr>
            <p:cNvPr id="39952" name="Line 8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953" name="Line 9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39945" name="Group 10"/>
          <p:cNvGrpSpPr>
            <a:grpSpLocks/>
          </p:cNvGrpSpPr>
          <p:nvPr/>
        </p:nvGrpSpPr>
        <p:grpSpPr bwMode="auto">
          <a:xfrm>
            <a:off x="1943100" y="2124075"/>
            <a:ext cx="73025" cy="73025"/>
            <a:chOff x="1292" y="2205"/>
            <a:chExt cx="46" cy="46"/>
          </a:xfrm>
        </p:grpSpPr>
        <p:sp>
          <p:nvSpPr>
            <p:cNvPr id="39950" name="Line 11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39951" name="Line 12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39946" name="Line 13"/>
          <p:cNvSpPr>
            <a:spLocks noChangeShapeType="1"/>
          </p:cNvSpPr>
          <p:nvPr/>
        </p:nvSpPr>
        <p:spPr bwMode="auto">
          <a:xfrm>
            <a:off x="1979613" y="2303463"/>
            <a:ext cx="1116012" cy="20891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9947" name="Line 14"/>
          <p:cNvSpPr>
            <a:spLocks noChangeShapeType="1"/>
          </p:cNvSpPr>
          <p:nvPr/>
        </p:nvSpPr>
        <p:spPr bwMode="auto">
          <a:xfrm flipH="1">
            <a:off x="5616575" y="2160588"/>
            <a:ext cx="250825" cy="22685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39948" name="Object 2"/>
          <p:cNvGraphicFramePr>
            <a:graphicFrameLocks noChangeAspect="1"/>
          </p:cNvGraphicFramePr>
          <p:nvPr/>
        </p:nvGraphicFramePr>
        <p:xfrm>
          <a:off x="3008313" y="4433888"/>
          <a:ext cx="3498850" cy="398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15" name="Equation" r:id="rId6" imgW="2120900" imgH="241300" progId="Equation.3">
                  <p:embed/>
                </p:oleObj>
              </mc:Choice>
              <mc:Fallback>
                <p:oleObj name="Equation" r:id="rId6" imgW="21209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08313" y="4433888"/>
                        <a:ext cx="3498850" cy="3984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9949" name="Text Box 16"/>
          <p:cNvSpPr txBox="1">
            <a:spLocks noChangeArrowheads="1"/>
          </p:cNvSpPr>
          <p:nvPr/>
        </p:nvSpPr>
        <p:spPr bwMode="auto">
          <a:xfrm>
            <a:off x="539750" y="5124450"/>
            <a:ext cx="8137525" cy="83026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pl-PL" sz="2400">
                <a:solidFill>
                  <a:prstClr val="black"/>
                </a:solidFill>
                <a:latin typeface="Arial" charset="0"/>
              </a:rPr>
              <a:t/>
            </a:r>
            <a:br>
              <a:rPr lang="pl-PL" sz="2400">
                <a:solidFill>
                  <a:prstClr val="black"/>
                </a:solidFill>
                <a:latin typeface="Arial" charset="0"/>
              </a:rPr>
            </a:br>
            <a:r>
              <a:rPr lang="pl-PL" sz="2400">
                <a:solidFill>
                  <a:prstClr val="black"/>
                </a:solidFill>
                <a:latin typeface="Arial" charset="0"/>
              </a:rPr>
              <a:t>How to find corresponding patch sizes?</a:t>
            </a:r>
            <a:endParaRPr lang="en-US" sz="2400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21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Problems with pixel representation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 invariant to small changes</a:t>
            </a:r>
          </a:p>
          <a:p>
            <a:pPr lvl="1"/>
            <a:r>
              <a:rPr lang="en-US" dirty="0" smtClean="0"/>
              <a:t>Translation</a:t>
            </a:r>
          </a:p>
          <a:p>
            <a:pPr lvl="1"/>
            <a:r>
              <a:rPr lang="en-US" dirty="0" smtClean="0"/>
              <a:t>Illumination </a:t>
            </a:r>
          </a:p>
          <a:p>
            <a:pPr lvl="1"/>
            <a:r>
              <a:rPr lang="en-US" dirty="0" smtClean="0"/>
              <a:t>etc.</a:t>
            </a:r>
          </a:p>
          <a:p>
            <a:r>
              <a:rPr lang="en-US" dirty="0" smtClean="0"/>
              <a:t>Some parts of an image are more important than others</a:t>
            </a:r>
          </a:p>
          <a:p>
            <a:r>
              <a:rPr lang="en-US" dirty="0" smtClean="0"/>
              <a:t>What do we want to represent?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42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</p:txBody>
      </p:sp>
      <p:sp>
        <p:nvSpPr>
          <p:cNvPr id="1024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0965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096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1700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0967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8475"/>
            <a:ext cx="3313112" cy="2649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8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4988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9" name="Rectangle 8"/>
          <p:cNvSpPr>
            <a:spLocks noChangeArrowheads="1"/>
          </p:cNvSpPr>
          <p:nvPr/>
        </p:nvSpPr>
        <p:spPr bwMode="auto">
          <a:xfrm>
            <a:off x="1906588" y="2417763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0970" name="Group 9"/>
          <p:cNvGrpSpPr>
            <a:grpSpLocks/>
          </p:cNvGrpSpPr>
          <p:nvPr/>
        </p:nvGrpSpPr>
        <p:grpSpPr bwMode="auto">
          <a:xfrm>
            <a:off x="5821363" y="2209800"/>
            <a:ext cx="73025" cy="73025"/>
            <a:chOff x="1292" y="2205"/>
            <a:chExt cx="46" cy="46"/>
          </a:xfrm>
        </p:grpSpPr>
        <p:sp>
          <p:nvSpPr>
            <p:cNvPr id="40983" name="Line 10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84" name="Line 11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0971" name="Group 12"/>
          <p:cNvGrpSpPr>
            <a:grpSpLocks/>
          </p:cNvGrpSpPr>
          <p:nvPr/>
        </p:nvGrpSpPr>
        <p:grpSpPr bwMode="auto">
          <a:xfrm>
            <a:off x="1943100" y="2452688"/>
            <a:ext cx="73025" cy="73025"/>
            <a:chOff x="1292" y="2205"/>
            <a:chExt cx="46" cy="46"/>
          </a:xfrm>
        </p:grpSpPr>
        <p:sp>
          <p:nvSpPr>
            <p:cNvPr id="40981" name="Line 13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0982" name="Line 14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0972" name="Picture 1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4713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0973" name="Rectangle 20"/>
          <p:cNvSpPr>
            <a:spLocks noChangeArrowheads="1"/>
          </p:cNvSpPr>
          <p:nvPr/>
        </p:nvSpPr>
        <p:spPr bwMode="auto">
          <a:xfrm>
            <a:off x="5472113" y="4757738"/>
            <a:ext cx="2303462" cy="1116012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0974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77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0975" name="Rectangle 22"/>
          <p:cNvSpPr>
            <a:spLocks noChangeArrowheads="1"/>
          </p:cNvSpPr>
          <p:nvPr/>
        </p:nvSpPr>
        <p:spPr bwMode="auto">
          <a:xfrm>
            <a:off x="1511300" y="4767263"/>
            <a:ext cx="2305050" cy="1150937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6" name="Line 16"/>
          <p:cNvSpPr>
            <a:spLocks noChangeShapeType="1"/>
          </p:cNvSpPr>
          <p:nvPr/>
        </p:nvSpPr>
        <p:spPr bwMode="auto">
          <a:xfrm flipH="1">
            <a:off x="1584325" y="2632075"/>
            <a:ext cx="395288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7" name="Rectangle 24"/>
          <p:cNvSpPr>
            <a:spLocks noChangeArrowheads="1"/>
          </p:cNvSpPr>
          <p:nvPr/>
        </p:nvSpPr>
        <p:spPr bwMode="auto">
          <a:xfrm>
            <a:off x="5786438" y="2174875"/>
            <a:ext cx="144462" cy="142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8" name="Line 25"/>
          <p:cNvSpPr>
            <a:spLocks noChangeShapeType="1"/>
          </p:cNvSpPr>
          <p:nvPr/>
        </p:nvSpPr>
        <p:spPr bwMode="auto">
          <a:xfrm flipH="1">
            <a:off x="5543550" y="2344738"/>
            <a:ext cx="360363" cy="32400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79" name="Oval 26"/>
          <p:cNvSpPr>
            <a:spLocks noChangeArrowheads="1"/>
          </p:cNvSpPr>
          <p:nvPr/>
        </p:nvSpPr>
        <p:spPr bwMode="auto">
          <a:xfrm>
            <a:off x="1511300" y="5116513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0980" name="Oval 27"/>
          <p:cNvSpPr>
            <a:spLocks noChangeArrowheads="1"/>
          </p:cNvSpPr>
          <p:nvPr/>
        </p:nvSpPr>
        <p:spPr bwMode="auto">
          <a:xfrm>
            <a:off x="5543550" y="56578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1965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19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127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1989" name="Object 2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0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1990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1991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2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3" name="Rectangle 7"/>
          <p:cNvSpPr>
            <a:spLocks noChangeArrowheads="1"/>
          </p:cNvSpPr>
          <p:nvPr/>
        </p:nvSpPr>
        <p:spPr bwMode="auto">
          <a:xfrm>
            <a:off x="1871663" y="2387600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1994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2009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010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1995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2007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2008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1996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1997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1998" name="Object 3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301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1999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000" name="Line 19"/>
          <p:cNvSpPr>
            <a:spLocks noChangeShapeType="1"/>
          </p:cNvSpPr>
          <p:nvPr/>
        </p:nvSpPr>
        <p:spPr bwMode="auto">
          <a:xfrm flipH="1">
            <a:off x="1619250" y="2630488"/>
            <a:ext cx="360363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001" name="Rectangle 20"/>
          <p:cNvSpPr>
            <a:spLocks noChangeArrowheads="1"/>
          </p:cNvSpPr>
          <p:nvPr/>
        </p:nvSpPr>
        <p:spPr bwMode="auto">
          <a:xfrm>
            <a:off x="5751513" y="2144713"/>
            <a:ext cx="190500" cy="2063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002" name="Line 21"/>
          <p:cNvSpPr>
            <a:spLocks noChangeShapeType="1"/>
          </p:cNvSpPr>
          <p:nvPr/>
        </p:nvSpPr>
        <p:spPr bwMode="auto">
          <a:xfrm flipH="1">
            <a:off x="5688013" y="2343150"/>
            <a:ext cx="215900" cy="2916238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003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004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005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2006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9689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229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3013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4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3014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3015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7" name="Rectangle 7"/>
          <p:cNvSpPr>
            <a:spLocks noChangeArrowheads="1"/>
          </p:cNvSpPr>
          <p:nvPr/>
        </p:nvSpPr>
        <p:spPr bwMode="auto">
          <a:xfrm>
            <a:off x="1843088" y="2349500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3018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3035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036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3019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3033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3034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3020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3021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3022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325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023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24" name="Line 19"/>
          <p:cNvSpPr>
            <a:spLocks noChangeShapeType="1"/>
          </p:cNvSpPr>
          <p:nvPr/>
        </p:nvSpPr>
        <p:spPr bwMode="auto">
          <a:xfrm flipH="1">
            <a:off x="1763713" y="2630488"/>
            <a:ext cx="215900" cy="205263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25" name="Rectangle 20"/>
          <p:cNvSpPr>
            <a:spLocks noChangeArrowheads="1"/>
          </p:cNvSpPr>
          <p:nvPr/>
        </p:nvSpPr>
        <p:spPr bwMode="auto">
          <a:xfrm>
            <a:off x="5722938" y="2106613"/>
            <a:ext cx="260350" cy="269875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26" name="Line 21"/>
          <p:cNvSpPr>
            <a:spLocks noChangeShapeType="1"/>
          </p:cNvSpPr>
          <p:nvPr/>
        </p:nvSpPr>
        <p:spPr bwMode="auto">
          <a:xfrm flipH="1">
            <a:off x="5795963" y="2343150"/>
            <a:ext cx="107950" cy="26638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2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2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29" name="Oval 24"/>
          <p:cNvSpPr>
            <a:spLocks noChangeArrowheads="1"/>
          </p:cNvSpPr>
          <p:nvPr/>
        </p:nvSpPr>
        <p:spPr bwMode="auto">
          <a:xfrm>
            <a:off x="1619250" y="48275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3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3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303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94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403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331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4037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8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4038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403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40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1" name="Rectangle 7"/>
          <p:cNvSpPr>
            <a:spLocks noChangeArrowheads="1"/>
          </p:cNvSpPr>
          <p:nvPr/>
        </p:nvSpPr>
        <p:spPr bwMode="auto">
          <a:xfrm>
            <a:off x="1804988" y="2311400"/>
            <a:ext cx="325437" cy="344488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4042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4061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062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4043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4059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4060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4044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4045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4046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49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4047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48" name="Line 19"/>
          <p:cNvSpPr>
            <a:spLocks noChangeShapeType="1"/>
          </p:cNvSpPr>
          <p:nvPr/>
        </p:nvSpPr>
        <p:spPr bwMode="auto">
          <a:xfrm flipH="1">
            <a:off x="1908175" y="2630488"/>
            <a:ext cx="71438" cy="2160587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49" name="Rectangle 20"/>
          <p:cNvSpPr>
            <a:spLocks noChangeArrowheads="1"/>
          </p:cNvSpPr>
          <p:nvPr/>
        </p:nvSpPr>
        <p:spPr bwMode="auto">
          <a:xfrm>
            <a:off x="5684838" y="2068513"/>
            <a:ext cx="325437" cy="344487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0" name="Line 21"/>
          <p:cNvSpPr>
            <a:spLocks noChangeShapeType="1"/>
          </p:cNvSpPr>
          <p:nvPr/>
        </p:nvSpPr>
        <p:spPr bwMode="auto">
          <a:xfrm>
            <a:off x="5903913" y="2343150"/>
            <a:ext cx="73025" cy="25209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1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2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3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4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5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6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7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4058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254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505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434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5061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2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5062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5063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5" name="Rectangle 7"/>
          <p:cNvSpPr>
            <a:spLocks noChangeArrowheads="1"/>
          </p:cNvSpPr>
          <p:nvPr/>
        </p:nvSpPr>
        <p:spPr bwMode="auto">
          <a:xfrm>
            <a:off x="1481138" y="2032000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5066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5104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105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5067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5102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5103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5068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sp>
        <p:nvSpPr>
          <p:cNvPr id="45069" name="Rectangle 15"/>
          <p:cNvSpPr>
            <a:spLocks noChangeArrowheads="1"/>
          </p:cNvSpPr>
          <p:nvPr/>
        </p:nvSpPr>
        <p:spPr bwMode="auto">
          <a:xfrm>
            <a:off x="5472113" y="4756150"/>
            <a:ext cx="2303462" cy="1116013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aphicFrame>
        <p:nvGraphicFramePr>
          <p:cNvPr id="45070" name="Object 5"/>
          <p:cNvGraphicFramePr>
            <a:graphicFrameLocks noChangeAspect="1"/>
          </p:cNvGraphicFramePr>
          <p:nvPr/>
        </p:nvGraphicFramePr>
        <p:xfrm>
          <a:off x="5953125" y="6153150"/>
          <a:ext cx="1301750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73" name="Equation" r:id="rId10" imgW="939392" imgH="241195" progId="Equation.3">
                  <p:embed/>
                </p:oleObj>
              </mc:Choice>
              <mc:Fallback>
                <p:oleObj name="Equation" r:id="rId10" imgW="939392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53125" y="6153150"/>
                        <a:ext cx="1301750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071" name="Rectangle 17"/>
          <p:cNvSpPr>
            <a:spLocks noChangeArrowheads="1"/>
          </p:cNvSpPr>
          <p:nvPr/>
        </p:nvSpPr>
        <p:spPr bwMode="auto">
          <a:xfrm>
            <a:off x="1511300" y="4765675"/>
            <a:ext cx="2305050" cy="1150938"/>
          </a:xfrm>
          <a:prstGeom prst="rect">
            <a:avLst/>
          </a:prstGeom>
          <a:solidFill>
            <a:schemeClr val="tx1"/>
          </a:soli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2" name="Line 19"/>
          <p:cNvSpPr>
            <a:spLocks noChangeShapeType="1"/>
          </p:cNvSpPr>
          <p:nvPr/>
        </p:nvSpPr>
        <p:spPr bwMode="auto">
          <a:xfrm>
            <a:off x="1979613" y="2630488"/>
            <a:ext cx="1692275" cy="3133725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3" name="Rectangle 20"/>
          <p:cNvSpPr>
            <a:spLocks noChangeArrowheads="1"/>
          </p:cNvSpPr>
          <p:nvPr/>
        </p:nvSpPr>
        <p:spPr bwMode="auto">
          <a:xfrm>
            <a:off x="5360988" y="1789113"/>
            <a:ext cx="939800" cy="9588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4" name="Line 21"/>
          <p:cNvSpPr>
            <a:spLocks noChangeShapeType="1"/>
          </p:cNvSpPr>
          <p:nvPr/>
        </p:nvSpPr>
        <p:spPr bwMode="auto">
          <a:xfrm>
            <a:off x="5903913" y="2343150"/>
            <a:ext cx="1692275" cy="262890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5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6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7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8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79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0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1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2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3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4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5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6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7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8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89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0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1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2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3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4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5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6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7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8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099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100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5101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594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Automatic Scale Selection</a:t>
            </a:r>
            <a:endParaRPr lang="de-CH" smtClean="0"/>
          </a:p>
        </p:txBody>
      </p:sp>
      <p:sp>
        <p:nvSpPr>
          <p:cNvPr id="4608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smtClean="0"/>
              <a:t>Function responses for increasing scale (scale signature) </a:t>
            </a:r>
            <a:endParaRPr lang="de-CH" sz="2400" smtClean="0"/>
          </a:p>
          <a:p>
            <a:endParaRPr lang="de-CH" sz="2400" smtClean="0"/>
          </a:p>
        </p:txBody>
      </p:sp>
      <p:sp>
        <p:nvSpPr>
          <p:cNvPr id="1536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aphicFrame>
        <p:nvGraphicFramePr>
          <p:cNvPr id="46085" name="Object 4"/>
          <p:cNvGraphicFramePr>
            <a:graphicFrameLocks noChangeAspect="1"/>
          </p:cNvGraphicFramePr>
          <p:nvPr/>
        </p:nvGraphicFramePr>
        <p:xfrm>
          <a:off x="2093913" y="6207125"/>
          <a:ext cx="1038225" cy="277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6" name="Equation" r:id="rId4" imgW="901309" imgH="241195" progId="Equation.3">
                  <p:embed/>
                </p:oleObj>
              </mc:Choice>
              <mc:Fallback>
                <p:oleObj name="Equation" r:id="rId4" imgW="901309" imgH="241195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93913" y="6207125"/>
                        <a:ext cx="1038225" cy="277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608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304925" y="4710113"/>
            <a:ext cx="2619375" cy="14859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4608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42988" y="1766888"/>
            <a:ext cx="3313112" cy="2649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088" name="Picture 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65738" y="1803400"/>
            <a:ext cx="2619375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9" name="Rectangle 7"/>
          <p:cNvSpPr>
            <a:spLocks noChangeArrowheads="1"/>
          </p:cNvSpPr>
          <p:nvPr/>
        </p:nvSpPr>
        <p:spPr bwMode="auto">
          <a:xfrm>
            <a:off x="1833563" y="2360613"/>
            <a:ext cx="261937" cy="26035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grpSp>
        <p:nvGrpSpPr>
          <p:cNvPr id="46090" name="Group 8"/>
          <p:cNvGrpSpPr>
            <a:grpSpLocks/>
          </p:cNvGrpSpPr>
          <p:nvPr/>
        </p:nvGrpSpPr>
        <p:grpSpPr bwMode="auto">
          <a:xfrm>
            <a:off x="5821363" y="2208213"/>
            <a:ext cx="73025" cy="73025"/>
            <a:chOff x="1292" y="2205"/>
            <a:chExt cx="46" cy="46"/>
          </a:xfrm>
        </p:grpSpPr>
        <p:sp>
          <p:nvSpPr>
            <p:cNvPr id="46126" name="Line 9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127" name="Line 10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6091" name="Group 11"/>
          <p:cNvGrpSpPr>
            <a:grpSpLocks/>
          </p:cNvGrpSpPr>
          <p:nvPr/>
        </p:nvGrpSpPr>
        <p:grpSpPr bwMode="auto">
          <a:xfrm>
            <a:off x="1943100" y="2451100"/>
            <a:ext cx="73025" cy="73025"/>
            <a:chOff x="1292" y="2205"/>
            <a:chExt cx="46" cy="46"/>
          </a:xfrm>
        </p:grpSpPr>
        <p:sp>
          <p:nvSpPr>
            <p:cNvPr id="46124" name="Line 12"/>
            <p:cNvSpPr>
              <a:spLocks noChangeShapeType="1"/>
            </p:cNvSpPr>
            <p:nvPr/>
          </p:nvSpPr>
          <p:spPr bwMode="auto">
            <a:xfrm>
              <a:off x="1292" y="2205"/>
              <a:ext cx="46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6125" name="Line 13"/>
            <p:cNvSpPr>
              <a:spLocks noChangeShapeType="1"/>
            </p:cNvSpPr>
            <p:nvPr/>
          </p:nvSpPr>
          <p:spPr bwMode="auto">
            <a:xfrm flipH="1">
              <a:off x="1293" y="2205"/>
              <a:ext cx="45" cy="46"/>
            </a:xfrm>
            <a:prstGeom prst="line">
              <a:avLst/>
            </a:prstGeom>
            <a:noFill/>
            <a:ln w="25400" cap="sq">
              <a:solidFill>
                <a:srgbClr val="FFFF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pic>
        <p:nvPicPr>
          <p:cNvPr id="46092" name="Picture 1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27650" y="4683125"/>
            <a:ext cx="2562225" cy="14287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graphicFrame>
        <p:nvGraphicFramePr>
          <p:cNvPr id="46093" name="Object 5"/>
          <p:cNvGraphicFramePr>
            <a:graphicFrameLocks noChangeAspect="1"/>
          </p:cNvGraphicFramePr>
          <p:nvPr/>
        </p:nvGraphicFramePr>
        <p:xfrm>
          <a:off x="5935663" y="6153150"/>
          <a:ext cx="1336675" cy="334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97" name="Equation" r:id="rId10" imgW="965200" imgH="241300" progId="Equation.3">
                  <p:embed/>
                </p:oleObj>
              </mc:Choice>
              <mc:Fallback>
                <p:oleObj name="Equation" r:id="rId10" imgW="965200" imgH="2413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35663" y="6153150"/>
                        <a:ext cx="1336675" cy="3349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6094" name="Line 19"/>
          <p:cNvSpPr>
            <a:spLocks noChangeShapeType="1"/>
          </p:cNvSpPr>
          <p:nvPr/>
        </p:nvSpPr>
        <p:spPr bwMode="auto">
          <a:xfrm flipH="1">
            <a:off x="1727200" y="2630488"/>
            <a:ext cx="252413" cy="2017712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95" name="Rectangle 20"/>
          <p:cNvSpPr>
            <a:spLocks noChangeArrowheads="1"/>
          </p:cNvSpPr>
          <p:nvPr/>
        </p:nvSpPr>
        <p:spPr bwMode="auto">
          <a:xfrm>
            <a:off x="5632450" y="2046288"/>
            <a:ext cx="433388" cy="431800"/>
          </a:xfrm>
          <a:prstGeom prst="rect">
            <a:avLst/>
          </a:prstGeom>
          <a:noFill/>
          <a:ln w="25400" cap="sq">
            <a:solidFill>
              <a:srgbClr val="FFFF00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96" name="Line 21"/>
          <p:cNvSpPr>
            <a:spLocks noChangeShapeType="1"/>
          </p:cNvSpPr>
          <p:nvPr/>
        </p:nvSpPr>
        <p:spPr bwMode="auto">
          <a:xfrm>
            <a:off x="5903913" y="2343150"/>
            <a:ext cx="612775" cy="2305050"/>
          </a:xfrm>
          <a:prstGeom prst="line">
            <a:avLst/>
          </a:prstGeom>
          <a:noFill/>
          <a:ln w="19050" cap="sq">
            <a:solidFill>
              <a:srgbClr val="FF0000"/>
            </a:solidFill>
            <a:round/>
            <a:headEnd type="none" w="sm" len="sm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97" name="Oval 22"/>
          <p:cNvSpPr>
            <a:spLocks noChangeArrowheads="1"/>
          </p:cNvSpPr>
          <p:nvPr/>
        </p:nvSpPr>
        <p:spPr bwMode="auto">
          <a:xfrm>
            <a:off x="1511300" y="51149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98" name="Oval 23"/>
          <p:cNvSpPr>
            <a:spLocks noChangeArrowheads="1"/>
          </p:cNvSpPr>
          <p:nvPr/>
        </p:nvSpPr>
        <p:spPr bwMode="auto">
          <a:xfrm>
            <a:off x="5534025" y="56467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099" name="Oval 24"/>
          <p:cNvSpPr>
            <a:spLocks noChangeArrowheads="1"/>
          </p:cNvSpPr>
          <p:nvPr/>
        </p:nvSpPr>
        <p:spPr bwMode="auto">
          <a:xfrm>
            <a:off x="1584325" y="4899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0" name="Oval 25"/>
          <p:cNvSpPr>
            <a:spLocks noChangeArrowheads="1"/>
          </p:cNvSpPr>
          <p:nvPr/>
        </p:nvSpPr>
        <p:spPr bwMode="auto">
          <a:xfrm>
            <a:off x="5651500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1" name="Oval 26"/>
          <p:cNvSpPr>
            <a:spLocks noChangeArrowheads="1"/>
          </p:cNvSpPr>
          <p:nvPr/>
        </p:nvSpPr>
        <p:spPr bwMode="auto">
          <a:xfrm>
            <a:off x="1727200" y="47450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2" name="Oval 27"/>
          <p:cNvSpPr>
            <a:spLocks noChangeArrowheads="1"/>
          </p:cNvSpPr>
          <p:nvPr/>
        </p:nvSpPr>
        <p:spPr bwMode="auto">
          <a:xfrm>
            <a:off x="5795963" y="511492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3" name="Oval 28"/>
          <p:cNvSpPr>
            <a:spLocks noChangeArrowheads="1"/>
          </p:cNvSpPr>
          <p:nvPr/>
        </p:nvSpPr>
        <p:spPr bwMode="auto">
          <a:xfrm>
            <a:off x="5975350" y="49355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4" name="Oval 29"/>
          <p:cNvSpPr>
            <a:spLocks noChangeArrowheads="1"/>
          </p:cNvSpPr>
          <p:nvPr/>
        </p:nvSpPr>
        <p:spPr bwMode="auto">
          <a:xfrm>
            <a:off x="1906588" y="4846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5" name="Oval 30"/>
          <p:cNvSpPr>
            <a:spLocks noChangeArrowheads="1"/>
          </p:cNvSpPr>
          <p:nvPr/>
        </p:nvSpPr>
        <p:spPr bwMode="auto">
          <a:xfrm>
            <a:off x="2051050" y="5026025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6" name="Oval 31"/>
          <p:cNvSpPr>
            <a:spLocks noChangeArrowheads="1"/>
          </p:cNvSpPr>
          <p:nvPr/>
        </p:nvSpPr>
        <p:spPr bwMode="auto">
          <a:xfrm>
            <a:off x="2230438" y="5222875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7" name="Oval 32"/>
          <p:cNvSpPr>
            <a:spLocks noChangeArrowheads="1"/>
          </p:cNvSpPr>
          <p:nvPr/>
        </p:nvSpPr>
        <p:spPr bwMode="auto">
          <a:xfrm>
            <a:off x="2409825" y="536733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8" name="Oval 33"/>
          <p:cNvSpPr>
            <a:spLocks noChangeArrowheads="1"/>
          </p:cNvSpPr>
          <p:nvPr/>
        </p:nvSpPr>
        <p:spPr bwMode="auto">
          <a:xfrm>
            <a:off x="2590800" y="5475288"/>
            <a:ext cx="36513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09" name="Oval 34"/>
          <p:cNvSpPr>
            <a:spLocks noChangeArrowheads="1"/>
          </p:cNvSpPr>
          <p:nvPr/>
        </p:nvSpPr>
        <p:spPr bwMode="auto">
          <a:xfrm>
            <a:off x="2770188" y="55483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0" name="Oval 35"/>
          <p:cNvSpPr>
            <a:spLocks noChangeArrowheads="1"/>
          </p:cNvSpPr>
          <p:nvPr/>
        </p:nvSpPr>
        <p:spPr bwMode="auto">
          <a:xfrm>
            <a:off x="2949575" y="56007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1" name="Oval 36"/>
          <p:cNvSpPr>
            <a:spLocks noChangeArrowheads="1"/>
          </p:cNvSpPr>
          <p:nvPr/>
        </p:nvSpPr>
        <p:spPr bwMode="auto">
          <a:xfrm>
            <a:off x="3128963" y="565626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2" name="Oval 37"/>
          <p:cNvSpPr>
            <a:spLocks noChangeArrowheads="1"/>
          </p:cNvSpPr>
          <p:nvPr/>
        </p:nvSpPr>
        <p:spPr bwMode="auto">
          <a:xfrm>
            <a:off x="3308350" y="5708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3" name="Oval 38"/>
          <p:cNvSpPr>
            <a:spLocks noChangeArrowheads="1"/>
          </p:cNvSpPr>
          <p:nvPr/>
        </p:nvSpPr>
        <p:spPr bwMode="auto">
          <a:xfrm>
            <a:off x="3487738" y="57642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4" name="Oval 39"/>
          <p:cNvSpPr>
            <a:spLocks noChangeArrowheads="1"/>
          </p:cNvSpPr>
          <p:nvPr/>
        </p:nvSpPr>
        <p:spPr bwMode="auto">
          <a:xfrm>
            <a:off x="3667125" y="58356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5" name="Oval 40"/>
          <p:cNvSpPr>
            <a:spLocks noChangeArrowheads="1"/>
          </p:cNvSpPr>
          <p:nvPr/>
        </p:nvSpPr>
        <p:spPr bwMode="auto">
          <a:xfrm>
            <a:off x="615473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6" name="Oval 41"/>
          <p:cNvSpPr>
            <a:spLocks noChangeArrowheads="1"/>
          </p:cNvSpPr>
          <p:nvPr/>
        </p:nvSpPr>
        <p:spPr bwMode="auto">
          <a:xfrm>
            <a:off x="6334125" y="4737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7" name="Oval 42"/>
          <p:cNvSpPr>
            <a:spLocks noChangeArrowheads="1"/>
          </p:cNvSpPr>
          <p:nvPr/>
        </p:nvSpPr>
        <p:spPr bwMode="auto">
          <a:xfrm>
            <a:off x="6513513" y="47196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8" name="Oval 43"/>
          <p:cNvSpPr>
            <a:spLocks noChangeArrowheads="1"/>
          </p:cNvSpPr>
          <p:nvPr/>
        </p:nvSpPr>
        <p:spPr bwMode="auto">
          <a:xfrm>
            <a:off x="6692900" y="47561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19" name="Oval 44"/>
          <p:cNvSpPr>
            <a:spLocks noChangeArrowheads="1"/>
          </p:cNvSpPr>
          <p:nvPr/>
        </p:nvSpPr>
        <p:spPr bwMode="auto">
          <a:xfrm>
            <a:off x="6872288" y="4800600"/>
            <a:ext cx="36512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20" name="Oval 45"/>
          <p:cNvSpPr>
            <a:spLocks noChangeArrowheads="1"/>
          </p:cNvSpPr>
          <p:nvPr/>
        </p:nvSpPr>
        <p:spPr bwMode="auto">
          <a:xfrm>
            <a:off x="7051675" y="486410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21" name="Oval 46"/>
          <p:cNvSpPr>
            <a:spLocks noChangeArrowheads="1"/>
          </p:cNvSpPr>
          <p:nvPr/>
        </p:nvSpPr>
        <p:spPr bwMode="auto">
          <a:xfrm>
            <a:off x="7231063" y="4935538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22" name="Oval 47"/>
          <p:cNvSpPr>
            <a:spLocks noChangeArrowheads="1"/>
          </p:cNvSpPr>
          <p:nvPr/>
        </p:nvSpPr>
        <p:spPr bwMode="auto">
          <a:xfrm>
            <a:off x="7410450" y="4997450"/>
            <a:ext cx="36513" cy="36513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6123" name="Oval 48"/>
          <p:cNvSpPr>
            <a:spLocks noChangeArrowheads="1"/>
          </p:cNvSpPr>
          <p:nvPr/>
        </p:nvSpPr>
        <p:spPr bwMode="auto">
          <a:xfrm>
            <a:off x="7589838" y="5053013"/>
            <a:ext cx="36512" cy="36512"/>
          </a:xfrm>
          <a:prstGeom prst="ellipse">
            <a:avLst/>
          </a:prstGeom>
          <a:solidFill>
            <a:schemeClr val="bg2"/>
          </a:solidFill>
          <a:ln w="12700" cap="sq">
            <a:solidFill>
              <a:schemeClr val="bg2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CH">
              <a:solidFill>
                <a:prstClr val="black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" name="Rectangle 4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924800" cy="838200"/>
          </a:xfrm>
        </p:spPr>
        <p:txBody>
          <a:bodyPr/>
          <a:lstStyle/>
          <a:p>
            <a:r>
              <a:rPr lang="en-US" dirty="0" smtClean="0"/>
              <a:t>Recall: Edge detection</a:t>
            </a:r>
          </a:p>
        </p:txBody>
      </p:sp>
      <p:graphicFrame>
        <p:nvGraphicFramePr>
          <p:cNvPr id="12290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05838436"/>
              </p:ext>
            </p:extLst>
          </p:nvPr>
        </p:nvGraphicFramePr>
        <p:xfrm>
          <a:off x="1813719" y="1257300"/>
          <a:ext cx="5516562" cy="4343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7" name="Photo Editor Photo" r:id="rId4" imgW="6001588" imgH="4847619" progId="">
                  <p:embed/>
                </p:oleObj>
              </mc:Choice>
              <mc:Fallback>
                <p:oleObj name="Photo Editor Photo" r:id="rId4" imgW="6001588" imgH="484761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13719" y="1257300"/>
                        <a:ext cx="5516562" cy="4343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291" name="Object 7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040928151"/>
              </p:ext>
            </p:extLst>
          </p:nvPr>
        </p:nvGraphicFramePr>
        <p:xfrm>
          <a:off x="601287" y="4357255"/>
          <a:ext cx="1103313" cy="757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8" name="Equation" r:id="rId6" imgW="558720" imgH="393480" progId="Equation.3">
                  <p:embed/>
                </p:oleObj>
              </mc:Choice>
              <mc:Fallback>
                <p:oleObj name="Equation" r:id="rId6" imgW="5587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1287" y="4357255"/>
                        <a:ext cx="1103313" cy="7572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4" name="Text Box 8"/>
          <p:cNvSpPr txBox="1">
            <a:spLocks noChangeArrowheads="1"/>
          </p:cNvSpPr>
          <p:nvPr/>
        </p:nvSpPr>
        <p:spPr bwMode="auto">
          <a:xfrm>
            <a:off x="1152150" y="1775980"/>
            <a:ext cx="2682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dirty="0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2292" name="Object 9"/>
          <p:cNvGraphicFramePr>
            <a:graphicFrameLocks noGrp="1" noChangeAspect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560447765"/>
              </p:ext>
            </p:extLst>
          </p:nvPr>
        </p:nvGraphicFramePr>
        <p:xfrm>
          <a:off x="1025150" y="2995180"/>
          <a:ext cx="679450" cy="788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59" name="Equation" r:id="rId8" imgW="330120" imgH="393480" progId="Equation.3">
                  <p:embed/>
                </p:oleObj>
              </mc:Choice>
              <mc:Fallback>
                <p:oleObj name="Equation" r:id="rId8" imgW="330120" imgH="39348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25150" y="2995180"/>
                        <a:ext cx="679450" cy="788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295" name="Text Box 10"/>
          <p:cNvSpPr txBox="1">
            <a:spLocks noChangeArrowheads="1"/>
          </p:cNvSpPr>
          <p:nvPr/>
        </p:nvSpPr>
        <p:spPr bwMode="auto">
          <a:xfrm>
            <a:off x="1284" y="6596742"/>
            <a:ext cx="56938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S. Seitz</a:t>
            </a:r>
          </a:p>
        </p:txBody>
      </p:sp>
      <p:sp>
        <p:nvSpPr>
          <p:cNvPr id="12296" name="Text Box 12"/>
          <p:cNvSpPr txBox="1">
            <a:spLocks noChangeArrowheads="1"/>
          </p:cNvSpPr>
          <p:nvPr/>
        </p:nvSpPr>
        <p:spPr bwMode="auto">
          <a:xfrm>
            <a:off x="7247546" y="1905000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2297" name="Text Box 13"/>
          <p:cNvSpPr txBox="1">
            <a:spLocks noChangeArrowheads="1"/>
          </p:cNvSpPr>
          <p:nvPr/>
        </p:nvSpPr>
        <p:spPr bwMode="auto">
          <a:xfrm>
            <a:off x="7228496" y="3092046"/>
            <a:ext cx="1403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br>
              <a:rPr lang="en-US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of Gaussian</a:t>
            </a:r>
          </a:p>
        </p:txBody>
      </p:sp>
      <p:sp>
        <p:nvSpPr>
          <p:cNvPr id="12298" name="Text Box 14"/>
          <p:cNvSpPr txBox="1">
            <a:spLocks noChangeArrowheads="1"/>
          </p:cNvSpPr>
          <p:nvPr/>
        </p:nvSpPr>
        <p:spPr bwMode="auto">
          <a:xfrm>
            <a:off x="7171346" y="4525010"/>
            <a:ext cx="147348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Edge =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max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of derivative</a:t>
            </a:r>
          </a:p>
        </p:txBody>
      </p:sp>
    </p:spTree>
    <p:extLst>
      <p:ext uri="{BB962C8B-B14F-4D97-AF65-F5344CB8AC3E}">
        <p14:creationId xmlns:p14="http://schemas.microsoft.com/office/powerpoint/2010/main" val="2715581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314" name="Object 4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571602682"/>
              </p:ext>
            </p:extLst>
          </p:nvPr>
        </p:nvGraphicFramePr>
        <p:xfrm>
          <a:off x="1821657" y="1196975"/>
          <a:ext cx="5500687" cy="4464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1" name="Photo Editor Photo" r:id="rId4" imgW="6125430" imgH="4971429" progId="">
                  <p:embed/>
                </p:oleObj>
              </mc:Choice>
              <mc:Fallback>
                <p:oleObj name="Photo Editor Photo" r:id="rId4" imgW="6125430" imgH="4971429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1657" y="1196975"/>
                        <a:ext cx="5500687" cy="4464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15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924604"/>
              </p:ext>
            </p:extLst>
          </p:nvPr>
        </p:nvGraphicFramePr>
        <p:xfrm>
          <a:off x="476148" y="4309136"/>
          <a:ext cx="1228725" cy="8064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2" name="Equation" r:id="rId6" imgW="622080" imgH="419040" progId="Equation.3">
                  <p:embed/>
                </p:oleObj>
              </mc:Choice>
              <mc:Fallback>
                <p:oleObj name="Equation" r:id="rId6" imgW="622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6148" y="4309136"/>
                        <a:ext cx="1228725" cy="8064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8" name="Text Box 7"/>
          <p:cNvSpPr txBox="1">
            <a:spLocks noChangeArrowheads="1"/>
          </p:cNvSpPr>
          <p:nvPr/>
        </p:nvSpPr>
        <p:spPr bwMode="auto">
          <a:xfrm>
            <a:off x="1088923" y="1751673"/>
            <a:ext cx="26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i="1" smtClean="0">
                <a:solidFill>
                  <a:srgbClr val="000000"/>
                </a:solidFill>
                <a:latin typeface="Times New Roman" pitchFamily="18" charset="0"/>
                <a:cs typeface="Arial" pitchFamily="34" charset="0"/>
              </a:rPr>
              <a:t>f</a:t>
            </a:r>
          </a:p>
        </p:txBody>
      </p:sp>
      <p:graphicFrame>
        <p:nvGraphicFramePr>
          <p:cNvPr id="13316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9532676"/>
              </p:ext>
            </p:extLst>
          </p:nvPr>
        </p:nvGraphicFramePr>
        <p:xfrm>
          <a:off x="884136" y="2945473"/>
          <a:ext cx="836612" cy="839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83" name="Equation" r:id="rId8" imgW="406080" imgH="419040" progId="Equation.3">
                  <p:embed/>
                </p:oleObj>
              </mc:Choice>
              <mc:Fallback>
                <p:oleObj name="Equation" r:id="rId8" imgW="406080" imgH="419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136" y="2945473"/>
                        <a:ext cx="836612" cy="839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319" name="Text Box 9"/>
          <p:cNvSpPr txBox="1">
            <a:spLocks noChangeArrowheads="1"/>
          </p:cNvSpPr>
          <p:nvPr/>
        </p:nvSpPr>
        <p:spPr bwMode="auto">
          <a:xfrm>
            <a:off x="7306890" y="1842652"/>
            <a:ext cx="7175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Edge</a:t>
            </a:r>
          </a:p>
        </p:txBody>
      </p:sp>
      <p:sp>
        <p:nvSpPr>
          <p:cNvPr id="13320" name="Text Box 10"/>
          <p:cNvSpPr txBox="1">
            <a:spLocks noChangeArrowheads="1"/>
          </p:cNvSpPr>
          <p:nvPr/>
        </p:nvSpPr>
        <p:spPr bwMode="auto">
          <a:xfrm>
            <a:off x="7287840" y="2985652"/>
            <a:ext cx="147989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Second </a:t>
            </a: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derivative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of Gaussian </a:t>
            </a:r>
            <a:br>
              <a:rPr lang="en-US" dirty="0" smtClean="0">
                <a:solidFill>
                  <a:srgbClr val="000000"/>
                </a:solidFill>
                <a:cs typeface="Arial" pitchFamily="34" charset="0"/>
              </a:rPr>
            </a:b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3321" name="Text Box 11"/>
          <p:cNvSpPr txBox="1">
            <a:spLocks noChangeArrowheads="1"/>
          </p:cNvSpPr>
          <p:nvPr/>
        </p:nvSpPr>
        <p:spPr bwMode="auto">
          <a:xfrm>
            <a:off x="7230690" y="4387850"/>
            <a:ext cx="17908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Edge = zero </a:t>
            </a: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crossing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of 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2</a:t>
            </a:r>
            <a:r>
              <a:rPr lang="en-US" baseline="30000" dirty="0" smtClean="0">
                <a:solidFill>
                  <a:srgbClr val="000000"/>
                </a:solidFill>
                <a:cs typeface="Arial" pitchFamily="34" charset="0"/>
              </a:rPr>
              <a:t>nd</a:t>
            </a:r>
            <a:r>
              <a:rPr lang="en-US" dirty="0" smtClean="0">
                <a:solidFill>
                  <a:srgbClr val="000000"/>
                </a:solidFill>
                <a:cs typeface="Arial" pitchFamily="34" charset="0"/>
              </a:rPr>
              <a:t> derivative</a:t>
            </a:r>
            <a:endParaRPr lang="en-US" dirty="0" smtClean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609600" y="76200"/>
            <a:ext cx="79248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400" kern="0" smtClean="0">
                <a:solidFill>
                  <a:srgbClr val="000000"/>
                </a:solidFill>
              </a:rPr>
              <a:t>Recall: Edge detection</a:t>
            </a:r>
            <a:endParaRPr lang="en-US" sz="3400" kern="0" dirty="0" smtClean="0">
              <a:solidFill>
                <a:srgbClr val="000000"/>
              </a:solidFill>
            </a:endParaRP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1284" y="6596742"/>
            <a:ext cx="569387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cs typeface="Arial" pitchFamily="34" charset="0"/>
              </a:rPr>
              <a:t>S. Seitz</a:t>
            </a:r>
          </a:p>
        </p:txBody>
      </p:sp>
    </p:spTree>
    <p:extLst>
      <p:ext uri="{BB962C8B-B14F-4D97-AF65-F5344CB8AC3E}">
        <p14:creationId xmlns:p14="http://schemas.microsoft.com/office/powerpoint/2010/main" val="393207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4" descr="ripples cop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338" y="1997075"/>
            <a:ext cx="9077325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From edges to blobs</a:t>
            </a:r>
          </a:p>
        </p:txBody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914400"/>
            <a:ext cx="7772400" cy="1295400"/>
          </a:xfrm>
        </p:spPr>
        <p:txBody>
          <a:bodyPr/>
          <a:lstStyle/>
          <a:p>
            <a:pPr>
              <a:buFontTx/>
              <a:buChar char="•"/>
            </a:pPr>
            <a:r>
              <a:rPr lang="en-US" smtClean="0"/>
              <a:t>Edge = ripple</a:t>
            </a:r>
          </a:p>
          <a:p>
            <a:pPr>
              <a:buFontTx/>
              <a:buChar char="•"/>
            </a:pPr>
            <a:r>
              <a:rPr lang="en-US" smtClean="0"/>
              <a:t>Blob = superposition of two ripples</a:t>
            </a:r>
          </a:p>
        </p:txBody>
      </p:sp>
      <p:sp>
        <p:nvSpPr>
          <p:cNvPr id="1256458" name="Text Box 10"/>
          <p:cNvSpPr txBox="1">
            <a:spLocks noChangeArrowheads="1"/>
          </p:cNvSpPr>
          <p:nvPr/>
        </p:nvSpPr>
        <p:spPr bwMode="auto">
          <a:xfrm>
            <a:off x="561975" y="4905375"/>
            <a:ext cx="8201025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Spatial selection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: the </a:t>
            </a:r>
            <a:r>
              <a:rPr lang="en-US" sz="2800" b="1" dirty="0" smtClean="0">
                <a:solidFill>
                  <a:srgbClr val="000000"/>
                </a:solidFill>
                <a:cs typeface="Arial" pitchFamily="34" charset="0"/>
              </a:rPr>
              <a:t>magnitude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/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response will achieve a maximum at the center of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the blob, provided the scale of the </a:t>
            </a:r>
            <a:r>
              <a:rPr lang="en-US" sz="2800" dirty="0" err="1" smtClean="0">
                <a:solidFill>
                  <a:srgbClr val="000000"/>
                </a:solidFill>
                <a:cs typeface="Arial" pitchFamily="34" charset="0"/>
              </a:rPr>
              <a:t>Laplacian</a:t>
            </a: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 is</a:t>
            </a:r>
            <a:b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</a:br>
            <a:r>
              <a:rPr lang="en-US" sz="2800" dirty="0" smtClean="0">
                <a:solidFill>
                  <a:srgbClr val="000000"/>
                </a:solidFill>
                <a:cs typeface="Arial" pitchFamily="34" charset="0"/>
              </a:rPr>
              <a:t>“matched” to the scale of the blob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7315200" y="4235450"/>
            <a:ext cx="1250950" cy="641350"/>
            <a:chOff x="4560" y="2640"/>
            <a:chExt cx="788" cy="574"/>
          </a:xfrm>
        </p:grpSpPr>
        <p:sp>
          <p:nvSpPr>
            <p:cNvPr id="43015" name="Text Box 11"/>
            <p:cNvSpPr txBox="1">
              <a:spLocks noChangeArrowheads="1"/>
            </p:cNvSpPr>
            <p:nvPr/>
          </p:nvSpPr>
          <p:spPr bwMode="auto">
            <a:xfrm>
              <a:off x="4560" y="2886"/>
              <a:ext cx="788" cy="3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b="1" smtClean="0">
                  <a:solidFill>
                    <a:srgbClr val="FF0000"/>
                  </a:solidFill>
                  <a:cs typeface="Arial" pitchFamily="34" charset="0"/>
                </a:rPr>
                <a:t>maximum</a:t>
              </a:r>
            </a:p>
          </p:txBody>
        </p:sp>
        <p:sp>
          <p:nvSpPr>
            <p:cNvPr id="43016" name="Line 12"/>
            <p:cNvSpPr>
              <a:spLocks noChangeShapeType="1"/>
            </p:cNvSpPr>
            <p:nvPr/>
          </p:nvSpPr>
          <p:spPr bwMode="auto">
            <a:xfrm flipV="1">
              <a:off x="4990" y="2640"/>
              <a:ext cx="0" cy="28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800" smtClean="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-8297" y="6607217"/>
            <a:ext cx="118408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55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6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645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Blob detection in 2D</a:t>
            </a:r>
          </a:p>
        </p:txBody>
      </p:sp>
      <p:sp>
        <p:nvSpPr>
          <p:cNvPr id="15364" name="Rectangle 9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Laplacian of Gaussian: Circularly symmetric operator for blob detection in 2D</a:t>
            </a:r>
          </a:p>
        </p:txBody>
      </p:sp>
      <p:pic>
        <p:nvPicPr>
          <p:cNvPr id="15365" name="Picture 5" descr="log_color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3000" y="182880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6" descr="lo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00" y="2293938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5362" name="Object 7"/>
          <p:cNvGraphicFramePr>
            <a:graphicFrameLocks noGrp="1" noChangeAspect="1"/>
          </p:cNvGraphicFramePr>
          <p:nvPr>
            <p:ph idx="4294967295"/>
          </p:nvPr>
        </p:nvGraphicFramePr>
        <p:xfrm>
          <a:off x="2820988" y="5105400"/>
          <a:ext cx="3579812" cy="1439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5" name="Equation" r:id="rId6" imgW="1104840" imgH="444240" progId="Equation.3">
                  <p:embed/>
                </p:oleObj>
              </mc:Choice>
              <mc:Fallback>
                <p:oleObj name="Equation" r:id="rId6" imgW="1104840" imgH="4442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20988" y="5105400"/>
                        <a:ext cx="3579812" cy="14398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-8297" y="6607217"/>
            <a:ext cx="1184085" cy="253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6767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7543800" cy="5573078"/>
          </a:xfrm>
        </p:spPr>
        <p:txBody>
          <a:bodyPr>
            <a:normAutofit/>
          </a:bodyPr>
          <a:lstStyle/>
          <a:p>
            <a:r>
              <a:rPr lang="en-US" dirty="0" smtClean="0"/>
              <a:t>Note: “interest points” = “</a:t>
            </a:r>
            <a:r>
              <a:rPr lang="en-US" dirty="0" err="1" smtClean="0"/>
              <a:t>keypoints</a:t>
            </a:r>
            <a:r>
              <a:rPr lang="en-US" dirty="0" smtClean="0"/>
              <a:t>”, also sometimes called “features”</a:t>
            </a:r>
          </a:p>
          <a:p>
            <a:endParaRPr lang="en-US" dirty="0" smtClean="0"/>
          </a:p>
          <a:p>
            <a:r>
              <a:rPr lang="en-US" dirty="0" smtClean="0"/>
              <a:t>Many applications</a:t>
            </a:r>
            <a:endParaRPr lang="en-US" dirty="0"/>
          </a:p>
          <a:p>
            <a:pPr lvl="1"/>
            <a:r>
              <a:rPr lang="en-US" dirty="0" smtClean="0"/>
              <a:t>tracking: which points are good to track?</a:t>
            </a:r>
            <a:endParaRPr lang="en-US" dirty="0"/>
          </a:p>
          <a:p>
            <a:pPr lvl="1"/>
            <a:r>
              <a:rPr lang="en-US" dirty="0" smtClean="0"/>
              <a:t>recognition: find patches likely to tell us something about object category</a:t>
            </a:r>
          </a:p>
          <a:p>
            <a:pPr lvl="1"/>
            <a:r>
              <a:rPr lang="en-US" dirty="0" smtClean="0"/>
              <a:t>3D reconstruction: find correspondences across different views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5"/>
          <p:cNvSpPr>
            <a:spLocks noGrp="1"/>
          </p:cNvSpPr>
          <p:nvPr>
            <p:ph type="title"/>
          </p:nvPr>
        </p:nvSpPr>
        <p:spPr>
          <a:xfrm>
            <a:off x="457200" y="381000"/>
            <a:ext cx="8686800" cy="609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mtClean="0"/>
              <a:t>What Is A Useful Signature Function?</a:t>
            </a:r>
            <a:endParaRPr lang="de-CH" smtClean="0"/>
          </a:p>
        </p:txBody>
      </p:sp>
      <p:sp>
        <p:nvSpPr>
          <p:cNvPr id="47107" name="Content Placeholder 6"/>
          <p:cNvSpPr>
            <a:spLocks noGrp="1"/>
          </p:cNvSpPr>
          <p:nvPr>
            <p:ph idx="1"/>
          </p:nvPr>
        </p:nvSpPr>
        <p:spPr>
          <a:xfrm>
            <a:off x="457199" y="990601"/>
            <a:ext cx="8614229" cy="533400"/>
          </a:xfrm>
        </p:spPr>
        <p:txBody>
          <a:bodyPr>
            <a:noAutofit/>
          </a:bodyPr>
          <a:lstStyle/>
          <a:p>
            <a:pPr eaLnBrk="1" hangingPunct="1"/>
            <a:r>
              <a:rPr lang="en-US" sz="2800" dirty="0" smtClean="0"/>
              <a:t>Laplacian of Gaussian = “blob” detector</a:t>
            </a:r>
            <a:endParaRPr lang="de-CH" sz="2800" dirty="0" smtClean="0"/>
          </a:p>
        </p:txBody>
      </p:sp>
      <p:sp>
        <p:nvSpPr>
          <p:cNvPr id="3482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7109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103313" y="1822450"/>
            <a:ext cx="1727200" cy="1350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0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581150" y="4232275"/>
            <a:ext cx="771525" cy="60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1" name="Picture 27" descr="c-enhedg-laplap"/>
          <p:cNvPicPr>
            <a:picLocks noChangeAspect="1" noChangeArrowheads="1"/>
          </p:cNvPicPr>
          <p:nvPr/>
        </p:nvPicPr>
        <p:blipFill>
          <a:blip r:embed="rId3" cstate="print"/>
          <a:srcRect t="21783"/>
          <a:stretch>
            <a:fillRect/>
          </a:stretch>
        </p:blipFill>
        <p:spPr bwMode="auto">
          <a:xfrm>
            <a:off x="1736725" y="5035550"/>
            <a:ext cx="460375" cy="36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12" name="Picture 27" descr="c-enhedg-laplap"/>
          <p:cNvPicPr>
            <a:picLocks noChangeAspect="1" noChangeArrowheads="1"/>
          </p:cNvPicPr>
          <p:nvPr/>
        </p:nvPicPr>
        <p:blipFill>
          <a:blip r:embed="rId2" cstate="print"/>
          <a:srcRect t="21783"/>
          <a:stretch>
            <a:fillRect/>
          </a:stretch>
        </p:blipFill>
        <p:spPr bwMode="auto">
          <a:xfrm>
            <a:off x="1290638" y="3063875"/>
            <a:ext cx="135255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Straight Arrow Connector 17"/>
          <p:cNvCxnSpPr/>
          <p:nvPr/>
        </p:nvCxnSpPr>
        <p:spPr>
          <a:xfrm rot="5400000" flipH="1" flipV="1">
            <a:off x="1285876" y="3684587"/>
            <a:ext cx="3687762" cy="36513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V="1">
            <a:off x="3111500" y="5546725"/>
            <a:ext cx="3833813" cy="0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3622675" y="5948363"/>
            <a:ext cx="146050" cy="14605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6" name="Oval 25"/>
          <p:cNvSpPr/>
          <p:nvPr/>
        </p:nvSpPr>
        <p:spPr>
          <a:xfrm>
            <a:off x="4648200" y="5802313"/>
            <a:ext cx="508000" cy="508000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7" name="Oval 26"/>
          <p:cNvSpPr/>
          <p:nvPr/>
        </p:nvSpPr>
        <p:spPr>
          <a:xfrm>
            <a:off x="5922963" y="5619750"/>
            <a:ext cx="803275" cy="80327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white"/>
              </a:solidFill>
            </a:endParaRPr>
          </a:p>
        </p:txBody>
      </p:sp>
      <p:sp>
        <p:nvSpPr>
          <p:cNvPr id="29" name="Freeform 28"/>
          <p:cNvSpPr/>
          <p:nvPr/>
        </p:nvSpPr>
        <p:spPr>
          <a:xfrm>
            <a:off x="2308194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139370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974502 w 2957689"/>
              <a:gd name="connsiteY1" fmla="*/ 542575 h 582982"/>
              <a:gd name="connsiteX2" fmla="*/ 2276388 w 2957689"/>
              <a:gd name="connsiteY2" fmla="*/ 708 h 582982"/>
              <a:gd name="connsiteX3" fmla="*/ 2524841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974502" y="542575"/>
                </a:lnTo>
                <a:cubicBezTo>
                  <a:pt x="2156302" y="582982"/>
                  <a:pt x="2184665" y="1416"/>
                  <a:pt x="2276388" y="708"/>
                </a:cubicBezTo>
                <a:cubicBezTo>
                  <a:pt x="2368111" y="0"/>
                  <a:pt x="2433011" y="457425"/>
                  <a:pt x="2524841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4" name="Freeform 33"/>
          <p:cNvSpPr/>
          <p:nvPr/>
        </p:nvSpPr>
        <p:spPr>
          <a:xfrm>
            <a:off x="3506775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387268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131805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836930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463836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03348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784303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1168961 w 2957689"/>
              <a:gd name="connsiteY1" fmla="*/ 542575 h 582982"/>
              <a:gd name="connsiteX2" fmla="*/ 1542860 w 2957689"/>
              <a:gd name="connsiteY2" fmla="*/ 708 h 582982"/>
              <a:gd name="connsiteX3" fmla="*/ 1823815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1168961" y="542575"/>
                </a:lnTo>
                <a:cubicBezTo>
                  <a:pt x="1350761" y="582982"/>
                  <a:pt x="1433718" y="1416"/>
                  <a:pt x="1542860" y="708"/>
                </a:cubicBezTo>
                <a:cubicBezTo>
                  <a:pt x="1652002" y="0"/>
                  <a:pt x="1731985" y="457425"/>
                  <a:pt x="1823815" y="538329"/>
                </a:cubicBezTo>
                <a:lnTo>
                  <a:pt x="2957689" y="531758"/>
                </a:ln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black"/>
              </a:solidFill>
            </a:endParaRPr>
          </a:p>
        </p:txBody>
      </p:sp>
      <p:sp>
        <p:nvSpPr>
          <p:cNvPr id="35" name="Freeform 34"/>
          <p:cNvSpPr/>
          <p:nvPr/>
        </p:nvSpPr>
        <p:spPr>
          <a:xfrm>
            <a:off x="4900617" y="3429000"/>
            <a:ext cx="3322683" cy="582982"/>
          </a:xfrm>
          <a:custGeom>
            <a:avLst/>
            <a:gdLst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51274 h 641585"/>
              <a:gd name="connsiteX1" fmla="*/ 699911 w 2957689"/>
              <a:gd name="connsiteY1" fmla="*/ 551274 h 641585"/>
              <a:gd name="connsiteX2" fmla="*/ 1027289 w 2957689"/>
              <a:gd name="connsiteY2" fmla="*/ 9407 h 641585"/>
              <a:gd name="connsiteX3" fmla="*/ 1241778 w 2957689"/>
              <a:gd name="connsiteY3" fmla="*/ 494830 h 641585"/>
              <a:gd name="connsiteX4" fmla="*/ 2957689 w 2957689"/>
              <a:gd name="connsiteY4" fmla="*/ 483541 h 641585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241778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81378 h 671689"/>
              <a:gd name="connsiteX1" fmla="*/ 699911 w 2957689"/>
              <a:gd name="connsiteY1" fmla="*/ 581378 h 671689"/>
              <a:gd name="connsiteX2" fmla="*/ 1027289 w 2957689"/>
              <a:gd name="connsiteY2" fmla="*/ 39511 h 671689"/>
              <a:gd name="connsiteX3" fmla="*/ 1215083 w 2957689"/>
              <a:gd name="connsiteY3" fmla="*/ 344311 h 671689"/>
              <a:gd name="connsiteX4" fmla="*/ 1578270 w 2957689"/>
              <a:gd name="connsiteY4" fmla="*/ 524934 h 671689"/>
              <a:gd name="connsiteX5" fmla="*/ 2957689 w 2957689"/>
              <a:gd name="connsiteY5" fmla="*/ 513645 h 671689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47884"/>
              <a:gd name="connsiteX1" fmla="*/ 699911 w 2957689"/>
              <a:gd name="connsiteY1" fmla="*/ 557573 h 647884"/>
              <a:gd name="connsiteX2" fmla="*/ 1027289 w 2957689"/>
              <a:gd name="connsiteY2" fmla="*/ 15706 h 647884"/>
              <a:gd name="connsiteX3" fmla="*/ 1215083 w 2957689"/>
              <a:gd name="connsiteY3" fmla="*/ 463336 h 647884"/>
              <a:gd name="connsiteX4" fmla="*/ 1578270 w 2957689"/>
              <a:gd name="connsiteY4" fmla="*/ 501129 h 647884"/>
              <a:gd name="connsiteX5" fmla="*/ 2957689 w 2957689"/>
              <a:gd name="connsiteY5" fmla="*/ 489840 h 647884"/>
              <a:gd name="connsiteX0" fmla="*/ 0 w 2957689"/>
              <a:gd name="connsiteY0" fmla="*/ 557573 h 602728"/>
              <a:gd name="connsiteX1" fmla="*/ 699911 w 2957689"/>
              <a:gd name="connsiteY1" fmla="*/ 557573 h 602728"/>
              <a:gd name="connsiteX2" fmla="*/ 1027289 w 2957689"/>
              <a:gd name="connsiteY2" fmla="*/ 15706 h 602728"/>
              <a:gd name="connsiteX3" fmla="*/ 1215083 w 2957689"/>
              <a:gd name="connsiteY3" fmla="*/ 463336 h 602728"/>
              <a:gd name="connsiteX4" fmla="*/ 1578270 w 2957689"/>
              <a:gd name="connsiteY4" fmla="*/ 501129 h 602728"/>
              <a:gd name="connsiteX5" fmla="*/ 2957689 w 2957689"/>
              <a:gd name="connsiteY5" fmla="*/ 489840 h 602728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57573 h 597980"/>
              <a:gd name="connsiteX1" fmla="*/ 699911 w 2957689"/>
              <a:gd name="connsiteY1" fmla="*/ 557573 h 597980"/>
              <a:gd name="connsiteX2" fmla="*/ 1027289 w 2957689"/>
              <a:gd name="connsiteY2" fmla="*/ 15706 h 597980"/>
              <a:gd name="connsiteX3" fmla="*/ 1215083 w 2957689"/>
              <a:gd name="connsiteY3" fmla="*/ 463336 h 597980"/>
              <a:gd name="connsiteX4" fmla="*/ 1578270 w 2957689"/>
              <a:gd name="connsiteY4" fmla="*/ 501129 h 597980"/>
              <a:gd name="connsiteX5" fmla="*/ 2957689 w 2957689"/>
              <a:gd name="connsiteY5" fmla="*/ 489840 h 597980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598559"/>
              <a:gd name="connsiteX1" fmla="*/ 699911 w 2957689"/>
              <a:gd name="connsiteY1" fmla="*/ 549966 h 598559"/>
              <a:gd name="connsiteX2" fmla="*/ 1027289 w 2957689"/>
              <a:gd name="connsiteY2" fmla="*/ 8099 h 598559"/>
              <a:gd name="connsiteX3" fmla="*/ 1215083 w 2957689"/>
              <a:gd name="connsiteY3" fmla="*/ 598559 h 598559"/>
              <a:gd name="connsiteX4" fmla="*/ 1578270 w 2957689"/>
              <a:gd name="connsiteY4" fmla="*/ 493522 h 598559"/>
              <a:gd name="connsiteX5" fmla="*/ 2957689 w 2957689"/>
              <a:gd name="connsiteY5" fmla="*/ 482233 h 598559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549966 h 696396"/>
              <a:gd name="connsiteX1" fmla="*/ 699911 w 2957689"/>
              <a:gd name="connsiteY1" fmla="*/ 549966 h 696396"/>
              <a:gd name="connsiteX2" fmla="*/ 1027289 w 2957689"/>
              <a:gd name="connsiteY2" fmla="*/ 8099 h 696396"/>
              <a:gd name="connsiteX3" fmla="*/ 1215083 w 2957689"/>
              <a:gd name="connsiteY3" fmla="*/ 598559 h 696396"/>
              <a:gd name="connsiteX4" fmla="*/ 1230489 w 2957689"/>
              <a:gd name="connsiteY4" fmla="*/ 595121 h 696396"/>
              <a:gd name="connsiteX5" fmla="*/ 1578270 w 2957689"/>
              <a:gd name="connsiteY5" fmla="*/ 493522 h 696396"/>
              <a:gd name="connsiteX6" fmla="*/ 2957689 w 2957689"/>
              <a:gd name="connsiteY6" fmla="*/ 482233 h 696396"/>
              <a:gd name="connsiteX0" fmla="*/ 0 w 2957689"/>
              <a:gd name="connsiteY0" fmla="*/ 615301 h 676133"/>
              <a:gd name="connsiteX1" fmla="*/ 699911 w 2957689"/>
              <a:gd name="connsiteY1" fmla="*/ 615301 h 676133"/>
              <a:gd name="connsiteX2" fmla="*/ 1027289 w 2957689"/>
              <a:gd name="connsiteY2" fmla="*/ 73434 h 676133"/>
              <a:gd name="connsiteX3" fmla="*/ 1215083 w 2957689"/>
              <a:gd name="connsiteY3" fmla="*/ 663894 h 676133"/>
              <a:gd name="connsiteX4" fmla="*/ 1457442 w 2957689"/>
              <a:gd name="connsiteY4" fmla="*/ 0 h 676133"/>
              <a:gd name="connsiteX5" fmla="*/ 1578270 w 2957689"/>
              <a:gd name="connsiteY5" fmla="*/ 558857 h 676133"/>
              <a:gd name="connsiteX6" fmla="*/ 2957689 w 2957689"/>
              <a:gd name="connsiteY6" fmla="*/ 547568 h 676133"/>
              <a:gd name="connsiteX0" fmla="*/ 0 w 2957689"/>
              <a:gd name="connsiteY0" fmla="*/ 696205 h 736612"/>
              <a:gd name="connsiteX1" fmla="*/ 699911 w 2957689"/>
              <a:gd name="connsiteY1" fmla="*/ 696205 h 736612"/>
              <a:gd name="connsiteX2" fmla="*/ 1027289 w 2957689"/>
              <a:gd name="connsiteY2" fmla="*/ 154338 h 736612"/>
              <a:gd name="connsiteX3" fmla="*/ 1457442 w 2957689"/>
              <a:gd name="connsiteY3" fmla="*/ 80904 h 736612"/>
              <a:gd name="connsiteX4" fmla="*/ 1578270 w 2957689"/>
              <a:gd name="connsiteY4" fmla="*/ 639761 h 736612"/>
              <a:gd name="connsiteX5" fmla="*/ 2957689 w 2957689"/>
              <a:gd name="connsiteY5" fmla="*/ 628472 h 736612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67934"/>
              <a:gd name="connsiteX1" fmla="*/ 699911 w 2957689"/>
              <a:gd name="connsiteY1" fmla="*/ 548319 h 667934"/>
              <a:gd name="connsiteX2" fmla="*/ 1027289 w 2957689"/>
              <a:gd name="connsiteY2" fmla="*/ 6452 h 667934"/>
              <a:gd name="connsiteX3" fmla="*/ 1282752 w 2957689"/>
              <a:gd name="connsiteY3" fmla="*/ 587030 h 667934"/>
              <a:gd name="connsiteX4" fmla="*/ 1578270 w 2957689"/>
              <a:gd name="connsiteY4" fmla="*/ 491875 h 667934"/>
              <a:gd name="connsiteX5" fmla="*/ 2957689 w 2957689"/>
              <a:gd name="connsiteY5" fmla="*/ 480586 h 667934"/>
              <a:gd name="connsiteX0" fmla="*/ 0 w 2957689"/>
              <a:gd name="connsiteY0" fmla="*/ 548319 h 602151"/>
              <a:gd name="connsiteX1" fmla="*/ 699911 w 2957689"/>
              <a:gd name="connsiteY1" fmla="*/ 548319 h 602151"/>
              <a:gd name="connsiteX2" fmla="*/ 1027289 w 2957689"/>
              <a:gd name="connsiteY2" fmla="*/ 6452 h 602151"/>
              <a:gd name="connsiteX3" fmla="*/ 1282752 w 2957689"/>
              <a:gd name="connsiteY3" fmla="*/ 587030 h 602151"/>
              <a:gd name="connsiteX4" fmla="*/ 1578270 w 2957689"/>
              <a:gd name="connsiteY4" fmla="*/ 491875 h 602151"/>
              <a:gd name="connsiteX5" fmla="*/ 2957689 w 2957689"/>
              <a:gd name="connsiteY5" fmla="*/ 480586 h 602151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062988 w 2957689"/>
              <a:gd name="connsiteY5" fmla="*/ 490855 h 588726"/>
              <a:gd name="connsiteX6" fmla="*/ 2957689 w 2957689"/>
              <a:gd name="connsiteY6" fmla="*/ 480586 h 588726"/>
              <a:gd name="connsiteX0" fmla="*/ 0 w 2957689"/>
              <a:gd name="connsiteY0" fmla="*/ 548319 h 588726"/>
              <a:gd name="connsiteX1" fmla="*/ 699911 w 2957689"/>
              <a:gd name="connsiteY1" fmla="*/ 548319 h 588726"/>
              <a:gd name="connsiteX2" fmla="*/ 1027289 w 2957689"/>
              <a:gd name="connsiteY2" fmla="*/ 6452 h 588726"/>
              <a:gd name="connsiteX3" fmla="*/ 1282752 w 2957689"/>
              <a:gd name="connsiteY3" fmla="*/ 587030 h 588726"/>
              <a:gd name="connsiteX4" fmla="*/ 1578270 w 2957689"/>
              <a:gd name="connsiteY4" fmla="*/ 491875 h 588726"/>
              <a:gd name="connsiteX5" fmla="*/ 2957689 w 2957689"/>
              <a:gd name="connsiteY5" fmla="*/ 480586 h 588726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480586 h 666052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623416 h 666052"/>
              <a:gd name="connsiteX0" fmla="*/ 0 w 2957689"/>
              <a:gd name="connsiteY0" fmla="*/ 960932 h 1078665"/>
              <a:gd name="connsiteX1" fmla="*/ 699911 w 2957689"/>
              <a:gd name="connsiteY1" fmla="*/ 960932 h 1078665"/>
              <a:gd name="connsiteX2" fmla="*/ 1027289 w 2957689"/>
              <a:gd name="connsiteY2" fmla="*/ 419065 h 1078665"/>
              <a:gd name="connsiteX3" fmla="*/ 1282752 w 2957689"/>
              <a:gd name="connsiteY3" fmla="*/ 999643 h 1078665"/>
              <a:gd name="connsiteX4" fmla="*/ 2957689 w 2957689"/>
              <a:gd name="connsiteY4" fmla="*/ 10443 h 1078665"/>
              <a:gd name="connsiteX0" fmla="*/ 0 w 2957689"/>
              <a:gd name="connsiteY0" fmla="*/ 548319 h 666052"/>
              <a:gd name="connsiteX1" fmla="*/ 699911 w 2957689"/>
              <a:gd name="connsiteY1" fmla="*/ 548319 h 666052"/>
              <a:gd name="connsiteX2" fmla="*/ 1027289 w 2957689"/>
              <a:gd name="connsiteY2" fmla="*/ 6452 h 666052"/>
              <a:gd name="connsiteX3" fmla="*/ 1282752 w 2957689"/>
              <a:gd name="connsiteY3" fmla="*/ 587030 h 666052"/>
              <a:gd name="connsiteX4" fmla="*/ 2957689 w 2957689"/>
              <a:gd name="connsiteY4" fmla="*/ 580459 h 666052"/>
              <a:gd name="connsiteX0" fmla="*/ 0 w 2957689"/>
              <a:gd name="connsiteY0" fmla="*/ 739162 h 779569"/>
              <a:gd name="connsiteX1" fmla="*/ 699911 w 2957689"/>
              <a:gd name="connsiteY1" fmla="*/ 739162 h 779569"/>
              <a:gd name="connsiteX2" fmla="*/ 1027289 w 2957689"/>
              <a:gd name="connsiteY2" fmla="*/ 197295 h 779569"/>
              <a:gd name="connsiteX3" fmla="*/ 1282752 w 2957689"/>
              <a:gd name="connsiteY3" fmla="*/ 80904 h 779569"/>
              <a:gd name="connsiteX4" fmla="*/ 2957689 w 2957689"/>
              <a:gd name="connsiteY4" fmla="*/ 771302 h 779569"/>
              <a:gd name="connsiteX0" fmla="*/ 0 w 2957689"/>
              <a:gd name="connsiteY0" fmla="*/ 542575 h 617351"/>
              <a:gd name="connsiteX1" fmla="*/ 699911 w 2957689"/>
              <a:gd name="connsiteY1" fmla="*/ 542575 h 617351"/>
              <a:gd name="connsiteX2" fmla="*/ 1027289 w 2957689"/>
              <a:gd name="connsiteY2" fmla="*/ 708 h 617351"/>
              <a:gd name="connsiteX3" fmla="*/ 1282752 w 2957689"/>
              <a:gd name="connsiteY3" fmla="*/ 538329 h 617351"/>
              <a:gd name="connsiteX4" fmla="*/ 2957689 w 2957689"/>
              <a:gd name="connsiteY4" fmla="*/ 574715 h 617351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74715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206363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699911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1027289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1282752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867235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  <a:gd name="connsiteX0" fmla="*/ 0 w 2957689"/>
              <a:gd name="connsiteY0" fmla="*/ 542575 h 582982"/>
              <a:gd name="connsiteX1" fmla="*/ 219390 w 2957689"/>
              <a:gd name="connsiteY1" fmla="*/ 542575 h 582982"/>
              <a:gd name="connsiteX2" fmla="*/ 611772 w 2957689"/>
              <a:gd name="connsiteY2" fmla="*/ 708 h 582982"/>
              <a:gd name="connsiteX3" fmla="*/ 906747 w 2957689"/>
              <a:gd name="connsiteY3" fmla="*/ 538329 h 582982"/>
              <a:gd name="connsiteX4" fmla="*/ 2957689 w 2957689"/>
              <a:gd name="connsiteY4" fmla="*/ 531758 h 5829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7689" h="582982">
                <a:moveTo>
                  <a:pt x="0" y="542575"/>
                </a:moveTo>
                <a:lnTo>
                  <a:pt x="219390" y="542575"/>
                </a:lnTo>
                <a:cubicBezTo>
                  <a:pt x="401190" y="582982"/>
                  <a:pt x="497213" y="1416"/>
                  <a:pt x="611772" y="708"/>
                </a:cubicBezTo>
                <a:cubicBezTo>
                  <a:pt x="726331" y="0"/>
                  <a:pt x="814917" y="457425"/>
                  <a:pt x="906747" y="538329"/>
                </a:cubicBezTo>
                <a:cubicBezTo>
                  <a:pt x="1008147" y="544063"/>
                  <a:pt x="2274042" y="533948"/>
                  <a:pt x="2957689" y="531758"/>
                </a:cubicBezTo>
              </a:path>
            </a:pathLst>
          </a:custGeom>
          <a:ln w="25400">
            <a:solidFill>
              <a:srgbClr val="FF0000"/>
            </a:solidFill>
          </a:ln>
          <a:scene3d>
            <a:camera prst="orthographicFront">
              <a:rot lat="0" lon="0" rev="16200000"/>
            </a:camera>
            <a:lightRig rig="threePt" dir="t"/>
          </a:scene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de-C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08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936968" name="Rectangle 8"/>
              <p:cNvSpPr>
                <a:spLocks noGrp="1" noChangeArrowheads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 smtClean="0"/>
                  <a:t>Difference of Gaussian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</m:oMath>
                </a14:m>
                <a:r>
                  <a:rPr lang="en-US" dirty="0" smtClean="0"/>
                  <a:t> Laplacian</a:t>
                </a:r>
                <a:endParaRPr lang="en-US" dirty="0"/>
              </a:p>
            </p:txBody>
          </p:sp>
        </mc:Choice>
        <mc:Fallback xmlns="">
          <p:sp>
            <p:nvSpPr>
              <p:cNvPr id="936968" name="Rectangle 8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0">
                <a:blip r:embed="rId5"/>
                <a:stretch>
                  <a:fillRect l="-2593" b="-1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36962" name="Rectangle 2"/>
          <p:cNvSpPr>
            <a:spLocks noGrp="1" noChangeArrowheads="1"/>
          </p:cNvSpPr>
          <p:nvPr>
            <p:ph idx="1"/>
          </p:nvPr>
        </p:nvSpPr>
        <p:spPr>
          <a:xfrm>
            <a:off x="685800" y="914400"/>
            <a:ext cx="7975656" cy="5257800"/>
          </a:xfrm>
        </p:spPr>
        <p:txBody>
          <a:bodyPr/>
          <a:lstStyle/>
          <a:p>
            <a:r>
              <a:rPr lang="en-US" dirty="0" smtClean="0"/>
              <a:t>We can approximate the </a:t>
            </a:r>
            <a:r>
              <a:rPr lang="en-US" dirty="0" err="1"/>
              <a:t>Laplacian</a:t>
            </a:r>
            <a:r>
              <a:rPr lang="en-US" dirty="0"/>
              <a:t> with a difference of </a:t>
            </a:r>
            <a:r>
              <a:rPr lang="en-US" dirty="0" smtClean="0"/>
              <a:t>Gaussians; more efficient to implement.</a:t>
            </a:r>
            <a:endParaRPr lang="en-US" dirty="0"/>
          </a:p>
        </p:txBody>
      </p:sp>
      <p:graphicFrame>
        <p:nvGraphicFramePr>
          <p:cNvPr id="936963" name="Object 3"/>
          <p:cNvGraphicFramePr>
            <a:graphicFrameLocks noChangeAspect="1"/>
          </p:cNvGraphicFramePr>
          <p:nvPr/>
        </p:nvGraphicFramePr>
        <p:xfrm>
          <a:off x="457200" y="2590800"/>
          <a:ext cx="4311650" cy="5699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0" name="Equation" r:id="rId6" imgW="2120900" imgH="279400" progId="">
                  <p:embed/>
                </p:oleObj>
              </mc:Choice>
              <mc:Fallback>
                <p:oleObj name="Equation" r:id="rId6" imgW="2120900" imgH="27940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2590800"/>
                        <a:ext cx="4311650" cy="56991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36964" name="Object 4"/>
          <p:cNvGraphicFramePr>
            <a:graphicFrameLocks noChangeAspect="1"/>
          </p:cNvGraphicFramePr>
          <p:nvPr/>
        </p:nvGraphicFramePr>
        <p:xfrm>
          <a:off x="457200" y="3794125"/>
          <a:ext cx="3886200" cy="411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1" name="Equation" r:id="rId8" imgW="1916868" imgH="203112" progId="">
                  <p:embed/>
                </p:oleObj>
              </mc:Choice>
              <mc:Fallback>
                <p:oleObj name="Equation" r:id="rId8" imgW="1916868" imgH="203112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3794125"/>
                        <a:ext cx="3886200" cy="411163"/>
                      </a:xfrm>
                      <a:prstGeom prst="rect">
                        <a:avLst/>
                      </a:prstGeom>
                      <a:solidFill>
                        <a:srgbClr val="67D967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936966" name="Text Box 6"/>
          <p:cNvSpPr txBox="1">
            <a:spLocks noChangeArrowheads="1"/>
          </p:cNvSpPr>
          <p:nvPr/>
        </p:nvSpPr>
        <p:spPr bwMode="auto">
          <a:xfrm>
            <a:off x="609600" y="3124200"/>
            <a:ext cx="1352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(Laplacian)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36967" name="Text Box 7"/>
          <p:cNvSpPr txBox="1">
            <a:spLocks noChangeArrowheads="1"/>
          </p:cNvSpPr>
          <p:nvPr/>
        </p:nvSpPr>
        <p:spPr bwMode="auto">
          <a:xfrm>
            <a:off x="549275" y="4175125"/>
            <a:ext cx="28035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2000">
                <a:solidFill>
                  <a:srgbClr val="0033CC"/>
                </a:solidFill>
                <a:latin typeface="Times New Roman" pitchFamily="18" charset="0"/>
                <a:cs typeface="Times New Roman" pitchFamily="18" charset="0"/>
              </a:rPr>
              <a:t>(Difference of Gaussians)</a:t>
            </a:r>
            <a:endParaRPr lang="ru-RU" sz="2000">
              <a:solidFill>
                <a:srgbClr val="0033CC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48312" y="2552688"/>
            <a:ext cx="985851" cy="438156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mtClean="0">
              <a:solidFill>
                <a:srgbClr val="000000"/>
              </a:solidFill>
            </a:endParaRPr>
          </a:p>
        </p:txBody>
      </p:sp>
      <p:pic>
        <p:nvPicPr>
          <p:cNvPr id="13" name="Picture 10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953000" y="2286000"/>
            <a:ext cx="3810000" cy="301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11" cstate="print"/>
          <a:srcRect l="6250" t="28032" b="33154"/>
          <a:stretch>
            <a:fillRect/>
          </a:stretch>
        </p:blipFill>
        <p:spPr bwMode="auto">
          <a:xfrm>
            <a:off x="292104" y="4744757"/>
            <a:ext cx="6689754" cy="200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903523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pyramid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05" y="1095825"/>
            <a:ext cx="3287486" cy="2465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63" y="1090553"/>
            <a:ext cx="3294441" cy="2470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41" y="3530824"/>
            <a:ext cx="3286874" cy="2465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63" y="3533199"/>
            <a:ext cx="3283706" cy="2462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63" y="3530825"/>
            <a:ext cx="3286873" cy="2465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0" y="1302880"/>
            <a:ext cx="2633163" cy="19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87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DoG</a:t>
            </a:r>
            <a:r>
              <a:rPr lang="en-US" dirty="0" smtClean="0"/>
              <a:t> – Efficient Computation</a:t>
            </a:r>
            <a:endParaRPr lang="de-CH" dirty="0" smtClean="0"/>
          </a:p>
        </p:txBody>
      </p:sp>
      <p:sp>
        <p:nvSpPr>
          <p:cNvPr id="5120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Computation in Gaussian scale pyramid</a:t>
            </a:r>
            <a:endParaRPr lang="de-CH" smtClean="0"/>
          </a:p>
        </p:txBody>
      </p:sp>
      <p:sp>
        <p:nvSpPr>
          <p:cNvPr id="1741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grpSp>
        <p:nvGrpSpPr>
          <p:cNvPr id="51205" name="Group 39"/>
          <p:cNvGrpSpPr>
            <a:grpSpLocks/>
          </p:cNvGrpSpPr>
          <p:nvPr/>
        </p:nvGrpSpPr>
        <p:grpSpPr bwMode="auto">
          <a:xfrm>
            <a:off x="409575" y="1676400"/>
            <a:ext cx="8397875" cy="4483100"/>
            <a:chOff x="299979" y="1611314"/>
            <a:chExt cx="8397990" cy="4483136"/>
          </a:xfrm>
        </p:grpSpPr>
        <p:pic>
          <p:nvPicPr>
            <p:cNvPr id="51206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581796" y="1611314"/>
              <a:ext cx="6116173" cy="448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07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68313" y="3879833"/>
              <a:ext cx="1692275" cy="135572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sp>
          <p:nvSpPr>
            <p:cNvPr id="51208" name="Freeform 10"/>
            <p:cNvSpPr>
              <a:spLocks/>
            </p:cNvSpPr>
            <p:nvPr/>
          </p:nvSpPr>
          <p:spPr bwMode="auto">
            <a:xfrm>
              <a:off x="3544888" y="3171808"/>
              <a:ext cx="560387" cy="850900"/>
            </a:xfrm>
            <a:custGeom>
              <a:avLst/>
              <a:gdLst>
                <a:gd name="T0" fmla="*/ 2147483647 w 353"/>
                <a:gd name="T1" fmla="*/ 2147483647 h 536"/>
                <a:gd name="T2" fmla="*/ 2147483647 w 353"/>
                <a:gd name="T3" fmla="*/ 2147483647 h 536"/>
                <a:gd name="T4" fmla="*/ 2147483647 w 353"/>
                <a:gd name="T5" fmla="*/ 2147483647 h 536"/>
                <a:gd name="T6" fmla="*/ 2147483647 w 353"/>
                <a:gd name="T7" fmla="*/ 0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53"/>
                <a:gd name="T13" fmla="*/ 0 h 536"/>
                <a:gd name="T14" fmla="*/ 353 w 353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53" h="536">
                  <a:moveTo>
                    <a:pt x="194" y="536"/>
                  </a:moveTo>
                  <a:cubicBezTo>
                    <a:pt x="165" y="492"/>
                    <a:pt x="26" y="341"/>
                    <a:pt x="13" y="264"/>
                  </a:cubicBezTo>
                  <a:cubicBezTo>
                    <a:pt x="0" y="187"/>
                    <a:pt x="56" y="116"/>
                    <a:pt x="113" y="72"/>
                  </a:cubicBezTo>
                  <a:cubicBezTo>
                    <a:pt x="170" y="28"/>
                    <a:pt x="303" y="15"/>
                    <a:pt x="353" y="0"/>
                  </a:cubicBezTo>
                </a:path>
              </a:pathLst>
            </a:custGeom>
            <a:noFill/>
            <a:ln w="12700" cap="sq">
              <a:solidFill>
                <a:schemeClr val="tx1"/>
              </a:solidFill>
              <a:round/>
              <a:headEnd type="none" w="sm" len="sm"/>
              <a:tailEnd type="triangle" w="sm" len="sm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pic>
          <p:nvPicPr>
            <p:cNvPr id="51209" name="Picture 11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503238" y="2224071"/>
              <a:ext cx="1116012" cy="89376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</p:pic>
        <p:grpSp>
          <p:nvGrpSpPr>
            <p:cNvPr id="51210" name="Group 27"/>
            <p:cNvGrpSpPr>
              <a:grpSpLocks/>
            </p:cNvGrpSpPr>
            <p:nvPr/>
          </p:nvGrpSpPr>
          <p:grpSpPr bwMode="auto">
            <a:xfrm>
              <a:off x="3262300" y="4387339"/>
              <a:ext cx="433388" cy="358775"/>
              <a:chOff x="3311525" y="4457683"/>
              <a:chExt cx="433388" cy="358775"/>
            </a:xfrm>
          </p:grpSpPr>
          <p:sp>
            <p:nvSpPr>
              <p:cNvPr id="51226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227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1" name="Text Box 15"/>
            <p:cNvSpPr txBox="1">
              <a:spLocks noChangeArrowheads="1"/>
            </p:cNvSpPr>
            <p:nvPr/>
          </p:nvSpPr>
          <p:spPr bwMode="auto">
            <a:xfrm>
              <a:off x="299979" y="5218137"/>
              <a:ext cx="1952597" cy="338554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sz="1600" b="1" i="1">
                  <a:solidFill>
                    <a:prstClr val="black"/>
                  </a:solidFill>
                  <a:latin typeface="Arial" charset="0"/>
                </a:rPr>
                <a:t>Original image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endParaRPr lang="en-US" sz="1600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grpSp>
          <p:nvGrpSpPr>
            <p:cNvPr id="51212" name="Group 37"/>
            <p:cNvGrpSpPr>
              <a:grpSpLocks/>
            </p:cNvGrpSpPr>
            <p:nvPr/>
          </p:nvGrpSpPr>
          <p:grpSpPr bwMode="auto">
            <a:xfrm>
              <a:off x="2162142" y="4967315"/>
              <a:ext cx="1095390" cy="469900"/>
              <a:chOff x="2232026" y="4743433"/>
              <a:chExt cx="1095390" cy="469900"/>
            </a:xfrm>
          </p:grpSpPr>
          <p:sp>
            <p:nvSpPr>
              <p:cNvPr id="51224" name="Line 6"/>
              <p:cNvSpPr>
                <a:spLocks noChangeShapeType="1"/>
              </p:cNvSpPr>
              <p:nvPr/>
            </p:nvSpPr>
            <p:spPr bwMode="auto">
              <a:xfrm>
                <a:off x="2232026" y="5175232"/>
                <a:ext cx="1095390" cy="1587"/>
              </a:xfrm>
              <a:prstGeom prst="line">
                <a:avLst/>
              </a:prstGeom>
              <a:noFill/>
              <a:ln w="12700" cap="sq">
                <a:solidFill>
                  <a:srgbClr val="000000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graphicFrame>
            <p:nvGraphicFramePr>
              <p:cNvPr id="51225" name="Object 3"/>
              <p:cNvGraphicFramePr>
                <a:graphicFrameLocks noChangeAspect="1"/>
              </p:cNvGraphicFramePr>
              <p:nvPr/>
            </p:nvGraphicFramePr>
            <p:xfrm>
              <a:off x="2373313" y="4743433"/>
              <a:ext cx="685800" cy="469900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57383" name="Microsoft Equation 3.0" r:id="rId7" imgW="444114" imgH="304536" progId="Equation.3">
                      <p:embed/>
                    </p:oleObj>
                  </mc:Choice>
                  <mc:Fallback>
                    <p:oleObj name="Microsoft Equation 3.0" r:id="rId7" imgW="444114" imgH="304536" progId="Equation.3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73313" y="4743433"/>
                            <a:ext cx="685800" cy="469900"/>
                          </a:xfrm>
                          <a:prstGeom prst="rect">
                            <a:avLst/>
                          </a:prstGeom>
                          <a:noFill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sp>
          <p:nvSpPr>
            <p:cNvPr id="51213" name="Text Box 17"/>
            <p:cNvSpPr txBox="1">
              <a:spLocks noChangeArrowheads="1"/>
            </p:cNvSpPr>
            <p:nvPr/>
          </p:nvSpPr>
          <p:spPr bwMode="auto">
            <a:xfrm>
              <a:off x="482544" y="3100383"/>
              <a:ext cx="1606572" cy="584775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algn="ctr"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en-US" sz="1600" b="1" i="1">
                  <a:solidFill>
                    <a:prstClr val="black"/>
                  </a:solidFill>
                  <a:latin typeface="Arial" charset="0"/>
                </a:rPr>
                <a:t>S</a:t>
              </a:r>
              <a:r>
                <a:rPr lang="pl-PL" sz="1600" b="1" i="1">
                  <a:solidFill>
                    <a:prstClr val="black"/>
                  </a:solidFill>
                  <a:latin typeface="Arial" charset="0"/>
                </a:rPr>
                <a:t>ampling with</a:t>
              </a:r>
              <a:r>
                <a:rPr lang="en-US" sz="1600" b="1" i="1">
                  <a:solidFill>
                    <a:prstClr val="black"/>
                  </a:solidFill>
                  <a:latin typeface="Arial" charset="0"/>
                </a:rPr>
                <a:t/>
              </a:r>
              <a:br>
                <a:rPr lang="en-US" sz="1600" b="1" i="1">
                  <a:solidFill>
                    <a:prstClr val="black"/>
                  </a:solidFill>
                  <a:latin typeface="Arial" charset="0"/>
                </a:rPr>
              </a:br>
              <a:r>
                <a:rPr lang="pl-PL" sz="1600" b="1" i="1">
                  <a:solidFill>
                    <a:prstClr val="black"/>
                  </a:solidFill>
                  <a:latin typeface="Arial" charset="0"/>
                </a:rPr>
                <a:t>step 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sz="1600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r>
                <a:rPr lang="pl-PL" sz="1600" b="1" i="1">
                  <a:solidFill>
                    <a:prstClr val="black"/>
                  </a:solidFill>
                  <a:latin typeface="Symbol" pitchFamily="18" charset="2"/>
                </a:rPr>
                <a:t> </a:t>
              </a:r>
              <a:r>
                <a:rPr lang="pl-PL" sz="1600" b="1" i="1">
                  <a:solidFill>
                    <a:prstClr val="black"/>
                  </a:solidFill>
                  <a:latin typeface="Arial" charset="0"/>
                </a:rPr>
                <a:t>=2</a:t>
              </a:r>
              <a:endParaRPr lang="en-US" sz="1600" b="1" i="1">
                <a:solidFill>
                  <a:prstClr val="black"/>
                </a:solidFill>
                <a:latin typeface="Arial" charset="0"/>
              </a:endParaRPr>
            </a:p>
          </p:txBody>
        </p:sp>
        <p:grpSp>
          <p:nvGrpSpPr>
            <p:cNvPr id="51214" name="Group 28"/>
            <p:cNvGrpSpPr>
              <a:grpSpLocks/>
            </p:cNvGrpSpPr>
            <p:nvPr/>
          </p:nvGrpSpPr>
          <p:grpSpPr bwMode="auto">
            <a:xfrm>
              <a:off x="3262300" y="3931539"/>
              <a:ext cx="433388" cy="358775"/>
              <a:chOff x="3311525" y="4457683"/>
              <a:chExt cx="433388" cy="358775"/>
            </a:xfrm>
          </p:grpSpPr>
          <p:sp>
            <p:nvSpPr>
              <p:cNvPr id="51222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223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5" name="Group 31"/>
            <p:cNvGrpSpPr>
              <a:grpSpLocks/>
            </p:cNvGrpSpPr>
            <p:nvPr/>
          </p:nvGrpSpPr>
          <p:grpSpPr bwMode="auto">
            <a:xfrm>
              <a:off x="3262300" y="5296455"/>
              <a:ext cx="433388" cy="358775"/>
              <a:chOff x="3311525" y="4457683"/>
              <a:chExt cx="433388" cy="358775"/>
            </a:xfrm>
          </p:grpSpPr>
          <p:sp>
            <p:nvSpPr>
              <p:cNvPr id="51220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221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grpSp>
          <p:nvGrpSpPr>
            <p:cNvPr id="51216" name="Group 34"/>
            <p:cNvGrpSpPr>
              <a:grpSpLocks/>
            </p:cNvGrpSpPr>
            <p:nvPr/>
          </p:nvGrpSpPr>
          <p:grpSpPr bwMode="auto">
            <a:xfrm>
              <a:off x="3262300" y="4830429"/>
              <a:ext cx="433388" cy="358775"/>
              <a:chOff x="3311525" y="4457683"/>
              <a:chExt cx="433388" cy="358775"/>
            </a:xfrm>
          </p:grpSpPr>
          <p:sp>
            <p:nvSpPr>
              <p:cNvPr id="51218" name="Freeform 12"/>
              <p:cNvSpPr>
                <a:spLocks/>
              </p:cNvSpPr>
              <p:nvPr/>
            </p:nvSpPr>
            <p:spPr bwMode="auto">
              <a:xfrm flipH="1">
                <a:off x="3635375" y="4492608"/>
                <a:ext cx="77788" cy="323850"/>
              </a:xfrm>
              <a:custGeom>
                <a:avLst/>
                <a:gdLst>
                  <a:gd name="T0" fmla="*/ 0 w 19"/>
                  <a:gd name="T1" fmla="*/ 2147483647 h 204"/>
                  <a:gd name="T2" fmla="*/ 2147483647 w 19"/>
                  <a:gd name="T3" fmla="*/ 2147483647 h 204"/>
                  <a:gd name="T4" fmla="*/ 2147483647 w 19"/>
                  <a:gd name="T5" fmla="*/ 0 h 204"/>
                  <a:gd name="T6" fmla="*/ 0 60000 65536"/>
                  <a:gd name="T7" fmla="*/ 0 60000 65536"/>
                  <a:gd name="T8" fmla="*/ 0 60000 65536"/>
                  <a:gd name="T9" fmla="*/ 0 w 19"/>
                  <a:gd name="T10" fmla="*/ 0 h 204"/>
                  <a:gd name="T11" fmla="*/ 19 w 19"/>
                  <a:gd name="T12" fmla="*/ 204 h 20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19" h="204">
                    <a:moveTo>
                      <a:pt x="0" y="204"/>
                    </a:moveTo>
                    <a:cubicBezTo>
                      <a:pt x="3" y="188"/>
                      <a:pt x="19" y="140"/>
                      <a:pt x="19" y="106"/>
                    </a:cubicBezTo>
                    <a:cubicBezTo>
                      <a:pt x="19" y="72"/>
                      <a:pt x="5" y="22"/>
                      <a:pt x="1" y="0"/>
                    </a:cubicBezTo>
                  </a:path>
                </a:pathLst>
              </a:custGeom>
              <a:noFill/>
              <a:ln w="12700" cap="sq">
                <a:solidFill>
                  <a:schemeClr val="tx1"/>
                </a:solidFill>
                <a:round/>
                <a:headEnd type="none" w="sm" len="sm"/>
                <a:tailEnd type="triangle" w="med" len="med"/>
              </a:ln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51219" name="Text Box 13"/>
              <p:cNvSpPr txBox="1">
                <a:spLocks noChangeArrowheads="1"/>
              </p:cNvSpPr>
              <p:nvPr/>
            </p:nvSpPr>
            <p:spPr bwMode="auto">
              <a:xfrm>
                <a:off x="3311525" y="4457683"/>
                <a:ext cx="433388" cy="336550"/>
              </a:xfrm>
              <a:prstGeom prst="rect">
                <a:avLst/>
              </a:prstGeom>
              <a:noFill/>
              <a:ln w="12700" cap="sq">
                <a:noFill/>
                <a:miter lim="800000"/>
                <a:headEnd type="none" w="sm" len="sm"/>
                <a:tailEnd type="none" w="sm" len="sm"/>
              </a:ln>
            </p:spPr>
            <p:txBody>
              <a:bodyPr>
                <a:spAutoFit/>
              </a:bodyPr>
              <a:lstStyle/>
              <a:p>
                <a:pPr eaLnBrk="0" fontAlgn="base" hangingPunct="0">
                  <a:spcBef>
                    <a:spcPct val="50000"/>
                  </a:spcBef>
                  <a:spcAft>
                    <a:spcPct val="0"/>
                  </a:spcAft>
                </a:pPr>
                <a:r>
                  <a:rPr lang="pl-PL" sz="1600" b="1" i="1">
                    <a:solidFill>
                      <a:prstClr val="black"/>
                    </a:solidFill>
                    <a:latin typeface="Symbol" pitchFamily="18" charset="2"/>
                  </a:rPr>
                  <a:t>s</a:t>
                </a:r>
                <a:endParaRPr lang="en-US" sz="1600" b="1" i="1">
                  <a:solidFill>
                    <a:prstClr val="black"/>
                  </a:solidFill>
                  <a:latin typeface="Symbol" pitchFamily="18" charset="2"/>
                </a:endParaRPr>
              </a:p>
            </p:txBody>
          </p:sp>
        </p:grpSp>
        <p:sp>
          <p:nvSpPr>
            <p:cNvPr id="51217" name="Line 6"/>
            <p:cNvSpPr>
              <a:spLocks noChangeShapeType="1"/>
            </p:cNvSpPr>
            <p:nvPr/>
          </p:nvSpPr>
          <p:spPr bwMode="auto">
            <a:xfrm flipH="1">
              <a:off x="2162142" y="3209922"/>
              <a:ext cx="1095390" cy="15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 type="none" w="sm" len="sm"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1068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Find local </a:t>
            </a:r>
            <a:r>
              <a:rPr lang="en-US" dirty="0"/>
              <a:t>maxima in </a:t>
            </a:r>
            <a:r>
              <a:rPr lang="en-US" dirty="0" smtClean="0"/>
              <a:t>position-scale space </a:t>
            </a:r>
            <a:r>
              <a:rPr lang="en-US" dirty="0"/>
              <a:t>of Difference-of-Gaussian</a:t>
            </a:r>
            <a:endParaRPr lang="de-CH" dirty="0"/>
          </a:p>
        </p:txBody>
      </p:sp>
      <p:sp>
        <p:nvSpPr>
          <p:cNvPr id="1639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6275" y="2930525"/>
            <a:ext cx="1681163" cy="144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8134" name="Group 6"/>
          <p:cNvGrpSpPr>
            <a:grpSpLocks/>
          </p:cNvGrpSpPr>
          <p:nvPr/>
        </p:nvGrpSpPr>
        <p:grpSpPr bwMode="auto">
          <a:xfrm>
            <a:off x="2484438" y="1163638"/>
            <a:ext cx="3584575" cy="4924425"/>
            <a:chOff x="2211388" y="1700213"/>
            <a:chExt cx="3584575" cy="4924425"/>
          </a:xfrm>
        </p:grpSpPr>
        <p:pic>
          <p:nvPicPr>
            <p:cNvPr id="48142" name="Picture 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570413" y="5665788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3" name="Picture 7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4570413" y="4664075"/>
              <a:ext cx="1225550" cy="960438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4" name="Picture 8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570413" y="3681413"/>
              <a:ext cx="1225550" cy="958850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5" name="Picture 9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4570413" y="268446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pic>
          <p:nvPicPr>
            <p:cNvPr id="48146" name="Picture 10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4570413" y="1700213"/>
              <a:ext cx="1225550" cy="960437"/>
            </a:xfrm>
            <a:prstGeom prst="rect">
              <a:avLst/>
            </a:prstGeom>
            <a:noFill/>
            <a:ln w="12700" cap="sq">
              <a:solidFill>
                <a:schemeClr val="tx1"/>
              </a:solidFill>
              <a:miter lim="800000"/>
              <a:headEnd type="none" w="sm" len="sm"/>
              <a:tailEnd type="none" w="sm" len="sm"/>
            </a:ln>
          </p:spPr>
        </p:pic>
        <p:graphicFrame>
          <p:nvGraphicFramePr>
            <p:cNvPr id="48147" name="Object 2"/>
            <p:cNvGraphicFramePr>
              <a:graphicFrameLocks noChangeAspect="1"/>
            </p:cNvGraphicFramePr>
            <p:nvPr/>
          </p:nvGraphicFramePr>
          <p:xfrm>
            <a:off x="2211388" y="3933825"/>
            <a:ext cx="1712912" cy="41751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8407" name="Equation" r:id="rId10" imgW="990170" imgH="241195" progId="Equation.3">
                    <p:embed/>
                  </p:oleObj>
                </mc:Choice>
                <mc:Fallback>
                  <p:oleObj name="Equation" r:id="rId10" imgW="990170" imgH="241195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1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211388" y="3933825"/>
                          <a:ext cx="1712912" cy="417513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8148" name="Text Box 12"/>
            <p:cNvSpPr txBox="1">
              <a:spLocks noChangeArrowheads="1"/>
            </p:cNvSpPr>
            <p:nvPr/>
          </p:nvSpPr>
          <p:spPr bwMode="auto">
            <a:xfrm>
              <a:off x="3959225" y="5972175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endParaRPr lang="en-US" b="1" i="1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49" name="Text Box 13"/>
            <p:cNvSpPr txBox="1">
              <a:spLocks noChangeArrowheads="1"/>
            </p:cNvSpPr>
            <p:nvPr/>
          </p:nvSpPr>
          <p:spPr bwMode="auto">
            <a:xfrm>
              <a:off x="3959225" y="4964113"/>
              <a:ext cx="43338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2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0" name="Text Box 14"/>
            <p:cNvSpPr txBox="1">
              <a:spLocks noChangeArrowheads="1"/>
            </p:cNvSpPr>
            <p:nvPr/>
          </p:nvSpPr>
          <p:spPr bwMode="auto">
            <a:xfrm>
              <a:off x="3995738" y="4005263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3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1" name="Text Box 15"/>
            <p:cNvSpPr txBox="1">
              <a:spLocks noChangeArrowheads="1"/>
            </p:cNvSpPr>
            <p:nvPr/>
          </p:nvSpPr>
          <p:spPr bwMode="auto">
            <a:xfrm>
              <a:off x="4030663" y="2997200"/>
              <a:ext cx="433387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4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2" name="Text Box 16"/>
            <p:cNvSpPr txBox="1">
              <a:spLocks noChangeArrowheads="1"/>
            </p:cNvSpPr>
            <p:nvPr/>
          </p:nvSpPr>
          <p:spPr bwMode="auto">
            <a:xfrm>
              <a:off x="4067175" y="2024063"/>
              <a:ext cx="541338" cy="369332"/>
            </a:xfrm>
            <a:prstGeom prst="rect">
              <a:avLst/>
            </a:prstGeom>
            <a:noFill/>
            <a:ln w="12700" cap="sq">
              <a:noFill/>
              <a:miter lim="800000"/>
              <a:headEnd type="none" w="sm" len="sm"/>
              <a:tailEnd type="none" w="sm" len="sm"/>
            </a:ln>
          </p:spPr>
          <p:txBody>
            <a:bodyPr>
              <a:spAutoFit/>
            </a:bodyPr>
            <a:lstStyle/>
            <a:p>
              <a:pPr eaLnBrk="0" fontAlgn="base" hangingPunct="0">
                <a:spcBef>
                  <a:spcPct val="50000"/>
                </a:spcBef>
                <a:spcAft>
                  <a:spcPct val="0"/>
                </a:spcAft>
              </a:pPr>
              <a:r>
                <a:rPr lang="pl-PL" b="1" i="1">
                  <a:solidFill>
                    <a:prstClr val="black"/>
                  </a:solidFill>
                  <a:latin typeface="Symbol" pitchFamily="18" charset="2"/>
                </a:rPr>
                <a:t>s</a:t>
              </a:r>
              <a:r>
                <a:rPr lang="pl-PL" b="1" i="1" baseline="30000">
                  <a:solidFill>
                    <a:prstClr val="black"/>
                  </a:solidFill>
                  <a:latin typeface="Symbol" pitchFamily="18" charset="2"/>
                </a:rPr>
                <a:t>5</a:t>
              </a:r>
              <a:endParaRPr lang="en-US" b="1" i="1" baseline="30000">
                <a:solidFill>
                  <a:prstClr val="black"/>
                </a:solidFill>
                <a:latin typeface="Symbol" pitchFamily="18" charset="2"/>
              </a:endParaRPr>
            </a:p>
          </p:txBody>
        </p:sp>
        <p:sp>
          <p:nvSpPr>
            <p:cNvPr id="48153" name="Line 17"/>
            <p:cNvSpPr>
              <a:spLocks noChangeShapeType="1"/>
            </p:cNvSpPr>
            <p:nvPr/>
          </p:nvSpPr>
          <p:spPr bwMode="auto">
            <a:xfrm>
              <a:off x="3203575" y="4508500"/>
              <a:ext cx="755650" cy="14763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154" name="Line 18"/>
            <p:cNvSpPr>
              <a:spLocks noChangeShapeType="1"/>
            </p:cNvSpPr>
            <p:nvPr/>
          </p:nvSpPr>
          <p:spPr bwMode="auto">
            <a:xfrm>
              <a:off x="3384550" y="4437063"/>
              <a:ext cx="611188" cy="612775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155" name="Line 19"/>
            <p:cNvSpPr>
              <a:spLocks noChangeShapeType="1"/>
            </p:cNvSpPr>
            <p:nvPr/>
          </p:nvSpPr>
          <p:spPr bwMode="auto">
            <a:xfrm>
              <a:off x="3779838" y="4149725"/>
              <a:ext cx="252412" cy="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156" name="Line 20"/>
            <p:cNvSpPr>
              <a:spLocks noChangeShapeType="1"/>
            </p:cNvSpPr>
            <p:nvPr/>
          </p:nvSpPr>
          <p:spPr bwMode="auto">
            <a:xfrm flipV="1">
              <a:off x="3384550" y="3249613"/>
              <a:ext cx="647700" cy="611187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157" name="Line 21"/>
            <p:cNvSpPr>
              <a:spLocks noChangeShapeType="1"/>
            </p:cNvSpPr>
            <p:nvPr/>
          </p:nvSpPr>
          <p:spPr bwMode="auto">
            <a:xfrm flipV="1">
              <a:off x="3203575" y="2276475"/>
              <a:ext cx="900113" cy="1511300"/>
            </a:xfrm>
            <a:prstGeom prst="line">
              <a:avLst/>
            </a:prstGeom>
            <a:noFill/>
            <a:ln w="12700" cap="sq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grpSp>
        <p:nvGrpSpPr>
          <p:cNvPr id="48135" name="Group 23"/>
          <p:cNvGrpSpPr>
            <a:grpSpLocks/>
          </p:cNvGrpSpPr>
          <p:nvPr/>
        </p:nvGrpSpPr>
        <p:grpSpPr bwMode="auto">
          <a:xfrm>
            <a:off x="6140450" y="1560513"/>
            <a:ext cx="3013075" cy="2670175"/>
            <a:chOff x="5867400" y="2168526"/>
            <a:chExt cx="3013134" cy="2670173"/>
          </a:xfrm>
        </p:grpSpPr>
        <p:pic>
          <p:nvPicPr>
            <p:cNvPr id="48138" name="Picture 4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6626284" y="2665412"/>
              <a:ext cx="2254250" cy="21732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8139" name="Line 22"/>
            <p:cNvSpPr>
              <a:spLocks noChangeShapeType="1"/>
            </p:cNvSpPr>
            <p:nvPr/>
          </p:nvSpPr>
          <p:spPr bwMode="auto">
            <a:xfrm>
              <a:off x="5867400" y="4113213"/>
              <a:ext cx="1174750" cy="29313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140" name="Line 23"/>
            <p:cNvSpPr>
              <a:spLocks noChangeShapeType="1"/>
            </p:cNvSpPr>
            <p:nvPr/>
          </p:nvSpPr>
          <p:spPr bwMode="auto">
            <a:xfrm>
              <a:off x="5867400" y="3175795"/>
              <a:ext cx="1174750" cy="411162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  <p:sp>
          <p:nvSpPr>
            <p:cNvPr id="48141" name="Line 24"/>
            <p:cNvSpPr>
              <a:spLocks noChangeShapeType="1"/>
            </p:cNvSpPr>
            <p:nvPr/>
          </p:nvSpPr>
          <p:spPr bwMode="auto">
            <a:xfrm>
              <a:off x="5867400" y="2168526"/>
              <a:ext cx="1174750" cy="547687"/>
            </a:xfrm>
            <a:prstGeom prst="line">
              <a:avLst/>
            </a:prstGeom>
            <a:noFill/>
            <a:ln w="12700" cap="sq">
              <a:solidFill>
                <a:srgbClr val="00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prstClr val="black"/>
                </a:solidFill>
                <a:latin typeface="Arial" charset="0"/>
              </a:endParaRPr>
            </a:p>
          </p:txBody>
        </p:sp>
      </p:grpSp>
      <p:sp>
        <p:nvSpPr>
          <p:cNvPr id="29" name="Text Box 26"/>
          <p:cNvSpPr txBox="1">
            <a:spLocks noChangeArrowheads="1"/>
          </p:cNvSpPr>
          <p:nvPr/>
        </p:nvSpPr>
        <p:spPr bwMode="auto">
          <a:xfrm>
            <a:off x="7072313" y="5010150"/>
            <a:ext cx="1500187" cy="64611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  <a:defRPr/>
            </a:pPr>
            <a:r>
              <a:rPr lang="pl-PL" b="1" dirty="0">
                <a:solidFill>
                  <a:prstClr val="black"/>
                </a:solidFill>
                <a:sym typeface="Symbol"/>
              </a:rPr>
              <a:t></a:t>
            </a:r>
            <a:r>
              <a:rPr lang="en-US" b="1" dirty="0">
                <a:solidFill>
                  <a:prstClr val="black"/>
                </a:solidFill>
                <a:sym typeface="Symbol"/>
              </a:rPr>
              <a:t> L</a:t>
            </a:r>
            <a:r>
              <a:rPr lang="pl-PL" b="1" dirty="0">
                <a:solidFill>
                  <a:prstClr val="black"/>
                </a:solidFill>
              </a:rPr>
              <a:t>ist of</a:t>
            </a:r>
            <a:r>
              <a:rPr lang="en-US" b="1" dirty="0">
                <a:solidFill>
                  <a:prstClr val="black"/>
                </a:solidFill>
              </a:rPr>
              <a:t>       </a:t>
            </a:r>
            <a:br>
              <a:rPr lang="en-US" b="1" dirty="0">
                <a:solidFill>
                  <a:prstClr val="black"/>
                </a:solidFill>
              </a:rPr>
            </a:br>
            <a:r>
              <a:rPr lang="en-US" b="1" i="1" dirty="0">
                <a:solidFill>
                  <a:prstClr val="black"/>
                </a:solidFill>
              </a:rPr>
              <a:t>    </a:t>
            </a:r>
            <a:r>
              <a:rPr lang="pl-PL" b="1" i="1" dirty="0">
                <a:solidFill>
                  <a:prstClr val="black"/>
                </a:solidFill>
              </a:rPr>
              <a:t>(x, y, s)</a:t>
            </a:r>
            <a:endParaRPr lang="en-US" b="1" i="1" dirty="0">
              <a:solidFill>
                <a:prstClr val="black"/>
              </a:solidFill>
            </a:endParaRPr>
          </a:p>
        </p:txBody>
      </p:sp>
      <p:pic>
        <p:nvPicPr>
          <p:cNvPr id="48137" name="Picture 27" descr="c-enhedg-laplap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68338" y="4476750"/>
            <a:ext cx="1727200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67843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Difference-of-Gaussian</a:t>
            </a:r>
            <a:endParaRPr lang="de-CH" dirty="0" smtClean="0"/>
          </a:p>
        </p:txBody>
      </p:sp>
      <p:sp>
        <p:nvSpPr>
          <p:cNvPr id="49155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CH" smtClean="0"/>
          </a:p>
        </p:txBody>
      </p:sp>
      <p:sp>
        <p:nvSpPr>
          <p:cNvPr id="358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>
                    <a:tint val="75000"/>
                  </a:prstClr>
                </a:solidFill>
              </a:rPr>
              <a:t>K. Grauman, B. Leibe</a:t>
            </a:r>
          </a:p>
        </p:txBody>
      </p:sp>
      <p:pic>
        <p:nvPicPr>
          <p:cNvPr id="4915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35175" y="1238250"/>
            <a:ext cx="5316538" cy="449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82707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Gaussian pyramid example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1005" y="1095825"/>
            <a:ext cx="3287486" cy="24656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63" y="1090553"/>
            <a:ext cx="3294441" cy="247083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341" y="3530824"/>
            <a:ext cx="3286874" cy="24651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4863" y="3533199"/>
            <a:ext cx="3283706" cy="246277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6963" y="3530825"/>
            <a:ext cx="3286873" cy="24651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0" y="1302880"/>
            <a:ext cx="2633163" cy="19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925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Local features: desired properties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Repeatability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The same feature can be found in several images despite geometric and photometric transformations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Saliency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Each feature has a distinctive description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Compactness and efficiency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Many fewer features than image pixels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Locality</a:t>
            </a:r>
          </a:p>
          <a:p>
            <a:pPr lvl="1">
              <a:lnSpc>
                <a:spcPct val="90000"/>
              </a:lnSpc>
            </a:pPr>
            <a:r>
              <a:rPr lang="en-US" sz="2400" dirty="0" smtClean="0"/>
              <a:t>A feature occupies a relatively small area of the image; robust to clutter and occlusion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601022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K. </a:t>
            </a:r>
            <a:r>
              <a:rPr lang="en-US" sz="1050" dirty="0" err="1" smtClean="0">
                <a:solidFill>
                  <a:prstClr val="black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071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Feature extraction / </a:t>
            </a:r>
            <a:r>
              <a:rPr lang="en-US" dirty="0" err="1" smtClean="0"/>
              <a:t>keypoint</a:t>
            </a:r>
            <a:r>
              <a:rPr lang="en-US" dirty="0" smtClean="0"/>
              <a:t> </a:t>
            </a:r>
            <a:r>
              <a:rPr lang="en-US" dirty="0" smtClean="0"/>
              <a:t>detection</a:t>
            </a:r>
          </a:p>
          <a:p>
            <a:pPr lvl="1"/>
            <a:r>
              <a:rPr lang="en-US" dirty="0" smtClean="0"/>
              <a:t>Corners</a:t>
            </a:r>
          </a:p>
          <a:p>
            <a:pPr lvl="1"/>
            <a:r>
              <a:rPr lang="en-US" dirty="0" smtClean="0"/>
              <a:t>Blobs</a:t>
            </a:r>
            <a:endParaRPr lang="en-US" dirty="0" smtClean="0"/>
          </a:p>
          <a:p>
            <a:r>
              <a:rPr lang="en-US" dirty="0" smtClean="0"/>
              <a:t>Feature description</a:t>
            </a:r>
          </a:p>
        </p:txBody>
      </p:sp>
    </p:spTree>
    <p:extLst>
      <p:ext uri="{BB962C8B-B14F-4D97-AF65-F5344CB8AC3E}">
        <p14:creationId xmlns:p14="http://schemas.microsoft.com/office/powerpoint/2010/main" val="33306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>
                <a:latin typeface="Arial" pitchFamily="34" charset="0"/>
                <a:cs typeface="Arial" pitchFamily="34" charset="0"/>
              </a:rPr>
              <a:t>Raw patches as local descriptors</a:t>
            </a:r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/>
          <a:srcRect l="74767" t="44806" r="5296" b="5096"/>
          <a:stretch>
            <a:fillRect/>
          </a:stretch>
        </p:blipFill>
        <p:spPr bwMode="auto">
          <a:xfrm>
            <a:off x="2057400" y="1371600"/>
            <a:ext cx="18288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4114800" y="1600200"/>
            <a:ext cx="5257800" cy="267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The simplest way to describe the neighborhood around an interest point is to write down the list of intensities to form a feature vector.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But this is very sensitive to even small shifts, rotations.</a:t>
            </a:r>
          </a:p>
        </p:txBody>
      </p:sp>
      <p:pic>
        <p:nvPicPr>
          <p:cNvPr id="37895" name="Picture 2"/>
          <p:cNvPicPr>
            <a:picLocks noChangeAspect="1" noChangeArrowheads="1"/>
          </p:cNvPicPr>
          <p:nvPr/>
        </p:nvPicPr>
        <p:blipFill>
          <a:blip r:embed="rId2" cstate="print"/>
          <a:srcRect l="53168" t="44806" r="26064" b="5096"/>
          <a:stretch>
            <a:fillRect/>
          </a:stretch>
        </p:blipFill>
        <p:spPr bwMode="auto">
          <a:xfrm>
            <a:off x="152400" y="1371600"/>
            <a:ext cx="1905000" cy="323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>
            <a:off x="1219200" y="3505200"/>
            <a:ext cx="1219200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14" name="Straight Arrow Connector 13"/>
          <p:cNvCxnSpPr>
            <a:cxnSpLocks noChangeShapeType="1"/>
          </p:cNvCxnSpPr>
          <p:nvPr/>
        </p:nvCxnSpPr>
        <p:spPr bwMode="auto">
          <a:xfrm>
            <a:off x="1219200" y="37322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2" name="Rectangle 11"/>
          <p:cNvSpPr/>
          <p:nvPr/>
        </p:nvSpPr>
        <p:spPr>
          <a:xfrm>
            <a:off x="2133600" y="1752600"/>
            <a:ext cx="1676400" cy="11430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>
            <a:off x="1219200" y="3960813"/>
            <a:ext cx="1219200" cy="1587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 type="arrow" w="med" len="med"/>
            <a:tailEnd type="arrow" w="med" len="med"/>
          </a:ln>
        </p:spPr>
      </p:cxnSp>
      <p:sp>
        <p:nvSpPr>
          <p:cNvPr id="16" name="TextBox 15"/>
          <p:cNvSpPr txBox="1"/>
          <p:nvPr/>
        </p:nvSpPr>
        <p:spPr>
          <a:xfrm>
            <a:off x="0" y="6593765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K. </a:t>
            </a:r>
            <a:r>
              <a:rPr lang="en-US" sz="1050" kern="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/>
          <a:srcRect l="78088" t="53546" r="16096" b="35818"/>
          <a:stretch>
            <a:fillRect/>
          </a:stretch>
        </p:blipFill>
        <p:spPr bwMode="auto">
          <a:xfrm>
            <a:off x="2362200" y="2057400"/>
            <a:ext cx="533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Rectangle 16"/>
          <p:cNvSpPr/>
          <p:nvPr/>
        </p:nvSpPr>
        <p:spPr>
          <a:xfrm>
            <a:off x="2438400" y="3310128"/>
            <a:ext cx="762000" cy="103327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 cstate="print"/>
          <a:srcRect l="78920" t="74815" r="16096" b="12186"/>
          <a:stretch>
            <a:fillRect/>
          </a:stretch>
        </p:blipFill>
        <p:spPr bwMode="auto">
          <a:xfrm>
            <a:off x="2438400" y="3505200"/>
            <a:ext cx="4572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147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Human eye movements</a:t>
            </a:r>
            <a:endParaRPr lang="en-US" dirty="0"/>
          </a:p>
        </p:txBody>
      </p:sp>
      <p:pic>
        <p:nvPicPr>
          <p:cNvPr id="55298" name="Picture 2" descr="http://www.psych.ndsu.nodak.edu/mccourt/Psy460/Eye%20movements/Yarbu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34440"/>
            <a:ext cx="6229543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505200" y="5882640"/>
            <a:ext cx="2206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 smtClean="0">
                <a:solidFill>
                  <a:prstClr val="black"/>
                </a:solidFill>
                <a:latin typeface="Arial" charset="0"/>
              </a:rPr>
              <a:t>Yarbus</a:t>
            </a: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 eye tracking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946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354" name="Rectangle 2"/>
          <p:cNvSpPr>
            <a:spLocks noGrp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>
                <a:latin typeface="Arial" pitchFamily="34" charset="0"/>
              </a:rPr>
              <a:t>Geometric transformations</a:t>
            </a:r>
          </a:p>
        </p:txBody>
      </p:sp>
      <p:pic>
        <p:nvPicPr>
          <p:cNvPr id="8" name="Picture 5" descr="featExtract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0" y="1249362"/>
            <a:ext cx="2846388" cy="381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6" descr="featExtract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67200" y="1370012"/>
            <a:ext cx="4419600" cy="353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featData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52725" y="4992687"/>
            <a:ext cx="1590675" cy="159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 descr="featData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191125" y="4984750"/>
            <a:ext cx="1590675" cy="159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Right Arrow 13"/>
          <p:cNvSpPr>
            <a:spLocks noChangeArrowheads="1"/>
          </p:cNvSpPr>
          <p:nvPr/>
        </p:nvSpPr>
        <p:spPr bwMode="auto">
          <a:xfrm rot="3375002">
            <a:off x="2547937" y="4054475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3" name="Right Arrow 14"/>
          <p:cNvSpPr>
            <a:spLocks noChangeArrowheads="1"/>
          </p:cNvSpPr>
          <p:nvPr/>
        </p:nvSpPr>
        <p:spPr bwMode="auto">
          <a:xfrm rot="7715876">
            <a:off x="5618162" y="4083050"/>
            <a:ext cx="1133475" cy="685800"/>
          </a:xfrm>
          <a:prstGeom prst="rightArrow">
            <a:avLst>
              <a:gd name="adj1" fmla="val 50000"/>
              <a:gd name="adj2" fmla="val 49997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086600" y="5334000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e.g. scale, translation, rotation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0" y="6593765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K. </a:t>
            </a:r>
            <a:r>
              <a:rPr lang="en-US" sz="1050" kern="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419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30162"/>
            <a:ext cx="8229600" cy="1143000"/>
          </a:xfrm>
        </p:spPr>
        <p:txBody>
          <a:bodyPr/>
          <a:lstStyle/>
          <a:p>
            <a:r>
              <a:rPr lang="en-US"/>
              <a:t>Photometric transformations</a:t>
            </a:r>
          </a:p>
        </p:txBody>
      </p:sp>
      <p:sp>
        <p:nvSpPr>
          <p:cNvPr id="35840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endParaRPr lang="en-US"/>
          </a:p>
        </p:txBody>
      </p:sp>
      <p:pic>
        <p:nvPicPr>
          <p:cNvPr id="358404" name="Picture 4"/>
          <p:cNvPicPr>
            <a:picLocks noChangeAspect="1" noChangeArrowheads="1"/>
          </p:cNvPicPr>
          <p:nvPr/>
        </p:nvPicPr>
        <p:blipFill>
          <a:blip r:embed="rId3" cstate="print"/>
          <a:srcRect l="15833" t="31601" r="17084" b="2982"/>
          <a:stretch>
            <a:fillRect/>
          </a:stretch>
        </p:blipFill>
        <p:spPr bwMode="auto">
          <a:xfrm>
            <a:off x="304800" y="1066800"/>
            <a:ext cx="8534400" cy="508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05" name="Text Box 5"/>
          <p:cNvSpPr txBox="1">
            <a:spLocks noChangeArrowheads="1"/>
          </p:cNvSpPr>
          <p:nvPr/>
        </p:nvSpPr>
        <p:spPr bwMode="auto">
          <a:xfrm>
            <a:off x="0" y="6598111"/>
            <a:ext cx="5638800" cy="2616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T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Tuytelaars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358406" name="Rectangle 6"/>
          <p:cNvSpPr>
            <a:spLocks noChangeArrowheads="1"/>
          </p:cNvSpPr>
          <p:nvPr/>
        </p:nvSpPr>
        <p:spPr bwMode="auto">
          <a:xfrm>
            <a:off x="304800" y="4876800"/>
            <a:ext cx="5410200" cy="1295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7" name="Rectangle 7"/>
          <p:cNvSpPr>
            <a:spLocks noChangeArrowheads="1"/>
          </p:cNvSpPr>
          <p:nvPr/>
        </p:nvSpPr>
        <p:spPr bwMode="auto">
          <a:xfrm>
            <a:off x="6438900" y="9144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8" name="Rectangle 8"/>
          <p:cNvSpPr>
            <a:spLocks noChangeArrowheads="1"/>
          </p:cNvSpPr>
          <p:nvPr/>
        </p:nvSpPr>
        <p:spPr bwMode="auto">
          <a:xfrm>
            <a:off x="-2133600" y="3429000"/>
            <a:ext cx="5410200" cy="2895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58409" name="Rectangle 9"/>
          <p:cNvSpPr>
            <a:spLocks noChangeArrowheads="1"/>
          </p:cNvSpPr>
          <p:nvPr/>
        </p:nvSpPr>
        <p:spPr bwMode="auto">
          <a:xfrm>
            <a:off x="3886200" y="914400"/>
            <a:ext cx="5410200" cy="15240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4023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Local Descriptors</a:t>
            </a:r>
            <a:endParaRPr lang="de-CH" smtClean="0"/>
          </a:p>
        </p:txBody>
      </p:sp>
      <p:sp>
        <p:nvSpPr>
          <p:cNvPr id="43011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The ideal descriptor should be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Robust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Distinctive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Compact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Efficient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endParaRPr lang="en-US" dirty="0" smtClean="0"/>
          </a:p>
          <a:p>
            <a:pPr eaLnBrk="1" hangingPunct="1">
              <a:buFont typeface="Arial" pitchFamily="34" charset="0"/>
              <a:buChar char="•"/>
              <a:defRPr/>
            </a:pPr>
            <a:r>
              <a:rPr lang="en-US" dirty="0" smtClean="0"/>
              <a:t>Most available descriptors focus on edge/gradient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Capture texture information</a:t>
            </a:r>
          </a:p>
          <a:p>
            <a:pPr lvl="1" eaLnBrk="1" hangingPunct="1">
              <a:buFont typeface="Arial" pitchFamily="34" charset="0"/>
              <a:buChar char="–"/>
              <a:defRPr/>
            </a:pPr>
            <a:r>
              <a:rPr lang="en-US" dirty="0" smtClean="0"/>
              <a:t>Color rarely used</a:t>
            </a:r>
            <a:endParaRPr lang="de-CH" dirty="0" smtClean="0"/>
          </a:p>
        </p:txBody>
      </p:sp>
      <p:sp>
        <p:nvSpPr>
          <p:cNvPr id="45061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prstClr val="black"/>
                </a:solidFill>
              </a:rPr>
              <a:t>K. Grauman, B. Leibe</a:t>
            </a:r>
          </a:p>
        </p:txBody>
      </p:sp>
    </p:spTree>
    <p:extLst>
      <p:ext uri="{BB962C8B-B14F-4D97-AF65-F5344CB8AC3E}">
        <p14:creationId xmlns:p14="http://schemas.microsoft.com/office/powerpoint/2010/main" val="392265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smtClean="0"/>
              <a:t>Local Descriptors: SIFT Descriptor</a:t>
            </a:r>
            <a:endParaRPr lang="en-US" smtClean="0"/>
          </a:p>
        </p:txBody>
      </p:sp>
      <p:pic>
        <p:nvPicPr>
          <p:cNvPr id="61443" name="Picture 5"/>
          <p:cNvPicPr>
            <a:picLocks noChangeAspect="1" noChangeArrowheads="1"/>
          </p:cNvPicPr>
          <p:nvPr/>
        </p:nvPicPr>
        <p:blipFill>
          <a:blip r:embed="rId3" cstate="print"/>
          <a:srcRect l="55711" t="31006" r="13577" b="31004"/>
          <a:stretch>
            <a:fillRect/>
          </a:stretch>
        </p:blipFill>
        <p:spPr bwMode="auto">
          <a:xfrm>
            <a:off x="684213" y="1700213"/>
            <a:ext cx="3744912" cy="28321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</p:pic>
      <p:pic>
        <p:nvPicPr>
          <p:cNvPr id="61444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7900" y="2312988"/>
            <a:ext cx="4038600" cy="176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5" name="Text Box 7"/>
          <p:cNvSpPr txBox="1">
            <a:spLocks noChangeArrowheads="1"/>
          </p:cNvSpPr>
          <p:nvPr/>
        </p:nvSpPr>
        <p:spPr bwMode="auto">
          <a:xfrm>
            <a:off x="611188" y="6345238"/>
            <a:ext cx="32004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[Lowe, ICCV 1999]</a:t>
            </a:r>
          </a:p>
        </p:txBody>
      </p:sp>
      <p:sp>
        <p:nvSpPr>
          <p:cNvPr id="61446" name="Rectangle 8"/>
          <p:cNvSpPr>
            <a:spLocks noChangeArrowheads="1"/>
          </p:cNvSpPr>
          <p:nvPr/>
        </p:nvSpPr>
        <p:spPr bwMode="auto">
          <a:xfrm rot="-730108">
            <a:off x="2987675" y="3284538"/>
            <a:ext cx="182563" cy="182562"/>
          </a:xfrm>
          <a:prstGeom prst="rect">
            <a:avLst/>
          </a:prstGeom>
          <a:noFill/>
          <a:ln w="28575" cap="sq">
            <a:solidFill>
              <a:srgbClr val="00FF00"/>
            </a:solidFill>
            <a:miter lim="800000"/>
            <a:headEnd type="none" w="sm" len="sm"/>
            <a:tailEnd type="none" w="sm" len="sm"/>
          </a:ln>
        </p:spPr>
        <p:txBody>
          <a:bodyPr lIns="90000" tIns="46800" rIns="90000" bIns="46800" anchor="ctr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de-DE" sz="2100" b="1">
              <a:solidFill>
                <a:srgbClr val="EEECE1"/>
              </a:solidFill>
              <a:latin typeface="Arial" charset="0"/>
            </a:endParaRPr>
          </a:p>
        </p:txBody>
      </p:sp>
      <p:sp>
        <p:nvSpPr>
          <p:cNvPr id="61447" name="Line 9"/>
          <p:cNvSpPr>
            <a:spLocks noChangeShapeType="1"/>
          </p:cNvSpPr>
          <p:nvPr/>
        </p:nvSpPr>
        <p:spPr bwMode="auto">
          <a:xfrm>
            <a:off x="3024188" y="3500438"/>
            <a:ext cx="1835150" cy="288925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wrap="none"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61448" name="Line 10"/>
          <p:cNvSpPr>
            <a:spLocks noChangeShapeType="1"/>
          </p:cNvSpPr>
          <p:nvPr/>
        </p:nvSpPr>
        <p:spPr bwMode="auto">
          <a:xfrm flipV="1">
            <a:off x="2951163" y="2457450"/>
            <a:ext cx="1944687" cy="827088"/>
          </a:xfrm>
          <a:prstGeom prst="line">
            <a:avLst/>
          </a:prstGeom>
          <a:noFill/>
          <a:ln w="38100" cap="sq">
            <a:solidFill>
              <a:srgbClr val="00FF00"/>
            </a:solidFill>
            <a:round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316425" name="Text Box 11"/>
          <p:cNvSpPr txBox="1">
            <a:spLocks noChangeArrowheads="1"/>
          </p:cNvSpPr>
          <p:nvPr/>
        </p:nvSpPr>
        <p:spPr bwMode="auto">
          <a:xfrm>
            <a:off x="4645025" y="4414838"/>
            <a:ext cx="4198938" cy="2187575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lIns="90000" tIns="46800" rIns="90000" bIns="46800">
            <a:spAutoFit/>
          </a:bodyPr>
          <a:lstStyle/>
          <a:p>
            <a:pPr eaLnBrk="0" fontAlgn="base" hangingPunct="0">
              <a:spcBef>
                <a:spcPts val="600"/>
              </a:spcBef>
              <a:spcAft>
                <a:spcPct val="0"/>
              </a:spcAft>
              <a:defRPr/>
            </a:pPr>
            <a:r>
              <a:rPr lang="en-US" sz="2100" b="1" kern="0" dirty="0">
                <a:solidFill>
                  <a:prstClr val="black"/>
                </a:solidFill>
                <a:latin typeface="Arial" pitchFamily="34" charset="0"/>
              </a:rPr>
              <a:t>Histogram of oriented gradients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 Captures important texture </a:t>
            </a:r>
            <a:br>
              <a:rPr lang="en-US" sz="2100" b="1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sz="2100" b="1" dirty="0">
                <a:solidFill>
                  <a:prstClr val="black"/>
                </a:solidFill>
                <a:latin typeface="Arial" pitchFamily="34" charset="0"/>
              </a:rPr>
              <a:t>   information</a:t>
            </a:r>
          </a:p>
          <a:p>
            <a:pPr eaLnBrk="0" fontAlgn="base" hangingPunct="0">
              <a:spcBef>
                <a:spcPts val="600"/>
              </a:spcBef>
              <a:spcAft>
                <a:spcPct val="0"/>
              </a:spcAft>
              <a:buFont typeface="Arial" pitchFamily="34" charset="0"/>
              <a:buChar char="•"/>
              <a:defRPr/>
            </a:pPr>
            <a:r>
              <a:rPr lang="en-US" sz="2100" b="1" kern="0" dirty="0">
                <a:solidFill>
                  <a:prstClr val="black"/>
                </a:solidFill>
                <a:latin typeface="Arial" pitchFamily="34" charset="0"/>
              </a:rPr>
              <a:t>  Robust to small translations /</a:t>
            </a:r>
            <a:br>
              <a:rPr lang="en-US" sz="2100" b="1" kern="0" dirty="0">
                <a:solidFill>
                  <a:prstClr val="black"/>
                </a:solidFill>
                <a:latin typeface="Arial" pitchFamily="34" charset="0"/>
              </a:rPr>
            </a:br>
            <a:r>
              <a:rPr lang="en-US" sz="2100" b="1" kern="0" dirty="0">
                <a:solidFill>
                  <a:prstClr val="black"/>
                </a:solidFill>
                <a:latin typeface="Arial" pitchFamily="34" charset="0"/>
              </a:rPr>
              <a:t>   affine deformations</a:t>
            </a:r>
          </a:p>
        </p:txBody>
      </p:sp>
      <p:sp>
        <p:nvSpPr>
          <p:cNvPr id="61450" name="Footer Placeholder 4"/>
          <p:cNvSpPr txBox="1">
            <a:spLocks noGrp="1"/>
          </p:cNvSpPr>
          <p:nvPr/>
        </p:nvSpPr>
        <p:spPr bwMode="auto">
          <a:xfrm>
            <a:off x="2376488" y="6553200"/>
            <a:ext cx="457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DE" sz="1200">
                <a:solidFill>
                  <a:srgbClr val="EEECE1"/>
                </a:solidFill>
                <a:latin typeface="Arial" charset="0"/>
              </a:rPr>
              <a:t>K. Grauman, B. Leibe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3438" y="1130300"/>
            <a:ext cx="4382112" cy="714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008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Basics of Lowe’s SIFT algorithm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8686801" cy="5135563"/>
          </a:xfrm>
        </p:spPr>
        <p:txBody>
          <a:bodyPr>
            <a:normAutofit fontScale="850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Run Difference-of-Gaussian </a:t>
            </a:r>
            <a:r>
              <a:rPr lang="en-US" dirty="0" err="1" smtClean="0"/>
              <a:t>keypoint</a:t>
            </a:r>
            <a:r>
              <a:rPr lang="en-US" dirty="0" smtClean="0"/>
              <a:t> detector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Find maxima in location/scale space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Find all major orientations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</a:t>
            </a:r>
            <a:r>
              <a:rPr lang="en-US" dirty="0" smtClean="0"/>
              <a:t>orientations</a:t>
            </a:r>
            <a:endParaRPr lang="en-US" dirty="0" smtClean="0"/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Weight by gradient magnitude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Weight by distance to center (Gaussian-weighted mean)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Return orientations within 0.8 of peak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For each (x, y, scale, orientation), create descriptor: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Sample 16x16 gradient magnitude and relative orientation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Bin 4x4 samples into 4x4 histograms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Threshold values to max of 0.2, divide by L2 norm</a:t>
            </a:r>
          </a:p>
          <a:p>
            <a:pPr lvl="1">
              <a:buFont typeface="Arial" pitchFamily="34" charset="0"/>
              <a:buChar char="–"/>
              <a:defRPr/>
            </a:pPr>
            <a:r>
              <a:rPr lang="en-US" dirty="0" smtClean="0"/>
              <a:t>Final descriptor: 4x4x8 normalized histograms</a:t>
            </a:r>
          </a:p>
          <a:p>
            <a:pPr>
              <a:buFont typeface="Arial" pitchFamily="34" charset="0"/>
              <a:buChar char="•"/>
              <a:defRPr/>
            </a:pPr>
            <a:endParaRPr lang="en-US" dirty="0"/>
          </a:p>
        </p:txBody>
      </p:sp>
      <p:sp>
        <p:nvSpPr>
          <p:cNvPr id="62470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1221126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914400"/>
            <a:ext cx="80010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sz="2000" b="0" dirty="0">
                <a:solidFill>
                  <a:srgbClr val="000000"/>
                </a:solidFill>
                <a:latin typeface="Arial" charset="0"/>
              </a:rPr>
              <a:t>Basic idea: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Take 16x16 square window around detected feature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gradient orientation for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each pixel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Create </a:t>
            </a: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histogram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over edge orientations weighted by magnitude</a:t>
            </a: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7587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smtClean="0">
                <a:solidFill>
                  <a:srgbClr val="0066FF"/>
                </a:solidFill>
              </a:rPr>
              <a:t>S</a:t>
            </a:r>
            <a:r>
              <a:rPr lang="en-US" smtClean="0"/>
              <a:t>cale </a:t>
            </a:r>
            <a:r>
              <a:rPr lang="en-US" smtClean="0">
                <a:solidFill>
                  <a:srgbClr val="0066FF"/>
                </a:solidFill>
              </a:rPr>
              <a:t>I</a:t>
            </a:r>
            <a:r>
              <a:rPr lang="en-US" smtClean="0"/>
              <a:t>nvariant </a:t>
            </a:r>
            <a:r>
              <a:rPr lang="en-US" smtClean="0">
                <a:solidFill>
                  <a:srgbClr val="0066FF"/>
                </a:solidFill>
              </a:rPr>
              <a:t>F</a:t>
            </a:r>
            <a:r>
              <a:rPr lang="en-US" smtClean="0"/>
              <a:t>eature </a:t>
            </a:r>
            <a:r>
              <a:rPr lang="en-US" smtClean="0">
                <a:solidFill>
                  <a:srgbClr val="0066FF"/>
                </a:solidFill>
              </a:rPr>
              <a:t>T</a:t>
            </a:r>
            <a:r>
              <a:rPr lang="en-US" smtClean="0"/>
              <a:t>ransform</a:t>
            </a:r>
          </a:p>
        </p:txBody>
      </p:sp>
      <p:sp>
        <p:nvSpPr>
          <p:cNvPr id="67588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607856"/>
            <a:ext cx="194316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Zitnick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, adapted from D. Lowe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ea typeface="ＭＳ Ｐゴシック" charset="-128"/>
            </a:endParaRPr>
          </a:p>
        </p:txBody>
      </p:sp>
      <p:pic>
        <p:nvPicPr>
          <p:cNvPr id="67589" name="Picture 4" descr="descrip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2895600"/>
            <a:ext cx="6580187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90" name="Rectangle 11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62600" y="2895600"/>
            <a:ext cx="2590800" cy="313213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  <a:ea typeface="ＭＳ Ｐゴシック" charset="-128"/>
            </a:endParaRPr>
          </a:p>
        </p:txBody>
      </p:sp>
      <p:grpSp>
        <p:nvGrpSpPr>
          <p:cNvPr id="67591" name="Group 26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715000" y="3048000"/>
            <a:ext cx="2362200" cy="1300163"/>
            <a:chOff x="5715000" y="4343400"/>
            <a:chExt cx="2362200" cy="1299865"/>
          </a:xfrm>
        </p:grpSpPr>
        <p:cxnSp>
          <p:nvCxnSpPr>
            <p:cNvPr id="67603" name="Straight Arrow Connector 13"/>
            <p:cNvCxnSpPr>
              <a:cxnSpLocks noChangeShapeType="1"/>
            </p:cNvCxnSpPr>
            <p:nvPr>
              <p:custDataLst>
                <p:tags r:id="rId18"/>
              </p:custDataLst>
            </p:nvPr>
          </p:nvCxnSpPr>
          <p:spPr bwMode="auto">
            <a:xfrm>
              <a:off x="5791200" y="5256212"/>
              <a:ext cx="2133600" cy="1588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604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5791200" y="4343400"/>
              <a:ext cx="228600" cy="9128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05" name="Rectangle 1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6019800" y="4800600"/>
              <a:ext cx="228600" cy="4556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06" name="Rectangle 16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62484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07" name="Rectangle 17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6477000" y="5177134"/>
              <a:ext cx="228600" cy="7907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08" name="Rectangle 18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67056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09" name="Rectangle 19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6934200" y="5177134"/>
              <a:ext cx="228600" cy="7907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10" name="Rectangle 20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7162800" y="4953000"/>
              <a:ext cx="228600" cy="30321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11" name="Rectangle 21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7391400" y="4953000"/>
              <a:ext cx="228600" cy="30480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67612" name="TextBox 23"/>
            <p:cNvSpPr txBox="1"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5715000" y="5181408"/>
              <a:ext cx="457200" cy="4618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</a:rPr>
                <a:t>0</a:t>
              </a:r>
            </a:p>
          </p:txBody>
        </p:sp>
        <p:sp>
          <p:nvSpPr>
            <p:cNvPr id="67613" name="TextBox 24"/>
            <p:cNvSpPr txBox="1"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7239000" y="5176647"/>
              <a:ext cx="838200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1pPr>
              <a:lvl2pPr marL="37931725" indent="-37474525"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2pPr>
              <a:lvl3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3pPr>
              <a:lvl4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4pPr>
              <a:lvl5pPr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400" b="1">
                  <a:solidFill>
                    <a:schemeClr val="tx1"/>
                  </a:solidFill>
                  <a:latin typeface="Times New Roman" pitchFamily="18" charset="0"/>
                  <a:ea typeface="ＭＳ Ｐゴシック" charset="-128"/>
                </a:defRPr>
              </a:lvl9pPr>
            </a:lstStyle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2</a:t>
              </a:r>
              <a:r>
                <a:rPr lang="el-GR">
                  <a:solidFill>
                    <a:srgbClr val="000000"/>
                  </a:solidFill>
                  <a:latin typeface="Arial" charset="0"/>
                  <a:sym typeface="Symbol" pitchFamily="18" charset="2"/>
                </a:rPr>
                <a:t></a:t>
              </a:r>
              <a:endParaRPr lang="en-US">
                <a:solidFill>
                  <a:srgbClr val="000000"/>
                </a:solidFill>
                <a:latin typeface="Arial" charset="0"/>
              </a:endParaRPr>
            </a:p>
          </p:txBody>
        </p:sp>
      </p:grpSp>
      <p:sp>
        <p:nvSpPr>
          <p:cNvPr id="67592" name="Rectangle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21375" y="4278313"/>
            <a:ext cx="18510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ea typeface="ＭＳ Ｐゴシック" charset="-128"/>
              </a:rPr>
              <a:t>angle histogram</a:t>
            </a:r>
          </a:p>
        </p:txBody>
      </p:sp>
      <p:grpSp>
        <p:nvGrpSpPr>
          <p:cNvPr id="67593" name="Group 46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6324600" y="4953000"/>
            <a:ext cx="1219200" cy="762000"/>
            <a:chOff x="6324600" y="4953000"/>
            <a:chExt cx="1219200" cy="762000"/>
          </a:xfrm>
        </p:grpSpPr>
        <p:cxnSp>
          <p:nvCxnSpPr>
            <p:cNvPr id="67594" name="Straight Arrow Connector 31"/>
            <p:cNvCxnSpPr>
              <a:cxnSpLocks noChangeShapeType="1"/>
            </p:cNvCxnSpPr>
            <p:nvPr>
              <p:custDataLst>
                <p:tags r:id="rId9"/>
              </p:custDataLst>
            </p:nvPr>
          </p:nvCxnSpPr>
          <p:spPr bwMode="auto">
            <a:xfrm>
              <a:off x="6705600" y="5334000"/>
              <a:ext cx="838200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595" name="Straight Arrow Connector 33"/>
            <p:cNvCxnSpPr>
              <a:cxnSpLocks noChangeShapeType="1"/>
            </p:cNvCxnSpPr>
            <p:nvPr>
              <p:custDataLst>
                <p:tags r:id="rId10"/>
              </p:custDataLst>
            </p:nvPr>
          </p:nvCxnSpPr>
          <p:spPr bwMode="auto">
            <a:xfrm rot="5400000" flipH="1" flipV="1">
              <a:off x="6705600" y="4953000"/>
              <a:ext cx="381000" cy="3810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596" name="Straight Arrow Connector 35"/>
            <p:cNvCxnSpPr>
              <a:cxnSpLocks noChangeShapeType="1"/>
            </p:cNvCxnSpPr>
            <p:nvPr>
              <p:custDataLst>
                <p:tags r:id="rId11"/>
              </p:custDataLst>
            </p:nvPr>
          </p:nvCxnSpPr>
          <p:spPr bwMode="auto">
            <a:xfrm rot="5400000" flipH="1" flipV="1">
              <a:off x="6514306" y="5144294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597" name="Straight Arrow Connector 37"/>
            <p:cNvCxnSpPr>
              <a:cxnSpLocks noChangeShapeType="1"/>
            </p:cNvCxnSpPr>
            <p:nvPr>
              <p:custDataLst>
                <p:tags r:id="rId12"/>
              </p:custDataLst>
            </p:nvPr>
          </p:nvCxnSpPr>
          <p:spPr bwMode="auto">
            <a:xfrm rot="16200000" flipV="1">
              <a:off x="6550024" y="5181600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598" name="Straight Arrow Connector 39"/>
            <p:cNvCxnSpPr>
              <a:cxnSpLocks noChangeShapeType="1"/>
            </p:cNvCxnSpPr>
            <p:nvPr>
              <p:custDataLst>
                <p:tags r:id="rId13"/>
              </p:custDataLst>
            </p:nvPr>
          </p:nvCxnSpPr>
          <p:spPr bwMode="auto">
            <a:xfrm rot="10800000">
              <a:off x="6324600" y="5336382"/>
              <a:ext cx="380206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599" name="Straight Arrow Connector 42"/>
            <p:cNvCxnSpPr>
              <a:cxnSpLocks noChangeShapeType="1"/>
            </p:cNvCxnSpPr>
            <p:nvPr>
              <p:custDataLst>
                <p:tags r:id="rId14"/>
              </p:custDataLst>
            </p:nvPr>
          </p:nvCxnSpPr>
          <p:spPr bwMode="auto">
            <a:xfrm rot="5400000">
              <a:off x="6553200" y="5331618"/>
              <a:ext cx="154782" cy="154782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00" name="Straight Arrow Connector 43"/>
            <p:cNvCxnSpPr>
              <a:cxnSpLocks noChangeShapeType="1"/>
            </p:cNvCxnSpPr>
            <p:nvPr>
              <p:custDataLst>
                <p:tags r:id="rId15"/>
              </p:custDataLst>
            </p:nvPr>
          </p:nvCxnSpPr>
          <p:spPr bwMode="auto">
            <a:xfrm rot="16200000" flipH="1">
              <a:off x="6515100" y="5522912"/>
              <a:ext cx="382588" cy="1588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67601" name="Straight Arrow Connector 44"/>
            <p:cNvCxnSpPr>
              <a:cxnSpLocks noChangeShapeType="1"/>
            </p:cNvCxnSpPr>
            <p:nvPr>
              <p:custDataLst>
                <p:tags r:id="rId16"/>
              </p:custDataLst>
            </p:nvPr>
          </p:nvCxnSpPr>
          <p:spPr bwMode="auto">
            <a:xfrm rot="16200000" flipH="1">
              <a:off x="6701632" y="5337969"/>
              <a:ext cx="312737" cy="304800"/>
            </a:xfrm>
            <a:prstGeom prst="straightConnector1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67602" name="Oval 27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6657976" y="5286376"/>
              <a:ext cx="76200" cy="7620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35036804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pic>
        <p:nvPicPr>
          <p:cNvPr id="68611" name="Picture 4" descr="descrip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2590800"/>
            <a:ext cx="6580188" cy="3132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2" name="Rectangle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>
                <a:solidFill>
                  <a:srgbClr val="000000"/>
                </a:solidFill>
                <a:latin typeface="Arial" charset="0"/>
              </a:rPr>
              <a:t>16 cells * 8 orientations = 128 dimensional 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" name="Rectangle 14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0" y="6607856"/>
            <a:ext cx="194316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Zitnick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, adapted from D. Lowe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5809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2" name="Rectangle 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685800" y="914400"/>
            <a:ext cx="83058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1pPr>
            <a:lvl2pPr marL="742950" indent="-285750"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2pPr>
            <a:lvl3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3pPr>
            <a:lvl4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4pPr>
            <a:lvl5pPr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  <a:ea typeface="ＭＳ Ｐゴシック" charset="-128"/>
              </a:defRPr>
            </a:lvl9pPr>
          </a:lstStyle>
          <a:p>
            <a:pPr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en-US" b="0" dirty="0">
                <a:solidFill>
                  <a:srgbClr val="000000"/>
                </a:solidFill>
                <a:latin typeface="Arial" charset="0"/>
              </a:rPr>
              <a:t>Full version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Divide the 16x16 window into a 4x4 grid of cells (2x2 case shown below)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Compute an orientation histogram for each cell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>
                <a:solidFill>
                  <a:srgbClr val="000000"/>
                </a:solidFill>
                <a:latin typeface="Arial" charset="0"/>
              </a:rPr>
              <a:t>16 cells * 8 orientations = 128 dimensional </a:t>
            </a: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descriptor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r>
              <a:rPr lang="en-US" sz="1800" b="0" dirty="0" smtClean="0">
                <a:solidFill>
                  <a:srgbClr val="000000"/>
                </a:solidFill>
                <a:latin typeface="Arial" charset="0"/>
              </a:rPr>
              <a:t>Threshold normalize the descriptor:</a:t>
            </a: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  <a:p>
            <a:pPr lvl="1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•"/>
            </a:pPr>
            <a:endParaRPr lang="en-US" sz="1800" b="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68610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b="1" smtClean="0"/>
              <a:t>SIFT descriptor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1371600" y="4800600"/>
            <a:ext cx="5791200" cy="914610"/>
            <a:chOff x="1371600" y="3733164"/>
            <a:chExt cx="5791200" cy="914610"/>
          </a:xfrm>
        </p:grpSpPr>
        <p:cxnSp>
          <p:nvCxnSpPr>
            <p:cNvPr id="7" name="Straight Arrow Connector 13"/>
            <p:cNvCxnSpPr>
              <a:cxnSpLocks noChangeShapeType="1"/>
            </p:cNvCxnSpPr>
            <p:nvPr>
              <p:custDataLst>
                <p:tags r:id="rId4"/>
              </p:custDataLst>
            </p:nvPr>
          </p:nvCxnSpPr>
          <p:spPr bwMode="auto">
            <a:xfrm flipV="1">
              <a:off x="1371600" y="4642259"/>
              <a:ext cx="5791200" cy="3927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8" name="Rectangle 2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1371600" y="3733164"/>
              <a:ext cx="228600" cy="91302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9" name="Rectangle 1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1600200" y="4190469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0" name="Rectangle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1828800" y="4038600"/>
              <a:ext cx="228600" cy="60758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1" name="Rectangle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057400" y="4567089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2" name="Rectangle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286000" y="4414402"/>
              <a:ext cx="228600" cy="231784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3" name="Rectangle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514600" y="4567089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4" name="Rectangle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743200" y="4342904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5" name="Rectangle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71800" y="4342904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19" name="Rectangle 2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99906" y="4038599"/>
              <a:ext cx="228600" cy="60500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0" name="Rectangle 1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428506" y="4187890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1" name="Rectangle 16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657106" y="3733164"/>
              <a:ext cx="228600" cy="910443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2" name="Rectangle 17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885706" y="4564510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3" name="Rectangle 18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4114306" y="4340325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4" name="Rectangle 19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4342906" y="4564510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5" name="Rectangle 20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4571506" y="4190469"/>
              <a:ext cx="228600" cy="453138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6" name="Rectangle 21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800106" y="4340325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7" name="Rectangle 20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5027718" y="3962399"/>
              <a:ext cx="228600" cy="679861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8" name="Rectangle 1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5256318" y="4186544"/>
              <a:ext cx="228600" cy="455717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29" name="Rectangle 16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54849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0" name="Rectangle 17"/>
            <p:cNvSpPr>
              <a:spLocks noChangeArrowheads="1"/>
            </p:cNvSpPr>
            <p:nvPr>
              <p:custDataLst>
                <p:tags r:id="rId24"/>
              </p:custDataLst>
            </p:nvPr>
          </p:nvSpPr>
          <p:spPr bwMode="auto">
            <a:xfrm>
              <a:off x="5713518" y="4563164"/>
              <a:ext cx="228600" cy="7909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1" name="Rectangle 18"/>
            <p:cNvSpPr>
              <a:spLocks noChangeArrowheads="1"/>
            </p:cNvSpPr>
            <p:nvPr>
              <p:custDataLst>
                <p:tags r:id="rId25"/>
              </p:custDataLst>
            </p:nvPr>
          </p:nvSpPr>
          <p:spPr bwMode="auto">
            <a:xfrm>
              <a:off x="5942118" y="4338979"/>
              <a:ext cx="228600" cy="30328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2" name="Rectangle 19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6170718" y="4563164"/>
              <a:ext cx="228600" cy="79096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3" name="Rectangle 20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6399318" y="3962399"/>
              <a:ext cx="228600" cy="679862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  <p:sp>
          <p:nvSpPr>
            <p:cNvPr id="34" name="Rectangle 21"/>
            <p:cNvSpPr>
              <a:spLocks noChangeArrowheads="1"/>
            </p:cNvSpPr>
            <p:nvPr>
              <p:custDataLst>
                <p:tags r:id="rId28"/>
              </p:custDataLst>
            </p:nvPr>
          </p:nvSpPr>
          <p:spPr bwMode="auto">
            <a:xfrm>
              <a:off x="6627918" y="4338979"/>
              <a:ext cx="228600" cy="304870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 b="1">
                <a:solidFill>
                  <a:srgbClr val="000000"/>
                </a:solidFill>
                <a:latin typeface="Times New Roman" pitchFamily="18" charset="0"/>
                <a:ea typeface="ＭＳ Ｐゴシック" charset="-128"/>
              </a:endParaRPr>
            </a:p>
          </p:txBody>
        </p:sp>
      </p:grpSp>
      <p:cxnSp>
        <p:nvCxnSpPr>
          <p:cNvPr id="35" name="Straight Connector 34"/>
          <p:cNvCxnSpPr/>
          <p:nvPr/>
        </p:nvCxnSpPr>
        <p:spPr bwMode="auto">
          <a:xfrm>
            <a:off x="1371600" y="4800600"/>
            <a:ext cx="57912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6" name="TextBox 35"/>
          <p:cNvSpPr txBox="1"/>
          <p:nvPr/>
        </p:nvSpPr>
        <p:spPr>
          <a:xfrm>
            <a:off x="914400" y="4610100"/>
            <a:ext cx="685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0.2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903" y="3200400"/>
            <a:ext cx="1873297" cy="10123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504" y="3192582"/>
            <a:ext cx="1567788" cy="590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72968" y="3317544"/>
            <a:ext cx="1674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s</a:t>
            </a:r>
            <a:r>
              <a:rPr lang="en-US" sz="2000" dirty="0" smtClean="0">
                <a:solidFill>
                  <a:srgbClr val="000000"/>
                </a:solidFill>
              </a:rPr>
              <a:t>uch that: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37" name="Rectangle 1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0" y="6607856"/>
            <a:ext cx="194316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Zitnick</a:t>
            </a:r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  <a:ea typeface="ＭＳ Ｐゴシック" charset="-128"/>
              </a:rPr>
              <a:t>, adapted from D. Lowe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42751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435" name="Footer Placeholder 4"/>
          <p:cNvSpPr txBox="1">
            <a:spLocks noGrp="1"/>
          </p:cNvSpPr>
          <p:nvPr/>
        </p:nvSpPr>
        <p:spPr bwMode="auto">
          <a:xfrm>
            <a:off x="3124200" y="4505346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  <a:latin typeface="Times New Roman" pitchFamily="18" charset="0"/>
              </a:rPr>
              <a:t>CSE 576: Computer Vision</a:t>
            </a:r>
          </a:p>
        </p:txBody>
      </p:sp>
      <p:pic>
        <p:nvPicPr>
          <p:cNvPr id="786436" name="Picture 2" descr="matierb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457346"/>
            <a:ext cx="4962525" cy="3495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7" name="Rectangle 3"/>
          <p:cNvSpPr>
            <a:spLocks noGrp="1" noChangeArrowheads="1"/>
          </p:cNvSpPr>
          <p:nvPr>
            <p:ph type="title"/>
          </p:nvPr>
        </p:nvSpPr>
        <p:spPr>
          <a:xfrm>
            <a:off x="336492" y="131733"/>
            <a:ext cx="8459847" cy="11430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</a:rPr>
              <a:t>Making descriptor rotation invariant</a:t>
            </a:r>
            <a:endParaRPr lang="en-US" sz="4000" dirty="0">
              <a:solidFill>
                <a:schemeClr val="tx1"/>
              </a:solidFill>
            </a:endParaRPr>
          </a:p>
        </p:txBody>
      </p:sp>
      <p:pic>
        <p:nvPicPr>
          <p:cNvPr id="786438" name="Picture 5" descr="matierbf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99100" y="2741634"/>
            <a:ext cx="19827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86439" name="Line 6"/>
          <p:cNvSpPr>
            <a:spLocks noChangeShapeType="1"/>
          </p:cNvSpPr>
          <p:nvPr/>
        </p:nvSpPr>
        <p:spPr bwMode="auto">
          <a:xfrm>
            <a:off x="5486400" y="2447946"/>
            <a:ext cx="1990725" cy="1588"/>
          </a:xfrm>
          <a:prstGeom prst="line">
            <a:avLst/>
          </a:prstGeom>
          <a:noFill/>
          <a:ln w="5080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86440" name="Line 7"/>
          <p:cNvSpPr>
            <a:spLocks noChangeShapeType="1"/>
          </p:cNvSpPr>
          <p:nvPr/>
        </p:nvSpPr>
        <p:spPr bwMode="auto">
          <a:xfrm>
            <a:off x="4343400" y="2201884"/>
            <a:ext cx="596900" cy="123825"/>
          </a:xfrm>
          <a:prstGeom prst="line">
            <a:avLst/>
          </a:prstGeom>
          <a:noFill/>
          <a:ln w="31750">
            <a:solidFill>
              <a:srgbClr val="0000FF"/>
            </a:solidFill>
            <a:round/>
            <a:headEnd type="triangle" w="lg" len="med"/>
            <a:tailEnd type="triangle" w="lg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4" name="Rectangle 14"/>
          <p:cNvSpPr>
            <a:spLocks noChangeArrowheads="1"/>
          </p:cNvSpPr>
          <p:nvPr/>
        </p:nvSpPr>
        <p:spPr bwMode="auto">
          <a:xfrm>
            <a:off x="6944143" y="6568834"/>
            <a:ext cx="2228495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300" dirty="0" smtClean="0">
                <a:solidFill>
                  <a:srgbClr val="000000"/>
                </a:solidFill>
              </a:rPr>
              <a:t>Image from Matthew Brown</a:t>
            </a:r>
            <a:endParaRPr lang="en-US" sz="1300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6492" y="5035572"/>
            <a:ext cx="873448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Rotate patch according to its dominant gradient orientation</a:t>
            </a:r>
          </a:p>
          <a:p>
            <a:pPr marL="342900" indent="-34290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sz="2800" dirty="0" smtClean="0">
                <a:solidFill>
                  <a:srgbClr val="000000"/>
                </a:solidFill>
                <a:cs typeface="Times New Roman" pitchFamily="18" charset="0"/>
              </a:rPr>
              <a:t>This puts the patches into a canonical orientation.</a:t>
            </a:r>
            <a:endParaRPr lang="ru-RU" sz="2800" dirty="0">
              <a:solidFill>
                <a:srgbClr val="000000"/>
              </a:solidFill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6593765"/>
            <a:ext cx="827471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K. </a:t>
            </a:r>
            <a:r>
              <a:rPr lang="en-US" sz="1050" kern="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2828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Arial" pitchFamily="34" charset="0"/>
              <a:buChar char="•"/>
            </a:pPr>
            <a:r>
              <a:rPr lang="en-US" sz="2000" dirty="0" smtClean="0"/>
              <a:t>Extraordinarily robust matching technique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changes in viewpoint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Up to about 60 degree out of plane rotation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Can handle significant changes in illumination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600" dirty="0" smtClean="0"/>
              <a:t>Sometimes even day vs. night (below)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Fast and efficient—can run in real time</a:t>
            </a:r>
          </a:p>
          <a:p>
            <a:pPr lvl="1" eaLnBrk="1" hangingPunct="1">
              <a:buFont typeface="Arial" pitchFamily="34" charset="0"/>
              <a:buChar char="•"/>
            </a:pPr>
            <a:r>
              <a:rPr lang="en-US" sz="1800" dirty="0" smtClean="0"/>
              <a:t>Lots of code available</a:t>
            </a:r>
          </a:p>
          <a:p>
            <a:pPr lvl="2" eaLnBrk="1" hangingPunct="1">
              <a:buFont typeface="Arial" pitchFamily="34" charset="0"/>
              <a:buChar char="•"/>
            </a:pPr>
            <a:r>
              <a:rPr lang="en-US" sz="1100" dirty="0" smtClean="0"/>
              <a:t>http://people.csail.mit.edu/albert/ladypack/wiki/index.php/Known_implementations_of_SIFT</a:t>
            </a:r>
          </a:p>
        </p:txBody>
      </p:sp>
      <p:pic>
        <p:nvPicPr>
          <p:cNvPr id="40964" name="Picture 2" descr="http://www.cs.washington.edu/homes/snavely/outgoing/test/1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5570" y="3830643"/>
            <a:ext cx="3505248" cy="2627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65" name="Picture 4" descr="http://www.cs.washington.edu/homes/snavely/outgoing/test/2a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36234" y="3835593"/>
            <a:ext cx="3496584" cy="262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-304800" y="0"/>
            <a:ext cx="9829800" cy="1143000"/>
          </a:xfrm>
        </p:spPr>
        <p:txBody>
          <a:bodyPr/>
          <a:lstStyle/>
          <a:p>
            <a:pPr algn="ctr"/>
            <a:r>
              <a:rPr lang="en-US" sz="38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SIFT descriptor [Lowe 2004]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6593765"/>
            <a:ext cx="64793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kern="0" dirty="0" smtClean="0">
                <a:solidFill>
                  <a:srgbClr val="000000"/>
                </a:solidFill>
              </a:rPr>
              <a:t>S. Seitz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62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Interest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990600"/>
            <a:ext cx="4343401" cy="5573078"/>
          </a:xfrm>
        </p:spPr>
        <p:txBody>
          <a:bodyPr>
            <a:normAutofit/>
          </a:bodyPr>
          <a:lstStyle/>
          <a:p>
            <a:r>
              <a:rPr lang="en-US" dirty="0" smtClean="0"/>
              <a:t>Suppose </a:t>
            </a:r>
            <a:r>
              <a:rPr lang="en-US" dirty="0"/>
              <a:t>you have to click on some </a:t>
            </a:r>
            <a:r>
              <a:rPr lang="en-US" dirty="0" smtClean="0"/>
              <a:t>point,  </a:t>
            </a:r>
            <a:r>
              <a:rPr lang="en-US" dirty="0"/>
              <a:t>go away and come back </a:t>
            </a:r>
            <a:r>
              <a:rPr lang="en-US" dirty="0" smtClean="0"/>
              <a:t>after I deform the image, and </a:t>
            </a:r>
            <a:r>
              <a:rPr lang="en-US" dirty="0"/>
              <a:t>click on the same points </a:t>
            </a:r>
            <a:r>
              <a:rPr lang="en-US" dirty="0" smtClean="0"/>
              <a:t>again.  </a:t>
            </a:r>
          </a:p>
          <a:p>
            <a:pPr lvl="1"/>
            <a:r>
              <a:rPr lang="en-US" dirty="0" smtClean="0"/>
              <a:t>Which </a:t>
            </a:r>
            <a:r>
              <a:rPr lang="en-US" dirty="0"/>
              <a:t>points would you choose?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6063" y="1223446"/>
            <a:ext cx="3191578" cy="2485309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6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14825777">
            <a:off x="5189274" y="3888101"/>
            <a:ext cx="3546167" cy="2463560"/>
          </a:xfrm>
          <a:prstGeom prst="rect">
            <a:avLst/>
          </a:prstGeom>
          <a:noFill/>
          <a:ln w="12700" cap="sq">
            <a:solidFill>
              <a:srgbClr val="002060"/>
            </a:solidFill>
            <a:miter lim="800000"/>
            <a:headEnd type="none" w="sm" len="sm"/>
            <a:tailEnd type="none" w="sm" len="sm"/>
          </a:ln>
          <a:scene3d>
            <a:camera prst="orthographicFront">
              <a:rot lat="20783509" lon="19661947" rev="17225537"/>
            </a:camera>
            <a:lightRig rig="threePt" dir="t"/>
          </a:scene3d>
        </p:spPr>
      </p:pic>
      <p:sp>
        <p:nvSpPr>
          <p:cNvPr id="7" name="TextBox 6"/>
          <p:cNvSpPr txBox="1"/>
          <p:nvPr/>
        </p:nvSpPr>
        <p:spPr>
          <a:xfrm>
            <a:off x="6477000" y="838200"/>
            <a:ext cx="9284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original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56490" y="4017801"/>
            <a:ext cx="1159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smtClean="0">
                <a:solidFill>
                  <a:prstClr val="black"/>
                </a:solidFill>
                <a:latin typeface="Arial" charset="0"/>
              </a:rPr>
              <a:t>deformed</a:t>
            </a:r>
            <a:endParaRPr lang="en-US" dirty="0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255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Matching local features</a:t>
            </a:r>
          </a:p>
        </p:txBody>
      </p:sp>
      <p:pic>
        <p:nvPicPr>
          <p:cNvPr id="48131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48132" name="Picture 4" descr="building1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3" name="Picture 5" descr="building2_siftpatches.jpg"/>
          <p:cNvPicPr>
            <a:picLocks noChangeAspect="1"/>
          </p:cNvPicPr>
          <p:nvPr/>
        </p:nvPicPr>
        <p:blipFill>
          <a:blip r:embed="rId4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4" name="Picture 6" descr="building1_siftpatches.jpg"/>
          <p:cNvPicPr>
            <a:picLocks noChangeAspect="1"/>
          </p:cNvPicPr>
          <p:nvPr/>
        </p:nvPicPr>
        <p:blipFill>
          <a:blip r:embed="rId5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05050" y="2527300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V="1">
            <a:off x="2971800" y="2087563"/>
            <a:ext cx="2743200" cy="5334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6" name="Straight Arrow Connector 15"/>
          <p:cNvCxnSpPr>
            <a:cxnSpLocks noChangeShapeType="1"/>
          </p:cNvCxnSpPr>
          <p:nvPr/>
        </p:nvCxnSpPr>
        <p:spPr bwMode="auto">
          <a:xfrm>
            <a:off x="2971800" y="2620963"/>
            <a:ext cx="2895600" cy="3048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>
            <a:off x="2971800" y="2620963"/>
            <a:ext cx="2971800" cy="990600"/>
          </a:xfrm>
          <a:prstGeom prst="straightConnector1">
            <a:avLst/>
          </a:prstGeom>
          <a:noFill/>
          <a:ln w="57150" algn="ctr">
            <a:solidFill>
              <a:srgbClr val="FFC000"/>
            </a:solidFill>
            <a:round/>
            <a:headEnd/>
            <a:tailEnd type="arrow" w="med" len="med"/>
          </a:ln>
        </p:spPr>
      </p:cxn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733800" y="1684338"/>
            <a:ext cx="9144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00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164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To generate </a:t>
            </a:r>
            <a:r>
              <a:rPr lang="en-US" sz="2400" b="1">
                <a:solidFill>
                  <a:srgbClr val="000000"/>
                </a:solidFill>
                <a:latin typeface="Arial" pitchFamily="34" charset="0"/>
              </a:rPr>
              <a:t>candidate matches</a:t>
            </a: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, find patches that have the most similar appearance (e.g., lowest SSD)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>
                <a:solidFill>
                  <a:srgbClr val="000000"/>
                </a:solidFill>
                <a:latin typeface="Arial" pitchFamily="34" charset="0"/>
              </a:rPr>
              <a:t>Simplest approach: compare them all, take the closest (or closest k, or within a thresholded distance)</a:t>
            </a:r>
          </a:p>
        </p:txBody>
      </p:sp>
      <p:sp>
        <p:nvSpPr>
          <p:cNvPr id="48141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48142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000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1" grpId="0"/>
      <p:bldP spid="22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smtClean="0"/>
              <a:t>Ambiguous matches</a:t>
            </a:r>
          </a:p>
        </p:txBody>
      </p:sp>
      <p:pic>
        <p:nvPicPr>
          <p:cNvPr id="50179" name="Content Placeholder 3" descr="building2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57200" y="1325563"/>
            <a:ext cx="4064000" cy="3048000"/>
          </a:xfrm>
        </p:spPr>
      </p:pic>
      <p:pic>
        <p:nvPicPr>
          <p:cNvPr id="50180" name="Picture 4" descr="building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00600" y="1249363"/>
            <a:ext cx="4105275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1" name="Picture 5" descr="building2_siftpatches.jpg"/>
          <p:cNvPicPr>
            <a:picLocks noChangeAspect="1"/>
          </p:cNvPicPr>
          <p:nvPr/>
        </p:nvPicPr>
        <p:blipFill>
          <a:blip r:embed="rId5" cstate="print"/>
          <a:srcRect l="9975" t="5734" r="10223" b="8244"/>
          <a:stretch>
            <a:fillRect/>
          </a:stretch>
        </p:blipFill>
        <p:spPr bwMode="auto">
          <a:xfrm>
            <a:off x="4800600" y="1344613"/>
            <a:ext cx="403860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 descr="building1_siftpatches.jpg"/>
          <p:cNvPicPr>
            <a:picLocks noChangeAspect="1"/>
          </p:cNvPicPr>
          <p:nvPr/>
        </p:nvPicPr>
        <p:blipFill>
          <a:blip r:embed="rId6" cstate="print"/>
          <a:srcRect l="9975" t="3943" r="10223" b="8601"/>
          <a:stretch>
            <a:fillRect/>
          </a:stretch>
        </p:blipFill>
        <p:spPr bwMode="auto">
          <a:xfrm>
            <a:off x="457200" y="1325563"/>
            <a:ext cx="4038600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 rot="-297055">
            <a:off x="2346325" y="3222625"/>
            <a:ext cx="377825" cy="449263"/>
          </a:xfrm>
          <a:prstGeom prst="rect">
            <a:avLst/>
          </a:prstGeom>
          <a:noFill/>
          <a:ln w="57150" algn="ctr">
            <a:solidFill>
              <a:srgbClr val="FFC000"/>
            </a:solidFill>
            <a:round/>
            <a:headEnd/>
            <a:tailEnd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685800" y="4754563"/>
            <a:ext cx="8001000" cy="2616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At what SSD value do we have a good match?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To add robustness to matching, can consider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</a:rPr>
              <a:t>ratio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 : distance to best match  / distance to second best match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If 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low,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</a:rPr>
              <a:t>first match looks good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</a:rPr>
              <a:t>If high, could be ambiguous match.</a:t>
            </a: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</a:pPr>
            <a:endParaRPr lang="en-US" sz="2400" dirty="0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50185" name="TextBox 22"/>
          <p:cNvSpPr txBox="1">
            <a:spLocks noChangeArrowheads="1"/>
          </p:cNvSpPr>
          <p:nvPr/>
        </p:nvSpPr>
        <p:spPr bwMode="auto">
          <a:xfrm>
            <a:off x="1981200" y="4384675"/>
            <a:ext cx="1524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1</a:t>
            </a:r>
          </a:p>
        </p:txBody>
      </p:sp>
      <p:sp>
        <p:nvSpPr>
          <p:cNvPr id="50186" name="TextBox 23"/>
          <p:cNvSpPr txBox="1">
            <a:spLocks noChangeArrowheads="1"/>
          </p:cNvSpPr>
          <p:nvPr/>
        </p:nvSpPr>
        <p:spPr bwMode="auto">
          <a:xfrm>
            <a:off x="6400800" y="4373563"/>
            <a:ext cx="15240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  <a:latin typeface="Arial" pitchFamily="34" charset="0"/>
              </a:rPr>
              <a:t>Image 2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864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59436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4" name="TextBox 13"/>
          <p:cNvSpPr txBox="1">
            <a:spLocks noChangeArrowheads="1"/>
          </p:cNvSpPr>
          <p:nvPr/>
        </p:nvSpPr>
        <p:spPr bwMode="auto">
          <a:xfrm>
            <a:off x="64008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>
            <a:off x="6858000" y="3001963"/>
            <a:ext cx="685800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5000">
                <a:solidFill>
                  <a:srgbClr val="FF0000"/>
                </a:solidFill>
                <a:latin typeface="Arial" pitchFamily="34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094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build="allAtOnce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Matching SIFT Descriptors</a:t>
            </a:r>
          </a:p>
        </p:txBody>
      </p:sp>
      <p:sp>
        <p:nvSpPr>
          <p:cNvPr id="63491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mtClean="0"/>
              <a:t>Nearest neighbor (Euclidean distance)</a:t>
            </a:r>
          </a:p>
          <a:p>
            <a:r>
              <a:rPr lang="en-US" sz="2800" smtClean="0"/>
              <a:t>Threshold ratio of nearest to 2</a:t>
            </a:r>
            <a:r>
              <a:rPr lang="en-US" sz="2800" baseline="30000" smtClean="0"/>
              <a:t>nd</a:t>
            </a:r>
            <a:r>
              <a:rPr lang="en-US" sz="2800" smtClean="0"/>
              <a:t> nearest descriptor</a:t>
            </a:r>
          </a:p>
        </p:txBody>
      </p:sp>
      <p:pic>
        <p:nvPicPr>
          <p:cNvPr id="6349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2286000"/>
            <a:ext cx="6353175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493" name="TextBox 5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2250136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451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2605" y="1143000"/>
            <a:ext cx="683879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16" name="TextBox 4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33071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SIFT Repeatability</a:t>
            </a:r>
          </a:p>
        </p:txBody>
      </p:sp>
      <p:pic>
        <p:nvPicPr>
          <p:cNvPr id="65539" name="Picture 4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32221" y="1143000"/>
            <a:ext cx="6879559" cy="4572000"/>
          </a:xfrm>
          <a:noFill/>
        </p:spPr>
      </p:pic>
      <p:sp>
        <p:nvSpPr>
          <p:cNvPr id="4" name="TextBox 4"/>
          <p:cNvSpPr txBox="1">
            <a:spLocks noChangeArrowheads="1"/>
          </p:cNvSpPr>
          <p:nvPr/>
        </p:nvSpPr>
        <p:spPr bwMode="auto">
          <a:xfrm>
            <a:off x="7265988" y="6488113"/>
            <a:ext cx="187801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charset="0"/>
              </a:rPr>
              <a:t>Lowe IJCV 2004</a:t>
            </a:r>
          </a:p>
        </p:txBody>
      </p:sp>
    </p:spTree>
    <p:extLst>
      <p:ext uri="{BB962C8B-B14F-4D97-AF65-F5344CB8AC3E}">
        <p14:creationId xmlns:p14="http://schemas.microsoft.com/office/powerpoint/2010/main" val="3994536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pic>
        <p:nvPicPr>
          <p:cNvPr id="102403" name="Picture 4" descr="image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04" name="Picture 5" descr="image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996950"/>
            <a:ext cx="3676650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058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27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42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342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1835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6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4451" name="Picture 7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445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445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</p:txBody>
      </p:sp>
      <p:sp>
        <p:nvSpPr>
          <p:cNvPr id="104454" name="Line 11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5" name="Freeform 12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6" name="Line 13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7" name="Freeform 14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58" name="Line 15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59" name="Freeform 16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0" name="Freeform 17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1" name="Freeform 18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2" name="Freeform 19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3" name="Line 20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4464" name="Freeform 21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5" name="Freeform 22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6" name="Freeform 23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7" name="Freeform 24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8" name="Freeform 25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69" name="Freeform 26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0" name="Freeform 27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1" name="Freeform 28"/>
          <p:cNvSpPr>
            <a:spLocks/>
          </p:cNvSpPr>
          <p:nvPr/>
        </p:nvSpPr>
        <p:spPr bwMode="auto">
          <a:xfrm>
            <a:off x="2362200" y="2438400"/>
            <a:ext cx="3878263" cy="609600"/>
          </a:xfrm>
          <a:custGeom>
            <a:avLst/>
            <a:gdLst>
              <a:gd name="T0" fmla="*/ 0 w 2443"/>
              <a:gd name="T1" fmla="*/ 0 h 384"/>
              <a:gd name="T2" fmla="*/ 2147483647 w 2443"/>
              <a:gd name="T3" fmla="*/ 2147483647 h 384"/>
              <a:gd name="T4" fmla="*/ 0 60000 65536"/>
              <a:gd name="T5" fmla="*/ 0 60000 65536"/>
              <a:gd name="T6" fmla="*/ 0 w 2443"/>
              <a:gd name="T7" fmla="*/ 0 h 384"/>
              <a:gd name="T8" fmla="*/ 2443 w 2443"/>
              <a:gd name="T9" fmla="*/ 384 h 384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443" h="384">
                <a:moveTo>
                  <a:pt x="0" y="0"/>
                </a:moveTo>
                <a:lnTo>
                  <a:pt x="2443" y="384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2" name="Freeform 29"/>
          <p:cNvSpPr>
            <a:spLocks/>
          </p:cNvSpPr>
          <p:nvPr/>
        </p:nvSpPr>
        <p:spPr bwMode="auto">
          <a:xfrm>
            <a:off x="2286000" y="2786063"/>
            <a:ext cx="5392738" cy="414337"/>
          </a:xfrm>
          <a:custGeom>
            <a:avLst/>
            <a:gdLst>
              <a:gd name="T0" fmla="*/ 0 w 3397"/>
              <a:gd name="T1" fmla="*/ 2147483647 h 261"/>
              <a:gd name="T2" fmla="*/ 2147483647 w 3397"/>
              <a:gd name="T3" fmla="*/ 0 h 261"/>
              <a:gd name="T4" fmla="*/ 0 60000 65536"/>
              <a:gd name="T5" fmla="*/ 0 60000 65536"/>
              <a:gd name="T6" fmla="*/ 0 w 3397"/>
              <a:gd name="T7" fmla="*/ 0 h 261"/>
              <a:gd name="T8" fmla="*/ 3397 w 3397"/>
              <a:gd name="T9" fmla="*/ 261 h 26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97" h="261">
                <a:moveTo>
                  <a:pt x="0" y="261"/>
                </a:moveTo>
                <a:lnTo>
                  <a:pt x="339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3" name="Freeform 30"/>
          <p:cNvSpPr>
            <a:spLocks/>
          </p:cNvSpPr>
          <p:nvPr/>
        </p:nvSpPr>
        <p:spPr bwMode="auto">
          <a:xfrm>
            <a:off x="1335088" y="3149600"/>
            <a:ext cx="6124575" cy="246063"/>
          </a:xfrm>
          <a:custGeom>
            <a:avLst/>
            <a:gdLst>
              <a:gd name="T0" fmla="*/ 0 w 3858"/>
              <a:gd name="T1" fmla="*/ 0 h 155"/>
              <a:gd name="T2" fmla="*/ 2147483647 w 3858"/>
              <a:gd name="T3" fmla="*/ 2147483647 h 155"/>
              <a:gd name="T4" fmla="*/ 0 60000 65536"/>
              <a:gd name="T5" fmla="*/ 0 60000 65536"/>
              <a:gd name="T6" fmla="*/ 0 w 3858"/>
              <a:gd name="T7" fmla="*/ 0 h 155"/>
              <a:gd name="T8" fmla="*/ 3858 w 3858"/>
              <a:gd name="T9" fmla="*/ 155 h 15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58" h="155">
                <a:moveTo>
                  <a:pt x="0" y="0"/>
                </a:moveTo>
                <a:lnTo>
                  <a:pt x="3858" y="15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4" name="Freeform 31"/>
          <p:cNvSpPr>
            <a:spLocks/>
          </p:cNvSpPr>
          <p:nvPr/>
        </p:nvSpPr>
        <p:spPr bwMode="auto">
          <a:xfrm>
            <a:off x="1114425" y="2819400"/>
            <a:ext cx="5243513" cy="795338"/>
          </a:xfrm>
          <a:custGeom>
            <a:avLst/>
            <a:gdLst>
              <a:gd name="T0" fmla="*/ 0 w 3303"/>
              <a:gd name="T1" fmla="*/ 0 h 501"/>
              <a:gd name="T2" fmla="*/ 2147483647 w 3303"/>
              <a:gd name="T3" fmla="*/ 2147483647 h 501"/>
              <a:gd name="T4" fmla="*/ 0 60000 65536"/>
              <a:gd name="T5" fmla="*/ 0 60000 65536"/>
              <a:gd name="T6" fmla="*/ 0 w 3303"/>
              <a:gd name="T7" fmla="*/ 0 h 501"/>
              <a:gd name="T8" fmla="*/ 3303 w 330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303" h="501">
                <a:moveTo>
                  <a:pt x="0" y="0"/>
                </a:moveTo>
                <a:lnTo>
                  <a:pt x="3303" y="50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5" name="Freeform 32"/>
          <p:cNvSpPr>
            <a:spLocks/>
          </p:cNvSpPr>
          <p:nvPr/>
        </p:nvSpPr>
        <p:spPr bwMode="auto">
          <a:xfrm>
            <a:off x="1770063" y="2627313"/>
            <a:ext cx="4949825" cy="203200"/>
          </a:xfrm>
          <a:custGeom>
            <a:avLst/>
            <a:gdLst>
              <a:gd name="T0" fmla="*/ 0 w 3118"/>
              <a:gd name="T1" fmla="*/ 2147483647 h 128"/>
              <a:gd name="T2" fmla="*/ 2147483647 w 3118"/>
              <a:gd name="T3" fmla="*/ 0 h 128"/>
              <a:gd name="T4" fmla="*/ 0 60000 65536"/>
              <a:gd name="T5" fmla="*/ 0 60000 65536"/>
              <a:gd name="T6" fmla="*/ 0 w 3118"/>
              <a:gd name="T7" fmla="*/ 0 h 128"/>
              <a:gd name="T8" fmla="*/ 3118 w 3118"/>
              <a:gd name="T9" fmla="*/ 128 h 12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118" h="128">
                <a:moveTo>
                  <a:pt x="0" y="128"/>
                </a:moveTo>
                <a:lnTo>
                  <a:pt x="311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6" name="Freeform 33"/>
          <p:cNvSpPr>
            <a:spLocks/>
          </p:cNvSpPr>
          <p:nvPr/>
        </p:nvSpPr>
        <p:spPr bwMode="auto">
          <a:xfrm>
            <a:off x="1447800" y="2278063"/>
            <a:ext cx="4154488" cy="1285875"/>
          </a:xfrm>
          <a:custGeom>
            <a:avLst/>
            <a:gdLst>
              <a:gd name="T0" fmla="*/ 0 w 2617"/>
              <a:gd name="T1" fmla="*/ 2147483647 h 810"/>
              <a:gd name="T2" fmla="*/ 2147483647 w 2617"/>
              <a:gd name="T3" fmla="*/ 0 h 810"/>
              <a:gd name="T4" fmla="*/ 0 60000 65536"/>
              <a:gd name="T5" fmla="*/ 0 60000 65536"/>
              <a:gd name="T6" fmla="*/ 0 w 2617"/>
              <a:gd name="T7" fmla="*/ 0 h 810"/>
              <a:gd name="T8" fmla="*/ 2617 w 2617"/>
              <a:gd name="T9" fmla="*/ 810 h 8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17" h="810">
                <a:moveTo>
                  <a:pt x="0" y="810"/>
                </a:moveTo>
                <a:lnTo>
                  <a:pt x="26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7" name="Freeform 34"/>
          <p:cNvSpPr>
            <a:spLocks/>
          </p:cNvSpPr>
          <p:nvPr/>
        </p:nvSpPr>
        <p:spPr bwMode="auto">
          <a:xfrm>
            <a:off x="3787775" y="1944688"/>
            <a:ext cx="1436688" cy="1568450"/>
          </a:xfrm>
          <a:custGeom>
            <a:avLst/>
            <a:gdLst>
              <a:gd name="T0" fmla="*/ 0 w 905"/>
              <a:gd name="T1" fmla="*/ 2147483647 h 988"/>
              <a:gd name="T2" fmla="*/ 2147483647 w 905"/>
              <a:gd name="T3" fmla="*/ 0 h 988"/>
              <a:gd name="T4" fmla="*/ 0 60000 65536"/>
              <a:gd name="T5" fmla="*/ 0 60000 65536"/>
              <a:gd name="T6" fmla="*/ 0 w 905"/>
              <a:gd name="T7" fmla="*/ 0 h 988"/>
              <a:gd name="T8" fmla="*/ 905 w 905"/>
              <a:gd name="T9" fmla="*/ 988 h 988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905" h="988">
                <a:moveTo>
                  <a:pt x="0" y="988"/>
                </a:moveTo>
                <a:lnTo>
                  <a:pt x="90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8" name="Freeform 35"/>
          <p:cNvSpPr>
            <a:spLocks/>
          </p:cNvSpPr>
          <p:nvPr/>
        </p:nvSpPr>
        <p:spPr bwMode="auto">
          <a:xfrm>
            <a:off x="990600" y="2481263"/>
            <a:ext cx="6688138" cy="795337"/>
          </a:xfrm>
          <a:custGeom>
            <a:avLst/>
            <a:gdLst>
              <a:gd name="T0" fmla="*/ 0 w 4213"/>
              <a:gd name="T1" fmla="*/ 2147483647 h 501"/>
              <a:gd name="T2" fmla="*/ 2147483647 w 4213"/>
              <a:gd name="T3" fmla="*/ 0 h 501"/>
              <a:gd name="T4" fmla="*/ 0 60000 65536"/>
              <a:gd name="T5" fmla="*/ 0 60000 65536"/>
              <a:gd name="T6" fmla="*/ 0 w 4213"/>
              <a:gd name="T7" fmla="*/ 0 h 501"/>
              <a:gd name="T8" fmla="*/ 4213 w 4213"/>
              <a:gd name="T9" fmla="*/ 501 h 50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213" h="501">
                <a:moveTo>
                  <a:pt x="0" y="501"/>
                </a:moveTo>
                <a:lnTo>
                  <a:pt x="4213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79" name="Freeform 36"/>
          <p:cNvSpPr>
            <a:spLocks/>
          </p:cNvSpPr>
          <p:nvPr/>
        </p:nvSpPr>
        <p:spPr bwMode="auto">
          <a:xfrm>
            <a:off x="1495425" y="3106738"/>
            <a:ext cx="6081713" cy="474662"/>
          </a:xfrm>
          <a:custGeom>
            <a:avLst/>
            <a:gdLst>
              <a:gd name="T0" fmla="*/ 0 w 3831"/>
              <a:gd name="T1" fmla="*/ 2147483647 h 299"/>
              <a:gd name="T2" fmla="*/ 2147483647 w 3831"/>
              <a:gd name="T3" fmla="*/ 0 h 299"/>
              <a:gd name="T4" fmla="*/ 0 60000 65536"/>
              <a:gd name="T5" fmla="*/ 0 60000 65536"/>
              <a:gd name="T6" fmla="*/ 0 w 3831"/>
              <a:gd name="T7" fmla="*/ 0 h 299"/>
              <a:gd name="T8" fmla="*/ 3831 w 3831"/>
              <a:gd name="T9" fmla="*/ 299 h 299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831" h="299">
                <a:moveTo>
                  <a:pt x="0" y="299"/>
                </a:moveTo>
                <a:lnTo>
                  <a:pt x="3831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0" name="Freeform 37"/>
          <p:cNvSpPr>
            <a:spLocks/>
          </p:cNvSpPr>
          <p:nvPr/>
        </p:nvSpPr>
        <p:spPr bwMode="auto">
          <a:xfrm>
            <a:off x="4354513" y="2903538"/>
            <a:ext cx="3556000" cy="623887"/>
          </a:xfrm>
          <a:custGeom>
            <a:avLst/>
            <a:gdLst>
              <a:gd name="T0" fmla="*/ 0 w 2240"/>
              <a:gd name="T1" fmla="*/ 2147483647 h 393"/>
              <a:gd name="T2" fmla="*/ 2147483647 w 2240"/>
              <a:gd name="T3" fmla="*/ 0 h 393"/>
              <a:gd name="T4" fmla="*/ 0 60000 65536"/>
              <a:gd name="T5" fmla="*/ 0 60000 65536"/>
              <a:gd name="T6" fmla="*/ 0 w 2240"/>
              <a:gd name="T7" fmla="*/ 0 h 393"/>
              <a:gd name="T8" fmla="*/ 2240 w 2240"/>
              <a:gd name="T9" fmla="*/ 393 h 39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240" h="393">
                <a:moveTo>
                  <a:pt x="0" y="393"/>
                </a:moveTo>
                <a:lnTo>
                  <a:pt x="2240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1" name="Freeform 38"/>
          <p:cNvSpPr>
            <a:spLocks/>
          </p:cNvSpPr>
          <p:nvPr/>
        </p:nvSpPr>
        <p:spPr bwMode="auto">
          <a:xfrm>
            <a:off x="4224338" y="2540000"/>
            <a:ext cx="3454400" cy="668338"/>
          </a:xfrm>
          <a:custGeom>
            <a:avLst/>
            <a:gdLst>
              <a:gd name="T0" fmla="*/ 0 w 2176"/>
              <a:gd name="T1" fmla="*/ 2147483647 h 421"/>
              <a:gd name="T2" fmla="*/ 2147483647 w 2176"/>
              <a:gd name="T3" fmla="*/ 0 h 421"/>
              <a:gd name="T4" fmla="*/ 0 60000 65536"/>
              <a:gd name="T5" fmla="*/ 0 60000 65536"/>
              <a:gd name="T6" fmla="*/ 0 w 2176"/>
              <a:gd name="T7" fmla="*/ 0 h 421"/>
              <a:gd name="T8" fmla="*/ 2176 w 2176"/>
              <a:gd name="T9" fmla="*/ 421 h 4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176" h="421">
                <a:moveTo>
                  <a:pt x="0" y="421"/>
                </a:moveTo>
                <a:lnTo>
                  <a:pt x="2176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2" name="Freeform 39"/>
          <p:cNvSpPr>
            <a:spLocks/>
          </p:cNvSpPr>
          <p:nvPr/>
        </p:nvSpPr>
        <p:spPr bwMode="auto">
          <a:xfrm>
            <a:off x="2590800" y="2362200"/>
            <a:ext cx="3694113" cy="33338"/>
          </a:xfrm>
          <a:custGeom>
            <a:avLst/>
            <a:gdLst>
              <a:gd name="T0" fmla="*/ 0 w 2327"/>
              <a:gd name="T1" fmla="*/ 0 h 21"/>
              <a:gd name="T2" fmla="*/ 2147483647 w 2327"/>
              <a:gd name="T3" fmla="*/ 2147483647 h 21"/>
              <a:gd name="T4" fmla="*/ 0 60000 65536"/>
              <a:gd name="T5" fmla="*/ 0 60000 65536"/>
              <a:gd name="T6" fmla="*/ 0 w 2327"/>
              <a:gd name="T7" fmla="*/ 0 h 21"/>
              <a:gd name="T8" fmla="*/ 2327 w 2327"/>
              <a:gd name="T9" fmla="*/ 21 h 2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327" h="21">
                <a:moveTo>
                  <a:pt x="0" y="0"/>
                </a:moveTo>
                <a:lnTo>
                  <a:pt x="2327" y="21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3" name="Freeform 40"/>
          <p:cNvSpPr>
            <a:spLocks/>
          </p:cNvSpPr>
          <p:nvPr/>
        </p:nvSpPr>
        <p:spPr bwMode="auto">
          <a:xfrm>
            <a:off x="914400" y="2286000"/>
            <a:ext cx="6908800" cy="1095375"/>
          </a:xfrm>
          <a:custGeom>
            <a:avLst/>
            <a:gdLst>
              <a:gd name="T0" fmla="*/ 0 w 4352"/>
              <a:gd name="T1" fmla="*/ 0 h 690"/>
              <a:gd name="T2" fmla="*/ 2147483647 w 4352"/>
              <a:gd name="T3" fmla="*/ 2147483647 h 690"/>
              <a:gd name="T4" fmla="*/ 0 60000 65536"/>
              <a:gd name="T5" fmla="*/ 0 60000 65536"/>
              <a:gd name="T6" fmla="*/ 0 w 4352"/>
              <a:gd name="T7" fmla="*/ 0 h 690"/>
              <a:gd name="T8" fmla="*/ 4352 w 4352"/>
              <a:gd name="T9" fmla="*/ 690 h 69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4352" h="690">
                <a:moveTo>
                  <a:pt x="0" y="0"/>
                </a:moveTo>
                <a:lnTo>
                  <a:pt x="4352" y="69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4484" name="Freeform 41"/>
          <p:cNvSpPr>
            <a:spLocks/>
          </p:cNvSpPr>
          <p:nvPr/>
        </p:nvSpPr>
        <p:spPr bwMode="auto">
          <a:xfrm>
            <a:off x="2257425" y="2878138"/>
            <a:ext cx="5884863" cy="198437"/>
          </a:xfrm>
          <a:custGeom>
            <a:avLst/>
            <a:gdLst>
              <a:gd name="T0" fmla="*/ 0 w 3707"/>
              <a:gd name="T1" fmla="*/ 0 h 125"/>
              <a:gd name="T2" fmla="*/ 2147483647 w 3707"/>
              <a:gd name="T3" fmla="*/ 2147483647 h 125"/>
              <a:gd name="T4" fmla="*/ 0 60000 65536"/>
              <a:gd name="T5" fmla="*/ 0 60000 65536"/>
              <a:gd name="T6" fmla="*/ 0 w 3707"/>
              <a:gd name="T7" fmla="*/ 0 h 125"/>
              <a:gd name="T8" fmla="*/ 3707 w 3707"/>
              <a:gd name="T9" fmla="*/ 125 h 12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3707" h="125">
                <a:moveTo>
                  <a:pt x="0" y="0"/>
                </a:moveTo>
                <a:lnTo>
                  <a:pt x="3707" y="125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0831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5475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547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547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457200" indent="-457200">
              <a:buFontTx/>
              <a:buChar char="•"/>
            </a:pPr>
            <a:endParaRPr lang="en-US" smtClean="0"/>
          </a:p>
        </p:txBody>
      </p:sp>
      <p:sp>
        <p:nvSpPr>
          <p:cNvPr id="105478" name="Line 7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79" name="Line 8"/>
          <p:cNvSpPr>
            <a:spLocks noChangeShapeType="1"/>
          </p:cNvSpPr>
          <p:nvPr/>
        </p:nvSpPr>
        <p:spPr bwMode="auto">
          <a:xfrm>
            <a:off x="4232275" y="2098675"/>
            <a:ext cx="1816100" cy="14288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5480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64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 descr="SIFT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995363"/>
            <a:ext cx="3675063" cy="266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6499" name="Picture 3" descr="SIFT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200" y="995363"/>
            <a:ext cx="3675063" cy="266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50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65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sp>
        <p:nvSpPr>
          <p:cNvPr id="106502" name="Line 6"/>
          <p:cNvSpPr>
            <a:spLocks noChangeShapeType="1"/>
          </p:cNvSpPr>
          <p:nvPr/>
        </p:nvSpPr>
        <p:spPr bwMode="auto">
          <a:xfrm flipV="1">
            <a:off x="3289300" y="1828800"/>
            <a:ext cx="1905000" cy="152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3" name="Freeform 7"/>
          <p:cNvSpPr>
            <a:spLocks/>
          </p:cNvSpPr>
          <p:nvPr/>
        </p:nvSpPr>
        <p:spPr bwMode="auto">
          <a:xfrm>
            <a:off x="4232275" y="2046288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4" name="Line 8"/>
          <p:cNvSpPr>
            <a:spLocks noChangeShapeType="1"/>
          </p:cNvSpPr>
          <p:nvPr/>
        </p:nvSpPr>
        <p:spPr bwMode="auto">
          <a:xfrm flipV="1">
            <a:off x="3724275" y="3200400"/>
            <a:ext cx="1698625" cy="1428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5" name="Freeform 9"/>
          <p:cNvSpPr>
            <a:spLocks/>
          </p:cNvSpPr>
          <p:nvPr/>
        </p:nvSpPr>
        <p:spPr bwMode="auto">
          <a:xfrm>
            <a:off x="4154488" y="2608263"/>
            <a:ext cx="1733550" cy="47625"/>
          </a:xfrm>
          <a:custGeom>
            <a:avLst/>
            <a:gdLst>
              <a:gd name="T0" fmla="*/ 0 w 1092"/>
              <a:gd name="T1" fmla="*/ 2147483647 h 30"/>
              <a:gd name="T2" fmla="*/ 2147483647 w 1092"/>
              <a:gd name="T3" fmla="*/ 0 h 30"/>
              <a:gd name="T4" fmla="*/ 0 60000 65536"/>
              <a:gd name="T5" fmla="*/ 0 60000 65536"/>
              <a:gd name="T6" fmla="*/ 0 w 1092"/>
              <a:gd name="T7" fmla="*/ 0 h 30"/>
              <a:gd name="T8" fmla="*/ 1092 w 1092"/>
              <a:gd name="T9" fmla="*/ 30 h 3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92" h="30">
                <a:moveTo>
                  <a:pt x="0" y="30"/>
                </a:moveTo>
                <a:lnTo>
                  <a:pt x="1092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6" name="Line 10"/>
          <p:cNvSpPr>
            <a:spLocks noChangeShapeType="1"/>
          </p:cNvSpPr>
          <p:nvPr/>
        </p:nvSpPr>
        <p:spPr bwMode="auto">
          <a:xfrm flipV="1">
            <a:off x="3444875" y="23241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07" name="Freeform 11"/>
          <p:cNvSpPr>
            <a:spLocks/>
          </p:cNvSpPr>
          <p:nvPr/>
        </p:nvSpPr>
        <p:spPr bwMode="auto">
          <a:xfrm>
            <a:off x="4016375" y="29289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8" name="Freeform 12"/>
          <p:cNvSpPr>
            <a:spLocks/>
          </p:cNvSpPr>
          <p:nvPr/>
        </p:nvSpPr>
        <p:spPr bwMode="auto">
          <a:xfrm>
            <a:off x="30480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09" name="Freeform 13"/>
          <p:cNvSpPr>
            <a:spLocks/>
          </p:cNvSpPr>
          <p:nvPr/>
        </p:nvSpPr>
        <p:spPr bwMode="auto">
          <a:xfrm>
            <a:off x="4168775" y="2714625"/>
            <a:ext cx="1709738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0" name="Freeform 14"/>
          <p:cNvSpPr>
            <a:spLocks/>
          </p:cNvSpPr>
          <p:nvPr/>
        </p:nvSpPr>
        <p:spPr bwMode="auto">
          <a:xfrm>
            <a:off x="4419600" y="21574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1" name="Line 15"/>
          <p:cNvSpPr>
            <a:spLocks noChangeShapeType="1"/>
          </p:cNvSpPr>
          <p:nvPr/>
        </p:nvSpPr>
        <p:spPr bwMode="auto">
          <a:xfrm flipV="1">
            <a:off x="3597275" y="2438400"/>
            <a:ext cx="1825625" cy="1301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6512" name="Freeform 16"/>
          <p:cNvSpPr>
            <a:spLocks/>
          </p:cNvSpPr>
          <p:nvPr/>
        </p:nvSpPr>
        <p:spPr bwMode="auto">
          <a:xfrm>
            <a:off x="4267200" y="2386013"/>
            <a:ext cx="1790700" cy="52387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3" name="Freeform 17"/>
          <p:cNvSpPr>
            <a:spLocks/>
          </p:cNvSpPr>
          <p:nvPr/>
        </p:nvSpPr>
        <p:spPr bwMode="auto">
          <a:xfrm>
            <a:off x="3886200" y="3402013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4" name="Freeform 18"/>
          <p:cNvSpPr>
            <a:spLocks/>
          </p:cNvSpPr>
          <p:nvPr/>
        </p:nvSpPr>
        <p:spPr bwMode="auto">
          <a:xfrm>
            <a:off x="3657600" y="3081338"/>
            <a:ext cx="1614488" cy="103187"/>
          </a:xfrm>
          <a:custGeom>
            <a:avLst/>
            <a:gdLst>
              <a:gd name="T0" fmla="*/ 0 w 1017"/>
              <a:gd name="T1" fmla="*/ 2147483647 h 65"/>
              <a:gd name="T2" fmla="*/ 2147483647 w 1017"/>
              <a:gd name="T3" fmla="*/ 0 h 65"/>
              <a:gd name="T4" fmla="*/ 0 60000 65536"/>
              <a:gd name="T5" fmla="*/ 0 60000 65536"/>
              <a:gd name="T6" fmla="*/ 0 w 1017"/>
              <a:gd name="T7" fmla="*/ 0 h 65"/>
              <a:gd name="T8" fmla="*/ 1017 w 1017"/>
              <a:gd name="T9" fmla="*/ 65 h 6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17" h="65">
                <a:moveTo>
                  <a:pt x="0" y="65"/>
                </a:moveTo>
                <a:lnTo>
                  <a:pt x="101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5" name="Freeform 19"/>
          <p:cNvSpPr>
            <a:spLocks/>
          </p:cNvSpPr>
          <p:nvPr/>
        </p:nvSpPr>
        <p:spPr bwMode="auto">
          <a:xfrm>
            <a:off x="3776663" y="2819400"/>
            <a:ext cx="1709737" cy="55563"/>
          </a:xfrm>
          <a:custGeom>
            <a:avLst/>
            <a:gdLst>
              <a:gd name="T0" fmla="*/ 0 w 1077"/>
              <a:gd name="T1" fmla="*/ 2147483647 h 35"/>
              <a:gd name="T2" fmla="*/ 2147483647 w 1077"/>
              <a:gd name="T3" fmla="*/ 0 h 35"/>
              <a:gd name="T4" fmla="*/ 0 60000 65536"/>
              <a:gd name="T5" fmla="*/ 0 60000 65536"/>
              <a:gd name="T6" fmla="*/ 0 w 1077"/>
              <a:gd name="T7" fmla="*/ 0 h 35"/>
              <a:gd name="T8" fmla="*/ 1077 w 1077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077" h="35">
                <a:moveTo>
                  <a:pt x="0" y="35"/>
                </a:moveTo>
                <a:lnTo>
                  <a:pt x="1077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6" name="Freeform 20"/>
          <p:cNvSpPr>
            <a:spLocks/>
          </p:cNvSpPr>
          <p:nvPr/>
        </p:nvSpPr>
        <p:spPr bwMode="auto">
          <a:xfrm>
            <a:off x="3581400" y="22860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7" name="Freeform 21"/>
          <p:cNvSpPr>
            <a:spLocks/>
          </p:cNvSpPr>
          <p:nvPr/>
        </p:nvSpPr>
        <p:spPr bwMode="auto">
          <a:xfrm>
            <a:off x="3429000" y="2133600"/>
            <a:ext cx="1790700" cy="52388"/>
          </a:xfrm>
          <a:custGeom>
            <a:avLst/>
            <a:gdLst>
              <a:gd name="T0" fmla="*/ 0 w 1128"/>
              <a:gd name="T1" fmla="*/ 2147483647 h 33"/>
              <a:gd name="T2" fmla="*/ 2147483647 w 1128"/>
              <a:gd name="T3" fmla="*/ 0 h 33"/>
              <a:gd name="T4" fmla="*/ 0 60000 65536"/>
              <a:gd name="T5" fmla="*/ 0 60000 65536"/>
              <a:gd name="T6" fmla="*/ 0 w 1128"/>
              <a:gd name="T7" fmla="*/ 0 h 33"/>
              <a:gd name="T8" fmla="*/ 1128 w 1128"/>
              <a:gd name="T9" fmla="*/ 33 h 33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8" h="33">
                <a:moveTo>
                  <a:pt x="0" y="33"/>
                </a:moveTo>
                <a:lnTo>
                  <a:pt x="1128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06518" name="Freeform 22"/>
          <p:cNvSpPr>
            <a:spLocks/>
          </p:cNvSpPr>
          <p:nvPr/>
        </p:nvSpPr>
        <p:spPr bwMode="auto">
          <a:xfrm>
            <a:off x="3733800" y="1958975"/>
            <a:ext cx="1785938" cy="174625"/>
          </a:xfrm>
          <a:custGeom>
            <a:avLst/>
            <a:gdLst>
              <a:gd name="T0" fmla="*/ 0 w 1125"/>
              <a:gd name="T1" fmla="*/ 2147483647 h 110"/>
              <a:gd name="T2" fmla="*/ 2147483647 w 1125"/>
              <a:gd name="T3" fmla="*/ 0 h 110"/>
              <a:gd name="T4" fmla="*/ 0 60000 65536"/>
              <a:gd name="T5" fmla="*/ 0 60000 65536"/>
              <a:gd name="T6" fmla="*/ 0 w 1125"/>
              <a:gd name="T7" fmla="*/ 0 h 110"/>
              <a:gd name="T8" fmla="*/ 1125 w 1125"/>
              <a:gd name="T9" fmla="*/ 110 h 110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1125" h="110">
                <a:moveTo>
                  <a:pt x="0" y="110"/>
                </a:moveTo>
                <a:lnTo>
                  <a:pt x="1125" y="0"/>
                </a:lnTo>
              </a:path>
            </a:pathLst>
          </a:cu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 b="1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6391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Choosing distinctive interest points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 smtClean="0"/>
              <a:t>If you wanted to meet a friend would you say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campus.”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on Green street.”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dirty="0" smtClean="0"/>
              <a:t>“Let’s meet at Green and Wright.”</a:t>
            </a:r>
          </a:p>
          <a:p>
            <a:pPr marL="971550" lvl="1" indent="-514350">
              <a:buFont typeface="Arial" pitchFamily="34" charset="0"/>
              <a:buChar char="–"/>
              <a:defRPr/>
            </a:pPr>
            <a:r>
              <a:rPr lang="en-US" dirty="0" smtClean="0"/>
              <a:t>Corner detection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smtClean="0"/>
          </a:p>
          <a:p>
            <a:pPr marL="571500" indent="-514350">
              <a:buFont typeface="Arial" pitchFamily="34" charset="0"/>
              <a:buChar char="•"/>
              <a:defRPr/>
            </a:pPr>
            <a:r>
              <a:rPr lang="en-US" smtClean="0"/>
              <a:t>Or if you were in a secluded area: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smtClean="0"/>
              <a:t>“Let’s meet in the Plains of Akbar.”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smtClean="0"/>
              <a:t>“Let’s meet on the side of Mt. Doom.”</a:t>
            </a:r>
          </a:p>
          <a:p>
            <a:pPr marL="971550" lvl="1" indent="-514350">
              <a:buFont typeface="+mj-lt"/>
              <a:buAutoNum type="alphaLcParenR"/>
              <a:defRPr/>
            </a:pPr>
            <a:r>
              <a:rPr lang="en-US" smtClean="0"/>
              <a:t>“Let’s meet on top of Mt. Doom.”</a:t>
            </a:r>
          </a:p>
          <a:p>
            <a:pPr marL="971550" lvl="1" indent="-514350">
              <a:buFont typeface="Arial" pitchFamily="34" charset="0"/>
              <a:buChar char="–"/>
              <a:defRPr/>
            </a:pPr>
            <a:r>
              <a:rPr lang="en-US" smtClean="0"/>
              <a:t>Blob (valley/peak) detection</a:t>
            </a:r>
          </a:p>
          <a:p>
            <a:pPr marL="971550" lvl="1" indent="-514350">
              <a:buFont typeface="+mj-lt"/>
              <a:buAutoNum type="alphaLcParenR"/>
              <a:defRPr/>
            </a:pPr>
            <a:endParaRPr lang="en-US" smtClean="0"/>
          </a:p>
          <a:p>
            <a:pPr marL="571500" indent="-514350">
              <a:buFont typeface="Arial" pitchFamily="34" charset="0"/>
              <a:buChar char="•"/>
              <a:defRPr/>
            </a:pPr>
            <a:endParaRPr lang="en-US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0" y="6596390"/>
            <a:ext cx="71526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dirty="0" smtClean="0">
                <a:solidFill>
                  <a:prstClr val="black"/>
                </a:solidFill>
              </a:rPr>
              <a:t>D. </a:t>
            </a:r>
            <a:r>
              <a:rPr lang="en-US" sz="1050" dirty="0" err="1" smtClean="0">
                <a:solidFill>
                  <a:prstClr val="black"/>
                </a:solidFill>
              </a:rPr>
              <a:t>Hoiem</a:t>
            </a:r>
            <a:endParaRPr lang="en-US" sz="105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9424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Robust feature-based alignment</a:t>
            </a:r>
          </a:p>
        </p:txBody>
      </p:sp>
      <p:sp>
        <p:nvSpPr>
          <p:cNvPr id="107523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685800" y="3733800"/>
            <a:ext cx="7772400" cy="3124200"/>
          </a:xfrm>
        </p:spPr>
        <p:txBody>
          <a:bodyPr/>
          <a:lstStyle/>
          <a:p>
            <a:pPr marL="457200" indent="-457200">
              <a:buFontTx/>
              <a:buChar char="•"/>
            </a:pPr>
            <a:r>
              <a:rPr lang="en-US" smtClean="0"/>
              <a:t>Extract features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Compute </a:t>
            </a:r>
            <a:r>
              <a:rPr lang="en-US" i="1" smtClean="0"/>
              <a:t>putative matches</a:t>
            </a:r>
          </a:p>
          <a:p>
            <a:pPr marL="457200" indent="-457200">
              <a:buFontTx/>
              <a:buChar char="•"/>
            </a:pPr>
            <a:r>
              <a:rPr lang="en-US" smtClean="0"/>
              <a:t>Loop:</a:t>
            </a:r>
          </a:p>
          <a:p>
            <a:pPr marL="838200" lvl="1" indent="-381000"/>
            <a:r>
              <a:rPr lang="en-US" i="1" smtClean="0"/>
              <a:t>Hypothesize</a:t>
            </a:r>
            <a:r>
              <a:rPr lang="en-US" smtClean="0"/>
              <a:t> transformation </a:t>
            </a:r>
            <a:r>
              <a:rPr lang="en-US" i="1" smtClean="0"/>
              <a:t>T </a:t>
            </a:r>
            <a:r>
              <a:rPr lang="en-US" smtClean="0"/>
              <a:t>(small group of putative matches that are related by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  <a:p>
            <a:pPr marL="838200" lvl="1" indent="-381000"/>
            <a:r>
              <a:rPr lang="en-US" i="1" smtClean="0"/>
              <a:t>Verify </a:t>
            </a:r>
            <a:r>
              <a:rPr lang="en-US" smtClean="0"/>
              <a:t>transformation (search for other matches consistent with </a:t>
            </a:r>
            <a:r>
              <a:rPr lang="en-US" i="1" smtClean="0"/>
              <a:t>T</a:t>
            </a:r>
            <a:r>
              <a:rPr lang="en-US" smtClean="0"/>
              <a:t>)</a:t>
            </a:r>
          </a:p>
        </p:txBody>
      </p:sp>
      <p:pic>
        <p:nvPicPr>
          <p:cNvPr id="107524" name="Picture 23" descr="homography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313" y="963613"/>
            <a:ext cx="5691187" cy="2846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0" y="6596742"/>
            <a:ext cx="1981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L.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020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89103" y="168246"/>
            <a:ext cx="6086502" cy="1143000"/>
          </a:xfrm>
        </p:spPr>
        <p:txBody>
          <a:bodyPr/>
          <a:lstStyle/>
          <a:p>
            <a:r>
              <a:rPr lang="en-US" sz="4000" dirty="0" smtClean="0"/>
              <a:t>Applications of local invariant features</a:t>
            </a:r>
            <a:endParaRPr lang="en-US" sz="4000" dirty="0"/>
          </a:p>
        </p:txBody>
      </p:sp>
      <p:sp>
        <p:nvSpPr>
          <p:cNvPr id="5017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446031" y="1639863"/>
            <a:ext cx="8229600" cy="4525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800" dirty="0" smtClean="0"/>
              <a:t>Image alignment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Indexing and retrieval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Recognition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Robot navigation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3D reconstruction </a:t>
            </a:r>
          </a:p>
          <a:p>
            <a:pPr>
              <a:lnSpc>
                <a:spcPct val="90000"/>
              </a:lnSpc>
            </a:pPr>
            <a:r>
              <a:rPr lang="en-US" sz="2800" dirty="0" smtClean="0"/>
              <a:t>Wide </a:t>
            </a:r>
            <a:r>
              <a:rPr lang="en-US" sz="2800" dirty="0"/>
              <a:t>baseline stereo</a:t>
            </a:r>
          </a:p>
          <a:p>
            <a:pPr>
              <a:lnSpc>
                <a:spcPct val="90000"/>
              </a:lnSpc>
            </a:pPr>
            <a:r>
              <a:rPr lang="en-US" sz="2800" dirty="0"/>
              <a:t>Panoramas </a:t>
            </a:r>
            <a:endParaRPr lang="en-US" sz="2800" dirty="0" smtClean="0"/>
          </a:p>
          <a:p>
            <a:pPr>
              <a:lnSpc>
                <a:spcPct val="90000"/>
              </a:lnSpc>
            </a:pPr>
            <a:r>
              <a:rPr lang="en-US" sz="2800" dirty="0" smtClean="0"/>
              <a:t>Motion tracking</a:t>
            </a: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 smtClean="0"/>
              <a:t>…</a:t>
            </a:r>
            <a:endParaRPr lang="en-US" sz="2800" dirty="0"/>
          </a:p>
          <a:p>
            <a:pPr>
              <a:lnSpc>
                <a:spcPct val="90000"/>
              </a:lnSpc>
            </a:pP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596742"/>
            <a:ext cx="30988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Adapted from K. </a:t>
            </a:r>
            <a:r>
              <a:rPr lang="en-US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r>
              <a:rPr lang="en-US" sz="1050" dirty="0">
                <a:solidFill>
                  <a:srgbClr val="000000"/>
                </a:solidFill>
                <a:latin typeface="Calibri" panose="020F0502020204030204" pitchFamily="34" charset="0"/>
              </a:rPr>
              <a:t> and L. </a:t>
            </a:r>
            <a:r>
              <a:rPr lang="en-US" sz="1050" dirty="0" err="1">
                <a:solidFill>
                  <a:srgbClr val="000000"/>
                </a:solidFill>
                <a:latin typeface="Calibri" panose="020F0502020204030204" pitchFamily="34" charset="0"/>
              </a:rPr>
              <a:t>Lazebnik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55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95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-9525"/>
            <a:ext cx="8229600" cy="1143000"/>
          </a:xfrm>
        </p:spPr>
        <p:txBody>
          <a:bodyPr/>
          <a:lstStyle/>
          <a:p>
            <a:r>
              <a:rPr lang="en-US" sz="3200" dirty="0"/>
              <a:t>Recognition of specific objects, scenes</a:t>
            </a:r>
          </a:p>
        </p:txBody>
      </p:sp>
      <p:pic>
        <p:nvPicPr>
          <p:cNvPr id="509955" name="Picture 3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r="47762" b="16623"/>
          <a:stretch>
            <a:fillRect/>
          </a:stretch>
        </p:blipFill>
        <p:spPr bwMode="auto">
          <a:xfrm>
            <a:off x="1008063" y="3225800"/>
            <a:ext cx="3344862" cy="287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56" name="Text Box 4"/>
          <p:cNvSpPr txBox="1">
            <a:spLocks noChangeArrowheads="1"/>
          </p:cNvSpPr>
          <p:nvPr/>
        </p:nvSpPr>
        <p:spPr bwMode="auto">
          <a:xfrm>
            <a:off x="1403350" y="610552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Rothganger et al. 2003</a:t>
            </a:r>
          </a:p>
        </p:txBody>
      </p:sp>
      <p:sp>
        <p:nvSpPr>
          <p:cNvPr id="509957" name="Text Box 5"/>
          <p:cNvSpPr txBox="1">
            <a:spLocks noChangeArrowheads="1"/>
          </p:cNvSpPr>
          <p:nvPr/>
        </p:nvSpPr>
        <p:spPr bwMode="auto">
          <a:xfrm>
            <a:off x="5105400" y="6091237"/>
            <a:ext cx="3048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Lowe 2002</a:t>
            </a:r>
          </a:p>
        </p:txBody>
      </p:sp>
      <p:pic>
        <p:nvPicPr>
          <p:cNvPr id="509958" name="Picture 6" descr="recognition_specific"/>
          <p:cNvPicPr>
            <a:picLocks noChangeAspect="1" noChangeArrowheads="1"/>
          </p:cNvPicPr>
          <p:nvPr/>
        </p:nvPicPr>
        <p:blipFill>
          <a:blip r:embed="rId3" cstate="print"/>
          <a:srcRect l="52238" b="16623"/>
          <a:stretch>
            <a:fillRect/>
          </a:stretch>
        </p:blipFill>
        <p:spPr bwMode="auto">
          <a:xfrm>
            <a:off x="5308600" y="3689350"/>
            <a:ext cx="2503488" cy="2354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59" name="Picture 7" descr="schmid_din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092200"/>
            <a:ext cx="4537075" cy="1498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09960" name="Rectangle 8"/>
          <p:cNvSpPr>
            <a:spLocks noChangeArrowheads="1"/>
          </p:cNvSpPr>
          <p:nvPr/>
        </p:nvSpPr>
        <p:spPr bwMode="auto">
          <a:xfrm>
            <a:off x="2519363" y="3144837"/>
            <a:ext cx="2006600" cy="8651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1" name="Rectangle 9"/>
          <p:cNvSpPr>
            <a:spLocks noChangeArrowheads="1"/>
          </p:cNvSpPr>
          <p:nvPr/>
        </p:nvSpPr>
        <p:spPr bwMode="auto">
          <a:xfrm rot="5400000">
            <a:off x="76200" y="5257800"/>
            <a:ext cx="2133600" cy="9144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09962" name="Text Box 10"/>
          <p:cNvSpPr txBox="1">
            <a:spLocks noChangeArrowheads="1"/>
          </p:cNvSpPr>
          <p:nvPr/>
        </p:nvSpPr>
        <p:spPr bwMode="auto">
          <a:xfrm>
            <a:off x="1044575" y="2584450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Schmid and Mohr 1997</a:t>
            </a:r>
          </a:p>
        </p:txBody>
      </p:sp>
      <p:pic>
        <p:nvPicPr>
          <p:cNvPr id="509963" name="Picture 11" descr="groundhog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77063" y="1220787"/>
            <a:ext cx="1627187" cy="130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9964" name="Picture 12" descr="groundhog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49863" y="1200150"/>
            <a:ext cx="1655762" cy="132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9965" name="Text Box 13"/>
          <p:cNvSpPr txBox="1">
            <a:spLocks noChangeArrowheads="1"/>
          </p:cNvSpPr>
          <p:nvPr/>
        </p:nvSpPr>
        <p:spPr bwMode="auto">
          <a:xfrm>
            <a:off x="5448300" y="2568575"/>
            <a:ext cx="30480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>
                <a:solidFill>
                  <a:srgbClr val="000000"/>
                </a:solidFill>
              </a:rPr>
              <a:t>Sivic and Zisserman, 2003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6603999"/>
            <a:ext cx="1981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39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81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Wide baseline stereo</a:t>
            </a:r>
          </a:p>
        </p:txBody>
      </p:sp>
      <p:pic>
        <p:nvPicPr>
          <p:cNvPr id="503811" name="Picture 3" descr="wide_baseline_stereo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7650" y="1401762"/>
            <a:ext cx="8648700" cy="336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3812" name="Text Box 4"/>
          <p:cNvSpPr txBox="1">
            <a:spLocks noChangeArrowheads="1"/>
          </p:cNvSpPr>
          <p:nvPr/>
        </p:nvSpPr>
        <p:spPr bwMode="auto">
          <a:xfrm>
            <a:off x="3851275" y="6162675"/>
            <a:ext cx="5257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eaLnBrk="0" fontAlgn="base" hangingPunct="0">
              <a:spcBef>
                <a:spcPct val="50000"/>
              </a:spcBef>
              <a:spcAft>
                <a:spcPct val="0"/>
              </a:spcAft>
            </a:pPr>
            <a:r>
              <a:rPr lang="en-US" sz="1400">
                <a:solidFill>
                  <a:srgbClr val="000000"/>
                </a:solidFill>
              </a:rPr>
              <a:t>[Image from T. Tuytelaars ECCV 2006 tutorial]</a:t>
            </a:r>
          </a:p>
        </p:txBody>
      </p:sp>
    </p:spTree>
    <p:extLst>
      <p:ext uri="{BB962C8B-B14F-4D97-AF65-F5344CB8AC3E}">
        <p14:creationId xmlns:p14="http://schemas.microsoft.com/office/powerpoint/2010/main" val="2953148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/>
              <a:t>Automatic mosaicing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905000" y="1173162"/>
            <a:ext cx="5257800" cy="4724400"/>
            <a:chOff x="1104" y="528"/>
            <a:chExt cx="3552" cy="3264"/>
          </a:xfrm>
        </p:grpSpPr>
        <p:graphicFrame>
          <p:nvGraphicFramePr>
            <p:cNvPr id="507908" name="Object 4"/>
            <p:cNvGraphicFramePr>
              <a:graphicFrameLocks noChangeAspect="1"/>
            </p:cNvGraphicFramePr>
            <p:nvPr/>
          </p:nvGraphicFramePr>
          <p:xfrm>
            <a:off x="1104" y="528"/>
            <a:ext cx="3552" cy="128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09" name="Bitmap Image" r:id="rId4" imgW="11447619" imgH="4123810" progId="PBrush">
                    <p:embed/>
                  </p:oleObj>
                </mc:Choice>
                <mc:Fallback>
                  <p:oleObj name="Bitmap Image" r:id="rId4" imgW="11447619" imgH="4123810" progId="PBrush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104" y="528"/>
                          <a:ext cx="3552" cy="128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507909" name="Picture 9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104" y="1824"/>
              <a:ext cx="3552" cy="951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  <p:pic>
          <p:nvPicPr>
            <p:cNvPr id="507910" name="Picture 10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104" y="2805"/>
              <a:ext cx="3552" cy="98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</p:pic>
      </p:grpSp>
      <p:sp>
        <p:nvSpPr>
          <p:cNvPr id="507911" name="Rectangle 8"/>
          <p:cNvSpPr>
            <a:spLocks noChangeArrowheads="1"/>
          </p:cNvSpPr>
          <p:nvPr/>
        </p:nvSpPr>
        <p:spPr bwMode="auto">
          <a:xfrm>
            <a:off x="1676400" y="5973762"/>
            <a:ext cx="5867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buClr>
                <a:srgbClr val="BBE0E3"/>
              </a:buClr>
              <a:buSzPct val="65000"/>
              <a:buFont typeface="Wingdings" pitchFamily="2" charset="2"/>
              <a:buNone/>
            </a:pPr>
            <a:r>
              <a:rPr lang="en-US" altLang="ko-KR">
                <a:solidFill>
                  <a:srgbClr val="000000"/>
                </a:solidFill>
                <a:ea typeface="Gulim"/>
                <a:cs typeface="Gulim"/>
                <a:hlinkClick r:id="rId8"/>
              </a:rPr>
              <a:t>http://www.cs.ubc.ca/~mbrown/autostitch/autostitch.html</a:t>
            </a:r>
            <a:endParaRPr lang="en-US" altLang="ko-KR">
              <a:solidFill>
                <a:srgbClr val="000000"/>
              </a:solidFill>
              <a:ea typeface="Gulim"/>
              <a:cs typeface="Gulim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0" y="6603999"/>
            <a:ext cx="198120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  <a:latin typeface="Calibri" panose="020F0502020204030204" pitchFamily="34" charset="0"/>
              </a:rPr>
              <a:t>K. </a:t>
            </a:r>
            <a:r>
              <a:rPr lang="en-US" sz="1050" dirty="0" err="1" smtClean="0">
                <a:solidFill>
                  <a:srgbClr val="000000"/>
                </a:solidFill>
                <a:latin typeface="Calibri" panose="020F0502020204030204" pitchFamily="34" charset="0"/>
              </a:rPr>
              <a:t>Grauman</a:t>
            </a:r>
            <a:endParaRPr lang="en-US" sz="1050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63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5410200" cy="5135563"/>
          </a:xfrm>
        </p:spPr>
        <p:txBody>
          <a:bodyPr>
            <a:normAutofit/>
          </a:bodyPr>
          <a:lstStyle/>
          <a:p>
            <a:endParaRPr lang="en-US" sz="2800" dirty="0" smtClean="0"/>
          </a:p>
          <a:p>
            <a:r>
              <a:rPr lang="en-US" sz="2800" dirty="0" err="1" smtClean="0"/>
              <a:t>Keypoint</a:t>
            </a:r>
            <a:r>
              <a:rPr lang="en-US" sz="2800" dirty="0" smtClean="0"/>
              <a:t> detection: repeatable and distinctive</a:t>
            </a:r>
          </a:p>
          <a:p>
            <a:pPr lvl="1"/>
            <a:r>
              <a:rPr lang="en-US" sz="2400" dirty="0" smtClean="0"/>
              <a:t>Corners, blobs, stable regions</a:t>
            </a:r>
          </a:p>
          <a:p>
            <a:pPr lvl="1"/>
            <a:r>
              <a:rPr lang="en-US" sz="2400" dirty="0"/>
              <a:t>Laplacian of Gaussian, automatic scale selection</a:t>
            </a:r>
          </a:p>
          <a:p>
            <a:endParaRPr lang="en-US" sz="2800" dirty="0" smtClean="0"/>
          </a:p>
          <a:p>
            <a:r>
              <a:rPr lang="en-US" sz="2800" dirty="0" smtClean="0"/>
              <a:t>Descriptors: robust and selective</a:t>
            </a:r>
          </a:p>
          <a:p>
            <a:pPr lvl="1"/>
            <a:r>
              <a:rPr lang="en-US" sz="2400" dirty="0" smtClean="0"/>
              <a:t>Histograms </a:t>
            </a:r>
            <a:r>
              <a:rPr lang="en-US" sz="2400" dirty="0"/>
              <a:t>for robustness to small shifts and translations (SIFT descriptor</a:t>
            </a:r>
            <a:r>
              <a:rPr lang="en-US" sz="2400" dirty="0" smtClean="0"/>
              <a:t>)</a:t>
            </a:r>
            <a:endParaRPr lang="en-US" sz="2800" dirty="0" smtClean="0"/>
          </a:p>
          <a:p>
            <a:endParaRPr lang="en-US" sz="2800" dirty="0" smtClean="0"/>
          </a:p>
          <a:p>
            <a:endParaRPr lang="en-US" sz="2800" dirty="0" smtClean="0"/>
          </a:p>
        </p:txBody>
      </p:sp>
      <p:pic>
        <p:nvPicPr>
          <p:cNvPr id="74756" name="Picture 1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0" y="1447800"/>
            <a:ext cx="2781300" cy="209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495800"/>
            <a:ext cx="3124200" cy="1363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0" y="6596742"/>
            <a:ext cx="2322286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 smtClean="0">
                <a:solidFill>
                  <a:srgbClr val="000000"/>
                </a:solidFill>
              </a:rPr>
              <a:t>Adapted from D. </a:t>
            </a:r>
            <a:r>
              <a:rPr lang="en-US" sz="1050" dirty="0" err="1" smtClean="0">
                <a:solidFill>
                  <a:srgbClr val="000000"/>
                </a:solidFill>
              </a:rPr>
              <a:t>Hoiem</a:t>
            </a:r>
            <a:r>
              <a:rPr lang="en-US" sz="1050" dirty="0" smtClean="0">
                <a:solidFill>
                  <a:srgbClr val="000000"/>
                </a:solidFill>
              </a:rPr>
              <a:t>, K. </a:t>
            </a:r>
            <a:r>
              <a:rPr lang="en-US" sz="1050" dirty="0" err="1" smtClean="0">
                <a:solidFill>
                  <a:srgbClr val="000000"/>
                </a:solidFill>
              </a:rPr>
              <a:t>Grauman</a:t>
            </a:r>
            <a:endParaRPr lang="en-US" sz="105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6550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2_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9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Dads Tie">
  <a:themeElements>
    <a:clrScheme name="Dads Tie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Dads Tie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Dads Tie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ds Tie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ds Tie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1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  <a:cs typeface="Arial" pitchFamily="34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Blank Presenta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4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5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11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000000"/>
    </a:dk2>
    <a:lt2>
      <a:srgbClr val="808080"/>
    </a:lt2>
    <a:accent1>
      <a:srgbClr val="00CC99"/>
    </a:accent1>
    <a:accent2>
      <a:srgbClr val="3333CC"/>
    </a:accent2>
    <a:accent3>
      <a:srgbClr val="FFFFFF"/>
    </a:accent3>
    <a:accent4>
      <a:srgbClr val="000000"/>
    </a:accent4>
    <a:accent5>
      <a:srgbClr val="AAE2CA"/>
    </a:accent5>
    <a:accent6>
      <a:srgbClr val="2D2DB9"/>
    </a:accent6>
    <a:hlink>
      <a:srgbClr val="0000FF"/>
    </a:hlink>
    <a:folHlink>
      <a:srgbClr val="0000F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431</TotalTime>
  <Words>2912</Words>
  <Application>Microsoft Office PowerPoint</Application>
  <PresentationFormat>On-screen Show (4:3)</PresentationFormat>
  <Paragraphs>645</Paragraphs>
  <Slides>95</Slides>
  <Notes>67</Notes>
  <HiddenSlides>4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17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95</vt:i4>
      </vt:variant>
    </vt:vector>
  </HeadingPairs>
  <TitlesOfParts>
    <vt:vector size="130" baseType="lpstr">
      <vt:lpstr>Arial Unicode MS</vt:lpstr>
      <vt:lpstr>Gulim</vt:lpstr>
      <vt:lpstr>ＭＳ Ｐゴシック</vt:lpstr>
      <vt:lpstr>Arial</vt:lpstr>
      <vt:lpstr>Calibri</vt:lpstr>
      <vt:lpstr>Calibri Light</vt:lpstr>
      <vt:lpstr>Cambria Math</vt:lpstr>
      <vt:lpstr>Monotype Sorts</vt:lpstr>
      <vt:lpstr>Symbol</vt:lpstr>
      <vt:lpstr>Tahoma</vt:lpstr>
      <vt:lpstr>Times New Roman</vt:lpstr>
      <vt:lpstr>Times New Roman Bold Italic</vt:lpstr>
      <vt:lpstr>Times New Roman Italic</vt:lpstr>
      <vt:lpstr>Wingdings</vt:lpstr>
      <vt:lpstr>Office Theme</vt:lpstr>
      <vt:lpstr>1_Office Theme</vt:lpstr>
      <vt:lpstr>2_Office Theme</vt:lpstr>
      <vt:lpstr>3_Office Theme</vt:lpstr>
      <vt:lpstr>Blank Presentation</vt:lpstr>
      <vt:lpstr>2_Blank Presentation</vt:lpstr>
      <vt:lpstr>4_Office Theme</vt:lpstr>
      <vt:lpstr>5_Office Theme</vt:lpstr>
      <vt:lpstr>11_Default Design</vt:lpstr>
      <vt:lpstr>7_Office Theme</vt:lpstr>
      <vt:lpstr>8_Office Theme</vt:lpstr>
      <vt:lpstr>6_Office Theme</vt:lpstr>
      <vt:lpstr>3_Blank Presentation</vt:lpstr>
      <vt:lpstr>10_Default Design</vt:lpstr>
      <vt:lpstr>9_Default Design</vt:lpstr>
      <vt:lpstr>Dads Tie</vt:lpstr>
      <vt:lpstr>1_Blank Presentation</vt:lpstr>
      <vt:lpstr>Equation</vt:lpstr>
      <vt:lpstr>Photo Editor Photo</vt:lpstr>
      <vt:lpstr>Microsoft Equation 3.0</vt:lpstr>
      <vt:lpstr>Bitmap Image</vt:lpstr>
      <vt:lpstr>CS 1699: Intro to Computer Vision Local Image Features: Extraction and Description</vt:lpstr>
      <vt:lpstr>Announcement</vt:lpstr>
      <vt:lpstr>Plan for today</vt:lpstr>
      <vt:lpstr>An image is a set of pixels…</vt:lpstr>
      <vt:lpstr>Problems with pixel representation</vt:lpstr>
      <vt:lpstr>Interest points</vt:lpstr>
      <vt:lpstr>Human eye movements</vt:lpstr>
      <vt:lpstr>Interest points</vt:lpstr>
      <vt:lpstr>Choosing distinctive interest points</vt:lpstr>
      <vt:lpstr>Choosing interest points</vt:lpstr>
      <vt:lpstr>Choosing interest points</vt:lpstr>
      <vt:lpstr>What points would you choose?</vt:lpstr>
      <vt:lpstr>Overview of Keypoint Matching</vt:lpstr>
      <vt:lpstr>Goals for Keypoints</vt:lpstr>
      <vt:lpstr>Key trade-offs</vt:lpstr>
      <vt:lpstr>Why extract features?</vt:lpstr>
      <vt:lpstr>Why extract features?</vt:lpstr>
      <vt:lpstr>Why extract features?</vt:lpstr>
      <vt:lpstr>Goal: interest operator repeatability</vt:lpstr>
      <vt:lpstr>Goal: descriptor distinctiveness</vt:lpstr>
      <vt:lpstr>Corners as distinctive interest points</vt:lpstr>
      <vt:lpstr>Corners as distinctive interest points</vt:lpstr>
      <vt:lpstr>Corners as distinctive interest points</vt:lpstr>
      <vt:lpstr>Corners as distinctive interest points</vt:lpstr>
      <vt:lpstr>Corners as distinctive interest points</vt:lpstr>
      <vt:lpstr>Harris Detector: Mathematics</vt:lpstr>
      <vt:lpstr>Harris Detector: Mathematics</vt:lpstr>
      <vt:lpstr>Harris Detector: Mathematics</vt:lpstr>
      <vt:lpstr>Harris Detector: Mathematics</vt:lpstr>
      <vt:lpstr>Harris Detector [Harris88]</vt:lpstr>
      <vt:lpstr>What does this matrix reveal?</vt:lpstr>
      <vt:lpstr>What does this matrix reveal?</vt:lpstr>
      <vt:lpstr>What does this matrix reveal?</vt:lpstr>
      <vt:lpstr>Corner response function</vt:lpstr>
      <vt:lpstr>Harris Detector: Mathematics</vt:lpstr>
      <vt:lpstr>Harris Detector: Summary</vt:lpstr>
      <vt:lpstr>Example of Harris application</vt:lpstr>
      <vt:lpstr>Example of Harris application</vt:lpstr>
      <vt:lpstr>Harris Detector – Responses [Harris88]</vt:lpstr>
      <vt:lpstr>Harris Detector - Responses [Harris88]</vt:lpstr>
      <vt:lpstr>Affine intensity change</vt:lpstr>
      <vt:lpstr>Image translation</vt:lpstr>
      <vt:lpstr>Image rotation</vt:lpstr>
      <vt:lpstr>Scaling</vt:lpstr>
      <vt:lpstr>Scaling</vt:lpstr>
      <vt:lpstr>Scale Invariant Detection</vt:lpstr>
      <vt:lpstr>Scale Invariant Detection</vt:lpstr>
      <vt:lpstr>Scale Invariant Detection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Automatic Scale Selection</vt:lpstr>
      <vt:lpstr>Recall: Edge detection</vt:lpstr>
      <vt:lpstr>PowerPoint Presentation</vt:lpstr>
      <vt:lpstr>From edges to blobs</vt:lpstr>
      <vt:lpstr>Blob detection in 2D</vt:lpstr>
      <vt:lpstr>What Is A Useful Signature Function?</vt:lpstr>
      <vt:lpstr>Difference of Gaussian ≈ Laplacian</vt:lpstr>
      <vt:lpstr>Gaussian pyramid example</vt:lpstr>
      <vt:lpstr>DoG – Efficient Computation</vt:lpstr>
      <vt:lpstr>Find local maxima in position-scale space of Difference-of-Gaussian</vt:lpstr>
      <vt:lpstr>Results: Difference-of-Gaussian</vt:lpstr>
      <vt:lpstr>Gaussian pyramid example</vt:lpstr>
      <vt:lpstr>Local features: desired properties</vt:lpstr>
      <vt:lpstr>Plan for today</vt:lpstr>
      <vt:lpstr>Raw patches as local descriptors</vt:lpstr>
      <vt:lpstr>Geometric transformations</vt:lpstr>
      <vt:lpstr>Photometric transformations</vt:lpstr>
      <vt:lpstr>Local Descriptors</vt:lpstr>
      <vt:lpstr>Local Descriptors: SIFT Descriptor</vt:lpstr>
      <vt:lpstr>Basics of Lowe’s SIFT algorithm</vt:lpstr>
      <vt:lpstr>Scale Invariant Feature Transform</vt:lpstr>
      <vt:lpstr>SIFT descriptor</vt:lpstr>
      <vt:lpstr>SIFT descriptor</vt:lpstr>
      <vt:lpstr>Making descriptor rotation invariant</vt:lpstr>
      <vt:lpstr>SIFT descriptor [Lowe 2004] </vt:lpstr>
      <vt:lpstr>Matching local features</vt:lpstr>
      <vt:lpstr>Ambiguous matches</vt:lpstr>
      <vt:lpstr>Matching SIFT Descriptors</vt:lpstr>
      <vt:lpstr>SIFT Repeatability</vt:lpstr>
      <vt:lpstr>SIFT Repeatability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Robust feature-based alignment</vt:lpstr>
      <vt:lpstr>Applications of local invariant features</vt:lpstr>
      <vt:lpstr>Recognition of specific objects, scenes</vt:lpstr>
      <vt:lpstr>Wide baseline stereo</vt:lpstr>
      <vt:lpstr>Automatic mosaicing</vt:lpstr>
      <vt:lpstr>Summary</vt:lpstr>
    </vt:vector>
  </TitlesOfParts>
  <Company>University of Pittsburgh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CS 1699: Intro to Computer Vision Introduction</dc:title>
  <dc:creator>Adriana I. Kovashka</dc:creator>
  <cp:lastModifiedBy>Adriana I. Kovashka</cp:lastModifiedBy>
  <cp:revision>54</cp:revision>
  <dcterms:created xsi:type="dcterms:W3CDTF">2015-04-17T19:15:42Z</dcterms:created>
  <dcterms:modified xsi:type="dcterms:W3CDTF">2015-09-17T16:56:16Z</dcterms:modified>
</cp:coreProperties>
</file>