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9.xml" ContentType="application/vnd.openxmlformats-officedocument.presentationml.tags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3.xml" ContentType="application/vnd.openxmlformats-officedocument.themeOverride+xml"/>
  <Override PartName="/ppt/tags/tag50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51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71" r:id="rId3"/>
    <p:sldMasterId id="2147483833" r:id="rId4"/>
    <p:sldMasterId id="2147483845" r:id="rId5"/>
    <p:sldMasterId id="2147483857" r:id="rId6"/>
    <p:sldMasterId id="2147483881" r:id="rId7"/>
    <p:sldMasterId id="2147483895" r:id="rId8"/>
    <p:sldMasterId id="2147483909" r:id="rId9"/>
    <p:sldMasterId id="2147483923" r:id="rId10"/>
    <p:sldMasterId id="2147483937" r:id="rId11"/>
    <p:sldMasterId id="2147483951" r:id="rId12"/>
    <p:sldMasterId id="2147483993" r:id="rId13"/>
    <p:sldMasterId id="2147484007" r:id="rId14"/>
    <p:sldMasterId id="2147484021" r:id="rId15"/>
    <p:sldMasterId id="2147484035" r:id="rId16"/>
    <p:sldMasterId id="2147484049" r:id="rId17"/>
    <p:sldMasterId id="2147484061" r:id="rId18"/>
    <p:sldMasterId id="2147484073" r:id="rId19"/>
  </p:sldMasterIdLst>
  <p:notesMasterIdLst>
    <p:notesMasterId r:id="rId109"/>
  </p:notesMasterIdLst>
  <p:sldIdLst>
    <p:sldId id="256" r:id="rId20"/>
    <p:sldId id="407" r:id="rId21"/>
    <p:sldId id="599" r:id="rId22"/>
    <p:sldId id="592" r:id="rId23"/>
    <p:sldId id="600" r:id="rId24"/>
    <p:sldId id="601" r:id="rId25"/>
    <p:sldId id="602" r:id="rId26"/>
    <p:sldId id="603" r:id="rId27"/>
    <p:sldId id="604" r:id="rId28"/>
    <p:sldId id="605" r:id="rId29"/>
    <p:sldId id="606" r:id="rId30"/>
    <p:sldId id="596" r:id="rId31"/>
    <p:sldId id="598" r:id="rId32"/>
    <p:sldId id="597" r:id="rId33"/>
    <p:sldId id="551" r:id="rId34"/>
    <p:sldId id="408" r:id="rId35"/>
    <p:sldId id="409" r:id="rId36"/>
    <p:sldId id="593" r:id="rId37"/>
    <p:sldId id="594" r:id="rId38"/>
    <p:sldId id="423" r:id="rId39"/>
    <p:sldId id="424" r:id="rId40"/>
    <p:sldId id="425" r:id="rId41"/>
    <p:sldId id="427" r:id="rId42"/>
    <p:sldId id="428" r:id="rId43"/>
    <p:sldId id="429" r:id="rId44"/>
    <p:sldId id="430" r:id="rId45"/>
    <p:sldId id="435" r:id="rId46"/>
    <p:sldId id="436" r:id="rId47"/>
    <p:sldId id="460" r:id="rId48"/>
    <p:sldId id="461" r:id="rId49"/>
    <p:sldId id="468" r:id="rId50"/>
    <p:sldId id="469" r:id="rId51"/>
    <p:sldId id="470" r:id="rId52"/>
    <p:sldId id="572" r:id="rId53"/>
    <p:sldId id="573" r:id="rId54"/>
    <p:sldId id="574" r:id="rId55"/>
    <p:sldId id="575" r:id="rId56"/>
    <p:sldId id="576" r:id="rId57"/>
    <p:sldId id="577" r:id="rId58"/>
    <p:sldId id="578" r:id="rId59"/>
    <p:sldId id="478" r:id="rId60"/>
    <p:sldId id="479" r:id="rId61"/>
    <p:sldId id="480" r:id="rId62"/>
    <p:sldId id="481" r:id="rId63"/>
    <p:sldId id="482" r:id="rId64"/>
    <p:sldId id="484" r:id="rId65"/>
    <p:sldId id="485" r:id="rId66"/>
    <p:sldId id="486" r:id="rId67"/>
    <p:sldId id="607" r:id="rId68"/>
    <p:sldId id="487" r:id="rId69"/>
    <p:sldId id="488" r:id="rId70"/>
    <p:sldId id="493" r:id="rId71"/>
    <p:sldId id="595" r:id="rId72"/>
    <p:sldId id="555" r:id="rId73"/>
    <p:sldId id="556" r:id="rId74"/>
    <p:sldId id="557" r:id="rId75"/>
    <p:sldId id="558" r:id="rId76"/>
    <p:sldId id="559" r:id="rId77"/>
    <p:sldId id="562" r:id="rId78"/>
    <p:sldId id="563" r:id="rId79"/>
    <p:sldId id="564" r:id="rId80"/>
    <p:sldId id="565" r:id="rId81"/>
    <p:sldId id="566" r:id="rId82"/>
    <p:sldId id="567" r:id="rId83"/>
    <p:sldId id="568" r:id="rId84"/>
    <p:sldId id="608" r:id="rId85"/>
    <p:sldId id="363" r:id="rId86"/>
    <p:sldId id="364" r:id="rId87"/>
    <p:sldId id="365" r:id="rId88"/>
    <p:sldId id="366" r:id="rId89"/>
    <p:sldId id="368" r:id="rId90"/>
    <p:sldId id="369" r:id="rId91"/>
    <p:sldId id="370" r:id="rId92"/>
    <p:sldId id="371" r:id="rId93"/>
    <p:sldId id="372" r:id="rId94"/>
    <p:sldId id="373" r:id="rId95"/>
    <p:sldId id="374" r:id="rId96"/>
    <p:sldId id="375" r:id="rId97"/>
    <p:sldId id="376" r:id="rId98"/>
    <p:sldId id="377" r:id="rId99"/>
    <p:sldId id="378" r:id="rId100"/>
    <p:sldId id="379" r:id="rId101"/>
    <p:sldId id="380" r:id="rId102"/>
    <p:sldId id="588" r:id="rId103"/>
    <p:sldId id="589" r:id="rId104"/>
    <p:sldId id="590" r:id="rId105"/>
    <p:sldId id="591" r:id="rId106"/>
    <p:sldId id="384" r:id="rId107"/>
    <p:sldId id="571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slide" Target="slides/slide68.xml"/><Relationship Id="rId102" Type="http://schemas.openxmlformats.org/officeDocument/2006/relationships/slide" Target="slides/slide83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1F19B-DB56-4773-8364-09C0B4D68902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83AAA-99BA-4791-A26B-4BDDA8911C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5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7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12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073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79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49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82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2562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0950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41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92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23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10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7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43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02991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09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9904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831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422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63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6358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3951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3955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5810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0658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>
              <a:cs typeface="Arial" charset="0"/>
            </a:endParaRPr>
          </a:p>
        </p:txBody>
      </p:sp>
      <p:sp>
        <p:nvSpPr>
          <p:cNvPr id="399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FA5BE-466A-490A-BBB2-262CA26358EE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77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787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79581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56663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43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97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7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919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994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21170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428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21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392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49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865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049437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0130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E5B5C1-E33C-499C-920B-EB6892E1857F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015173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6C52AD-36E9-43EC-B218-E3032C603274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2062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700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0A6488-FFC5-4D72-AE6D-FE4C979D7C1F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64862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41216-992E-4EB4-8254-51FCFC96F0BC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86432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AD7D1-FF9B-4944-8472-853CB0953D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570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response is stronger for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43AA6-3D89-4250-BB99-B83F252CE1E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282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Likes bright pixels where filters are above average, dark pixels where filters are below average. Problems: response is sensitive to gain/contrast, pixels in filter that are near the mean have little effect, does not require pixel values in image to be near or proportional to values in filter.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EB134-728E-4C52-B216-310213638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24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4FA3A-0389-41AD-B2AF-5E715C7A77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815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06177-587F-415C-A7B6-4916762CC9D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49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B1F21-F7A7-4EB1-86EE-2BEE65C5D8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7143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3C470-BC8B-47C2-AD06-16B2F0FB1CC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374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DD54C-DDF0-4E3C-AB77-D592930F573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49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9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785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93C4-4623-4DE5-8690-898B3B36F8F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54671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7DD9B-4950-4E5A-940D-6CE923CD0D5E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46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CBEA3-1841-422A-A5A0-C25C6D4B72F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457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585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C0E27-AFC7-4419-A0E4-0563EA0FB99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87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754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18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029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2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0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75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919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944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018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965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714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806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3518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538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265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74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CE4C3-8EB8-4EEA-8202-D4391E3365D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6155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CF12-7264-4936-BB52-A4E20B8BF6C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82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7A43-4033-4F46-B61B-E95C0F5F77D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4022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7D569-F451-4877-B77D-0694A5FFAAC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272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D6AD1-A5D4-45CF-95F5-69F315092A1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189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AF952-2F10-47B1-9078-95A249299A9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258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7A9A-7BCD-4D23-97FA-337231DAD02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3742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E0509-F23E-42FF-9980-6073F6CF5C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665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E2C63-E30D-49BB-91DF-DFF6FF8A27D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808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2B502-4B20-4494-8FE6-4F8956D9DCF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852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7C7EE-A81A-48D9-ABA4-20D00C77739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881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4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036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9350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690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041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4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582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7701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5673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057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64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2147-4F3D-4EEE-A2E0-E308034370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54DB-B08C-477E-975D-202BA56ACE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3181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64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BD49-5F19-4508-B604-BE4756196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8E72-C8C3-4F2B-8F8B-2CCB053422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83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0F45-BB7B-4624-8367-3AD327D0B08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3D0-328A-40A4-BB88-0CA39DFAFA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01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A940-1E95-4619-9C20-5017FCECF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BC68-15BE-4E09-9A89-10F27F2790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31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FCA5-9DFB-45EF-A09E-09EE4E876A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8FA2-449D-445B-89F8-FE9211BD0F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20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6926-B50F-455A-A4BD-52D094351C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5585-8738-4695-8EF3-5E0FDFD0A8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0D5-C545-4761-8EF9-9F2BB58BC9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89E4-CEB6-4286-A079-AC7612E48F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6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57E9-585F-4F8C-B0E7-E34DE42BA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7CCF-56C5-4724-A87C-A3EC306119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2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8EAC-E5CD-40D6-B276-80B4126EE2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297-E5B0-48B8-88F9-E7E571344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15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DD64-5470-45A8-B19A-22BF0C3345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0FAE-3579-44A9-B770-D020E7C939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26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B1E1-3BEF-4705-AACD-19176AFD43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2D6F-E873-4949-8BF3-6E2B217AAD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67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2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3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1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4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0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197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8BDA30-6198-4E38-B18A-50CDA1B138D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9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FA8AC-4BBB-4FC5-9CAD-12F71FAF69C9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96A80-5BA6-40A6-B872-2DCE89E450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21ED38-6B5F-4381-9CD1-7E073FA228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5D58F4-A4BC-4EE3-AB91-AD5B31AE9E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C7B0B04-5B08-449E-9A80-4C83B77B7073}" type="datetimeFigureOut">
              <a:rPr lang="en-US" smtClean="0"/>
              <a:pPr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C4388728-ECF9-405A-8F50-53431964C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7.xml"/><Relationship Id="rId7" Type="http://schemas.openxmlformats.org/officeDocument/2006/relationships/image" Target="../media/image1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28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1.xml"/><Relationship Id="rId7" Type="http://schemas.openxmlformats.org/officeDocument/2006/relationships/image" Target="../media/image1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3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tags" Target="../tags/tag3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notesSlide" Target="../notesSlides/notesSlide30.xml"/><Relationship Id="rId5" Type="http://schemas.openxmlformats.org/officeDocument/2006/relationships/tags" Target="../tags/tag37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198.xml"/><Relationship Id="rId19" Type="http://schemas.openxmlformats.org/officeDocument/2006/relationships/image" Target="../media/image45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44.xml"/><Relationship Id="rId7" Type="http://schemas.openxmlformats.org/officeDocument/2006/relationships/image" Target="../media/image4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9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7.xml"/><Relationship Id="rId7" Type="http://schemas.openxmlformats.org/officeDocument/2006/relationships/image" Target="../media/image4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98.xml"/><Relationship Id="rId4" Type="http://schemas.openxmlformats.org/officeDocument/2006/relationships/tags" Target="../tags/tag48.xml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0.xml"/><Relationship Id="rId4" Type="http://schemas.openxmlformats.org/officeDocument/2006/relationships/hyperlink" Target="http://www.yisongyue.com/shaney/index.php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98.xml"/><Relationship Id="rId1" Type="http://schemas.openxmlformats.org/officeDocument/2006/relationships/tags" Target="../tags/tag49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www.cs.berkeley.edu/~efros/research/synthesis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60.png"/><Relationship Id="rId2" Type="http://schemas.openxmlformats.org/officeDocument/2006/relationships/tags" Target="../tags/tag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79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.xml"/><Relationship Id="rId7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8.xml"/><Relationship Id="rId9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33.xml"/><Relationship Id="rId1" Type="http://schemas.openxmlformats.org/officeDocument/2006/relationships/themeOverride" Target="../theme/themeOverride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slideLayout" Target="../slideLayouts/slideLayout150.xml"/><Relationship Id="rId1" Type="http://schemas.openxmlformats.org/officeDocument/2006/relationships/themeOverride" Target="../theme/themeOverr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59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2.xml"/><Relationship Id="rId1" Type="http://schemas.openxmlformats.org/officeDocument/2006/relationships/themeOverride" Target="../theme/themeOverride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slideLayout" Target="../slideLayouts/slideLayout185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0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7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.xml"/><Relationship Id="rId7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16.xml"/><Relationship Id="rId9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6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4.png"/><Relationship Id="rId5" Type="http://schemas.openxmlformats.org/officeDocument/2006/relationships/image" Target="../media/image119.png"/><Relationship Id="rId4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9.xml"/><Relationship Id="rId7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20.xml"/><Relationship Id="rId9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52.xml"/><Relationship Id="rId7" Type="http://schemas.openxmlformats.org/officeDocument/2006/relationships/image" Target="../media/image126.png"/><Relationship Id="rId2" Type="http://schemas.openxmlformats.org/officeDocument/2006/relationships/tags" Target="../tags/tag5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60.xml"/><Relationship Id="rId10" Type="http://schemas.openxmlformats.org/officeDocument/2006/relationships/image" Target="../media/image129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3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6.bin"/><Relationship Id="rId3" Type="http://schemas.openxmlformats.org/officeDocument/2006/relationships/tags" Target="../tags/tag54.xml"/><Relationship Id="rId7" Type="http://schemas.openxmlformats.org/officeDocument/2006/relationships/image" Target="../media/image140.png"/><Relationship Id="rId12" Type="http://schemas.openxmlformats.org/officeDocument/2006/relationships/image" Target="../media/image142.png"/><Relationship Id="rId2" Type="http://schemas.openxmlformats.org/officeDocument/2006/relationships/tags" Target="../tags/tag53.xml"/><Relationship Id="rId1" Type="http://schemas.openxmlformats.org/officeDocument/2006/relationships/vmlDrawing" Target="../drawings/vmlDrawing9.vml"/><Relationship Id="rId6" Type="http://schemas.openxmlformats.org/officeDocument/2006/relationships/hyperlink" Target="http://cvcl.mit.edu/hybridimage.htm" TargetMode="External"/><Relationship Id="rId11" Type="http://schemas.openxmlformats.org/officeDocument/2006/relationships/image" Target="../media/image128.jpeg"/><Relationship Id="rId5" Type="http://schemas.openxmlformats.org/officeDocument/2006/relationships/notesSlide" Target="../notesSlides/notesSlide62.xml"/><Relationship Id="rId10" Type="http://schemas.openxmlformats.org/officeDocument/2006/relationships/image" Target="../media/image14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image" Target="../media/image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4" Type="http://schemas.openxmlformats.org/officeDocument/2006/relationships/tags" Target="../tags/tag2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Intro to Computer Vision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Texture and </a:t>
            </a:r>
            <a:b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Uses of Filters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Prof. Adriana </a:t>
            </a:r>
            <a:r>
              <a:rPr lang="en-US" sz="3600" dirty="0" err="1" smtClean="0">
                <a:solidFill>
                  <a:schemeClr val="tx1"/>
                </a:solidFill>
              </a:rPr>
              <a:t>Kovashka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September 10, 2015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05293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Slides from Kristen </a:t>
            </a:r>
            <a:r>
              <a:rPr lang="en-US" dirty="0" err="1" smtClean="0"/>
              <a:t>Grauman</a:t>
            </a:r>
            <a:r>
              <a:rPr lang="en-US" dirty="0" smtClean="0"/>
              <a:t> </a:t>
            </a:r>
            <a:r>
              <a:rPr lang="en-US" dirty="0" smtClean="0"/>
              <a:t>(12-52) </a:t>
            </a:r>
            <a:r>
              <a:rPr lang="en-US" dirty="0" smtClean="0"/>
              <a:t>and Derek </a:t>
            </a:r>
            <a:r>
              <a:rPr lang="en-US" dirty="0" err="1" smtClean="0"/>
              <a:t>Hoiem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54</a:t>
            </a:r>
            <a:r>
              <a:rPr lang="en-US" dirty="0" smtClean="0"/>
              <a:t>-83)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0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19258" y="274319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0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0,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81259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No new pixel values introduced</a:t>
            </a:r>
          </a:p>
          <a:p>
            <a:pPr marL="290513" indent="-29051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Removes spikes: good for impulse, salt &amp; pepper noise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  Non-linear filter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801260" y="2271487"/>
            <a:ext cx="391884" cy="378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1263" y="4020454"/>
            <a:ext cx="391884" cy="378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 smtClean="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44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055688" y="1238250"/>
            <a:ext cx="6667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446088" y="154305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1385070" y="234929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7685088" y="16954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72278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5960" name="TextBox 8"/>
          <p:cNvSpPr txBox="1">
            <a:spLocks noChangeArrowheads="1"/>
          </p:cNvSpPr>
          <p:nvPr/>
        </p:nvSpPr>
        <p:spPr bwMode="auto">
          <a:xfrm>
            <a:off x="7639050" y="6548438"/>
            <a:ext cx="2847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</a:rPr>
              <a:t>Source: M. Hebert</a:t>
            </a:r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038475" y="5842000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Plots of a row of the image</a:t>
            </a:r>
          </a:p>
        </p:txBody>
      </p: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2051050" y="6273800"/>
            <a:ext cx="6157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Matlab: output im = medfilt2(im, [h w]);</a:t>
            </a:r>
          </a:p>
        </p:txBody>
      </p:sp>
    </p:spTree>
    <p:extLst>
      <p:ext uri="{BB962C8B-B14F-4D97-AF65-F5344CB8AC3E}">
        <p14:creationId xmlns:p14="http://schemas.microsoft.com/office/powerpoint/2010/main" val="21587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3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4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4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682" name="Object 2"/>
          <p:cNvGraphicFramePr>
            <a:graphicFrameLocks noChangeAspect="1"/>
          </p:cNvGraphicFramePr>
          <p:nvPr/>
        </p:nvGraphicFramePr>
        <p:xfrm>
          <a:off x="76200" y="2057400"/>
          <a:ext cx="21336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02" name="PhotoSuite Image" r:id="rId5" imgW="2438400" imgH="2438400" progId="">
                  <p:embed/>
                </p:oleObj>
              </mc:Choice>
              <mc:Fallback>
                <p:oleObj name="PhotoSuite Image" r:id="rId5" imgW="2438400" imgH="2438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057400"/>
                        <a:ext cx="21336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683" name="Object 4"/>
          <p:cNvGraphicFramePr>
            <a:graphicFrameLocks noChangeAspect="1"/>
          </p:cNvGraphicFramePr>
          <p:nvPr/>
        </p:nvGraphicFramePr>
        <p:xfrm>
          <a:off x="7010400" y="2133600"/>
          <a:ext cx="21336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03" name="PhotoSuite Image" r:id="rId7" imgW="1219200" imgH="1219200" progId="">
                  <p:embed/>
                </p:oleObj>
              </mc:Choice>
              <mc:Fallback>
                <p:oleObj name="PhotoSuite Image" r:id="rId7" imgW="1219200" imgH="1219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133600"/>
                        <a:ext cx="21336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67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05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http://animals.nationalgeographic.com/</a:t>
            </a:r>
          </a:p>
        </p:txBody>
      </p:sp>
    </p:spTree>
    <p:extLst>
      <p:ext uri="{BB962C8B-B14F-4D97-AF65-F5344CB8AC3E}">
        <p14:creationId xmlns:p14="http://schemas.microsoft.com/office/powerpoint/2010/main" val="34884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691744"/>
          </a:xfrm>
        </p:spPr>
        <p:txBody>
          <a:bodyPr>
            <a:normAutofit/>
          </a:bodyPr>
          <a:lstStyle/>
          <a:p>
            <a:r>
              <a:rPr lang="en-US" dirty="0" smtClean="0"/>
              <a:t>Texture (cont’d)</a:t>
            </a:r>
          </a:p>
          <a:p>
            <a:pPr lvl="1"/>
            <a:r>
              <a:rPr lang="en-US" dirty="0" smtClean="0"/>
              <a:t>Review of texture description</a:t>
            </a:r>
          </a:p>
          <a:p>
            <a:pPr lvl="1"/>
            <a:r>
              <a:rPr lang="en-US" dirty="0" smtClean="0"/>
              <a:t>Texture synthesis</a:t>
            </a:r>
          </a:p>
          <a:p>
            <a:r>
              <a:rPr lang="en-US" dirty="0" smtClean="0"/>
              <a:t>Uses of filters</a:t>
            </a:r>
          </a:p>
          <a:p>
            <a:pPr lvl="1"/>
            <a:r>
              <a:rPr lang="en-US" dirty="0" smtClean="0"/>
              <a:t>Sampling </a:t>
            </a:r>
          </a:p>
          <a:p>
            <a:pPr lvl="1"/>
            <a:r>
              <a:rPr lang="en-US" dirty="0" smtClean="0"/>
              <a:t>Template </a:t>
            </a:r>
            <a:r>
              <a:rPr lang="en-US" dirty="0" smtClean="0"/>
              <a:t>matching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4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1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1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2" name="TextBox 61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0000"/>
                </a:solidFill>
              </a:rPr>
              <a:t>Texture representation: example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visualization of the assignment to texture “types”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Our previous example used two filters, and resulted in a 2-dimensional feature vector to describe texture in a window.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x and y derivatives revealed something about local structure.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We can generalize to apply a collection of multiple (</a:t>
            </a:r>
            <a:r>
              <a:rPr lang="en-US" sz="2800" i="1" dirty="0" smtClean="0"/>
              <a:t>d</a:t>
            </a:r>
            <a:r>
              <a:rPr lang="en-US" sz="2800" dirty="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Then our feature vectors will be </a:t>
            </a:r>
            <a:r>
              <a:rPr lang="en-US" sz="2800" i="1" dirty="0" smtClean="0"/>
              <a:t>d</a:t>
            </a:r>
            <a:r>
              <a:rPr lang="en-US" sz="2800" dirty="0" smtClean="0"/>
              <a:t>-dimensional</a:t>
            </a:r>
            <a:r>
              <a:rPr lang="en-US" sz="2800" dirty="0" smtClean="0"/>
              <a:t>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4473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6093296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00"/>
                </a:solidFill>
              </a:rPr>
              <a:t>Matlab</a:t>
            </a:r>
            <a:r>
              <a:rPr lang="en-US" sz="2000" dirty="0">
                <a:solidFill>
                  <a:srgbClr val="000000"/>
                </a:solidFill>
              </a:rPr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Filters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Derek </a:t>
            </a:r>
            <a:r>
              <a:rPr lang="en-US" dirty="0" err="1" smtClean="0">
                <a:solidFill>
                  <a:prstClr val="black"/>
                </a:solidFill>
              </a:rPr>
              <a:t>Hoiem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/>
            <a:r>
              <a:rPr lang="en-US" dirty="0" smtClean="0"/>
              <a:t>For today: </a:t>
            </a:r>
            <a:r>
              <a:rPr lang="pl-PL" dirty="0"/>
              <a:t>Szeliski Sec. 3.1.1, 3.2, </a:t>
            </a:r>
            <a:r>
              <a:rPr lang="pl-PL" dirty="0" smtClean="0"/>
              <a:t>10.5</a:t>
            </a:r>
            <a:endParaRPr lang="en-US" dirty="0" smtClean="0"/>
          </a:p>
          <a:p>
            <a:pPr marL="514350" indent="-457200"/>
            <a:r>
              <a:rPr lang="en-US" dirty="0" smtClean="0"/>
              <a:t>For </a:t>
            </a:r>
            <a:r>
              <a:rPr lang="en-US" dirty="0"/>
              <a:t>next time: </a:t>
            </a:r>
            <a:r>
              <a:rPr lang="en-US" dirty="0" err="1"/>
              <a:t>Szeliski</a:t>
            </a:r>
            <a:r>
              <a:rPr lang="en-US" dirty="0"/>
              <a:t> Sec. 3.3.2-4, </a:t>
            </a:r>
            <a:r>
              <a:rPr lang="en-US" dirty="0" smtClean="0"/>
              <a:t>4.2 (17 pages)</a:t>
            </a:r>
            <a:endParaRPr lang="en-US" dirty="0"/>
          </a:p>
          <a:p>
            <a:pPr marL="514350" indent="-457200"/>
            <a:r>
              <a:rPr lang="en-US" dirty="0">
                <a:solidFill>
                  <a:srgbClr val="FF0000"/>
                </a:solidFill>
              </a:rPr>
              <a:t>Get started now on reading for 9/17 (</a:t>
            </a:r>
            <a:r>
              <a:rPr lang="en-US" dirty="0" smtClean="0">
                <a:solidFill>
                  <a:srgbClr val="FF0000"/>
                </a:solidFill>
              </a:rPr>
              <a:t>57 </a:t>
            </a:r>
            <a:r>
              <a:rPr lang="en-US" dirty="0">
                <a:solidFill>
                  <a:srgbClr val="FF0000"/>
                </a:solidFill>
              </a:rPr>
              <a:t>pages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514350" indent="-457200"/>
            <a:r>
              <a:rPr lang="en-US" dirty="0" smtClean="0"/>
              <a:t>I will finalize the reading for each class by 6pm the day of the class preceding it</a:t>
            </a:r>
          </a:p>
          <a:p>
            <a:pPr marL="914400" lvl="1" indent="-457200"/>
            <a:r>
              <a:rPr lang="en-US" dirty="0" smtClean="0"/>
              <a:t>Readings finalized until 9/17 inclusive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[r1, r2, …, r38]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We can form a feature vector from the list of responses at each pixel.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9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smtClean="0"/>
              <a:t>Goal: create new samples of a given texture</a:t>
            </a:r>
          </a:p>
          <a:p>
            <a:pPr eaLnBrk="1" hangingPunct="1"/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90600" y="37338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66" name="PhotoSuite Image" r:id="rId4" imgW="2438400" imgH="2438400" progId="">
                  <p:embed/>
                </p:oleObj>
              </mc:Choice>
              <mc:Fallback>
                <p:oleObj name="PhotoSuite Image" r:id="rId4" imgW="2438400" imgH="2438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7338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67" name="PhotoSuite Image" r:id="rId6" imgW="2438400" imgH="2438400" progId="">
                    <p:embed/>
                  </p:oleObj>
                </mc:Choice>
                <mc:Fallback>
                  <p:oleObj name="PhotoSuite Image" r:id="rId6" imgW="2438400" imgH="243840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68" name="PhotoSuite Image" r:id="rId7" imgW="2438400" imgH="2438400" progId="">
                    <p:embed/>
                  </p:oleObj>
                </mc:Choice>
                <mc:Fallback>
                  <p:oleObj name="PhotoSuite Image" r:id="rId7" imgW="2438400" imgH="243840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6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69" name="PhotoSuite Image" r:id="rId8" imgW="2438400" imgH="2438400" progId="">
                    <p:embed/>
                  </p:oleObj>
                </mc:Choice>
                <mc:Fallback>
                  <p:oleObj name="PhotoSuite Image" r:id="rId8" imgW="2438400" imgH="2438400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7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70" name="PhotoSuite Image" r:id="rId9" imgW="2438400" imgH="2438400" progId="">
                    <p:embed/>
                  </p:oleObj>
                </mc:Choice>
                <mc:Fallback>
                  <p:oleObj name="PhotoSuite Image" r:id="rId9" imgW="2438400" imgH="2438400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64299" name="Object 3"/>
          <p:cNvGraphicFramePr>
            <a:graphicFrameLocks noChangeAspect="1"/>
          </p:cNvGraphicFramePr>
          <p:nvPr/>
        </p:nvGraphicFramePr>
        <p:xfrm>
          <a:off x="4648200" y="27781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71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7781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101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6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pic>
        <p:nvPicPr>
          <p:cNvPr id="390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163" y="4932363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01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317625"/>
            <a:ext cx="1468438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49" name="Text Box 6"/>
          <p:cNvSpPr txBox="1">
            <a:spLocks noChangeArrowheads="1"/>
          </p:cNvSpPr>
          <p:nvPr/>
        </p:nvSpPr>
        <p:spPr bwMode="auto">
          <a:xfrm>
            <a:off x="7146925" y="2632075"/>
            <a:ext cx="131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repeated</a:t>
            </a:r>
          </a:p>
        </p:txBody>
      </p:sp>
      <p:sp>
        <p:nvSpPr>
          <p:cNvPr id="390150" name="Text Box 7"/>
          <p:cNvSpPr txBox="1">
            <a:spLocks noChangeArrowheads="1"/>
          </p:cNvSpPr>
          <p:nvPr/>
        </p:nvSpPr>
        <p:spPr bwMode="auto">
          <a:xfrm>
            <a:off x="7070725" y="4460875"/>
            <a:ext cx="145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stochastic</a:t>
            </a:r>
          </a:p>
        </p:txBody>
      </p:sp>
      <p:sp>
        <p:nvSpPr>
          <p:cNvPr id="390151" name="Text Box 8"/>
          <p:cNvSpPr txBox="1">
            <a:spLocks noChangeArrowheads="1"/>
          </p:cNvSpPr>
          <p:nvPr/>
        </p:nvSpPr>
        <p:spPr bwMode="auto">
          <a:xfrm>
            <a:off x="7265988" y="6248400"/>
            <a:ext cx="963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Both?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90152" name="Picture 9" descr="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073400"/>
            <a:ext cx="1498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Alexei A. Efros and Thomas K. Leung, “Texture Synthesis by Non-parametric Sampling,” Proc. International Conference on Computer Vision (ICCV), 1999.</a:t>
            </a:r>
          </a:p>
        </p:txBody>
      </p:sp>
    </p:spTree>
    <p:extLst>
      <p:ext uri="{BB962C8B-B14F-4D97-AF65-F5344CB8AC3E}">
        <p14:creationId xmlns:p14="http://schemas.microsoft.com/office/powerpoint/2010/main" val="24301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26"/>
          <p:cNvSpPr>
            <a:spLocks noChangeArrowheads="1"/>
          </p:cNvSpPr>
          <p:nvPr/>
        </p:nvSpPr>
        <p:spPr bwMode="auto">
          <a:xfrm>
            <a:off x="1752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smtClean="0"/>
              <a:t>Markov Chain</a:t>
            </a:r>
          </a:p>
          <a:p>
            <a:pPr lvl="1"/>
            <a:r>
              <a:rPr lang="en-US" smtClean="0"/>
              <a:t>a </a:t>
            </a:r>
            <a:r>
              <a:rPr lang="en-US" i="1" smtClean="0"/>
              <a:t>sequence</a:t>
            </a:r>
            <a:r>
              <a:rPr lang="en-US" smtClean="0"/>
              <a:t> of random variables</a:t>
            </a:r>
            <a:endParaRPr lang="en-US" baseline="-25000" smtClean="0"/>
          </a:p>
          <a:p>
            <a:pPr lvl="1"/>
            <a:endParaRPr lang="en-US" baseline="-25000" smtClean="0"/>
          </a:p>
          <a:p>
            <a:pPr lvl="1"/>
            <a:r>
              <a:rPr lang="en-US" smtClean="0"/>
              <a:t>      is the </a:t>
            </a:r>
            <a:r>
              <a:rPr lang="en-US" b="1" smtClean="0"/>
              <a:t>state</a:t>
            </a:r>
            <a:r>
              <a:rPr lang="en-US" smtClean="0"/>
              <a:t> of the model at time t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b="1" smtClean="0"/>
              <a:t>Markov assumption</a:t>
            </a:r>
            <a:r>
              <a:rPr lang="en-US" smtClean="0"/>
              <a:t>:  each state is dependent only on the previous one</a:t>
            </a:r>
          </a:p>
          <a:p>
            <a:pPr lvl="2"/>
            <a:r>
              <a:rPr lang="en-US" smtClean="0"/>
              <a:t>dependency given by a </a:t>
            </a:r>
            <a:r>
              <a:rPr lang="en-US" b="1" smtClean="0"/>
              <a:t>conditional probability</a:t>
            </a:r>
            <a:r>
              <a:rPr lang="en-US" smtClean="0"/>
              <a:t>:</a:t>
            </a:r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1"/>
            <a:r>
              <a:rPr lang="en-US" smtClean="0"/>
              <a:t>The above is actually a </a:t>
            </a:r>
            <a:r>
              <a:rPr lang="en-US" i="1" smtClean="0"/>
              <a:t>first-order</a:t>
            </a:r>
            <a:r>
              <a:rPr lang="en-US" smtClean="0"/>
              <a:t> Markov chain</a:t>
            </a:r>
          </a:p>
          <a:p>
            <a:pPr lvl="1"/>
            <a:r>
              <a:rPr lang="en-US" smtClean="0"/>
              <a:t>An </a:t>
            </a:r>
            <a:r>
              <a:rPr lang="en-US" i="1" smtClean="0"/>
              <a:t>N’th-order</a:t>
            </a:r>
            <a:r>
              <a:rPr lang="en-US" smtClean="0"/>
              <a:t> Markov chain:</a:t>
            </a:r>
          </a:p>
        </p:txBody>
      </p:sp>
      <p:pic>
        <p:nvPicPr>
          <p:cNvPr id="392196" name="Picture 2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2835275"/>
            <a:ext cx="457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197" name="Rectangle 27"/>
          <p:cNvSpPr>
            <a:spLocks noChangeArrowheads="1"/>
          </p:cNvSpPr>
          <p:nvPr/>
        </p:nvSpPr>
        <p:spPr bwMode="auto">
          <a:xfrm>
            <a:off x="2895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2198" name="Rectangle 29"/>
          <p:cNvSpPr>
            <a:spLocks noChangeArrowheads="1"/>
          </p:cNvSpPr>
          <p:nvPr/>
        </p:nvSpPr>
        <p:spPr bwMode="auto">
          <a:xfrm>
            <a:off x="4038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2199" name="Rectangle 31"/>
          <p:cNvSpPr>
            <a:spLocks noChangeArrowheads="1"/>
          </p:cNvSpPr>
          <p:nvPr/>
        </p:nvSpPr>
        <p:spPr bwMode="auto">
          <a:xfrm>
            <a:off x="6324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92200" name="Picture 3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62275" y="2830513"/>
            <a:ext cx="4778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01" name="Picture 3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05275" y="2819400"/>
            <a:ext cx="4778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02" name="Line 35"/>
          <p:cNvSpPr>
            <a:spLocks noChangeShapeType="1"/>
          </p:cNvSpPr>
          <p:nvPr/>
        </p:nvSpPr>
        <p:spPr bwMode="auto">
          <a:xfrm>
            <a:off x="2438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2203" name="Line 36"/>
          <p:cNvSpPr>
            <a:spLocks noChangeShapeType="1"/>
          </p:cNvSpPr>
          <p:nvPr/>
        </p:nvSpPr>
        <p:spPr bwMode="auto">
          <a:xfrm>
            <a:off x="3581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2204" name="Line 37"/>
          <p:cNvSpPr>
            <a:spLocks noChangeShapeType="1"/>
          </p:cNvSpPr>
          <p:nvPr/>
        </p:nvSpPr>
        <p:spPr bwMode="auto">
          <a:xfrm>
            <a:off x="4724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2205" name="Rectangle 38"/>
          <p:cNvSpPr>
            <a:spLocks noChangeArrowheads="1"/>
          </p:cNvSpPr>
          <p:nvPr/>
        </p:nvSpPr>
        <p:spPr bwMode="auto">
          <a:xfrm>
            <a:off x="5181600" y="2667000"/>
            <a:ext cx="609600" cy="609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92206" name="Picture 40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48275" y="2830513"/>
            <a:ext cx="4778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07" name="Line 41"/>
          <p:cNvSpPr>
            <a:spLocks noChangeShapeType="1"/>
          </p:cNvSpPr>
          <p:nvPr/>
        </p:nvSpPr>
        <p:spPr bwMode="auto">
          <a:xfrm>
            <a:off x="5867400" y="2971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92208" name="Picture 42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91275" y="2819400"/>
            <a:ext cx="4778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3417" name="TextBox 3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183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smtClean="0"/>
              <a:t>Create plausible looking poetry, love letters, term papers, etc.</a:t>
            </a:r>
          </a:p>
          <a:p>
            <a:pPr marL="533400" indent="-533400"/>
            <a:r>
              <a:rPr lang="en-US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smtClean="0"/>
              <a:t>Build probability histogram</a:t>
            </a:r>
          </a:p>
          <a:p>
            <a:pPr marL="1257300" lvl="2" indent="-342900"/>
            <a:r>
              <a:rPr lang="en-US" smtClean="0"/>
              <a:t>find all blocks of N consecutive words/letters in training documents</a:t>
            </a:r>
          </a:p>
          <a:p>
            <a:pPr marL="1257300" lvl="2" indent="-342900"/>
            <a:r>
              <a:rPr lang="en-US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smtClean="0"/>
              <a:t>Given words  </a:t>
            </a:r>
          </a:p>
          <a:p>
            <a:pPr marL="1257300" lvl="2" indent="-342900"/>
            <a:r>
              <a:rPr lang="en-US" smtClean="0"/>
              <a:t>compute          by sampling from</a:t>
            </a:r>
          </a:p>
          <a:p>
            <a:pPr marL="1257300" lvl="2" indent="-342900"/>
            <a:endParaRPr lang="en-US" smtClean="0"/>
          </a:p>
          <a:p>
            <a:pPr marL="1257300" lvl="2" indent="-342900"/>
            <a:endParaRPr lang="en-US" smtClean="0"/>
          </a:p>
          <a:p>
            <a:pPr marL="1257300" lvl="2" indent="-342900"/>
            <a:endParaRPr lang="en-US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7" name="TextBox 7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S. Seitz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Dewdney, “A potpourri of programmed prose and prosody”  </a:t>
            </a:r>
            <a:r>
              <a:rPr lang="en-US" i="1">
                <a:solidFill>
                  <a:srgbClr val="000000"/>
                </a:solidFill>
                <a:latin typeface="Arial" charset="0"/>
                <a:cs typeface="Arial" charset="0"/>
              </a:rPr>
              <a:t>Scientific American, 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18440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Synthesizing Computer Vision text</a:t>
            </a:r>
          </a:p>
        </p:txBody>
      </p:sp>
      <p:sp>
        <p:nvSpPr>
          <p:cNvPr id="3973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What do we get if we extract the probabilities from a chapter on Linear Filters, and then synthesize new statements?</a:t>
            </a:r>
          </a:p>
        </p:txBody>
      </p:sp>
      <p:pic>
        <p:nvPicPr>
          <p:cNvPr id="397315" name="Picture 1" descr="http://ecx.images-amazon.com/images/I/51Q8RE6V9VL._SS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6" name="TextBox 4"/>
          <p:cNvSpPr txBox="1">
            <a:spLocks noChangeArrowheads="1"/>
          </p:cNvSpPr>
          <p:nvPr/>
        </p:nvSpPr>
        <p:spPr bwMode="auto">
          <a:xfrm>
            <a:off x="228600" y="5988506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Check out </a:t>
            </a:r>
            <a:r>
              <a:rPr lang="en-US" dirty="0" err="1">
                <a:solidFill>
                  <a:srgbClr val="000000"/>
                </a:solidFill>
              </a:rPr>
              <a:t>Yisong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Yue’s</a:t>
            </a:r>
            <a:r>
              <a:rPr lang="en-US" dirty="0">
                <a:solidFill>
                  <a:srgbClr val="000000"/>
                </a:solidFill>
              </a:rPr>
              <a:t> website implementing text generation: build your own text Markov Chain for a given text corpus.  </a:t>
            </a:r>
            <a:r>
              <a:rPr lang="en-US" dirty="0">
                <a:solidFill>
                  <a:srgbClr val="000000"/>
                </a:solidFill>
                <a:hlinkClick r:id="rId4"/>
              </a:rPr>
              <a:t>http://www.yisongyue.com/shaney/index.php</a:t>
            </a:r>
            <a:endParaRPr 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Synthesized</a:t>
            </a:r>
            <a:r>
              <a:rPr lang="en-US" smtClean="0"/>
              <a:t>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smtClean="0"/>
              <a:t>This means we cannot obtain a separate copy of the best studied regions in the sum.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All this activity will result in the primate visual system.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The response is also Gaussian, and hence isn’t bandlimited.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Instead, we need to know only its response to any data vector, we need to apply a low pass filter that strongly reduces the content of the Fourier transform of a very large standard deviation.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It is clear how this integral exist (it is sufficient for all pixels within a 2k +1 × 2k +1 × 2k +1 × 2k + 1 — required for the images separately. </a:t>
            </a:r>
          </a:p>
          <a:p>
            <a:pPr>
              <a:spcAft>
                <a:spcPts val="300"/>
              </a:spcAft>
              <a:buFontTx/>
              <a:buNone/>
            </a:pP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361217"/>
              </p:ext>
            </p:extLst>
          </p:nvPr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14229"/>
              </p:ext>
            </p:extLst>
          </p:nvPr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19260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0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4" grpId="0" animBg="1"/>
      <p:bldP spid="7" grpId="0"/>
      <p:bldP spid="18" grpId="0"/>
      <p:bldP spid="19" grpId="0" animBg="1"/>
      <p:bldP spid="8" grpId="0"/>
      <p:bldP spid="25" grpId="0"/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probability that pixel </a:t>
            </a:r>
            <a:r>
              <a:rPr lang="en-US" sz="2000" i="1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>
                <a:solidFill>
                  <a:srgbClr val="000000"/>
                </a:solidFill>
              </a:rPr>
              <a:t>A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i="1">
                <a:solidFill>
                  <a:srgbClr val="000000"/>
                </a:solidFill>
              </a:rPr>
              <a:t>B</a:t>
            </a:r>
            <a:r>
              <a:rPr lang="en-US" sz="2000">
                <a:solidFill>
                  <a:srgbClr val="000000"/>
                </a:solidFill>
              </a:rPr>
              <a:t>, </a:t>
            </a:r>
            <a:r>
              <a:rPr lang="en-US" sz="2000" i="1">
                <a:solidFill>
                  <a:srgbClr val="000000"/>
                </a:solidFill>
              </a:rPr>
              <a:t>C</a:t>
            </a:r>
            <a:r>
              <a:rPr lang="en-US" sz="2000">
                <a:solidFill>
                  <a:srgbClr val="000000"/>
                </a:solidFill>
              </a:rPr>
              <a:t>, and </a:t>
            </a:r>
            <a:r>
              <a:rPr lang="en-US" sz="2000" i="1">
                <a:solidFill>
                  <a:srgbClr val="000000"/>
                </a:solidFill>
              </a:rPr>
              <a:t>D</a:t>
            </a:r>
            <a:r>
              <a:rPr lang="en-US" sz="200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0389" name="TextBox 34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40933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</a:t>
            </a:r>
            <a:r>
              <a:rPr lang="en-US" sz="2400" dirty="0" smtClean="0">
                <a:hlinkClick r:id="rId4"/>
              </a:rPr>
              <a:t>[</a:t>
            </a:r>
            <a:r>
              <a:rPr lang="en-US" sz="2400" dirty="0" err="1" smtClean="0">
                <a:hlinkClick r:id="rId4"/>
              </a:rPr>
              <a:t>Efros</a:t>
            </a:r>
            <a:r>
              <a:rPr lang="en-US" sz="2400" dirty="0" smtClean="0">
                <a:hlinkClick r:id="rId4"/>
              </a:rPr>
              <a:t> &amp; Leung, ICCV 99]</a:t>
            </a:r>
            <a:endParaRPr lang="en-US" sz="2400" dirty="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371600" y="1371600"/>
            <a:ext cx="6400800" cy="4989513"/>
            <a:chOff x="432" y="480"/>
            <a:chExt cx="4653" cy="3627"/>
          </a:xfrm>
        </p:grpSpPr>
        <p:pic>
          <p:nvPicPr>
            <p:cNvPr id="40243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" y="2046"/>
              <a:ext cx="206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10" y="816"/>
              <a:ext cx="957" cy="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8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24" y="2046"/>
              <a:ext cx="2061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439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19" y="824"/>
              <a:ext cx="925" cy="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2440" name="Freeform 9"/>
            <p:cNvSpPr>
              <a:spLocks noChangeArrowheads="1"/>
            </p:cNvSpPr>
            <p:nvPr/>
          </p:nvSpPr>
          <p:spPr bwMode="auto">
            <a:xfrm>
              <a:off x="1392" y="1753"/>
              <a:ext cx="237" cy="237"/>
            </a:xfrm>
            <a:custGeom>
              <a:avLst/>
              <a:gdLst>
                <a:gd name="T0" fmla="*/ 9 w 1051"/>
                <a:gd name="T1" fmla="*/ 0 h 1051"/>
                <a:gd name="T2" fmla="*/ 3 w 1051"/>
                <a:gd name="T3" fmla="*/ 0 h 1051"/>
                <a:gd name="T4" fmla="*/ 3 w 1051"/>
                <a:gd name="T5" fmla="*/ 9 h 1051"/>
                <a:gd name="T6" fmla="*/ 0 w 1051"/>
                <a:gd name="T7" fmla="*/ 9 h 1051"/>
                <a:gd name="T8" fmla="*/ 6 w 1051"/>
                <a:gd name="T9" fmla="*/ 12 h 1051"/>
                <a:gd name="T10" fmla="*/ 12 w 1051"/>
                <a:gd name="T11" fmla="*/ 9 h 1051"/>
                <a:gd name="T12" fmla="*/ 9 w 1051"/>
                <a:gd name="T13" fmla="*/ 9 h 1051"/>
                <a:gd name="T14" fmla="*/ 9 w 1051"/>
                <a:gd name="T15" fmla="*/ 0 h 10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1"/>
                <a:gd name="T25" fmla="*/ 0 h 1051"/>
                <a:gd name="T26" fmla="*/ 1051 w 1051"/>
                <a:gd name="T27" fmla="*/ 1051 h 10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1" h="1051">
                  <a:moveTo>
                    <a:pt x="787" y="0"/>
                  </a:moveTo>
                  <a:lnTo>
                    <a:pt x="263" y="0"/>
                  </a:lnTo>
                  <a:lnTo>
                    <a:pt x="263" y="787"/>
                  </a:lnTo>
                  <a:lnTo>
                    <a:pt x="0" y="787"/>
                  </a:lnTo>
                  <a:lnTo>
                    <a:pt x="525" y="1050"/>
                  </a:lnTo>
                  <a:lnTo>
                    <a:pt x="1050" y="787"/>
                  </a:lnTo>
                  <a:lnTo>
                    <a:pt x="787" y="787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1" name="Freeform 10"/>
            <p:cNvSpPr>
              <a:spLocks noChangeArrowheads="1"/>
            </p:cNvSpPr>
            <p:nvPr/>
          </p:nvSpPr>
          <p:spPr bwMode="auto">
            <a:xfrm>
              <a:off x="3984" y="1776"/>
              <a:ext cx="237" cy="227"/>
            </a:xfrm>
            <a:custGeom>
              <a:avLst/>
              <a:gdLst>
                <a:gd name="T0" fmla="*/ 9 w 1051"/>
                <a:gd name="T1" fmla="*/ 0 h 1006"/>
                <a:gd name="T2" fmla="*/ 3 w 1051"/>
                <a:gd name="T3" fmla="*/ 0 h 1006"/>
                <a:gd name="T4" fmla="*/ 3 w 1051"/>
                <a:gd name="T5" fmla="*/ 9 h 1006"/>
                <a:gd name="T6" fmla="*/ 0 w 1051"/>
                <a:gd name="T7" fmla="*/ 9 h 1006"/>
                <a:gd name="T8" fmla="*/ 6 w 1051"/>
                <a:gd name="T9" fmla="*/ 12 h 1006"/>
                <a:gd name="T10" fmla="*/ 12 w 1051"/>
                <a:gd name="T11" fmla="*/ 9 h 1006"/>
                <a:gd name="T12" fmla="*/ 9 w 1051"/>
                <a:gd name="T13" fmla="*/ 9 h 1006"/>
                <a:gd name="T14" fmla="*/ 9 w 1051"/>
                <a:gd name="T15" fmla="*/ 0 h 10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51"/>
                <a:gd name="T25" fmla="*/ 0 h 1006"/>
                <a:gd name="T26" fmla="*/ 1051 w 1051"/>
                <a:gd name="T27" fmla="*/ 1006 h 10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51" h="1006">
                  <a:moveTo>
                    <a:pt x="787" y="0"/>
                  </a:moveTo>
                  <a:lnTo>
                    <a:pt x="263" y="0"/>
                  </a:lnTo>
                  <a:lnTo>
                    <a:pt x="263" y="754"/>
                  </a:lnTo>
                  <a:lnTo>
                    <a:pt x="0" y="754"/>
                  </a:lnTo>
                  <a:lnTo>
                    <a:pt x="525" y="1005"/>
                  </a:lnTo>
                  <a:lnTo>
                    <a:pt x="1050" y="754"/>
                  </a:lnTo>
                  <a:lnTo>
                    <a:pt x="787" y="754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14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2" name="Text Box 11"/>
            <p:cNvSpPr txBox="1">
              <a:spLocks noChangeArrowheads="1"/>
            </p:cNvSpPr>
            <p:nvPr/>
          </p:nvSpPr>
          <p:spPr bwMode="auto">
            <a:xfrm>
              <a:off x="1201" y="480"/>
              <a:ext cx="133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43" name="Text Box 12"/>
            <p:cNvSpPr txBox="1">
              <a:spLocks noChangeArrowheads="1"/>
            </p:cNvSpPr>
            <p:nvPr/>
          </p:nvSpPr>
          <p:spPr bwMode="auto">
            <a:xfrm>
              <a:off x="3782" y="480"/>
              <a:ext cx="134" cy="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Texture corpus (sample)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Output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9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 l="16458" t="47246" r="71104" b="39673"/>
          <a:stretch>
            <a:fillRect/>
          </a:stretch>
        </p:blipFill>
        <p:spPr bwMode="auto">
          <a:xfrm>
            <a:off x="1322388" y="2917825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33519" t="47246" r="59012" b="39673"/>
          <a:stretch>
            <a:fillRect/>
          </a:stretch>
        </p:blipFill>
        <p:spPr bwMode="auto">
          <a:xfrm>
            <a:off x="5630863" y="3173413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4238" y="5218113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Sample of the texture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4813" y="4743450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1724025" y="4487863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4525" y="4524375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5200" y="3502025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91185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Distribution of a value of a pixel is conditioned on its neighbors alone.</a:t>
            </a:r>
          </a:p>
        </p:txBody>
      </p:sp>
    </p:spTree>
    <p:extLst>
      <p:ext uri="{BB962C8B-B14F-4D97-AF65-F5344CB8AC3E}">
        <p14:creationId xmlns:p14="http://schemas.microsoft.com/office/powerpoint/2010/main" val="407645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idx="1"/>
          </p:nvPr>
        </p:nvSpPr>
        <p:spPr>
          <a:xfrm>
            <a:off x="228600" y="3765812"/>
            <a:ext cx="8534400" cy="2357437"/>
          </a:xfrm>
        </p:spPr>
        <p:txBody>
          <a:bodyPr lIns="18000" tIns="46800" rIns="18000" bIns="46800">
            <a:normAutofit fontScale="92500" lnSpcReduction="20000"/>
          </a:bodyPr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</a:t>
            </a:r>
            <a:r>
              <a:rPr lang="en-GB" dirty="0" smtClean="0"/>
              <a:t>is                                                                               </a:t>
            </a:r>
            <a:r>
              <a:rPr lang="en-GB" dirty="0" smtClean="0"/>
              <a:t>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1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2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13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4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5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6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7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18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9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0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1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2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23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4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5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6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7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28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29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30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31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5536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5550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366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367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5653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654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70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1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786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7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9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84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85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86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58787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58788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89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58790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91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92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93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94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95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796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58797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58799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0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58801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2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3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4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5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6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58807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6" name="Rectangle 86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444166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1" y="2590801"/>
            <a:ext cx="239486" cy="23948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302" cy="302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406" cy="40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603" cy="549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input</a:t>
            </a:r>
          </a:p>
        </p:txBody>
      </p:sp>
      <p:sp>
        <p:nvSpPr>
          <p:cNvPr id="409611" name="Rectangle 20"/>
          <p:cNvSpPr>
            <a:spLocks noChangeArrowheads="1"/>
          </p:cNvSpPr>
          <p:nvPr/>
        </p:nvSpPr>
        <p:spPr bwMode="auto">
          <a:xfrm>
            <a:off x="5875241" y="6581775"/>
            <a:ext cx="3290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Slide adapted </a:t>
            </a:r>
            <a:r>
              <a:rPr lang="en-US" sz="1200" dirty="0">
                <a:solidFill>
                  <a:srgbClr val="000000"/>
                </a:solidFill>
              </a:rPr>
              <a:t>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Efros</a:t>
            </a:r>
            <a:r>
              <a:rPr lang="en-US" sz="1200" dirty="0">
                <a:solidFill>
                  <a:srgbClr val="000000"/>
                </a:solidFill>
              </a:rPr>
              <a:t>, ICCV 1999</a:t>
            </a:r>
          </a:p>
        </p:txBody>
      </p:sp>
    </p:spTree>
    <p:extLst>
      <p:ext uri="{BB962C8B-B14F-4D97-AF65-F5344CB8AC3E}">
        <p14:creationId xmlns:p14="http://schemas.microsoft.com/office/powerpoint/2010/main" val="2247551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1661" name="Rectangle 13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928934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rafia weave</a:t>
            </a:r>
          </a:p>
        </p:txBody>
      </p:sp>
      <p:sp>
        <p:nvSpPr>
          <p:cNvPr id="415754" name="Rectangle 10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2856914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lnSpc>
                <a:spcPct val="61000"/>
              </a:lnSpc>
              <a:spcBef>
                <a:spcPts val="963"/>
              </a:spcBef>
              <a:spcAft>
                <a:spcPct val="0"/>
              </a:spcAft>
            </a:pPr>
            <a:r>
              <a:rPr lang="en-GB" sz="4400">
                <a:solidFill>
                  <a:srgbClr val="000000"/>
                </a:solidFill>
              </a:rPr>
              <a:t>Synthesis results</a:t>
            </a:r>
          </a:p>
        </p:txBody>
      </p:sp>
      <p:sp>
        <p:nvSpPr>
          <p:cNvPr id="417803" name="Rectangle 1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3380060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fontAlgn="base">
              <a:lnSpc>
                <a:spcPct val="61000"/>
              </a:lnSpc>
              <a:spcBef>
                <a:spcPts val="963"/>
              </a:spcBef>
              <a:spcAft>
                <a:spcPct val="0"/>
              </a:spcAft>
            </a:pPr>
            <a:r>
              <a:rPr lang="en-GB" sz="4400">
                <a:solidFill>
                  <a:srgbClr val="000000"/>
                </a:solidFill>
              </a:rPr>
              <a:t>Synthesis results</a:t>
            </a:r>
          </a:p>
        </p:txBody>
      </p:sp>
      <p:sp>
        <p:nvSpPr>
          <p:cNvPr id="419844" name="Rectangle 5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3504448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>
            <a:normAutofit/>
          </a:bodyPr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fontAlgn="base" hangingPunct="0">
              <a:spcBef>
                <a:spcPts val="700"/>
              </a:spcBef>
              <a:spcAft>
                <a:spcPct val="0"/>
              </a:spcAft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fontAlgn="base" hangingPunct="0">
              <a:spcBef>
                <a:spcPts val="700"/>
              </a:spcBef>
              <a:spcAft>
                <a:spcPct val="0"/>
              </a:spcAft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5" name="Rectangle 9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95912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0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3886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14285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93" name="Rectangle 11"/>
          <p:cNvSpPr>
            <a:spLocks noChangeArrowheads="1"/>
          </p:cNvSpPr>
          <p:nvPr/>
        </p:nvSpPr>
        <p:spPr bwMode="auto">
          <a:xfrm>
            <a:off x="6450013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ICCV 1999</a:t>
            </a:r>
          </a:p>
        </p:txBody>
      </p:sp>
    </p:spTree>
    <p:extLst>
      <p:ext uri="{BB962C8B-B14F-4D97-AF65-F5344CB8AC3E}">
        <p14:creationId xmlns:p14="http://schemas.microsoft.com/office/powerpoint/2010/main" val="91503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Texture (summary)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redundant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(cont’d)</a:t>
            </a:r>
          </a:p>
          <a:p>
            <a:pPr lvl="1"/>
            <a:r>
              <a:rPr lang="en-US" dirty="0" smtClean="0"/>
              <a:t>Review of texture description</a:t>
            </a:r>
          </a:p>
          <a:p>
            <a:pPr lvl="1"/>
            <a:r>
              <a:rPr lang="en-US" dirty="0" smtClean="0"/>
              <a:t>Texture synthesis</a:t>
            </a:r>
          </a:p>
          <a:p>
            <a:r>
              <a:rPr lang="en-US" dirty="0" smtClean="0"/>
              <a:t>Uses of filters</a:t>
            </a:r>
          </a:p>
          <a:p>
            <a:pPr lvl="1"/>
            <a:r>
              <a:rPr lang="en-US" dirty="0" smtClean="0"/>
              <a:t>Sampling </a:t>
            </a:r>
          </a:p>
          <a:p>
            <a:pPr lvl="1"/>
            <a:r>
              <a:rPr lang="en-US" dirty="0" smtClean="0"/>
              <a:t>Template matching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9069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486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5" y="6550025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670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6576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0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304800" y="5715000"/>
            <a:ext cx="4462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Throw away every other row and column to create a </a:t>
            </a:r>
            <a:r>
              <a:rPr lang="en-US"/>
              <a:t>1/2</a:t>
            </a:r>
            <a:r>
              <a:rPr lang="en-US" sz="2000"/>
              <a:t> size image</a:t>
            </a:r>
          </a:p>
          <a:p>
            <a:pPr lvl="1" eaLnBrk="0" hangingPunct="0"/>
            <a:endParaRPr lang="en-US" sz="2000" i="1"/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6764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850" y="2590800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392113" y="1676400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181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err="1">
                <a:latin typeface="+mj-lt"/>
                <a:ea typeface="+mj-ea"/>
                <a:cs typeface="+mj-cs"/>
              </a:rPr>
              <a:t>Subsampling</a:t>
            </a:r>
            <a:r>
              <a:rPr lang="en-US" sz="4000" dirty="0">
                <a:latin typeface="+mj-lt"/>
                <a:ea typeface="+mj-ea"/>
                <a:cs typeface="+mj-cs"/>
              </a:rPr>
              <a:t> by a factor of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Aliasing problem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1D example (sinewave):</a:t>
            </a:r>
          </a:p>
        </p:txBody>
      </p:sp>
      <p:pic>
        <p:nvPicPr>
          <p:cNvPr id="41987" name="Picture 4" descr="sine-sample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743200"/>
            <a:ext cx="7199313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7391400" y="6477000"/>
            <a:ext cx="16891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Source: S. Marschner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743200"/>
            <a:ext cx="7199313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7391400" y="6477000"/>
            <a:ext cx="16891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Source: S. Marschner</a:t>
            </a:r>
          </a:p>
        </p:txBody>
      </p:sp>
      <p:sp>
        <p:nvSpPr>
          <p:cNvPr id="4301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Aliasing problem</a:t>
            </a:r>
          </a:p>
        </p:txBody>
      </p:sp>
      <p:sp>
        <p:nvSpPr>
          <p:cNvPr id="43012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1D example (sinewave):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Aliasing problem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Sub-sampling may be dangerous….</a:t>
            </a:r>
          </a:p>
          <a:p>
            <a:pPr eaLnBrk="1" hangingPunct="1"/>
            <a:r>
              <a:rPr lang="en-US" smtClean="0"/>
              <a:t>Characteristic errors may appear: </a:t>
            </a:r>
          </a:p>
          <a:p>
            <a:pPr lvl="1" eaLnBrk="1" hangingPunct="1"/>
            <a:r>
              <a:rPr lang="en-US" smtClean="0"/>
              <a:t>“Wagon wheels rolling the wrong way in movies”</a:t>
            </a:r>
          </a:p>
          <a:p>
            <a:pPr lvl="1" eaLnBrk="1" hangingPunct="1"/>
            <a:r>
              <a:rPr lang="en-US" smtClean="0"/>
              <a:t>“Checkerboards disintegrate in ray tracing”</a:t>
            </a:r>
          </a:p>
          <a:p>
            <a:pPr lvl="1" eaLnBrk="1" hangingPunct="1"/>
            <a:r>
              <a:rPr lang="en-US" smtClean="0"/>
              <a:t>“Striped shirts look funny on color television”</a:t>
            </a:r>
          </a:p>
          <a:p>
            <a:pPr lvl="1" eaLnBrk="1" hangingPunct="1"/>
            <a:endParaRPr lang="en-US" smtClean="0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7454900" y="6583363"/>
            <a:ext cx="1689100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Source: D. Forsyth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Sampling and aliasing</a:t>
            </a:r>
          </a:p>
        </p:txBody>
      </p:sp>
      <p:sp>
        <p:nvSpPr>
          <p:cNvPr id="47107" name="Text Box 12"/>
          <p:cNvSpPr txBox="1">
            <a:spLocks noChangeArrowheads="1"/>
          </p:cNvSpPr>
          <p:nvPr/>
        </p:nvSpPr>
        <p:spPr bwMode="auto">
          <a:xfrm>
            <a:off x="381000" y="4800600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 </a:t>
            </a:r>
          </a:p>
        </p:txBody>
      </p:sp>
      <p:pic>
        <p:nvPicPr>
          <p:cNvPr id="47108" name="Picture 14"/>
          <p:cNvPicPr>
            <a:picLocks noChangeAspect="1" noChangeArrowheads="1"/>
          </p:cNvPicPr>
          <p:nvPr/>
        </p:nvPicPr>
        <p:blipFill>
          <a:blip r:embed="rId3" cstate="print"/>
          <a:srcRect b="47307"/>
          <a:stretch>
            <a:fillRect/>
          </a:stretch>
        </p:blipFill>
        <p:spPr bwMode="auto">
          <a:xfrm>
            <a:off x="0" y="2043113"/>
            <a:ext cx="89154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0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88515" y="1988459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06256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Nyquist-Shannon Sampling Theorem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When sampling a signal at discrete intervals, the sampling frequency must be </a:t>
            </a:r>
            <a:r>
              <a:rPr lang="en-US" sz="2800" smtClean="0">
                <a:sym typeface="Symbol" pitchFamily="18" charset="2"/>
              </a:rPr>
              <a:t></a:t>
            </a:r>
            <a:r>
              <a:rPr lang="en-US" sz="2800" smtClean="0"/>
              <a:t> 2 </a:t>
            </a:r>
            <a:r>
              <a:rPr lang="en-US" sz="2800" smtClean="0">
                <a:sym typeface="Symbol" pitchFamily="18" charset="2"/>
              </a:rPr>
              <a:t> f</a:t>
            </a:r>
            <a:r>
              <a:rPr lang="en-US" sz="2800" baseline="-25000" smtClean="0">
                <a:sym typeface="Symbol" pitchFamily="18" charset="2"/>
              </a:rPr>
              <a:t>max</a:t>
            </a:r>
            <a:endParaRPr lang="en-US" sz="2800" smtClean="0">
              <a:sym typeface="Symbol" pitchFamily="18" charset="2"/>
            </a:endParaRPr>
          </a:p>
          <a:p>
            <a:pPr eaLnBrk="1" hangingPunct="1"/>
            <a:r>
              <a:rPr lang="en-US" sz="2800" smtClean="0">
                <a:sym typeface="Symbol" pitchFamily="18" charset="2"/>
              </a:rPr>
              <a:t>f</a:t>
            </a:r>
            <a:r>
              <a:rPr lang="en-US" sz="2800" baseline="-25000" smtClean="0"/>
              <a:t>max</a:t>
            </a:r>
            <a:r>
              <a:rPr lang="en-US" sz="2800" smtClean="0"/>
              <a:t> = max frequency of the input signal</a:t>
            </a:r>
          </a:p>
          <a:p>
            <a:pPr eaLnBrk="1" hangingPunct="1"/>
            <a:r>
              <a:rPr lang="en-US" sz="2800" smtClean="0"/>
              <a:t>This will allows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657600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180013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604125" y="4533900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6200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524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752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1905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28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362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5908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74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2895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057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1242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581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810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3962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267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419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5720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4953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038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181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5626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7912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5943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24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400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55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7818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69342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096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08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eaLnBrk="1" hangingPunct="1">
              <a:buFontTx/>
              <a:buNone/>
              <a:defRPr/>
            </a:pPr>
            <a:endParaRPr lang="en-US" dirty="0" smtClean="0"/>
          </a:p>
          <a:p>
            <a:pPr marL="457200" indent="-457200" eaLnBrk="1" hangingPunct="1">
              <a:buFontTx/>
              <a:buNone/>
              <a:defRPr/>
            </a:pPr>
            <a:r>
              <a:rPr lang="en-US" dirty="0" smtClean="0"/>
              <a:t>Solutions:</a:t>
            </a:r>
          </a:p>
          <a:p>
            <a:pPr marL="457200" indent="-457200" eaLnBrk="1" hangingPunct="1">
              <a:defRPr/>
            </a:pPr>
            <a:r>
              <a:rPr lang="en-US" dirty="0" smtClean="0"/>
              <a:t>Sample more often</a:t>
            </a:r>
          </a:p>
          <a:p>
            <a:pPr marL="457200" indent="-457200" eaLnBrk="1" hangingPunct="1">
              <a:defRPr/>
            </a:pPr>
            <a:endParaRPr lang="en-US" dirty="0" smtClean="0"/>
          </a:p>
          <a:p>
            <a:pPr marL="457200" indent="-457200" eaLnBrk="1" hangingPunct="1">
              <a:defRPr/>
            </a:pPr>
            <a:r>
              <a:rPr lang="en-US" dirty="0" smtClean="0"/>
              <a:t>Get rid of all frequencies that are greater than half the new sampling frequency</a:t>
            </a:r>
          </a:p>
          <a:p>
            <a:pPr marL="838200" lvl="1" indent="-381000" eaLnBrk="1" hangingPunct="1">
              <a:defRPr/>
            </a:pPr>
            <a:r>
              <a:rPr lang="en-US" dirty="0" smtClean="0"/>
              <a:t>Will lose information</a:t>
            </a:r>
          </a:p>
          <a:p>
            <a:pPr marL="838200" lvl="1" indent="-381000" eaLnBrk="1" hangingPunct="1">
              <a:defRPr/>
            </a:pPr>
            <a:r>
              <a:rPr lang="en-US" dirty="0" smtClean="0"/>
              <a:t>But it’s better than aliasing</a:t>
            </a:r>
          </a:p>
          <a:p>
            <a:pPr marL="838200" lvl="1" indent="-381000" eaLnBrk="1" hangingPunct="1">
              <a:defRPr/>
            </a:pPr>
            <a:r>
              <a:rPr lang="en-US" dirty="0" smtClean="0"/>
              <a:t>Apply a smoothing filter</a:t>
            </a:r>
            <a:endParaRPr lang="ru-RU" dirty="0" smtClean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Start with image(h, w)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Apply low-pass filter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	</a:t>
            </a:r>
            <a:r>
              <a:rPr lang="en-US" sz="2400" dirty="0" err="1">
                <a:latin typeface="+mn-lt"/>
                <a:cs typeface="+mn-cs"/>
              </a:rPr>
              <a:t>im_blur</a:t>
            </a:r>
            <a:r>
              <a:rPr lang="en-US" sz="2400" dirty="0">
                <a:latin typeface="+mn-lt"/>
                <a:cs typeface="+mn-cs"/>
              </a:rPr>
              <a:t> = </a:t>
            </a:r>
            <a:r>
              <a:rPr lang="en-US" sz="2400" dirty="0" err="1">
                <a:latin typeface="+mn-lt"/>
                <a:cs typeface="+mn-cs"/>
              </a:rPr>
              <a:t>imfilter</a:t>
            </a:r>
            <a:r>
              <a:rPr lang="en-US" sz="2400" dirty="0">
                <a:latin typeface="+mn-lt"/>
                <a:cs typeface="+mn-cs"/>
              </a:rPr>
              <a:t>(image, </a:t>
            </a:r>
            <a:r>
              <a:rPr lang="en-US" sz="2400" dirty="0" err="1">
                <a:latin typeface="+mn-lt"/>
                <a:cs typeface="+mn-cs"/>
              </a:rPr>
              <a:t>fspecial</a:t>
            </a:r>
            <a:r>
              <a:rPr lang="en-US" sz="2400" dirty="0">
                <a:latin typeface="+mn-lt"/>
                <a:cs typeface="+mn-cs"/>
              </a:rPr>
              <a:t>(‘</a:t>
            </a:r>
            <a:r>
              <a:rPr lang="en-US" sz="2400" dirty="0" err="1">
                <a:latin typeface="+mn-lt"/>
                <a:cs typeface="+mn-cs"/>
              </a:rPr>
              <a:t>gaussian</a:t>
            </a:r>
            <a:r>
              <a:rPr lang="en-US" sz="2400" dirty="0">
                <a:latin typeface="+mn-lt"/>
                <a:cs typeface="+mn-cs"/>
              </a:rPr>
              <a:t>’, 7, 1))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  <a:cs typeface="+mn-cs"/>
              </a:rPr>
              <a:t>Sample every other pixel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  <a:cs typeface="+mn-cs"/>
              </a:rPr>
              <a:t>	</a:t>
            </a:r>
            <a:r>
              <a:rPr lang="en-US" sz="2400" dirty="0" err="1">
                <a:latin typeface="+mn-lt"/>
                <a:cs typeface="+mn-cs"/>
              </a:rPr>
              <a:t>im_small</a:t>
            </a:r>
            <a:r>
              <a:rPr lang="en-US" sz="2400" dirty="0">
                <a:latin typeface="+mn-lt"/>
                <a:cs typeface="+mn-cs"/>
              </a:rPr>
              <a:t> = </a:t>
            </a:r>
            <a:r>
              <a:rPr lang="en-US" sz="2400" dirty="0" err="1">
                <a:latin typeface="+mn-lt"/>
                <a:cs typeface="+mn-cs"/>
              </a:rPr>
              <a:t>im_blur</a:t>
            </a:r>
            <a:r>
              <a:rPr lang="en-US" sz="2400" dirty="0">
                <a:latin typeface="+mn-lt"/>
                <a:cs typeface="+mn-cs"/>
              </a:rPr>
              <a:t>(1:2:end, 1:2:end);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 cstate="print"/>
          <a:srcRect b="43549"/>
          <a:stretch>
            <a:fillRect/>
          </a:stretch>
        </p:blipFill>
        <p:spPr bwMode="auto">
          <a:xfrm>
            <a:off x="152400" y="3810000"/>
            <a:ext cx="8686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smtClean="0"/>
              <a:t>Anti-aliasing</a:t>
            </a:r>
            <a:endParaRPr lang="ru-RU" sz="4800" smtClean="0"/>
          </a:p>
        </p:txBody>
      </p:sp>
      <p:pic>
        <p:nvPicPr>
          <p:cNvPr id="51204" name="Picture 14"/>
          <p:cNvPicPr>
            <a:picLocks noChangeAspect="1" noChangeArrowheads="1"/>
          </p:cNvPicPr>
          <p:nvPr/>
        </p:nvPicPr>
        <p:blipFill>
          <a:blip r:embed="rId4" cstate="print"/>
          <a:srcRect b="47307"/>
          <a:stretch>
            <a:fillRect/>
          </a:stretch>
        </p:blipFill>
        <p:spPr bwMode="auto">
          <a:xfrm>
            <a:off x="0" y="1295400"/>
            <a:ext cx="8915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7010400" y="6550025"/>
            <a:ext cx="213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Forsyth and Ponce 2002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1/4  </a:t>
            </a:r>
            <a:r>
              <a:rPr lang="en-US" sz="1600"/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1/8  </a:t>
            </a:r>
            <a:r>
              <a:rPr lang="en-US" sz="1600"/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>
            <a:normAutofit/>
          </a:bodyPr>
          <a:lstStyle/>
          <a:p>
            <a:r>
              <a:rPr lang="en-US" smtClean="0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705600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(cont’d)</a:t>
            </a:r>
          </a:p>
          <a:p>
            <a:pPr lvl="1"/>
            <a:r>
              <a:rPr lang="en-US" dirty="0" smtClean="0"/>
              <a:t>Review of texture description</a:t>
            </a:r>
          </a:p>
          <a:p>
            <a:pPr lvl="1"/>
            <a:r>
              <a:rPr lang="en-US" dirty="0" smtClean="0"/>
              <a:t>Texture synthesis</a:t>
            </a:r>
          </a:p>
          <a:p>
            <a:r>
              <a:rPr lang="en-US" dirty="0" smtClean="0"/>
              <a:t>Uses of filters</a:t>
            </a:r>
          </a:p>
          <a:p>
            <a:pPr lvl="1"/>
            <a:r>
              <a:rPr lang="en-US" dirty="0" smtClean="0"/>
              <a:t>Sampling </a:t>
            </a:r>
          </a:p>
          <a:p>
            <a:pPr lvl="1"/>
            <a:r>
              <a:rPr lang="en-US" dirty="0" smtClean="0"/>
              <a:t>Template matching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matching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51355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Goal: find       in image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Main challenge: What is a good similarity or distance measure between two patches?</a:t>
            </a:r>
          </a:p>
          <a:p>
            <a:pPr lvl="1" eaLnBrk="1" hangingPunct="1">
              <a:defRPr/>
            </a:pPr>
            <a:r>
              <a:rPr lang="en-US" dirty="0" smtClean="0"/>
              <a:t>Correlation</a:t>
            </a:r>
          </a:p>
          <a:p>
            <a:pPr lvl="1" eaLnBrk="1" hangingPunct="1">
              <a:defRPr/>
            </a:pPr>
            <a:r>
              <a:rPr lang="en-US" dirty="0" smtClean="0"/>
              <a:t>Zero-mean correlation</a:t>
            </a:r>
          </a:p>
          <a:p>
            <a:pPr lvl="1" eaLnBrk="1" hangingPunct="1">
              <a:defRPr/>
            </a:pPr>
            <a:r>
              <a:rPr lang="en-US" dirty="0" smtClean="0"/>
              <a:t>Sum Square Difference</a:t>
            </a:r>
          </a:p>
          <a:p>
            <a:pPr lvl="1" eaLnBrk="1" hangingPunct="1">
              <a:defRPr/>
            </a:pPr>
            <a:r>
              <a:rPr lang="en-US" dirty="0" smtClean="0"/>
              <a:t>Normalized Cross Correlation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7413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850" y="11080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36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0: filter the image with eye patch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03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Input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51263" y="6369050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Filtered Image</a:t>
            </a:r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752600" y="2097088"/>
          <a:ext cx="50911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Equation" r:id="rId6" imgW="2070100" imgH="355600" progId="Equation.3">
                  <p:embed/>
                </p:oleObj>
              </mc:Choice>
              <mc:Fallback>
                <p:oleObj name="Equation" r:id="rId6" imgW="2070100" imgH="355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97088"/>
                        <a:ext cx="509111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5848" y="2895600"/>
            <a:ext cx="2734862" cy="350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72200" y="434340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What went wrong?</a:t>
            </a:r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934200" y="2743200"/>
            <a:ext cx="1139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 = image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g = 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172200" y="25908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1: filter the image with zero-mean eye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054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Input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3429000" y="6369050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Filtered Image (scaled)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400800" y="6356350"/>
            <a:ext cx="217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Thresholded Image</a:t>
            </a:r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>
            <p:extLst/>
          </p:nvPr>
        </p:nvGraphicFramePr>
        <p:xfrm>
          <a:off x="1254125" y="2097088"/>
          <a:ext cx="608806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Equation" r:id="rId6" imgW="2476440" imgH="355320" progId="Equation.3">
                  <p:embed/>
                </p:oleObj>
              </mc:Choice>
              <mc:Fallback>
                <p:oleObj name="Equation" r:id="rId6" imgW="2476440" imgH="3553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2097088"/>
                        <a:ext cx="608806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1" descr="C:\Users\Hoiem\Documents\Classes\Computational Photography - Fall 2010\lectures\figs\filters\einstein_eye_filtered_thre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2898648"/>
            <a:ext cx="2734022" cy="350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5029200"/>
            <a:ext cx="609600" cy="152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0" y="5486400"/>
            <a:ext cx="76200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2" descr="C:\Users\Hoiem\Documents\Classes\Computational Photography - Fall 2010\lectures\figs\filters\einstein_eye_filter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True detections</a:t>
            </a:r>
          </a:p>
        </p:txBody>
      </p: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324600" y="48006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B050"/>
                </a:solidFill>
                <a:latin typeface="Arial" charset="0"/>
              </a:rPr>
              <a:t>False detections</a:t>
            </a:r>
          </a:p>
        </p:txBody>
      </p:sp>
      <p:sp>
        <p:nvSpPr>
          <p:cNvPr id="2066" name="TextBox 27"/>
          <p:cNvSpPr txBox="1">
            <a:spLocks noChangeArrowheads="1"/>
          </p:cNvSpPr>
          <p:nvPr/>
        </p:nvSpPr>
        <p:spPr bwMode="auto">
          <a:xfrm>
            <a:off x="6096000" y="2514600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mean of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template g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0" name="Straight Arrow Connector 29"/>
          <p:cNvCxnSpPr>
            <a:stCxn id="2066" idx="1"/>
          </p:cNvCxnSpPr>
          <p:nvPr/>
        </p:nvCxnSpPr>
        <p:spPr>
          <a:xfrm flipH="1" flipV="1">
            <a:off x="4876800" y="2590800"/>
            <a:ext cx="1219200" cy="10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0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0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746177" y="342515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+1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064003" y="378075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0,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38917" y="3780758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19260" y="23585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37001" y="4942891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7930" y="1335308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5848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Equation" r:id="rId7" imgW="2336800" imgH="355600" progId="Equation.3">
                  <p:embed/>
                </p:oleObj>
              </mc:Choice>
              <mc:Fallback>
                <p:oleObj name="Equation" r:id="rId7" imgW="2336800" imgH="355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True detections</a:t>
            </a:r>
          </a:p>
        </p:txBody>
      </p:sp>
    </p:spTree>
    <p:extLst>
      <p:ext uri="{BB962C8B-B14F-4D97-AF65-F5344CB8AC3E}">
        <p14:creationId xmlns:p14="http://schemas.microsoft.com/office/powerpoint/2010/main" val="35364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5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Input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1- sqrt(SSD)</a:t>
            </a:r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Equation" r:id="rId5" imgW="2336800" imgH="355600" progId="Equation.3">
                  <p:embed/>
                </p:oleObj>
              </mc:Choice>
              <mc:Fallback>
                <p:oleObj name="Equation" r:id="rId5" imgW="2336800" imgH="355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57800" y="9144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What’s the potential downside of SSD?</a:t>
            </a:r>
          </a:p>
        </p:txBody>
      </p:sp>
      <p:pic>
        <p:nvPicPr>
          <p:cNvPr id="5129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98648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C:\Users\Hoiem\Documents\Classes\Computational Photography - Fall 2010\lectures\figs\filters\einstein_shades_ss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5848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</a:rPr>
              <a:t>Matlab: </a:t>
            </a:r>
            <a:r>
              <a:rPr lang="en-US" sz="240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61938" y="3209925"/>
          <a:ext cx="8497887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Equation" r:id="rId5" imgW="3454400" imgH="863600" progId="Equation.3">
                  <p:embed/>
                </p:oleObj>
              </mc:Choice>
              <mc:Fallback>
                <p:oleObj name="Equation" r:id="rId5" imgW="3454400" imgH="863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3209925"/>
                        <a:ext cx="8497887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1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5848" y="289864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True detections</a:t>
            </a:r>
          </a:p>
        </p:txBody>
      </p:sp>
    </p:spTree>
    <p:extLst>
      <p:ext uri="{BB962C8B-B14F-4D97-AF65-F5344CB8AC3E}">
        <p14:creationId xmlns:p14="http://schemas.microsoft.com/office/powerpoint/2010/main" val="20745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946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Input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Normalized X-Correlation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Thresholded Image</a:t>
            </a:r>
          </a:p>
        </p:txBody>
      </p:sp>
      <p:pic>
        <p:nvPicPr>
          <p:cNvPr id="19464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True detections</a:t>
            </a:r>
          </a:p>
        </p:txBody>
      </p:sp>
      <p:pic>
        <p:nvPicPr>
          <p:cNvPr id="19468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98648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" descr="C:\Users\Hoiem\Documents\Classes\Computational Photography - Fall 2010\lectures\figs\filters\einstein_shades_nx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5848" y="2898648"/>
            <a:ext cx="2776706" cy="3502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57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Q: What is the best method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A: Depends</a:t>
            </a:r>
          </a:p>
          <a:p>
            <a:r>
              <a:rPr lang="en-US" smtClean="0"/>
              <a:t>Zero-mean filter: fastest but not a great matcher</a:t>
            </a:r>
          </a:p>
          <a:p>
            <a:r>
              <a:rPr lang="en-US" smtClean="0"/>
              <a:t>SSD: next fastest, sensitive to overall intensity</a:t>
            </a:r>
          </a:p>
          <a:p>
            <a:r>
              <a:rPr lang="en-US" smtClean="0"/>
              <a:t>Normalized cross-correlation: slowest, invariant to local average intensity and contrast</a:t>
            </a:r>
          </a:p>
        </p:txBody>
      </p:sp>
    </p:spTree>
    <p:extLst>
      <p:ext uri="{BB962C8B-B14F-4D97-AF65-F5344CB8AC3E}">
        <p14:creationId xmlns:p14="http://schemas.microsoft.com/office/powerpoint/2010/main" val="15630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Q: What if we want to find larger or smaller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A: Image Pyramid</a:t>
            </a:r>
          </a:p>
        </p:txBody>
      </p:sp>
    </p:spTree>
    <p:extLst>
      <p:ext uri="{BB962C8B-B14F-4D97-AF65-F5344CB8AC3E}">
        <p14:creationId xmlns:p14="http://schemas.microsoft.com/office/powerpoint/2010/main" val="41445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Sampling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3352800" y="2971800"/>
            <a:ext cx="2286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Low-Pass Filtered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971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Image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098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209800" y="2590800"/>
            <a:ext cx="115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Gaussian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Filter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2906713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Sample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912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58000" y="2971800"/>
            <a:ext cx="1828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Low-Res Image</a:t>
            </a:r>
          </a:p>
        </p:txBody>
      </p:sp>
    </p:spTree>
    <p:extLst>
      <p:ext uri="{BB962C8B-B14F-4D97-AF65-F5344CB8AC3E}">
        <p14:creationId xmlns:p14="http://schemas.microsoft.com/office/powerpoint/2010/main" val="24738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9332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Template Matching with Image 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Input: Image,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template at current scale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Downsample</a:t>
            </a:r>
            <a:r>
              <a:rPr lang="en-US" dirty="0" smtClean="0"/>
              <a:t> image</a:t>
            </a:r>
          </a:p>
          <a:p>
            <a:pPr marL="914400" lvl="1" indent="-514350"/>
            <a:r>
              <a:rPr lang="en-US" dirty="0" smtClean="0"/>
              <a:t>In practice, scale step of 1.1 to 1.2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1-2 until image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responses above some </a:t>
            </a:r>
            <a:r>
              <a:rPr lang="en-US" dirty="0" smtClean="0"/>
              <a:t>threshold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81258" y="273594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737001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filter</a:t>
            </a:r>
          </a:p>
        </p:txBody>
      </p:sp>
      <p:grpSp>
        <p:nvGrpSpPr>
          <p:cNvPr id="7172" name="Group 30"/>
          <p:cNvGrpSpPr>
            <a:grpSpLocks/>
          </p:cNvGrpSpPr>
          <p:nvPr/>
        </p:nvGrpSpPr>
        <p:grpSpPr bwMode="auto">
          <a:xfrm>
            <a:off x="152400" y="1447800"/>
            <a:ext cx="8839200" cy="4481513"/>
            <a:chOff x="144" y="1161"/>
            <a:chExt cx="5568" cy="2823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72" name="Photo Editor Photo" r:id="rId6" imgW="4133333" imgH="2905531" progId="">
                    <p:embed/>
                  </p:oleObj>
                </mc:Choice>
                <mc:Fallback>
                  <p:oleObj name="Photo Editor Photo" r:id="rId6" imgW="4133333" imgH="2905531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Arial" charset="0"/>
                </a:rPr>
                <a:t>Gaussian</a:t>
              </a:r>
            </a:p>
          </p:txBody>
        </p:sp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7180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1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3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4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5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6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87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prstClr val="black"/>
                    </a:solidFill>
                    <a:latin typeface="Arial" charset="0"/>
                  </a:rPr>
                  <a:t>unit impulse</a:t>
                </a:r>
              </a:p>
            </p:txBody>
          </p:sp>
        </p:grpSp>
        <p:pic>
          <p:nvPicPr>
            <p:cNvPr id="7176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prstClr val="black"/>
                  </a:solidFill>
                  <a:latin typeface="Arial" charset="0"/>
                </a:rPr>
                <a:t>Laplacian of Gaussian</a:t>
              </a:r>
            </a:p>
          </p:txBody>
        </p:sp>
      </p:grpSp>
      <p:sp>
        <p:nvSpPr>
          <p:cNvPr id="7173" name="TextBox 25"/>
          <p:cNvSpPr txBox="1">
            <a:spLocks noChangeArrowheads="1"/>
          </p:cNvSpPr>
          <p:nvPr/>
        </p:nvSpPr>
        <p:spPr bwMode="auto">
          <a:xfrm>
            <a:off x="7177088" y="648811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Source: Lazebnik</a:t>
            </a:r>
          </a:p>
        </p:txBody>
      </p:sp>
    </p:spTree>
    <p:extLst>
      <p:ext uri="{BB962C8B-B14F-4D97-AF65-F5344CB8AC3E}">
        <p14:creationId xmlns:p14="http://schemas.microsoft.com/office/powerpoint/2010/main" val="3430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38282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Gaussian/Laplacian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Arial" charset="0"/>
              </a:rPr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49530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charset="0"/>
              </a:rPr>
              <a:t>Can we reconstruct the original from the </a:t>
            </a:r>
            <a:r>
              <a:rPr lang="en-US" sz="2400" dirty="0" err="1">
                <a:solidFill>
                  <a:prstClr val="black"/>
                </a:solidFill>
                <a:latin typeface="Arial" charset="0"/>
              </a:rPr>
              <a:t>L</a:t>
            </a:r>
            <a:r>
              <a:rPr lang="en-US" sz="2400" dirty="0" err="1" smtClean="0">
                <a:solidFill>
                  <a:prstClr val="black"/>
                </a:solidFill>
                <a:latin typeface="Arial" charset="0"/>
              </a:rPr>
              <a:t>aplacian</a:t>
            </a:r>
            <a:r>
              <a:rPr lang="en-US" sz="24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pyramid?</a:t>
            </a:r>
          </a:p>
        </p:txBody>
      </p:sp>
    </p:spTree>
    <p:extLst>
      <p:ext uri="{BB962C8B-B14F-4D97-AF65-F5344CB8AC3E}">
        <p14:creationId xmlns:p14="http://schemas.microsoft.com/office/powerpoint/2010/main" val="331703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Gaussian/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6855" y="1871632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Downsample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 (Smooth(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))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28032" y="3112795"/>
            <a:ext cx="1322660" cy="1078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4502" y="3206535"/>
            <a:ext cx="3132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 - Smooth(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Upsample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))</a:t>
            </a:r>
            <a:endParaRPr lang="en-US" sz="140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918" y="84335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Image = G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1</a:t>
            </a:r>
            <a:endParaRPr lang="en-US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1982" y="1702354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endParaRPr lang="en-US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50282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27608" y="229076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…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7488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46758" y="232993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= L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N</a:t>
            </a:r>
            <a:endParaRPr lang="en-US" baseline="-25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5977283" y="3144980"/>
            <a:ext cx="442614" cy="1195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600" y="5310032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- Smooth(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Upsample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)) </a:t>
            </a:r>
            <a:endParaRPr lang="en-US" sz="1400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234407" y="3118280"/>
            <a:ext cx="105426" cy="12059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86551" y="3072328"/>
            <a:ext cx="516646" cy="1118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46563" y="3079094"/>
            <a:ext cx="940896" cy="12705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endParaRPr lang="en-US" baseline="-25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698468" y="3144980"/>
            <a:ext cx="332204" cy="1146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03860" y="4990394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- Smooth(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Upsample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  <a:latin typeface="Arial" charset="0"/>
              </a:rPr>
              <a:t>4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)) </a:t>
            </a:r>
            <a:endParaRPr lang="en-US" sz="1400" baseline="-25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L</a:t>
            </a:r>
            <a:r>
              <a:rPr lang="en-US" baseline="-25000" dirty="0">
                <a:solidFill>
                  <a:srgbClr val="FF0000"/>
                </a:solidFill>
                <a:latin typeface="Arial" charset="0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55649" y="2152433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  <a:latin typeface="Arial" charset="0"/>
              </a:rPr>
              <a:t>3</a:t>
            </a:r>
            <a:endParaRPr lang="en-US" baseline="-25000" dirty="0">
              <a:solidFill>
                <a:srgbClr val="FF0000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</a:rPr>
                  <a:t>Use same filter for smoothing in each step (e.g., Gaussian with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</a:rPr>
                  <a:t>)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 smtClean="0">
                    <a:solidFill>
                      <a:prstClr val="black"/>
                    </a:solidFill>
                    <a:latin typeface="Arial" charset="0"/>
                  </a:rPr>
                  <a:t>Downsample/upsample with “nearest” interpolation</a:t>
                </a: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l="-10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4989941" y="1914191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Downsample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 (Smooth(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))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34796" y="867000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 charset="0"/>
              </a:rPr>
              <a:t>Smooth, then </a:t>
            </a:r>
            <a:r>
              <a:rPr lang="en-US" sz="1400" dirty="0" err="1" smtClean="0">
                <a:solidFill>
                  <a:prstClr val="black"/>
                </a:solidFill>
                <a:latin typeface="Arial" charset="0"/>
              </a:rPr>
              <a:t>downsample</a:t>
            </a:r>
            <a:endParaRPr lang="en-US" sz="1400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7" name="Straight Arrow Connector 66"/>
          <p:cNvCxnSpPr>
            <a:endCxn id="14" idx="0"/>
          </p:cNvCxnSpPr>
          <p:nvPr/>
        </p:nvCxnSpPr>
        <p:spPr>
          <a:xfrm flipH="1">
            <a:off x="3070654" y="1236332"/>
            <a:ext cx="218708" cy="63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8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Aude Oliva &amp; Antonio Torralba &amp; Philippe G Schyns, SIGGRAPH 2006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</p:spTree>
    <p:extLst>
      <p:ext uri="{BB962C8B-B14F-4D97-AF65-F5344CB8AC3E}">
        <p14:creationId xmlns:p14="http://schemas.microsoft.com/office/powerpoint/2010/main" val="428268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 smtClean="0"/>
              <a:t>	A. Oliva, A. Torralba, P.G. Schyns, </a:t>
            </a:r>
            <a:br>
              <a:rPr lang="en-US" sz="2400" smtClean="0"/>
            </a:br>
            <a:r>
              <a:rPr lang="en-US" sz="2400" smtClean="0">
                <a:hlinkClick r:id="rId6"/>
              </a:rPr>
              <a:t>“Hybrid Images,”</a:t>
            </a:r>
            <a:r>
              <a:rPr lang="en-US" sz="2400" smtClean="0"/>
              <a:t> SIGGRAPH 2006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295400" y="5410200"/>
            <a:ext cx="199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Laplacian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644" name="Photo Editor Photo" r:id="rId8" imgW="4133333" imgH="2905531" progId="">
                    <p:embed/>
                  </p:oleObj>
                </mc:Choice>
                <mc:Fallback>
                  <p:oleObj name="Photo Editor Photo" r:id="rId8" imgW="4133333" imgH="2905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Gaussian</a:t>
              </a:r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Arial" pitchFamily="34" charset="0"/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1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pitchFamily="34" charset="0"/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45" name="Photo Editor Photo" r:id="rId13" imgW="4133333" imgH="2905531" progId="">
                  <p:embed/>
                </p:oleObj>
              </mc:Choice>
              <mc:Fallback>
                <p:oleObj name="Photo Editor Photo" r:id="rId13" imgW="4133333" imgH="2905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Application: Hybrid Images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96390"/>
            <a:ext cx="18582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Slide credit: 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493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836613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Aude Oliva &amp; Antonio Torralba &amp; Philippe G Schyns, SIGGRAPH 2006</a:t>
            </a:r>
          </a:p>
        </p:txBody>
      </p:sp>
    </p:spTree>
    <p:extLst>
      <p:ext uri="{BB962C8B-B14F-4D97-AF65-F5344CB8AC3E}">
        <p14:creationId xmlns:p14="http://schemas.microsoft.com/office/powerpoint/2010/main" val="21530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8600" y="228600"/>
            <a:ext cx="85344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Aude Oliva &amp; Antonio Torralba &amp; Philippe G Schyns, SIGGRAPH 2006</a:t>
            </a:r>
          </a:p>
        </p:txBody>
      </p:sp>
    </p:spTree>
    <p:extLst>
      <p:ext uri="{BB962C8B-B14F-4D97-AF65-F5344CB8AC3E}">
        <p14:creationId xmlns:p14="http://schemas.microsoft.com/office/powerpoint/2010/main" val="29499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Uses of filters (summary)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Texture description </a:t>
            </a:r>
          </a:p>
          <a:p>
            <a:pPr lvl="1">
              <a:defRPr/>
            </a:pPr>
            <a:r>
              <a:rPr lang="en-US" dirty="0" smtClean="0"/>
              <a:t>Texture synthesis</a:t>
            </a:r>
          </a:p>
          <a:p>
            <a:pPr>
              <a:defRPr/>
            </a:pPr>
            <a:r>
              <a:rPr lang="en-US" dirty="0" smtClean="0"/>
              <a:t>Image compression</a:t>
            </a:r>
          </a:p>
          <a:p>
            <a:pPr lvl="1">
              <a:defRPr/>
            </a:pPr>
            <a:r>
              <a:rPr lang="en-US" dirty="0" smtClean="0"/>
              <a:t>Image pyramids</a:t>
            </a:r>
          </a:p>
          <a:p>
            <a:pPr>
              <a:defRPr/>
            </a:pPr>
            <a:r>
              <a:rPr lang="en-US" dirty="0" smtClean="0"/>
              <a:t>Template matching</a:t>
            </a:r>
          </a:p>
          <a:p>
            <a:pPr>
              <a:defRPr/>
            </a:pPr>
            <a:r>
              <a:rPr lang="en-US" dirty="0" smtClean="0"/>
              <a:t>Uses in object recognition</a:t>
            </a:r>
          </a:p>
          <a:p>
            <a:pPr lvl="1">
              <a:defRPr/>
            </a:pPr>
            <a:r>
              <a:rPr lang="en-US" dirty="0" smtClean="0"/>
              <a:t>Detecting stable interest points </a:t>
            </a:r>
          </a:p>
          <a:p>
            <a:pPr lvl="1">
              <a:defRPr/>
            </a:pPr>
            <a:r>
              <a:rPr lang="en-US" dirty="0" smtClean="0"/>
              <a:t>Scale search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7390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500" y="4212756"/>
            <a:ext cx="6170613" cy="1989138"/>
            <a:chOff x="190500" y="1295396"/>
            <a:chExt cx="6170613" cy="1989138"/>
          </a:xfrm>
        </p:grpSpPr>
        <p:pic>
          <p:nvPicPr>
            <p:cNvPr id="109571" name="Picture 1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063" y="1733546"/>
              <a:ext cx="5988050" cy="89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84238" y="3011484"/>
              <a:ext cx="1871662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5" name="TextBox 7"/>
            <p:cNvSpPr txBox="1">
              <a:spLocks noChangeArrowheads="1"/>
            </p:cNvSpPr>
            <p:nvPr/>
          </p:nvSpPr>
          <p:spPr bwMode="auto">
            <a:xfrm>
              <a:off x="190500" y="1295396"/>
              <a:ext cx="24828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Convolution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" y="1343264"/>
            <a:ext cx="6024563" cy="1978025"/>
            <a:chOff x="190500" y="4122733"/>
            <a:chExt cx="6024563" cy="1978025"/>
          </a:xfrm>
        </p:grpSpPr>
        <p:pic>
          <p:nvPicPr>
            <p:cNvPr id="109573" name="Picture 8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6550" y="4527545"/>
              <a:ext cx="5878513" cy="865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11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84238" y="5805483"/>
              <a:ext cx="189865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576" name="TextBox 8"/>
            <p:cNvSpPr txBox="1">
              <a:spLocks noChangeArrowheads="1"/>
            </p:cNvSpPr>
            <p:nvPr/>
          </p:nvSpPr>
          <p:spPr bwMode="auto">
            <a:xfrm>
              <a:off x="190500" y="4122733"/>
              <a:ext cx="24828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Cross-correlation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49147" y="1632806"/>
          <a:ext cx="1920240" cy="22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/>
                </a:tc>
              </a:tr>
              <a:tr h="42599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92690" y="125548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749150" y="4586457"/>
          <a:ext cx="1152144" cy="1120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8"/>
                <a:gridCol w="384048"/>
                <a:gridCol w="384048"/>
              </a:tblGrid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</a:tr>
              <a:tr h="3735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.12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.06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792693" y="420912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03888" y="2365829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4000" y="27357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-1,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914" y="2735731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-1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121629" y="4950145"/>
            <a:ext cx="420915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38917" y="30623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 = 0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1265" y="4964659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(0, 0)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4850" y="236910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, j)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3886" y="273594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21627" y="4572775"/>
            <a:ext cx="420915" cy="406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0673" y="4216381"/>
            <a:ext cx="197938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-u,j-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50.75"/>
  <p:tag name="PICTUREFILESIZE" val="492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star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8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1023</TotalTime>
  <Words>3110</Words>
  <Application>Microsoft Office PowerPoint</Application>
  <PresentationFormat>On-screen Show (4:3)</PresentationFormat>
  <Paragraphs>990</Paragraphs>
  <Slides>89</Slides>
  <Notes>64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120" baseType="lpstr">
      <vt:lpstr>Arial</vt:lpstr>
      <vt:lpstr>Calibri</vt:lpstr>
      <vt:lpstr>Calibri Light</vt:lpstr>
      <vt:lpstr>Cambria Math</vt:lpstr>
      <vt:lpstr>Courier New</vt:lpstr>
      <vt:lpstr>Symbol</vt:lpstr>
      <vt:lpstr>Times</vt:lpstr>
      <vt:lpstr>Times New Roman</vt:lpstr>
      <vt:lpstr>Trebuchet MS</vt:lpstr>
      <vt:lpstr>Office Theme</vt:lpstr>
      <vt:lpstr>1_Office Theme</vt:lpstr>
      <vt:lpstr>Lecture1 - Introduction - CP Fall 2010</vt:lpstr>
      <vt:lpstr>4_Blank Presentation</vt:lpstr>
      <vt:lpstr>1_Default Design</vt:lpstr>
      <vt:lpstr>5_Blank Presentation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10_Office Theme</vt:lpstr>
      <vt:lpstr>11_Office Theme</vt:lpstr>
      <vt:lpstr>12_Office Theme</vt:lpstr>
      <vt:lpstr>13_Office Theme</vt:lpstr>
      <vt:lpstr>7_Blank Presentation</vt:lpstr>
      <vt:lpstr>2_Default Design</vt:lpstr>
      <vt:lpstr>Default Design</vt:lpstr>
      <vt:lpstr>PhotoSuite Image</vt:lpstr>
      <vt:lpstr>Equation</vt:lpstr>
      <vt:lpstr>Photo Editor Photo</vt:lpstr>
      <vt:lpstr>CS 1699: Intro to Computer Vision Texture and  Other Uses of Filters</vt:lpstr>
      <vt:lpstr>Plan for today</vt:lpstr>
      <vt:lpstr>Reading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Convolution vs. correlation</vt:lpstr>
      <vt:lpstr>Median filter</vt:lpstr>
      <vt:lpstr>Median filter</vt:lpstr>
      <vt:lpstr>Median filter</vt:lpstr>
      <vt:lpstr>Texture</vt:lpstr>
      <vt:lpstr>Includes: more regular patterns</vt:lpstr>
      <vt:lpstr>Includes: more random patterns</vt:lpstr>
      <vt:lpstr>PowerPoint Presentation</vt:lpstr>
      <vt:lpstr>PowerPoint Presentation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Filter banks</vt:lpstr>
      <vt:lpstr>Filter banks</vt:lpstr>
      <vt:lpstr>Representing texture by mean abs response</vt:lpstr>
      <vt:lpstr>PowerPoint Presentation</vt:lpstr>
      <vt:lpstr>Texture-related tasks</vt:lpstr>
      <vt:lpstr>Texture synthesis</vt:lpstr>
      <vt:lpstr>The Challenge</vt:lpstr>
      <vt:lpstr>Markov Chains</vt:lpstr>
      <vt:lpstr>Markov Chain Example:  Text</vt:lpstr>
      <vt:lpstr>Text synthesis</vt:lpstr>
      <vt:lpstr>Text synthesis</vt:lpstr>
      <vt:lpstr>Synthesizing Computer Vision text</vt:lpstr>
      <vt:lpstr>Synthesized text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Synthesis results</vt:lpstr>
      <vt:lpstr>PowerPoint Presentation</vt:lpstr>
      <vt:lpstr>PowerPoint Presentation</vt:lpstr>
      <vt:lpstr>Growing Texture</vt:lpstr>
      <vt:lpstr>Hole Filling</vt:lpstr>
      <vt:lpstr>Extrapolation</vt:lpstr>
      <vt:lpstr>Texture (summary)</vt:lpstr>
      <vt:lpstr>Plan for today</vt:lpstr>
      <vt:lpstr>PowerPoint Presentation</vt:lpstr>
      <vt:lpstr>PowerPoint Presentation</vt:lpstr>
      <vt:lpstr>Aliasing problem</vt:lpstr>
      <vt:lpstr>Aliasing problem</vt:lpstr>
      <vt:lpstr>Aliasing problem</vt:lpstr>
      <vt:lpstr>Sampling and aliasing</vt:lpstr>
      <vt:lpstr>Nyquist-Shannon Sampling Theorem</vt:lpstr>
      <vt:lpstr>Anti-aliasing</vt:lpstr>
      <vt:lpstr>Algorithm for downsampling by factor of 2</vt:lpstr>
      <vt:lpstr>Anti-aliasing</vt:lpstr>
      <vt:lpstr>Subsampling without pre-filtering</vt:lpstr>
      <vt:lpstr>Subsampling with Gaussian pre-filtering</vt:lpstr>
      <vt:lpstr>Plan for today</vt:lpstr>
      <vt:lpstr>Template matching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Q: What is the best method to use?</vt:lpstr>
      <vt:lpstr>Q: What if we want to find larger or smaller eyes?</vt:lpstr>
      <vt:lpstr>Sampling</vt:lpstr>
      <vt:lpstr>Gaussian pyramid</vt:lpstr>
      <vt:lpstr>Template Matching with Image Pyramids</vt:lpstr>
      <vt:lpstr>Laplacian filter</vt:lpstr>
      <vt:lpstr>Laplacian pyramid</vt:lpstr>
      <vt:lpstr>Computing Gaussian/Laplacian Pyramid</vt:lpstr>
      <vt:lpstr>Creating the Gaussian/Laplacian Pyramid</vt:lpstr>
      <vt:lpstr>Application: Hybrid Images</vt:lpstr>
      <vt:lpstr>PowerPoint Presentation</vt:lpstr>
      <vt:lpstr>PowerPoint Presentation</vt:lpstr>
      <vt:lpstr>PowerPoint Presentation</vt:lpstr>
      <vt:lpstr>Uses of filters (summary)</vt:lpstr>
      <vt:lpstr>Next time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60</cp:revision>
  <dcterms:created xsi:type="dcterms:W3CDTF">2015-04-17T19:15:42Z</dcterms:created>
  <dcterms:modified xsi:type="dcterms:W3CDTF">2015-09-09T22:17:43Z</dcterms:modified>
</cp:coreProperties>
</file>