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4086" r:id="rId3"/>
    <p:sldMasterId id="2147484099" r:id="rId4"/>
    <p:sldMasterId id="2147484112" r:id="rId5"/>
    <p:sldMasterId id="2147484140" r:id="rId6"/>
    <p:sldMasterId id="2147484153" r:id="rId7"/>
    <p:sldMasterId id="2147484166" r:id="rId8"/>
  </p:sldMasterIdLst>
  <p:notesMasterIdLst>
    <p:notesMasterId r:id="rId129"/>
  </p:notesMasterIdLst>
  <p:sldIdLst>
    <p:sldId id="256" r:id="rId9"/>
    <p:sldId id="407" r:id="rId10"/>
    <p:sldId id="552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579" r:id="rId31"/>
    <p:sldId id="580" r:id="rId32"/>
    <p:sldId id="581" r:id="rId33"/>
    <p:sldId id="582" r:id="rId34"/>
    <p:sldId id="519" r:id="rId35"/>
    <p:sldId id="520" r:id="rId36"/>
    <p:sldId id="585" r:id="rId37"/>
    <p:sldId id="521" r:id="rId38"/>
    <p:sldId id="522" r:id="rId39"/>
    <p:sldId id="523" r:id="rId40"/>
    <p:sldId id="524" r:id="rId41"/>
    <p:sldId id="586" r:id="rId42"/>
    <p:sldId id="527" r:id="rId43"/>
    <p:sldId id="584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536" r:id="rId52"/>
    <p:sldId id="537" r:id="rId53"/>
    <p:sldId id="538" r:id="rId54"/>
    <p:sldId id="539" r:id="rId55"/>
    <p:sldId id="540" r:id="rId56"/>
    <p:sldId id="541" r:id="rId57"/>
    <p:sldId id="542" r:id="rId58"/>
    <p:sldId id="543" r:id="rId59"/>
    <p:sldId id="544" r:id="rId60"/>
    <p:sldId id="545" r:id="rId61"/>
    <p:sldId id="546" r:id="rId62"/>
    <p:sldId id="547" r:id="rId63"/>
    <p:sldId id="548" r:id="rId64"/>
    <p:sldId id="549" r:id="rId65"/>
    <p:sldId id="550" r:id="rId66"/>
    <p:sldId id="553" r:id="rId67"/>
    <p:sldId id="551" r:id="rId68"/>
    <p:sldId id="408" r:id="rId69"/>
    <p:sldId id="409" r:id="rId70"/>
    <p:sldId id="410" r:id="rId71"/>
    <p:sldId id="411" r:id="rId72"/>
    <p:sldId id="412" r:id="rId73"/>
    <p:sldId id="413" r:id="rId74"/>
    <p:sldId id="414" r:id="rId75"/>
    <p:sldId id="415" r:id="rId76"/>
    <p:sldId id="416" r:id="rId77"/>
    <p:sldId id="417" r:id="rId78"/>
    <p:sldId id="418" r:id="rId79"/>
    <p:sldId id="419" r:id="rId80"/>
    <p:sldId id="420" r:id="rId81"/>
    <p:sldId id="421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429" r:id="rId90"/>
    <p:sldId id="430" r:id="rId91"/>
    <p:sldId id="431" r:id="rId92"/>
    <p:sldId id="432" r:id="rId93"/>
    <p:sldId id="433" r:id="rId94"/>
    <p:sldId id="434" r:id="rId95"/>
    <p:sldId id="435" r:id="rId96"/>
    <p:sldId id="436" r:id="rId97"/>
    <p:sldId id="437" r:id="rId98"/>
    <p:sldId id="438" r:id="rId99"/>
    <p:sldId id="439" r:id="rId100"/>
    <p:sldId id="440" r:id="rId101"/>
    <p:sldId id="441" r:id="rId102"/>
    <p:sldId id="442" r:id="rId103"/>
    <p:sldId id="443" r:id="rId104"/>
    <p:sldId id="444" r:id="rId105"/>
    <p:sldId id="445" r:id="rId106"/>
    <p:sldId id="446" r:id="rId107"/>
    <p:sldId id="447" r:id="rId108"/>
    <p:sldId id="448" r:id="rId109"/>
    <p:sldId id="449" r:id="rId110"/>
    <p:sldId id="450" r:id="rId111"/>
    <p:sldId id="451" r:id="rId112"/>
    <p:sldId id="452" r:id="rId113"/>
    <p:sldId id="453" r:id="rId114"/>
    <p:sldId id="454" r:id="rId115"/>
    <p:sldId id="455" r:id="rId116"/>
    <p:sldId id="456" r:id="rId117"/>
    <p:sldId id="457" r:id="rId118"/>
    <p:sldId id="458" r:id="rId119"/>
    <p:sldId id="459" r:id="rId120"/>
    <p:sldId id="460" r:id="rId121"/>
    <p:sldId id="461" r:id="rId122"/>
    <p:sldId id="462" r:id="rId123"/>
    <p:sldId id="463" r:id="rId124"/>
    <p:sldId id="464" r:id="rId125"/>
    <p:sldId id="465" r:id="rId126"/>
    <p:sldId id="466" r:id="rId127"/>
    <p:sldId id="467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tableStyles" Target="tableStyle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slide" Target="slides/slide11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1F19B-DB56-4773-8364-09C0B4D68902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83AAA-99BA-4791-A26B-4BDDA8911C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5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1941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59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7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706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9291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9583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9051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6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191D5-56CB-4135-809D-BC62D6A4D5A9}" type="slidenum">
              <a:rPr lang="en-US">
                <a:solidFill>
                  <a:prstClr val="black"/>
                </a:solidFill>
                <a:latin typeface="Arial" pitchFamily="34" charset="0"/>
              </a:rPr>
              <a:pPr/>
              <a:t>115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436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>
                <a:solidFill>
                  <a:srgbClr val="000000"/>
                </a:solidFill>
              </a:rPr>
              <a:pPr/>
              <a:t>117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9607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3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46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3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16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46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19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51511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8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7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B6A6B-5E17-41EB-B9C7-16C1ED5FFCE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86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E5D0321-666E-420E-A160-F5E4AE792CD0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23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4136F2D-D980-4131-9081-078D0672D457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24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56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C2DB194-1773-4570-B664-E9B53E9D4079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25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63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82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27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95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28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02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07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30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90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In </a:t>
            </a:r>
            <a:r>
              <a:rPr lang="en-US" dirty="0" err="1" smtClean="0">
                <a:latin typeface="Arial" pitchFamily="34" charset="0"/>
              </a:rPr>
              <a:t>matlab</a:t>
            </a:r>
            <a:r>
              <a:rPr lang="en-US" dirty="0" smtClean="0">
                <a:latin typeface="Arial" pitchFamily="34" charset="0"/>
              </a:rPr>
              <a:t>, conv2 does convolution, filter2 does correlation.  </a:t>
            </a:r>
            <a:r>
              <a:rPr lang="en-US" dirty="0" err="1" smtClean="0">
                <a:latin typeface="Arial" pitchFamily="34" charset="0"/>
              </a:rPr>
              <a:t>Imfilter</a:t>
            </a:r>
            <a:r>
              <a:rPr lang="en-US" dirty="0" smtClean="0">
                <a:latin typeface="Arial" pitchFamily="34" charset="0"/>
              </a:rPr>
              <a:t> does either if specified, correlation by default (‘</a:t>
            </a:r>
            <a:r>
              <a:rPr lang="en-US" dirty="0" err="1" smtClean="0">
                <a:latin typeface="Arial" pitchFamily="34" charset="0"/>
              </a:rPr>
              <a:t>conv</a:t>
            </a:r>
            <a:r>
              <a:rPr lang="en-US" dirty="0" smtClean="0">
                <a:latin typeface="Arial" pitchFamily="34" charset="0"/>
              </a:rPr>
              <a:t>’, ‘</a:t>
            </a:r>
            <a:r>
              <a:rPr lang="en-US" dirty="0" err="1" smtClean="0">
                <a:latin typeface="Arial" pitchFamily="34" charset="0"/>
              </a:rPr>
              <a:t>corr</a:t>
            </a:r>
            <a:r>
              <a:rPr lang="en-US" dirty="0" smtClean="0">
                <a:latin typeface="Arial" pitchFamily="34" charset="0"/>
              </a:rPr>
              <a:t>’ option)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31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35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26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88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31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0C879-833C-4E31-9D34-3E4FF8128AD5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53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35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98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36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10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58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8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1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33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2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5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72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17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436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82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90620-D645-416B-AE4A-44A029DCA7B4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46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218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B9115-D0E6-4727-96A2-085F3747F7E3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47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71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101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3CD0D-D4F5-424C-818E-D89E5847A0F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4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A50CBEE-DE44-4B0B-8B67-70429ED9C0B0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50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2048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137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10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14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91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060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7DD9B-4950-4E5A-940D-6CE923CD0D5E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466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CBEA3-1841-422A-A5A0-C25C6D4B72F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875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40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C0E27-AFC7-4419-A0E4-0563EA0FB9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94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067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07336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791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494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665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95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760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2441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750729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98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415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28512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25137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480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48544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479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535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19963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67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09502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>
                <a:solidFill>
                  <a:srgbClr val="000000"/>
                </a:solidFill>
              </a:rPr>
              <a:pPr/>
              <a:t>77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2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418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18FAD2-90AA-462D-9240-694E3B90F37C}" type="slidenum">
              <a:rPr lang="en-US" smtClean="0">
                <a:solidFill>
                  <a:srgbClr val="000000"/>
                </a:solidFill>
              </a:rPr>
              <a:pPr/>
              <a:t>79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63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>
                <a:solidFill>
                  <a:srgbClr val="000000"/>
                </a:solidFill>
              </a:rPr>
              <a:pPr/>
              <a:t>80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238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>
                <a:solidFill>
                  <a:srgbClr val="000000"/>
                </a:solidFill>
              </a:rPr>
              <a:pPr/>
              <a:t>81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107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>
                <a:solidFill>
                  <a:srgbClr val="000000"/>
                </a:solidFill>
              </a:rPr>
              <a:pPr/>
              <a:t>82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71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43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89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>
                <a:solidFill>
                  <a:srgbClr val="000000"/>
                </a:solidFill>
              </a:rPr>
              <a:pPr/>
              <a:t>84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95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32804-55E6-48A7-A691-13A2EA49647F}" type="slidenum">
              <a:rPr lang="en-US">
                <a:solidFill>
                  <a:prstClr val="black"/>
                </a:solidFill>
                <a:latin typeface="Arial" pitchFamily="34" charset="0"/>
              </a:rPr>
              <a:pPr/>
              <a:t>85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588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D2EEE-7ECB-4D37-9EEC-B87249E9B131}" type="slidenum">
              <a:rPr lang="en-US">
                <a:solidFill>
                  <a:prstClr val="black"/>
                </a:solidFill>
                <a:latin typeface="Arial" pitchFamily="34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000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>
                <a:solidFill>
                  <a:srgbClr val="000000"/>
                </a:solidFill>
              </a:rPr>
              <a:pPr/>
              <a:t>87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485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02991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>
                <a:solidFill>
                  <a:srgbClr val="000000"/>
                </a:solidFill>
              </a:rPr>
              <a:pPr/>
              <a:t>89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98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97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30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142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3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64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199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3805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091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496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545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6736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2313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299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093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8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537D-3AA0-4153-B8A2-E18D6C1C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9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169A-FB62-4D00-A8DD-B8FDE49CE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76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5F2-32B0-46ED-8F9D-9339A8952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9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4805-764F-4980-B50D-EF1AE2007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0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2304C-9FDE-42F3-9FC5-AB3E088A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8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FFBB4-4446-486F-A249-EFDAE1126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9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6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98D3-3C9B-48AE-B5C1-E5078CE2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0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8CCF-6C71-4742-8ABD-F3FDD2D1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5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D4A6-5FC6-40C5-BDF6-C0DA91895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90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46BA-0028-41DF-8957-7EA129166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52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9276-7423-42B8-87ED-D05FB46CA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09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17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537D-3AA0-4153-B8A2-E18D6C1C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1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169A-FB62-4D00-A8DD-B8FDE49CE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37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5F2-32B0-46ED-8F9D-9339A8952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65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4805-764F-4980-B50D-EF1AE2007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1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2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2304C-9FDE-42F3-9FC5-AB3E088A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66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FFBB4-4446-486F-A249-EFDAE1126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2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98D3-3C9B-48AE-B5C1-E5078CE2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8CCF-6C71-4742-8ABD-F3FDD2D1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7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D4A6-5FC6-40C5-BDF6-C0DA91895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31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46BA-0028-41DF-8957-7EA129166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6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9276-7423-42B8-87ED-D05FB46CA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12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5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0D4D0-86D3-4670-B74E-CE6F387139C1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E2F-239D-4326-9CE2-89C2718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0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1B7D3-85A0-4910-8A78-81D8421618DA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A327-65CD-4704-98F5-93C194B5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5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3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55B9-E3C8-4523-BC0F-A2EA53AF701C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99D-06E1-44A5-BABF-77D3264A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90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5AB0-6880-42B6-B4A6-826394434EBE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DB-3343-4605-AC72-01870E1A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78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3CA6D-3FEF-4C8C-8D7E-590D42F1F30B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B108-D1E4-49E0-952E-A079939D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6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4A923-CAD9-48BC-98B7-4492B8CBCC9E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6530-0FB0-459D-BE5D-C0F37C37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7487D-5B19-4462-8D19-BE9AABA1B786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C6DF-7DB1-42A8-83C6-1EC754DA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14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9D62-94F9-4250-9D8F-553A7697E83C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0D1D6-6591-49BA-9989-B915E5CC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4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F95BC-28EA-4117-9670-32B433D3788A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2854-4676-4D7B-A0E1-F27A44D0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36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89DE-D421-400E-9890-7E700E0F77A8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9EE0-7AC5-4C87-AE7D-63A88730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28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54413-1A4C-469B-BCBF-51A6A3F58562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118D3-1C27-430E-B0AB-C4765890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18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0D83F-9B6B-4037-B612-80409E34AC00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1B1-C172-4F59-AFB4-7009F19E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8CC22-61AE-4103-8A76-235A2C8D62C3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503D9-F674-4448-BEA1-6277CF17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01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A6D1B-A729-4FA3-BB9F-236577BAC5DA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9EEB-094D-4492-81D5-06FCA262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0D6F-03AE-4185-9248-82069CD6207F}" type="datetimeFigureOut">
              <a:rPr lang="en-US"/>
              <a:pPr>
                <a:defRPr/>
              </a:pPr>
              <a:t>9/8/2015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A4B2-DD3D-4C17-A71D-269CE78A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47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89B5-2864-4A21-B176-928D0072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8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1FE0-E4FA-4B6E-A0D7-55B63853D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34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EEA9-9F0E-4F23-8D6D-2096D655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FA22C-6226-4478-9F20-D4D6EF20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43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9687-6DF6-423F-BDF6-DE3A3677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06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8DCC-A060-4BB4-944A-C98344395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8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458E-6A2D-493A-892B-B3ADB0456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93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4C2A8-2066-47AB-A93A-CBF7D3E08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D11B-6FA6-46AE-8941-570FA5A9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87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1B97-6DAE-49C4-84F2-241ED6B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CBDB-CF3D-4849-B870-15C6B8081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27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6330-7D14-4384-B2CE-08FA6DCB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63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2FB8F-9E91-4B4B-AD23-5937BA3644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4FD1F-916D-4F44-91ED-856C69E60C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61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91397-346F-4ACB-BC62-259444E4FC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97C67-D06F-43F6-8465-3E408C53BC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46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0B86-A55F-474A-9BE6-36DAD0749C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C75F2-451C-4EE5-A944-253712714C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203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0D1FE-2949-4EEE-803B-DBF364B4D9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5A1F-24F6-4591-A150-50A31C2230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5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AFF6D-99BA-4542-95C2-8043135E87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1C24-7AB1-4A05-96A6-CC8C266233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0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3BD47-C97A-40B1-ACB2-7AA802643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CCAE-FD77-4D61-9450-2E70A696F0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523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409C-D464-4AFA-904E-0BFB654DC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0A362-34E6-4CC1-973A-7B6592DB0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01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AF5D6-E376-41C7-BC0B-7274EA24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A16-E2D3-434E-BED6-3A0635DA3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3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4E3AA-2802-4AB2-824E-5115EB5DBD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59080-53D9-4952-A4B2-216D23E0D6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758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4B473-DD29-4FC0-894B-2C2C68114F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4B1F-725E-4858-A165-4463EC42EC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411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562C-8E3C-40CB-A8F2-FE33F5B1F4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34F62-D26D-4FF7-8874-06D22EA017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98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308E-476E-4721-994F-FF78B4B07E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031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60C5-9F59-4F95-A079-29A290D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2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1BCC-DA27-491B-9E52-F0C7DD52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8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65AF-678E-4170-910C-AE55E919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E9B5-CEA4-4264-888E-4D34141A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907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56E-55FE-4F5D-9245-AF6F43BC0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9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07A6-772A-49B8-B4E7-ED20C15C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424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8CFD-4585-4D93-9FEF-66D34243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87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5978-0877-4E17-9D40-699D58CDC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88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F9-1EBF-4901-97E4-05F23953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90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1832-033C-4716-9D8A-BC9DDAB1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165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CF4B-93FA-479F-A71E-AD2DE90F0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0B04-5B08-449E-9A80-4C83B77B7073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8C23B-E94E-46B3-8C96-B7EDB6817602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1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8C23B-E94E-46B3-8C96-B7EDB6817602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4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C075D-716A-4351-89ED-D67D9C92C60F}" type="datetimeFigureOut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9/8/2015</a:t>
            </a:fld>
            <a:endParaRPr lang="en-US" b="1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379B0-1970-4149-AE51-9E9513AB88A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9098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7517F8-9AFC-43CF-9B9C-4B74D553F2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69887A-EB22-42D3-857D-3EB38D3A4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DE500C-416B-48F0-9BAE-C984037604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0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77581-0E75-46A1-A74E-FDEF13BB769B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8176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3.jpeg"/><Relationship Id="rId4" Type="http://schemas.openxmlformats.org/officeDocument/2006/relationships/image" Target="../media/image171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77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79.wmf"/><Relationship Id="rId4" Type="http://schemas.openxmlformats.org/officeDocument/2006/relationships/oleObject" Target="../embeddings/oleObject18.bin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5.png"/><Relationship Id="rId5" Type="http://schemas.openxmlformats.org/officeDocument/2006/relationships/tags" Target="../tags/tag21.xml"/><Relationship Id="rId10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5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4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9.xml"/><Relationship Id="rId11" Type="http://schemas.openxmlformats.org/officeDocument/2006/relationships/oleObject" Target="../embeddings/oleObject1.bin"/><Relationship Id="rId5" Type="http://schemas.openxmlformats.org/officeDocument/2006/relationships/tags" Target="../tags/tag26.xml"/><Relationship Id="rId10" Type="http://schemas.openxmlformats.org/officeDocument/2006/relationships/image" Target="../media/image26.png"/><Relationship Id="rId4" Type="http://schemas.openxmlformats.org/officeDocument/2006/relationships/tags" Target="../tags/tag25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31.xml"/><Relationship Id="rId7" Type="http://schemas.openxmlformats.org/officeDocument/2006/relationships/image" Target="../media/image6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4.png"/><Relationship Id="rId4" Type="http://schemas.openxmlformats.org/officeDocument/2006/relationships/tags" Target="../tags/tag32.xml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69.png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.vml"/><Relationship Id="rId6" Type="http://schemas.openxmlformats.org/officeDocument/2006/relationships/hyperlink" Target="http://cvcl.mit.edu/hybridimage.htm" TargetMode="External"/><Relationship Id="rId11" Type="http://schemas.openxmlformats.org/officeDocument/2006/relationships/image" Target="../media/image84.jpeg"/><Relationship Id="rId5" Type="http://schemas.openxmlformats.org/officeDocument/2006/relationships/notesSlide" Target="../notesSlides/notesSlide52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1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22.jpeg"/><Relationship Id="rId5" Type="http://schemas.openxmlformats.org/officeDocument/2006/relationships/image" Target="../media/image11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31.png"/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129.jpeg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5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30.png"/><Relationship Id="rId4" Type="http://schemas.openxmlformats.org/officeDocument/2006/relationships/image" Target="../media/image128.jpeg"/><Relationship Id="rId9" Type="http://schemas.openxmlformats.org/officeDocument/2006/relationships/image" Target="../media/image126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Filters and Texture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September 8, 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5293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Slides from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smtClean="0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25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add weights to our moving average</a:t>
            </a:r>
          </a:p>
          <a:p>
            <a:r>
              <a:rPr lang="en-US" i="1" smtClean="0"/>
              <a:t>Weights </a:t>
            </a:r>
            <a:r>
              <a:rPr lang="en-US" smtClean="0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8039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1220" y="1092168"/>
            <a:ext cx="3797351" cy="4606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Derek </a:t>
            </a:r>
            <a:r>
              <a:rPr lang="en-US" dirty="0" err="1" smtClean="0">
                <a:solidFill>
                  <a:prstClr val="black"/>
                </a:solidFill>
              </a:rPr>
              <a:t>Hoiem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Derek </a:t>
            </a:r>
            <a:r>
              <a:rPr lang="en-US" dirty="0" err="1" smtClean="0">
                <a:solidFill>
                  <a:prstClr val="black"/>
                </a:solidFill>
              </a:rPr>
              <a:t>Hoiem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[r1, r2, …, r38]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We can form a feature vector from the list of responses at each pixel.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6" name="Equation" r:id="rId4" imgW="1473200" imgH="482600" progId="Equation.3">
                  <p:embed/>
                </p:oleObj>
              </mc:Choice>
              <mc:Fallback>
                <p:oleObj name="Equation" r:id="rId4" imgW="1473200" imgH="482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Euclidean distance (L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Figure by </a:t>
            </a:r>
            <a:r>
              <a:rPr lang="en-US" dirty="0" err="1">
                <a:solidFill>
                  <a:srgbClr val="000000"/>
                </a:solidFill>
              </a:rPr>
              <a:t>Varma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dirty="0" err="1">
                <a:solidFill>
                  <a:srgbClr val="000000"/>
                </a:solidFill>
              </a:rPr>
              <a:t>Zisserman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Y. </a:t>
            </a:r>
            <a:r>
              <a:rPr lang="en-US" dirty="0" err="1">
                <a:solidFill>
                  <a:srgbClr val="000000"/>
                </a:solidFill>
              </a:rPr>
              <a:t>Rubner</a:t>
            </a:r>
            <a:r>
              <a:rPr lang="en-US" dirty="0">
                <a:solidFill>
                  <a:srgbClr val="000000"/>
                </a:solidFill>
              </a:rPr>
              <a:t>, C. </a:t>
            </a:r>
            <a:r>
              <a:rPr lang="en-US" dirty="0" err="1">
                <a:solidFill>
                  <a:srgbClr val="000000"/>
                </a:solidFill>
              </a:rPr>
              <a:t>Tomasi</a:t>
            </a:r>
            <a:r>
              <a:rPr lang="en-US" dirty="0">
                <a:solidFill>
                  <a:srgbClr val="000000"/>
                </a:solidFill>
              </a:rPr>
              <a:t>, and L. J. </a:t>
            </a:r>
            <a:r>
              <a:rPr lang="en-US" dirty="0" err="1">
                <a:solidFill>
                  <a:srgbClr val="000000"/>
                </a:solidFill>
              </a:rPr>
              <a:t>Guibas</a:t>
            </a:r>
            <a:r>
              <a:rPr lang="en-US" dirty="0">
                <a:solidFill>
                  <a:srgbClr val="000000"/>
                </a:solidFill>
              </a:rPr>
              <a:t>. The earth mover's distance as a metric for image retrieval. </a:t>
            </a:r>
            <a:r>
              <a:rPr lang="en-US" i="1" dirty="0">
                <a:solidFill>
                  <a:srgbClr val="000000"/>
                </a:solidFill>
              </a:rPr>
              <a:t>International Journal of Computer Vision</a:t>
            </a:r>
            <a:r>
              <a:rPr lang="en-US" dirty="0">
                <a:solidFill>
                  <a:srgbClr val="000000"/>
                </a:solidFill>
              </a:rPr>
              <a:t>, 40(2):99-121, November 2000,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L. W. </a:t>
            </a:r>
            <a:r>
              <a:rPr lang="en-US" sz="1600" dirty="0" err="1">
                <a:solidFill>
                  <a:srgbClr val="000000"/>
                </a:solidFill>
              </a:rPr>
              <a:t>Renninger</a:t>
            </a:r>
            <a:r>
              <a:rPr lang="en-US" sz="1600" dirty="0">
                <a:solidFill>
                  <a:srgbClr val="000000"/>
                </a:solidFill>
              </a:rPr>
              <a:t> and J. </a:t>
            </a:r>
            <a:r>
              <a:rPr lang="en-US" sz="1600" dirty="0" err="1">
                <a:solidFill>
                  <a:srgbClr val="000000"/>
                </a:solidFill>
              </a:rPr>
              <a:t>Malik</a:t>
            </a:r>
            <a:r>
              <a:rPr lang="en-US" sz="1600" dirty="0">
                <a:solidFill>
                  <a:srgbClr val="000000"/>
                </a:solidFill>
              </a:rPr>
              <a:t>.  When is scene identification just texture recognition? Vision Research 44 (2004) 2301–2311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Non-uniform weights [1, 4, 6, 4, 1]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14095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073104_satelli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5668963" cy="566896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362200" y="6488113"/>
            <a:ext cx="7620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http://www.airventure.org/2004/gallery/images/073104_satellite.jpg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514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Segmenting aerial imagery by textures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8819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8314" name="Picture 2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440" name="Text Box 410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92008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89214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9338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9464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960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90238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362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488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2715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91262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1386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512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4367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86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92411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13" name="Text Box 62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1236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93310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311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435" name="Text Box 419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1951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263" y="1603375"/>
            <a:ext cx="730091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665163" y="1128713"/>
            <a:ext cx="708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Say the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238" y="4743450"/>
            <a:ext cx="7199312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7088" y="2917825"/>
            <a:ext cx="4608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Loop over all pixels in neighborhood around  image pixel F[i,j]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178550" y="763588"/>
            <a:ext cx="255587" cy="40528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257550" y="1968500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1713" y="29178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3913188"/>
            <a:ext cx="8369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Now generalize to allow </a:t>
            </a:r>
            <a:r>
              <a:rPr lang="en-US" sz="2400" b="1">
                <a:solidFill>
                  <a:srgbClr val="000000"/>
                </a:solidFill>
              </a:rPr>
              <a:t>different weights </a:t>
            </a:r>
            <a:r>
              <a:rPr lang="en-US" sz="2400">
                <a:solidFill>
                  <a:srgbClr val="000000"/>
                </a:solidFill>
              </a:rPr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900613" y="5072063"/>
            <a:ext cx="255587" cy="11318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9438" y="58023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Non-uniform weights</a:t>
            </a:r>
          </a:p>
        </p:txBody>
      </p:sp>
    </p:spTree>
    <p:extLst>
      <p:ext uri="{BB962C8B-B14F-4D97-AF65-F5344CB8AC3E}">
        <p14:creationId xmlns:p14="http://schemas.microsoft.com/office/powerpoint/2010/main" val="16463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Filters (cont’d)</a:t>
            </a:r>
          </a:p>
          <a:p>
            <a:r>
              <a:rPr lang="en-US" dirty="0" smtClean="0"/>
              <a:t>Texture description</a:t>
            </a:r>
          </a:p>
          <a:p>
            <a:r>
              <a:rPr lang="en-US" dirty="0" smtClean="0"/>
              <a:t>Texture synthesis</a:t>
            </a:r>
          </a:p>
          <a:p>
            <a:r>
              <a:rPr lang="en-US" dirty="0" smtClean="0"/>
              <a:t>Sampling </a:t>
            </a:r>
          </a:p>
          <a:p>
            <a:r>
              <a:rPr lang="en-US" dirty="0" smtClean="0"/>
              <a:t>Template matching</a:t>
            </a:r>
          </a:p>
          <a:p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Slide credit: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0" y="1201738"/>
            <a:ext cx="7199313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584200" y="3538538"/>
            <a:ext cx="8369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Filtering an image: replace each pixel with a linear combination of its neighbors.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The filter “</a:t>
            </a:r>
            <a:r>
              <a:rPr lang="en-US" sz="2400" b="1">
                <a:solidFill>
                  <a:srgbClr val="000000"/>
                </a:solidFill>
              </a:rPr>
              <a:t>kernel</a:t>
            </a:r>
            <a:r>
              <a:rPr lang="en-US" sz="2400">
                <a:solidFill>
                  <a:srgbClr val="000000"/>
                </a:solidFill>
              </a:rPr>
              <a:t>” or “</a:t>
            </a:r>
            <a:r>
              <a:rPr lang="en-US" sz="2400" b="1">
                <a:solidFill>
                  <a:srgbClr val="000000"/>
                </a:solidFill>
              </a:rPr>
              <a:t>mask</a:t>
            </a:r>
            <a:r>
              <a:rPr lang="en-US" sz="2400">
                <a:solidFill>
                  <a:srgbClr val="000000"/>
                </a:solidFill>
              </a:rPr>
              <a:t>” </a:t>
            </a:r>
            <a:r>
              <a:rPr lang="en-US" sz="2400" i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[</a:t>
            </a:r>
            <a:r>
              <a:rPr lang="en-US" sz="2400" i="1">
                <a:solidFill>
                  <a:srgbClr val="000000"/>
                </a:solidFill>
              </a:rPr>
              <a:t>u,v</a:t>
            </a:r>
            <a:r>
              <a:rPr lang="en-US" sz="2400">
                <a:solidFill>
                  <a:srgbClr val="000000"/>
                </a:solidFill>
              </a:rPr>
              <a:t>] is the prescription for the weights in the linear combination.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113" y="2808288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555625" y="2735263"/>
            <a:ext cx="6097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This is called </a:t>
            </a:r>
            <a:r>
              <a:rPr lang="en-US" sz="2400" b="1">
                <a:solidFill>
                  <a:srgbClr val="000000"/>
                </a:solidFill>
              </a:rPr>
              <a:t>cross-correlation</a:t>
            </a:r>
            <a:r>
              <a:rPr lang="en-US" sz="2400">
                <a:solidFill>
                  <a:srgbClr val="000000"/>
                </a:solidFill>
              </a:rPr>
              <a:t>, denoted </a:t>
            </a:r>
          </a:p>
        </p:txBody>
      </p:sp>
    </p:spTree>
    <p:extLst>
      <p:ext uri="{BB962C8B-B14F-4D97-AF65-F5344CB8AC3E}">
        <p14:creationId xmlns:p14="http://schemas.microsoft.com/office/powerpoint/2010/main" val="9995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Averaging filter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738188" y="1128713"/>
            <a:ext cx="7772400" cy="4114800"/>
          </a:xfrm>
        </p:spPr>
        <p:txBody>
          <a:bodyPr/>
          <a:lstStyle/>
          <a:p>
            <a:r>
              <a:rPr lang="en-US" sz="2400" smtClean="0"/>
              <a:t>What values belong in the kernel </a:t>
            </a:r>
            <a:r>
              <a:rPr lang="en-US" sz="2400" i="1" smtClean="0"/>
              <a:t>H</a:t>
            </a:r>
            <a:r>
              <a:rPr lang="en-US" sz="2400" smtClean="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/>
        </p:nvGraphicFramePr>
        <p:xfrm>
          <a:off x="6211888" y="2628900"/>
          <a:ext cx="2741600" cy="2518883"/>
        </p:xfrm>
        <a:graphic>
          <a:graphicData uri="http://schemas.openxmlformats.org/drawingml/2006/table">
            <a:tbl>
              <a:tblPr/>
              <a:tblGrid>
                <a:gridCol w="274646"/>
                <a:gridCol w="274646"/>
                <a:gridCol w="272216"/>
                <a:gridCol w="274646"/>
                <a:gridCol w="274646"/>
                <a:gridCol w="274646"/>
                <a:gridCol w="274646"/>
                <a:gridCol w="272216"/>
                <a:gridCol w="274646"/>
                <a:gridCol w="274646"/>
              </a:tblGrid>
              <a:tr h="24113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43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1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383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8338" y="2187575"/>
            <a:ext cx="10810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7529513" y="280828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/>
        </p:nvGraphicFramePr>
        <p:xfrm>
          <a:off x="300038" y="2552700"/>
          <a:ext cx="3140011" cy="2551105"/>
        </p:xfrm>
        <a:graphic>
          <a:graphicData uri="http://schemas.openxmlformats.org/drawingml/2006/table">
            <a:tbl>
              <a:tblPr/>
              <a:tblGrid>
                <a:gridCol w="314001"/>
                <a:gridCol w="314001"/>
                <a:gridCol w="314001"/>
                <a:gridCol w="314001"/>
                <a:gridCol w="314001"/>
                <a:gridCol w="314001"/>
                <a:gridCol w="314001"/>
                <a:gridCol w="326618"/>
                <a:gridCol w="301385"/>
                <a:gridCol w="314001"/>
              </a:tblGrid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2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72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96508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9363" y="2173288"/>
            <a:ext cx="1131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1577975" y="2525260"/>
            <a:ext cx="914400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87800" y="2735263"/>
            <a:ext cx="1752600" cy="1473200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2900" y="4333875"/>
            <a:ext cx="11858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“box filter”</a:t>
            </a:r>
          </a:p>
        </p:txBody>
      </p:sp>
      <p:pic>
        <p:nvPicPr>
          <p:cNvPr id="96512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1038" y="5765800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3" name="Picture 15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5950" y="2187575"/>
            <a:ext cx="99853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 l="64516" t="10376" r="17741" b="-3758"/>
          <a:stretch>
            <a:fillRect/>
          </a:stretch>
        </p:blipFill>
        <p:spPr bwMode="auto">
          <a:xfrm>
            <a:off x="3440113" y="21875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91075" y="3159125"/>
            <a:ext cx="164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42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by averaging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265738" y="1274763"/>
            <a:ext cx="3687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depicts box filter: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rot="10800000" flipV="1">
            <a:off x="4813300" y="1536700"/>
            <a:ext cx="452438" cy="87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1760538" y="5729288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288088" y="5692775"/>
            <a:ext cx="113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1300" y="6273800"/>
            <a:ext cx="14257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What if the filter size was 5 x 5 instead of 3 x 3?</a:t>
            </a:r>
          </a:p>
        </p:txBody>
      </p:sp>
    </p:spTree>
    <p:extLst>
      <p:ext uri="{BB962C8B-B14F-4D97-AF65-F5344CB8AC3E}">
        <p14:creationId xmlns:p14="http://schemas.microsoft.com/office/powerpoint/2010/main" val="39019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1"/>
          <p:cNvSpPr>
            <a:spLocks noChangeArrowheads="1"/>
          </p:cNvSpPr>
          <p:nvPr/>
        </p:nvSpPr>
        <p:spPr bwMode="auto">
          <a:xfrm>
            <a:off x="381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the size of the output?</a:t>
            </a:r>
          </a:p>
          <a:p>
            <a:pPr>
              <a:buFontTx/>
              <a:buChar char="•"/>
            </a:pPr>
            <a:r>
              <a:rPr lang="en-US" smtClean="0"/>
              <a:t>MATLAB: output size / “shape” options</a:t>
            </a:r>
          </a:p>
          <a:p>
            <a:pPr lvl="1"/>
            <a:r>
              <a:rPr lang="en-US" i="1" smtClean="0"/>
              <a:t>shape</a:t>
            </a:r>
            <a:r>
              <a:rPr lang="en-US" smtClean="0"/>
              <a:t> = ‘full’: output size is sum of sizes of f and g</a:t>
            </a:r>
          </a:p>
          <a:p>
            <a:pPr lvl="1"/>
            <a:r>
              <a:rPr lang="en-US" i="1" smtClean="0"/>
              <a:t>shape</a:t>
            </a:r>
            <a:r>
              <a:rPr lang="en-US" smtClean="0"/>
              <a:t> = ‘same’: output size is same as f</a:t>
            </a:r>
          </a:p>
          <a:p>
            <a:pPr lvl="1"/>
            <a:r>
              <a:rPr lang="en-US" i="1" smtClean="0"/>
              <a:t>shape</a:t>
            </a:r>
            <a:r>
              <a:rPr lang="en-US" smtClean="0"/>
              <a:t> = ‘valid’: output size is difference of sizes of f and g </a:t>
            </a:r>
          </a:p>
        </p:txBody>
      </p:sp>
      <p:sp>
        <p:nvSpPr>
          <p:cNvPr id="98309" name="Rectangle 4"/>
          <p:cNvSpPr>
            <a:spLocks noChangeArrowheads="1"/>
          </p:cNvSpPr>
          <p:nvPr/>
        </p:nvSpPr>
        <p:spPr bwMode="auto">
          <a:xfrm>
            <a:off x="609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f</a:t>
            </a:r>
          </a:p>
        </p:txBody>
      </p:sp>
      <p:sp>
        <p:nvSpPr>
          <p:cNvPr id="98310" name="Rectangle 5"/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1" name="Rectangle 8"/>
          <p:cNvSpPr>
            <a:spLocks noChangeArrowheads="1"/>
          </p:cNvSpPr>
          <p:nvPr/>
        </p:nvSpPr>
        <p:spPr bwMode="auto">
          <a:xfrm>
            <a:off x="228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2" name="Rectangle 9"/>
          <p:cNvSpPr>
            <a:spLocks noChangeArrowheads="1"/>
          </p:cNvSpPr>
          <p:nvPr/>
        </p:nvSpPr>
        <p:spPr bwMode="auto">
          <a:xfrm>
            <a:off x="2590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3" name="Rectangle 10"/>
          <p:cNvSpPr>
            <a:spLocks noChangeArrowheads="1"/>
          </p:cNvSpPr>
          <p:nvPr/>
        </p:nvSpPr>
        <p:spPr bwMode="auto">
          <a:xfrm>
            <a:off x="228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4" name="Rectangle 13"/>
          <p:cNvSpPr>
            <a:spLocks noChangeArrowheads="1"/>
          </p:cNvSpPr>
          <p:nvPr/>
        </p:nvSpPr>
        <p:spPr bwMode="auto">
          <a:xfrm>
            <a:off x="3886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f</a:t>
            </a:r>
          </a:p>
        </p:txBody>
      </p:sp>
      <p:sp>
        <p:nvSpPr>
          <p:cNvPr id="98315" name="Rectangle 14"/>
          <p:cNvSpPr>
            <a:spLocks noChangeArrowheads="1"/>
          </p:cNvSpPr>
          <p:nvPr/>
        </p:nvSpPr>
        <p:spPr bwMode="auto">
          <a:xfrm>
            <a:off x="5715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6" name="Rectangle 15"/>
          <p:cNvSpPr>
            <a:spLocks noChangeArrowheads="1"/>
          </p:cNvSpPr>
          <p:nvPr/>
        </p:nvSpPr>
        <p:spPr bwMode="auto">
          <a:xfrm>
            <a:off x="3657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7" name="Rectangle 16"/>
          <p:cNvSpPr>
            <a:spLocks noChangeArrowheads="1"/>
          </p:cNvSpPr>
          <p:nvPr/>
        </p:nvSpPr>
        <p:spPr bwMode="auto">
          <a:xfrm>
            <a:off x="5715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8" name="Rectangle 17"/>
          <p:cNvSpPr>
            <a:spLocks noChangeArrowheads="1"/>
          </p:cNvSpPr>
          <p:nvPr/>
        </p:nvSpPr>
        <p:spPr bwMode="auto">
          <a:xfrm>
            <a:off x="3657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19" name="Rectangle 19"/>
          <p:cNvSpPr>
            <a:spLocks noChangeArrowheads="1"/>
          </p:cNvSpPr>
          <p:nvPr/>
        </p:nvSpPr>
        <p:spPr bwMode="auto">
          <a:xfrm>
            <a:off x="6858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f</a:t>
            </a:r>
          </a:p>
        </p:txBody>
      </p:sp>
      <p:sp>
        <p:nvSpPr>
          <p:cNvPr id="98320" name="Rectangle 18"/>
          <p:cNvSpPr>
            <a:spLocks noChangeArrowheads="1"/>
          </p:cNvSpPr>
          <p:nvPr/>
        </p:nvSpPr>
        <p:spPr bwMode="auto">
          <a:xfrm>
            <a:off x="7086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8321" name="Rectangle 20"/>
          <p:cNvSpPr>
            <a:spLocks noChangeArrowheads="1"/>
          </p:cNvSpPr>
          <p:nvPr/>
        </p:nvSpPr>
        <p:spPr bwMode="auto">
          <a:xfrm>
            <a:off x="8458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22" name="Rectangle 21"/>
          <p:cNvSpPr>
            <a:spLocks noChangeArrowheads="1"/>
          </p:cNvSpPr>
          <p:nvPr/>
        </p:nvSpPr>
        <p:spPr bwMode="auto">
          <a:xfrm>
            <a:off x="6858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23" name="Rectangle 22"/>
          <p:cNvSpPr>
            <a:spLocks noChangeArrowheads="1"/>
          </p:cNvSpPr>
          <p:nvPr/>
        </p:nvSpPr>
        <p:spPr bwMode="auto">
          <a:xfrm>
            <a:off x="8458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24" name="Rectangle 23"/>
          <p:cNvSpPr>
            <a:spLocks noChangeArrowheads="1"/>
          </p:cNvSpPr>
          <p:nvPr/>
        </p:nvSpPr>
        <p:spPr bwMode="auto">
          <a:xfrm>
            <a:off x="6858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98325" name="Text Box 24"/>
          <p:cNvSpPr txBox="1">
            <a:spLocks noChangeArrowheads="1"/>
          </p:cNvSpPr>
          <p:nvPr/>
        </p:nvSpPr>
        <p:spPr bwMode="auto">
          <a:xfrm>
            <a:off x="1330325" y="3316288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full</a:t>
            </a:r>
          </a:p>
        </p:txBody>
      </p:sp>
      <p:sp>
        <p:nvSpPr>
          <p:cNvPr id="98326" name="Text Box 25"/>
          <p:cNvSpPr txBox="1">
            <a:spLocks noChangeArrowheads="1"/>
          </p:cNvSpPr>
          <p:nvPr/>
        </p:nvSpPr>
        <p:spPr bwMode="auto">
          <a:xfrm>
            <a:off x="4495800" y="33528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same</a:t>
            </a:r>
          </a:p>
        </p:txBody>
      </p:sp>
      <p:sp>
        <p:nvSpPr>
          <p:cNvPr id="98327" name="Text Box 26"/>
          <p:cNvSpPr txBox="1">
            <a:spLocks noChangeArrowheads="1"/>
          </p:cNvSpPr>
          <p:nvPr/>
        </p:nvSpPr>
        <p:spPr bwMode="auto">
          <a:xfrm>
            <a:off x="7391400" y="33528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valid</a:t>
            </a:r>
          </a:p>
        </p:txBody>
      </p:sp>
      <p:sp>
        <p:nvSpPr>
          <p:cNvPr id="98328" name="Text Box 14"/>
          <p:cNvSpPr txBox="1">
            <a:spLocks noChangeArrowheads="1"/>
          </p:cNvSpPr>
          <p:nvPr/>
        </p:nvSpPr>
        <p:spPr bwMode="auto">
          <a:xfrm>
            <a:off x="7258050" y="6550025"/>
            <a:ext cx="1885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1341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about near the edge?</a:t>
            </a:r>
          </a:p>
          <a:p>
            <a:pPr lvl="1"/>
            <a:r>
              <a:rPr lang="en-US" smtClean="0"/>
              <a:t>the filter window falls off the edge of the image</a:t>
            </a:r>
          </a:p>
          <a:p>
            <a:pPr lvl="1"/>
            <a:r>
              <a:rPr lang="en-US" smtClean="0"/>
              <a:t>need to extrapolate</a:t>
            </a:r>
          </a:p>
          <a:p>
            <a:pPr lvl="1"/>
            <a:r>
              <a:rPr lang="en-US" smtClean="0"/>
              <a:t>methods:</a:t>
            </a:r>
          </a:p>
          <a:p>
            <a:pPr lvl="2"/>
            <a:r>
              <a:rPr lang="en-US" smtClean="0"/>
              <a:t>clip filter (black)</a:t>
            </a:r>
          </a:p>
          <a:p>
            <a:pPr lvl="2"/>
            <a:r>
              <a:rPr lang="en-US" smtClean="0"/>
              <a:t>wrap around</a:t>
            </a:r>
          </a:p>
          <a:p>
            <a:pPr lvl="2"/>
            <a:r>
              <a:rPr lang="en-US" smtClean="0"/>
              <a:t>copy edge</a:t>
            </a:r>
          </a:p>
          <a:p>
            <a:pPr lvl="2"/>
            <a:r>
              <a:rPr lang="en-US" smtClean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3416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about near the edge?</a:t>
            </a:r>
          </a:p>
          <a:p>
            <a:pPr lvl="1"/>
            <a:r>
              <a:rPr lang="en-US" smtClean="0"/>
              <a:t>the filter window falls off the edge of the image</a:t>
            </a:r>
          </a:p>
          <a:p>
            <a:pPr lvl="1"/>
            <a:r>
              <a:rPr lang="en-US" smtClean="0"/>
              <a:t>need to extrapolate</a:t>
            </a:r>
          </a:p>
          <a:p>
            <a:pPr lvl="1"/>
            <a:r>
              <a:rPr lang="en-US" smtClean="0"/>
              <a:t>methods (MATLAB):</a:t>
            </a:r>
          </a:p>
          <a:p>
            <a:pPr lvl="2"/>
            <a:r>
              <a:rPr lang="en-US" smtClean="0"/>
              <a:t>clip filter (black): 	imfilter(f, g, 0)</a:t>
            </a:r>
          </a:p>
          <a:p>
            <a:pPr lvl="2"/>
            <a:r>
              <a:rPr lang="en-US" smtClean="0"/>
              <a:t>wrap around:		imfilter(f, g, ‘circular’)</a:t>
            </a:r>
          </a:p>
          <a:p>
            <a:pPr lvl="2"/>
            <a:r>
              <a:rPr lang="en-US" smtClean="0"/>
              <a:t>copy edge: 		imfilter(f, g, ‘replicate’)</a:t>
            </a:r>
          </a:p>
          <a:p>
            <a:pPr lvl="2"/>
            <a:r>
              <a:rPr lang="en-US" smtClean="0"/>
              <a:t>reflect across edge: 	imfilter(f, g, ‘symmetric’)</a:t>
            </a:r>
          </a:p>
        </p:txBody>
      </p:sp>
      <p:sp>
        <p:nvSpPr>
          <p:cNvPr id="100356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3955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727700" y="2005013"/>
            <a:ext cx="3200400" cy="3800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Gaussian filter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347663" y="2341563"/>
          <a:ext cx="3213140" cy="3048000"/>
        </p:xfrm>
        <a:graphic>
          <a:graphicData uri="http://schemas.openxmlformats.org/drawingml/2006/table">
            <a:tbl>
              <a:tblPr/>
              <a:tblGrid>
                <a:gridCol w="321577"/>
                <a:gridCol w="321576"/>
                <a:gridCol w="320264"/>
                <a:gridCol w="321577"/>
                <a:gridCol w="321576"/>
                <a:gridCol w="321577"/>
                <a:gridCol w="321576"/>
                <a:gridCol w="320264"/>
                <a:gridCol w="321577"/>
                <a:gridCol w="321576"/>
              </a:tblGrid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29113" y="3325813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70" name="Picture 14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0013" y="5537200"/>
            <a:ext cx="9525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1" name="Rectangle 146"/>
          <p:cNvSpPr>
            <a:spLocks noChangeArrowheads="1"/>
          </p:cNvSpPr>
          <p:nvPr/>
        </p:nvSpPr>
        <p:spPr bwMode="auto">
          <a:xfrm>
            <a:off x="639763" y="4478338"/>
            <a:ext cx="985837" cy="912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32288" y="3319463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1750" y="3524250"/>
            <a:ext cx="339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9913" y="4533900"/>
            <a:ext cx="99853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628650" y="1055688"/>
            <a:ext cx="7772400" cy="938212"/>
          </a:xfrm>
        </p:spPr>
        <p:txBody>
          <a:bodyPr/>
          <a:lstStyle/>
          <a:p>
            <a:r>
              <a:rPr lang="en-US" sz="2400" smtClean="0"/>
              <a:t>What if we want nearest neighboring pixels to have the most influence on the output?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1100" smtClean="0"/>
          </a:p>
          <a:p>
            <a:r>
              <a:rPr lang="en-US" sz="2400" smtClean="0"/>
              <a:t>Removes high-frequency components from the image (“low-pass filter”).</a:t>
            </a:r>
          </a:p>
          <a:p>
            <a:endParaRPr lang="en-US" sz="2400" smtClean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16600" y="2114550"/>
            <a:ext cx="3184525" cy="3617913"/>
            <a:chOff x="6215084" y="2187558"/>
            <a:chExt cx="3184567" cy="361794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573" name="Photo Editor Photo" r:id="rId11" imgW="2095793" imgH="1390844" progId="">
                    <p:embed/>
                  </p:oleObj>
                </mc:Choice>
                <mc:Fallback>
                  <p:oleObj name="Photo Editor Photo" r:id="rId11" imgW="2095793" imgH="139084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089034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573088" algn="l"/>
                </a:tabLs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177" name="Text Box 628"/>
          <p:cNvSpPr txBox="1">
            <a:spLocks noChangeArrowheads="1"/>
          </p:cNvSpPr>
          <p:nvPr/>
        </p:nvSpPr>
        <p:spPr bwMode="auto">
          <a:xfrm>
            <a:off x="7885113" y="6584950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7672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with a Gaussian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75" y="2370138"/>
            <a:ext cx="35131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4478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2370138"/>
            <a:ext cx="3487738" cy="348773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9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836025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Size</a:t>
            </a:r>
            <a:r>
              <a:rPr lang="en-US" sz="2800" smtClean="0"/>
              <a:t> of kernel or mask</a:t>
            </a:r>
          </a:p>
          <a:p>
            <a:pPr lvl="1" eaLnBrk="1" hangingPunct="1"/>
            <a:r>
              <a:rPr lang="en-US" sz="2400" smtClean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008313" y="4967288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103313" y="2844800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5126038" y="5402263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9150" y="514508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7125" y="5145088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</p:spTree>
    <p:extLst>
      <p:ext uri="{BB962C8B-B14F-4D97-AF65-F5344CB8AC3E}">
        <p14:creationId xmlns:p14="http://schemas.microsoft.com/office/powerpoint/2010/main" val="293013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229600" cy="4724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 smtClean="0"/>
              <a:t>How big should the filter be?</a:t>
            </a:r>
          </a:p>
          <a:p>
            <a:pPr eaLnBrk="1" hangingPunct="1"/>
            <a:r>
              <a:rPr lang="en-US" sz="2800" dirty="0" smtClean="0"/>
              <a:t>Values at edges should be near zero </a:t>
            </a:r>
            <a:r>
              <a:rPr lang="en-US" sz="2800" dirty="0" smtClean="0">
                <a:sym typeface="Wingdings" pitchFamily="2" charset="2"/>
              </a:rPr>
              <a:t> important!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Rule of thumb for Gaussian: set filter half-width to about 3 </a:t>
            </a:r>
            <a:r>
              <a:rPr lang="en-US" sz="2800" i="1" dirty="0" smtClean="0"/>
              <a:t>σ</a:t>
            </a:r>
          </a:p>
          <a:p>
            <a:pPr marL="0" indent="0" eaLnBrk="1" hangingPunct="1">
              <a:buNone/>
            </a:pP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895600"/>
            <a:ext cx="4267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" name="Text Box 628"/>
          <p:cNvSpPr txBox="1">
            <a:spLocks noChangeArrowheads="1"/>
          </p:cNvSpPr>
          <p:nvPr/>
        </p:nvSpPr>
        <p:spPr bwMode="auto">
          <a:xfrm>
            <a:off x="7638374" y="6584950"/>
            <a:ext cx="15060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Derek </a:t>
            </a:r>
            <a:r>
              <a:rPr lang="en-US" sz="1200" dirty="0" err="1" smtClean="0">
                <a:solidFill>
                  <a:srgbClr val="000000"/>
                </a:solidFill>
                <a:cs typeface="Arial" pitchFamily="34" charset="0"/>
              </a:rPr>
              <a:t>Hoiem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Filtering example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Slide credit: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Variance</a:t>
            </a:r>
            <a:r>
              <a:rPr lang="en-US" sz="2800" smtClean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70075" y="499903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8763" y="5002213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</p:spTree>
    <p:extLst>
      <p:ext uri="{BB962C8B-B14F-4D97-AF65-F5344CB8AC3E}">
        <p14:creationId xmlns:p14="http://schemas.microsoft.com/office/powerpoint/2010/main" val="29731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Matlab</a:t>
            </a: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227013" y="982663"/>
            <a:ext cx="112093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hsize = 10;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h = fspecial(‘gaussian’ hsize, sigma);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mesh(h);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imagesc(h);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outim = imfilter(im, h); % correlation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imshow(outim);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8225" y="2443163"/>
            <a:ext cx="14763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3036888" y="3532188"/>
            <a:ext cx="4032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024313" y="4889500"/>
            <a:ext cx="19748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blurpanda.jpg"/>
          <p:cNvPicPr>
            <a:picLocks noChangeAspect="1"/>
          </p:cNvPicPr>
          <p:nvPr/>
        </p:nvPicPr>
        <p:blipFill>
          <a:blip r:embed="rId6" cstate="print"/>
          <a:srcRect l="12959" t="5775" r="13374" b="12080"/>
          <a:stretch>
            <a:fillRect/>
          </a:stretch>
        </p:blipFill>
        <p:spPr bwMode="auto">
          <a:xfrm>
            <a:off x="6835775" y="4889500"/>
            <a:ext cx="20113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6178550" y="5619750"/>
            <a:ext cx="47466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4457" name="TextBox 12"/>
          <p:cNvSpPr txBox="1">
            <a:spLocks noChangeArrowheads="1"/>
          </p:cNvSpPr>
          <p:nvPr/>
        </p:nvSpPr>
        <p:spPr bwMode="auto">
          <a:xfrm>
            <a:off x="7529513" y="6313488"/>
            <a:ext cx="116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outim</a:t>
            </a:r>
          </a:p>
        </p:txBody>
      </p:sp>
    </p:spTree>
    <p:extLst>
      <p:ext uri="{BB962C8B-B14F-4D97-AF65-F5344CB8AC3E}">
        <p14:creationId xmlns:p14="http://schemas.microsoft.com/office/powerpoint/2010/main" val="34140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3830638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4999038"/>
            <a:ext cx="8229600" cy="22320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	h = fspecial('gaussian‘, fsize,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	out = imfilter(im, h);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	imshow(out);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	pause;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smtClean="0">
                <a:latin typeface="Courier New" pitchFamily="49" charset="0"/>
              </a:rPr>
              <a:t>end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005013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630863" y="262572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092200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Parameter </a:t>
            </a:r>
            <a:r>
              <a:rPr lang="el-GR" sz="2400">
                <a:solidFill>
                  <a:srgbClr val="000000"/>
                </a:solidFill>
              </a:rPr>
              <a:t>σ</a:t>
            </a:r>
            <a:r>
              <a:rPr lang="en-US" sz="240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</p:spTree>
    <p:extLst>
      <p:ext uri="{BB962C8B-B14F-4D97-AF65-F5344CB8AC3E}">
        <p14:creationId xmlns:p14="http://schemas.microsoft.com/office/powerpoint/2010/main" val="37688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Properties of smoothing filters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u="sng" smtClean="0"/>
              <a:t>Smoothing</a:t>
            </a:r>
          </a:p>
          <a:p>
            <a:pPr lvl="1" eaLnBrk="1" hangingPunct="1"/>
            <a:r>
              <a:rPr lang="en-US" sz="2000" smtClean="0"/>
              <a:t>Values positive </a:t>
            </a:r>
          </a:p>
          <a:p>
            <a:pPr lvl="1" eaLnBrk="1" hangingPunct="1"/>
            <a:r>
              <a:rPr lang="en-US" sz="2000" smtClean="0"/>
              <a:t>Sum to 1 </a:t>
            </a:r>
            <a:r>
              <a:rPr lang="en-US" sz="2000" smtClean="0">
                <a:sym typeface="Wingdings" pitchFamily="2" charset="2"/>
              </a:rPr>
              <a:t> </a:t>
            </a:r>
            <a:r>
              <a:rPr lang="en-US" sz="2000" smtClean="0"/>
              <a:t>constant regions same as input</a:t>
            </a:r>
          </a:p>
          <a:p>
            <a:pPr lvl="1" eaLnBrk="1" hangingPunct="1"/>
            <a:r>
              <a:rPr lang="en-US" sz="2000" smtClean="0"/>
              <a:t>Amount of smoothing proportional to mask size</a:t>
            </a:r>
          </a:p>
          <a:p>
            <a:pPr lvl="1" eaLnBrk="1" hangingPunct="1"/>
            <a:r>
              <a:rPr lang="en-US" sz="2000" smtClean="0"/>
              <a:t>Remove “high-frequency” components; “low-pass” filter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44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Convolution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19113" y="1384300"/>
            <a:ext cx="8229600" cy="4525963"/>
          </a:xfrm>
        </p:spPr>
        <p:txBody>
          <a:bodyPr/>
          <a:lstStyle/>
          <a:p>
            <a:r>
              <a:rPr lang="en-US" sz="2400" dirty="0" smtClean="0"/>
              <a:t>Convolution: </a:t>
            </a:r>
          </a:p>
          <a:p>
            <a:pPr lvl="1"/>
            <a:r>
              <a:rPr lang="en-US" sz="2000" dirty="0" smtClean="0"/>
              <a:t>Flip the filter in both dimensions (bottom to top, right to left)</a:t>
            </a:r>
          </a:p>
          <a:p>
            <a:pPr lvl="1"/>
            <a:r>
              <a:rPr lang="en-US" sz="2000" dirty="0" smtClean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88" y="2881313"/>
            <a:ext cx="61118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3563" y="4378325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6838" y="5218113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982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192713" y="4195763"/>
            <a:ext cx="1058862" cy="760412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3" y="4305312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 smtClean="0">
                  <a:solidFill>
                    <a:srgbClr val="000000"/>
                  </a:solidFill>
                </a:rPr>
                <a:t>h</a:t>
              </a:r>
              <a:endParaRPr lang="en-US" sz="3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215063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6" y="4999059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>
                  <a:solidFill>
                    <a:srgbClr val="000000"/>
                  </a:solidFill>
                </a:rPr>
                <a:t>F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671" y="4144957"/>
            <a:ext cx="101131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7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C 0.02465 -0.01921 0.0493 -0.03842 0.1 -0.04606 C 0.15069 -0.0537 0.30503 -0.05046 0.30382 -0.04606 C 0.3026 -0.04166 0.09479 -0.02847 0.09236 -0.02037 C 0.08993 -0.01227 0.29028 -0.00208 0.28941 0.00278 C 0.28854 0.00764 0.08507 0.00417 0.08663 0.00903 C 0.08819 0.01389 0.2993 0.02084 0.29913 0.03218 C 0.29896 0.04352 0.08507 0.0676 0.08559 0.07709 C 0.08611 0.08658 0.30069 0.08033 0.30191 0.08982 C 0.30312 0.09931 0.09392 0.12408 0.0934 0.13473 C 0.09288 0.14537 0.3 0.13912 0.29913 0.15394 C 0.29826 0.16875 0.08819 0.21088 0.08854 0.22315 C 0.08889 0.23542 0.19496 0.23172 0.30104 0.22824 " pathEditMode="relative" rAng="0" ptsTypes="AAAAAAAAAAA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063" y="1530350"/>
            <a:ext cx="59880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4238" y="2808288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550" y="3867150"/>
            <a:ext cx="58785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4238" y="5145088"/>
            <a:ext cx="1898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190500" y="1092200"/>
            <a:ext cx="248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190500" y="3462338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7513" y="5729288"/>
            <a:ext cx="8726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For a Gaussian or box filter, how will the outputs differ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1530350" y="4225925"/>
            <a:ext cx="6061075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852988" y="1524000"/>
            <a:ext cx="4198937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42875" y="1487488"/>
            <a:ext cx="4198938" cy="22272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7" name="Title 1"/>
          <p:cNvSpPr>
            <a:spLocks noGrp="1"/>
          </p:cNvSpPr>
          <p:nvPr>
            <p:ph type="title"/>
          </p:nvPr>
        </p:nvSpPr>
        <p:spPr>
          <a:xfrm>
            <a:off x="482600" y="90488"/>
            <a:ext cx="8229600" cy="1143000"/>
          </a:xfrm>
        </p:spPr>
        <p:txBody>
          <a:bodyPr/>
          <a:lstStyle/>
          <a:p>
            <a:r>
              <a:rPr lang="en-US" smtClean="0"/>
              <a:t>Predict the outputs using correlation filtering</a:t>
            </a:r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260600" y="1993900"/>
            <a:ext cx="1225550" cy="129540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1931988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538538" y="232727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7108825" y="2108200"/>
            <a:ext cx="1225550" cy="129540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780213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8386763" y="2357438"/>
            <a:ext cx="116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364163" y="4776788"/>
            <a:ext cx="1371600" cy="10668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794125" y="4776788"/>
            <a:ext cx="1149350" cy="10668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946650" y="470058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25" y="4445000"/>
            <a:ext cx="1679575" cy="1662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429000" y="510222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751638" y="502285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14172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23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9972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8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7736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3671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3904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smtClean="0"/>
              <a:t>Compute a function of the local neighborhood at each pixel in the image</a:t>
            </a:r>
          </a:p>
          <a:p>
            <a:pPr lvl="1"/>
            <a:r>
              <a:rPr lang="en-US" sz="240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smtClean="0"/>
          </a:p>
          <a:p>
            <a:pPr>
              <a:spcBef>
                <a:spcPts val="1800"/>
              </a:spcBef>
            </a:pPr>
            <a:r>
              <a:rPr lang="en-US" sz="2800" smtClean="0"/>
              <a:t>Uses of filtering:</a:t>
            </a:r>
          </a:p>
          <a:p>
            <a:pPr lvl="1"/>
            <a:r>
              <a:rPr lang="en-US" sz="2400" smtClean="0"/>
              <a:t>Enhance an image (denoise, resize, etc)</a:t>
            </a:r>
          </a:p>
          <a:p>
            <a:pPr lvl="1"/>
            <a:r>
              <a:rPr lang="en-US" sz="2400" smtClean="0"/>
              <a:t>Extract information (texture, edges, etc)</a:t>
            </a:r>
          </a:p>
          <a:p>
            <a:pPr lvl="1"/>
            <a:r>
              <a:rPr lang="en-US" sz="2400" smtClean="0"/>
              <a:t>Detect patterns (template matching)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Adapted from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6434138" y="4743450"/>
            <a:ext cx="2008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Shifted left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114697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397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1607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116744" name="Text Box 27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22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7769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0005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4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883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63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r>
              <a:rPr lang="en-US" sz="2800" b="1" smtClean="0"/>
              <a:t>Shift invariant: </a:t>
            </a:r>
          </a:p>
          <a:p>
            <a:pPr lvl="1"/>
            <a:r>
              <a:rPr lang="en-US" sz="2400" smtClean="0"/>
              <a:t>Operator behaves the same everywhere, i.e. the value of the output depends on the pattern in the image neighborhood, not the position of the neighborhood.</a:t>
            </a:r>
          </a:p>
          <a:p>
            <a:r>
              <a:rPr lang="en-US" sz="2800" b="1" smtClean="0"/>
              <a:t>Superposition:</a:t>
            </a:r>
            <a:r>
              <a:rPr lang="en-US" sz="2800" smtClean="0"/>
              <a:t> </a:t>
            </a:r>
          </a:p>
          <a:p>
            <a:pPr lvl="1"/>
            <a:r>
              <a:rPr lang="en-US" sz="2400" smtClean="0"/>
              <a:t>h * (f1 + f2) = (h * f1) +  (h * f2) </a:t>
            </a:r>
          </a:p>
          <a:p>
            <a:pPr lvl="2">
              <a:buFontTx/>
              <a:buNone/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1654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88" y="1055688"/>
            <a:ext cx="8945562" cy="45259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smtClean="0"/>
              <a:t>Commutative: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f * g = g * f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Associative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(f * g) * h = f * (g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Distributes over addition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f * (g + h) = (f * g) + (f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Scalars factor out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kf * g = f * kg = k(f * g)</a:t>
            </a:r>
            <a:endParaRPr lang="en-US" sz="2800" smtClean="0"/>
          </a:p>
          <a:p>
            <a:pPr>
              <a:spcAft>
                <a:spcPts val="600"/>
              </a:spcAft>
            </a:pPr>
            <a:r>
              <a:rPr lang="en-US" sz="2400" smtClean="0"/>
              <a:t>Identity: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unit impulse e = […, 0, 0, 1, 0, 0, …].  f * e = f</a:t>
            </a:r>
          </a:p>
        </p:txBody>
      </p:sp>
    </p:spTree>
    <p:extLst>
      <p:ext uri="{BB962C8B-B14F-4D97-AF65-F5344CB8AC3E}">
        <p14:creationId xmlns:p14="http://schemas.microsoft.com/office/powerpoint/2010/main" val="17463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</a:t>
            </a:r>
          </a:p>
          <a:p>
            <a:pPr lvl="1" eaLnBrk="1" hangingPunct="1"/>
            <a:r>
              <a:rPr lang="en-US" sz="2400" smtClean="0"/>
              <a:t>Convolve all rows</a:t>
            </a:r>
          </a:p>
          <a:p>
            <a:pPr lvl="1" eaLnBrk="1" hangingPunct="1"/>
            <a:r>
              <a:rPr lang="en-US" sz="2400" smtClean="0"/>
              <a:t>Convolve all columns</a:t>
            </a:r>
          </a:p>
        </p:txBody>
      </p:sp>
    </p:spTree>
    <p:extLst>
      <p:ext uri="{BB962C8B-B14F-4D97-AF65-F5344CB8AC3E}">
        <p14:creationId xmlns:p14="http://schemas.microsoft.com/office/powerpoint/2010/main" val="10213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03" y="315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Separability</a:t>
            </a:r>
            <a:r>
              <a:rPr lang="en-US" dirty="0" smtClean="0"/>
              <a:t> example</a:t>
            </a:r>
          </a:p>
        </p:txBody>
      </p:sp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931863"/>
            <a:ext cx="482441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30600" y="3876675"/>
            <a:ext cx="4241800" cy="25908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latin typeface="Arial" charset="0"/>
                </a:rPr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324600" y="9906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438400"/>
            <a:ext cx="37052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1123950" y="1408113"/>
            <a:ext cx="230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2D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filtering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(center location only)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1187450" y="2667000"/>
            <a:ext cx="2178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The filter factors</a:t>
            </a:r>
            <a:br>
              <a:rPr lang="en-US">
                <a:solidFill>
                  <a:prstClr val="black"/>
                </a:solidFill>
                <a:latin typeface="Arial" charset="0"/>
              </a:rPr>
            </a:br>
            <a:r>
              <a:rPr lang="en-US">
                <a:solidFill>
                  <a:prstClr val="black"/>
                </a:solidFill>
                <a:latin typeface="Arial" charset="0"/>
              </a:rPr>
              <a:t>into a product of 1D</a:t>
            </a:r>
            <a:br>
              <a:rPr lang="en-US">
                <a:solidFill>
                  <a:prstClr val="black"/>
                </a:solidFill>
                <a:latin typeface="Arial" charset="0"/>
              </a:rPr>
            </a:br>
            <a:r>
              <a:rPr lang="en-US">
                <a:solidFill>
                  <a:prstClr val="black"/>
                </a:solidFill>
                <a:latin typeface="Arial" charset="0"/>
              </a:rPr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1357117" y="4159250"/>
            <a:ext cx="1813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Perform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filtering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755650" y="5454650"/>
            <a:ext cx="305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Followed by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filtering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4038600" y="5181600"/>
            <a:ext cx="36576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047921" y="322264"/>
            <a:ext cx="247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 f * (g * h) = (f * g) * h </a:t>
            </a:r>
          </a:p>
        </p:txBody>
      </p:sp>
    </p:spTree>
    <p:extLst>
      <p:ext uri="{BB962C8B-B14F-4D97-AF65-F5344CB8AC3E}">
        <p14:creationId xmlns:p14="http://schemas.microsoft.com/office/powerpoint/2010/main" val="42330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79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79880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/>
          <a:lstStyle/>
          <a:p>
            <a:r>
              <a:rPr lang="en-US" sz="2400" smtClean="0"/>
              <a:t>Even multiple images of the </a:t>
            </a:r>
            <a:r>
              <a:rPr lang="en-US" sz="2400" b="1" smtClean="0"/>
              <a:t>same static scene </a:t>
            </a:r>
            <a:r>
              <a:rPr lang="en-US" sz="2400" smtClean="0"/>
              <a:t>will not be identical.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79885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Effect of smoothing filters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6700" y="0"/>
          <a:ext cx="687388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32" name="Equation" r:id="rId4" imgW="435285" imgH="677109" progId="">
                  <p:embed/>
                </p:oleObj>
              </mc:Choice>
              <mc:Fallback>
                <p:oleObj name="Equation" r:id="rId4" imgW="435285" imgH="67710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0"/>
                        <a:ext cx="687388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mean_filt"/>
          <p:cNvPicPr>
            <a:picLocks noChangeAspect="1" noChangeArrowheads="1"/>
          </p:cNvPicPr>
          <p:nvPr/>
        </p:nvPicPr>
        <p:blipFill>
          <a:blip r:embed="rId6" cstate="print"/>
          <a:srcRect t="38373" b="30167"/>
          <a:stretch>
            <a:fillRect/>
          </a:stretch>
        </p:blipFill>
        <p:spPr bwMode="auto">
          <a:xfrm>
            <a:off x="300038" y="1676400"/>
            <a:ext cx="7775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319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Additive Gaussian noise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52292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Salt and pepper noise</a:t>
            </a:r>
          </a:p>
        </p:txBody>
      </p:sp>
    </p:spTree>
    <p:extLst>
      <p:ext uri="{BB962C8B-B14F-4D97-AF65-F5344CB8AC3E}">
        <p14:creationId xmlns:p14="http://schemas.microsoft.com/office/powerpoint/2010/main" val="13755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No new pixel values introduced</a:t>
            </a:r>
          </a:p>
          <a:p>
            <a:pPr marL="290513" indent="-29051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Removes spikes: good for impulse, salt &amp; pepper noise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  Non-linear filter</a:t>
            </a:r>
          </a:p>
        </p:txBody>
      </p:sp>
    </p:spTree>
    <p:extLst>
      <p:ext uri="{BB962C8B-B14F-4D97-AF65-F5344CB8AC3E}">
        <p14:creationId xmlns:p14="http://schemas.microsoft.com/office/powerpoint/2010/main" val="36323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385070" y="234929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7639050" y="6548438"/>
            <a:ext cx="2847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Source: M. Hebert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Plots of a row 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1050" y="62738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Matlab: output im = medfilt2(im, [h w]);</a:t>
            </a:r>
          </a:p>
        </p:txBody>
      </p:sp>
    </p:spTree>
    <p:extLst>
      <p:ext uri="{BB962C8B-B14F-4D97-AF65-F5344CB8AC3E}">
        <p14:creationId xmlns:p14="http://schemas.microsoft.com/office/powerpoint/2010/main" val="31107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 smtClean="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7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4968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 smtClean="0"/>
              <a:t>	A. Oliva, A. Torralba, P.G. Schyns, </a:t>
            </a:r>
            <a:br>
              <a:rPr lang="en-US" sz="2400" smtClean="0"/>
            </a:br>
            <a:r>
              <a:rPr lang="en-US" sz="2400" smtClean="0">
                <a:hlinkClick r:id="rId6"/>
              </a:rPr>
              <a:t>“Hybrid Images,”</a:t>
            </a:r>
            <a:r>
              <a:rPr lang="en-US" sz="2400" smtClean="0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295400" y="5410200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Laplacian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566" name="Photo Editor Photo" r:id="rId8" imgW="4133333" imgH="2905531" progId="">
                    <p:embed/>
                  </p:oleObj>
                </mc:Choice>
                <mc:Fallback>
                  <p:oleObj name="Photo Editor Photo" r:id="rId8" imgW="4133333" imgH="2905531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pitchFamily="34" charset="0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67" name="Photo Editor Photo" r:id="rId13" imgW="4133333" imgH="2905531" progId="">
                  <p:embed/>
                </p:oleObj>
              </mc:Choice>
              <mc:Fallback>
                <p:oleObj name="Photo Editor Photo" r:id="rId13" imgW="4133333" imgH="290553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Application: Hybrid Images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836613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</p:spTree>
    <p:extLst>
      <p:ext uri="{BB962C8B-B14F-4D97-AF65-F5344CB8AC3E}">
        <p14:creationId xmlns:p14="http://schemas.microsoft.com/office/powerpoint/2010/main" val="34594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8600" y="228600"/>
            <a:ext cx="85344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</p:spTree>
    <p:extLst>
      <p:ext uri="{BB962C8B-B14F-4D97-AF65-F5344CB8AC3E}">
        <p14:creationId xmlns:p14="http://schemas.microsoft.com/office/powerpoint/2010/main" val="19945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(Summary)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Enhancing images (smoothing, removing noise)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pPr lvl="1"/>
            <a:r>
              <a:rPr lang="en-US" sz="2400" dirty="0" smtClean="0"/>
              <a:t>Detecting features </a:t>
            </a:r>
          </a:p>
          <a:p>
            <a:r>
              <a:rPr lang="en-US" sz="2800" dirty="0" smtClean="0"/>
              <a:t>Separable filters are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18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Filters (cont’d)</a:t>
            </a:r>
          </a:p>
          <a:p>
            <a:r>
              <a:rPr lang="en-US" dirty="0" smtClean="0"/>
              <a:t>Texture description</a:t>
            </a:r>
          </a:p>
          <a:p>
            <a:r>
              <a:rPr lang="en-US" dirty="0" smtClean="0"/>
              <a:t>Texture synthesis</a:t>
            </a:r>
          </a:p>
          <a:p>
            <a:r>
              <a:rPr lang="en-US" dirty="0" smtClean="0"/>
              <a:t>Sampling</a:t>
            </a:r>
          </a:p>
          <a:p>
            <a:r>
              <a:rPr lang="en-US" dirty="0" smtClean="0"/>
              <a:t>Template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Common types of noise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92138" y="1384300"/>
            <a:ext cx="3432175" cy="4114800"/>
          </a:xfrm>
        </p:spPr>
        <p:txBody>
          <a:bodyPr/>
          <a:lstStyle/>
          <a:p>
            <a:pPr marL="341313" lvl="1" indent="-341313">
              <a:spcAft>
                <a:spcPts val="1200"/>
              </a:spcAft>
            </a:pPr>
            <a:r>
              <a:rPr lang="en-US" sz="2000" b="1" smtClean="0">
                <a:cs typeface="Arial" pitchFamily="34" charset="0"/>
              </a:rPr>
              <a:t>Salt and pepper noise</a:t>
            </a:r>
            <a:r>
              <a:rPr lang="en-US" sz="2000" smtClean="0">
                <a:cs typeface="Arial" pitchFamily="34" charset="0"/>
              </a:rPr>
              <a:t>: random occurrences of   black and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smtClean="0">
                <a:cs typeface="Arial" pitchFamily="34" charset="0"/>
              </a:rPr>
              <a:t>Impulse noise: </a:t>
            </a:r>
            <a:r>
              <a:rPr lang="en-US" sz="2000" smtClean="0">
                <a:cs typeface="Arial" pitchFamily="34" charset="0"/>
              </a:rPr>
              <a:t>random occurrences of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smtClean="0">
                <a:cs typeface="Arial" pitchFamily="34" charset="0"/>
              </a:rPr>
              <a:t>Gaussian noise</a:t>
            </a:r>
            <a:r>
              <a:rPr lang="en-US" sz="2000" smtClean="0">
                <a:cs typeface="Arial" pitchFamily="34" charset="0"/>
              </a:rPr>
              <a:t>: variations in intensity drawn from a Gaussian normal distribution</a:t>
            </a:r>
            <a:endParaRPr lang="en-US" sz="2000" b="1" smtClean="0">
              <a:cs typeface="Arial" pitchFamily="34" charset="0"/>
            </a:endParaRPr>
          </a:p>
          <a:p>
            <a:pPr marL="341313" lvl="1" indent="-341313">
              <a:spcAft>
                <a:spcPts val="1200"/>
              </a:spcAft>
            </a:pPr>
            <a:endParaRPr lang="en-US" sz="2000" smtClean="0">
              <a:cs typeface="Arial" pitchFamily="34" charset="0"/>
            </a:endParaRPr>
          </a:p>
          <a:p>
            <a:pPr marL="341313" indent="-341313">
              <a:spcAft>
                <a:spcPts val="1200"/>
              </a:spcAft>
            </a:pPr>
            <a:endParaRPr lang="en-US" sz="2400" smtClean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1201738"/>
            <a:ext cx="424338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7821613" y="6569075"/>
            <a:ext cx="2811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7109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3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4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4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682" name="Object 2"/>
          <p:cNvGraphicFramePr>
            <a:graphicFrameLocks noChangeAspect="1"/>
          </p:cNvGraphicFramePr>
          <p:nvPr/>
        </p:nvGraphicFramePr>
        <p:xfrm>
          <a:off x="76200" y="2057400"/>
          <a:ext cx="21336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50" name="PhotoSuite Image" r:id="rId5" imgW="2438400" imgH="2438400" progId="">
                  <p:embed/>
                </p:oleObj>
              </mc:Choice>
              <mc:Fallback>
                <p:oleObj name="PhotoSuite Image" r:id="rId5" imgW="2438400" imgH="2438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057400"/>
                        <a:ext cx="21336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683" name="Object 4"/>
          <p:cNvGraphicFramePr>
            <a:graphicFrameLocks noChangeAspect="1"/>
          </p:cNvGraphicFramePr>
          <p:nvPr/>
        </p:nvGraphicFramePr>
        <p:xfrm>
          <a:off x="7010400" y="2133600"/>
          <a:ext cx="21336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51" name="PhotoSuite Image" r:id="rId7" imgW="1219200" imgH="1219200" progId="">
                  <p:embed/>
                </p:oleObj>
              </mc:Choice>
              <mc:Fallback>
                <p:oleObj name="PhotoSuite Image" r:id="rId7" imgW="1219200" imgH="1219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133600"/>
                        <a:ext cx="21336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6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89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0" y="6488113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Pics from A. </a:t>
            </a:r>
            <a:r>
              <a:rPr lang="en-US" sz="1400" dirty="0" err="1">
                <a:solidFill>
                  <a:srgbClr val="000000"/>
                </a:solidFill>
              </a:rPr>
              <a:t>Loh</a:t>
            </a:r>
            <a:r>
              <a:rPr lang="en-US" sz="1400" dirty="0">
                <a:solidFill>
                  <a:srgbClr val="000000"/>
                </a:solidFill>
              </a:rPr>
              <a:t>: http://www.csse.uwa.edu.au/~angie/phdpics1.html</a:t>
            </a:r>
          </a:p>
        </p:txBody>
      </p:sp>
    </p:spTree>
    <p:extLst>
      <p:ext uri="{BB962C8B-B14F-4D97-AF65-F5344CB8AC3E}">
        <p14:creationId xmlns:p14="http://schemas.microsoft.com/office/powerpoint/2010/main" val="29767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0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Images:Bill Freeman, A. Efros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0000"/>
                </a:solidFill>
              </a:rPr>
              <a:t>Why analyze texture?</a:t>
            </a:r>
          </a:p>
        </p:txBody>
      </p:sp>
    </p:spTree>
    <p:extLst>
      <p:ext uri="{BB962C8B-B14F-4D97-AF65-F5344CB8AC3E}">
        <p14:creationId xmlns:p14="http://schemas.microsoft.com/office/powerpoint/2010/main" val="37672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9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http://animals.nationalgeographic.com/</a:t>
            </a:r>
          </a:p>
        </p:txBody>
      </p:sp>
    </p:spTree>
    <p:extLst>
      <p:ext uri="{BB962C8B-B14F-4D97-AF65-F5344CB8AC3E}">
        <p14:creationId xmlns:p14="http://schemas.microsoft.com/office/powerpoint/2010/main" val="21541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09575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Gaussian noise</a:t>
            </a:r>
          </a:p>
        </p:txBody>
      </p: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7712075" y="6569075"/>
            <a:ext cx="28114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Fig: M. Hebert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5625" y="800100"/>
            <a:ext cx="6813550" cy="5229225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2636838" y="5842000"/>
            <a:ext cx="4564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noise = 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randn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(size(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)).*sigma;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output = 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 noise;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92388" y="6381750"/>
            <a:ext cx="6659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What is impact of the sigma?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800" smtClean="0"/>
              <a:t>Importance to perception:</a:t>
            </a:r>
          </a:p>
          <a:p>
            <a:r>
              <a:rPr lang="en-US" sz="2800" smtClean="0"/>
              <a:t>Often indicative of a material’s properties</a:t>
            </a:r>
          </a:p>
          <a:p>
            <a:r>
              <a:rPr lang="en-US" sz="2800" smtClean="0"/>
              <a:t>Can be important appearance cue, especially if shape is similar across objects</a:t>
            </a:r>
          </a:p>
          <a:p>
            <a:r>
              <a:rPr lang="en-US" sz="2800" smtClean="0"/>
              <a:t>Aim to distinguish between shape, boundaries, and texture</a:t>
            </a:r>
          </a:p>
          <a:p>
            <a:pPr>
              <a:buFontTx/>
              <a:buNone/>
            </a:pPr>
            <a:endParaRPr lang="en-US" sz="1200" smtClean="0"/>
          </a:p>
          <a:p>
            <a:pPr>
              <a:buFontTx/>
              <a:buNone/>
            </a:pPr>
            <a:r>
              <a:rPr lang="en-US" sz="2800" smtClean="0"/>
              <a:t>Technically: </a:t>
            </a:r>
          </a:p>
          <a:p>
            <a:r>
              <a:rPr lang="en-US" sz="2800" smtClean="0"/>
              <a:t>Representation-wise, we want a feature one step above “building blocks” of filters, edges.</a:t>
            </a:r>
          </a:p>
        </p:txBody>
      </p:sp>
    </p:spTree>
    <p:extLst>
      <p:ext uri="{BB962C8B-B14F-4D97-AF65-F5344CB8AC3E}">
        <p14:creationId xmlns:p14="http://schemas.microsoft.com/office/powerpoint/2010/main" val="10707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800" smtClean="0"/>
              <a:t>Some textures distinguishable with </a:t>
            </a:r>
            <a:r>
              <a:rPr lang="en-US" sz="2800" i="1" smtClean="0"/>
              <a:t>preattentive</a:t>
            </a:r>
            <a:r>
              <a:rPr lang="en-US" sz="2800" smtClean="0"/>
              <a:t> perception– without scrutiny, eye movements [Julesz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Same or different?</a:t>
            </a:r>
          </a:p>
        </p:txBody>
      </p:sp>
    </p:spTree>
    <p:extLst>
      <p:ext uri="{BB962C8B-B14F-4D97-AF65-F5344CB8AC3E}">
        <p14:creationId xmlns:p14="http://schemas.microsoft.com/office/powerpoint/2010/main" val="16273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5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3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40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[Bergen &amp; Adelson,  </a:t>
            </a:r>
            <a:r>
              <a:rPr lang="en-US" sz="2800" i="1">
                <a:solidFill>
                  <a:srgbClr val="000000"/>
                </a:solidFill>
              </a:rPr>
              <a:t>Nature</a:t>
            </a:r>
            <a:r>
              <a:rPr lang="en-US" sz="2800">
                <a:solidFill>
                  <a:srgbClr val="000000"/>
                </a:solidFill>
              </a:rPr>
              <a:t> 1988]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Scale of patterns influences discriminability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Size-tuned linear filters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744687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4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3522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3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4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363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3527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3528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3529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363530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31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3532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3533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3560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3561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3562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3563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51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>
            <a:normAutofit fontScale="92500" lnSpcReduction="10000"/>
          </a:bodyPr>
          <a:lstStyle/>
          <a:p>
            <a:r>
              <a:rPr lang="en-US" sz="2400" smtClean="0"/>
              <a:t>Even multiple images of the same static scene will not be identical.</a:t>
            </a:r>
          </a:p>
          <a:p>
            <a:r>
              <a:rPr lang="en-US" sz="2400" smtClean="0"/>
              <a:t>How could we reduce the noise, i.e., give an estimate of the true intensities?</a:t>
            </a:r>
          </a:p>
          <a:p>
            <a:r>
              <a:rPr lang="en-US" sz="2400" b="1" smtClean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0000"/>
                </a:solidFill>
              </a:rPr>
              <a:t>Texture representation: example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84" name="Equation" r:id="rId4" imgW="126835" imgH="139518" progId="Equation.3">
                  <p:embed/>
                </p:oleObj>
              </mc:Choice>
              <mc:Fallback>
                <p:oleObj name="Equation" r:id="rId4" imgW="126835" imgH="13951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85" name="Equation" r:id="rId6" imgW="126725" imgH="177415" progId="Equation.3">
                  <p:embed/>
                </p:oleObj>
              </mc:Choice>
              <mc:Fallback>
                <p:oleObj name="Equation" r:id="rId6" imgW="126725" imgH="177415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/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386" name="Equation" r:id="rId8" imgW="1981200" imgH="762000" progId="Equation.3">
                    <p:embed/>
                  </p:oleObj>
                </mc:Choice>
                <mc:Fallback>
                  <p:oleObj name="Equation" r:id="rId8" imgW="1981200" imgH="7620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2" y="2041506"/>
                          <a:ext cx="4845826" cy="186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28" name="Equation" r:id="rId4" imgW="126835" imgH="139518" progId="Equation.3">
                  <p:embed/>
                </p:oleObj>
              </mc:Choice>
              <mc:Fallback>
                <p:oleObj name="Equation" r:id="rId4" imgW="126835" imgH="13951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29" name="Equation" r:id="rId6" imgW="126725" imgH="177415" progId="Equation.3">
                  <p:embed/>
                </p:oleObj>
              </mc:Choice>
              <mc:Fallback>
                <p:oleObj name="Equation" r:id="rId6" imgW="126725" imgH="177415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8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675563" y="2041525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30" name="Equation" r:id="rId9" imgW="126835" imgH="139518" progId="Equation.3">
                  <p:embed/>
                </p:oleObj>
              </mc:Choice>
              <mc:Fallback>
                <p:oleObj name="Equation" r:id="rId9" imgW="126835" imgH="139518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5563" y="2041525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689725" y="3246438"/>
            <a:ext cx="1477963" cy="638175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31" name="Equation" r:id="rId10" imgW="126725" imgH="177415" progId="Equation.3">
                    <p:embed/>
                  </p:oleObj>
                </mc:Choice>
                <mc:Fallback>
                  <p:oleObj name="Equation" r:id="rId10" imgW="126725" imgH="177415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2118" y="3246435"/>
                          <a:ext cx="455612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/>
        </p:nvGraphicFramePr>
        <p:xfrm>
          <a:off x="7931150" y="5145088"/>
          <a:ext cx="4556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32" name="Equation" r:id="rId12" imgW="126725" imgH="177415" progId="Equation.3">
                  <p:embed/>
                </p:oleObj>
              </mc:Choice>
              <mc:Fallback>
                <p:oleObj name="Equation" r:id="rId12" imgW="126725" imgH="177415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1150" y="5145088"/>
                        <a:ext cx="45561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We’re assuming we know the relevant window size for which we collect these statistics.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Possible to perform scale selection by looking for window scale where texture description not changing.</a:t>
            </a:r>
          </a:p>
        </p:txBody>
      </p:sp>
    </p:spTree>
    <p:extLst>
      <p:ext uri="{BB962C8B-B14F-4D97-AF65-F5344CB8AC3E}">
        <p14:creationId xmlns:p14="http://schemas.microsoft.com/office/powerpoint/2010/main" val="19456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We can generalize to apply a collection of multiple (</a:t>
            </a:r>
            <a:r>
              <a:rPr lang="en-US" sz="2800" i="1" smtClean="0"/>
              <a:t>d</a:t>
            </a:r>
            <a:r>
              <a:rPr lang="en-US" sz="280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Then our feature vectors will be </a:t>
            </a:r>
            <a:r>
              <a:rPr lang="en-US" sz="2800" i="1" smtClean="0"/>
              <a:t>d</a:t>
            </a:r>
            <a:r>
              <a:rPr lang="en-US" sz="2800" smtClean="0"/>
              <a:t>-dimensional.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still can think of nearness, farness in feature space</a:t>
            </a:r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6093296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</a:rPr>
              <a:t>Matlab</a:t>
            </a:r>
            <a:r>
              <a:rPr lang="en-US" sz="2000" dirty="0">
                <a:solidFill>
                  <a:srgbClr val="000000"/>
                </a:solidFill>
              </a:rPr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smtClean="0"/>
              <a:t>Assumptions: </a:t>
            </a:r>
          </a:p>
          <a:p>
            <a:pPr lvl="1"/>
            <a:r>
              <a:rPr lang="en-US" smtClean="0"/>
              <a:t>Expect pixels to be like their neighbors</a:t>
            </a:r>
          </a:p>
          <a:p>
            <a:pPr lvl="1"/>
            <a:r>
              <a:rPr lang="en-US" smtClean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26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4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738135" y="5546754"/>
            <a:ext cx="1789137" cy="1150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32" name="Equation" r:id="rId5" imgW="711200" imgH="457200" progId="Equation.3">
                    <p:embed/>
                  </p:oleObj>
                </mc:Choice>
                <mc:Fallback>
                  <p:oleObj name="Equation" r:id="rId5" imgW="711200" imgH="4572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135" y="5546754"/>
                          <a:ext cx="1789137" cy="11501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7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  <p:graphicFrame>
          <p:nvGraphicFramePr>
            <p:cNvPr id="561157" name="Object 5"/>
            <p:cNvGraphicFramePr>
              <a:graphicFrameLocks noChangeAspect="1"/>
            </p:cNvGraphicFramePr>
            <p:nvPr/>
          </p:nvGraphicFramePr>
          <p:xfrm>
            <a:off x="3659175" y="5564233"/>
            <a:ext cx="1949450" cy="1150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33" name="Equation" r:id="rId8" imgW="774364" imgH="457002" progId="Equation.3">
                    <p:embed/>
                  </p:oleObj>
                </mc:Choice>
                <mc:Fallback>
                  <p:oleObj name="Equation" r:id="rId8" imgW="774364" imgH="457002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9175" y="5564233"/>
                          <a:ext cx="1949450" cy="1150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61158" name="Object 6"/>
            <p:cNvGraphicFramePr>
              <a:graphicFrameLocks noChangeAspect="1"/>
            </p:cNvGraphicFramePr>
            <p:nvPr/>
          </p:nvGraphicFramePr>
          <p:xfrm>
            <a:off x="6762780" y="5510241"/>
            <a:ext cx="1949450" cy="1150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34" name="Equation" r:id="rId11" imgW="774364" imgH="457002" progId="Equation.3">
                    <p:embed/>
                  </p:oleObj>
                </mc:Choice>
                <mc:Fallback>
                  <p:oleObj name="Equation" r:id="rId11" imgW="774364" imgH="457002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2780" y="5510241"/>
                          <a:ext cx="1949450" cy="1150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13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07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165936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from http://www.texasexplorer.com/austincap2.jpg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Showing magnitude of responses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</TotalTime>
  <Words>4137</Words>
  <Application>Microsoft Office PowerPoint</Application>
  <PresentationFormat>On-screen Show (4:3)</PresentationFormat>
  <Paragraphs>2130</Paragraphs>
  <Slides>120</Slides>
  <Notes>109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120</vt:i4>
      </vt:variant>
    </vt:vector>
  </HeadingPairs>
  <TitlesOfParts>
    <vt:vector size="141" baseType="lpstr">
      <vt:lpstr>Arial</vt:lpstr>
      <vt:lpstr>Calibri</vt:lpstr>
      <vt:lpstr>Calibri Light</vt:lpstr>
      <vt:lpstr>Courier New</vt:lpstr>
      <vt:lpstr>Monotype Sorts</vt:lpstr>
      <vt:lpstr>Myriad Roman</vt:lpstr>
      <vt:lpstr>Tahoma</vt:lpstr>
      <vt:lpstr>Times</vt:lpstr>
      <vt:lpstr>Times New Roman</vt:lpstr>
      <vt:lpstr>Wingdings</vt:lpstr>
      <vt:lpstr>Office Theme</vt:lpstr>
      <vt:lpstr>1_Office Theme</vt:lpstr>
      <vt:lpstr>2_Blank Presentation</vt:lpstr>
      <vt:lpstr>3_Blank Presentation</vt:lpstr>
      <vt:lpstr>8_Default Design</vt:lpstr>
      <vt:lpstr>4_Default Design</vt:lpstr>
      <vt:lpstr>8_Office Theme</vt:lpstr>
      <vt:lpstr>3_Default Design</vt:lpstr>
      <vt:lpstr>Photo Editor Photo</vt:lpstr>
      <vt:lpstr>Equation</vt:lpstr>
      <vt:lpstr>PhotoSuite Image</vt:lpstr>
      <vt:lpstr>CS 1699: Intro to Computer Vision Filters and Texture</vt:lpstr>
      <vt:lpstr>Plan for today</vt:lpstr>
      <vt:lpstr>Filtering example</vt:lpstr>
      <vt:lpstr>Image filtering</vt:lpstr>
      <vt:lpstr>Motivation: noise reduction</vt:lpstr>
      <vt:lpstr>Common types of noise</vt:lpstr>
      <vt:lpstr>Gaussian noise</vt:lpstr>
      <vt:lpstr>Motivation: noise reduction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Correlation filtering</vt:lpstr>
      <vt:lpstr>Correlation filtering</vt:lpstr>
      <vt:lpstr>Averaging filter</vt:lpstr>
      <vt:lpstr>Smoothing by averaging</vt:lpstr>
      <vt:lpstr>Boundary issues</vt:lpstr>
      <vt:lpstr>Boundary issues</vt:lpstr>
      <vt:lpstr>Boundary issues</vt:lpstr>
      <vt:lpstr>Gaussian filter</vt:lpstr>
      <vt:lpstr>Smoothing with a Gaussian</vt:lpstr>
      <vt:lpstr>Gaussian filters</vt:lpstr>
      <vt:lpstr>Practical matters</vt:lpstr>
      <vt:lpstr>Gaussian filters</vt:lpstr>
      <vt:lpstr>Matlab</vt:lpstr>
      <vt:lpstr>Smoothing with a Gaussian</vt:lpstr>
      <vt:lpstr>Properties of smoothing filters</vt:lpstr>
      <vt:lpstr>Convolution</vt:lpstr>
      <vt:lpstr>Convolution vs. correlation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Filtering examples: sharpening</vt:lpstr>
      <vt:lpstr>Properties of convolution</vt:lpstr>
      <vt:lpstr>Properties of convolution</vt:lpstr>
      <vt:lpstr>Separability</vt:lpstr>
      <vt:lpstr>Separability example</vt:lpstr>
      <vt:lpstr>Effect of smoothing filters</vt:lpstr>
      <vt:lpstr>Median filter</vt:lpstr>
      <vt:lpstr>Median filter</vt:lpstr>
      <vt:lpstr>Median filter</vt:lpstr>
      <vt:lpstr>Application: Hybrid Images</vt:lpstr>
      <vt:lpstr>PowerPoint Presentation</vt:lpstr>
      <vt:lpstr>PowerPoint Presentation</vt:lpstr>
      <vt:lpstr>PowerPoint Presentation</vt:lpstr>
      <vt:lpstr>Filters (Summary)</vt:lpstr>
      <vt:lpstr>Plan for today</vt:lpstr>
      <vt:lpstr>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PowerPoint Presentation</vt:lpstr>
      <vt:lpstr>PowerPoint Presentation</vt:lpstr>
      <vt:lpstr>Why analyze texture?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38</cp:revision>
  <dcterms:created xsi:type="dcterms:W3CDTF">2015-04-17T19:15:42Z</dcterms:created>
  <dcterms:modified xsi:type="dcterms:W3CDTF">2015-09-08T19:59:54Z</dcterms:modified>
</cp:coreProperties>
</file>