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media/image82.jpg" ContentType="image/jpeg"/>
  <Override PartName="/ppt/media/image8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76" r:id="rId2"/>
    <p:sldMasterId id="2147483788" r:id="rId3"/>
  </p:sldMasterIdLst>
  <p:notesMasterIdLst>
    <p:notesMasterId r:id="rId48"/>
  </p:notesMasterIdLst>
  <p:sldIdLst>
    <p:sldId id="256" r:id="rId4"/>
    <p:sldId id="1620" r:id="rId5"/>
    <p:sldId id="1679" r:id="rId6"/>
    <p:sldId id="1671" r:id="rId7"/>
    <p:sldId id="1672" r:id="rId8"/>
    <p:sldId id="1673" r:id="rId9"/>
    <p:sldId id="1674" r:id="rId10"/>
    <p:sldId id="260" r:id="rId11"/>
    <p:sldId id="262" r:id="rId12"/>
    <p:sldId id="264" r:id="rId13"/>
    <p:sldId id="266" r:id="rId14"/>
    <p:sldId id="269" r:id="rId15"/>
    <p:sldId id="1676" r:id="rId16"/>
    <p:sldId id="1677" r:id="rId17"/>
    <p:sldId id="1678" r:id="rId18"/>
    <p:sldId id="1680" r:id="rId19"/>
    <p:sldId id="1624" r:id="rId20"/>
    <p:sldId id="1625" r:id="rId21"/>
    <p:sldId id="1626" r:id="rId22"/>
    <p:sldId id="1639" r:id="rId23"/>
    <p:sldId id="1629" r:id="rId24"/>
    <p:sldId id="1630" r:id="rId25"/>
    <p:sldId id="1631" r:id="rId26"/>
    <p:sldId id="1632" r:id="rId27"/>
    <p:sldId id="1633" r:id="rId28"/>
    <p:sldId id="1634" r:id="rId29"/>
    <p:sldId id="1636" r:id="rId30"/>
    <p:sldId id="1637" r:id="rId31"/>
    <p:sldId id="1640" r:id="rId32"/>
    <p:sldId id="288" r:id="rId33"/>
    <p:sldId id="1644" r:id="rId34"/>
    <p:sldId id="1645" r:id="rId35"/>
    <p:sldId id="1646" r:id="rId36"/>
    <p:sldId id="1648" r:id="rId37"/>
    <p:sldId id="1649" r:id="rId38"/>
    <p:sldId id="1650" r:id="rId39"/>
    <p:sldId id="1651" r:id="rId40"/>
    <p:sldId id="1566" r:id="rId41"/>
    <p:sldId id="1623" r:id="rId42"/>
    <p:sldId id="1570" r:id="rId43"/>
    <p:sldId id="1573" r:id="rId44"/>
    <p:sldId id="1574" r:id="rId45"/>
    <p:sldId id="1670" r:id="rId46"/>
    <p:sldId id="1575"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82" autoAdjust="0"/>
    <p:restoredTop sz="91160" autoAdjust="0"/>
  </p:normalViewPr>
  <p:slideViewPr>
    <p:cSldViewPr snapToGrid="0">
      <p:cViewPr>
        <p:scale>
          <a:sx n="80" d="100"/>
          <a:sy n="80" d="100"/>
        </p:scale>
        <p:origin x="1416" y="-82"/>
      </p:cViewPr>
      <p:guideLst>
        <p:guide orient="horz" pos="2160"/>
        <p:guide pos="2880"/>
      </p:guideLst>
    </p:cSldViewPr>
  </p:slideViewPr>
  <p:outlineViewPr>
    <p:cViewPr>
      <p:scale>
        <a:sx n="33" d="100"/>
        <a:sy n="33" d="100"/>
      </p:scale>
      <p:origin x="0" y="-76956"/>
    </p:cViewPr>
  </p:outlineViewPr>
  <p:notesTextViewPr>
    <p:cViewPr>
      <p:scale>
        <a:sx n="1" d="1"/>
        <a:sy n="1" d="1"/>
      </p:scale>
      <p:origin x="0" y="0"/>
    </p:cViewPr>
  </p:notesTextViewPr>
  <p:sorterViewPr>
    <p:cViewPr varScale="1">
      <p:scale>
        <a:sx n="1" d="1"/>
        <a:sy n="1" d="1"/>
      </p:scale>
      <p:origin x="0" y="-5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37736-4DC9-4C05-99A7-856CCC231FA5}" type="datetimeFigureOut">
              <a:rPr lang="en-US" smtClean="0"/>
              <a:pPr/>
              <a:t>3/13/2024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BAD559-58E6-437A-A7FE-2E6C4DB0F6C1}" type="slidenum">
              <a:rPr lang="en-US" smtClean="0"/>
              <a:pPr/>
              <a:t>‹#›</a:t>
            </a:fld>
            <a:endParaRPr lang="en-US"/>
          </a:p>
        </p:txBody>
      </p:sp>
    </p:spTree>
    <p:extLst>
      <p:ext uri="{BB962C8B-B14F-4D97-AF65-F5344CB8AC3E}">
        <p14:creationId xmlns:p14="http://schemas.microsoft.com/office/powerpoint/2010/main" val="93869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921039270e_0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921039270e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sz="1200">
              <a:solidFill>
                <a:schemeClr val="dk1"/>
              </a:solidFill>
              <a:latin typeface="Georgia"/>
              <a:ea typeface="Georgia"/>
              <a:cs typeface="Georgia"/>
              <a:sym typeface="Georgi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921039270e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921039270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sz="1200">
              <a:solidFill>
                <a:schemeClr val="dk1"/>
              </a:solidFill>
              <a:latin typeface="Georgia"/>
              <a:ea typeface="Georgia"/>
              <a:cs typeface="Georgia"/>
              <a:sym typeface="Georgi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9150345aba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9150345ab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sz="1200">
              <a:solidFill>
                <a:schemeClr val="dk1"/>
              </a:solidFill>
              <a:latin typeface="Georgia"/>
              <a:ea typeface="Georgia"/>
              <a:cs typeface="Georgia"/>
              <a:sym typeface="Georgi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9150345aba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9150345ab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sz="1200">
              <a:solidFill>
                <a:schemeClr val="dk1"/>
              </a:solidFill>
              <a:latin typeface="Georgia"/>
              <a:ea typeface="Georgia"/>
              <a:cs typeface="Georgia"/>
              <a:sym typeface="Georgi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9150345aba_1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9150345aba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sz="1200">
              <a:solidFill>
                <a:schemeClr val="dk1"/>
              </a:solidFill>
              <a:latin typeface="Georgia"/>
              <a:ea typeface="Georgia"/>
              <a:cs typeface="Georgia"/>
              <a:sym typeface="Georgi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548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91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445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4" name="Google Shape;64;p15"/>
          <p:cNvSpPr txBox="1">
            <a:spLocks noGrp="1"/>
          </p:cNvSpPr>
          <p:nvPr>
            <p:ph type="title"/>
          </p:nvPr>
        </p:nvSpPr>
        <p:spPr>
          <a:xfrm>
            <a:off x="471900" y="70567"/>
            <a:ext cx="8222100" cy="1023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3200"/>
              <a:buNone/>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endParaRPr/>
          </a:p>
        </p:txBody>
      </p:sp>
      <p:sp>
        <p:nvSpPr>
          <p:cNvPr id="65" name="Google Shape;65;p15"/>
          <p:cNvSpPr txBox="1">
            <a:spLocks noGrp="1"/>
          </p:cNvSpPr>
          <p:nvPr>
            <p:ph type="body" idx="1"/>
          </p:nvPr>
        </p:nvSpPr>
        <p:spPr>
          <a:xfrm>
            <a:off x="471900" y="1633867"/>
            <a:ext cx="8222100" cy="4538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6" name="Google Shape;66;p15"/>
          <p:cNvSpPr txBox="1">
            <a:spLocks noGrp="1"/>
          </p:cNvSpPr>
          <p:nvPr>
            <p:ph type="sldNum" idx="12"/>
          </p:nvPr>
        </p:nvSpPr>
        <p:spPr>
          <a:xfrm>
            <a:off x="8523541" y="6260831"/>
            <a:ext cx="5487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141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5290" y="883455"/>
            <a:ext cx="8313420" cy="507831"/>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0625" y="1848366"/>
            <a:ext cx="8290560" cy="4620479"/>
          </a:xfrm>
        </p:spPr>
        <p:txBody>
          <a:bodyPr/>
          <a:lstStyle>
            <a:lvl1pPr marL="285739" indent="-285739">
              <a:buClr>
                <a:schemeClr val="bg2"/>
              </a:buClr>
              <a:buSzPct val="100000"/>
              <a:buFont typeface="Arial"/>
              <a:buChar char="•"/>
              <a:defRPr sz="2000" baseline="0">
                <a:solidFill>
                  <a:schemeClr val="bg1"/>
                </a:solidFill>
              </a:defRPr>
            </a:lvl1pPr>
            <a:lvl2pPr marL="761970" indent="-285739">
              <a:buClr>
                <a:schemeClr val="bg2"/>
              </a:buClr>
              <a:buSzPct val="100000"/>
              <a:buFont typeface="Wingdings" charset="2"/>
              <a:buChar char="§"/>
              <a:defRPr sz="1667" baseline="0">
                <a:solidFill>
                  <a:schemeClr val="bg1"/>
                </a:solidFill>
              </a:defRPr>
            </a:lvl2pPr>
            <a:lvl3pPr marL="907485" indent="0">
              <a:buClr>
                <a:schemeClr val="bg2"/>
              </a:buClr>
              <a:buSzPct val="100000"/>
              <a:buFontTx/>
              <a:buNone/>
              <a:defRPr sz="1333">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0285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15290" y="883455"/>
            <a:ext cx="8313420" cy="507831"/>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0625" y="2336706"/>
            <a:ext cx="8290560" cy="4132139"/>
          </a:xfrm>
        </p:spPr>
        <p:txBody>
          <a:bodyPr/>
          <a:lstStyle>
            <a:lvl1pPr marL="0" indent="0">
              <a:buClr>
                <a:schemeClr val="bg2"/>
              </a:buClr>
              <a:buSzPct val="100000"/>
              <a:buFontTx/>
              <a:buNone/>
              <a:defRPr sz="1667">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333">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1314815"/>
            <a:ext cx="8313420" cy="583848"/>
          </a:xfrm>
        </p:spPr>
        <p:txBody>
          <a:bodyPr/>
          <a:lstStyle>
            <a:lvl1pPr marL="0" indent="0" algn="l">
              <a:buFontTx/>
              <a:buNone/>
              <a:defRPr sz="2000" b="0">
                <a:solidFill>
                  <a:schemeClr val="tx2"/>
                </a:solidFill>
                <a:latin typeface="Trebuchet MS" panose="020B0603020202020204" pitchFamily="34" charset="0"/>
              </a:defRPr>
            </a:lvl1pPr>
            <a:lvl2pPr marL="476231" indent="0" algn="ctr">
              <a:buFontTx/>
              <a:buNone/>
              <a:defRPr sz="2333">
                <a:solidFill>
                  <a:schemeClr val="tx2"/>
                </a:solidFill>
                <a:latin typeface="Trebuchet MS" panose="020B0603020202020204" pitchFamily="34" charset="0"/>
              </a:defRPr>
            </a:lvl2pPr>
            <a:lvl3pPr marL="907485" indent="0" algn="ctr">
              <a:buFontTx/>
              <a:buNone/>
              <a:defRPr sz="2333">
                <a:solidFill>
                  <a:schemeClr val="tx2"/>
                </a:solidFill>
                <a:latin typeface="Trebuchet MS" panose="020B0603020202020204" pitchFamily="34" charset="0"/>
              </a:defRPr>
            </a:lvl3pPr>
            <a:lvl4pPr marL="1288469" indent="0" algn="ctr">
              <a:buFontTx/>
              <a:buNone/>
              <a:defRPr sz="2333">
                <a:solidFill>
                  <a:schemeClr val="tx2"/>
                </a:solidFill>
                <a:latin typeface="Trebuchet MS" panose="020B0603020202020204" pitchFamily="34" charset="0"/>
              </a:defRPr>
            </a:lvl4pPr>
            <a:lvl5pPr marL="1574208" indent="0" algn="ctr">
              <a:buFontTx/>
              <a:buNone/>
              <a:defRPr sz="2333">
                <a:solidFill>
                  <a:schemeClr val="tx2"/>
                </a:solidFill>
                <a:latin typeface="Trebuchet MS" panose="020B0603020202020204" pitchFamily="34" charset="0"/>
              </a:defRPr>
            </a:lvl5pPr>
          </a:lstStyle>
          <a:p>
            <a:pPr lvl="0"/>
            <a:r>
              <a:rPr lang="en-US" dirty="0"/>
              <a:t>Click to edit Master text styles</a:t>
            </a:r>
          </a:p>
        </p:txBody>
      </p:sp>
      <p:sp>
        <p:nvSpPr>
          <p:cNvPr id="7" name="Rectangle 6"/>
          <p:cNvSpPr/>
          <p:nvPr userDrawn="1"/>
        </p:nvSpPr>
        <p:spPr>
          <a:xfrm>
            <a:off x="5874774" y="6424130"/>
            <a:ext cx="2302388" cy="275713"/>
          </a:xfrm>
          <a:prstGeom prst="rect">
            <a:avLst/>
          </a:prstGeom>
          <a:noFill/>
          <a:ln w="25400" cap="flat" cmpd="sng" algn="ctr">
            <a:noFill/>
            <a:prstDash val="solid"/>
          </a:ln>
          <a:effectLst/>
        </p:spPr>
        <p:txBody>
          <a:bodyPr rtlCol="0" anchor="b"/>
          <a:lstStyle/>
          <a:p>
            <a:pPr marL="0" marR="0" lvl="0" indent="0" algn="r" defTabSz="380985" eaLnBrk="1" fontAlgn="auto" latinLnBrk="0" hangingPunct="1">
              <a:lnSpc>
                <a:spcPct val="90000"/>
              </a:lnSpc>
              <a:spcBef>
                <a:spcPts val="0"/>
              </a:spcBef>
              <a:spcAft>
                <a:spcPts val="0"/>
              </a:spcAft>
              <a:buClrTx/>
              <a:buSzTx/>
              <a:buFontTx/>
              <a:buNone/>
              <a:tabLst/>
              <a:defRPr/>
            </a:pPr>
            <a:r>
              <a:rPr lang="en-US" sz="667" b="1" i="0" kern="0" dirty="0">
                <a:solidFill>
                  <a:schemeClr val="bg1"/>
                </a:solidFill>
                <a:latin typeface="Trebuchet MS"/>
              </a:rPr>
              <a:t>NVIDIA CONFIDENTIAL. DO NOT DISTRIBUTE.</a:t>
            </a:r>
          </a:p>
        </p:txBody>
      </p:sp>
    </p:spTree>
    <p:extLst>
      <p:ext uri="{BB962C8B-B14F-4D97-AF65-F5344CB8AC3E}">
        <p14:creationId xmlns:p14="http://schemas.microsoft.com/office/powerpoint/2010/main" val="424559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 name="Title 1"/>
          <p:cNvSpPr>
            <a:spLocks noGrp="1"/>
          </p:cNvSpPr>
          <p:nvPr>
            <p:ph type="title"/>
          </p:nvPr>
        </p:nvSpPr>
        <p:spPr>
          <a:xfrm>
            <a:off x="415290" y="883455"/>
            <a:ext cx="8313420" cy="507831"/>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26720" y="2336705"/>
            <a:ext cx="8290560" cy="4104176"/>
          </a:xfrm>
        </p:spPr>
        <p:txBody>
          <a:bodyPr/>
          <a:lstStyle>
            <a:lvl1pPr marL="0" indent="0">
              <a:buClr>
                <a:schemeClr val="bg2"/>
              </a:buClr>
              <a:buSzPct val="100000"/>
              <a:buFontTx/>
              <a:buNone/>
              <a:defRPr sz="1667">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5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1314815"/>
            <a:ext cx="8313420" cy="583848"/>
          </a:xfrm>
        </p:spPr>
        <p:txBody>
          <a:bodyPr/>
          <a:lstStyle>
            <a:lvl1pPr marL="0" indent="0" algn="l">
              <a:buFontTx/>
              <a:buNone/>
              <a:defRPr sz="2000" b="0">
                <a:solidFill>
                  <a:schemeClr val="tx2"/>
                </a:solidFill>
                <a:latin typeface="Trebuchet MS" panose="020B0603020202020204" pitchFamily="34" charset="0"/>
              </a:defRPr>
            </a:lvl1pPr>
            <a:lvl2pPr marL="476231" indent="0" algn="ctr">
              <a:buFontTx/>
              <a:buNone/>
              <a:defRPr sz="2333">
                <a:solidFill>
                  <a:schemeClr val="tx2"/>
                </a:solidFill>
                <a:latin typeface="Trebuchet MS" panose="020B0603020202020204" pitchFamily="34" charset="0"/>
              </a:defRPr>
            </a:lvl2pPr>
            <a:lvl3pPr marL="907485" indent="0" algn="ctr">
              <a:buFontTx/>
              <a:buNone/>
              <a:defRPr sz="2333">
                <a:solidFill>
                  <a:schemeClr val="tx2"/>
                </a:solidFill>
                <a:latin typeface="Trebuchet MS" panose="020B0603020202020204" pitchFamily="34" charset="0"/>
              </a:defRPr>
            </a:lvl3pPr>
            <a:lvl4pPr marL="1288469" indent="0" algn="ctr">
              <a:buFontTx/>
              <a:buNone/>
              <a:defRPr sz="2333">
                <a:solidFill>
                  <a:schemeClr val="tx2"/>
                </a:solidFill>
                <a:latin typeface="Trebuchet MS" panose="020B0603020202020204" pitchFamily="34" charset="0"/>
              </a:defRPr>
            </a:lvl4pPr>
            <a:lvl5pPr marL="1574208" indent="0" algn="ctr">
              <a:buFontTx/>
              <a:buNone/>
              <a:defRPr sz="2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22699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 name="Title 1"/>
          <p:cNvSpPr>
            <a:spLocks noGrp="1"/>
          </p:cNvSpPr>
          <p:nvPr>
            <p:ph type="title"/>
          </p:nvPr>
        </p:nvSpPr>
        <p:spPr>
          <a:xfrm>
            <a:off x="415290" y="467956"/>
            <a:ext cx="4935098" cy="923330"/>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26720" y="2336705"/>
            <a:ext cx="4921528" cy="4104176"/>
          </a:xfrm>
        </p:spPr>
        <p:txBody>
          <a:bodyPr/>
          <a:lstStyle>
            <a:lvl1pPr marL="0" indent="0">
              <a:buClr>
                <a:schemeClr val="bg2"/>
              </a:buClr>
              <a:buSzPct val="100000"/>
              <a:buFontTx/>
              <a:buNone/>
              <a:defRPr sz="1667">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5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1314815"/>
            <a:ext cx="4935098" cy="583848"/>
          </a:xfrm>
        </p:spPr>
        <p:txBody>
          <a:bodyPr/>
          <a:lstStyle>
            <a:lvl1pPr marL="0" indent="0" algn="l">
              <a:buFontTx/>
              <a:buNone/>
              <a:defRPr sz="2000" b="0">
                <a:solidFill>
                  <a:schemeClr val="tx2"/>
                </a:solidFill>
                <a:latin typeface="Trebuchet MS" panose="020B0603020202020204" pitchFamily="34" charset="0"/>
              </a:defRPr>
            </a:lvl1pPr>
            <a:lvl2pPr marL="476231" indent="0" algn="ctr">
              <a:buFontTx/>
              <a:buNone/>
              <a:defRPr sz="2333">
                <a:solidFill>
                  <a:schemeClr val="tx2"/>
                </a:solidFill>
                <a:latin typeface="Trebuchet MS" panose="020B0603020202020204" pitchFamily="34" charset="0"/>
              </a:defRPr>
            </a:lvl2pPr>
            <a:lvl3pPr marL="907485" indent="0" algn="ctr">
              <a:buFontTx/>
              <a:buNone/>
              <a:defRPr sz="2333">
                <a:solidFill>
                  <a:schemeClr val="tx2"/>
                </a:solidFill>
                <a:latin typeface="Trebuchet MS" panose="020B0603020202020204" pitchFamily="34" charset="0"/>
              </a:defRPr>
            </a:lvl3pPr>
            <a:lvl4pPr marL="1288469" indent="0" algn="ctr">
              <a:buFontTx/>
              <a:buNone/>
              <a:defRPr sz="2333">
                <a:solidFill>
                  <a:schemeClr val="tx2"/>
                </a:solidFill>
                <a:latin typeface="Trebuchet MS" panose="020B0603020202020204" pitchFamily="34" charset="0"/>
              </a:defRPr>
            </a:lvl4pPr>
            <a:lvl5pPr marL="1574208" indent="0" algn="ctr">
              <a:buFontTx/>
              <a:buNone/>
              <a:defRPr sz="2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85099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 name="Title 1"/>
          <p:cNvSpPr>
            <a:spLocks noGrp="1"/>
          </p:cNvSpPr>
          <p:nvPr>
            <p:ph type="title"/>
          </p:nvPr>
        </p:nvSpPr>
        <p:spPr>
          <a:xfrm>
            <a:off x="415290" y="883455"/>
            <a:ext cx="8313420" cy="507831"/>
          </a:xfrm>
        </p:spPr>
        <p:txBody>
          <a:bodyPr/>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4299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 Gree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 name="Title 1"/>
          <p:cNvSpPr>
            <a:spLocks noGrp="1"/>
          </p:cNvSpPr>
          <p:nvPr>
            <p:ph type="title"/>
          </p:nvPr>
        </p:nvSpPr>
        <p:spPr>
          <a:xfrm>
            <a:off x="415290" y="3175085"/>
            <a:ext cx="8313420" cy="507831"/>
          </a:xfrm>
        </p:spPr>
        <p:txBody>
          <a:bodyPr anchor="ctr"/>
          <a:lstStyle>
            <a:lvl1pPr algn="l">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08229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5290" y="875817"/>
            <a:ext cx="8313420" cy="507831"/>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15290" y="2346291"/>
            <a:ext cx="4120886" cy="4103912"/>
          </a:xfrm>
        </p:spPr>
        <p:txBody>
          <a:bodyPr/>
          <a:lstStyle>
            <a:lvl1pPr marL="193138" indent="-193138">
              <a:buSzPct val="100000"/>
              <a:buFontTx/>
              <a:buBlip>
                <a:blip r:embed="rId2"/>
              </a:buBlip>
              <a:defRPr sz="2000" b="0">
                <a:solidFill>
                  <a:schemeClr val="bg1"/>
                </a:solidFill>
              </a:defRPr>
            </a:lvl1pPr>
            <a:lvl2pPr marL="669369" indent="-193138">
              <a:buSzPct val="100000"/>
              <a:buFontTx/>
              <a:buBlip>
                <a:blip r:embed="rId2"/>
              </a:buBlip>
              <a:defRPr sz="1667" b="0">
                <a:solidFill>
                  <a:schemeClr val="bg1"/>
                </a:solidFill>
              </a:defRPr>
            </a:lvl2pPr>
            <a:lvl3pPr marL="1046386" indent="-138901">
              <a:buSzPct val="100000"/>
              <a:buFontTx/>
              <a:buBlip>
                <a:blip r:embed="rId2"/>
              </a:buBlip>
              <a:defRPr sz="1500" b="0">
                <a:solidFill>
                  <a:schemeClr val="bg1"/>
                </a:solidFill>
              </a:defRPr>
            </a:lvl3pPr>
            <a:lvl4pPr marL="1478962" indent="-190492">
              <a:buFont typeface="Wingdings" panose="05000000000000000000" pitchFamily="2" charset="2"/>
              <a:buChar char="§"/>
              <a:defRPr sz="1500" b="0">
                <a:solidFill>
                  <a:schemeClr val="tx1"/>
                </a:solidFill>
              </a:defRPr>
            </a:lvl4pPr>
            <a:lvl5pPr marL="1764700" indent="-190492">
              <a:buFont typeface="Wingdings" panose="05000000000000000000" pitchFamily="2" charset="2"/>
              <a:buChar char="§"/>
              <a:defRPr sz="1500" b="0">
                <a:solidFill>
                  <a:schemeClr val="tx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07825" y="2346291"/>
            <a:ext cx="4120885" cy="4103912"/>
          </a:xfrm>
        </p:spPr>
        <p:txBody>
          <a:bodyPr/>
          <a:lstStyle>
            <a:lvl1pPr marL="193138" indent="-193138">
              <a:buSzPct val="100000"/>
              <a:buFontTx/>
              <a:buBlip>
                <a:blip r:embed="rId2"/>
              </a:buBlip>
              <a:defRPr sz="2000" b="0">
                <a:solidFill>
                  <a:schemeClr val="bg1"/>
                </a:solidFill>
              </a:defRPr>
            </a:lvl1pPr>
            <a:lvl2pPr marL="669369" indent="-193138">
              <a:buSzPct val="100000"/>
              <a:buFontTx/>
              <a:buBlip>
                <a:blip r:embed="rId2"/>
              </a:buBlip>
              <a:defRPr sz="1667" b="0">
                <a:solidFill>
                  <a:schemeClr val="bg1"/>
                </a:solidFill>
              </a:defRPr>
            </a:lvl2pPr>
            <a:lvl3pPr marL="1046386" indent="-138901">
              <a:buSzPct val="100000"/>
              <a:buFontTx/>
              <a:buBlip>
                <a:blip r:embed="rId2"/>
              </a:buBlip>
              <a:defRPr sz="1500" b="0">
                <a:solidFill>
                  <a:schemeClr val="bg1"/>
                </a:solidFill>
              </a:defRPr>
            </a:lvl3pPr>
            <a:lvl4pPr marL="1478962" indent="-190492">
              <a:buFont typeface="Wingdings" panose="05000000000000000000" pitchFamily="2" charset="2"/>
              <a:buChar char="§"/>
              <a:defRPr sz="1500" b="0">
                <a:solidFill>
                  <a:schemeClr val="tx1"/>
                </a:solidFill>
              </a:defRPr>
            </a:lvl4pPr>
            <a:lvl5pPr marL="1764700" indent="-190492">
              <a:buFont typeface="Wingdings" panose="05000000000000000000" pitchFamily="2" charset="2"/>
              <a:buChar char="§"/>
              <a:defRPr sz="1500" b="0">
                <a:solidFill>
                  <a:schemeClr val="tx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1311743"/>
            <a:ext cx="8313420" cy="583848"/>
          </a:xfrm>
        </p:spPr>
        <p:txBody>
          <a:bodyPr/>
          <a:lstStyle>
            <a:lvl1pPr marL="0" indent="0" algn="l">
              <a:buFontTx/>
              <a:buNone/>
              <a:defRPr sz="2000" b="0">
                <a:solidFill>
                  <a:schemeClr val="tx2"/>
                </a:solidFill>
                <a:latin typeface="Trebuchet MS" panose="020B0603020202020204" pitchFamily="34" charset="0"/>
              </a:defRPr>
            </a:lvl1pPr>
            <a:lvl2pPr marL="476231" indent="0" algn="ctr">
              <a:buFontTx/>
              <a:buNone/>
              <a:defRPr sz="2333">
                <a:solidFill>
                  <a:schemeClr val="tx2"/>
                </a:solidFill>
                <a:latin typeface="Trebuchet MS" panose="020B0603020202020204" pitchFamily="34" charset="0"/>
              </a:defRPr>
            </a:lvl2pPr>
            <a:lvl3pPr marL="907485" indent="0" algn="ctr">
              <a:buFontTx/>
              <a:buNone/>
              <a:defRPr sz="2333">
                <a:solidFill>
                  <a:schemeClr val="tx2"/>
                </a:solidFill>
                <a:latin typeface="Trebuchet MS" panose="020B0603020202020204" pitchFamily="34" charset="0"/>
              </a:defRPr>
            </a:lvl3pPr>
            <a:lvl4pPr marL="1288469" indent="0" algn="ctr">
              <a:buFontTx/>
              <a:buNone/>
              <a:defRPr sz="2333">
                <a:solidFill>
                  <a:schemeClr val="tx2"/>
                </a:solidFill>
                <a:latin typeface="Trebuchet MS" panose="020B0603020202020204" pitchFamily="34" charset="0"/>
              </a:defRPr>
            </a:lvl4pPr>
            <a:lvl5pPr marL="1574208" indent="0" algn="ctr">
              <a:buFontTx/>
              <a:buNone/>
              <a:defRPr sz="2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42621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408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 name="Title 1"/>
          <p:cNvSpPr>
            <a:spLocks noGrp="1"/>
          </p:cNvSpPr>
          <p:nvPr>
            <p:ph type="title"/>
          </p:nvPr>
        </p:nvSpPr>
        <p:spPr>
          <a:xfrm>
            <a:off x="1294581" y="6034507"/>
            <a:ext cx="6554838" cy="323230"/>
          </a:xfrm>
        </p:spPr>
        <p:txBody>
          <a:bodyPr anchor="b"/>
          <a:lstStyle>
            <a:lvl1pPr algn="l">
              <a:defRPr sz="1667">
                <a:solidFill>
                  <a:schemeClr val="bg1"/>
                </a:solidFill>
              </a:defRPr>
            </a:lvl1pPr>
          </a:lstStyle>
          <a:p>
            <a:r>
              <a:rPr lang="en-US" dirty="0"/>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7726" y="5713473"/>
            <a:ext cx="6288548" cy="115651"/>
          </a:xfrm>
          <a:prstGeom prst="rect">
            <a:avLst/>
          </a:prstGeom>
        </p:spPr>
      </p:pic>
    </p:spTree>
    <p:extLst>
      <p:ext uri="{BB962C8B-B14F-4D97-AF65-F5344CB8AC3E}">
        <p14:creationId xmlns:p14="http://schemas.microsoft.com/office/powerpoint/2010/main" val="415240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Tree>
    <p:extLst>
      <p:ext uri="{BB962C8B-B14F-4D97-AF65-F5344CB8AC3E}">
        <p14:creationId xmlns:p14="http://schemas.microsoft.com/office/powerpoint/2010/main" val="146398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 name="Title 1"/>
          <p:cNvSpPr>
            <a:spLocks noGrp="1"/>
          </p:cNvSpPr>
          <p:nvPr>
            <p:ph type="title"/>
          </p:nvPr>
        </p:nvSpPr>
        <p:spPr>
          <a:xfrm>
            <a:off x="415290" y="5810512"/>
            <a:ext cx="8313420" cy="461729"/>
          </a:xfrm>
        </p:spPr>
        <p:txBody>
          <a:bodyPr anchor="ctr"/>
          <a:lstStyle>
            <a:lvl1pPr algn="l">
              <a:defRPr sz="2667">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72758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and Segu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267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78450" y="2173996"/>
            <a:ext cx="5987098" cy="276999"/>
          </a:xfrm>
          <a:prstGeom prst="rect">
            <a:avLst/>
          </a:prstGeom>
        </p:spPr>
        <p:txBody>
          <a:bodyPr wrap="square" lIns="0" tIns="0" rIns="0" bIns="0">
            <a:spAutoFit/>
          </a:bodyPr>
          <a:lstStyle>
            <a:lvl1pPr>
              <a:defRPr sz="1800" b="0" i="1">
                <a:solidFill>
                  <a:srgbClr val="666666"/>
                </a:solidFill>
                <a:latin typeface="Arial"/>
                <a:cs typeface="Arial"/>
              </a:defRPr>
            </a:lvl1pPr>
          </a:lstStyle>
          <a:p>
            <a:endParaRPr/>
          </a:p>
        </p:txBody>
      </p:sp>
      <p:sp>
        <p:nvSpPr>
          <p:cNvPr id="3" name="Holder 3"/>
          <p:cNvSpPr>
            <a:spLocks noGrp="1"/>
          </p:cNvSpPr>
          <p:nvPr>
            <p:ph type="subTitle" idx="4"/>
          </p:nvPr>
        </p:nvSpPr>
        <p:spPr>
          <a:xfrm>
            <a:off x="1371600" y="3840481"/>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90522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91522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87125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1"/>
            <a:ext cx="9143981" cy="6857985"/>
          </a:xfrm>
          <a:prstGeom prst="rect">
            <a:avLst/>
          </a:prstGeom>
          <a:blipFill>
            <a:blip r:embed="rId2" cstate="print"/>
            <a:stretch>
              <a:fillRect/>
            </a:stretch>
          </a:blipFill>
        </p:spPr>
        <p:txBody>
          <a:bodyPr wrap="square" lIns="0" tIns="0" rIns="0" bIns="0" rtlCol="0"/>
          <a:lstStyle/>
          <a:p>
            <a:endParaRPr sz="1800"/>
          </a:p>
        </p:txBody>
      </p:sp>
      <p:sp>
        <p:nvSpPr>
          <p:cNvPr id="17" name="bg object 17"/>
          <p:cNvSpPr/>
          <p:nvPr/>
        </p:nvSpPr>
        <p:spPr>
          <a:xfrm>
            <a:off x="0" y="0"/>
            <a:ext cx="9144000" cy="6858000"/>
          </a:xfrm>
          <a:custGeom>
            <a:avLst/>
            <a:gdLst/>
            <a:ahLst/>
            <a:cxnLst/>
            <a:rect l="l" t="t" r="r" b="b"/>
            <a:pathLst>
              <a:path w="9144000" h="5143500">
                <a:moveTo>
                  <a:pt x="9143981" y="5143489"/>
                </a:moveTo>
                <a:lnTo>
                  <a:pt x="0" y="5143489"/>
                </a:lnTo>
                <a:lnTo>
                  <a:pt x="0" y="0"/>
                </a:lnTo>
                <a:lnTo>
                  <a:pt x="9143981" y="0"/>
                </a:lnTo>
                <a:lnTo>
                  <a:pt x="9143981" y="5143489"/>
                </a:lnTo>
                <a:close/>
              </a:path>
            </a:pathLst>
          </a:custGeom>
          <a:solidFill>
            <a:srgbClr val="333333">
              <a:alpha val="70379"/>
            </a:srgbClr>
          </a:solid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30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488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76949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336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155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F7FD94-9782-41F3-B2A5-0D7934C54F0C}" type="datetimeFigureOut">
              <a:rPr lang="en-US" smtClean="0">
                <a:solidFill>
                  <a:prstClr val="black">
                    <a:tint val="75000"/>
                  </a:prstClr>
                </a:solidFill>
              </a:rPr>
              <a:pPr/>
              <a:t>3/13/2024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8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F7FD94-9782-41F3-B2A5-0D7934C54F0C}" type="datetimeFigureOut">
              <a:rPr lang="en-US" smtClean="0">
                <a:solidFill>
                  <a:prstClr val="black">
                    <a:tint val="75000"/>
                  </a:prstClr>
                </a:solidFill>
              </a:rPr>
              <a:pPr/>
              <a:t>3/13/2024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379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7FD94-9782-41F3-B2A5-0D7934C54F0C}" type="datetimeFigureOut">
              <a:rPr lang="en-US" smtClean="0">
                <a:solidFill>
                  <a:prstClr val="black">
                    <a:tint val="75000"/>
                  </a:prstClr>
                </a:solidFill>
              </a:rPr>
              <a:pPr/>
              <a:t>3/13/2024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631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710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1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7FD94-9782-41F3-B2A5-0D7934C54F0C}"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4958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8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6453" y="874906"/>
            <a:ext cx="8311096" cy="5078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431169" y="2224853"/>
            <a:ext cx="8290776" cy="43422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TextBox 3"/>
          <p:cNvSpPr txBox="1"/>
          <p:nvPr userDrawn="1"/>
        </p:nvSpPr>
        <p:spPr>
          <a:xfrm>
            <a:off x="8683854" y="6501648"/>
            <a:ext cx="267523" cy="134652"/>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708" kern="1200" smtClean="0">
                <a:solidFill>
                  <a:schemeClr val="accent4"/>
                </a:solidFill>
                <a:latin typeface="Trebuchet MS" panose="020B0603020202020204" pitchFamily="34" charset="0"/>
                <a:ea typeface="MS PGothic" pitchFamily="34" charset="-128"/>
                <a:cs typeface="+mn-cs"/>
              </a:rPr>
              <a:pPr algn="r"/>
              <a:t>‹#›</a:t>
            </a:fld>
            <a:r>
              <a:rPr lang="en-US" sz="875" cap="none" baseline="0" dirty="0">
                <a:solidFill>
                  <a:schemeClr val="accent2">
                    <a:lumMod val="60000"/>
                    <a:lumOff val="40000"/>
                  </a:schemeClr>
                </a:solidFill>
              </a:rPr>
              <a:t> </a:t>
            </a:r>
            <a:endParaRPr lang="en-US" sz="875" cap="none" dirty="0">
              <a:solidFill>
                <a:schemeClr val="accent2">
                  <a:lumMod val="60000"/>
                  <a:lumOff val="40000"/>
                </a:schemeClr>
              </a:solidFill>
            </a:endParaRPr>
          </a:p>
        </p:txBody>
      </p:sp>
    </p:spTree>
    <p:extLst>
      <p:ext uri="{BB962C8B-B14F-4D97-AF65-F5344CB8AC3E}">
        <p14:creationId xmlns:p14="http://schemas.microsoft.com/office/powerpoint/2010/main" val="1084673602"/>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fontAlgn="base">
        <a:lnSpc>
          <a:spcPct val="90000"/>
        </a:lnSpc>
        <a:spcBef>
          <a:spcPct val="0"/>
        </a:spcBef>
        <a:spcAft>
          <a:spcPct val="0"/>
        </a:spcAft>
        <a:defRPr sz="3000" b="0" cap="none"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2667" b="1">
          <a:solidFill>
            <a:srgbClr val="73B900"/>
          </a:solidFill>
          <a:latin typeface="Arial" charset="0"/>
        </a:defRPr>
      </a:lvl2pPr>
      <a:lvl3pPr algn="l" rtl="0" fontAlgn="base">
        <a:spcBef>
          <a:spcPct val="0"/>
        </a:spcBef>
        <a:spcAft>
          <a:spcPct val="0"/>
        </a:spcAft>
        <a:defRPr sz="2667" b="1">
          <a:solidFill>
            <a:srgbClr val="73B900"/>
          </a:solidFill>
          <a:latin typeface="Arial" charset="0"/>
        </a:defRPr>
      </a:lvl3pPr>
      <a:lvl4pPr algn="l" rtl="0" fontAlgn="base">
        <a:spcBef>
          <a:spcPct val="0"/>
        </a:spcBef>
        <a:spcAft>
          <a:spcPct val="0"/>
        </a:spcAft>
        <a:defRPr sz="2667" b="1">
          <a:solidFill>
            <a:srgbClr val="73B900"/>
          </a:solidFill>
          <a:latin typeface="Arial" charset="0"/>
        </a:defRPr>
      </a:lvl4pPr>
      <a:lvl5pPr algn="l" rtl="0" fontAlgn="base">
        <a:spcBef>
          <a:spcPct val="0"/>
        </a:spcBef>
        <a:spcAft>
          <a:spcPct val="0"/>
        </a:spcAft>
        <a:defRPr sz="2667" b="1">
          <a:solidFill>
            <a:srgbClr val="73B900"/>
          </a:solidFill>
          <a:latin typeface="Arial" charset="0"/>
        </a:defRPr>
      </a:lvl5pPr>
      <a:lvl6pPr marL="380985" algn="l" rtl="0" eaLnBrk="1" fontAlgn="base" hangingPunct="1">
        <a:spcBef>
          <a:spcPct val="0"/>
        </a:spcBef>
        <a:spcAft>
          <a:spcPct val="0"/>
        </a:spcAft>
        <a:defRPr sz="2667" b="1">
          <a:solidFill>
            <a:srgbClr val="73B900"/>
          </a:solidFill>
          <a:latin typeface="Arial" charset="0"/>
        </a:defRPr>
      </a:lvl6pPr>
      <a:lvl7pPr marL="761970" algn="l" rtl="0" eaLnBrk="1" fontAlgn="base" hangingPunct="1">
        <a:spcBef>
          <a:spcPct val="0"/>
        </a:spcBef>
        <a:spcAft>
          <a:spcPct val="0"/>
        </a:spcAft>
        <a:defRPr sz="2667" b="1">
          <a:solidFill>
            <a:srgbClr val="73B900"/>
          </a:solidFill>
          <a:latin typeface="Arial" charset="0"/>
        </a:defRPr>
      </a:lvl7pPr>
      <a:lvl8pPr marL="1142954" algn="l" rtl="0" eaLnBrk="1" fontAlgn="base" hangingPunct="1">
        <a:spcBef>
          <a:spcPct val="0"/>
        </a:spcBef>
        <a:spcAft>
          <a:spcPct val="0"/>
        </a:spcAft>
        <a:defRPr sz="2667" b="1">
          <a:solidFill>
            <a:srgbClr val="73B900"/>
          </a:solidFill>
          <a:latin typeface="Arial" charset="0"/>
        </a:defRPr>
      </a:lvl8pPr>
      <a:lvl9pPr marL="1523939" algn="l" rtl="0" eaLnBrk="1" fontAlgn="base" hangingPunct="1">
        <a:spcBef>
          <a:spcPct val="0"/>
        </a:spcBef>
        <a:spcAft>
          <a:spcPct val="0"/>
        </a:spcAft>
        <a:defRPr sz="2667" b="1">
          <a:solidFill>
            <a:srgbClr val="73B900"/>
          </a:solidFill>
          <a:latin typeface="Arial" charset="0"/>
        </a:defRPr>
      </a:lvl9pPr>
    </p:titleStyle>
    <p:bodyStyle>
      <a:lvl1pPr marL="0" indent="0" algn="l" rtl="0" fontAlgn="base">
        <a:lnSpc>
          <a:spcPct val="90000"/>
        </a:lnSpc>
        <a:spcBef>
          <a:spcPts val="750"/>
        </a:spcBef>
        <a:spcAft>
          <a:spcPts val="750"/>
        </a:spcAft>
        <a:buClr>
          <a:schemeClr val="bg2"/>
        </a:buClr>
        <a:buSzPct val="100000"/>
        <a:buFontTx/>
        <a:buNone/>
        <a:defRPr sz="1667" b="0">
          <a:solidFill>
            <a:schemeClr val="bg1"/>
          </a:solidFill>
          <a:latin typeface="Trebuchet MS" pitchFamily="34" charset="0"/>
          <a:ea typeface="+mn-ea"/>
          <a:cs typeface="+mn-cs"/>
        </a:defRPr>
      </a:lvl1pPr>
      <a:lvl2pPr marL="476231" indent="0" algn="l" rtl="0" fontAlgn="base">
        <a:lnSpc>
          <a:spcPct val="90000"/>
        </a:lnSpc>
        <a:spcBef>
          <a:spcPts val="750"/>
        </a:spcBef>
        <a:spcAft>
          <a:spcPts val="750"/>
        </a:spcAft>
        <a:buClr>
          <a:schemeClr val="bg2"/>
        </a:buClr>
        <a:buSzPct val="100000"/>
        <a:buFontTx/>
        <a:buNone/>
        <a:defRPr sz="1500" b="0">
          <a:solidFill>
            <a:schemeClr val="bg1"/>
          </a:solidFill>
          <a:latin typeface="Trebuchet MS" pitchFamily="34" charset="0"/>
        </a:defRPr>
      </a:lvl2pPr>
      <a:lvl3pPr marL="907485" indent="0" algn="l" rtl="0" fontAlgn="base">
        <a:lnSpc>
          <a:spcPct val="90000"/>
        </a:lnSpc>
        <a:spcBef>
          <a:spcPts val="750"/>
        </a:spcBef>
        <a:spcAft>
          <a:spcPts val="750"/>
        </a:spcAft>
        <a:buClr>
          <a:schemeClr val="bg2"/>
        </a:buClr>
        <a:buSzPct val="100000"/>
        <a:buFontTx/>
        <a:buNone/>
        <a:defRPr sz="1333" b="0">
          <a:solidFill>
            <a:schemeClr val="bg1"/>
          </a:solidFill>
          <a:latin typeface="Trebuchet MS" pitchFamily="34" charset="0"/>
        </a:defRPr>
      </a:lvl3pPr>
      <a:lvl4pPr marL="1478962" indent="-190492" algn="l" rtl="0" fontAlgn="base">
        <a:spcBef>
          <a:spcPct val="20000"/>
        </a:spcBef>
        <a:spcAft>
          <a:spcPct val="0"/>
        </a:spcAft>
        <a:buChar char="–"/>
        <a:defRPr sz="1667">
          <a:solidFill>
            <a:schemeClr val="bg1"/>
          </a:solidFill>
          <a:latin typeface="+mn-lt"/>
        </a:defRPr>
      </a:lvl4pPr>
      <a:lvl5pPr marL="1764700" indent="-190492" algn="l" rtl="0" fontAlgn="base">
        <a:spcBef>
          <a:spcPct val="20000"/>
        </a:spcBef>
        <a:spcAft>
          <a:spcPct val="0"/>
        </a:spcAft>
        <a:buChar char="»"/>
        <a:defRPr sz="1667">
          <a:solidFill>
            <a:schemeClr val="bg1"/>
          </a:solidFill>
          <a:latin typeface="+mn-lt"/>
        </a:defRPr>
      </a:lvl5pPr>
      <a:lvl6pPr marL="2145685" indent="-190492" algn="l" rtl="0" eaLnBrk="1" fontAlgn="base" hangingPunct="1">
        <a:spcBef>
          <a:spcPct val="20000"/>
        </a:spcBef>
        <a:spcAft>
          <a:spcPct val="0"/>
        </a:spcAft>
        <a:buChar char="»"/>
        <a:defRPr sz="1667">
          <a:solidFill>
            <a:schemeClr val="bg1"/>
          </a:solidFill>
          <a:latin typeface="+mn-lt"/>
        </a:defRPr>
      </a:lvl6pPr>
      <a:lvl7pPr marL="2526670" indent="-190492" algn="l" rtl="0" eaLnBrk="1" fontAlgn="base" hangingPunct="1">
        <a:spcBef>
          <a:spcPct val="20000"/>
        </a:spcBef>
        <a:spcAft>
          <a:spcPct val="0"/>
        </a:spcAft>
        <a:buChar char="»"/>
        <a:defRPr sz="1667">
          <a:solidFill>
            <a:schemeClr val="bg1"/>
          </a:solidFill>
          <a:latin typeface="+mn-lt"/>
        </a:defRPr>
      </a:lvl7pPr>
      <a:lvl8pPr marL="2907655" indent="-190492" algn="l" rtl="0" eaLnBrk="1" fontAlgn="base" hangingPunct="1">
        <a:spcBef>
          <a:spcPct val="20000"/>
        </a:spcBef>
        <a:spcAft>
          <a:spcPct val="0"/>
        </a:spcAft>
        <a:buChar char="»"/>
        <a:defRPr sz="1667">
          <a:solidFill>
            <a:schemeClr val="bg1"/>
          </a:solidFill>
          <a:latin typeface="+mn-lt"/>
        </a:defRPr>
      </a:lvl8pPr>
      <a:lvl9pPr marL="3288639" indent="-190492" algn="l" rtl="0" eaLnBrk="1" fontAlgn="base" hangingPunct="1">
        <a:spcBef>
          <a:spcPct val="20000"/>
        </a:spcBef>
        <a:spcAft>
          <a:spcPct val="0"/>
        </a:spcAft>
        <a:buChar char="»"/>
        <a:defRPr sz="1667">
          <a:solidFill>
            <a:schemeClr val="bg1"/>
          </a:solidFill>
          <a:latin typeface="+mn-lt"/>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9144000" h="5143500">
                <a:moveTo>
                  <a:pt x="9143981" y="5143489"/>
                </a:moveTo>
                <a:lnTo>
                  <a:pt x="0" y="5143489"/>
                </a:lnTo>
                <a:lnTo>
                  <a:pt x="0" y="0"/>
                </a:lnTo>
                <a:lnTo>
                  <a:pt x="9143981" y="0"/>
                </a:lnTo>
                <a:lnTo>
                  <a:pt x="9143981" y="5143489"/>
                </a:lnTo>
                <a:close/>
              </a:path>
            </a:pathLst>
          </a:custGeom>
          <a:solidFill>
            <a:srgbClr val="424242"/>
          </a:solidFill>
        </p:spPr>
        <p:txBody>
          <a:bodyPr wrap="square" lIns="0" tIns="0" rIns="0" bIns="0" rtlCol="0"/>
          <a:lstStyle/>
          <a:p>
            <a:endParaRPr sz="1800"/>
          </a:p>
        </p:txBody>
      </p:sp>
      <p:sp>
        <p:nvSpPr>
          <p:cNvPr id="2" name="Holder 2"/>
          <p:cNvSpPr>
            <a:spLocks noGrp="1"/>
          </p:cNvSpPr>
          <p:nvPr>
            <p:ph type="title"/>
          </p:nvPr>
        </p:nvSpPr>
        <p:spPr>
          <a:xfrm>
            <a:off x="666952" y="2238257"/>
            <a:ext cx="7810094" cy="461665"/>
          </a:xfrm>
          <a:prstGeom prst="rect">
            <a:avLst/>
          </a:prstGeom>
        </p:spPr>
        <p:txBody>
          <a:bodyPr wrap="square" lIns="0" tIns="0" rIns="0" bIns="0">
            <a:spAutoFit/>
          </a:bodyPr>
          <a:lstStyle>
            <a:lvl1pPr>
              <a:defRPr sz="3000" b="0" i="0">
                <a:solidFill>
                  <a:schemeClr val="bg1"/>
                </a:solidFill>
                <a:latin typeface="Arial"/>
                <a:cs typeface="Arial"/>
              </a:defRPr>
            </a:lvl1pPr>
          </a:lstStyle>
          <a:p>
            <a:endParaRPr/>
          </a:p>
        </p:txBody>
      </p:sp>
      <p:sp>
        <p:nvSpPr>
          <p:cNvPr id="3" name="Holder 3"/>
          <p:cNvSpPr>
            <a:spLocks noGrp="1"/>
          </p:cNvSpPr>
          <p:nvPr>
            <p:ph type="body" idx="1"/>
          </p:nvPr>
        </p:nvSpPr>
        <p:spPr>
          <a:xfrm>
            <a:off x="670323" y="1737630"/>
            <a:ext cx="780669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3/13/2024</a:t>
            </a:fld>
            <a:endParaRPr lang="en-US"/>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4180988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hemeOverride" Target="../theme/themeOverride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hemeOverride" Target="../theme/themeOverride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hemeOverride" Target="../theme/themeOverride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wordbias.umiacs.umd.edu/"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5.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0.jpg"/><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2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turktools.net/crowdsourcing/" TargetMode="External"/><Relationship Id="rId1" Type="http://schemas.openxmlformats.org/officeDocument/2006/relationships/slideLayout" Target="../slideLayouts/slideLayout25.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g"/><Relationship Id="rId7" Type="http://schemas.openxmlformats.org/officeDocument/2006/relationships/image" Target="../media/image56.png"/><Relationship Id="rId12" Type="http://schemas.openxmlformats.org/officeDocument/2006/relationships/image" Target="../media/image61.jpg"/><Relationship Id="rId2" Type="http://schemas.openxmlformats.org/officeDocument/2006/relationships/image" Target="../media/image51.jpg"/><Relationship Id="rId1" Type="http://schemas.openxmlformats.org/officeDocument/2006/relationships/slideLayout" Target="../slideLayouts/slideLayout25.xml"/><Relationship Id="rId6" Type="http://schemas.openxmlformats.org/officeDocument/2006/relationships/image" Target="../media/image55.jpg"/><Relationship Id="rId11" Type="http://schemas.openxmlformats.org/officeDocument/2006/relationships/image" Target="../media/image60.png"/><Relationship Id="rId5" Type="http://schemas.openxmlformats.org/officeDocument/2006/relationships/image" Target="../media/image54.jpg"/><Relationship Id="rId10" Type="http://schemas.openxmlformats.org/officeDocument/2006/relationships/image" Target="../media/image59.png"/><Relationship Id="rId4" Type="http://schemas.openxmlformats.org/officeDocument/2006/relationships/image" Target="../media/image53.jp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png"/><Relationship Id="rId16" Type="http://schemas.openxmlformats.org/officeDocument/2006/relationships/image" Target="../media/image76.png"/><Relationship Id="rId1" Type="http://schemas.openxmlformats.org/officeDocument/2006/relationships/slideLayout" Target="../slideLayouts/slideLayout25.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hyperlink" Target="https://ai.googleblog.com/2018/09/introducing-inclusive-images-competition.html" TargetMode="External"/><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hyperlink" Target="https://www.smithsonianmag.com/innovation/artificial-intelligence-is-now-used-predict-crime-is-it-biased-180968337/" TargetMode="External"/><Relationship Id="rId2" Type="http://schemas.openxmlformats.org/officeDocument/2006/relationships/image" Target="../media/image78.jp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hyperlink" Target="https://www.propublica.org/article/machine-bias-risk-assessments-in-criminal-sentencing" TargetMode="Externa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hyperlink" Target="http://www.faception.com/" TargetMode="Externa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5.xml"/><Relationship Id="rId5" Type="http://schemas.openxmlformats.org/officeDocument/2006/relationships/hyperlink" Target="https://medium.com/%40blaisea/physiognomys-new-clothes-f2d4b59fdd6a" TargetMode="External"/><Relationship Id="rId4" Type="http://schemas.openxmlformats.org/officeDocument/2006/relationships/hyperlink" Target="https://arxiv.org/abs/1611.04135"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gif"/><Relationship Id="rId4" Type="http://schemas.openxmlformats.org/officeDocument/2006/relationships/image" Target="../media/image83.jpg"/></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bair.berkeley.edu/blog/2017/12/30/yolo-attack/" TargetMode="External"/><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ww.theverge.com/2019/4/23/18512472/fool-ai-surveillance-adversarial-example-yolov2-person-detection" TargetMode="External"/><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4" Type="http://schemas.openxmlformats.org/officeDocument/2006/relationships/hyperlink" Target="https://www.cs.umd.edu/~tomg/projects/invisibl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news.mit.edu/2019/object-recognition-dataset-stumped-worlds-best-computer-vision-models-1210" TargetMode="External"/><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hemeOverride" Target="../theme/themeOverride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76135"/>
            <a:ext cx="9144000" cy="2590800"/>
          </a:xfrm>
        </p:spPr>
        <p:txBody>
          <a:bodyPr>
            <a:normAutofit/>
          </a:bodyPr>
          <a:lstStyle/>
          <a:p>
            <a:r>
              <a:rPr lang="en-US" sz="3800" i="1" dirty="0">
                <a:solidFill>
                  <a:srgbClr val="7030A0"/>
                </a:solidFill>
                <a:effectLst>
                  <a:outerShdw blurRad="38100" dist="38100" dir="2700000" algn="tl">
                    <a:srgbClr val="000000">
                      <a:alpha val="43137"/>
                    </a:srgbClr>
                  </a:outerShdw>
                </a:effectLst>
              </a:rPr>
              <a:t>CS 1678/2078: Intro to Deep Learning</a:t>
            </a:r>
            <a:br>
              <a:rPr lang="en-US" sz="5400" dirty="0">
                <a:solidFill>
                  <a:srgbClr val="7030A0"/>
                </a:solidFill>
                <a:effectLst>
                  <a:outerShdw blurRad="38100" dist="38100" dir="2700000" algn="tl">
                    <a:srgbClr val="000000">
                      <a:alpha val="43137"/>
                    </a:srgbClr>
                  </a:outerShdw>
                </a:effectLst>
              </a:rPr>
            </a:br>
            <a:r>
              <a:rPr lang="en-US" sz="5200" b="1" dirty="0">
                <a:solidFill>
                  <a:srgbClr val="7030A0"/>
                </a:solidFill>
                <a:effectLst>
                  <a:outerShdw blurRad="38100" dist="38100" dir="2700000" algn="tl">
                    <a:srgbClr val="000000">
                      <a:alpha val="43137"/>
                    </a:srgbClr>
                  </a:outerShdw>
                </a:effectLst>
              </a:rPr>
              <a:t>Bias, domain shifts, attacks</a:t>
            </a:r>
          </a:p>
        </p:txBody>
      </p:sp>
      <p:sp>
        <p:nvSpPr>
          <p:cNvPr id="3" name="Subtitle 2"/>
          <p:cNvSpPr>
            <a:spLocks noGrp="1"/>
          </p:cNvSpPr>
          <p:nvPr>
            <p:ph type="subTitle" idx="1"/>
          </p:nvPr>
        </p:nvSpPr>
        <p:spPr>
          <a:xfrm>
            <a:off x="1371600" y="3919335"/>
            <a:ext cx="6400800" cy="2133600"/>
          </a:xfrm>
        </p:spPr>
        <p:txBody>
          <a:bodyPr/>
          <a:lstStyle/>
          <a:p>
            <a:pPr>
              <a:spcBef>
                <a:spcPts val="0"/>
              </a:spcBef>
            </a:pPr>
            <a:r>
              <a:rPr lang="en-US" sz="3600" dirty="0">
                <a:solidFill>
                  <a:schemeClr val="tx1"/>
                </a:solidFill>
              </a:rPr>
              <a:t>Prof. Adriana </a:t>
            </a:r>
            <a:r>
              <a:rPr lang="en-US" sz="3600" dirty="0" err="1">
                <a:solidFill>
                  <a:schemeClr val="tx1"/>
                </a:solidFill>
              </a:rPr>
              <a:t>Kovashka</a:t>
            </a:r>
            <a:br>
              <a:rPr lang="en-US" sz="3600" dirty="0">
                <a:solidFill>
                  <a:schemeClr val="tx1"/>
                </a:solidFill>
              </a:rPr>
            </a:br>
            <a:r>
              <a:rPr lang="en-US" sz="3600" dirty="0">
                <a:solidFill>
                  <a:schemeClr val="tx1"/>
                </a:solidFill>
              </a:rPr>
              <a:t>University of Pittsburgh</a:t>
            </a:r>
          </a:p>
          <a:p>
            <a:pPr>
              <a:spcBef>
                <a:spcPts val="0"/>
              </a:spcBef>
            </a:pPr>
            <a:r>
              <a:rPr lang="en-US" sz="3600" dirty="0">
                <a:solidFill>
                  <a:schemeClr val="tx1"/>
                </a:solidFill>
              </a:rPr>
              <a:t>April 15, 2024</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685162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471900" y="910175"/>
            <a:ext cx="8222100" cy="767700"/>
          </a:xfrm>
          <a:prstGeom prst="rect">
            <a:avLst/>
          </a:prstGeom>
        </p:spPr>
        <p:txBody>
          <a:bodyPr spcFirstLastPara="1" wrap="square" lIns="91425" tIns="91425" rIns="91425" bIns="91425" anchor="ctr" anchorCtr="0">
            <a:noAutofit/>
          </a:bodyPr>
          <a:lstStyle/>
          <a:p>
            <a:r>
              <a:rPr lang="en" sz="2200"/>
              <a:t>Dollar Street-DA</a:t>
            </a:r>
            <a:endParaRPr sz="2200"/>
          </a:p>
        </p:txBody>
      </p:sp>
      <p:pic>
        <p:nvPicPr>
          <p:cNvPr id="206" name="Google Shape;206;p33"/>
          <p:cNvPicPr preferRelativeResize="0"/>
          <p:nvPr/>
        </p:nvPicPr>
        <p:blipFill rotWithShape="1">
          <a:blip r:embed="rId4">
            <a:alphaModFix/>
          </a:blip>
          <a:srcRect t="11268"/>
          <a:stretch/>
        </p:blipFill>
        <p:spPr>
          <a:xfrm>
            <a:off x="228926" y="1867275"/>
            <a:ext cx="7358423" cy="3685600"/>
          </a:xfrm>
          <a:prstGeom prst="rect">
            <a:avLst/>
          </a:prstGeom>
          <a:noFill/>
          <a:ln>
            <a:noFill/>
          </a:ln>
        </p:spPr>
      </p:pic>
      <p:sp>
        <p:nvSpPr>
          <p:cNvPr id="208" name="Google Shape;208;p33"/>
          <p:cNvSpPr txBox="1"/>
          <p:nvPr/>
        </p:nvSpPr>
        <p:spPr>
          <a:xfrm>
            <a:off x="5906483" y="1779348"/>
            <a:ext cx="1731900" cy="338700"/>
          </a:xfrm>
          <a:prstGeom prst="rect">
            <a:avLst/>
          </a:prstGeom>
          <a:noFill/>
          <a:ln>
            <a:noFill/>
          </a:ln>
        </p:spPr>
        <p:txBody>
          <a:bodyPr spcFirstLastPara="1" wrap="square" lIns="91425" tIns="91425" rIns="91425" bIns="91425" anchor="t" anchorCtr="0">
            <a:spAutoFit/>
          </a:bodyPr>
          <a:lstStyle/>
          <a:p>
            <a:pPr>
              <a:buClr>
                <a:srgbClr val="000000"/>
              </a:buClr>
            </a:pPr>
            <a:r>
              <a:rPr lang="en" sz="1000" kern="0">
                <a:solidFill>
                  <a:srgbClr val="737373"/>
                </a:solidFill>
                <a:latin typeface="Arial"/>
                <a:cs typeface="Arial"/>
                <a:sym typeface="Arial"/>
              </a:rPr>
              <a:t>gapminder.org/dollar-street</a:t>
            </a:r>
            <a:endParaRPr sz="1000" kern="0">
              <a:solidFill>
                <a:srgbClr val="737373"/>
              </a:solidFill>
              <a:latin typeface="Arial"/>
              <a:cs typeface="Arial"/>
              <a:sym typeface="Arial"/>
            </a:endParaRPr>
          </a:p>
        </p:txBody>
      </p:sp>
      <p:sp>
        <p:nvSpPr>
          <p:cNvPr id="209" name="Google Shape;209;p33"/>
          <p:cNvSpPr txBox="1"/>
          <p:nvPr/>
        </p:nvSpPr>
        <p:spPr>
          <a:xfrm>
            <a:off x="7497075" y="1779950"/>
            <a:ext cx="1523700" cy="506400"/>
          </a:xfrm>
          <a:prstGeom prst="rect">
            <a:avLst/>
          </a:prstGeom>
          <a:noFill/>
          <a:ln>
            <a:noFill/>
          </a:ln>
        </p:spPr>
        <p:txBody>
          <a:bodyPr spcFirstLastPara="1" wrap="square" lIns="91425" tIns="91425" rIns="91425" bIns="91425" anchor="t" anchorCtr="0">
            <a:noAutofit/>
          </a:bodyPr>
          <a:lstStyle/>
          <a:p>
            <a:pPr algn="r">
              <a:buClr>
                <a:srgbClr val="000000"/>
              </a:buClr>
            </a:pPr>
            <a:r>
              <a:rPr lang="en" sz="1000" kern="0">
                <a:solidFill>
                  <a:srgbClr val="003493"/>
                </a:solidFill>
                <a:latin typeface="Courier New"/>
                <a:ea typeface="Courier New"/>
                <a:cs typeface="Courier New"/>
                <a:sym typeface="Courier New"/>
              </a:rPr>
              <a:t>⠀</a:t>
            </a:r>
            <a:r>
              <a:rPr lang="en" sz="1400" kern="0">
                <a:solidFill>
                  <a:srgbClr val="003493"/>
                </a:solidFill>
                <a:latin typeface="Roboto"/>
                <a:ea typeface="Roboto"/>
                <a:cs typeface="Roboto"/>
                <a:sym typeface="Roboto"/>
              </a:rPr>
              <a:t>60 countries</a:t>
            </a:r>
            <a:r>
              <a:rPr lang="en" sz="1000" kern="0">
                <a:solidFill>
                  <a:srgbClr val="003493"/>
                </a:solidFill>
                <a:latin typeface="Courier New"/>
                <a:ea typeface="Courier New"/>
                <a:cs typeface="Courier New"/>
                <a:sym typeface="Courier New"/>
              </a:rPr>
              <a:t>⠀</a:t>
            </a:r>
            <a:endParaRPr sz="1400" kern="0">
              <a:solidFill>
                <a:srgbClr val="003493"/>
              </a:solidFill>
              <a:latin typeface="Roboto"/>
              <a:ea typeface="Roboto"/>
              <a:cs typeface="Roboto"/>
              <a:sym typeface="Roboto"/>
            </a:endParaRPr>
          </a:p>
          <a:p>
            <a:pPr algn="r">
              <a:buClr>
                <a:srgbClr val="000000"/>
              </a:buClr>
            </a:pPr>
            <a:r>
              <a:rPr lang="en" sz="1000" kern="0">
                <a:solidFill>
                  <a:srgbClr val="003493"/>
                </a:solidFill>
                <a:latin typeface="Courier New"/>
                <a:ea typeface="Courier New"/>
                <a:cs typeface="Courier New"/>
                <a:sym typeface="Courier New"/>
              </a:rPr>
              <a:t>⠀</a:t>
            </a:r>
            <a:r>
              <a:rPr lang="en" sz="1400" kern="0">
                <a:solidFill>
                  <a:srgbClr val="003493"/>
                </a:solidFill>
                <a:latin typeface="Roboto"/>
                <a:ea typeface="Roboto"/>
                <a:cs typeface="Roboto"/>
                <a:sym typeface="Roboto"/>
              </a:rPr>
              <a:t>(66 in total)</a:t>
            </a:r>
            <a:r>
              <a:rPr lang="en" sz="1000" kern="0">
                <a:solidFill>
                  <a:srgbClr val="003493"/>
                </a:solidFill>
                <a:latin typeface="Courier New"/>
                <a:ea typeface="Courier New"/>
                <a:cs typeface="Courier New"/>
                <a:sym typeface="Courier New"/>
              </a:rPr>
              <a:t>⠀</a:t>
            </a:r>
            <a:endParaRPr sz="1000" kern="0">
              <a:solidFill>
                <a:srgbClr val="003493"/>
              </a:solidFill>
              <a:latin typeface="Courier New"/>
              <a:ea typeface="Courier New"/>
              <a:cs typeface="Courier New"/>
              <a:sym typeface="Courier New"/>
            </a:endParaRPr>
          </a:p>
          <a:p>
            <a:pPr algn="r">
              <a:buClr>
                <a:srgbClr val="000000"/>
              </a:buClr>
            </a:pPr>
            <a:endParaRPr sz="1000" kern="0">
              <a:solidFill>
                <a:srgbClr val="003493"/>
              </a:solidFill>
              <a:latin typeface="Courier New"/>
              <a:ea typeface="Courier New"/>
              <a:cs typeface="Courier New"/>
              <a:sym typeface="Courier New"/>
            </a:endParaRPr>
          </a:p>
          <a:p>
            <a:pPr algn="r">
              <a:buClr>
                <a:srgbClr val="000000"/>
              </a:buClr>
            </a:pPr>
            <a:r>
              <a:rPr lang="en" sz="1000" kern="0">
                <a:solidFill>
                  <a:srgbClr val="003493"/>
                </a:solidFill>
                <a:latin typeface="Courier New"/>
                <a:ea typeface="Courier New"/>
                <a:cs typeface="Courier New"/>
                <a:sym typeface="Courier New"/>
              </a:rPr>
              <a:t>⠀</a:t>
            </a:r>
            <a:r>
              <a:rPr lang="en" sz="1400" kern="0">
                <a:solidFill>
                  <a:srgbClr val="003493"/>
                </a:solidFill>
                <a:latin typeface="Roboto"/>
                <a:ea typeface="Roboto"/>
                <a:cs typeface="Roboto"/>
                <a:sym typeface="Roboto"/>
              </a:rPr>
              <a:t>58 categories</a:t>
            </a:r>
            <a:r>
              <a:rPr lang="en" sz="1000" kern="0">
                <a:solidFill>
                  <a:srgbClr val="003493"/>
                </a:solidFill>
                <a:latin typeface="Courier New"/>
                <a:ea typeface="Courier New"/>
                <a:cs typeface="Courier New"/>
                <a:sym typeface="Courier New"/>
              </a:rPr>
              <a:t>⠀</a:t>
            </a:r>
            <a:endParaRPr sz="1400" kern="0">
              <a:solidFill>
                <a:srgbClr val="003493"/>
              </a:solidFill>
              <a:latin typeface="Roboto"/>
              <a:ea typeface="Roboto"/>
              <a:cs typeface="Roboto"/>
              <a:sym typeface="Roboto"/>
            </a:endParaRPr>
          </a:p>
          <a:p>
            <a:pPr algn="r">
              <a:buClr>
                <a:srgbClr val="000000"/>
              </a:buClr>
            </a:pPr>
            <a:r>
              <a:rPr lang="en" sz="1000" kern="0">
                <a:solidFill>
                  <a:srgbClr val="003493"/>
                </a:solidFill>
                <a:latin typeface="Courier New"/>
                <a:ea typeface="Courier New"/>
                <a:cs typeface="Courier New"/>
                <a:sym typeface="Courier New"/>
              </a:rPr>
              <a:t>⠀</a:t>
            </a:r>
            <a:r>
              <a:rPr lang="en" sz="1400" kern="0">
                <a:solidFill>
                  <a:srgbClr val="003493"/>
                </a:solidFill>
                <a:latin typeface="Roboto"/>
                <a:ea typeface="Roboto"/>
                <a:cs typeface="Roboto"/>
                <a:sym typeface="Roboto"/>
              </a:rPr>
              <a:t>(128 in total)</a:t>
            </a:r>
            <a:r>
              <a:rPr lang="en" sz="1000" kern="0">
                <a:solidFill>
                  <a:srgbClr val="003493"/>
                </a:solidFill>
                <a:latin typeface="Courier New"/>
                <a:ea typeface="Courier New"/>
                <a:cs typeface="Courier New"/>
                <a:sym typeface="Courier New"/>
              </a:rPr>
              <a:t>⠀</a:t>
            </a:r>
            <a:endParaRPr sz="1400" kern="0">
              <a:solidFill>
                <a:srgbClr val="000000"/>
              </a:solidFill>
              <a:latin typeface="Roboto"/>
              <a:ea typeface="Roboto"/>
              <a:cs typeface="Roboto"/>
              <a:sym typeface="Roboto"/>
            </a:endParaRPr>
          </a:p>
        </p:txBody>
      </p:sp>
      <p:sp>
        <p:nvSpPr>
          <p:cNvPr id="2" name="Title 1">
            <a:extLst>
              <a:ext uri="{FF2B5EF4-FFF2-40B4-BE49-F238E27FC236}">
                <a16:creationId xmlns:a16="http://schemas.microsoft.com/office/drawing/2014/main" id="{4346EE3E-48B2-46CE-6C95-05975B5DD34C}"/>
              </a:ext>
            </a:extLst>
          </p:cNvPr>
          <p:cNvSpPr txBox="1">
            <a:spLocks/>
          </p:cNvSpPr>
          <p:nvPr/>
        </p:nvSpPr>
        <p:spPr>
          <a:xfrm>
            <a:off x="457200" y="274638"/>
            <a:ext cx="8229600" cy="1143000"/>
          </a:xfrm>
          <a:prstGeom prst="rect">
            <a:avLst/>
          </a:prstGeom>
          <a:noFill/>
          <a:ln>
            <a:noFill/>
          </a:ln>
        </p:spPr>
        <p:txBody>
          <a:bodyPr spcFirstLastPara="1" vert="horz" wrap="square" lIns="91425" tIns="91425" rIns="91425" bIns="91425" rtlCol="0" anchor="ctr" anchorCtr="0">
            <a:noAutofit/>
          </a:bodyPr>
          <a:lstStyle>
            <a:lvl1pPr lvl="0" algn="l" defTabSz="914400" rtl="0" eaLnBrk="1" latinLnBrk="0" hangingPunct="1">
              <a:lnSpc>
                <a:spcPct val="100000"/>
              </a:lnSpc>
              <a:spcBef>
                <a:spcPts val="0"/>
              </a:spcBef>
              <a:spcAft>
                <a:spcPts val="0"/>
              </a:spcAft>
              <a:buSzPts val="3200"/>
              <a:buNone/>
              <a:defRPr sz="4400" kern="1200">
                <a:solidFill>
                  <a:schemeClr val="tx1"/>
                </a:solidFill>
                <a:latin typeface="+mj-lt"/>
                <a:ea typeface="+mj-ea"/>
                <a:cs typeface="+mj-cs"/>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pPr algn="ctr"/>
            <a:r>
              <a:rPr lang="en-US"/>
              <a:t>Geographic Domain Shifts</a:t>
            </a:r>
            <a:endParaRPr lang="en-US" dirty="0"/>
          </a:p>
        </p:txBody>
      </p:sp>
      <p:sp>
        <p:nvSpPr>
          <p:cNvPr id="3" name="TextBox 2">
            <a:extLst>
              <a:ext uri="{FF2B5EF4-FFF2-40B4-BE49-F238E27FC236}">
                <a16:creationId xmlns:a16="http://schemas.microsoft.com/office/drawing/2014/main" id="{6AB39E78-47EB-5918-1C1A-A961C6D66E7A}"/>
              </a:ext>
            </a:extLst>
          </p:cNvPr>
          <p:cNvSpPr txBox="1"/>
          <p:nvPr/>
        </p:nvSpPr>
        <p:spPr>
          <a:xfrm>
            <a:off x="0" y="6581001"/>
            <a:ext cx="9145837" cy="276999"/>
          </a:xfrm>
          <a:prstGeom prst="rect">
            <a:avLst/>
          </a:prstGeom>
          <a:noFill/>
        </p:spPr>
        <p:txBody>
          <a:bodyPr wrap="none" rtlCol="0">
            <a:spAutoFit/>
          </a:bodyPr>
          <a:lstStyle/>
          <a:p>
            <a:r>
              <a:rPr lang="en-US" sz="1200" dirty="0"/>
              <a:t>Prabhu et al. </a:t>
            </a:r>
            <a:r>
              <a:rPr lang="en-US" sz="1200" i="1" dirty="0"/>
              <a:t>Can domain adaptation make object recognition work for everyone?</a:t>
            </a:r>
            <a:r>
              <a:rPr lang="en-US" sz="1200" dirty="0"/>
              <a:t> CVPRW 2022.		Slide: Marcelo </a:t>
            </a:r>
            <a:r>
              <a:rPr lang="en-US" sz="1200" dirty="0" err="1"/>
              <a:t>d’Almeida</a:t>
            </a:r>
            <a:r>
              <a:rPr lang="en-US" sz="1200" dirty="0"/>
              <a:t> </a:t>
            </a:r>
          </a:p>
        </p:txBody>
      </p:sp>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220"/>
        <p:cNvGrpSpPr/>
        <p:nvPr/>
      </p:nvGrpSpPr>
      <p:grpSpPr>
        <a:xfrm>
          <a:off x="0" y="0"/>
          <a:ext cx="0" cy="0"/>
          <a:chOff x="0" y="0"/>
          <a:chExt cx="0" cy="0"/>
        </a:xfrm>
      </p:grpSpPr>
      <p:sp>
        <p:nvSpPr>
          <p:cNvPr id="221" name="Google Shape;221;p35"/>
          <p:cNvSpPr txBox="1">
            <a:spLocks noGrp="1"/>
          </p:cNvSpPr>
          <p:nvPr>
            <p:ph type="title"/>
          </p:nvPr>
        </p:nvSpPr>
        <p:spPr>
          <a:xfrm>
            <a:off x="471900" y="910175"/>
            <a:ext cx="8222100" cy="767700"/>
          </a:xfrm>
          <a:prstGeom prst="rect">
            <a:avLst/>
          </a:prstGeom>
        </p:spPr>
        <p:txBody>
          <a:bodyPr spcFirstLastPara="1" wrap="square" lIns="91425" tIns="91425" rIns="91425" bIns="91425" anchor="ctr" anchorCtr="0">
            <a:noAutofit/>
          </a:bodyPr>
          <a:lstStyle/>
          <a:p>
            <a:r>
              <a:rPr lang="en" sz="2200"/>
              <a:t>GeoYFCC-DA</a:t>
            </a:r>
            <a:endParaRPr sz="2200"/>
          </a:p>
        </p:txBody>
      </p:sp>
      <p:pic>
        <p:nvPicPr>
          <p:cNvPr id="223" name="Google Shape;223;p35"/>
          <p:cNvPicPr preferRelativeResize="0"/>
          <p:nvPr/>
        </p:nvPicPr>
        <p:blipFill rotWithShape="1">
          <a:blip r:embed="rId4">
            <a:alphaModFix/>
          </a:blip>
          <a:srcRect t="2372"/>
          <a:stretch/>
        </p:blipFill>
        <p:spPr>
          <a:xfrm>
            <a:off x="152400" y="1832650"/>
            <a:ext cx="8839202" cy="3238150"/>
          </a:xfrm>
          <a:prstGeom prst="rect">
            <a:avLst/>
          </a:prstGeom>
          <a:noFill/>
          <a:ln>
            <a:noFill/>
          </a:ln>
        </p:spPr>
      </p:pic>
      <p:sp>
        <p:nvSpPr>
          <p:cNvPr id="224" name="Google Shape;224;p35"/>
          <p:cNvSpPr txBox="1"/>
          <p:nvPr/>
        </p:nvSpPr>
        <p:spPr>
          <a:xfrm>
            <a:off x="6614850" y="5020175"/>
            <a:ext cx="2428200" cy="338700"/>
          </a:xfrm>
          <a:prstGeom prst="rect">
            <a:avLst/>
          </a:prstGeom>
          <a:noFill/>
          <a:ln>
            <a:noFill/>
          </a:ln>
        </p:spPr>
        <p:txBody>
          <a:bodyPr spcFirstLastPara="1" wrap="square" lIns="91425" tIns="91425" rIns="91425" bIns="91425" anchor="t" anchorCtr="0">
            <a:spAutoFit/>
          </a:bodyPr>
          <a:lstStyle/>
          <a:p>
            <a:pPr>
              <a:buClr>
                <a:srgbClr val="000000"/>
              </a:buClr>
            </a:pPr>
            <a:r>
              <a:rPr lang="en" sz="1000" kern="0">
                <a:solidFill>
                  <a:srgbClr val="737373"/>
                </a:solidFill>
                <a:latin typeface="Arial"/>
                <a:cs typeface="Arial"/>
                <a:sym typeface="Arial"/>
              </a:rPr>
              <a:t>github.com/abhimanyudubey/GeoYFCC</a:t>
            </a:r>
            <a:endParaRPr sz="1000" kern="0">
              <a:solidFill>
                <a:srgbClr val="737373"/>
              </a:solidFill>
              <a:latin typeface="Arial"/>
              <a:cs typeface="Arial"/>
              <a:sym typeface="Arial"/>
            </a:endParaRPr>
          </a:p>
        </p:txBody>
      </p:sp>
      <p:sp>
        <p:nvSpPr>
          <p:cNvPr id="225" name="Google Shape;225;p35"/>
          <p:cNvSpPr txBox="1"/>
          <p:nvPr/>
        </p:nvSpPr>
        <p:spPr>
          <a:xfrm>
            <a:off x="365875" y="5118450"/>
            <a:ext cx="1365300" cy="506400"/>
          </a:xfrm>
          <a:prstGeom prst="rect">
            <a:avLst/>
          </a:prstGeom>
          <a:noFill/>
          <a:ln>
            <a:noFill/>
          </a:ln>
        </p:spPr>
        <p:txBody>
          <a:bodyPr spcFirstLastPara="1" wrap="square" lIns="91425" tIns="91425" rIns="91425" bIns="91425" anchor="t" anchorCtr="0">
            <a:noAutofit/>
          </a:bodyPr>
          <a:lstStyle/>
          <a:p>
            <a:pPr>
              <a:buClr>
                <a:srgbClr val="000000"/>
              </a:buClr>
            </a:pPr>
            <a:r>
              <a:rPr lang="en" sz="1000" kern="0">
                <a:solidFill>
                  <a:srgbClr val="003493"/>
                </a:solidFill>
                <a:latin typeface="Courier New"/>
                <a:ea typeface="Courier New"/>
                <a:cs typeface="Courier New"/>
                <a:sym typeface="Courier New"/>
              </a:rPr>
              <a:t>⠀</a:t>
            </a:r>
            <a:r>
              <a:rPr lang="en" sz="1400" kern="0">
                <a:solidFill>
                  <a:srgbClr val="003493"/>
                </a:solidFill>
                <a:latin typeface="Roboto"/>
                <a:ea typeface="Roboto"/>
                <a:cs typeface="Roboto"/>
                <a:sym typeface="Roboto"/>
              </a:rPr>
              <a:t>62 countries</a:t>
            </a:r>
            <a:r>
              <a:rPr lang="en" sz="1000" kern="0">
                <a:solidFill>
                  <a:srgbClr val="003493"/>
                </a:solidFill>
                <a:latin typeface="Courier New"/>
                <a:ea typeface="Courier New"/>
                <a:cs typeface="Courier New"/>
                <a:sym typeface="Courier New"/>
              </a:rPr>
              <a:t>⠀</a:t>
            </a:r>
            <a:endParaRPr sz="1400" kern="0">
              <a:solidFill>
                <a:srgbClr val="003493"/>
              </a:solidFill>
              <a:latin typeface="Roboto"/>
              <a:ea typeface="Roboto"/>
              <a:cs typeface="Roboto"/>
              <a:sym typeface="Roboto"/>
            </a:endParaRPr>
          </a:p>
          <a:p>
            <a:pPr>
              <a:buClr>
                <a:srgbClr val="000000"/>
              </a:buClr>
            </a:pPr>
            <a:endParaRPr sz="1400" kern="0">
              <a:solidFill>
                <a:srgbClr val="000000"/>
              </a:solidFill>
              <a:latin typeface="Roboto"/>
              <a:ea typeface="Roboto"/>
              <a:cs typeface="Roboto"/>
              <a:sym typeface="Roboto"/>
            </a:endParaRPr>
          </a:p>
        </p:txBody>
      </p:sp>
      <p:sp>
        <p:nvSpPr>
          <p:cNvPr id="226" name="Google Shape;226;p35"/>
          <p:cNvSpPr txBox="1"/>
          <p:nvPr/>
        </p:nvSpPr>
        <p:spPr>
          <a:xfrm>
            <a:off x="1661275" y="5118450"/>
            <a:ext cx="1486500" cy="506400"/>
          </a:xfrm>
          <a:prstGeom prst="rect">
            <a:avLst/>
          </a:prstGeom>
          <a:noFill/>
          <a:ln>
            <a:noFill/>
          </a:ln>
        </p:spPr>
        <p:txBody>
          <a:bodyPr spcFirstLastPara="1" wrap="square" lIns="91425" tIns="91425" rIns="91425" bIns="91425" anchor="t" anchorCtr="0">
            <a:noAutofit/>
          </a:bodyPr>
          <a:lstStyle/>
          <a:p>
            <a:pPr>
              <a:buClr>
                <a:srgbClr val="000000"/>
              </a:buClr>
            </a:pPr>
            <a:r>
              <a:rPr lang="en" sz="1000" kern="0">
                <a:solidFill>
                  <a:srgbClr val="003493"/>
                </a:solidFill>
                <a:latin typeface="Courier New"/>
                <a:ea typeface="Courier New"/>
                <a:cs typeface="Courier New"/>
                <a:sym typeface="Courier New"/>
              </a:rPr>
              <a:t>⠀</a:t>
            </a:r>
            <a:r>
              <a:rPr lang="en" sz="1400" kern="0">
                <a:solidFill>
                  <a:srgbClr val="003493"/>
                </a:solidFill>
                <a:latin typeface="Roboto"/>
                <a:ea typeface="Roboto"/>
                <a:cs typeface="Roboto"/>
                <a:sym typeface="Roboto"/>
              </a:rPr>
              <a:t>68 categories</a:t>
            </a:r>
            <a:r>
              <a:rPr lang="en" sz="1000" kern="0">
                <a:solidFill>
                  <a:srgbClr val="003493"/>
                </a:solidFill>
                <a:latin typeface="Courier New"/>
                <a:ea typeface="Courier New"/>
                <a:cs typeface="Courier New"/>
                <a:sym typeface="Courier New"/>
              </a:rPr>
              <a:t>⠀</a:t>
            </a:r>
            <a:endParaRPr sz="1400" kern="0">
              <a:solidFill>
                <a:srgbClr val="003493"/>
              </a:solidFill>
              <a:latin typeface="Roboto"/>
              <a:ea typeface="Roboto"/>
              <a:cs typeface="Roboto"/>
              <a:sym typeface="Roboto"/>
            </a:endParaRPr>
          </a:p>
          <a:p>
            <a:pPr>
              <a:buClr>
                <a:srgbClr val="000000"/>
              </a:buClr>
            </a:pPr>
            <a:endParaRPr sz="1400" kern="0">
              <a:solidFill>
                <a:srgbClr val="000000"/>
              </a:solidFill>
              <a:latin typeface="Roboto"/>
              <a:ea typeface="Roboto"/>
              <a:cs typeface="Roboto"/>
              <a:sym typeface="Roboto"/>
            </a:endParaRPr>
          </a:p>
        </p:txBody>
      </p:sp>
      <p:sp>
        <p:nvSpPr>
          <p:cNvPr id="2" name="Title 1">
            <a:extLst>
              <a:ext uri="{FF2B5EF4-FFF2-40B4-BE49-F238E27FC236}">
                <a16:creationId xmlns:a16="http://schemas.microsoft.com/office/drawing/2014/main" id="{3F257DCD-1670-F4C2-699D-E25A1D05ED8B}"/>
              </a:ext>
            </a:extLst>
          </p:cNvPr>
          <p:cNvSpPr txBox="1">
            <a:spLocks/>
          </p:cNvSpPr>
          <p:nvPr/>
        </p:nvSpPr>
        <p:spPr>
          <a:xfrm>
            <a:off x="457200" y="274638"/>
            <a:ext cx="8229600" cy="1143000"/>
          </a:xfrm>
          <a:prstGeom prst="rect">
            <a:avLst/>
          </a:prstGeom>
          <a:noFill/>
          <a:ln>
            <a:noFill/>
          </a:ln>
        </p:spPr>
        <p:txBody>
          <a:bodyPr spcFirstLastPara="1" vert="horz" wrap="square" lIns="91425" tIns="91425" rIns="91425" bIns="91425" rtlCol="0" anchor="ctr" anchorCtr="0">
            <a:noAutofit/>
          </a:bodyPr>
          <a:lstStyle>
            <a:lvl1pPr lvl="0" algn="l" defTabSz="914400" rtl="0" eaLnBrk="1" latinLnBrk="0" hangingPunct="1">
              <a:lnSpc>
                <a:spcPct val="100000"/>
              </a:lnSpc>
              <a:spcBef>
                <a:spcPts val="0"/>
              </a:spcBef>
              <a:spcAft>
                <a:spcPts val="0"/>
              </a:spcAft>
              <a:buSzPts val="3200"/>
              <a:buNone/>
              <a:defRPr sz="4400" kern="1200">
                <a:solidFill>
                  <a:schemeClr val="tx1"/>
                </a:solidFill>
                <a:latin typeface="+mj-lt"/>
                <a:ea typeface="+mj-ea"/>
                <a:cs typeface="+mj-cs"/>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pPr algn="ctr"/>
            <a:r>
              <a:rPr lang="en-US"/>
              <a:t>Geographic Domain Shifts</a:t>
            </a:r>
            <a:endParaRPr lang="en-US" dirty="0"/>
          </a:p>
        </p:txBody>
      </p:sp>
      <p:sp>
        <p:nvSpPr>
          <p:cNvPr id="3" name="TextBox 2">
            <a:extLst>
              <a:ext uri="{FF2B5EF4-FFF2-40B4-BE49-F238E27FC236}">
                <a16:creationId xmlns:a16="http://schemas.microsoft.com/office/drawing/2014/main" id="{7E08CAEB-8994-A513-89F3-3F70A75F3D82}"/>
              </a:ext>
            </a:extLst>
          </p:cNvPr>
          <p:cNvSpPr txBox="1"/>
          <p:nvPr/>
        </p:nvSpPr>
        <p:spPr>
          <a:xfrm>
            <a:off x="0" y="6581001"/>
            <a:ext cx="9145837" cy="276999"/>
          </a:xfrm>
          <a:prstGeom prst="rect">
            <a:avLst/>
          </a:prstGeom>
          <a:noFill/>
        </p:spPr>
        <p:txBody>
          <a:bodyPr wrap="none" rtlCol="0">
            <a:spAutoFit/>
          </a:bodyPr>
          <a:lstStyle/>
          <a:p>
            <a:r>
              <a:rPr lang="en-US" sz="1200" dirty="0"/>
              <a:t>Prabhu et al. </a:t>
            </a:r>
            <a:r>
              <a:rPr lang="en-US" sz="1200" i="1" dirty="0"/>
              <a:t>Can domain adaptation make object recognition work for everyone?</a:t>
            </a:r>
            <a:r>
              <a:rPr lang="en-US" sz="1200" dirty="0"/>
              <a:t> CVPRW 2022.		Slide: Marcelo </a:t>
            </a:r>
            <a:r>
              <a:rPr lang="en-US" sz="1200" dirty="0" err="1"/>
              <a:t>d’Almeida</a:t>
            </a:r>
            <a:r>
              <a:rPr lang="en-US" sz="1200" dirty="0"/>
              <a:t> </a:t>
            </a:r>
          </a:p>
        </p:txBody>
      </p:sp>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471900" y="910175"/>
            <a:ext cx="8222100" cy="767700"/>
          </a:xfrm>
          <a:prstGeom prst="rect">
            <a:avLst/>
          </a:prstGeom>
        </p:spPr>
        <p:txBody>
          <a:bodyPr spcFirstLastPara="1" wrap="square" lIns="91425" tIns="91425" rIns="91425" bIns="91425" anchor="ctr" anchorCtr="0">
            <a:noAutofit/>
          </a:bodyPr>
          <a:lstStyle/>
          <a:p>
            <a:r>
              <a:rPr lang="en" sz="2200"/>
              <a:t>Results</a:t>
            </a:r>
            <a:endParaRPr sz="2200"/>
          </a:p>
        </p:txBody>
      </p:sp>
      <p:grpSp>
        <p:nvGrpSpPr>
          <p:cNvPr id="268" name="Google Shape;268;p38"/>
          <p:cNvGrpSpPr/>
          <p:nvPr/>
        </p:nvGrpSpPr>
        <p:grpSpPr>
          <a:xfrm>
            <a:off x="3169626" y="2066788"/>
            <a:ext cx="5547949" cy="3334338"/>
            <a:chOff x="1798025" y="1209538"/>
            <a:chExt cx="5547949" cy="3334338"/>
          </a:xfrm>
        </p:grpSpPr>
        <p:pic>
          <p:nvPicPr>
            <p:cNvPr id="269" name="Google Shape;269;p38"/>
            <p:cNvPicPr preferRelativeResize="0"/>
            <p:nvPr/>
          </p:nvPicPr>
          <p:blipFill rotWithShape="1">
            <a:blip r:embed="rId4">
              <a:alphaModFix/>
            </a:blip>
            <a:srcRect b="35987"/>
            <a:stretch/>
          </p:blipFill>
          <p:spPr>
            <a:xfrm>
              <a:off x="1798025" y="1209538"/>
              <a:ext cx="5547949" cy="2572024"/>
            </a:xfrm>
            <a:prstGeom prst="rect">
              <a:avLst/>
            </a:prstGeom>
            <a:noFill/>
            <a:ln>
              <a:noFill/>
            </a:ln>
          </p:spPr>
        </p:pic>
        <p:sp>
          <p:nvSpPr>
            <p:cNvPr id="270" name="Google Shape;270;p38"/>
            <p:cNvSpPr txBox="1"/>
            <p:nvPr/>
          </p:nvSpPr>
          <p:spPr>
            <a:xfrm>
              <a:off x="1798050" y="3718575"/>
              <a:ext cx="5547900" cy="825300"/>
            </a:xfrm>
            <a:prstGeom prst="rect">
              <a:avLst/>
            </a:prstGeom>
            <a:solidFill>
              <a:srgbClr val="FFFFFF"/>
            </a:solidFill>
            <a:ln>
              <a:noFill/>
            </a:ln>
          </p:spPr>
          <p:txBody>
            <a:bodyPr spcFirstLastPara="1" wrap="square" lIns="91425" tIns="91425" rIns="91425" bIns="91425" anchor="t" anchorCtr="0">
              <a:noAutofit/>
            </a:bodyPr>
            <a:lstStyle/>
            <a:p>
              <a:pPr algn="just">
                <a:buClr>
                  <a:srgbClr val="000000"/>
                </a:buClr>
              </a:pPr>
              <a:r>
                <a:rPr lang="en" sz="1400" kern="0">
                  <a:solidFill>
                    <a:srgbClr val="737373"/>
                  </a:solidFill>
                  <a:latin typeface="Roboto"/>
                  <a:ea typeface="Roboto"/>
                  <a:cs typeface="Roboto"/>
                  <a:sym typeface="Roboto"/>
                </a:rPr>
                <a:t>*denotes that the target oracle was trained on target data non-overlapping with the test set (80%) whereas DA methods were adapted without labels on the entire target dataset.</a:t>
              </a:r>
              <a:endParaRPr sz="1400" kern="0">
                <a:solidFill>
                  <a:srgbClr val="737373"/>
                </a:solidFill>
                <a:latin typeface="Roboto"/>
                <a:ea typeface="Roboto"/>
                <a:cs typeface="Roboto"/>
                <a:sym typeface="Roboto"/>
              </a:endParaRPr>
            </a:p>
          </p:txBody>
        </p:sp>
      </p:grpSp>
      <p:sp>
        <p:nvSpPr>
          <p:cNvPr id="271" name="Google Shape;271;p38"/>
          <p:cNvSpPr txBox="1"/>
          <p:nvPr/>
        </p:nvSpPr>
        <p:spPr>
          <a:xfrm>
            <a:off x="289675" y="3518250"/>
            <a:ext cx="2431200" cy="506400"/>
          </a:xfrm>
          <a:prstGeom prst="rect">
            <a:avLst/>
          </a:prstGeom>
          <a:noFill/>
          <a:ln>
            <a:noFill/>
          </a:ln>
        </p:spPr>
        <p:txBody>
          <a:bodyPr spcFirstLastPara="1" wrap="square" lIns="91425" tIns="91425" rIns="91425" bIns="91425" anchor="t" anchorCtr="0">
            <a:noAutofit/>
          </a:bodyPr>
          <a:lstStyle/>
          <a:p>
            <a:pPr>
              <a:buClr>
                <a:srgbClr val="000000"/>
              </a:buClr>
            </a:pPr>
            <a:r>
              <a:rPr lang="en" sz="1000" kern="0">
                <a:solidFill>
                  <a:srgbClr val="003493"/>
                </a:solidFill>
                <a:latin typeface="Courier New"/>
                <a:ea typeface="Courier New"/>
                <a:cs typeface="Courier New"/>
                <a:sym typeface="Courier New"/>
              </a:rPr>
              <a:t>⠀</a:t>
            </a:r>
            <a:r>
              <a:rPr lang="en" sz="1400" kern="0">
                <a:solidFill>
                  <a:srgbClr val="003493"/>
                </a:solidFill>
                <a:latin typeface="Roboto"/>
                <a:ea typeface="Roboto"/>
                <a:cs typeface="Roboto"/>
                <a:sym typeface="Roboto"/>
              </a:rPr>
              <a:t>Limited improvements</a:t>
            </a:r>
            <a:r>
              <a:rPr lang="en" sz="1000" kern="0">
                <a:solidFill>
                  <a:srgbClr val="003493"/>
                </a:solidFill>
                <a:latin typeface="Courier New"/>
                <a:ea typeface="Courier New"/>
                <a:cs typeface="Courier New"/>
                <a:sym typeface="Courier New"/>
              </a:rPr>
              <a:t>⠀</a:t>
            </a:r>
            <a:r>
              <a:rPr lang="en" sz="1400" kern="0">
                <a:solidFill>
                  <a:srgbClr val="003493"/>
                </a:solidFill>
                <a:latin typeface="Roboto"/>
                <a:ea typeface="Roboto"/>
                <a:cs typeface="Roboto"/>
                <a:sym typeface="Roboto"/>
              </a:rPr>
              <a:t> </a:t>
            </a:r>
            <a:r>
              <a:rPr lang="en" sz="1000" kern="0">
                <a:solidFill>
                  <a:srgbClr val="003493"/>
                </a:solidFill>
                <a:latin typeface="Courier New"/>
                <a:ea typeface="Courier New"/>
                <a:cs typeface="Courier New"/>
                <a:sym typeface="Courier New"/>
              </a:rPr>
              <a:t>⠀</a:t>
            </a:r>
            <a:r>
              <a:rPr lang="en" sz="1400" kern="0">
                <a:solidFill>
                  <a:srgbClr val="003493"/>
                </a:solidFill>
                <a:latin typeface="Roboto"/>
                <a:ea typeface="Roboto"/>
                <a:cs typeface="Roboto"/>
                <a:sym typeface="Roboto"/>
              </a:rPr>
              <a:t>from existing DA methods</a:t>
            </a:r>
            <a:r>
              <a:rPr lang="en" sz="1000" kern="0">
                <a:solidFill>
                  <a:srgbClr val="003493"/>
                </a:solidFill>
                <a:latin typeface="Courier New"/>
                <a:ea typeface="Courier New"/>
                <a:cs typeface="Courier New"/>
                <a:sym typeface="Courier New"/>
              </a:rPr>
              <a:t>⠀</a:t>
            </a:r>
            <a:endParaRPr sz="1400" kern="0">
              <a:solidFill>
                <a:srgbClr val="003493"/>
              </a:solidFill>
              <a:latin typeface="Roboto"/>
              <a:ea typeface="Roboto"/>
              <a:cs typeface="Roboto"/>
              <a:sym typeface="Roboto"/>
            </a:endParaRPr>
          </a:p>
          <a:p>
            <a:pPr>
              <a:buClr>
                <a:srgbClr val="000000"/>
              </a:buClr>
            </a:pPr>
            <a:endParaRPr sz="1400" kern="0">
              <a:solidFill>
                <a:srgbClr val="000000"/>
              </a:solidFill>
              <a:latin typeface="Roboto"/>
              <a:ea typeface="Roboto"/>
              <a:cs typeface="Roboto"/>
              <a:sym typeface="Roboto"/>
            </a:endParaRPr>
          </a:p>
        </p:txBody>
      </p:sp>
      <p:sp>
        <p:nvSpPr>
          <p:cNvPr id="272" name="Google Shape;272;p38"/>
          <p:cNvSpPr txBox="1"/>
          <p:nvPr/>
        </p:nvSpPr>
        <p:spPr>
          <a:xfrm>
            <a:off x="289675" y="2603850"/>
            <a:ext cx="3092400" cy="506400"/>
          </a:xfrm>
          <a:prstGeom prst="rect">
            <a:avLst/>
          </a:prstGeom>
          <a:noFill/>
          <a:ln>
            <a:noFill/>
          </a:ln>
        </p:spPr>
        <p:txBody>
          <a:bodyPr spcFirstLastPara="1" wrap="square" lIns="91425" tIns="91425" rIns="91425" bIns="91425" anchor="t" anchorCtr="0">
            <a:noAutofit/>
          </a:bodyPr>
          <a:lstStyle/>
          <a:p>
            <a:pPr>
              <a:buClr>
                <a:srgbClr val="000000"/>
              </a:buClr>
            </a:pPr>
            <a:r>
              <a:rPr lang="en" sz="1000" kern="0" dirty="0">
                <a:solidFill>
                  <a:srgbClr val="003493"/>
                </a:solidFill>
                <a:latin typeface="Courier New"/>
                <a:ea typeface="Courier New"/>
                <a:cs typeface="Courier New"/>
                <a:sym typeface="Courier New"/>
              </a:rPr>
              <a:t>⠀</a:t>
            </a:r>
            <a:r>
              <a:rPr lang="en" sz="1400" kern="0" dirty="0">
                <a:solidFill>
                  <a:srgbClr val="003493"/>
                </a:solidFill>
                <a:latin typeface="Roboto"/>
                <a:ea typeface="Roboto"/>
                <a:cs typeface="Roboto"/>
                <a:sym typeface="Roboto"/>
              </a:rPr>
              <a:t>Significant performance</a:t>
            </a:r>
            <a:r>
              <a:rPr lang="en" sz="1000" kern="0" dirty="0">
                <a:solidFill>
                  <a:srgbClr val="003493"/>
                </a:solidFill>
                <a:latin typeface="Courier New"/>
                <a:ea typeface="Courier New"/>
                <a:cs typeface="Courier New"/>
                <a:sym typeface="Courier New"/>
              </a:rPr>
              <a:t>⠀</a:t>
            </a:r>
            <a:endParaRPr sz="1400" kern="0" dirty="0">
              <a:solidFill>
                <a:srgbClr val="003493"/>
              </a:solidFill>
              <a:latin typeface="Roboto"/>
              <a:ea typeface="Roboto"/>
              <a:cs typeface="Roboto"/>
              <a:sym typeface="Roboto"/>
            </a:endParaRPr>
          </a:p>
          <a:p>
            <a:pPr>
              <a:buClr>
                <a:srgbClr val="000000"/>
              </a:buClr>
            </a:pPr>
            <a:r>
              <a:rPr lang="en" sz="1000" kern="0" dirty="0">
                <a:solidFill>
                  <a:srgbClr val="003493"/>
                </a:solidFill>
                <a:latin typeface="Courier New"/>
                <a:ea typeface="Courier New"/>
                <a:cs typeface="Courier New"/>
                <a:sym typeface="Courier New"/>
              </a:rPr>
              <a:t>⠀</a:t>
            </a:r>
            <a:r>
              <a:rPr lang="en" sz="1400" kern="0" dirty="0">
                <a:solidFill>
                  <a:srgbClr val="003493"/>
                </a:solidFill>
                <a:latin typeface="Roboto"/>
                <a:ea typeface="Roboto"/>
                <a:cs typeface="Roboto"/>
                <a:sym typeface="Roboto"/>
              </a:rPr>
              <a:t>drops from geographical shifts</a:t>
            </a:r>
            <a:r>
              <a:rPr lang="en" sz="1000" kern="0" dirty="0">
                <a:solidFill>
                  <a:srgbClr val="003493"/>
                </a:solidFill>
                <a:latin typeface="Courier New"/>
                <a:ea typeface="Courier New"/>
                <a:cs typeface="Courier New"/>
                <a:sym typeface="Courier New"/>
              </a:rPr>
              <a:t>⠀</a:t>
            </a:r>
            <a:endParaRPr sz="1400" kern="0" dirty="0">
              <a:solidFill>
                <a:srgbClr val="003493"/>
              </a:solidFill>
              <a:latin typeface="Roboto"/>
              <a:ea typeface="Roboto"/>
              <a:cs typeface="Roboto"/>
              <a:sym typeface="Roboto"/>
            </a:endParaRPr>
          </a:p>
          <a:p>
            <a:pPr>
              <a:buClr>
                <a:srgbClr val="000000"/>
              </a:buClr>
            </a:pPr>
            <a:endParaRPr sz="1400" kern="0" dirty="0">
              <a:solidFill>
                <a:srgbClr val="000000"/>
              </a:solidFill>
              <a:latin typeface="Roboto"/>
              <a:ea typeface="Roboto"/>
              <a:cs typeface="Roboto"/>
              <a:sym typeface="Roboto"/>
            </a:endParaRPr>
          </a:p>
        </p:txBody>
      </p:sp>
      <p:sp>
        <p:nvSpPr>
          <p:cNvPr id="2" name="Title 1">
            <a:extLst>
              <a:ext uri="{FF2B5EF4-FFF2-40B4-BE49-F238E27FC236}">
                <a16:creationId xmlns:a16="http://schemas.microsoft.com/office/drawing/2014/main" id="{656649E8-821F-DED6-860C-DCC424098748}"/>
              </a:ext>
            </a:extLst>
          </p:cNvPr>
          <p:cNvSpPr txBox="1">
            <a:spLocks/>
          </p:cNvSpPr>
          <p:nvPr/>
        </p:nvSpPr>
        <p:spPr>
          <a:xfrm>
            <a:off x="457200" y="274638"/>
            <a:ext cx="8229600" cy="1143000"/>
          </a:xfrm>
          <a:prstGeom prst="rect">
            <a:avLst/>
          </a:prstGeom>
          <a:noFill/>
          <a:ln>
            <a:noFill/>
          </a:ln>
        </p:spPr>
        <p:txBody>
          <a:bodyPr spcFirstLastPara="1" vert="horz" wrap="square" lIns="91425" tIns="91425" rIns="91425" bIns="91425" rtlCol="0" anchor="ctr" anchorCtr="0">
            <a:noAutofit/>
          </a:bodyPr>
          <a:lstStyle>
            <a:lvl1pPr lvl="0" algn="l" defTabSz="914400" rtl="0" eaLnBrk="1" latinLnBrk="0" hangingPunct="1">
              <a:lnSpc>
                <a:spcPct val="100000"/>
              </a:lnSpc>
              <a:spcBef>
                <a:spcPts val="0"/>
              </a:spcBef>
              <a:spcAft>
                <a:spcPts val="0"/>
              </a:spcAft>
              <a:buSzPts val="3200"/>
              <a:buNone/>
              <a:defRPr sz="4400" kern="1200">
                <a:solidFill>
                  <a:schemeClr val="tx1"/>
                </a:solidFill>
                <a:latin typeface="+mj-lt"/>
                <a:ea typeface="+mj-ea"/>
                <a:cs typeface="+mj-cs"/>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pPr algn="ctr"/>
            <a:r>
              <a:rPr lang="en-US" dirty="0"/>
              <a:t>Geographic Domain Shifts</a:t>
            </a:r>
          </a:p>
        </p:txBody>
      </p:sp>
      <p:sp>
        <p:nvSpPr>
          <p:cNvPr id="3" name="TextBox 2">
            <a:extLst>
              <a:ext uri="{FF2B5EF4-FFF2-40B4-BE49-F238E27FC236}">
                <a16:creationId xmlns:a16="http://schemas.microsoft.com/office/drawing/2014/main" id="{E5727858-88C4-CA55-8A4D-B14BB8937304}"/>
              </a:ext>
            </a:extLst>
          </p:cNvPr>
          <p:cNvSpPr txBox="1"/>
          <p:nvPr/>
        </p:nvSpPr>
        <p:spPr>
          <a:xfrm>
            <a:off x="0" y="6581001"/>
            <a:ext cx="9145837" cy="276999"/>
          </a:xfrm>
          <a:prstGeom prst="rect">
            <a:avLst/>
          </a:prstGeom>
          <a:noFill/>
        </p:spPr>
        <p:txBody>
          <a:bodyPr wrap="none" rtlCol="0">
            <a:spAutoFit/>
          </a:bodyPr>
          <a:lstStyle/>
          <a:p>
            <a:r>
              <a:rPr lang="en-US" sz="1200" dirty="0"/>
              <a:t>Prabhu et al. </a:t>
            </a:r>
            <a:r>
              <a:rPr lang="en-US" sz="1200" i="1" dirty="0"/>
              <a:t>Can domain adaptation make object recognition work for everyone?</a:t>
            </a:r>
            <a:r>
              <a:rPr lang="en-US" sz="1200" dirty="0"/>
              <a:t> CVPRW 2022.		Slide: Marcelo </a:t>
            </a:r>
            <a:r>
              <a:rPr lang="en-US" sz="1200" dirty="0" err="1"/>
              <a:t>d’Almeida</a:t>
            </a:r>
            <a:r>
              <a:rPr lang="en-US" sz="1200" dirty="0"/>
              <a:t> </a:t>
            </a:r>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0A1F0A-372B-5A7E-AFB1-FFCEB2092B14}"/>
              </a:ext>
            </a:extLst>
          </p:cNvPr>
          <p:cNvPicPr>
            <a:picLocks noChangeAspect="1"/>
          </p:cNvPicPr>
          <p:nvPr/>
        </p:nvPicPr>
        <p:blipFill rotWithShape="1">
          <a:blip r:embed="rId2"/>
          <a:srcRect l="27582" t="25922" r="17143" b="9219"/>
          <a:stretch/>
        </p:blipFill>
        <p:spPr>
          <a:xfrm>
            <a:off x="0" y="322745"/>
            <a:ext cx="9117276" cy="6017765"/>
          </a:xfrm>
          <a:prstGeom prst="rect">
            <a:avLst/>
          </a:prstGeom>
        </p:spPr>
      </p:pic>
      <p:sp>
        <p:nvSpPr>
          <p:cNvPr id="6" name="TextBox 5">
            <a:extLst>
              <a:ext uri="{FF2B5EF4-FFF2-40B4-BE49-F238E27FC236}">
                <a16:creationId xmlns:a16="http://schemas.microsoft.com/office/drawing/2014/main" id="{46497B9E-0AC6-AB20-061B-D83D262C7922}"/>
              </a:ext>
            </a:extLst>
          </p:cNvPr>
          <p:cNvSpPr txBox="1"/>
          <p:nvPr/>
        </p:nvSpPr>
        <p:spPr>
          <a:xfrm>
            <a:off x="0" y="6581001"/>
            <a:ext cx="1835118" cy="276999"/>
          </a:xfrm>
          <a:prstGeom prst="rect">
            <a:avLst/>
          </a:prstGeom>
          <a:noFill/>
        </p:spPr>
        <p:txBody>
          <a:bodyPr wrap="none" rtlCol="0">
            <a:spAutoFit/>
          </a:bodyPr>
          <a:lstStyle/>
          <a:p>
            <a:r>
              <a:rPr lang="en-US" sz="1200" dirty="0"/>
              <a:t>Buettner et al., CVPR 2024</a:t>
            </a:r>
          </a:p>
        </p:txBody>
      </p:sp>
    </p:spTree>
    <p:extLst>
      <p:ext uri="{BB962C8B-B14F-4D97-AF65-F5344CB8AC3E}">
        <p14:creationId xmlns:p14="http://schemas.microsoft.com/office/powerpoint/2010/main" val="1303268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338DA6-3F46-68EC-5CE5-AEF36B5F6577}"/>
              </a:ext>
            </a:extLst>
          </p:cNvPr>
          <p:cNvPicPr>
            <a:picLocks noChangeAspect="1"/>
          </p:cNvPicPr>
          <p:nvPr/>
        </p:nvPicPr>
        <p:blipFill rotWithShape="1">
          <a:blip r:embed="rId2"/>
          <a:srcRect l="19451" t="30806" r="9011" b="18986"/>
          <a:stretch/>
        </p:blipFill>
        <p:spPr>
          <a:xfrm>
            <a:off x="22288" y="1423130"/>
            <a:ext cx="9121712" cy="3601047"/>
          </a:xfrm>
          <a:prstGeom prst="rect">
            <a:avLst/>
          </a:prstGeom>
        </p:spPr>
      </p:pic>
      <p:sp>
        <p:nvSpPr>
          <p:cNvPr id="4" name="TextBox 3">
            <a:extLst>
              <a:ext uri="{FF2B5EF4-FFF2-40B4-BE49-F238E27FC236}">
                <a16:creationId xmlns:a16="http://schemas.microsoft.com/office/drawing/2014/main" id="{B73281D5-27E6-C9F8-4FCD-300C425DE994}"/>
              </a:ext>
            </a:extLst>
          </p:cNvPr>
          <p:cNvSpPr txBox="1"/>
          <p:nvPr/>
        </p:nvSpPr>
        <p:spPr>
          <a:xfrm>
            <a:off x="0" y="6581001"/>
            <a:ext cx="1835118" cy="276999"/>
          </a:xfrm>
          <a:prstGeom prst="rect">
            <a:avLst/>
          </a:prstGeom>
          <a:noFill/>
        </p:spPr>
        <p:txBody>
          <a:bodyPr wrap="none" rtlCol="0">
            <a:spAutoFit/>
          </a:bodyPr>
          <a:lstStyle/>
          <a:p>
            <a:r>
              <a:rPr lang="en-US" sz="1200" dirty="0"/>
              <a:t>Buettner et al., CVPR 2024</a:t>
            </a:r>
          </a:p>
        </p:txBody>
      </p:sp>
      <p:sp>
        <p:nvSpPr>
          <p:cNvPr id="7" name="Title 1">
            <a:extLst>
              <a:ext uri="{FF2B5EF4-FFF2-40B4-BE49-F238E27FC236}">
                <a16:creationId xmlns:a16="http://schemas.microsoft.com/office/drawing/2014/main" id="{A7D64BE8-D5B2-54BA-C5DD-4FB337B3A3C0}"/>
              </a:ext>
            </a:extLst>
          </p:cNvPr>
          <p:cNvSpPr txBox="1">
            <a:spLocks/>
          </p:cNvSpPr>
          <p:nvPr/>
        </p:nvSpPr>
        <p:spPr>
          <a:xfrm>
            <a:off x="457200" y="274638"/>
            <a:ext cx="8229600" cy="1143000"/>
          </a:xfrm>
          <a:prstGeom prst="rect">
            <a:avLst/>
          </a:prstGeom>
          <a:noFill/>
          <a:ln>
            <a:noFill/>
          </a:ln>
        </p:spPr>
        <p:txBody>
          <a:bodyPr spcFirstLastPara="1" vert="horz" wrap="square" lIns="91425" tIns="91425" rIns="91425" bIns="91425" rtlCol="0" anchor="ctr" anchorCtr="0">
            <a:noAutofit/>
          </a:bodyPr>
          <a:lstStyle>
            <a:lvl1pPr lvl="0" algn="l" defTabSz="914400" rtl="0" eaLnBrk="1" latinLnBrk="0" hangingPunct="1">
              <a:lnSpc>
                <a:spcPct val="100000"/>
              </a:lnSpc>
              <a:spcBef>
                <a:spcPts val="0"/>
              </a:spcBef>
              <a:spcAft>
                <a:spcPts val="0"/>
              </a:spcAft>
              <a:buSzPts val="3200"/>
              <a:buNone/>
              <a:defRPr sz="4400" kern="1200">
                <a:solidFill>
                  <a:schemeClr val="tx1"/>
                </a:solidFill>
                <a:latin typeface="+mj-lt"/>
                <a:ea typeface="+mj-ea"/>
                <a:cs typeface="+mj-cs"/>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pPr algn="ctr"/>
            <a:r>
              <a:rPr lang="en-US" dirty="0"/>
              <a:t>Geographic Domain Shifts</a:t>
            </a:r>
          </a:p>
        </p:txBody>
      </p:sp>
    </p:spTree>
    <p:extLst>
      <p:ext uri="{BB962C8B-B14F-4D97-AF65-F5344CB8AC3E}">
        <p14:creationId xmlns:p14="http://schemas.microsoft.com/office/powerpoint/2010/main" val="1406376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9F20E-6325-2765-0D90-4E95FCADAEC2}"/>
              </a:ext>
            </a:extLst>
          </p:cNvPr>
          <p:cNvPicPr>
            <a:picLocks noChangeAspect="1"/>
          </p:cNvPicPr>
          <p:nvPr/>
        </p:nvPicPr>
        <p:blipFill rotWithShape="1">
          <a:blip r:embed="rId2"/>
          <a:srcRect l="19341" t="17717" r="9561" b="23089"/>
          <a:stretch/>
        </p:blipFill>
        <p:spPr>
          <a:xfrm>
            <a:off x="0" y="1439949"/>
            <a:ext cx="9118962" cy="4270549"/>
          </a:xfrm>
          <a:prstGeom prst="rect">
            <a:avLst/>
          </a:prstGeom>
        </p:spPr>
      </p:pic>
      <p:sp>
        <p:nvSpPr>
          <p:cNvPr id="4" name="TextBox 3">
            <a:extLst>
              <a:ext uri="{FF2B5EF4-FFF2-40B4-BE49-F238E27FC236}">
                <a16:creationId xmlns:a16="http://schemas.microsoft.com/office/drawing/2014/main" id="{5CDD8C5D-57DD-BA6C-12CD-A864ECEF8776}"/>
              </a:ext>
            </a:extLst>
          </p:cNvPr>
          <p:cNvSpPr txBox="1"/>
          <p:nvPr/>
        </p:nvSpPr>
        <p:spPr>
          <a:xfrm>
            <a:off x="0" y="6581001"/>
            <a:ext cx="1835118" cy="276999"/>
          </a:xfrm>
          <a:prstGeom prst="rect">
            <a:avLst/>
          </a:prstGeom>
          <a:noFill/>
        </p:spPr>
        <p:txBody>
          <a:bodyPr wrap="none" rtlCol="0">
            <a:spAutoFit/>
          </a:bodyPr>
          <a:lstStyle/>
          <a:p>
            <a:r>
              <a:rPr lang="en-US" sz="1200" dirty="0"/>
              <a:t>Buettner et al., CVPR 2024</a:t>
            </a:r>
          </a:p>
        </p:txBody>
      </p:sp>
      <p:sp>
        <p:nvSpPr>
          <p:cNvPr id="5" name="Title 1">
            <a:extLst>
              <a:ext uri="{FF2B5EF4-FFF2-40B4-BE49-F238E27FC236}">
                <a16:creationId xmlns:a16="http://schemas.microsoft.com/office/drawing/2014/main" id="{3806F5EA-86D8-13B3-0515-F487266A452E}"/>
              </a:ext>
            </a:extLst>
          </p:cNvPr>
          <p:cNvSpPr txBox="1">
            <a:spLocks/>
          </p:cNvSpPr>
          <p:nvPr/>
        </p:nvSpPr>
        <p:spPr>
          <a:xfrm>
            <a:off x="457200" y="274638"/>
            <a:ext cx="8229600" cy="1143000"/>
          </a:xfrm>
          <a:prstGeom prst="rect">
            <a:avLst/>
          </a:prstGeom>
          <a:noFill/>
          <a:ln>
            <a:noFill/>
          </a:ln>
        </p:spPr>
        <p:txBody>
          <a:bodyPr spcFirstLastPara="1" vert="horz" wrap="square" lIns="91425" tIns="91425" rIns="91425" bIns="91425" rtlCol="0" anchor="ctr" anchorCtr="0">
            <a:noAutofit/>
          </a:bodyPr>
          <a:lstStyle>
            <a:lvl1pPr lvl="0" algn="l" defTabSz="914400" rtl="0" eaLnBrk="1" latinLnBrk="0" hangingPunct="1">
              <a:lnSpc>
                <a:spcPct val="100000"/>
              </a:lnSpc>
              <a:spcBef>
                <a:spcPts val="0"/>
              </a:spcBef>
              <a:spcAft>
                <a:spcPts val="0"/>
              </a:spcAft>
              <a:buSzPts val="3200"/>
              <a:buNone/>
              <a:defRPr sz="4400" kern="1200">
                <a:solidFill>
                  <a:schemeClr val="tx1"/>
                </a:solidFill>
                <a:latin typeface="+mj-lt"/>
                <a:ea typeface="+mj-ea"/>
                <a:cs typeface="+mj-cs"/>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pPr algn="ctr"/>
            <a:r>
              <a:rPr lang="en-US" dirty="0"/>
              <a:t>Geographic Domain Shifts</a:t>
            </a:r>
          </a:p>
        </p:txBody>
      </p:sp>
    </p:spTree>
    <p:extLst>
      <p:ext uri="{BB962C8B-B14F-4D97-AF65-F5344CB8AC3E}">
        <p14:creationId xmlns:p14="http://schemas.microsoft.com/office/powerpoint/2010/main" val="2871482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83BBF-D211-4D3A-8EAF-22904973A40F}"/>
              </a:ext>
            </a:extLst>
          </p:cNvPr>
          <p:cNvSpPr>
            <a:spLocks noGrp="1"/>
          </p:cNvSpPr>
          <p:nvPr>
            <p:ph type="title"/>
          </p:nvPr>
        </p:nvSpPr>
        <p:spPr>
          <a:xfrm>
            <a:off x="275303" y="274638"/>
            <a:ext cx="8622891" cy="1143000"/>
          </a:xfrm>
        </p:spPr>
        <p:txBody>
          <a:bodyPr>
            <a:normAutofit/>
          </a:bodyPr>
          <a:lstStyle/>
          <a:p>
            <a:r>
              <a:rPr lang="en-US" dirty="0"/>
              <a:t>Plan for this lecture</a:t>
            </a:r>
          </a:p>
        </p:txBody>
      </p:sp>
      <p:sp>
        <p:nvSpPr>
          <p:cNvPr id="3" name="Content Placeholder 2">
            <a:extLst>
              <a:ext uri="{FF2B5EF4-FFF2-40B4-BE49-F238E27FC236}">
                <a16:creationId xmlns:a16="http://schemas.microsoft.com/office/drawing/2014/main" id="{AEF414FB-2498-4291-8FAC-1CC986809FBC}"/>
              </a:ext>
            </a:extLst>
          </p:cNvPr>
          <p:cNvSpPr>
            <a:spLocks noGrp="1"/>
          </p:cNvSpPr>
          <p:nvPr>
            <p:ph idx="1"/>
          </p:nvPr>
        </p:nvSpPr>
        <p:spPr>
          <a:xfrm>
            <a:off x="457200" y="1600200"/>
            <a:ext cx="8229600" cy="4983162"/>
          </a:xfrm>
        </p:spPr>
        <p:txBody>
          <a:bodyPr>
            <a:normAutofit/>
          </a:bodyPr>
          <a:lstStyle/>
          <a:p>
            <a:r>
              <a:rPr lang="en-US" dirty="0"/>
              <a:t>Domain shifts due to visual style/appearance</a:t>
            </a:r>
          </a:p>
          <a:p>
            <a:r>
              <a:rPr lang="en-US" dirty="0"/>
              <a:t>Domain shifts due to geography </a:t>
            </a:r>
          </a:p>
          <a:p>
            <a:r>
              <a:rPr lang="en-US" b="1" dirty="0"/>
              <a:t>Models inheriting social biases </a:t>
            </a:r>
          </a:p>
          <a:p>
            <a:r>
              <a:rPr lang="en-US" b="1" dirty="0"/>
              <a:t>Deep fakes and adversarial perturbations</a:t>
            </a:r>
          </a:p>
        </p:txBody>
      </p:sp>
    </p:spTree>
    <p:extLst>
      <p:ext uri="{BB962C8B-B14F-4D97-AF65-F5344CB8AC3E}">
        <p14:creationId xmlns:p14="http://schemas.microsoft.com/office/powerpoint/2010/main" val="3435103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CB67-7D84-406E-BE47-BA26076AC0EB}"/>
              </a:ext>
            </a:extLst>
          </p:cNvPr>
          <p:cNvSpPr>
            <a:spLocks noGrp="1"/>
          </p:cNvSpPr>
          <p:nvPr>
            <p:ph type="title"/>
          </p:nvPr>
        </p:nvSpPr>
        <p:spPr/>
        <p:txBody>
          <a:bodyPr/>
          <a:lstStyle/>
          <a:p>
            <a:r>
              <a:rPr lang="en-US" dirty="0"/>
              <a:t>Bias in Language</a:t>
            </a:r>
          </a:p>
        </p:txBody>
      </p:sp>
      <p:pic>
        <p:nvPicPr>
          <p:cNvPr id="4" name="Picture 3">
            <a:extLst>
              <a:ext uri="{FF2B5EF4-FFF2-40B4-BE49-F238E27FC236}">
                <a16:creationId xmlns:a16="http://schemas.microsoft.com/office/drawing/2014/main" id="{7BF3CF8E-BA50-473E-A9B4-C38351E66A01}"/>
              </a:ext>
            </a:extLst>
          </p:cNvPr>
          <p:cNvPicPr>
            <a:picLocks noChangeAspect="1"/>
          </p:cNvPicPr>
          <p:nvPr/>
        </p:nvPicPr>
        <p:blipFill rotWithShape="1">
          <a:blip r:embed="rId2"/>
          <a:srcRect l="28925" t="13919" r="17097" b="6368"/>
          <a:stretch/>
        </p:blipFill>
        <p:spPr>
          <a:xfrm>
            <a:off x="1592825" y="1289817"/>
            <a:ext cx="5958350" cy="4949465"/>
          </a:xfrm>
          <a:prstGeom prst="rect">
            <a:avLst/>
          </a:prstGeom>
        </p:spPr>
      </p:pic>
      <p:sp>
        <p:nvSpPr>
          <p:cNvPr id="5" name="TextBox 4">
            <a:extLst>
              <a:ext uri="{FF2B5EF4-FFF2-40B4-BE49-F238E27FC236}">
                <a16:creationId xmlns:a16="http://schemas.microsoft.com/office/drawing/2014/main" id="{12880654-CDD7-4EF7-AD70-A3777E97A45B}"/>
              </a:ext>
            </a:extLst>
          </p:cNvPr>
          <p:cNvSpPr txBox="1"/>
          <p:nvPr/>
        </p:nvSpPr>
        <p:spPr>
          <a:xfrm>
            <a:off x="0" y="6581001"/>
            <a:ext cx="771608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Bolukbasi</a:t>
            </a:r>
            <a:r>
              <a:rPr kumimoji="0" lang="en-US" sz="1200" b="0" i="0" u="none" strike="noStrike" kern="1200" cap="none" spc="0" normalizeH="0" baseline="0" noProof="0" dirty="0">
                <a:ln>
                  <a:noFill/>
                </a:ln>
                <a:solidFill>
                  <a:prstClr val="black"/>
                </a:solidFill>
                <a:effectLst/>
                <a:uLnTx/>
                <a:uFillTx/>
                <a:latin typeface="Calibri"/>
                <a:ea typeface="+mn-ea"/>
                <a:cs typeface="+mn-cs"/>
              </a:rPr>
              <a:t> et al., </a:t>
            </a:r>
            <a:r>
              <a:rPr kumimoji="0" lang="en-US" sz="1200" b="0" i="1" u="none" strike="noStrike" kern="1200" cap="none" spc="0" normalizeH="0" baseline="0" noProof="0" dirty="0">
                <a:ln>
                  <a:noFill/>
                </a:ln>
                <a:solidFill>
                  <a:prstClr val="black"/>
                </a:solidFill>
                <a:effectLst/>
                <a:uLnTx/>
                <a:uFillTx/>
                <a:latin typeface="Calibri"/>
                <a:ea typeface="+mn-ea"/>
                <a:cs typeface="+mn-cs"/>
              </a:rPr>
              <a:t>Man is to Computer Programmer as Woman is to Homemaker? Debiasing Word Embeddings</a:t>
            </a:r>
            <a:r>
              <a:rPr kumimoji="0" lang="en-US" sz="1200" b="0" i="0" u="none" strike="noStrike" kern="1200" cap="none" spc="0" normalizeH="0" baseline="0" noProof="0" dirty="0">
                <a:ln>
                  <a:noFill/>
                </a:ln>
                <a:solidFill>
                  <a:prstClr val="black"/>
                </a:solidFill>
                <a:effectLst/>
                <a:uLnTx/>
                <a:uFillTx/>
                <a:latin typeface="Calibri"/>
                <a:ea typeface="+mn-ea"/>
                <a:cs typeface="+mn-cs"/>
              </a:rPr>
              <a:t>, NIPS 2016</a:t>
            </a:r>
          </a:p>
        </p:txBody>
      </p:sp>
    </p:spTree>
    <p:extLst>
      <p:ext uri="{BB962C8B-B14F-4D97-AF65-F5344CB8AC3E}">
        <p14:creationId xmlns:p14="http://schemas.microsoft.com/office/powerpoint/2010/main" val="3156378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1D2B9-A66C-4611-B657-7F30977F8565}"/>
              </a:ext>
            </a:extLst>
          </p:cNvPr>
          <p:cNvSpPr>
            <a:spLocks noGrp="1"/>
          </p:cNvSpPr>
          <p:nvPr>
            <p:ph type="title"/>
          </p:nvPr>
        </p:nvSpPr>
        <p:spPr/>
        <p:txBody>
          <a:bodyPr/>
          <a:lstStyle/>
          <a:p>
            <a:r>
              <a:rPr lang="en-US" dirty="0"/>
              <a:t>Bias in Language</a:t>
            </a:r>
          </a:p>
        </p:txBody>
      </p:sp>
      <p:sp>
        <p:nvSpPr>
          <p:cNvPr id="3" name="Content Placeholder 2">
            <a:extLst>
              <a:ext uri="{FF2B5EF4-FFF2-40B4-BE49-F238E27FC236}">
                <a16:creationId xmlns:a16="http://schemas.microsoft.com/office/drawing/2014/main" id="{ED155F22-9DEB-490F-81BB-A0E69912114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D01C00C6-F5E2-4C50-ACC7-BE53A2C02EAE}"/>
              </a:ext>
            </a:extLst>
          </p:cNvPr>
          <p:cNvPicPr>
            <a:picLocks noChangeAspect="1"/>
          </p:cNvPicPr>
          <p:nvPr/>
        </p:nvPicPr>
        <p:blipFill rotWithShape="1">
          <a:blip r:embed="rId2"/>
          <a:srcRect l="13333" t="8411" r="11935" b="15651"/>
          <a:stretch/>
        </p:blipFill>
        <p:spPr>
          <a:xfrm>
            <a:off x="245808" y="3133880"/>
            <a:ext cx="6034964" cy="3449482"/>
          </a:xfrm>
          <a:prstGeom prst="rect">
            <a:avLst/>
          </a:prstGeom>
        </p:spPr>
      </p:pic>
      <p:pic>
        <p:nvPicPr>
          <p:cNvPr id="5" name="Picture 4">
            <a:extLst>
              <a:ext uri="{FF2B5EF4-FFF2-40B4-BE49-F238E27FC236}">
                <a16:creationId xmlns:a16="http://schemas.microsoft.com/office/drawing/2014/main" id="{6E907050-00EE-465B-B8E2-3FD2D236D993}"/>
              </a:ext>
            </a:extLst>
          </p:cNvPr>
          <p:cNvPicPr>
            <a:picLocks noChangeAspect="1"/>
          </p:cNvPicPr>
          <p:nvPr/>
        </p:nvPicPr>
        <p:blipFill rotWithShape="1">
          <a:blip r:embed="rId3"/>
          <a:srcRect l="12797" t="12006" r="22795" b="33395"/>
          <a:stretch/>
        </p:blipFill>
        <p:spPr>
          <a:xfrm>
            <a:off x="3696833" y="1260322"/>
            <a:ext cx="5201359" cy="2480176"/>
          </a:xfrm>
          <a:prstGeom prst="rect">
            <a:avLst/>
          </a:prstGeom>
        </p:spPr>
      </p:pic>
      <p:sp>
        <p:nvSpPr>
          <p:cNvPr id="7" name="Rectangle 6">
            <a:extLst>
              <a:ext uri="{FF2B5EF4-FFF2-40B4-BE49-F238E27FC236}">
                <a16:creationId xmlns:a16="http://schemas.microsoft.com/office/drawing/2014/main" id="{2A18A593-732A-4C1E-85C1-A7780F353B1F}"/>
              </a:ext>
            </a:extLst>
          </p:cNvPr>
          <p:cNvSpPr/>
          <p:nvPr/>
        </p:nvSpPr>
        <p:spPr>
          <a:xfrm>
            <a:off x="0" y="6583362"/>
            <a:ext cx="234641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4"/>
              </a:rPr>
              <a:t>http://wordbias.umiacs.umd.edu/</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956088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18659-796F-4A65-8F13-C338E64A2DD1}"/>
              </a:ext>
            </a:extLst>
          </p:cNvPr>
          <p:cNvSpPr>
            <a:spLocks noGrp="1"/>
          </p:cNvSpPr>
          <p:nvPr>
            <p:ph type="title"/>
          </p:nvPr>
        </p:nvSpPr>
        <p:spPr/>
        <p:txBody>
          <a:bodyPr/>
          <a:lstStyle/>
          <a:p>
            <a:r>
              <a:rPr lang="en-US" dirty="0"/>
              <a:t>Bias in Vision</a:t>
            </a:r>
          </a:p>
        </p:txBody>
      </p:sp>
      <p:pic>
        <p:nvPicPr>
          <p:cNvPr id="4" name="Picture 3">
            <a:extLst>
              <a:ext uri="{FF2B5EF4-FFF2-40B4-BE49-F238E27FC236}">
                <a16:creationId xmlns:a16="http://schemas.microsoft.com/office/drawing/2014/main" id="{0B399BF4-A1A9-4D5B-8EA9-A513DC73AA9E}"/>
              </a:ext>
            </a:extLst>
          </p:cNvPr>
          <p:cNvPicPr>
            <a:picLocks noChangeAspect="1"/>
          </p:cNvPicPr>
          <p:nvPr/>
        </p:nvPicPr>
        <p:blipFill rotWithShape="1">
          <a:blip r:embed="rId2"/>
          <a:srcRect l="13978" t="16403" r="22796" b="10765"/>
          <a:stretch/>
        </p:blipFill>
        <p:spPr>
          <a:xfrm>
            <a:off x="884904" y="1417638"/>
            <a:ext cx="7374192" cy="4778177"/>
          </a:xfrm>
          <a:prstGeom prst="rect">
            <a:avLst/>
          </a:prstGeom>
        </p:spPr>
      </p:pic>
      <p:sp>
        <p:nvSpPr>
          <p:cNvPr id="5" name="TextBox 4">
            <a:extLst>
              <a:ext uri="{FF2B5EF4-FFF2-40B4-BE49-F238E27FC236}">
                <a16:creationId xmlns:a16="http://schemas.microsoft.com/office/drawing/2014/main" id="{A21D5099-6C67-471C-BC1A-AE7738EFAB43}"/>
              </a:ext>
            </a:extLst>
          </p:cNvPr>
          <p:cNvSpPr txBox="1"/>
          <p:nvPr/>
        </p:nvSpPr>
        <p:spPr>
          <a:xfrm>
            <a:off x="0" y="6581001"/>
            <a:ext cx="58244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Burns et al., </a:t>
            </a:r>
            <a:r>
              <a:rPr kumimoji="0" lang="en-US" sz="1200" b="0" i="1" u="none" strike="noStrike" kern="1200" cap="none" spc="0" normalizeH="0" baseline="0" noProof="0" dirty="0">
                <a:ln>
                  <a:noFill/>
                </a:ln>
                <a:solidFill>
                  <a:prstClr val="black"/>
                </a:solidFill>
                <a:effectLst/>
                <a:uLnTx/>
                <a:uFillTx/>
                <a:latin typeface="Calibri"/>
                <a:ea typeface="+mn-ea"/>
                <a:cs typeface="+mn-cs"/>
              </a:rPr>
              <a:t>Women also Snowboard: Overcoming Bias in Captioning Models</a:t>
            </a:r>
            <a:r>
              <a:rPr kumimoji="0" lang="en-US" sz="1200" b="0" i="0" u="none" strike="noStrike" kern="1200" cap="none" spc="0" normalizeH="0" baseline="0" noProof="0" dirty="0">
                <a:ln>
                  <a:noFill/>
                </a:ln>
                <a:solidFill>
                  <a:prstClr val="black"/>
                </a:solidFill>
                <a:effectLst/>
                <a:uLnTx/>
                <a:uFillTx/>
                <a:latin typeface="Calibri"/>
                <a:ea typeface="+mn-ea"/>
                <a:cs typeface="+mn-cs"/>
              </a:rPr>
              <a:t>, ECCV 2018</a:t>
            </a:r>
          </a:p>
        </p:txBody>
      </p:sp>
    </p:spTree>
    <p:extLst>
      <p:ext uri="{BB962C8B-B14F-4D97-AF65-F5344CB8AC3E}">
        <p14:creationId xmlns:p14="http://schemas.microsoft.com/office/powerpoint/2010/main" val="3267808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83BBF-D211-4D3A-8EAF-22904973A40F}"/>
              </a:ext>
            </a:extLst>
          </p:cNvPr>
          <p:cNvSpPr>
            <a:spLocks noGrp="1"/>
          </p:cNvSpPr>
          <p:nvPr>
            <p:ph type="title"/>
          </p:nvPr>
        </p:nvSpPr>
        <p:spPr>
          <a:xfrm>
            <a:off x="275303" y="274638"/>
            <a:ext cx="8622891" cy="1143000"/>
          </a:xfrm>
        </p:spPr>
        <p:txBody>
          <a:bodyPr>
            <a:normAutofit/>
          </a:bodyPr>
          <a:lstStyle/>
          <a:p>
            <a:r>
              <a:rPr lang="en-US" dirty="0"/>
              <a:t>Plan for this lecture</a:t>
            </a:r>
          </a:p>
        </p:txBody>
      </p:sp>
      <p:sp>
        <p:nvSpPr>
          <p:cNvPr id="3" name="Content Placeholder 2">
            <a:extLst>
              <a:ext uri="{FF2B5EF4-FFF2-40B4-BE49-F238E27FC236}">
                <a16:creationId xmlns:a16="http://schemas.microsoft.com/office/drawing/2014/main" id="{AEF414FB-2498-4291-8FAC-1CC986809FBC}"/>
              </a:ext>
            </a:extLst>
          </p:cNvPr>
          <p:cNvSpPr>
            <a:spLocks noGrp="1"/>
          </p:cNvSpPr>
          <p:nvPr>
            <p:ph idx="1"/>
          </p:nvPr>
        </p:nvSpPr>
        <p:spPr>
          <a:xfrm>
            <a:off x="457200" y="1600200"/>
            <a:ext cx="8229600" cy="4983162"/>
          </a:xfrm>
        </p:spPr>
        <p:txBody>
          <a:bodyPr>
            <a:normAutofit/>
          </a:bodyPr>
          <a:lstStyle/>
          <a:p>
            <a:r>
              <a:rPr lang="en-US" b="1" dirty="0"/>
              <a:t>Domain shifts due to visual style/appearance</a:t>
            </a:r>
          </a:p>
          <a:p>
            <a:r>
              <a:rPr lang="en-US" b="1" dirty="0"/>
              <a:t>Domain shifts due to geography </a:t>
            </a:r>
          </a:p>
          <a:p>
            <a:r>
              <a:rPr lang="en-US" dirty="0"/>
              <a:t>Models inheriting social biases </a:t>
            </a:r>
          </a:p>
          <a:p>
            <a:r>
              <a:rPr lang="en-US" dirty="0"/>
              <a:t>Deep fakes and adversarial perturbations</a:t>
            </a:r>
          </a:p>
        </p:txBody>
      </p:sp>
    </p:spTree>
    <p:extLst>
      <p:ext uri="{BB962C8B-B14F-4D97-AF65-F5344CB8AC3E}">
        <p14:creationId xmlns:p14="http://schemas.microsoft.com/office/powerpoint/2010/main" val="3672973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857251"/>
            <a:ext cx="9143981" cy="514348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857250"/>
            <a:ext cx="9144000" cy="5143500"/>
          </a:xfrm>
          <a:custGeom>
            <a:avLst/>
            <a:gdLst/>
            <a:ahLst/>
            <a:cxnLst/>
            <a:rect l="l" t="t" r="r" b="b"/>
            <a:pathLst>
              <a:path w="9144000" h="5143500">
                <a:moveTo>
                  <a:pt x="9143981" y="5143489"/>
                </a:moveTo>
                <a:lnTo>
                  <a:pt x="0" y="5143489"/>
                </a:lnTo>
                <a:lnTo>
                  <a:pt x="0" y="0"/>
                </a:lnTo>
                <a:lnTo>
                  <a:pt x="9143981" y="0"/>
                </a:lnTo>
                <a:lnTo>
                  <a:pt x="9143981" y="5143489"/>
                </a:lnTo>
                <a:close/>
              </a:path>
            </a:pathLst>
          </a:custGeom>
          <a:solidFill>
            <a:srgbClr val="333333">
              <a:alpha val="7037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2108327" y="2137958"/>
            <a:ext cx="4927328" cy="474489"/>
          </a:xfrm>
          <a:prstGeom prst="rect">
            <a:avLst/>
          </a:prstGeom>
        </p:spPr>
        <p:txBody>
          <a:bodyPr vert="horz" wrap="square" lIns="0" tIns="12700" rIns="0" bIns="0" rtlCol="0">
            <a:spAutoFit/>
          </a:bodyPr>
          <a:lstStyle/>
          <a:p>
            <a:pPr marL="12700">
              <a:spcBef>
                <a:spcPts val="100"/>
              </a:spcBef>
            </a:pPr>
            <a:r>
              <a:rPr b="1" dirty="0">
                <a:latin typeface="Verdana"/>
                <a:cs typeface="Verdana"/>
              </a:rPr>
              <a:t>Human Reporting Bias</a:t>
            </a:r>
          </a:p>
        </p:txBody>
      </p:sp>
      <p:sp>
        <p:nvSpPr>
          <p:cNvPr id="5" name="object 5"/>
          <p:cNvSpPr txBox="1"/>
          <p:nvPr/>
        </p:nvSpPr>
        <p:spPr>
          <a:xfrm>
            <a:off x="1335898" y="2978155"/>
            <a:ext cx="6508750" cy="1864740"/>
          </a:xfrm>
          <a:prstGeom prst="rect">
            <a:avLst/>
          </a:prstGeom>
        </p:spPr>
        <p:txBody>
          <a:bodyPr vert="horz" wrap="square" lIns="0" tIns="27939" rIns="0" bIns="0" rtlCol="0">
            <a:spAutoFit/>
          </a:bodyPr>
          <a:lstStyle/>
          <a:p>
            <a:pPr marL="12065" marR="5080" lvl="0" indent="12700" algn="ctr" defTabSz="914400" rtl="0" eaLnBrk="1" fontAlgn="auto" latinLnBrk="0" hangingPunct="1">
              <a:lnSpc>
                <a:spcPts val="2850"/>
              </a:lnSpc>
              <a:spcBef>
                <a:spcPts val="219"/>
              </a:spcBef>
              <a:spcAft>
                <a:spcPts val="0"/>
              </a:spcAft>
              <a:buClrTx/>
              <a:buSzTx/>
              <a:buFontTx/>
              <a:buNone/>
              <a:tabLst/>
              <a:defRPr/>
            </a:pPr>
            <a:r>
              <a:rPr kumimoji="0" sz="2400" b="0" i="0" u="none" strike="noStrike" kern="1200" cap="none" normalizeH="0" noProof="0" dirty="0">
                <a:ln>
                  <a:noFill/>
                </a:ln>
                <a:solidFill>
                  <a:srgbClr val="FFFFFF"/>
                </a:solidFill>
                <a:effectLst/>
                <a:uLnTx/>
                <a:uFillTx/>
                <a:latin typeface="Arial"/>
                <a:ea typeface="+mn-ea"/>
                <a:cs typeface="Arial"/>
              </a:rPr>
              <a:t>The </a:t>
            </a:r>
            <a:r>
              <a:rPr kumimoji="0" sz="2400" b="1" i="0" u="none" strike="noStrike" kern="1200" cap="none" normalizeH="0" noProof="0" dirty="0">
                <a:ln>
                  <a:noFill/>
                </a:ln>
                <a:solidFill>
                  <a:srgbClr val="64FFDA"/>
                </a:solidFill>
                <a:effectLst/>
                <a:uLnTx/>
                <a:uFillTx/>
                <a:latin typeface="Verdana"/>
                <a:ea typeface="+mn-ea"/>
                <a:cs typeface="Verdana"/>
              </a:rPr>
              <a:t>frequency </a:t>
            </a:r>
            <a:r>
              <a:rPr kumimoji="0" sz="2400" b="0" i="0" u="none" strike="noStrike" kern="1200" cap="none" normalizeH="0" noProof="0" dirty="0">
                <a:ln>
                  <a:noFill/>
                </a:ln>
                <a:solidFill>
                  <a:srgbClr val="FFFFFF"/>
                </a:solidFill>
                <a:effectLst/>
                <a:uLnTx/>
                <a:uFillTx/>
                <a:latin typeface="Arial"/>
                <a:ea typeface="+mn-ea"/>
                <a:cs typeface="Arial"/>
              </a:rPr>
              <a:t>with which </a:t>
            </a:r>
            <a:r>
              <a:rPr kumimoji="0" sz="2400" b="1" i="0" u="none" strike="noStrike" kern="1200" cap="none" normalizeH="0" noProof="0" dirty="0">
                <a:ln>
                  <a:noFill/>
                </a:ln>
                <a:solidFill>
                  <a:srgbClr val="64FFDA"/>
                </a:solidFill>
                <a:effectLst/>
                <a:uLnTx/>
                <a:uFillTx/>
                <a:latin typeface="Verdana"/>
                <a:ea typeface="+mn-ea"/>
                <a:cs typeface="Verdana"/>
              </a:rPr>
              <a:t>people write </a:t>
            </a:r>
            <a:r>
              <a:rPr kumimoji="0" sz="2400" b="0" i="0" u="none" strike="noStrike" kern="1200" cap="none" normalizeH="0" noProof="0" dirty="0">
                <a:ln>
                  <a:noFill/>
                </a:ln>
                <a:solidFill>
                  <a:srgbClr val="FFFFFF"/>
                </a:solidFill>
                <a:effectLst/>
                <a:uLnTx/>
                <a:uFillTx/>
                <a:latin typeface="Arial"/>
                <a:ea typeface="+mn-ea"/>
                <a:cs typeface="Arial"/>
              </a:rPr>
              <a:t>about actions, outcomes, or properties is </a:t>
            </a:r>
            <a:r>
              <a:rPr kumimoji="0" sz="2400" b="1" i="0" u="none" strike="noStrike" kern="1200" cap="none" normalizeH="0" noProof="0" dirty="0">
                <a:ln>
                  <a:noFill/>
                </a:ln>
                <a:solidFill>
                  <a:srgbClr val="64FFDA"/>
                </a:solidFill>
                <a:effectLst/>
                <a:uLnTx/>
                <a:uFillTx/>
                <a:latin typeface="Verdana"/>
                <a:ea typeface="+mn-ea"/>
                <a:cs typeface="Verdana"/>
              </a:rPr>
              <a:t>not a  reflection of real-world frequencies </a:t>
            </a:r>
            <a:r>
              <a:rPr kumimoji="0" sz="2400" b="0" i="0" u="none" strike="noStrike" kern="1200" cap="none" normalizeH="0" noProof="0" dirty="0">
                <a:ln>
                  <a:noFill/>
                </a:ln>
                <a:solidFill>
                  <a:srgbClr val="FFFFFF"/>
                </a:solidFill>
                <a:effectLst/>
                <a:uLnTx/>
                <a:uFillTx/>
                <a:latin typeface="Arial"/>
                <a:ea typeface="+mn-ea"/>
                <a:cs typeface="Arial"/>
              </a:rPr>
              <a:t>or the degree to which a property is characteristic of a class of individuals</a:t>
            </a:r>
            <a:endParaRPr kumimoji="0" sz="2400" b="0" i="0" u="none" strike="noStrike" kern="1200" cap="none" normalizeH="0" noProof="0" dirty="0">
              <a:ln>
                <a:noFill/>
              </a:ln>
              <a:solidFill>
                <a:prstClr val="black"/>
              </a:solidFill>
              <a:effectLst/>
              <a:uLnTx/>
              <a:uFillTx/>
              <a:latin typeface="Arial"/>
              <a:ea typeface="+mn-ea"/>
              <a:cs typeface="Arial"/>
            </a:endParaRPr>
          </a:p>
        </p:txBody>
      </p:sp>
      <p:sp>
        <p:nvSpPr>
          <p:cNvPr id="6" name="object 6"/>
          <p:cNvSpPr/>
          <p:nvPr/>
        </p:nvSpPr>
        <p:spPr>
          <a:xfrm>
            <a:off x="2590794" y="1990722"/>
            <a:ext cx="3962400" cy="0"/>
          </a:xfrm>
          <a:custGeom>
            <a:avLst/>
            <a:gdLst/>
            <a:ahLst/>
            <a:cxnLst/>
            <a:rect l="l" t="t" r="r" b="b"/>
            <a:pathLst>
              <a:path w="3962400">
                <a:moveTo>
                  <a:pt x="0" y="0"/>
                </a:moveTo>
                <a:lnTo>
                  <a:pt x="3962392" y="0"/>
                </a:lnTo>
              </a:path>
            </a:pathLst>
          </a:custGeom>
          <a:ln w="38099">
            <a:solidFill>
              <a:srgbClr val="64FF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590794" y="4867266"/>
            <a:ext cx="3962400" cy="0"/>
          </a:xfrm>
          <a:custGeom>
            <a:avLst/>
            <a:gdLst/>
            <a:ahLst/>
            <a:cxnLst/>
            <a:rect l="l" t="t" r="r" b="b"/>
            <a:pathLst>
              <a:path w="3962400">
                <a:moveTo>
                  <a:pt x="0" y="0"/>
                </a:moveTo>
                <a:lnTo>
                  <a:pt x="3962392" y="0"/>
                </a:lnTo>
              </a:path>
            </a:pathLst>
          </a:custGeom>
          <a:ln w="9524">
            <a:solidFill>
              <a:srgbClr val="64FF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32">
            <a:extLst>
              <a:ext uri="{FF2B5EF4-FFF2-40B4-BE49-F238E27FC236}">
                <a16:creationId xmlns:a16="http://schemas.microsoft.com/office/drawing/2014/main" id="{AC8ABCCD-1FED-47B8-9F6D-BB4482F78F4A}"/>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prstClr val="black"/>
                </a:solidFill>
                <a:effectLst/>
                <a:uLnTx/>
                <a:uFillTx/>
                <a:latin typeface="Arial"/>
                <a:ea typeface="+mn-ea"/>
                <a:cs typeface="Arial"/>
              </a:rPr>
              <a:t>Margaret</a:t>
            </a:r>
            <a:r>
              <a:rPr kumimoji="0" sz="1200" b="0" i="0" u="none" strike="noStrike" kern="1200" cap="none" spc="-25" normalizeH="0" baseline="0" noProof="0" dirty="0">
                <a:ln>
                  <a:noFill/>
                </a:ln>
                <a:solidFill>
                  <a:prstClr val="black"/>
                </a:solidFill>
                <a:effectLst/>
                <a:uLnTx/>
                <a:uFillTx/>
                <a:latin typeface="Arial"/>
                <a:ea typeface="+mn-ea"/>
                <a:cs typeface="Arial"/>
              </a:rPr>
              <a:t> </a:t>
            </a:r>
            <a:r>
              <a:rPr kumimoji="0" sz="1200" b="0" i="0" u="none" strike="noStrike" kern="1200" cap="none" spc="25" normalizeH="0" baseline="0" noProof="0" dirty="0">
                <a:ln>
                  <a:noFill/>
                </a:ln>
                <a:solidFill>
                  <a:prstClr val="black"/>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4" y="1360059"/>
            <a:ext cx="4039792" cy="482600"/>
          </a:xfrm>
          <a:prstGeom prst="rect">
            <a:avLst/>
          </a:prstGeom>
        </p:spPr>
        <p:txBody>
          <a:bodyPr vert="horz" wrap="square" lIns="0" tIns="12700" rIns="0" bIns="0" rtlCol="0">
            <a:spAutoFit/>
          </a:bodyPr>
          <a:lstStyle/>
          <a:p>
            <a:pPr marL="12700">
              <a:spcBef>
                <a:spcPts val="100"/>
              </a:spcBef>
            </a:pPr>
            <a:r>
              <a:rPr b="1" dirty="0">
                <a:latin typeface="Verdana"/>
                <a:cs typeface="Verdana"/>
              </a:rPr>
              <a:t>What do you see?</a:t>
            </a:r>
          </a:p>
        </p:txBody>
      </p:sp>
      <p:sp>
        <p:nvSpPr>
          <p:cNvPr id="3" name="object 3"/>
          <p:cNvSpPr txBox="1"/>
          <p:nvPr/>
        </p:nvSpPr>
        <p:spPr>
          <a:xfrm>
            <a:off x="475249" y="2033601"/>
            <a:ext cx="4147185" cy="3733800"/>
          </a:xfrm>
          <a:prstGeom prst="rect">
            <a:avLst/>
          </a:prstGeom>
        </p:spPr>
        <p:txBody>
          <a:bodyPr vert="horz" wrap="square" lIns="0" tIns="52704" rIns="0" bIns="0" rtlCol="0">
            <a:spAutoFit/>
          </a:bodyPr>
          <a:lstStyle/>
          <a:p>
            <a:pPr marL="379095" marR="0" lvl="0" indent="-367030" algn="l" defTabSz="914400" rtl="0" eaLnBrk="1" fontAlgn="auto" latinLnBrk="0" hangingPunct="1">
              <a:lnSpc>
                <a:spcPct val="100000"/>
              </a:lnSpc>
              <a:spcBef>
                <a:spcPts val="414"/>
              </a:spcBef>
              <a:spcAft>
                <a:spcPts val="0"/>
              </a:spcAft>
              <a:buClrTx/>
              <a:buSzTx/>
              <a:buFontTx/>
              <a:buChar char="●"/>
              <a:tabLst>
                <a:tab pos="379095" algn="l"/>
                <a:tab pos="379730" algn="l"/>
              </a:tabLst>
              <a:defRPr/>
            </a:pPr>
            <a:r>
              <a:rPr kumimoji="0" sz="1800" b="0" i="0" u="none" strike="noStrike" kern="1200" cap="none" spc="-15" normalizeH="0" baseline="0" noProof="0" dirty="0">
                <a:ln>
                  <a:noFill/>
                </a:ln>
                <a:solidFill>
                  <a:srgbClr val="FFFFFF"/>
                </a:solidFill>
                <a:effectLst/>
                <a:uLnTx/>
                <a:uFillTx/>
                <a:latin typeface="Arial"/>
                <a:ea typeface="+mn-ea"/>
                <a:cs typeface="Arial"/>
              </a:rPr>
              <a:t>Bananas</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379095" marR="0" lvl="0" indent="-367030" algn="l" defTabSz="914400" rtl="0" eaLnBrk="1" fontAlgn="auto" latinLnBrk="0" hangingPunct="1">
              <a:lnSpc>
                <a:spcPct val="100000"/>
              </a:lnSpc>
              <a:spcBef>
                <a:spcPts val="315"/>
              </a:spcBef>
              <a:spcAft>
                <a:spcPts val="0"/>
              </a:spcAft>
              <a:buClrTx/>
              <a:buSzTx/>
              <a:buFontTx/>
              <a:buChar char="●"/>
              <a:tabLst>
                <a:tab pos="379095" algn="l"/>
                <a:tab pos="379730" algn="l"/>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Stickers</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379095" marR="0" lvl="0" indent="-367030" algn="l" defTabSz="914400" rtl="0" eaLnBrk="1" fontAlgn="auto" latinLnBrk="0" hangingPunct="1">
              <a:lnSpc>
                <a:spcPct val="100000"/>
              </a:lnSpc>
              <a:spcBef>
                <a:spcPts val="315"/>
              </a:spcBef>
              <a:spcAft>
                <a:spcPts val="0"/>
              </a:spcAft>
              <a:buClrTx/>
              <a:buSzTx/>
              <a:buFontTx/>
              <a:buChar char="●"/>
              <a:tabLst>
                <a:tab pos="379095" algn="l"/>
                <a:tab pos="379730" algn="l"/>
              </a:tabLst>
              <a:defRPr/>
            </a:pPr>
            <a:r>
              <a:rPr kumimoji="0" sz="1800" b="0" i="0" u="none" strike="noStrike" kern="1200" cap="none" spc="-15" normalizeH="0" baseline="0" noProof="0" dirty="0">
                <a:ln>
                  <a:noFill/>
                </a:ln>
                <a:solidFill>
                  <a:srgbClr val="FFFFFF"/>
                </a:solidFill>
                <a:effectLst/>
                <a:uLnTx/>
                <a:uFillTx/>
                <a:latin typeface="Arial"/>
                <a:ea typeface="+mn-ea"/>
                <a:cs typeface="Arial"/>
              </a:rPr>
              <a:t>Dole</a:t>
            </a:r>
            <a:r>
              <a:rPr kumimoji="0" sz="1800" b="0" i="0" u="none" strike="noStrike" kern="1200" cap="none" spc="-10" normalizeH="0" baseline="0" noProof="0" dirty="0">
                <a:ln>
                  <a:noFill/>
                </a:ln>
                <a:solidFill>
                  <a:srgbClr val="FFFFFF"/>
                </a:solidFill>
                <a:effectLst/>
                <a:uLnTx/>
                <a:uFillTx/>
                <a:latin typeface="Arial"/>
                <a:ea typeface="+mn-ea"/>
                <a:cs typeface="Arial"/>
              </a:rPr>
              <a:t> </a:t>
            </a:r>
            <a:r>
              <a:rPr kumimoji="0" sz="1800" b="0" i="0" u="none" strike="noStrike" kern="1200" cap="none" spc="-15" normalizeH="0" baseline="0" noProof="0" dirty="0">
                <a:ln>
                  <a:noFill/>
                </a:ln>
                <a:solidFill>
                  <a:srgbClr val="FFFFFF"/>
                </a:solidFill>
                <a:effectLst/>
                <a:uLnTx/>
                <a:uFillTx/>
                <a:latin typeface="Arial"/>
                <a:ea typeface="+mn-ea"/>
                <a:cs typeface="Arial"/>
              </a:rPr>
              <a:t>Bananas</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379095" marR="0" lvl="0" indent="-367030" algn="l" defTabSz="914400" rtl="0" eaLnBrk="1" fontAlgn="auto" latinLnBrk="0" hangingPunct="1">
              <a:lnSpc>
                <a:spcPct val="100000"/>
              </a:lnSpc>
              <a:spcBef>
                <a:spcPts val="315"/>
              </a:spcBef>
              <a:spcAft>
                <a:spcPts val="0"/>
              </a:spcAft>
              <a:buClrTx/>
              <a:buSzTx/>
              <a:buFontTx/>
              <a:buChar char="●"/>
              <a:tabLst>
                <a:tab pos="379095" algn="l"/>
                <a:tab pos="379730" algn="l"/>
              </a:tabLst>
              <a:defRPr/>
            </a:pPr>
            <a:r>
              <a:rPr kumimoji="0" sz="1800" b="0" i="0" u="none" strike="noStrike" kern="1200" cap="none" spc="-15" normalizeH="0" baseline="0" noProof="0" dirty="0">
                <a:ln>
                  <a:noFill/>
                </a:ln>
                <a:solidFill>
                  <a:srgbClr val="FFFFFF"/>
                </a:solidFill>
                <a:effectLst/>
                <a:uLnTx/>
                <a:uFillTx/>
                <a:latin typeface="Arial"/>
                <a:ea typeface="+mn-ea"/>
                <a:cs typeface="Arial"/>
              </a:rPr>
              <a:t>Bananas </a:t>
            </a:r>
            <a:r>
              <a:rPr kumimoji="0" sz="1800" b="0" i="0" u="none" strike="noStrike" kern="1200" cap="none" spc="10" normalizeH="0" baseline="0" noProof="0" dirty="0">
                <a:ln>
                  <a:noFill/>
                </a:ln>
                <a:solidFill>
                  <a:srgbClr val="FFFFFF"/>
                </a:solidFill>
                <a:effectLst/>
                <a:uLnTx/>
                <a:uFillTx/>
                <a:latin typeface="Arial"/>
                <a:ea typeface="+mn-ea"/>
                <a:cs typeface="Arial"/>
              </a:rPr>
              <a:t>at </a:t>
            </a:r>
            <a:r>
              <a:rPr kumimoji="0" sz="1800" b="0" i="0" u="none" strike="noStrike" kern="1200" cap="none" spc="-35" normalizeH="0" baseline="0" noProof="0" dirty="0">
                <a:ln>
                  <a:noFill/>
                </a:ln>
                <a:solidFill>
                  <a:srgbClr val="FFFFFF"/>
                </a:solidFill>
                <a:effectLst/>
                <a:uLnTx/>
                <a:uFillTx/>
                <a:latin typeface="Arial"/>
                <a:ea typeface="+mn-ea"/>
                <a:cs typeface="Arial"/>
              </a:rPr>
              <a:t>a</a:t>
            </a:r>
            <a:r>
              <a:rPr kumimoji="0" sz="1800" b="0" i="0" u="none" strike="noStrike" kern="1200" cap="none" spc="-20" normalizeH="0" baseline="0" noProof="0" dirty="0">
                <a:ln>
                  <a:noFill/>
                </a:ln>
                <a:solidFill>
                  <a:srgbClr val="FFFFFF"/>
                </a:solidFill>
                <a:effectLst/>
                <a:uLnTx/>
                <a:uFillTx/>
                <a:latin typeface="Arial"/>
                <a:ea typeface="+mn-ea"/>
                <a:cs typeface="Arial"/>
              </a:rPr>
              <a:t> </a:t>
            </a:r>
            <a:r>
              <a:rPr kumimoji="0" sz="1800" b="0" i="0" u="none" strike="noStrike" kern="1200" cap="none" spc="10" normalizeH="0" baseline="0" noProof="0" dirty="0">
                <a:ln>
                  <a:noFill/>
                </a:ln>
                <a:solidFill>
                  <a:srgbClr val="FFFFFF"/>
                </a:solidFill>
                <a:effectLst/>
                <a:uLnTx/>
                <a:uFillTx/>
                <a:latin typeface="Arial"/>
                <a:ea typeface="+mn-ea"/>
                <a:cs typeface="Arial"/>
              </a:rPr>
              <a:t>store</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379095" marR="0" lvl="0" indent="-367030" algn="l" defTabSz="914400" rtl="0" eaLnBrk="1" fontAlgn="auto" latinLnBrk="0" hangingPunct="1">
              <a:lnSpc>
                <a:spcPct val="100000"/>
              </a:lnSpc>
              <a:spcBef>
                <a:spcPts val="315"/>
              </a:spcBef>
              <a:spcAft>
                <a:spcPts val="0"/>
              </a:spcAft>
              <a:buClrTx/>
              <a:buSzTx/>
              <a:buFontTx/>
              <a:buChar char="●"/>
              <a:tabLst>
                <a:tab pos="379095" algn="l"/>
                <a:tab pos="379730" algn="l"/>
              </a:tabLst>
              <a:defRPr/>
            </a:pPr>
            <a:r>
              <a:rPr kumimoji="0" sz="1800" b="0" i="0" u="none" strike="noStrike" kern="1200" cap="none" spc="-15" normalizeH="0" baseline="0" noProof="0" dirty="0">
                <a:ln>
                  <a:noFill/>
                </a:ln>
                <a:solidFill>
                  <a:srgbClr val="FFFFFF"/>
                </a:solidFill>
                <a:effectLst/>
                <a:uLnTx/>
                <a:uFillTx/>
                <a:latin typeface="Arial"/>
                <a:ea typeface="+mn-ea"/>
                <a:cs typeface="Arial"/>
              </a:rPr>
              <a:t>Bananas </a:t>
            </a:r>
            <a:r>
              <a:rPr kumimoji="0" sz="1800" b="0" i="0" u="none" strike="noStrike" kern="1200" cap="none" spc="10" normalizeH="0" baseline="0" noProof="0" dirty="0">
                <a:ln>
                  <a:noFill/>
                </a:ln>
                <a:solidFill>
                  <a:srgbClr val="FFFFFF"/>
                </a:solidFill>
                <a:effectLst/>
                <a:uLnTx/>
                <a:uFillTx/>
                <a:latin typeface="Arial"/>
                <a:ea typeface="+mn-ea"/>
                <a:cs typeface="Arial"/>
              </a:rPr>
              <a:t>on</a:t>
            </a:r>
            <a:r>
              <a:rPr kumimoji="0" sz="1800" b="0" i="0" u="none" strike="noStrike" kern="1200" cap="none" spc="-5" normalizeH="0" baseline="0" noProof="0" dirty="0">
                <a:ln>
                  <a:noFill/>
                </a:ln>
                <a:solidFill>
                  <a:srgbClr val="FFFFFF"/>
                </a:solidFill>
                <a:effectLst/>
                <a:uLnTx/>
                <a:uFillTx/>
                <a:latin typeface="Arial"/>
                <a:ea typeface="+mn-ea"/>
                <a:cs typeface="Arial"/>
              </a:rPr>
              <a:t> </a:t>
            </a:r>
            <a:r>
              <a:rPr kumimoji="0" sz="1800" b="0" i="0" u="none" strike="noStrike" kern="1200" cap="none" spc="-10" normalizeH="0" baseline="0" noProof="0" dirty="0">
                <a:ln>
                  <a:noFill/>
                </a:ln>
                <a:solidFill>
                  <a:srgbClr val="FFFFFF"/>
                </a:solidFill>
                <a:effectLst/>
                <a:uLnTx/>
                <a:uFillTx/>
                <a:latin typeface="Arial"/>
                <a:ea typeface="+mn-ea"/>
                <a:cs typeface="Arial"/>
              </a:rPr>
              <a:t>shelves</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379095" marR="0" lvl="0" indent="-367030" algn="l" defTabSz="914400" rtl="0" eaLnBrk="1" fontAlgn="auto" latinLnBrk="0" hangingPunct="1">
              <a:lnSpc>
                <a:spcPct val="100000"/>
              </a:lnSpc>
              <a:spcBef>
                <a:spcPts val="315"/>
              </a:spcBef>
              <a:spcAft>
                <a:spcPts val="0"/>
              </a:spcAft>
              <a:buClrTx/>
              <a:buSzTx/>
              <a:buFontTx/>
              <a:buChar char="●"/>
              <a:tabLst>
                <a:tab pos="379095" algn="l"/>
                <a:tab pos="379730" algn="l"/>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Bunches </a:t>
            </a:r>
            <a:r>
              <a:rPr kumimoji="0" sz="1800" b="0" i="0" u="none" strike="noStrike" kern="1200" cap="none" spc="30" normalizeH="0" baseline="0" noProof="0" dirty="0">
                <a:ln>
                  <a:noFill/>
                </a:ln>
                <a:solidFill>
                  <a:srgbClr val="FFFFFF"/>
                </a:solidFill>
                <a:effectLst/>
                <a:uLnTx/>
                <a:uFillTx/>
                <a:latin typeface="Arial"/>
                <a:ea typeface="+mn-ea"/>
                <a:cs typeface="Arial"/>
              </a:rPr>
              <a:t>of</a:t>
            </a:r>
            <a:r>
              <a:rPr kumimoji="0" sz="1800" b="0" i="0" u="none" strike="noStrike" kern="1200" cap="none" spc="-20" normalizeH="0" baseline="0" noProof="0" dirty="0">
                <a:ln>
                  <a:noFill/>
                </a:ln>
                <a:solidFill>
                  <a:srgbClr val="FFFFFF"/>
                </a:solidFill>
                <a:effectLst/>
                <a:uLnTx/>
                <a:uFillTx/>
                <a:latin typeface="Arial"/>
                <a:ea typeface="+mn-ea"/>
                <a:cs typeface="Arial"/>
              </a:rPr>
              <a:t> </a:t>
            </a:r>
            <a:r>
              <a:rPr kumimoji="0" sz="1800" b="0" i="0" u="none" strike="noStrike" kern="1200" cap="none" spc="-15" normalizeH="0" baseline="0" noProof="0" dirty="0">
                <a:ln>
                  <a:noFill/>
                </a:ln>
                <a:solidFill>
                  <a:srgbClr val="FFFFFF"/>
                </a:solidFill>
                <a:effectLst/>
                <a:uLnTx/>
                <a:uFillTx/>
                <a:latin typeface="Arial"/>
                <a:ea typeface="+mn-ea"/>
                <a:cs typeface="Arial"/>
              </a:rPr>
              <a:t>bananas</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379095" marR="0" lvl="0" indent="-367030" algn="l" defTabSz="914400" rtl="0" eaLnBrk="1" fontAlgn="auto" latinLnBrk="0" hangingPunct="1">
              <a:lnSpc>
                <a:spcPct val="100000"/>
              </a:lnSpc>
              <a:spcBef>
                <a:spcPts val="315"/>
              </a:spcBef>
              <a:spcAft>
                <a:spcPts val="0"/>
              </a:spcAft>
              <a:buClrTx/>
              <a:buSzTx/>
              <a:buFontTx/>
              <a:buChar char="●"/>
              <a:tabLst>
                <a:tab pos="379095" algn="l"/>
                <a:tab pos="379730" algn="l"/>
              </a:tabLst>
              <a:defRPr/>
            </a:pPr>
            <a:r>
              <a:rPr kumimoji="0" sz="1800" b="0" i="0" u="none" strike="noStrike" kern="1200" cap="none" spc="-15" normalizeH="0" baseline="0" noProof="0" dirty="0">
                <a:ln>
                  <a:noFill/>
                </a:ln>
                <a:solidFill>
                  <a:srgbClr val="FFFFFF"/>
                </a:solidFill>
                <a:effectLst/>
                <a:uLnTx/>
                <a:uFillTx/>
                <a:latin typeface="Arial"/>
                <a:ea typeface="+mn-ea"/>
                <a:cs typeface="Arial"/>
              </a:rPr>
              <a:t>Bananas </a:t>
            </a:r>
            <a:r>
              <a:rPr kumimoji="0" sz="1800" b="0" i="0" u="none" strike="noStrike" kern="1200" cap="none" spc="25" normalizeH="0" baseline="0" noProof="0" dirty="0">
                <a:ln>
                  <a:noFill/>
                </a:ln>
                <a:solidFill>
                  <a:srgbClr val="FFFFFF"/>
                </a:solidFill>
                <a:effectLst/>
                <a:uLnTx/>
                <a:uFillTx/>
                <a:latin typeface="Arial"/>
                <a:ea typeface="+mn-ea"/>
                <a:cs typeface="Arial"/>
              </a:rPr>
              <a:t>with </a:t>
            </a:r>
            <a:r>
              <a:rPr kumimoji="0" sz="1800" b="0" i="0" u="none" strike="noStrike" kern="1200" cap="none" spc="15" normalizeH="0" baseline="0" noProof="0" dirty="0">
                <a:ln>
                  <a:noFill/>
                </a:ln>
                <a:solidFill>
                  <a:srgbClr val="FFFFFF"/>
                </a:solidFill>
                <a:effectLst/>
                <a:uLnTx/>
                <a:uFillTx/>
                <a:latin typeface="Arial"/>
                <a:ea typeface="+mn-ea"/>
                <a:cs typeface="Arial"/>
              </a:rPr>
              <a:t>stickers </a:t>
            </a:r>
            <a:r>
              <a:rPr kumimoji="0" sz="1800" b="0" i="0" u="none" strike="noStrike" kern="1200" cap="none" spc="10" normalizeH="0" baseline="0" noProof="0" dirty="0">
                <a:ln>
                  <a:noFill/>
                </a:ln>
                <a:solidFill>
                  <a:srgbClr val="FFFFFF"/>
                </a:solidFill>
                <a:effectLst/>
                <a:uLnTx/>
                <a:uFillTx/>
                <a:latin typeface="Arial"/>
                <a:ea typeface="+mn-ea"/>
                <a:cs typeface="Arial"/>
              </a:rPr>
              <a:t>on</a:t>
            </a:r>
            <a:r>
              <a:rPr kumimoji="0" sz="1800" b="0" i="0" u="none" strike="noStrike" kern="1200" cap="none" spc="-60" normalizeH="0" baseline="0" noProof="0" dirty="0">
                <a:ln>
                  <a:noFill/>
                </a:ln>
                <a:solidFill>
                  <a:srgbClr val="FFFFFF"/>
                </a:solidFill>
                <a:effectLst/>
                <a:uLnTx/>
                <a:uFillTx/>
                <a:latin typeface="Arial"/>
                <a:ea typeface="+mn-ea"/>
                <a:cs typeface="Arial"/>
              </a:rPr>
              <a:t> </a:t>
            </a:r>
            <a:r>
              <a:rPr kumimoji="0" sz="1800" b="0" i="0" u="none" strike="noStrike" kern="1200" cap="none" spc="10" normalizeH="0" baseline="0" noProof="0" dirty="0">
                <a:ln>
                  <a:noFill/>
                </a:ln>
                <a:solidFill>
                  <a:srgbClr val="FFFFFF"/>
                </a:solidFill>
                <a:effectLst/>
                <a:uLnTx/>
                <a:uFillTx/>
                <a:latin typeface="Arial"/>
                <a:ea typeface="+mn-ea"/>
                <a:cs typeface="Arial"/>
              </a:rPr>
              <a:t>them</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379095" marR="5080" lvl="0" indent="-367030" algn="l" defTabSz="914400" rtl="0" eaLnBrk="1" fontAlgn="auto" latinLnBrk="0" hangingPunct="1">
              <a:lnSpc>
                <a:spcPct val="114599"/>
              </a:lnSpc>
              <a:spcBef>
                <a:spcPts val="0"/>
              </a:spcBef>
              <a:spcAft>
                <a:spcPts val="0"/>
              </a:spcAft>
              <a:buClrTx/>
              <a:buSzTx/>
              <a:buFontTx/>
              <a:buChar char="●"/>
              <a:tabLst>
                <a:tab pos="379095" algn="l"/>
                <a:tab pos="379730" algn="l"/>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Bunches </a:t>
            </a:r>
            <a:r>
              <a:rPr kumimoji="0" sz="1800" b="0" i="0" u="none" strike="noStrike" kern="1200" cap="none" spc="30" normalizeH="0" baseline="0" noProof="0" dirty="0">
                <a:ln>
                  <a:noFill/>
                </a:ln>
                <a:solidFill>
                  <a:srgbClr val="FFFFFF"/>
                </a:solidFill>
                <a:effectLst/>
                <a:uLnTx/>
                <a:uFillTx/>
                <a:latin typeface="Arial"/>
                <a:ea typeface="+mn-ea"/>
                <a:cs typeface="Arial"/>
              </a:rPr>
              <a:t>of </a:t>
            </a:r>
            <a:r>
              <a:rPr kumimoji="0" sz="1800" b="0" i="0" u="none" strike="noStrike" kern="1200" cap="none" spc="-10" normalizeH="0" baseline="0" noProof="0" dirty="0">
                <a:ln>
                  <a:noFill/>
                </a:ln>
                <a:solidFill>
                  <a:srgbClr val="FFFFFF"/>
                </a:solidFill>
                <a:effectLst/>
                <a:uLnTx/>
                <a:uFillTx/>
                <a:latin typeface="Arial"/>
                <a:ea typeface="+mn-ea"/>
                <a:cs typeface="Arial"/>
              </a:rPr>
              <a:t>bananas </a:t>
            </a:r>
            <a:r>
              <a:rPr kumimoji="0" sz="1800" b="0" i="0" u="none" strike="noStrike" kern="1200" cap="none" spc="25" normalizeH="0" baseline="0" noProof="0" dirty="0">
                <a:ln>
                  <a:noFill/>
                </a:ln>
                <a:solidFill>
                  <a:srgbClr val="FFFFFF"/>
                </a:solidFill>
                <a:effectLst/>
                <a:uLnTx/>
                <a:uFillTx/>
                <a:latin typeface="Arial"/>
                <a:ea typeface="+mn-ea"/>
                <a:cs typeface="Arial"/>
              </a:rPr>
              <a:t>with </a:t>
            </a:r>
            <a:r>
              <a:rPr kumimoji="0" sz="1800" b="0" i="0" u="none" strike="noStrike" kern="1200" cap="none" spc="15" normalizeH="0" baseline="0" noProof="0" dirty="0">
                <a:ln>
                  <a:noFill/>
                </a:ln>
                <a:solidFill>
                  <a:srgbClr val="FFFFFF"/>
                </a:solidFill>
                <a:effectLst/>
                <a:uLnTx/>
                <a:uFillTx/>
                <a:latin typeface="Arial"/>
                <a:ea typeface="+mn-ea"/>
                <a:cs typeface="Arial"/>
              </a:rPr>
              <a:t>stickers</a:t>
            </a:r>
            <a:r>
              <a:rPr kumimoji="0" sz="1800" b="0" i="0" u="none" strike="noStrike" kern="1200" cap="none" spc="-140" normalizeH="0" baseline="0" noProof="0" dirty="0">
                <a:ln>
                  <a:noFill/>
                </a:ln>
                <a:solidFill>
                  <a:srgbClr val="FFFFFF"/>
                </a:solidFill>
                <a:effectLst/>
                <a:uLnTx/>
                <a:uFillTx/>
                <a:latin typeface="Arial"/>
                <a:ea typeface="+mn-ea"/>
                <a:cs typeface="Arial"/>
              </a:rPr>
              <a:t> </a:t>
            </a:r>
            <a:r>
              <a:rPr kumimoji="0" sz="1800" b="0" i="0" u="none" strike="noStrike" kern="1200" cap="none" spc="10" normalizeH="0" baseline="0" noProof="0" dirty="0">
                <a:ln>
                  <a:noFill/>
                </a:ln>
                <a:solidFill>
                  <a:srgbClr val="FFFFFF"/>
                </a:solidFill>
                <a:effectLst/>
                <a:uLnTx/>
                <a:uFillTx/>
                <a:latin typeface="Arial"/>
                <a:ea typeface="+mn-ea"/>
                <a:cs typeface="Arial"/>
              </a:rPr>
              <a:t>on  them on </a:t>
            </a:r>
            <a:r>
              <a:rPr kumimoji="0" sz="1800" b="0" i="0" u="none" strike="noStrike" kern="1200" cap="none" spc="-10" normalizeH="0" baseline="0" noProof="0" dirty="0">
                <a:ln>
                  <a:noFill/>
                </a:ln>
                <a:solidFill>
                  <a:srgbClr val="FFFFFF"/>
                </a:solidFill>
                <a:effectLst/>
                <a:uLnTx/>
                <a:uFillTx/>
                <a:latin typeface="Arial"/>
                <a:ea typeface="+mn-ea"/>
                <a:cs typeface="Arial"/>
              </a:rPr>
              <a:t>shelves </a:t>
            </a:r>
            <a:r>
              <a:rPr kumimoji="0" sz="1800" b="0" i="0" u="none" strike="noStrike" kern="1200" cap="none" spc="-5" normalizeH="0" baseline="0" noProof="0" dirty="0">
                <a:ln>
                  <a:noFill/>
                </a:ln>
                <a:solidFill>
                  <a:srgbClr val="FFFFFF"/>
                </a:solidFill>
                <a:effectLst/>
                <a:uLnTx/>
                <a:uFillTx/>
                <a:latin typeface="Arial"/>
                <a:ea typeface="+mn-ea"/>
                <a:cs typeface="Arial"/>
              </a:rPr>
              <a:t>in </a:t>
            </a:r>
            <a:r>
              <a:rPr kumimoji="0" sz="1800" b="0" i="0" u="none" strike="noStrike" kern="1200" cap="none" spc="-35" normalizeH="0" baseline="0" noProof="0" dirty="0">
                <a:ln>
                  <a:noFill/>
                </a:ln>
                <a:solidFill>
                  <a:srgbClr val="FFFFFF"/>
                </a:solidFill>
                <a:effectLst/>
                <a:uLnTx/>
                <a:uFillTx/>
                <a:latin typeface="Arial"/>
                <a:ea typeface="+mn-ea"/>
                <a:cs typeface="Arial"/>
              </a:rPr>
              <a:t>a</a:t>
            </a:r>
            <a:r>
              <a:rPr kumimoji="0" sz="1800" b="0" i="0" u="none" strike="noStrike" kern="1200" cap="none" spc="-45" normalizeH="0" baseline="0" noProof="0" dirty="0">
                <a:ln>
                  <a:noFill/>
                </a:ln>
                <a:solidFill>
                  <a:srgbClr val="FFFFFF"/>
                </a:solidFill>
                <a:effectLst/>
                <a:uLnTx/>
                <a:uFillTx/>
                <a:latin typeface="Arial"/>
                <a:ea typeface="+mn-ea"/>
                <a:cs typeface="Arial"/>
              </a:rPr>
              <a:t> </a:t>
            </a:r>
            <a:r>
              <a:rPr kumimoji="0" sz="1800" b="0" i="0" u="none" strike="noStrike" kern="1200" cap="none" spc="10" normalizeH="0" baseline="0" noProof="0" dirty="0">
                <a:ln>
                  <a:noFill/>
                </a:ln>
                <a:solidFill>
                  <a:srgbClr val="FFFFFF"/>
                </a:solidFill>
                <a:effectLst/>
                <a:uLnTx/>
                <a:uFillTx/>
                <a:latin typeface="Arial"/>
                <a:ea typeface="+mn-ea"/>
                <a:cs typeface="Arial"/>
              </a:rPr>
              <a:t>store</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379095" marR="0" lvl="0" indent="0" algn="l" defTabSz="914400" rtl="0" eaLnBrk="1" fontAlgn="auto" latinLnBrk="0" hangingPunct="1">
              <a:lnSpc>
                <a:spcPts val="2155"/>
              </a:lnSpc>
              <a:spcBef>
                <a:spcPts val="1890"/>
              </a:spcBef>
              <a:spcAft>
                <a:spcPts val="0"/>
              </a:spcAft>
              <a:buClrTx/>
              <a:buSzTx/>
              <a:buFontTx/>
              <a:buNone/>
              <a:tabLst/>
              <a:defRPr/>
            </a:pPr>
            <a:r>
              <a:rPr kumimoji="0" sz="1800" b="0" i="0" u="none" strike="noStrike" kern="1200" cap="none" spc="-20" normalizeH="0" baseline="0" noProof="0" dirty="0">
                <a:ln>
                  <a:noFill/>
                </a:ln>
                <a:solidFill>
                  <a:srgbClr val="FFFFFF"/>
                </a:solidFill>
                <a:effectLst/>
                <a:uLnTx/>
                <a:uFillTx/>
                <a:latin typeface="Arial"/>
                <a:ea typeface="+mn-ea"/>
                <a:cs typeface="Arial"/>
              </a:rPr>
              <a:t>...We </a:t>
            </a:r>
            <a:r>
              <a:rPr kumimoji="0" sz="1800" b="0" i="0" u="none" strike="noStrike" kern="1200" cap="none" spc="45" normalizeH="0" baseline="0" noProof="0" dirty="0">
                <a:ln>
                  <a:noFill/>
                </a:ln>
                <a:solidFill>
                  <a:srgbClr val="FFFFFF"/>
                </a:solidFill>
                <a:effectLst/>
                <a:uLnTx/>
                <a:uFillTx/>
                <a:latin typeface="Arial"/>
                <a:ea typeface="+mn-ea"/>
                <a:cs typeface="Arial"/>
              </a:rPr>
              <a:t>don’t </a:t>
            </a:r>
            <a:r>
              <a:rPr kumimoji="0" sz="1800" b="0" i="0" u="none" strike="noStrike" kern="1200" cap="none" spc="20" normalizeH="0" baseline="0" noProof="0" dirty="0">
                <a:ln>
                  <a:noFill/>
                </a:ln>
                <a:solidFill>
                  <a:srgbClr val="FFFFFF"/>
                </a:solidFill>
                <a:effectLst/>
                <a:uLnTx/>
                <a:uFillTx/>
                <a:latin typeface="Arial"/>
                <a:ea typeface="+mn-ea"/>
                <a:cs typeface="Arial"/>
              </a:rPr>
              <a:t>tend </a:t>
            </a:r>
            <a:r>
              <a:rPr kumimoji="0" sz="1800" b="0" i="0" u="none" strike="noStrike" kern="1200" cap="none" spc="45" normalizeH="0" baseline="0" noProof="0" dirty="0">
                <a:ln>
                  <a:noFill/>
                </a:ln>
                <a:solidFill>
                  <a:srgbClr val="FFFFFF"/>
                </a:solidFill>
                <a:effectLst/>
                <a:uLnTx/>
                <a:uFillTx/>
                <a:latin typeface="Arial"/>
                <a:ea typeface="+mn-ea"/>
                <a:cs typeface="Arial"/>
              </a:rPr>
              <a:t>to</a:t>
            </a:r>
            <a:r>
              <a:rPr kumimoji="0" sz="1800" b="0" i="0" u="none" strike="noStrike" kern="1200" cap="none" spc="-75" normalizeH="0" baseline="0" noProof="0" dirty="0">
                <a:ln>
                  <a:noFill/>
                </a:ln>
                <a:solidFill>
                  <a:srgbClr val="FFFFFF"/>
                </a:solidFill>
                <a:effectLst/>
                <a:uLnTx/>
                <a:uFillTx/>
                <a:latin typeface="Arial"/>
                <a:ea typeface="+mn-ea"/>
                <a:cs typeface="Arial"/>
              </a:rPr>
              <a:t> </a:t>
            </a:r>
            <a:r>
              <a:rPr kumimoji="0" sz="1800" b="0" i="0" u="none" strike="noStrike" kern="1200" cap="none" spc="-15" normalizeH="0" baseline="0" noProof="0" dirty="0">
                <a:ln>
                  <a:noFill/>
                </a:ln>
                <a:solidFill>
                  <a:srgbClr val="FFFFFF"/>
                </a:solidFill>
                <a:effectLst/>
                <a:uLnTx/>
                <a:uFillTx/>
                <a:latin typeface="Arial"/>
                <a:ea typeface="+mn-ea"/>
                <a:cs typeface="Arial"/>
              </a:rPr>
              <a:t>say</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344170" marR="0" lvl="0" indent="0" algn="l" defTabSz="914400" rtl="0" eaLnBrk="1" fontAlgn="auto" latinLnBrk="0" hangingPunct="1">
              <a:lnSpc>
                <a:spcPts val="2875"/>
              </a:lnSpc>
              <a:spcBef>
                <a:spcPts val="0"/>
              </a:spcBef>
              <a:spcAft>
                <a:spcPts val="0"/>
              </a:spcAft>
              <a:buClrTx/>
              <a:buSzTx/>
              <a:buFontTx/>
              <a:buNone/>
              <a:tabLst/>
              <a:defRPr/>
            </a:pPr>
            <a:r>
              <a:rPr kumimoji="0" sz="2400" b="1" i="0" u="none" strike="noStrike" kern="1200" cap="none" spc="-235" normalizeH="0" baseline="0" noProof="0" dirty="0">
                <a:ln>
                  <a:noFill/>
                </a:ln>
                <a:solidFill>
                  <a:srgbClr val="FFD866"/>
                </a:solidFill>
                <a:effectLst/>
                <a:uLnTx/>
                <a:uFillTx/>
                <a:latin typeface="Verdana"/>
                <a:ea typeface="+mn-ea"/>
                <a:cs typeface="Verdana"/>
              </a:rPr>
              <a:t>Yellow</a:t>
            </a:r>
            <a:r>
              <a:rPr kumimoji="0" sz="2400" b="1" i="0" u="none" strike="noStrike" kern="1200" cap="none" spc="-140" normalizeH="0" baseline="0" noProof="0" dirty="0">
                <a:ln>
                  <a:noFill/>
                </a:ln>
                <a:solidFill>
                  <a:srgbClr val="FFD866"/>
                </a:solidFill>
                <a:effectLst/>
                <a:uLnTx/>
                <a:uFillTx/>
                <a:latin typeface="Verdana"/>
                <a:ea typeface="+mn-ea"/>
                <a:cs typeface="Verdana"/>
              </a:rPr>
              <a:t> </a:t>
            </a:r>
            <a:r>
              <a:rPr kumimoji="0" sz="2400" b="1" i="0" u="none" strike="noStrike" kern="1200" cap="none" spc="-225" normalizeH="0" baseline="0" noProof="0" dirty="0">
                <a:ln>
                  <a:noFill/>
                </a:ln>
                <a:solidFill>
                  <a:srgbClr val="FFFFFF"/>
                </a:solidFill>
                <a:effectLst/>
                <a:uLnTx/>
                <a:uFillTx/>
                <a:latin typeface="Verdana"/>
                <a:ea typeface="+mn-ea"/>
                <a:cs typeface="Verdana"/>
              </a:rPr>
              <a:t>Bananas</a:t>
            </a:r>
            <a:endParaRPr kumimoji="0" sz="2400" b="0" i="0" u="none" strike="noStrike" kern="1200" cap="none" spc="0" normalizeH="0" baseline="0" noProof="0">
              <a:ln>
                <a:noFill/>
              </a:ln>
              <a:solidFill>
                <a:prstClr val="black"/>
              </a:solidFill>
              <a:effectLst/>
              <a:uLnTx/>
              <a:uFillTx/>
              <a:latin typeface="Verdana"/>
              <a:ea typeface="+mn-ea"/>
              <a:cs typeface="Verdana"/>
            </a:endParaRPr>
          </a:p>
        </p:txBody>
      </p:sp>
      <p:sp>
        <p:nvSpPr>
          <p:cNvPr id="4" name="object 4"/>
          <p:cNvSpPr/>
          <p:nvPr/>
        </p:nvSpPr>
        <p:spPr>
          <a:xfrm>
            <a:off x="4856841" y="857251"/>
            <a:ext cx="4280391" cy="514348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32">
            <a:extLst>
              <a:ext uri="{FF2B5EF4-FFF2-40B4-BE49-F238E27FC236}">
                <a16:creationId xmlns:a16="http://schemas.microsoft.com/office/drawing/2014/main" id="{F384E939-618D-4935-8174-F99962ADD37B}"/>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4723" y="1360059"/>
            <a:ext cx="4280391" cy="47448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000" b="1" i="0" u="none" strike="noStrike" kern="1200" cap="none" normalizeH="0" noProof="0" dirty="0">
                <a:ln>
                  <a:noFill/>
                </a:ln>
                <a:solidFill>
                  <a:srgbClr val="FFFFFF"/>
                </a:solidFill>
                <a:effectLst/>
                <a:uLnTx/>
                <a:uFillTx/>
                <a:latin typeface="Verdana"/>
                <a:ea typeface="+mn-ea"/>
                <a:cs typeface="Verdana"/>
              </a:rPr>
              <a:t>What do you see?</a:t>
            </a:r>
            <a:endParaRPr kumimoji="0" sz="3000" b="0" i="0" u="none" strike="noStrike" kern="1200" cap="none" normalizeH="0" noProof="0">
              <a:ln>
                <a:noFill/>
              </a:ln>
              <a:solidFill>
                <a:prstClr val="black"/>
              </a:solidFill>
              <a:effectLst/>
              <a:uLnTx/>
              <a:uFillTx/>
              <a:latin typeface="Verdana"/>
              <a:ea typeface="+mn-ea"/>
              <a:cs typeface="Verdana"/>
            </a:endParaRPr>
          </a:p>
        </p:txBody>
      </p:sp>
      <p:sp>
        <p:nvSpPr>
          <p:cNvPr id="3" name="object 3"/>
          <p:cNvSpPr txBox="1"/>
          <p:nvPr/>
        </p:nvSpPr>
        <p:spPr>
          <a:xfrm>
            <a:off x="808140" y="2584907"/>
            <a:ext cx="3232918" cy="10079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normalizeH="0" noProof="0" dirty="0">
                <a:ln>
                  <a:noFill/>
                </a:ln>
                <a:solidFill>
                  <a:srgbClr val="93C37C"/>
                </a:solidFill>
                <a:effectLst/>
                <a:uLnTx/>
                <a:uFillTx/>
                <a:latin typeface="Verdana"/>
                <a:ea typeface="+mn-ea"/>
                <a:cs typeface="Verdana"/>
              </a:rPr>
              <a:t>Green </a:t>
            </a:r>
            <a:r>
              <a:rPr kumimoji="0" sz="2400" b="1" i="0" u="none" strike="noStrike" kern="1200" cap="none" normalizeH="0" noProof="0" dirty="0">
                <a:ln>
                  <a:noFill/>
                </a:ln>
                <a:solidFill>
                  <a:srgbClr val="FFFFFF"/>
                </a:solidFill>
                <a:effectLst/>
                <a:uLnTx/>
                <a:uFillTx/>
                <a:latin typeface="Verdana"/>
                <a:ea typeface="+mn-ea"/>
                <a:cs typeface="Verdana"/>
              </a:rPr>
              <a:t>Bananas</a:t>
            </a:r>
            <a:endParaRPr kumimoji="0" sz="2400" b="0" i="0" u="none" strike="noStrike" kern="1200" cap="none" normalizeH="0" noProof="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1995"/>
              </a:spcBef>
              <a:spcAft>
                <a:spcPts val="0"/>
              </a:spcAft>
              <a:buClrTx/>
              <a:buSzTx/>
              <a:buFontTx/>
              <a:buNone/>
              <a:tabLst/>
              <a:defRPr/>
            </a:pPr>
            <a:r>
              <a:rPr kumimoji="0" sz="2400" b="1" i="0" u="none" strike="noStrike" kern="1200" cap="none" normalizeH="0" noProof="0" dirty="0">
                <a:ln>
                  <a:noFill/>
                </a:ln>
                <a:solidFill>
                  <a:srgbClr val="93C37C"/>
                </a:solidFill>
                <a:effectLst/>
                <a:uLnTx/>
                <a:uFillTx/>
                <a:latin typeface="Verdana"/>
                <a:ea typeface="+mn-ea"/>
                <a:cs typeface="Verdana"/>
              </a:rPr>
              <a:t>Unripe </a:t>
            </a:r>
            <a:r>
              <a:rPr kumimoji="0" sz="2400" b="1" i="0" u="none" strike="noStrike" kern="1200" cap="none" normalizeH="0" noProof="0" dirty="0">
                <a:ln>
                  <a:noFill/>
                </a:ln>
                <a:solidFill>
                  <a:srgbClr val="FFFFFF"/>
                </a:solidFill>
                <a:effectLst/>
                <a:uLnTx/>
                <a:uFillTx/>
                <a:latin typeface="Verdana"/>
                <a:ea typeface="+mn-ea"/>
                <a:cs typeface="Verdana"/>
              </a:rPr>
              <a:t>Bananas</a:t>
            </a:r>
            <a:endParaRPr kumimoji="0" sz="2400" b="0" i="0" u="none" strike="noStrike" kern="1200" cap="none" normalizeH="0" noProof="0">
              <a:ln>
                <a:noFill/>
              </a:ln>
              <a:solidFill>
                <a:prstClr val="black"/>
              </a:solidFill>
              <a:effectLst/>
              <a:uLnTx/>
              <a:uFillTx/>
              <a:latin typeface="Verdana"/>
              <a:ea typeface="+mn-ea"/>
              <a:cs typeface="Verdana"/>
            </a:endParaRPr>
          </a:p>
        </p:txBody>
      </p:sp>
      <p:sp>
        <p:nvSpPr>
          <p:cNvPr id="4" name="object 4"/>
          <p:cNvSpPr/>
          <p:nvPr/>
        </p:nvSpPr>
        <p:spPr>
          <a:xfrm>
            <a:off x="4856841" y="857251"/>
            <a:ext cx="4280391" cy="514348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32">
            <a:extLst>
              <a:ext uri="{FF2B5EF4-FFF2-40B4-BE49-F238E27FC236}">
                <a16:creationId xmlns:a16="http://schemas.microsoft.com/office/drawing/2014/main" id="{C0787166-5A4C-4706-8844-A7FF536A2939}"/>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4" y="1360059"/>
            <a:ext cx="4098786" cy="474489"/>
          </a:xfrm>
          <a:prstGeom prst="rect">
            <a:avLst/>
          </a:prstGeom>
        </p:spPr>
        <p:txBody>
          <a:bodyPr vert="horz" wrap="square" lIns="0" tIns="12700" rIns="0" bIns="0" rtlCol="0">
            <a:spAutoFit/>
          </a:bodyPr>
          <a:lstStyle/>
          <a:p>
            <a:pPr marL="12700">
              <a:spcBef>
                <a:spcPts val="100"/>
              </a:spcBef>
            </a:pPr>
            <a:r>
              <a:rPr b="1" dirty="0">
                <a:latin typeface="Verdana"/>
                <a:cs typeface="Verdana"/>
              </a:rPr>
              <a:t>What do you see?</a:t>
            </a:r>
          </a:p>
        </p:txBody>
      </p:sp>
      <p:sp>
        <p:nvSpPr>
          <p:cNvPr id="3" name="object 3"/>
          <p:cNvSpPr txBox="1"/>
          <p:nvPr/>
        </p:nvSpPr>
        <p:spPr>
          <a:xfrm>
            <a:off x="796049" y="2584906"/>
            <a:ext cx="3764915" cy="204851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normalizeH="0" noProof="0" dirty="0">
                <a:ln>
                  <a:noFill/>
                </a:ln>
                <a:solidFill>
                  <a:srgbClr val="C17C0B"/>
                </a:solidFill>
                <a:effectLst/>
                <a:uLnTx/>
                <a:uFillTx/>
                <a:latin typeface="Verdana"/>
                <a:ea typeface="+mn-ea"/>
                <a:cs typeface="Verdana"/>
              </a:rPr>
              <a:t>Ripe </a:t>
            </a:r>
            <a:r>
              <a:rPr kumimoji="0" sz="2400" b="1" i="0" u="none" strike="noStrike" kern="1200" cap="none" normalizeH="0" noProof="0" dirty="0">
                <a:ln>
                  <a:noFill/>
                </a:ln>
                <a:solidFill>
                  <a:srgbClr val="FFFFFF"/>
                </a:solidFill>
                <a:effectLst/>
                <a:uLnTx/>
                <a:uFillTx/>
                <a:latin typeface="Verdana"/>
                <a:ea typeface="+mn-ea"/>
                <a:cs typeface="Verdana"/>
              </a:rPr>
              <a:t>Bananas</a:t>
            </a:r>
            <a:endParaRPr kumimoji="0" sz="2400" b="0" i="0" u="none" strike="noStrike" kern="1200" cap="none" normalizeH="0" noProof="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1995"/>
              </a:spcBef>
              <a:spcAft>
                <a:spcPts val="0"/>
              </a:spcAft>
              <a:buClrTx/>
              <a:buSzTx/>
              <a:buFontTx/>
              <a:buNone/>
              <a:tabLst/>
              <a:defRPr/>
            </a:pPr>
            <a:r>
              <a:rPr kumimoji="0" sz="2400" b="1" i="0" u="none" strike="noStrike" kern="1200" cap="none" normalizeH="0" noProof="0" dirty="0">
                <a:ln>
                  <a:noFill/>
                </a:ln>
                <a:solidFill>
                  <a:srgbClr val="FFFFFF"/>
                </a:solidFill>
                <a:effectLst/>
                <a:uLnTx/>
                <a:uFillTx/>
                <a:latin typeface="Verdana"/>
                <a:ea typeface="+mn-ea"/>
                <a:cs typeface="Verdana"/>
              </a:rPr>
              <a:t>Bananas with </a:t>
            </a:r>
            <a:r>
              <a:rPr kumimoji="0" sz="2400" b="1" i="0" u="none" strike="noStrike" kern="1200" cap="none" normalizeH="0" noProof="0" dirty="0">
                <a:ln>
                  <a:noFill/>
                </a:ln>
                <a:solidFill>
                  <a:srgbClr val="C17C0B"/>
                </a:solidFill>
                <a:effectLst/>
                <a:uLnTx/>
                <a:uFillTx/>
                <a:latin typeface="Verdana"/>
                <a:ea typeface="+mn-ea"/>
                <a:cs typeface="Verdana"/>
              </a:rPr>
              <a:t>spots</a:t>
            </a:r>
            <a:endParaRPr kumimoji="0" sz="2400" b="0" i="0" u="none" strike="noStrike" kern="1200" cap="none" normalizeH="0" noProof="0">
              <a:ln>
                <a:noFill/>
              </a:ln>
              <a:solidFill>
                <a:prstClr val="black"/>
              </a:solidFill>
              <a:effectLst/>
              <a:uLnTx/>
              <a:uFillTx/>
              <a:latin typeface="Verdana"/>
              <a:ea typeface="+mn-ea"/>
              <a:cs typeface="Verdana"/>
            </a:endParaRPr>
          </a:p>
          <a:p>
            <a:pPr marL="12700" marR="5080" lvl="0" indent="0" algn="l" defTabSz="914400" rtl="0" eaLnBrk="1" fontAlgn="auto" latinLnBrk="0" hangingPunct="1">
              <a:lnSpc>
                <a:spcPct val="114599"/>
              </a:lnSpc>
              <a:spcBef>
                <a:spcPts val="1575"/>
              </a:spcBef>
              <a:spcAft>
                <a:spcPts val="0"/>
              </a:spcAft>
              <a:buClrTx/>
              <a:buSzTx/>
              <a:buFontTx/>
              <a:buNone/>
              <a:tabLst/>
              <a:defRPr/>
            </a:pPr>
            <a:r>
              <a:rPr kumimoji="0" sz="2400" b="1" i="0" u="none" strike="noStrike" kern="1200" cap="none" normalizeH="0" noProof="0" dirty="0">
                <a:ln>
                  <a:noFill/>
                </a:ln>
                <a:solidFill>
                  <a:srgbClr val="FFFFFF"/>
                </a:solidFill>
                <a:effectLst/>
                <a:uLnTx/>
                <a:uFillTx/>
                <a:latin typeface="Verdana"/>
                <a:ea typeface="+mn-ea"/>
                <a:cs typeface="Verdana"/>
              </a:rPr>
              <a:t>Bananas good for </a:t>
            </a:r>
            <a:r>
              <a:rPr kumimoji="0" sz="2400" b="1" i="0" u="none" strike="noStrike" kern="1200" cap="none" normalizeH="0" noProof="0" dirty="0">
                <a:ln>
                  <a:noFill/>
                </a:ln>
                <a:solidFill>
                  <a:srgbClr val="C17C0B"/>
                </a:solidFill>
                <a:effectLst/>
                <a:uLnTx/>
                <a:uFillTx/>
                <a:latin typeface="Verdana"/>
                <a:ea typeface="+mn-ea"/>
                <a:cs typeface="Verdana"/>
              </a:rPr>
              <a:t>banana  bread</a:t>
            </a:r>
            <a:endParaRPr kumimoji="0" sz="2400" b="0" i="0" u="none" strike="noStrike" kern="1200" cap="none" normalizeH="0" noProof="0">
              <a:ln>
                <a:noFill/>
              </a:ln>
              <a:solidFill>
                <a:prstClr val="black"/>
              </a:solidFill>
              <a:effectLst/>
              <a:uLnTx/>
              <a:uFillTx/>
              <a:latin typeface="Verdana"/>
              <a:ea typeface="+mn-ea"/>
              <a:cs typeface="Verdana"/>
            </a:endParaRPr>
          </a:p>
        </p:txBody>
      </p:sp>
      <p:sp>
        <p:nvSpPr>
          <p:cNvPr id="4" name="object 4"/>
          <p:cNvSpPr/>
          <p:nvPr/>
        </p:nvSpPr>
        <p:spPr>
          <a:xfrm>
            <a:off x="4856841" y="857251"/>
            <a:ext cx="4280391" cy="514348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32">
            <a:extLst>
              <a:ext uri="{FF2B5EF4-FFF2-40B4-BE49-F238E27FC236}">
                <a16:creationId xmlns:a16="http://schemas.microsoft.com/office/drawing/2014/main" id="{48EAE05B-0D8D-49CF-88B1-6CBDD5C55F06}"/>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4" y="1360059"/>
            <a:ext cx="4039714" cy="474489"/>
          </a:xfrm>
          <a:prstGeom prst="rect">
            <a:avLst/>
          </a:prstGeom>
        </p:spPr>
        <p:txBody>
          <a:bodyPr vert="horz" wrap="square" lIns="0" tIns="12700" rIns="0" bIns="0" rtlCol="0">
            <a:spAutoFit/>
          </a:bodyPr>
          <a:lstStyle/>
          <a:p>
            <a:pPr marL="12700">
              <a:spcBef>
                <a:spcPts val="100"/>
              </a:spcBef>
            </a:pPr>
            <a:r>
              <a:rPr b="1" dirty="0">
                <a:latin typeface="Verdana"/>
                <a:cs typeface="Verdana"/>
              </a:rPr>
              <a:t>What do you see?</a:t>
            </a:r>
          </a:p>
        </p:txBody>
      </p:sp>
      <p:sp>
        <p:nvSpPr>
          <p:cNvPr id="3" name="object 3"/>
          <p:cNvSpPr txBox="1"/>
          <p:nvPr/>
        </p:nvSpPr>
        <p:spPr>
          <a:xfrm>
            <a:off x="796048" y="2584906"/>
            <a:ext cx="3628390" cy="204851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normalizeH="0" noProof="0" dirty="0">
                <a:ln>
                  <a:noFill/>
                </a:ln>
                <a:solidFill>
                  <a:srgbClr val="FFD866"/>
                </a:solidFill>
                <a:effectLst/>
                <a:uLnTx/>
                <a:uFillTx/>
                <a:latin typeface="Verdana"/>
                <a:ea typeface="+mn-ea"/>
                <a:cs typeface="Verdana"/>
              </a:rPr>
              <a:t>Yellow </a:t>
            </a:r>
            <a:r>
              <a:rPr kumimoji="0" sz="2400" b="1" i="0" u="none" strike="noStrike" kern="1200" cap="none" normalizeH="0" noProof="0" dirty="0">
                <a:ln>
                  <a:noFill/>
                </a:ln>
                <a:solidFill>
                  <a:srgbClr val="FFFFFF"/>
                </a:solidFill>
                <a:effectLst/>
                <a:uLnTx/>
                <a:uFillTx/>
                <a:latin typeface="Verdana"/>
                <a:ea typeface="+mn-ea"/>
                <a:cs typeface="Verdana"/>
              </a:rPr>
              <a:t>Bananas</a:t>
            </a:r>
            <a:r>
              <a:rPr kumimoji="0" lang="bg-BG" sz="2400" b="1" i="0" u="none" strike="noStrike" kern="1200" cap="none" normalizeH="0" noProof="0" dirty="0">
                <a:ln>
                  <a:noFill/>
                </a:ln>
                <a:solidFill>
                  <a:srgbClr val="FFFFFF"/>
                </a:solidFill>
                <a:effectLst/>
                <a:uLnTx/>
                <a:uFillTx/>
                <a:latin typeface="Verdana"/>
                <a:ea typeface="+mn-ea"/>
                <a:cs typeface="Verdana"/>
              </a:rPr>
              <a:t>?</a:t>
            </a:r>
            <a:endParaRPr kumimoji="0" sz="2400" b="0" i="0" u="none" strike="noStrike" kern="1200" cap="none" normalizeH="0" noProof="0" dirty="0">
              <a:ln>
                <a:noFill/>
              </a:ln>
              <a:solidFill>
                <a:prstClr val="black"/>
              </a:solidFill>
              <a:effectLst/>
              <a:uLnTx/>
              <a:uFillTx/>
              <a:latin typeface="Verdana"/>
              <a:ea typeface="+mn-ea"/>
              <a:cs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normalizeH="0" noProof="0" dirty="0">
              <a:ln>
                <a:noFill/>
              </a:ln>
              <a:solidFill>
                <a:prstClr val="black"/>
              </a:solidFill>
              <a:effectLst/>
              <a:uLnTx/>
              <a:uFillTx/>
              <a:latin typeface="Verdana"/>
              <a:ea typeface="+mn-ea"/>
              <a:cs typeface="Verdana"/>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2300" b="0" i="0" u="none" strike="noStrike" kern="1200" cap="none" normalizeH="0" noProof="0" dirty="0">
              <a:ln>
                <a:noFill/>
              </a:ln>
              <a:solidFill>
                <a:prstClr val="black"/>
              </a:solidFill>
              <a:effectLst/>
              <a:uLnTx/>
              <a:uFillTx/>
              <a:latin typeface="Verdana"/>
              <a:ea typeface="+mn-ea"/>
              <a:cs typeface="Verdana"/>
            </a:endParaRPr>
          </a:p>
          <a:p>
            <a:pPr marL="12700" marR="5080" lvl="0" indent="0" algn="l" defTabSz="914400" rtl="0" eaLnBrk="1" fontAlgn="auto" latinLnBrk="0" hangingPunct="1">
              <a:lnSpc>
                <a:spcPct val="114599"/>
              </a:lnSpc>
              <a:spcBef>
                <a:spcPts val="0"/>
              </a:spcBef>
              <a:spcAft>
                <a:spcPts val="0"/>
              </a:spcAft>
              <a:buClrTx/>
              <a:buSzTx/>
              <a:buFontTx/>
              <a:buNone/>
              <a:tabLst/>
              <a:defRPr/>
            </a:pPr>
            <a:r>
              <a:rPr kumimoji="0" sz="2400" b="1" i="1" u="none" strike="noStrike" kern="1200" cap="none" normalizeH="0" noProof="0" dirty="0">
                <a:ln>
                  <a:noFill/>
                </a:ln>
                <a:solidFill>
                  <a:srgbClr val="FFD866"/>
                </a:solidFill>
                <a:effectLst/>
                <a:uLnTx/>
                <a:uFillTx/>
                <a:latin typeface="Arial"/>
                <a:ea typeface="+mn-ea"/>
                <a:cs typeface="Arial"/>
              </a:rPr>
              <a:t>Yellow </a:t>
            </a:r>
            <a:r>
              <a:rPr kumimoji="0" sz="2400" b="1" i="0" u="none" strike="noStrike" kern="1200" cap="none" normalizeH="0" noProof="0" dirty="0">
                <a:ln>
                  <a:noFill/>
                </a:ln>
                <a:solidFill>
                  <a:srgbClr val="FFFFFF"/>
                </a:solidFill>
                <a:effectLst/>
                <a:uLnTx/>
                <a:uFillTx/>
                <a:latin typeface="Verdana"/>
                <a:ea typeface="+mn-ea"/>
                <a:cs typeface="Verdana"/>
              </a:rPr>
              <a:t>is prototypical for  bananas</a:t>
            </a:r>
            <a:endParaRPr kumimoji="0" sz="2400" b="0" i="0" u="none" strike="noStrike" kern="1200" cap="none" normalizeH="0" noProof="0" dirty="0">
              <a:ln>
                <a:noFill/>
              </a:ln>
              <a:solidFill>
                <a:prstClr val="black"/>
              </a:solidFill>
              <a:effectLst/>
              <a:uLnTx/>
              <a:uFillTx/>
              <a:latin typeface="Verdana"/>
              <a:ea typeface="+mn-ea"/>
              <a:cs typeface="Verdana"/>
            </a:endParaRPr>
          </a:p>
        </p:txBody>
      </p:sp>
      <p:sp>
        <p:nvSpPr>
          <p:cNvPr id="4" name="object 4"/>
          <p:cNvSpPr/>
          <p:nvPr/>
        </p:nvSpPr>
        <p:spPr>
          <a:xfrm>
            <a:off x="4856841" y="857251"/>
            <a:ext cx="4280391" cy="514348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32">
            <a:extLst>
              <a:ext uri="{FF2B5EF4-FFF2-40B4-BE49-F238E27FC236}">
                <a16:creationId xmlns:a16="http://schemas.microsoft.com/office/drawing/2014/main" id="{D17B6926-C50A-4583-8616-329BFA11E5D0}"/>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5" y="1361075"/>
            <a:ext cx="4059456" cy="443711"/>
          </a:xfrm>
          <a:prstGeom prst="rect">
            <a:avLst/>
          </a:prstGeom>
        </p:spPr>
        <p:txBody>
          <a:bodyPr vert="horz" wrap="square" lIns="0" tIns="12700" rIns="0" bIns="0" rtlCol="0">
            <a:spAutoFit/>
          </a:bodyPr>
          <a:lstStyle/>
          <a:p>
            <a:pPr marL="12700">
              <a:spcBef>
                <a:spcPts val="100"/>
              </a:spcBef>
            </a:pPr>
            <a:r>
              <a:rPr sz="2800" b="1" dirty="0">
                <a:latin typeface="Verdana"/>
                <a:cs typeface="Verdana"/>
              </a:rPr>
              <a:t>Prototype Theory</a:t>
            </a:r>
            <a:endParaRPr sz="2800" dirty="0">
              <a:latin typeface="Verdana"/>
              <a:cs typeface="Verdana"/>
            </a:endParaRPr>
          </a:p>
        </p:txBody>
      </p:sp>
      <p:sp>
        <p:nvSpPr>
          <p:cNvPr id="3" name="object 3"/>
          <p:cNvSpPr txBox="1"/>
          <p:nvPr/>
        </p:nvSpPr>
        <p:spPr>
          <a:xfrm>
            <a:off x="384724" y="2033602"/>
            <a:ext cx="8092440" cy="1997075"/>
          </a:xfrm>
          <a:prstGeom prst="rect">
            <a:avLst/>
          </a:prstGeom>
        </p:spPr>
        <p:txBody>
          <a:bodyPr vert="horz" wrap="square" lIns="0" tIns="12700" rIns="0" bIns="0" rtlCol="0">
            <a:spAutoFit/>
          </a:bodyPr>
          <a:lstStyle/>
          <a:p>
            <a:pPr marL="12700" marR="387985" lvl="0" indent="0" algn="l" defTabSz="914400" rtl="0" eaLnBrk="1" fontAlgn="auto" latinLnBrk="0" hangingPunct="1">
              <a:lnSpc>
                <a:spcPct val="114599"/>
              </a:lnSpc>
              <a:spcBef>
                <a:spcPts val="100"/>
              </a:spcBef>
              <a:spcAft>
                <a:spcPts val="0"/>
              </a:spcAft>
              <a:buClrTx/>
              <a:buSzTx/>
              <a:buFontTx/>
              <a:buNone/>
              <a:tabLst/>
              <a:defRPr/>
            </a:pPr>
            <a:r>
              <a:rPr kumimoji="0" sz="1800" b="0" i="0" u="none" strike="noStrike" kern="1200" cap="none" normalizeH="0" noProof="0" dirty="0">
                <a:ln>
                  <a:noFill/>
                </a:ln>
                <a:solidFill>
                  <a:srgbClr val="FFFFFF"/>
                </a:solidFill>
                <a:effectLst/>
                <a:uLnTx/>
                <a:uFillTx/>
                <a:latin typeface="Arial"/>
                <a:ea typeface="+mn-ea"/>
                <a:cs typeface="Arial"/>
              </a:rPr>
              <a:t>One purpose of categorization is to </a:t>
            </a:r>
            <a:r>
              <a:rPr kumimoji="0" sz="1800" b="1" i="0" u="none" strike="noStrike" kern="1200" cap="none" normalizeH="0" noProof="0" dirty="0">
                <a:ln>
                  <a:noFill/>
                </a:ln>
                <a:solidFill>
                  <a:srgbClr val="64FFDA"/>
                </a:solidFill>
                <a:effectLst/>
                <a:uLnTx/>
                <a:uFillTx/>
                <a:latin typeface="Verdana"/>
                <a:ea typeface="+mn-ea"/>
                <a:cs typeface="Verdana"/>
              </a:rPr>
              <a:t>reduce the infinite differences </a:t>
            </a:r>
            <a:r>
              <a:rPr kumimoji="0" sz="1800" b="0" i="0" u="none" strike="noStrike" kern="1200" cap="none" normalizeH="0" noProof="0" dirty="0">
                <a:ln>
                  <a:noFill/>
                </a:ln>
                <a:solidFill>
                  <a:srgbClr val="FFFFFF"/>
                </a:solidFill>
                <a:effectLst/>
                <a:uLnTx/>
                <a:uFillTx/>
                <a:latin typeface="Arial"/>
                <a:ea typeface="+mn-ea"/>
                <a:cs typeface="Arial"/>
              </a:rPr>
              <a:t>among stimuli </a:t>
            </a:r>
            <a:r>
              <a:rPr kumimoji="0" sz="1800" b="1" i="0" u="none" strike="noStrike" kern="1200" cap="none" normalizeH="0" noProof="0" dirty="0">
                <a:ln>
                  <a:noFill/>
                </a:ln>
                <a:solidFill>
                  <a:srgbClr val="64FFDA"/>
                </a:solidFill>
                <a:effectLst/>
                <a:uLnTx/>
                <a:uFillTx/>
                <a:latin typeface="Verdana"/>
                <a:ea typeface="+mn-ea"/>
                <a:cs typeface="Verdana"/>
              </a:rPr>
              <a:t>to </a:t>
            </a:r>
            <a:r>
              <a:rPr kumimoji="0" sz="1800" b="0" i="0" u="none" strike="noStrike" kern="1200" cap="none" normalizeH="0" noProof="0" dirty="0">
                <a:ln>
                  <a:noFill/>
                </a:ln>
                <a:solidFill>
                  <a:srgbClr val="FFFFFF"/>
                </a:solidFill>
                <a:effectLst/>
                <a:uLnTx/>
                <a:uFillTx/>
                <a:latin typeface="Arial"/>
                <a:ea typeface="+mn-ea"/>
                <a:cs typeface="Arial"/>
              </a:rPr>
              <a:t>behaviourally and </a:t>
            </a:r>
            <a:r>
              <a:rPr kumimoji="0" sz="1800" b="1" i="0" u="none" strike="noStrike" kern="1200" cap="none" normalizeH="0" noProof="0" dirty="0">
                <a:ln>
                  <a:noFill/>
                </a:ln>
                <a:solidFill>
                  <a:srgbClr val="64FFDA"/>
                </a:solidFill>
                <a:effectLst/>
                <a:uLnTx/>
                <a:uFillTx/>
                <a:latin typeface="Verdana"/>
                <a:ea typeface="+mn-ea"/>
                <a:cs typeface="Verdana"/>
              </a:rPr>
              <a:t>cognitively usable proportions</a:t>
            </a:r>
            <a:endParaRPr kumimoji="0" sz="1800" b="0" i="0" u="none" strike="noStrike" kern="1200" cap="none" normalizeH="0" noProof="0" dirty="0">
              <a:ln>
                <a:noFill/>
              </a:ln>
              <a:solidFill>
                <a:prstClr val="black"/>
              </a:solidFill>
              <a:effectLst/>
              <a:uLnTx/>
              <a:uFillTx/>
              <a:latin typeface="Verdana"/>
              <a:ea typeface="+mn-ea"/>
              <a:cs typeface="Verdana"/>
            </a:endParaRPr>
          </a:p>
          <a:p>
            <a:pPr marL="12700" marR="5080" lvl="0" indent="0" algn="l" defTabSz="914400" rtl="0" eaLnBrk="1" fontAlgn="auto" latinLnBrk="0" hangingPunct="1">
              <a:lnSpc>
                <a:spcPct val="114599"/>
              </a:lnSpc>
              <a:spcBef>
                <a:spcPts val="1575"/>
              </a:spcBef>
              <a:spcAft>
                <a:spcPts val="0"/>
              </a:spcAft>
              <a:buClrTx/>
              <a:buSzTx/>
              <a:buFontTx/>
              <a:buNone/>
              <a:tabLst/>
              <a:defRPr/>
            </a:pPr>
            <a:r>
              <a:rPr kumimoji="0" sz="1800" b="0" i="0" u="none" strike="noStrike" kern="1200" cap="none" normalizeH="0" noProof="0" dirty="0">
                <a:ln>
                  <a:noFill/>
                </a:ln>
                <a:solidFill>
                  <a:srgbClr val="FFFFFF"/>
                </a:solidFill>
                <a:effectLst/>
                <a:uLnTx/>
                <a:uFillTx/>
                <a:latin typeface="Arial"/>
                <a:ea typeface="+mn-ea"/>
                <a:cs typeface="Arial"/>
              </a:rPr>
              <a:t>There may be some central, prototypical notions of items that arise from stored  typical properties for an object category (Rosch, 1975)</a:t>
            </a:r>
            <a:endParaRPr kumimoji="0" sz="1800" b="0" i="0" u="none" strike="noStrike" kern="1200" cap="none" normalizeH="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1890"/>
              </a:spcBef>
              <a:spcAft>
                <a:spcPts val="0"/>
              </a:spcAft>
              <a:buClrTx/>
              <a:buSzTx/>
              <a:buFontTx/>
              <a:buNone/>
              <a:tabLst/>
              <a:defRPr/>
            </a:pPr>
            <a:r>
              <a:rPr kumimoji="0" sz="1800" b="0" i="0" u="none" strike="noStrike" kern="1200" cap="none" normalizeH="0" noProof="0" dirty="0">
                <a:ln>
                  <a:noFill/>
                </a:ln>
                <a:solidFill>
                  <a:srgbClr val="FFFFFF"/>
                </a:solidFill>
                <a:effectLst/>
                <a:uLnTx/>
                <a:uFillTx/>
                <a:latin typeface="Arial"/>
                <a:ea typeface="+mn-ea"/>
                <a:cs typeface="Arial"/>
              </a:rPr>
              <a:t>May also store exemplars (Wu &amp; Barsalou, 2009)</a:t>
            </a:r>
            <a:endParaRPr kumimoji="0" sz="1800" b="0" i="0" u="none" strike="noStrike" kern="1200" cap="none" normalizeH="0" noProof="0" dirty="0">
              <a:ln>
                <a:noFill/>
              </a:ln>
              <a:solidFill>
                <a:prstClr val="black"/>
              </a:solidFill>
              <a:effectLst/>
              <a:uLnTx/>
              <a:uFillTx/>
              <a:latin typeface="Arial"/>
              <a:ea typeface="+mn-ea"/>
              <a:cs typeface="Arial"/>
            </a:endParaRPr>
          </a:p>
        </p:txBody>
      </p:sp>
      <p:sp>
        <p:nvSpPr>
          <p:cNvPr id="4" name="object 4"/>
          <p:cNvSpPr txBox="1"/>
          <p:nvPr/>
        </p:nvSpPr>
        <p:spPr>
          <a:xfrm>
            <a:off x="397425" y="4778489"/>
            <a:ext cx="826135" cy="269304"/>
          </a:xfrm>
          <a:prstGeom prst="rect">
            <a:avLst/>
          </a:prstGeom>
        </p:spPr>
        <p:txBody>
          <a:bodyPr vert="horz" wrap="square" lIns="0" tIns="0" rIns="0" bIns="0" rtlCol="0">
            <a:spAutoFit/>
          </a:bodyPr>
          <a:lstStyle/>
          <a:p>
            <a:pPr marL="0" marR="0" lvl="0" indent="0" algn="l" defTabSz="914400" rtl="0" eaLnBrk="1" fontAlgn="auto" latinLnBrk="0" hangingPunct="1">
              <a:lnSpc>
                <a:spcPts val="2110"/>
              </a:lnSpc>
              <a:spcBef>
                <a:spcPts val="0"/>
              </a:spcBef>
              <a:spcAft>
                <a:spcPts val="0"/>
              </a:spcAft>
              <a:buClrTx/>
              <a:buSzTx/>
              <a:buFontTx/>
              <a:buNone/>
              <a:tabLst/>
              <a:defRPr/>
            </a:pPr>
            <a:r>
              <a:rPr kumimoji="0" sz="1800" b="1" i="0" u="none" strike="noStrike" kern="1200" cap="none" spc="-180" normalizeH="0" baseline="0" noProof="0" dirty="0">
                <a:ln>
                  <a:noFill/>
                </a:ln>
                <a:solidFill>
                  <a:srgbClr val="FFFFFF"/>
                </a:solidFill>
                <a:effectLst/>
                <a:uLnTx/>
                <a:uFillTx/>
                <a:latin typeface="Verdana"/>
                <a:ea typeface="+mn-ea"/>
                <a:cs typeface="Verdana"/>
              </a:rPr>
              <a:t>Banana</a:t>
            </a:r>
            <a:endParaRPr kumimoji="0" sz="1800" b="0" i="0" u="none" strike="noStrike" kern="1200" cap="none" spc="0" normalizeH="0" baseline="0" noProof="0">
              <a:ln>
                <a:noFill/>
              </a:ln>
              <a:solidFill>
                <a:prstClr val="black"/>
              </a:solidFill>
              <a:effectLst/>
              <a:uLnTx/>
              <a:uFillTx/>
              <a:latin typeface="Verdana"/>
              <a:ea typeface="+mn-ea"/>
              <a:cs typeface="Verdana"/>
            </a:endParaRPr>
          </a:p>
        </p:txBody>
      </p:sp>
      <p:sp>
        <p:nvSpPr>
          <p:cNvPr id="5" name="object 5"/>
          <p:cNvSpPr/>
          <p:nvPr/>
        </p:nvSpPr>
        <p:spPr>
          <a:xfrm>
            <a:off x="6973911" y="4160994"/>
            <a:ext cx="1553571" cy="11651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3843717" y="4161044"/>
            <a:ext cx="1553696" cy="11651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12225" y="4160994"/>
            <a:ext cx="1855023" cy="116519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6692818" y="5372573"/>
            <a:ext cx="2588834" cy="548355"/>
          </a:xfrm>
          <a:prstGeom prst="rect">
            <a:avLst/>
          </a:prstGeom>
        </p:spPr>
        <p:txBody>
          <a:bodyPr vert="horz" wrap="square" lIns="0" tIns="10795" rIns="0" bIns="0" rtlCol="0">
            <a:spAutoFit/>
          </a:bodyPr>
          <a:lstStyle/>
          <a:p>
            <a:pPr marL="12700" marR="5080" lvl="0" indent="177800" algn="l" defTabSz="914400" rtl="0" eaLnBrk="1" fontAlgn="auto" latinLnBrk="0" hangingPunct="1">
              <a:lnSpc>
                <a:spcPct val="100699"/>
              </a:lnSpc>
              <a:spcBef>
                <a:spcPts val="85"/>
              </a:spcBef>
              <a:spcAft>
                <a:spcPts val="0"/>
              </a:spcAft>
              <a:buClrTx/>
              <a:buSzTx/>
              <a:buFontTx/>
              <a:buNone/>
              <a:tabLst/>
              <a:defRPr/>
            </a:pPr>
            <a:r>
              <a:rPr kumimoji="0" sz="1800" i="0" u="none" strike="noStrike" kern="1200" cap="none" normalizeH="0" noProof="0" dirty="0">
                <a:ln>
                  <a:noFill/>
                </a:ln>
                <a:solidFill>
                  <a:srgbClr val="FFFFFF"/>
                </a:solidFill>
                <a:effectLst/>
                <a:uLnTx/>
                <a:uFillTx/>
                <a:latin typeface="Verdana"/>
                <a:ea typeface="+mn-ea"/>
                <a:cs typeface="Verdana"/>
              </a:rPr>
              <a:t>Unripe Bananas,  Cavendish Bananas</a:t>
            </a:r>
            <a:endParaRPr kumimoji="0" sz="1800" i="0" u="none" strike="noStrike" kern="1200" cap="none" normalizeH="0" noProof="0" dirty="0">
              <a:ln>
                <a:noFill/>
              </a:ln>
              <a:solidFill>
                <a:prstClr val="black"/>
              </a:solidFill>
              <a:effectLst/>
              <a:uLnTx/>
              <a:uFillTx/>
              <a:latin typeface="Verdana"/>
              <a:ea typeface="+mn-ea"/>
              <a:cs typeface="Verdana"/>
            </a:endParaRPr>
          </a:p>
        </p:txBody>
      </p:sp>
      <p:sp>
        <p:nvSpPr>
          <p:cNvPr id="9" name="object 9"/>
          <p:cNvSpPr txBox="1"/>
          <p:nvPr/>
        </p:nvSpPr>
        <p:spPr>
          <a:xfrm>
            <a:off x="3886356" y="5372574"/>
            <a:ext cx="1386205" cy="575945"/>
          </a:xfrm>
          <a:prstGeom prst="rect">
            <a:avLst/>
          </a:prstGeom>
        </p:spPr>
        <p:txBody>
          <a:bodyPr vert="horz" wrap="square" lIns="0" tIns="12700" rIns="0" bIns="0" rtlCol="0">
            <a:spAutoFit/>
          </a:bodyPr>
          <a:lstStyle/>
          <a:p>
            <a:pPr marL="1905" marR="0" lvl="0" indent="0" algn="ctr" defTabSz="914400" rtl="0" eaLnBrk="1" fontAlgn="auto" latinLnBrk="0" hangingPunct="1">
              <a:lnSpc>
                <a:spcPct val="100000"/>
              </a:lnSpc>
              <a:spcBef>
                <a:spcPts val="100"/>
              </a:spcBef>
              <a:spcAft>
                <a:spcPts val="0"/>
              </a:spcAft>
              <a:buClrTx/>
              <a:buSzTx/>
              <a:buFontTx/>
              <a:buNone/>
              <a:tabLst/>
              <a:defRPr/>
            </a:pPr>
            <a:r>
              <a:rPr kumimoji="0" sz="1800" i="0" u="none" strike="noStrike" kern="1200" cap="none" normalizeH="0" noProof="0" dirty="0">
                <a:ln>
                  <a:noFill/>
                </a:ln>
                <a:solidFill>
                  <a:srgbClr val="FFFFFF"/>
                </a:solidFill>
                <a:effectLst/>
                <a:uLnTx/>
                <a:uFillTx/>
                <a:latin typeface="Verdana"/>
                <a:ea typeface="+mn-ea"/>
                <a:cs typeface="Verdana"/>
              </a:rPr>
              <a:t>Bananas</a:t>
            </a:r>
            <a:endParaRPr kumimoji="0" sz="1800" i="0" u="none" strike="noStrike" kern="1200" cap="none" normalizeH="0" noProof="0" dirty="0">
              <a:ln>
                <a:noFill/>
              </a:ln>
              <a:solidFill>
                <a:prstClr val="black"/>
              </a:solidFill>
              <a:effectLst/>
              <a:uLnTx/>
              <a:uFillTx/>
              <a:latin typeface="Verdana"/>
              <a:ea typeface="+mn-ea"/>
              <a:cs typeface="Verdana"/>
            </a:endParaRPr>
          </a:p>
          <a:p>
            <a:pPr marL="0" marR="0" lvl="0" indent="0" algn="ctr" defTabSz="914400" rtl="0" eaLnBrk="1" fontAlgn="auto" latinLnBrk="0" hangingPunct="1">
              <a:lnSpc>
                <a:spcPct val="100000"/>
              </a:lnSpc>
              <a:spcBef>
                <a:spcPts val="15"/>
              </a:spcBef>
              <a:spcAft>
                <a:spcPts val="0"/>
              </a:spcAft>
              <a:buClrTx/>
              <a:buSzTx/>
              <a:buFontTx/>
              <a:buNone/>
              <a:tabLst/>
              <a:defRPr/>
            </a:pPr>
            <a:r>
              <a:rPr kumimoji="0" sz="1800" i="0" u="none" strike="noStrike" kern="1200" cap="none" normalizeH="0" noProof="0" dirty="0">
                <a:ln>
                  <a:noFill/>
                </a:ln>
                <a:solidFill>
                  <a:srgbClr val="FFFFFF"/>
                </a:solidFill>
                <a:effectLst/>
                <a:uLnTx/>
                <a:uFillTx/>
                <a:latin typeface="Arial"/>
                <a:ea typeface="+mn-ea"/>
                <a:cs typeface="Arial"/>
              </a:rPr>
              <a:t>“Basic Level”</a:t>
            </a:r>
            <a:endParaRPr kumimoji="0" sz="1800" i="0" u="none" strike="noStrike" kern="1200" cap="none" normalizeH="0" noProof="0" dirty="0">
              <a:ln>
                <a:noFill/>
              </a:ln>
              <a:solidFill>
                <a:prstClr val="black"/>
              </a:solidFill>
              <a:effectLst/>
              <a:uLnTx/>
              <a:uFillTx/>
              <a:latin typeface="Arial"/>
              <a:ea typeface="+mn-ea"/>
              <a:cs typeface="Arial"/>
            </a:endParaRPr>
          </a:p>
        </p:txBody>
      </p:sp>
      <p:sp>
        <p:nvSpPr>
          <p:cNvPr id="10" name="object 10"/>
          <p:cNvSpPr txBox="1"/>
          <p:nvPr/>
        </p:nvSpPr>
        <p:spPr>
          <a:xfrm>
            <a:off x="1041675" y="5372573"/>
            <a:ext cx="678969"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i="0" u="none" strike="noStrike" kern="1200" cap="none" normalizeH="0" noProof="0" dirty="0">
                <a:ln>
                  <a:noFill/>
                </a:ln>
                <a:solidFill>
                  <a:srgbClr val="FFFFFF"/>
                </a:solidFill>
                <a:effectLst/>
                <a:uLnTx/>
                <a:uFillTx/>
                <a:latin typeface="Verdana"/>
                <a:ea typeface="+mn-ea"/>
                <a:cs typeface="Verdana"/>
              </a:rPr>
              <a:t>Fruit</a:t>
            </a:r>
            <a:endParaRPr kumimoji="0" sz="1800" i="0" u="none" strike="noStrike" kern="1200" cap="none" normalizeH="0" noProof="0" dirty="0">
              <a:ln>
                <a:noFill/>
              </a:ln>
              <a:solidFill>
                <a:prstClr val="black"/>
              </a:solidFill>
              <a:effectLst/>
              <a:uLnTx/>
              <a:uFillTx/>
              <a:latin typeface="Verdana"/>
              <a:ea typeface="+mn-ea"/>
              <a:cs typeface="Verdana"/>
            </a:endParaRPr>
          </a:p>
        </p:txBody>
      </p:sp>
      <p:sp>
        <p:nvSpPr>
          <p:cNvPr id="11" name="object 32">
            <a:extLst>
              <a:ext uri="{FF2B5EF4-FFF2-40B4-BE49-F238E27FC236}">
                <a16:creationId xmlns:a16="http://schemas.microsoft.com/office/drawing/2014/main" id="{3756460F-46E9-427C-B3FF-2988432F33A1}"/>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5874" y="2186822"/>
            <a:ext cx="3575050" cy="2418291"/>
          </a:xfrm>
          <a:prstGeom prst="rect">
            <a:avLst/>
          </a:prstGeom>
        </p:spPr>
        <p:txBody>
          <a:bodyPr vert="horz" wrap="square" lIns="0" tIns="15875" rIns="0" bIns="0" rtlCol="0">
            <a:spAutoFit/>
          </a:bodyPr>
          <a:lstStyle/>
          <a:p>
            <a:pPr marL="12700" marR="5080" lvl="0" indent="0" algn="l" defTabSz="914400" rtl="0" eaLnBrk="1" fontAlgn="auto" latinLnBrk="0" hangingPunct="1">
              <a:lnSpc>
                <a:spcPct val="114599"/>
              </a:lnSpc>
              <a:spcBef>
                <a:spcPts val="125"/>
              </a:spcBef>
              <a:spcAft>
                <a:spcPts val="0"/>
              </a:spcAft>
              <a:buClrTx/>
              <a:buSzTx/>
              <a:buFontTx/>
              <a:buNone/>
              <a:tabLst/>
              <a:defRPr/>
            </a:pPr>
            <a:r>
              <a:rPr kumimoji="0" sz="1600" b="0" i="0" u="none" strike="noStrike" kern="1200" cap="none" spc="-35" normalizeH="0" baseline="0" noProof="0" dirty="0">
                <a:ln>
                  <a:noFill/>
                </a:ln>
                <a:solidFill>
                  <a:srgbClr val="FFFFFF"/>
                </a:solidFill>
                <a:effectLst/>
                <a:uLnTx/>
                <a:uFillTx/>
                <a:latin typeface="Arial"/>
                <a:ea typeface="+mn-ea"/>
                <a:cs typeface="Arial"/>
              </a:rPr>
              <a:t>A </a:t>
            </a:r>
            <a:r>
              <a:rPr kumimoji="0" sz="1600" b="0" i="0" u="none" strike="noStrike" kern="1200" cap="none" spc="-5" normalizeH="0" baseline="0" noProof="0" dirty="0">
                <a:ln>
                  <a:noFill/>
                </a:ln>
                <a:solidFill>
                  <a:srgbClr val="FFFFFF"/>
                </a:solidFill>
                <a:effectLst/>
                <a:uLnTx/>
                <a:uFillTx/>
                <a:latin typeface="Arial"/>
                <a:ea typeface="+mn-ea"/>
                <a:cs typeface="Arial"/>
              </a:rPr>
              <a:t>man </a:t>
            </a:r>
            <a:r>
              <a:rPr kumimoji="0" sz="1600" b="0" i="0" u="none" strike="noStrike" kern="1200" cap="none" spc="5" normalizeH="0" baseline="0" noProof="0" dirty="0">
                <a:ln>
                  <a:noFill/>
                </a:ln>
                <a:solidFill>
                  <a:srgbClr val="FFFFFF"/>
                </a:solidFill>
                <a:effectLst/>
                <a:uLnTx/>
                <a:uFillTx/>
                <a:latin typeface="Arial"/>
                <a:ea typeface="+mn-ea"/>
                <a:cs typeface="Arial"/>
              </a:rPr>
              <a:t>and </a:t>
            </a:r>
            <a:r>
              <a:rPr kumimoji="0" sz="1600" b="0" i="0" u="none" strike="noStrike" kern="1200" cap="none" spc="-5" normalizeH="0" baseline="0" noProof="0" dirty="0">
                <a:ln>
                  <a:noFill/>
                </a:ln>
                <a:solidFill>
                  <a:srgbClr val="FFFFFF"/>
                </a:solidFill>
                <a:effectLst/>
                <a:uLnTx/>
                <a:uFillTx/>
                <a:latin typeface="Arial"/>
                <a:ea typeface="+mn-ea"/>
                <a:cs typeface="Arial"/>
              </a:rPr>
              <a:t>his </a:t>
            </a:r>
            <a:r>
              <a:rPr kumimoji="0" sz="1600" b="0" i="0" u="none" strike="noStrike" kern="1200" cap="none" spc="5" normalizeH="0" baseline="0" noProof="0" dirty="0">
                <a:ln>
                  <a:noFill/>
                </a:ln>
                <a:solidFill>
                  <a:srgbClr val="FFFFFF"/>
                </a:solidFill>
                <a:effectLst/>
                <a:uLnTx/>
                <a:uFillTx/>
                <a:latin typeface="Arial"/>
                <a:ea typeface="+mn-ea"/>
                <a:cs typeface="Arial"/>
              </a:rPr>
              <a:t>son </a:t>
            </a:r>
            <a:r>
              <a:rPr kumimoji="0" sz="1600" b="0" i="0" u="none" strike="noStrike" kern="1200" cap="none" spc="-25" normalizeH="0" baseline="0" noProof="0" dirty="0">
                <a:ln>
                  <a:noFill/>
                </a:ln>
                <a:solidFill>
                  <a:srgbClr val="FFFFFF"/>
                </a:solidFill>
                <a:effectLst/>
                <a:uLnTx/>
                <a:uFillTx/>
                <a:latin typeface="Arial"/>
                <a:ea typeface="+mn-ea"/>
                <a:cs typeface="Arial"/>
              </a:rPr>
              <a:t>are </a:t>
            </a:r>
            <a:r>
              <a:rPr kumimoji="0" sz="1600" b="0" i="0" u="none" strike="noStrike" kern="1200" cap="none" spc="-5" normalizeH="0" baseline="0" noProof="0" dirty="0">
                <a:ln>
                  <a:noFill/>
                </a:ln>
                <a:solidFill>
                  <a:srgbClr val="FFFFFF"/>
                </a:solidFill>
                <a:effectLst/>
                <a:uLnTx/>
                <a:uFillTx/>
                <a:latin typeface="Arial"/>
                <a:ea typeface="+mn-ea"/>
                <a:cs typeface="Arial"/>
              </a:rPr>
              <a:t>in </a:t>
            </a:r>
            <a:r>
              <a:rPr kumimoji="0" sz="1600" b="0" i="0" u="none" strike="noStrike" kern="1200" cap="none" spc="-35" normalizeH="0" baseline="0" noProof="0" dirty="0">
                <a:ln>
                  <a:noFill/>
                </a:ln>
                <a:solidFill>
                  <a:srgbClr val="FFFFFF"/>
                </a:solidFill>
                <a:effectLst/>
                <a:uLnTx/>
                <a:uFillTx/>
                <a:latin typeface="Arial"/>
                <a:ea typeface="+mn-ea"/>
                <a:cs typeface="Arial"/>
              </a:rPr>
              <a:t>a </a:t>
            </a:r>
            <a:r>
              <a:rPr kumimoji="0" sz="1600" b="0" i="0" u="none" strike="noStrike" kern="1200" cap="none" spc="0" normalizeH="0" baseline="0" noProof="0" dirty="0">
                <a:ln>
                  <a:noFill/>
                </a:ln>
                <a:solidFill>
                  <a:srgbClr val="FFFFFF"/>
                </a:solidFill>
                <a:effectLst/>
                <a:uLnTx/>
                <a:uFillTx/>
                <a:latin typeface="Arial"/>
                <a:ea typeface="+mn-ea"/>
                <a:cs typeface="Arial"/>
              </a:rPr>
              <a:t>terrible  </a:t>
            </a:r>
            <a:r>
              <a:rPr kumimoji="0" sz="1600" b="0" i="0" u="none" strike="noStrike" kern="1200" cap="none" spc="15" normalizeH="0" baseline="0" noProof="0" dirty="0">
                <a:ln>
                  <a:noFill/>
                </a:ln>
                <a:solidFill>
                  <a:srgbClr val="FFFFFF"/>
                </a:solidFill>
                <a:effectLst/>
                <a:uLnTx/>
                <a:uFillTx/>
                <a:latin typeface="Arial"/>
                <a:ea typeface="+mn-ea"/>
                <a:cs typeface="Arial"/>
              </a:rPr>
              <a:t>accident </a:t>
            </a:r>
            <a:r>
              <a:rPr kumimoji="0" sz="1600" b="0" i="0" u="none" strike="noStrike" kern="1200" cap="none" spc="5" normalizeH="0" baseline="0" noProof="0" dirty="0">
                <a:ln>
                  <a:noFill/>
                </a:ln>
                <a:solidFill>
                  <a:srgbClr val="FFFFFF"/>
                </a:solidFill>
                <a:effectLst/>
                <a:uLnTx/>
                <a:uFillTx/>
                <a:latin typeface="Arial"/>
                <a:ea typeface="+mn-ea"/>
                <a:cs typeface="Arial"/>
              </a:rPr>
              <a:t>and </a:t>
            </a:r>
            <a:r>
              <a:rPr kumimoji="0" sz="1600" b="0" i="0" u="none" strike="noStrike" kern="1200" cap="none" spc="-25" normalizeH="0" baseline="0" noProof="0" dirty="0">
                <a:ln>
                  <a:noFill/>
                </a:ln>
                <a:solidFill>
                  <a:srgbClr val="FFFFFF"/>
                </a:solidFill>
                <a:effectLst/>
                <a:uLnTx/>
                <a:uFillTx/>
                <a:latin typeface="Arial"/>
                <a:ea typeface="+mn-ea"/>
                <a:cs typeface="Arial"/>
              </a:rPr>
              <a:t>are </a:t>
            </a:r>
            <a:r>
              <a:rPr kumimoji="0" sz="1600" b="0" i="0" u="none" strike="noStrike" kern="1200" cap="none" spc="0" normalizeH="0" baseline="0" noProof="0" dirty="0">
                <a:ln>
                  <a:noFill/>
                </a:ln>
                <a:solidFill>
                  <a:srgbClr val="FFFFFF"/>
                </a:solidFill>
                <a:effectLst/>
                <a:uLnTx/>
                <a:uFillTx/>
                <a:latin typeface="Arial"/>
                <a:ea typeface="+mn-ea"/>
                <a:cs typeface="Arial"/>
              </a:rPr>
              <a:t>rushed </a:t>
            </a:r>
            <a:r>
              <a:rPr kumimoji="0" sz="1600" b="0" i="0" u="none" strike="noStrike" kern="1200" cap="none" spc="40" normalizeH="0" baseline="0" noProof="0" dirty="0">
                <a:ln>
                  <a:noFill/>
                </a:ln>
                <a:solidFill>
                  <a:srgbClr val="FFFFFF"/>
                </a:solidFill>
                <a:effectLst/>
                <a:uLnTx/>
                <a:uFillTx/>
                <a:latin typeface="Arial"/>
                <a:ea typeface="+mn-ea"/>
                <a:cs typeface="Arial"/>
              </a:rPr>
              <a:t>to </a:t>
            </a:r>
            <a:r>
              <a:rPr kumimoji="0" sz="1600" b="0" i="0" u="none" strike="noStrike" kern="1200" cap="none" spc="5" normalizeH="0" baseline="0" noProof="0" dirty="0">
                <a:ln>
                  <a:noFill/>
                </a:ln>
                <a:solidFill>
                  <a:srgbClr val="FFFFFF"/>
                </a:solidFill>
                <a:effectLst/>
                <a:uLnTx/>
                <a:uFillTx/>
                <a:latin typeface="Arial"/>
                <a:ea typeface="+mn-ea"/>
                <a:cs typeface="Arial"/>
              </a:rPr>
              <a:t>the hospital  </a:t>
            </a:r>
            <a:r>
              <a:rPr kumimoji="0" sz="1600" b="0" i="0" u="none" strike="noStrike" kern="1200" cap="none" spc="-5" normalizeH="0" baseline="0" noProof="0" dirty="0">
                <a:ln>
                  <a:noFill/>
                </a:ln>
                <a:solidFill>
                  <a:srgbClr val="FFFFFF"/>
                </a:solidFill>
                <a:effectLst/>
                <a:uLnTx/>
                <a:uFillTx/>
                <a:latin typeface="Arial"/>
                <a:ea typeface="+mn-ea"/>
                <a:cs typeface="Arial"/>
              </a:rPr>
              <a:t>in </a:t>
            </a:r>
            <a:r>
              <a:rPr kumimoji="0" sz="1600" b="0" i="0" u="none" strike="noStrike" kern="1200" cap="none" spc="10" normalizeH="0" baseline="0" noProof="0" dirty="0">
                <a:ln>
                  <a:noFill/>
                </a:ln>
                <a:solidFill>
                  <a:srgbClr val="FFFFFF"/>
                </a:solidFill>
                <a:effectLst/>
                <a:uLnTx/>
                <a:uFillTx/>
                <a:latin typeface="Arial"/>
                <a:ea typeface="+mn-ea"/>
                <a:cs typeface="Arial"/>
              </a:rPr>
              <a:t>critical</a:t>
            </a:r>
            <a:r>
              <a:rPr kumimoji="0" sz="1600" b="0" i="0" u="none" strike="noStrike" kern="1200" cap="none" spc="-10" normalizeH="0" baseline="0" noProof="0" dirty="0">
                <a:ln>
                  <a:noFill/>
                </a:ln>
                <a:solidFill>
                  <a:srgbClr val="FFFFFF"/>
                </a:solidFill>
                <a:effectLst/>
                <a:uLnTx/>
                <a:uFillTx/>
                <a:latin typeface="Arial"/>
                <a:ea typeface="+mn-ea"/>
                <a:cs typeface="Arial"/>
              </a:rPr>
              <a:t> care.</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0" marR="187325" lvl="0" indent="0" algn="l" defTabSz="914400" rtl="0" eaLnBrk="1" fontAlgn="auto" latinLnBrk="0" hangingPunct="1">
              <a:lnSpc>
                <a:spcPct val="113300"/>
              </a:lnSpc>
              <a:spcBef>
                <a:spcPts val="1650"/>
              </a:spcBef>
              <a:spcAft>
                <a:spcPts val="0"/>
              </a:spcAft>
              <a:buClrTx/>
              <a:buSzTx/>
              <a:buFontTx/>
              <a:buNone/>
              <a:tabLst/>
              <a:defRPr/>
            </a:pPr>
            <a:r>
              <a:rPr kumimoji="0" sz="1600" b="0" i="0" u="none" strike="noStrike" kern="1200" cap="none" spc="-35" normalizeH="0" baseline="0" noProof="0" dirty="0">
                <a:ln>
                  <a:noFill/>
                </a:ln>
                <a:solidFill>
                  <a:srgbClr val="FFFFFF"/>
                </a:solidFill>
                <a:effectLst/>
                <a:uLnTx/>
                <a:uFillTx/>
                <a:latin typeface="Arial"/>
                <a:ea typeface="+mn-ea"/>
                <a:cs typeface="Arial"/>
              </a:rPr>
              <a:t>The </a:t>
            </a:r>
            <a:r>
              <a:rPr kumimoji="0" sz="1600" b="0" i="0" u="none" strike="noStrike" kern="1200" cap="none" spc="35" normalizeH="0" baseline="0" noProof="0" dirty="0">
                <a:ln>
                  <a:noFill/>
                </a:ln>
                <a:solidFill>
                  <a:srgbClr val="FFFFFF"/>
                </a:solidFill>
                <a:effectLst/>
                <a:uLnTx/>
                <a:uFillTx/>
                <a:latin typeface="Arial"/>
                <a:ea typeface="+mn-ea"/>
                <a:cs typeface="Arial"/>
              </a:rPr>
              <a:t>doctor </a:t>
            </a:r>
            <a:r>
              <a:rPr kumimoji="0" sz="1600" b="0" i="0" u="none" strike="noStrike" kern="1200" cap="none" spc="10" normalizeH="0" baseline="0" noProof="0" dirty="0">
                <a:ln>
                  <a:noFill/>
                </a:ln>
                <a:solidFill>
                  <a:srgbClr val="FFFFFF"/>
                </a:solidFill>
                <a:effectLst/>
                <a:uLnTx/>
                <a:uFillTx/>
                <a:latin typeface="Arial"/>
                <a:ea typeface="+mn-ea"/>
                <a:cs typeface="Arial"/>
              </a:rPr>
              <a:t>looks at </a:t>
            </a:r>
            <a:r>
              <a:rPr kumimoji="0" sz="1600" b="0" i="0" u="none" strike="noStrike" kern="1200" cap="none" spc="5" normalizeH="0" baseline="0" noProof="0" dirty="0">
                <a:ln>
                  <a:noFill/>
                </a:ln>
                <a:solidFill>
                  <a:srgbClr val="FFFFFF"/>
                </a:solidFill>
                <a:effectLst/>
                <a:uLnTx/>
                <a:uFillTx/>
                <a:latin typeface="Arial"/>
                <a:ea typeface="+mn-ea"/>
                <a:cs typeface="Arial"/>
              </a:rPr>
              <a:t>the </a:t>
            </a:r>
            <a:r>
              <a:rPr kumimoji="0" sz="1600" b="0" i="0" u="none" strike="noStrike" kern="1200" cap="none" spc="25" normalizeH="0" baseline="0" noProof="0" dirty="0">
                <a:ln>
                  <a:noFill/>
                </a:ln>
                <a:solidFill>
                  <a:srgbClr val="FFFFFF"/>
                </a:solidFill>
                <a:effectLst/>
                <a:uLnTx/>
                <a:uFillTx/>
                <a:latin typeface="Arial"/>
                <a:ea typeface="+mn-ea"/>
                <a:cs typeface="Arial"/>
              </a:rPr>
              <a:t>boy </a:t>
            </a:r>
            <a:r>
              <a:rPr kumimoji="0" sz="1600" b="0" i="0" u="none" strike="noStrike" kern="1200" cap="none" spc="0" normalizeH="0" baseline="0" noProof="0" dirty="0">
                <a:ln>
                  <a:noFill/>
                </a:ln>
                <a:solidFill>
                  <a:srgbClr val="FFFFFF"/>
                </a:solidFill>
                <a:effectLst/>
                <a:uLnTx/>
                <a:uFillTx/>
                <a:latin typeface="Arial"/>
                <a:ea typeface="+mn-ea"/>
                <a:cs typeface="Arial"/>
              </a:rPr>
              <a:t>and  exclaims </a:t>
            </a:r>
            <a:r>
              <a:rPr kumimoji="0" sz="1600" b="0" i="0" u="none" strike="noStrike" kern="1200" cap="none" spc="35" normalizeH="0" baseline="0" noProof="0" dirty="0">
                <a:ln>
                  <a:noFill/>
                </a:ln>
                <a:solidFill>
                  <a:srgbClr val="FFFFFF"/>
                </a:solidFill>
                <a:effectLst/>
                <a:uLnTx/>
                <a:uFillTx/>
                <a:latin typeface="Arial"/>
                <a:ea typeface="+mn-ea"/>
                <a:cs typeface="Arial"/>
              </a:rPr>
              <a:t>"I </a:t>
            </a:r>
            <a:r>
              <a:rPr kumimoji="0" sz="1600" b="0" i="0" u="none" strike="noStrike" kern="1200" cap="none" spc="40" normalizeH="0" baseline="0" noProof="0" dirty="0">
                <a:ln>
                  <a:noFill/>
                </a:ln>
                <a:solidFill>
                  <a:srgbClr val="FFFFFF"/>
                </a:solidFill>
                <a:effectLst/>
                <a:uLnTx/>
                <a:uFillTx/>
                <a:latin typeface="Arial"/>
                <a:ea typeface="+mn-ea"/>
                <a:cs typeface="Arial"/>
              </a:rPr>
              <a:t>can't </a:t>
            </a:r>
            <a:r>
              <a:rPr kumimoji="0" sz="1600" b="0" i="0" u="none" strike="noStrike" kern="1200" cap="none" spc="0" normalizeH="0" baseline="0" noProof="0" dirty="0">
                <a:ln>
                  <a:noFill/>
                </a:ln>
                <a:solidFill>
                  <a:srgbClr val="FFFFFF"/>
                </a:solidFill>
                <a:effectLst/>
                <a:uLnTx/>
                <a:uFillTx/>
                <a:latin typeface="Arial"/>
                <a:ea typeface="+mn-ea"/>
                <a:cs typeface="Arial"/>
              </a:rPr>
              <a:t>operate </a:t>
            </a:r>
            <a:r>
              <a:rPr kumimoji="0" sz="1600" b="0" i="0" u="none" strike="noStrike" kern="1200" cap="none" spc="10" normalizeH="0" baseline="0" noProof="0" dirty="0">
                <a:ln>
                  <a:noFill/>
                </a:ln>
                <a:solidFill>
                  <a:srgbClr val="FFFFFF"/>
                </a:solidFill>
                <a:effectLst/>
                <a:uLnTx/>
                <a:uFillTx/>
                <a:latin typeface="Arial"/>
                <a:ea typeface="+mn-ea"/>
                <a:cs typeface="Arial"/>
              </a:rPr>
              <a:t>on this</a:t>
            </a:r>
            <a:r>
              <a:rPr kumimoji="0" sz="1600" b="0" i="0" u="none" strike="noStrike" kern="1200" cap="none" spc="-135" normalizeH="0" baseline="0" noProof="0" dirty="0">
                <a:ln>
                  <a:noFill/>
                </a:ln>
                <a:solidFill>
                  <a:srgbClr val="FFFFFF"/>
                </a:solidFill>
                <a:effectLst/>
                <a:uLnTx/>
                <a:uFillTx/>
                <a:latin typeface="Arial"/>
                <a:ea typeface="+mn-ea"/>
                <a:cs typeface="Arial"/>
              </a:rPr>
              <a:t> </a:t>
            </a:r>
            <a:r>
              <a:rPr kumimoji="0" sz="1600" b="0" i="0" u="none" strike="noStrike" kern="1200" cap="none" spc="15" normalizeH="0" baseline="0" noProof="0" dirty="0">
                <a:ln>
                  <a:noFill/>
                </a:ln>
                <a:solidFill>
                  <a:srgbClr val="FFFFFF"/>
                </a:solidFill>
                <a:effectLst/>
                <a:uLnTx/>
                <a:uFillTx/>
                <a:latin typeface="Arial"/>
                <a:ea typeface="+mn-ea"/>
                <a:cs typeface="Arial"/>
              </a:rPr>
              <a:t>boy,  </a:t>
            </a:r>
            <a:r>
              <a:rPr kumimoji="0" sz="1600" b="0" i="0" u="none" strike="noStrike" kern="1200" cap="none" spc="20" normalizeH="0" baseline="0" noProof="0" dirty="0">
                <a:ln>
                  <a:noFill/>
                </a:ln>
                <a:solidFill>
                  <a:srgbClr val="FFFFFF"/>
                </a:solidFill>
                <a:effectLst/>
                <a:uLnTx/>
                <a:uFillTx/>
                <a:latin typeface="Arial"/>
                <a:ea typeface="+mn-ea"/>
                <a:cs typeface="Arial"/>
              </a:rPr>
              <a:t>he's </a:t>
            </a:r>
            <a:r>
              <a:rPr kumimoji="0" sz="1600" b="0" i="0" u="none" strike="noStrike" kern="1200" cap="none" spc="10" normalizeH="0" baseline="0" noProof="0" dirty="0">
                <a:ln>
                  <a:noFill/>
                </a:ln>
                <a:solidFill>
                  <a:srgbClr val="FFFFFF"/>
                </a:solidFill>
                <a:effectLst/>
                <a:uLnTx/>
                <a:uFillTx/>
                <a:latin typeface="Arial"/>
                <a:ea typeface="+mn-ea"/>
                <a:cs typeface="Arial"/>
              </a:rPr>
              <a:t>my</a:t>
            </a:r>
            <a:r>
              <a:rPr kumimoji="0" sz="1600" b="0" i="0" u="none" strike="noStrike" kern="1200" cap="none" spc="-35" normalizeH="0" baseline="0" noProof="0" dirty="0">
                <a:ln>
                  <a:noFill/>
                </a:ln>
                <a:solidFill>
                  <a:srgbClr val="FFFFFF"/>
                </a:solidFill>
                <a:effectLst/>
                <a:uLnTx/>
                <a:uFillTx/>
                <a:latin typeface="Arial"/>
                <a:ea typeface="+mn-ea"/>
                <a:cs typeface="Arial"/>
              </a:rPr>
              <a:t> </a:t>
            </a:r>
            <a:r>
              <a:rPr kumimoji="0" sz="1600" b="0" i="0" u="none" strike="noStrike" kern="1200" cap="none" spc="20" normalizeH="0" baseline="0" noProof="0" dirty="0">
                <a:ln>
                  <a:noFill/>
                </a:ln>
                <a:solidFill>
                  <a:srgbClr val="FFFFFF"/>
                </a:solidFill>
                <a:effectLst/>
                <a:uLnTx/>
                <a:uFillTx/>
                <a:latin typeface="Arial"/>
                <a:ea typeface="+mn-ea"/>
                <a:cs typeface="Arial"/>
              </a:rPr>
              <a:t>son!"</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165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25" normalizeH="0" baseline="0" noProof="0" dirty="0">
                <a:ln>
                  <a:noFill/>
                </a:ln>
                <a:solidFill>
                  <a:srgbClr val="FFFFFF"/>
                </a:solidFill>
                <a:effectLst/>
                <a:uLnTx/>
                <a:uFillTx/>
                <a:latin typeface="Arial"/>
                <a:ea typeface="+mn-ea"/>
                <a:cs typeface="Arial"/>
              </a:rPr>
              <a:t>How could </a:t>
            </a:r>
            <a:r>
              <a:rPr kumimoji="0" sz="1600" b="0" i="0" u="none" strike="noStrike" kern="1200" cap="none" spc="10" normalizeH="0" baseline="0" noProof="0" dirty="0">
                <a:ln>
                  <a:noFill/>
                </a:ln>
                <a:solidFill>
                  <a:srgbClr val="FFFFFF"/>
                </a:solidFill>
                <a:effectLst/>
                <a:uLnTx/>
                <a:uFillTx/>
                <a:latin typeface="Arial"/>
                <a:ea typeface="+mn-ea"/>
                <a:cs typeface="Arial"/>
              </a:rPr>
              <a:t>this</a:t>
            </a:r>
            <a:r>
              <a:rPr kumimoji="0" sz="1600" b="0" i="0" u="none" strike="noStrike" kern="1200" cap="none" spc="-75" normalizeH="0" baseline="0" noProof="0" dirty="0">
                <a:ln>
                  <a:noFill/>
                </a:ln>
                <a:solidFill>
                  <a:srgbClr val="FFFFFF"/>
                </a:solidFill>
                <a:effectLst/>
                <a:uLnTx/>
                <a:uFillTx/>
                <a:latin typeface="Arial"/>
                <a:ea typeface="+mn-ea"/>
                <a:cs typeface="Arial"/>
              </a:rPr>
              <a:t> </a:t>
            </a:r>
            <a:r>
              <a:rPr kumimoji="0" sz="1600" b="0" i="0" u="none" strike="noStrike" kern="1200" cap="none" spc="0" normalizeH="0" baseline="0" noProof="0" dirty="0">
                <a:ln>
                  <a:noFill/>
                </a:ln>
                <a:solidFill>
                  <a:srgbClr val="FFFFFF"/>
                </a:solidFill>
                <a:effectLst/>
                <a:uLnTx/>
                <a:uFillTx/>
                <a:latin typeface="Arial"/>
                <a:ea typeface="+mn-ea"/>
                <a:cs typeface="Arial"/>
              </a:rPr>
              <a:t>be?</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p:nvPr/>
        </p:nvSpPr>
        <p:spPr>
          <a:xfrm>
            <a:off x="304799" y="2066922"/>
            <a:ext cx="3962400" cy="0"/>
          </a:xfrm>
          <a:custGeom>
            <a:avLst/>
            <a:gdLst/>
            <a:ahLst/>
            <a:cxnLst/>
            <a:rect l="l" t="t" r="r" b="b"/>
            <a:pathLst>
              <a:path w="3962400">
                <a:moveTo>
                  <a:pt x="0" y="0"/>
                </a:moveTo>
                <a:lnTo>
                  <a:pt x="3962392" y="0"/>
                </a:lnTo>
              </a:path>
            </a:pathLst>
          </a:custGeom>
          <a:ln w="38099">
            <a:solidFill>
              <a:srgbClr val="64FF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304799" y="4791067"/>
            <a:ext cx="3962400" cy="0"/>
          </a:xfrm>
          <a:custGeom>
            <a:avLst/>
            <a:gdLst/>
            <a:ahLst/>
            <a:cxnLst/>
            <a:rect l="l" t="t" r="r" b="b"/>
            <a:pathLst>
              <a:path w="3962400">
                <a:moveTo>
                  <a:pt x="0" y="0"/>
                </a:moveTo>
                <a:lnTo>
                  <a:pt x="3962392" y="0"/>
                </a:lnTo>
              </a:path>
            </a:pathLst>
          </a:custGeom>
          <a:ln w="9524">
            <a:solidFill>
              <a:srgbClr val="64FF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571990" y="857324"/>
            <a:ext cx="4571990" cy="514341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32">
            <a:extLst>
              <a:ext uri="{FF2B5EF4-FFF2-40B4-BE49-F238E27FC236}">
                <a16:creationId xmlns:a16="http://schemas.microsoft.com/office/drawing/2014/main" id="{10015D65-079B-4A50-9548-6C77CD8FE1A3}"/>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387091" y="857250"/>
            <a:ext cx="4757420" cy="5143500"/>
            <a:chOff x="4387091" y="0"/>
            <a:chExt cx="4757420" cy="5143500"/>
          </a:xfrm>
        </p:grpSpPr>
        <p:sp>
          <p:nvSpPr>
            <p:cNvPr id="3" name="object 3"/>
            <p:cNvSpPr/>
            <p:nvPr/>
          </p:nvSpPr>
          <p:spPr>
            <a:xfrm>
              <a:off x="4387091" y="0"/>
              <a:ext cx="4756890" cy="514348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5583588" y="4090791"/>
              <a:ext cx="2548890" cy="595630"/>
            </a:xfrm>
            <a:custGeom>
              <a:avLst/>
              <a:gdLst/>
              <a:ahLst/>
              <a:cxnLst/>
              <a:rect l="l" t="t" r="r" b="b"/>
              <a:pathLst>
                <a:path w="2548890" h="595629">
                  <a:moveTo>
                    <a:pt x="2548794" y="595498"/>
                  </a:moveTo>
                  <a:lnTo>
                    <a:pt x="0" y="595498"/>
                  </a:lnTo>
                  <a:lnTo>
                    <a:pt x="0" y="0"/>
                  </a:lnTo>
                  <a:lnTo>
                    <a:pt x="2548794" y="0"/>
                  </a:lnTo>
                  <a:lnTo>
                    <a:pt x="2548794" y="595498"/>
                  </a:lnTo>
                  <a:close/>
                </a:path>
              </a:pathLst>
            </a:custGeom>
            <a:solidFill>
              <a:srgbClr val="64FFD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5759549" y="4293895"/>
              <a:ext cx="2239948" cy="20999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p:nvPr/>
        </p:nvSpPr>
        <p:spPr>
          <a:xfrm>
            <a:off x="304799" y="2066922"/>
            <a:ext cx="3962400" cy="0"/>
          </a:xfrm>
          <a:custGeom>
            <a:avLst/>
            <a:gdLst/>
            <a:ahLst/>
            <a:cxnLst/>
            <a:rect l="l" t="t" r="r" b="b"/>
            <a:pathLst>
              <a:path w="3962400">
                <a:moveTo>
                  <a:pt x="0" y="0"/>
                </a:moveTo>
                <a:lnTo>
                  <a:pt x="3962392" y="0"/>
                </a:lnTo>
              </a:path>
            </a:pathLst>
          </a:custGeom>
          <a:ln w="38099">
            <a:solidFill>
              <a:srgbClr val="64FF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04799" y="4791067"/>
            <a:ext cx="3962400" cy="0"/>
          </a:xfrm>
          <a:custGeom>
            <a:avLst/>
            <a:gdLst/>
            <a:ahLst/>
            <a:cxnLst/>
            <a:rect l="l" t="t" r="r" b="b"/>
            <a:pathLst>
              <a:path w="3962400">
                <a:moveTo>
                  <a:pt x="0" y="0"/>
                </a:moveTo>
                <a:lnTo>
                  <a:pt x="3962392" y="0"/>
                </a:lnTo>
              </a:path>
            </a:pathLst>
          </a:custGeom>
          <a:ln w="9524">
            <a:solidFill>
              <a:srgbClr val="64FF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475874" y="2186822"/>
            <a:ext cx="3575050" cy="2418291"/>
          </a:xfrm>
          <a:prstGeom prst="rect">
            <a:avLst/>
          </a:prstGeom>
        </p:spPr>
        <p:txBody>
          <a:bodyPr vert="horz" wrap="square" lIns="0" tIns="15875" rIns="0" bIns="0" rtlCol="0">
            <a:spAutoFit/>
          </a:bodyPr>
          <a:lstStyle/>
          <a:p>
            <a:pPr marL="12700" marR="5080" lvl="0" indent="0" algn="l" defTabSz="914400" rtl="0" eaLnBrk="1" fontAlgn="auto" latinLnBrk="0" hangingPunct="1">
              <a:lnSpc>
                <a:spcPct val="114599"/>
              </a:lnSpc>
              <a:spcBef>
                <a:spcPts val="125"/>
              </a:spcBef>
              <a:spcAft>
                <a:spcPts val="0"/>
              </a:spcAft>
              <a:buClrTx/>
              <a:buSzTx/>
              <a:buFontTx/>
              <a:buNone/>
              <a:tabLst/>
              <a:defRPr/>
            </a:pPr>
            <a:r>
              <a:rPr kumimoji="0" sz="1600" b="0" i="0" u="none" strike="noStrike" kern="1200" cap="none" spc="-35" normalizeH="0" baseline="0" noProof="0" dirty="0">
                <a:ln>
                  <a:noFill/>
                </a:ln>
                <a:solidFill>
                  <a:srgbClr val="FFFFFF"/>
                </a:solidFill>
                <a:effectLst/>
                <a:uLnTx/>
                <a:uFillTx/>
                <a:latin typeface="Arial"/>
                <a:ea typeface="+mn-ea"/>
                <a:cs typeface="Arial"/>
              </a:rPr>
              <a:t>A </a:t>
            </a:r>
            <a:r>
              <a:rPr kumimoji="0" sz="1600" b="0" i="0" u="none" strike="noStrike" kern="1200" cap="none" spc="-5" normalizeH="0" baseline="0" noProof="0" dirty="0">
                <a:ln>
                  <a:noFill/>
                </a:ln>
                <a:solidFill>
                  <a:srgbClr val="FFFFFF"/>
                </a:solidFill>
                <a:effectLst/>
                <a:uLnTx/>
                <a:uFillTx/>
                <a:latin typeface="Arial"/>
                <a:ea typeface="+mn-ea"/>
                <a:cs typeface="Arial"/>
              </a:rPr>
              <a:t>man </a:t>
            </a:r>
            <a:r>
              <a:rPr kumimoji="0" sz="1600" b="0" i="0" u="none" strike="noStrike" kern="1200" cap="none" spc="5" normalizeH="0" baseline="0" noProof="0" dirty="0">
                <a:ln>
                  <a:noFill/>
                </a:ln>
                <a:solidFill>
                  <a:srgbClr val="FFFFFF"/>
                </a:solidFill>
                <a:effectLst/>
                <a:uLnTx/>
                <a:uFillTx/>
                <a:latin typeface="Arial"/>
                <a:ea typeface="+mn-ea"/>
                <a:cs typeface="Arial"/>
              </a:rPr>
              <a:t>and </a:t>
            </a:r>
            <a:r>
              <a:rPr kumimoji="0" sz="1600" b="0" i="0" u="none" strike="noStrike" kern="1200" cap="none" spc="-5" normalizeH="0" baseline="0" noProof="0" dirty="0">
                <a:ln>
                  <a:noFill/>
                </a:ln>
                <a:solidFill>
                  <a:srgbClr val="FFFFFF"/>
                </a:solidFill>
                <a:effectLst/>
                <a:uLnTx/>
                <a:uFillTx/>
                <a:latin typeface="Arial"/>
                <a:ea typeface="+mn-ea"/>
                <a:cs typeface="Arial"/>
              </a:rPr>
              <a:t>his </a:t>
            </a:r>
            <a:r>
              <a:rPr kumimoji="0" sz="1600" b="0" i="0" u="none" strike="noStrike" kern="1200" cap="none" spc="5" normalizeH="0" baseline="0" noProof="0" dirty="0">
                <a:ln>
                  <a:noFill/>
                </a:ln>
                <a:solidFill>
                  <a:srgbClr val="FFFFFF"/>
                </a:solidFill>
                <a:effectLst/>
                <a:uLnTx/>
                <a:uFillTx/>
                <a:latin typeface="Arial"/>
                <a:ea typeface="+mn-ea"/>
                <a:cs typeface="Arial"/>
              </a:rPr>
              <a:t>son </a:t>
            </a:r>
            <a:r>
              <a:rPr kumimoji="0" sz="1600" b="0" i="0" u="none" strike="noStrike" kern="1200" cap="none" spc="-25" normalizeH="0" baseline="0" noProof="0" dirty="0">
                <a:ln>
                  <a:noFill/>
                </a:ln>
                <a:solidFill>
                  <a:srgbClr val="FFFFFF"/>
                </a:solidFill>
                <a:effectLst/>
                <a:uLnTx/>
                <a:uFillTx/>
                <a:latin typeface="Arial"/>
                <a:ea typeface="+mn-ea"/>
                <a:cs typeface="Arial"/>
              </a:rPr>
              <a:t>are </a:t>
            </a:r>
            <a:r>
              <a:rPr kumimoji="0" sz="1600" b="0" i="0" u="none" strike="noStrike" kern="1200" cap="none" spc="-5" normalizeH="0" baseline="0" noProof="0" dirty="0">
                <a:ln>
                  <a:noFill/>
                </a:ln>
                <a:solidFill>
                  <a:srgbClr val="FFFFFF"/>
                </a:solidFill>
                <a:effectLst/>
                <a:uLnTx/>
                <a:uFillTx/>
                <a:latin typeface="Arial"/>
                <a:ea typeface="+mn-ea"/>
                <a:cs typeface="Arial"/>
              </a:rPr>
              <a:t>in </a:t>
            </a:r>
            <a:r>
              <a:rPr kumimoji="0" sz="1600" b="0" i="0" u="none" strike="noStrike" kern="1200" cap="none" spc="-35" normalizeH="0" baseline="0" noProof="0" dirty="0">
                <a:ln>
                  <a:noFill/>
                </a:ln>
                <a:solidFill>
                  <a:srgbClr val="FFFFFF"/>
                </a:solidFill>
                <a:effectLst/>
                <a:uLnTx/>
                <a:uFillTx/>
                <a:latin typeface="Arial"/>
                <a:ea typeface="+mn-ea"/>
                <a:cs typeface="Arial"/>
              </a:rPr>
              <a:t>a </a:t>
            </a:r>
            <a:r>
              <a:rPr kumimoji="0" sz="1600" b="0" i="0" u="none" strike="noStrike" kern="1200" cap="none" spc="0" normalizeH="0" baseline="0" noProof="0" dirty="0">
                <a:ln>
                  <a:noFill/>
                </a:ln>
                <a:solidFill>
                  <a:srgbClr val="FFFFFF"/>
                </a:solidFill>
                <a:effectLst/>
                <a:uLnTx/>
                <a:uFillTx/>
                <a:latin typeface="Arial"/>
                <a:ea typeface="+mn-ea"/>
                <a:cs typeface="Arial"/>
              </a:rPr>
              <a:t>terrible  </a:t>
            </a:r>
            <a:r>
              <a:rPr kumimoji="0" sz="1600" b="0" i="0" u="none" strike="noStrike" kern="1200" cap="none" spc="15" normalizeH="0" baseline="0" noProof="0" dirty="0">
                <a:ln>
                  <a:noFill/>
                </a:ln>
                <a:solidFill>
                  <a:srgbClr val="FFFFFF"/>
                </a:solidFill>
                <a:effectLst/>
                <a:uLnTx/>
                <a:uFillTx/>
                <a:latin typeface="Arial"/>
                <a:ea typeface="+mn-ea"/>
                <a:cs typeface="Arial"/>
              </a:rPr>
              <a:t>accident </a:t>
            </a:r>
            <a:r>
              <a:rPr kumimoji="0" sz="1600" b="0" i="0" u="none" strike="noStrike" kern="1200" cap="none" spc="5" normalizeH="0" baseline="0" noProof="0" dirty="0">
                <a:ln>
                  <a:noFill/>
                </a:ln>
                <a:solidFill>
                  <a:srgbClr val="FFFFFF"/>
                </a:solidFill>
                <a:effectLst/>
                <a:uLnTx/>
                <a:uFillTx/>
                <a:latin typeface="Arial"/>
                <a:ea typeface="+mn-ea"/>
                <a:cs typeface="Arial"/>
              </a:rPr>
              <a:t>and </a:t>
            </a:r>
            <a:r>
              <a:rPr kumimoji="0" sz="1600" b="0" i="0" u="none" strike="noStrike" kern="1200" cap="none" spc="-25" normalizeH="0" baseline="0" noProof="0" dirty="0">
                <a:ln>
                  <a:noFill/>
                </a:ln>
                <a:solidFill>
                  <a:srgbClr val="FFFFFF"/>
                </a:solidFill>
                <a:effectLst/>
                <a:uLnTx/>
                <a:uFillTx/>
                <a:latin typeface="Arial"/>
                <a:ea typeface="+mn-ea"/>
                <a:cs typeface="Arial"/>
              </a:rPr>
              <a:t>are </a:t>
            </a:r>
            <a:r>
              <a:rPr kumimoji="0" sz="1600" b="0" i="0" u="none" strike="noStrike" kern="1200" cap="none" spc="0" normalizeH="0" baseline="0" noProof="0" dirty="0">
                <a:ln>
                  <a:noFill/>
                </a:ln>
                <a:solidFill>
                  <a:srgbClr val="FFFFFF"/>
                </a:solidFill>
                <a:effectLst/>
                <a:uLnTx/>
                <a:uFillTx/>
                <a:latin typeface="Arial"/>
                <a:ea typeface="+mn-ea"/>
                <a:cs typeface="Arial"/>
              </a:rPr>
              <a:t>rushed </a:t>
            </a:r>
            <a:r>
              <a:rPr kumimoji="0" sz="1600" b="0" i="0" u="none" strike="noStrike" kern="1200" cap="none" spc="40" normalizeH="0" baseline="0" noProof="0" dirty="0">
                <a:ln>
                  <a:noFill/>
                </a:ln>
                <a:solidFill>
                  <a:srgbClr val="FFFFFF"/>
                </a:solidFill>
                <a:effectLst/>
                <a:uLnTx/>
                <a:uFillTx/>
                <a:latin typeface="Arial"/>
                <a:ea typeface="+mn-ea"/>
                <a:cs typeface="Arial"/>
              </a:rPr>
              <a:t>to </a:t>
            </a:r>
            <a:r>
              <a:rPr kumimoji="0" sz="1600" b="0" i="0" u="none" strike="noStrike" kern="1200" cap="none" spc="5" normalizeH="0" baseline="0" noProof="0" dirty="0">
                <a:ln>
                  <a:noFill/>
                </a:ln>
                <a:solidFill>
                  <a:srgbClr val="FFFFFF"/>
                </a:solidFill>
                <a:effectLst/>
                <a:uLnTx/>
                <a:uFillTx/>
                <a:latin typeface="Arial"/>
                <a:ea typeface="+mn-ea"/>
                <a:cs typeface="Arial"/>
              </a:rPr>
              <a:t>the hospital  </a:t>
            </a:r>
            <a:r>
              <a:rPr kumimoji="0" sz="1600" b="0" i="0" u="none" strike="noStrike" kern="1200" cap="none" spc="-5" normalizeH="0" baseline="0" noProof="0" dirty="0">
                <a:ln>
                  <a:noFill/>
                </a:ln>
                <a:solidFill>
                  <a:srgbClr val="FFFFFF"/>
                </a:solidFill>
                <a:effectLst/>
                <a:uLnTx/>
                <a:uFillTx/>
                <a:latin typeface="Arial"/>
                <a:ea typeface="+mn-ea"/>
                <a:cs typeface="Arial"/>
              </a:rPr>
              <a:t>in </a:t>
            </a:r>
            <a:r>
              <a:rPr kumimoji="0" sz="1600" b="0" i="0" u="none" strike="noStrike" kern="1200" cap="none" spc="10" normalizeH="0" baseline="0" noProof="0" dirty="0">
                <a:ln>
                  <a:noFill/>
                </a:ln>
                <a:solidFill>
                  <a:srgbClr val="FFFFFF"/>
                </a:solidFill>
                <a:effectLst/>
                <a:uLnTx/>
                <a:uFillTx/>
                <a:latin typeface="Arial"/>
                <a:ea typeface="+mn-ea"/>
                <a:cs typeface="Arial"/>
              </a:rPr>
              <a:t>critical</a:t>
            </a:r>
            <a:r>
              <a:rPr kumimoji="0" sz="1600" b="0" i="0" u="none" strike="noStrike" kern="1200" cap="none" spc="-10" normalizeH="0" baseline="0" noProof="0" dirty="0">
                <a:ln>
                  <a:noFill/>
                </a:ln>
                <a:solidFill>
                  <a:srgbClr val="FFFFFF"/>
                </a:solidFill>
                <a:effectLst/>
                <a:uLnTx/>
                <a:uFillTx/>
                <a:latin typeface="Arial"/>
                <a:ea typeface="+mn-ea"/>
                <a:cs typeface="Arial"/>
              </a:rPr>
              <a:t> care.</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2700" marR="187325" lvl="0" indent="0" algn="l" defTabSz="914400" rtl="0" eaLnBrk="1" fontAlgn="auto" latinLnBrk="0" hangingPunct="1">
              <a:lnSpc>
                <a:spcPct val="113300"/>
              </a:lnSpc>
              <a:spcBef>
                <a:spcPts val="1650"/>
              </a:spcBef>
              <a:spcAft>
                <a:spcPts val="0"/>
              </a:spcAft>
              <a:buClrTx/>
              <a:buSzTx/>
              <a:buFontTx/>
              <a:buNone/>
              <a:tabLst/>
              <a:defRPr/>
            </a:pPr>
            <a:r>
              <a:rPr kumimoji="0" sz="1600" b="0" i="0" u="none" strike="noStrike" kern="1200" cap="none" spc="-35" normalizeH="0" baseline="0" noProof="0" dirty="0">
                <a:ln>
                  <a:noFill/>
                </a:ln>
                <a:solidFill>
                  <a:srgbClr val="FFFFFF"/>
                </a:solidFill>
                <a:effectLst/>
                <a:uLnTx/>
                <a:uFillTx/>
                <a:latin typeface="Arial"/>
                <a:ea typeface="+mn-ea"/>
                <a:cs typeface="Arial"/>
              </a:rPr>
              <a:t>The </a:t>
            </a:r>
            <a:r>
              <a:rPr kumimoji="0" sz="1600" b="0" i="0" u="none" strike="noStrike" kern="1200" cap="none" spc="35" normalizeH="0" baseline="0" noProof="0" dirty="0">
                <a:ln>
                  <a:noFill/>
                </a:ln>
                <a:solidFill>
                  <a:srgbClr val="FFFFFF"/>
                </a:solidFill>
                <a:effectLst/>
                <a:uLnTx/>
                <a:uFillTx/>
                <a:latin typeface="Arial"/>
                <a:ea typeface="+mn-ea"/>
                <a:cs typeface="Arial"/>
              </a:rPr>
              <a:t>doctor </a:t>
            </a:r>
            <a:r>
              <a:rPr kumimoji="0" sz="1600" b="0" i="0" u="none" strike="noStrike" kern="1200" cap="none" spc="10" normalizeH="0" baseline="0" noProof="0" dirty="0">
                <a:ln>
                  <a:noFill/>
                </a:ln>
                <a:solidFill>
                  <a:srgbClr val="FFFFFF"/>
                </a:solidFill>
                <a:effectLst/>
                <a:uLnTx/>
                <a:uFillTx/>
                <a:latin typeface="Arial"/>
                <a:ea typeface="+mn-ea"/>
                <a:cs typeface="Arial"/>
              </a:rPr>
              <a:t>looks at </a:t>
            </a:r>
            <a:r>
              <a:rPr kumimoji="0" sz="1600" b="0" i="0" u="none" strike="noStrike" kern="1200" cap="none" spc="5" normalizeH="0" baseline="0" noProof="0" dirty="0">
                <a:ln>
                  <a:noFill/>
                </a:ln>
                <a:solidFill>
                  <a:srgbClr val="FFFFFF"/>
                </a:solidFill>
                <a:effectLst/>
                <a:uLnTx/>
                <a:uFillTx/>
                <a:latin typeface="Arial"/>
                <a:ea typeface="+mn-ea"/>
                <a:cs typeface="Arial"/>
              </a:rPr>
              <a:t>the </a:t>
            </a:r>
            <a:r>
              <a:rPr kumimoji="0" sz="1600" b="0" i="0" u="none" strike="noStrike" kern="1200" cap="none" spc="25" normalizeH="0" baseline="0" noProof="0" dirty="0">
                <a:ln>
                  <a:noFill/>
                </a:ln>
                <a:solidFill>
                  <a:srgbClr val="FFFFFF"/>
                </a:solidFill>
                <a:effectLst/>
                <a:uLnTx/>
                <a:uFillTx/>
                <a:latin typeface="Arial"/>
                <a:ea typeface="+mn-ea"/>
                <a:cs typeface="Arial"/>
              </a:rPr>
              <a:t>boy </a:t>
            </a:r>
            <a:r>
              <a:rPr kumimoji="0" sz="1600" b="0" i="0" u="none" strike="noStrike" kern="1200" cap="none" spc="0" normalizeH="0" baseline="0" noProof="0" dirty="0">
                <a:ln>
                  <a:noFill/>
                </a:ln>
                <a:solidFill>
                  <a:srgbClr val="FFFFFF"/>
                </a:solidFill>
                <a:effectLst/>
                <a:uLnTx/>
                <a:uFillTx/>
                <a:latin typeface="Arial"/>
                <a:ea typeface="+mn-ea"/>
                <a:cs typeface="Arial"/>
              </a:rPr>
              <a:t>and  exclaims </a:t>
            </a:r>
            <a:r>
              <a:rPr kumimoji="0" sz="1600" b="0" i="0" u="none" strike="noStrike" kern="1200" cap="none" spc="35" normalizeH="0" baseline="0" noProof="0" dirty="0">
                <a:ln>
                  <a:noFill/>
                </a:ln>
                <a:solidFill>
                  <a:srgbClr val="FFFFFF"/>
                </a:solidFill>
                <a:effectLst/>
                <a:uLnTx/>
                <a:uFillTx/>
                <a:latin typeface="Arial"/>
                <a:ea typeface="+mn-ea"/>
                <a:cs typeface="Arial"/>
              </a:rPr>
              <a:t>"I </a:t>
            </a:r>
            <a:r>
              <a:rPr kumimoji="0" sz="1600" b="0" i="0" u="none" strike="noStrike" kern="1200" cap="none" spc="40" normalizeH="0" baseline="0" noProof="0" dirty="0">
                <a:ln>
                  <a:noFill/>
                </a:ln>
                <a:solidFill>
                  <a:srgbClr val="FFFFFF"/>
                </a:solidFill>
                <a:effectLst/>
                <a:uLnTx/>
                <a:uFillTx/>
                <a:latin typeface="Arial"/>
                <a:ea typeface="+mn-ea"/>
                <a:cs typeface="Arial"/>
              </a:rPr>
              <a:t>can't </a:t>
            </a:r>
            <a:r>
              <a:rPr kumimoji="0" sz="1600" b="0" i="0" u="none" strike="noStrike" kern="1200" cap="none" spc="0" normalizeH="0" baseline="0" noProof="0" dirty="0">
                <a:ln>
                  <a:noFill/>
                </a:ln>
                <a:solidFill>
                  <a:srgbClr val="FFFFFF"/>
                </a:solidFill>
                <a:effectLst/>
                <a:uLnTx/>
                <a:uFillTx/>
                <a:latin typeface="Arial"/>
                <a:ea typeface="+mn-ea"/>
                <a:cs typeface="Arial"/>
              </a:rPr>
              <a:t>operate </a:t>
            </a:r>
            <a:r>
              <a:rPr kumimoji="0" sz="1600" b="0" i="0" u="none" strike="noStrike" kern="1200" cap="none" spc="10" normalizeH="0" baseline="0" noProof="0" dirty="0">
                <a:ln>
                  <a:noFill/>
                </a:ln>
                <a:solidFill>
                  <a:srgbClr val="FFFFFF"/>
                </a:solidFill>
                <a:effectLst/>
                <a:uLnTx/>
                <a:uFillTx/>
                <a:latin typeface="Arial"/>
                <a:ea typeface="+mn-ea"/>
                <a:cs typeface="Arial"/>
              </a:rPr>
              <a:t>on this</a:t>
            </a:r>
            <a:r>
              <a:rPr kumimoji="0" sz="1600" b="0" i="0" u="none" strike="noStrike" kern="1200" cap="none" spc="-135" normalizeH="0" baseline="0" noProof="0" dirty="0">
                <a:ln>
                  <a:noFill/>
                </a:ln>
                <a:solidFill>
                  <a:srgbClr val="FFFFFF"/>
                </a:solidFill>
                <a:effectLst/>
                <a:uLnTx/>
                <a:uFillTx/>
                <a:latin typeface="Arial"/>
                <a:ea typeface="+mn-ea"/>
                <a:cs typeface="Arial"/>
              </a:rPr>
              <a:t> </a:t>
            </a:r>
            <a:r>
              <a:rPr kumimoji="0" sz="1600" b="0" i="0" u="none" strike="noStrike" kern="1200" cap="none" spc="15" normalizeH="0" baseline="0" noProof="0" dirty="0">
                <a:ln>
                  <a:noFill/>
                </a:ln>
                <a:solidFill>
                  <a:srgbClr val="FFFFFF"/>
                </a:solidFill>
                <a:effectLst/>
                <a:uLnTx/>
                <a:uFillTx/>
                <a:latin typeface="Arial"/>
                <a:ea typeface="+mn-ea"/>
                <a:cs typeface="Arial"/>
              </a:rPr>
              <a:t>boy,  </a:t>
            </a:r>
            <a:r>
              <a:rPr kumimoji="0" sz="1600" b="0" i="0" u="none" strike="noStrike" kern="1200" cap="none" spc="20" normalizeH="0" baseline="0" noProof="0" dirty="0">
                <a:ln>
                  <a:noFill/>
                </a:ln>
                <a:solidFill>
                  <a:srgbClr val="FFFFFF"/>
                </a:solidFill>
                <a:effectLst/>
                <a:uLnTx/>
                <a:uFillTx/>
                <a:latin typeface="Arial"/>
                <a:ea typeface="+mn-ea"/>
                <a:cs typeface="Arial"/>
              </a:rPr>
              <a:t>he's </a:t>
            </a:r>
            <a:r>
              <a:rPr kumimoji="0" sz="1600" b="0" i="0" u="none" strike="noStrike" kern="1200" cap="none" spc="10" normalizeH="0" baseline="0" noProof="0" dirty="0">
                <a:ln>
                  <a:noFill/>
                </a:ln>
                <a:solidFill>
                  <a:srgbClr val="FFFFFF"/>
                </a:solidFill>
                <a:effectLst/>
                <a:uLnTx/>
                <a:uFillTx/>
                <a:latin typeface="Arial"/>
                <a:ea typeface="+mn-ea"/>
                <a:cs typeface="Arial"/>
              </a:rPr>
              <a:t>my</a:t>
            </a:r>
            <a:r>
              <a:rPr kumimoji="0" sz="1600" b="0" i="0" u="none" strike="noStrike" kern="1200" cap="none" spc="-35" normalizeH="0" baseline="0" noProof="0" dirty="0">
                <a:ln>
                  <a:noFill/>
                </a:ln>
                <a:solidFill>
                  <a:srgbClr val="FFFFFF"/>
                </a:solidFill>
                <a:effectLst/>
                <a:uLnTx/>
                <a:uFillTx/>
                <a:latin typeface="Arial"/>
                <a:ea typeface="+mn-ea"/>
                <a:cs typeface="Arial"/>
              </a:rPr>
              <a:t> </a:t>
            </a:r>
            <a:r>
              <a:rPr kumimoji="0" sz="1600" b="0" i="0" u="none" strike="noStrike" kern="1200" cap="none" spc="20" normalizeH="0" baseline="0" noProof="0" dirty="0">
                <a:ln>
                  <a:noFill/>
                </a:ln>
                <a:solidFill>
                  <a:srgbClr val="FFFFFF"/>
                </a:solidFill>
                <a:effectLst/>
                <a:uLnTx/>
                <a:uFillTx/>
                <a:latin typeface="Arial"/>
                <a:ea typeface="+mn-ea"/>
                <a:cs typeface="Arial"/>
              </a:rPr>
              <a:t>son!"</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165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85" normalizeH="0" baseline="0" noProof="0" dirty="0">
                <a:ln>
                  <a:noFill/>
                </a:ln>
                <a:solidFill>
                  <a:srgbClr val="FFFFFF"/>
                </a:solidFill>
                <a:effectLst/>
                <a:uLnTx/>
                <a:uFillTx/>
                <a:latin typeface="Verdana"/>
                <a:ea typeface="+mn-ea"/>
                <a:cs typeface="Verdana"/>
              </a:rPr>
              <a:t>How </a:t>
            </a:r>
            <a:r>
              <a:rPr kumimoji="0" sz="1600" b="1" i="0" u="none" strike="noStrike" kern="1200" cap="none" spc="-130" normalizeH="0" baseline="0" noProof="0" dirty="0">
                <a:ln>
                  <a:noFill/>
                </a:ln>
                <a:solidFill>
                  <a:srgbClr val="FFFFFF"/>
                </a:solidFill>
                <a:effectLst/>
                <a:uLnTx/>
                <a:uFillTx/>
                <a:latin typeface="Verdana"/>
                <a:ea typeface="+mn-ea"/>
                <a:cs typeface="Verdana"/>
              </a:rPr>
              <a:t>could </a:t>
            </a:r>
            <a:r>
              <a:rPr kumimoji="0" sz="1600" b="1" i="0" u="none" strike="noStrike" kern="1200" cap="none" spc="-150" normalizeH="0" baseline="0" noProof="0" dirty="0">
                <a:ln>
                  <a:noFill/>
                </a:ln>
                <a:solidFill>
                  <a:srgbClr val="FFFFFF"/>
                </a:solidFill>
                <a:effectLst/>
                <a:uLnTx/>
                <a:uFillTx/>
                <a:latin typeface="Verdana"/>
                <a:ea typeface="+mn-ea"/>
                <a:cs typeface="Verdana"/>
              </a:rPr>
              <a:t>this</a:t>
            </a:r>
            <a:r>
              <a:rPr kumimoji="0" sz="1600" b="1" i="0" u="none" strike="noStrike" kern="1200" cap="none" spc="-10" normalizeH="0" baseline="0" noProof="0" dirty="0">
                <a:ln>
                  <a:noFill/>
                </a:ln>
                <a:solidFill>
                  <a:srgbClr val="FFFFFF"/>
                </a:solidFill>
                <a:effectLst/>
                <a:uLnTx/>
                <a:uFillTx/>
                <a:latin typeface="Verdana"/>
                <a:ea typeface="+mn-ea"/>
                <a:cs typeface="Verdana"/>
              </a:rPr>
              <a:t> </a:t>
            </a:r>
            <a:r>
              <a:rPr kumimoji="0" sz="1600" b="1" i="0" u="none" strike="noStrike" kern="1200" cap="none" spc="-135" normalizeH="0" baseline="0" noProof="0" dirty="0">
                <a:ln>
                  <a:noFill/>
                </a:ln>
                <a:solidFill>
                  <a:srgbClr val="FFFFFF"/>
                </a:solidFill>
                <a:effectLst/>
                <a:uLnTx/>
                <a:uFillTx/>
                <a:latin typeface="Verdana"/>
                <a:ea typeface="+mn-ea"/>
                <a:cs typeface="Verdana"/>
              </a:rPr>
              <a:t>be?</a:t>
            </a:r>
            <a:endParaRPr kumimoji="0" sz="16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9" name="object 32">
            <a:extLst>
              <a:ext uri="{FF2B5EF4-FFF2-40B4-BE49-F238E27FC236}">
                <a16:creationId xmlns:a16="http://schemas.microsoft.com/office/drawing/2014/main" id="{1A7EB957-5ECF-4C87-82C6-6EE6E74F1F5B}"/>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57250"/>
            <a:ext cx="9144000" cy="5143500"/>
            <a:chOff x="0" y="0"/>
            <a:chExt cx="9144000" cy="5143500"/>
          </a:xfrm>
        </p:grpSpPr>
        <p:sp>
          <p:nvSpPr>
            <p:cNvPr id="3" name="object 3"/>
            <p:cNvSpPr/>
            <p:nvPr/>
          </p:nvSpPr>
          <p:spPr>
            <a:xfrm>
              <a:off x="4387091" y="0"/>
              <a:ext cx="4756890" cy="514348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0" y="7"/>
              <a:ext cx="4551915" cy="514348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5583588" y="4090791"/>
              <a:ext cx="2548890" cy="595630"/>
            </a:xfrm>
            <a:custGeom>
              <a:avLst/>
              <a:gdLst/>
              <a:ahLst/>
              <a:cxnLst/>
              <a:rect l="l" t="t" r="r" b="b"/>
              <a:pathLst>
                <a:path w="2548890" h="595629">
                  <a:moveTo>
                    <a:pt x="2548794" y="595498"/>
                  </a:moveTo>
                  <a:lnTo>
                    <a:pt x="0" y="595498"/>
                  </a:lnTo>
                  <a:lnTo>
                    <a:pt x="0" y="0"/>
                  </a:lnTo>
                  <a:lnTo>
                    <a:pt x="2548794" y="0"/>
                  </a:lnTo>
                  <a:lnTo>
                    <a:pt x="2548794" y="595498"/>
                  </a:lnTo>
                  <a:close/>
                </a:path>
              </a:pathLst>
            </a:custGeom>
            <a:solidFill>
              <a:srgbClr val="64FFD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759549" y="4293895"/>
              <a:ext cx="2239948" cy="20999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503297" y="4090791"/>
              <a:ext cx="1565910" cy="595630"/>
            </a:xfrm>
            <a:custGeom>
              <a:avLst/>
              <a:gdLst/>
              <a:ahLst/>
              <a:cxnLst/>
              <a:rect l="l" t="t" r="r" b="b"/>
              <a:pathLst>
                <a:path w="1565910" h="595629">
                  <a:moveTo>
                    <a:pt x="1565396" y="595498"/>
                  </a:moveTo>
                  <a:lnTo>
                    <a:pt x="0" y="595498"/>
                  </a:lnTo>
                  <a:lnTo>
                    <a:pt x="0" y="0"/>
                  </a:lnTo>
                  <a:lnTo>
                    <a:pt x="1565396" y="0"/>
                  </a:lnTo>
                  <a:lnTo>
                    <a:pt x="1565396" y="595498"/>
                  </a:lnTo>
                  <a:close/>
                </a:path>
              </a:pathLst>
            </a:custGeom>
            <a:solidFill>
              <a:srgbClr val="64FFD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679256" y="4293895"/>
              <a:ext cx="1188720" cy="210185"/>
            </a:xfrm>
            <a:custGeom>
              <a:avLst/>
              <a:gdLst/>
              <a:ahLst/>
              <a:cxnLst/>
              <a:rect l="l" t="t" r="r" b="b"/>
              <a:pathLst>
                <a:path w="1188720" h="210185">
                  <a:moveTo>
                    <a:pt x="33634" y="87362"/>
                  </a:moveTo>
                  <a:lnTo>
                    <a:pt x="20041" y="87362"/>
                  </a:lnTo>
                  <a:lnTo>
                    <a:pt x="13741" y="84682"/>
                  </a:lnTo>
                  <a:lnTo>
                    <a:pt x="8184" y="79324"/>
                  </a:lnTo>
                  <a:lnTo>
                    <a:pt x="2727" y="73967"/>
                  </a:lnTo>
                  <a:lnTo>
                    <a:pt x="0" y="66277"/>
                  </a:lnTo>
                  <a:lnTo>
                    <a:pt x="0" y="56256"/>
                  </a:lnTo>
                  <a:lnTo>
                    <a:pt x="13152" y="17356"/>
                  </a:lnTo>
                  <a:lnTo>
                    <a:pt x="31401" y="0"/>
                  </a:lnTo>
                  <a:lnTo>
                    <a:pt x="48220" y="13394"/>
                  </a:lnTo>
                  <a:lnTo>
                    <a:pt x="43258" y="15974"/>
                  </a:lnTo>
                  <a:lnTo>
                    <a:pt x="38397" y="20091"/>
                  </a:lnTo>
                  <a:lnTo>
                    <a:pt x="33634" y="25746"/>
                  </a:lnTo>
                  <a:lnTo>
                    <a:pt x="28872" y="31303"/>
                  </a:lnTo>
                  <a:lnTo>
                    <a:pt x="25796" y="36810"/>
                  </a:lnTo>
                  <a:lnTo>
                    <a:pt x="24407" y="42267"/>
                  </a:lnTo>
                  <a:lnTo>
                    <a:pt x="38520" y="42267"/>
                  </a:lnTo>
                  <a:lnTo>
                    <a:pt x="41274" y="43408"/>
                  </a:lnTo>
                  <a:lnTo>
                    <a:pt x="49211" y="51544"/>
                  </a:lnTo>
                  <a:lnTo>
                    <a:pt x="51196" y="56802"/>
                  </a:lnTo>
                  <a:lnTo>
                    <a:pt x="51196" y="69800"/>
                  </a:lnTo>
                  <a:lnTo>
                    <a:pt x="48815" y="75455"/>
                  </a:lnTo>
                  <a:lnTo>
                    <a:pt x="39290" y="84980"/>
                  </a:lnTo>
                  <a:lnTo>
                    <a:pt x="33634" y="87362"/>
                  </a:lnTo>
                  <a:close/>
                </a:path>
                <a:path w="1188720" h="210185">
                  <a:moveTo>
                    <a:pt x="38520" y="42267"/>
                  </a:moveTo>
                  <a:lnTo>
                    <a:pt x="24407" y="42267"/>
                  </a:lnTo>
                  <a:lnTo>
                    <a:pt x="25003" y="41671"/>
                  </a:lnTo>
                  <a:lnTo>
                    <a:pt x="27036" y="41373"/>
                  </a:lnTo>
                  <a:lnTo>
                    <a:pt x="36363" y="41373"/>
                  </a:lnTo>
                  <a:lnTo>
                    <a:pt x="38520" y="42267"/>
                  </a:lnTo>
                  <a:close/>
                </a:path>
                <a:path w="1188720" h="210185">
                  <a:moveTo>
                    <a:pt x="95745" y="87362"/>
                  </a:moveTo>
                  <a:lnTo>
                    <a:pt x="81854" y="87362"/>
                  </a:lnTo>
                  <a:lnTo>
                    <a:pt x="75604" y="84682"/>
                  </a:lnTo>
                  <a:lnTo>
                    <a:pt x="64888" y="73967"/>
                  </a:lnTo>
                  <a:lnTo>
                    <a:pt x="62209" y="66277"/>
                  </a:lnTo>
                  <a:lnTo>
                    <a:pt x="62209" y="56256"/>
                  </a:lnTo>
                  <a:lnTo>
                    <a:pt x="75092" y="17356"/>
                  </a:lnTo>
                  <a:lnTo>
                    <a:pt x="93314" y="0"/>
                  </a:lnTo>
                  <a:lnTo>
                    <a:pt x="110281" y="13394"/>
                  </a:lnTo>
                  <a:lnTo>
                    <a:pt x="106014" y="15577"/>
                  </a:lnTo>
                  <a:lnTo>
                    <a:pt x="101301" y="19546"/>
                  </a:lnTo>
                  <a:lnTo>
                    <a:pt x="96142" y="25300"/>
                  </a:lnTo>
                  <a:lnTo>
                    <a:pt x="90982" y="30956"/>
                  </a:lnTo>
                  <a:lnTo>
                    <a:pt x="87807" y="36611"/>
                  </a:lnTo>
                  <a:lnTo>
                    <a:pt x="86617" y="42267"/>
                  </a:lnTo>
                  <a:lnTo>
                    <a:pt x="100488" y="42267"/>
                  </a:lnTo>
                  <a:lnTo>
                    <a:pt x="103186" y="43408"/>
                  </a:lnTo>
                  <a:lnTo>
                    <a:pt x="111124" y="51544"/>
                  </a:lnTo>
                  <a:lnTo>
                    <a:pt x="113109" y="56802"/>
                  </a:lnTo>
                  <a:lnTo>
                    <a:pt x="113109" y="69800"/>
                  </a:lnTo>
                  <a:lnTo>
                    <a:pt x="110777" y="75455"/>
                  </a:lnTo>
                  <a:lnTo>
                    <a:pt x="101450" y="84980"/>
                  </a:lnTo>
                  <a:lnTo>
                    <a:pt x="95745" y="87362"/>
                  </a:lnTo>
                  <a:close/>
                </a:path>
                <a:path w="1188720" h="210185">
                  <a:moveTo>
                    <a:pt x="100488" y="42267"/>
                  </a:moveTo>
                  <a:lnTo>
                    <a:pt x="86617" y="42267"/>
                  </a:lnTo>
                  <a:lnTo>
                    <a:pt x="87212" y="41671"/>
                  </a:lnTo>
                  <a:lnTo>
                    <a:pt x="89247" y="41373"/>
                  </a:lnTo>
                  <a:lnTo>
                    <a:pt x="98374" y="41373"/>
                  </a:lnTo>
                  <a:lnTo>
                    <a:pt x="100488" y="42267"/>
                  </a:lnTo>
                  <a:close/>
                </a:path>
                <a:path w="1188720" h="210185">
                  <a:moveTo>
                    <a:pt x="228008" y="206274"/>
                  </a:moveTo>
                  <a:lnTo>
                    <a:pt x="147790" y="206274"/>
                  </a:lnTo>
                  <a:lnTo>
                    <a:pt x="147790" y="2976"/>
                  </a:lnTo>
                  <a:lnTo>
                    <a:pt x="228008" y="2976"/>
                  </a:lnTo>
                  <a:lnTo>
                    <a:pt x="250909" y="4734"/>
                  </a:lnTo>
                  <a:lnTo>
                    <a:pt x="271541" y="10008"/>
                  </a:lnTo>
                  <a:lnTo>
                    <a:pt x="289902" y="18798"/>
                  </a:lnTo>
                  <a:lnTo>
                    <a:pt x="305994" y="31104"/>
                  </a:lnTo>
                  <a:lnTo>
                    <a:pt x="314639" y="41076"/>
                  </a:lnTo>
                  <a:lnTo>
                    <a:pt x="191099" y="41076"/>
                  </a:lnTo>
                  <a:lnTo>
                    <a:pt x="191099" y="168174"/>
                  </a:lnTo>
                  <a:lnTo>
                    <a:pt x="314741" y="168174"/>
                  </a:lnTo>
                  <a:lnTo>
                    <a:pt x="305994" y="178295"/>
                  </a:lnTo>
                  <a:lnTo>
                    <a:pt x="289902" y="190536"/>
                  </a:lnTo>
                  <a:lnTo>
                    <a:pt x="271541" y="199280"/>
                  </a:lnTo>
                  <a:lnTo>
                    <a:pt x="250909" y="204526"/>
                  </a:lnTo>
                  <a:lnTo>
                    <a:pt x="228008" y="206274"/>
                  </a:lnTo>
                  <a:close/>
                </a:path>
                <a:path w="1188720" h="210185">
                  <a:moveTo>
                    <a:pt x="314741" y="168174"/>
                  </a:moveTo>
                  <a:lnTo>
                    <a:pt x="228008" y="168174"/>
                  </a:lnTo>
                  <a:lnTo>
                    <a:pt x="241487" y="167058"/>
                  </a:lnTo>
                  <a:lnTo>
                    <a:pt x="253644" y="163710"/>
                  </a:lnTo>
                  <a:lnTo>
                    <a:pt x="287279" y="130000"/>
                  </a:lnTo>
                  <a:lnTo>
                    <a:pt x="291707" y="104774"/>
                  </a:lnTo>
                  <a:lnTo>
                    <a:pt x="290646" y="90998"/>
                  </a:lnTo>
                  <a:lnTo>
                    <a:pt x="265457" y="50871"/>
                  </a:lnTo>
                  <a:lnTo>
                    <a:pt x="228008" y="41076"/>
                  </a:lnTo>
                  <a:lnTo>
                    <a:pt x="314639" y="41076"/>
                  </a:lnTo>
                  <a:lnTo>
                    <a:pt x="319082" y="46201"/>
                  </a:lnTo>
                  <a:lnTo>
                    <a:pt x="328430" y="63512"/>
                  </a:lnTo>
                  <a:lnTo>
                    <a:pt x="334039" y="83036"/>
                  </a:lnTo>
                  <a:lnTo>
                    <a:pt x="335908" y="104774"/>
                  </a:lnTo>
                  <a:lnTo>
                    <a:pt x="334039" y="126392"/>
                  </a:lnTo>
                  <a:lnTo>
                    <a:pt x="328430" y="145851"/>
                  </a:lnTo>
                  <a:lnTo>
                    <a:pt x="319082" y="163152"/>
                  </a:lnTo>
                  <a:lnTo>
                    <a:pt x="314741" y="168174"/>
                  </a:lnTo>
                  <a:close/>
                </a:path>
                <a:path w="1188720" h="210185">
                  <a:moveTo>
                    <a:pt x="434056" y="209996"/>
                  </a:moveTo>
                  <a:lnTo>
                    <a:pt x="389742" y="197689"/>
                  </a:lnTo>
                  <a:lnTo>
                    <a:pt x="361800" y="163189"/>
                  </a:lnTo>
                  <a:lnTo>
                    <a:pt x="356367" y="132456"/>
                  </a:lnTo>
                  <a:lnTo>
                    <a:pt x="357725" y="116448"/>
                  </a:lnTo>
                  <a:lnTo>
                    <a:pt x="378096" y="77241"/>
                  </a:lnTo>
                  <a:lnTo>
                    <a:pt x="417722" y="56731"/>
                  </a:lnTo>
                  <a:lnTo>
                    <a:pt x="434056" y="55363"/>
                  </a:lnTo>
                  <a:lnTo>
                    <a:pt x="450334" y="56731"/>
                  </a:lnTo>
                  <a:lnTo>
                    <a:pt x="490015" y="77241"/>
                  </a:lnTo>
                  <a:lnTo>
                    <a:pt x="500205" y="89892"/>
                  </a:lnTo>
                  <a:lnTo>
                    <a:pt x="434056" y="89892"/>
                  </a:lnTo>
                  <a:lnTo>
                    <a:pt x="426289" y="90626"/>
                  </a:lnTo>
                  <a:lnTo>
                    <a:pt x="397212" y="123331"/>
                  </a:lnTo>
                  <a:lnTo>
                    <a:pt x="396551" y="132456"/>
                  </a:lnTo>
                  <a:lnTo>
                    <a:pt x="397212" y="141720"/>
                  </a:lnTo>
                  <a:lnTo>
                    <a:pt x="426289" y="174733"/>
                  </a:lnTo>
                  <a:lnTo>
                    <a:pt x="434056" y="175468"/>
                  </a:lnTo>
                  <a:lnTo>
                    <a:pt x="500229" y="175468"/>
                  </a:lnTo>
                  <a:lnTo>
                    <a:pt x="499652" y="176574"/>
                  </a:lnTo>
                  <a:lnTo>
                    <a:pt x="490015" y="188266"/>
                  </a:lnTo>
                  <a:lnTo>
                    <a:pt x="478313" y="197773"/>
                  </a:lnTo>
                  <a:lnTo>
                    <a:pt x="465086" y="204563"/>
                  </a:lnTo>
                  <a:lnTo>
                    <a:pt x="450334" y="208638"/>
                  </a:lnTo>
                  <a:lnTo>
                    <a:pt x="434056" y="209996"/>
                  </a:lnTo>
                  <a:close/>
                </a:path>
                <a:path w="1188720" h="210185">
                  <a:moveTo>
                    <a:pt x="500229" y="175468"/>
                  </a:moveTo>
                  <a:lnTo>
                    <a:pt x="434056" y="175468"/>
                  </a:lnTo>
                  <a:lnTo>
                    <a:pt x="442009" y="174714"/>
                  </a:lnTo>
                  <a:lnTo>
                    <a:pt x="449199" y="172454"/>
                  </a:lnTo>
                  <a:lnTo>
                    <a:pt x="471858" y="132456"/>
                  </a:lnTo>
                  <a:lnTo>
                    <a:pt x="471197" y="123750"/>
                  </a:lnTo>
                  <a:lnTo>
                    <a:pt x="442009" y="90654"/>
                  </a:lnTo>
                  <a:lnTo>
                    <a:pt x="434056" y="89892"/>
                  </a:lnTo>
                  <a:lnTo>
                    <a:pt x="500205" y="89892"/>
                  </a:lnTo>
                  <a:lnTo>
                    <a:pt x="506535" y="101909"/>
                  </a:lnTo>
                  <a:lnTo>
                    <a:pt x="510665" y="116448"/>
                  </a:lnTo>
                  <a:lnTo>
                    <a:pt x="512042" y="132456"/>
                  </a:lnTo>
                  <a:lnTo>
                    <a:pt x="510665" y="148669"/>
                  </a:lnTo>
                  <a:lnTo>
                    <a:pt x="506516" y="163412"/>
                  </a:lnTo>
                  <a:lnTo>
                    <a:pt x="500229" y="175468"/>
                  </a:lnTo>
                  <a:close/>
                </a:path>
                <a:path w="1188720" h="210185">
                  <a:moveTo>
                    <a:pt x="609309" y="209996"/>
                  </a:moveTo>
                  <a:lnTo>
                    <a:pt x="564521" y="197689"/>
                  </a:lnTo>
                  <a:lnTo>
                    <a:pt x="536718" y="163189"/>
                  </a:lnTo>
                  <a:lnTo>
                    <a:pt x="531323" y="132456"/>
                  </a:lnTo>
                  <a:lnTo>
                    <a:pt x="532672" y="116568"/>
                  </a:lnTo>
                  <a:lnTo>
                    <a:pt x="552903" y="77390"/>
                  </a:lnTo>
                  <a:lnTo>
                    <a:pt x="592724" y="56740"/>
                  </a:lnTo>
                  <a:lnTo>
                    <a:pt x="609309" y="55363"/>
                  </a:lnTo>
                  <a:lnTo>
                    <a:pt x="620024" y="55884"/>
                  </a:lnTo>
                  <a:lnTo>
                    <a:pt x="658459" y="72330"/>
                  </a:lnTo>
                  <a:lnTo>
                    <a:pt x="667501" y="81854"/>
                  </a:lnTo>
                  <a:lnTo>
                    <a:pt x="658961" y="89892"/>
                  </a:lnTo>
                  <a:lnTo>
                    <a:pt x="611095" y="89892"/>
                  </a:lnTo>
                  <a:lnTo>
                    <a:pt x="602649" y="90626"/>
                  </a:lnTo>
                  <a:lnTo>
                    <a:pt x="571897" y="123331"/>
                  </a:lnTo>
                  <a:lnTo>
                    <a:pt x="571209" y="132456"/>
                  </a:lnTo>
                  <a:lnTo>
                    <a:pt x="571897" y="141600"/>
                  </a:lnTo>
                  <a:lnTo>
                    <a:pt x="595021" y="172491"/>
                  </a:lnTo>
                  <a:lnTo>
                    <a:pt x="611095" y="175468"/>
                  </a:lnTo>
                  <a:lnTo>
                    <a:pt x="659282" y="175468"/>
                  </a:lnTo>
                  <a:lnTo>
                    <a:pt x="667501" y="183057"/>
                  </a:lnTo>
                  <a:lnTo>
                    <a:pt x="629698" y="207949"/>
                  </a:lnTo>
                  <a:lnTo>
                    <a:pt x="620024" y="209484"/>
                  </a:lnTo>
                  <a:lnTo>
                    <a:pt x="609309" y="209996"/>
                  </a:lnTo>
                  <a:close/>
                </a:path>
                <a:path w="1188720" h="210185">
                  <a:moveTo>
                    <a:pt x="642199" y="105667"/>
                  </a:moveTo>
                  <a:lnTo>
                    <a:pt x="636237" y="98765"/>
                  </a:lnTo>
                  <a:lnTo>
                    <a:pt x="629066" y="93835"/>
                  </a:lnTo>
                  <a:lnTo>
                    <a:pt x="620685" y="90878"/>
                  </a:lnTo>
                  <a:lnTo>
                    <a:pt x="611095" y="89892"/>
                  </a:lnTo>
                  <a:lnTo>
                    <a:pt x="658961" y="89892"/>
                  </a:lnTo>
                  <a:lnTo>
                    <a:pt x="642199" y="105667"/>
                  </a:lnTo>
                  <a:close/>
                </a:path>
                <a:path w="1188720" h="210185">
                  <a:moveTo>
                    <a:pt x="659282" y="175468"/>
                  </a:moveTo>
                  <a:lnTo>
                    <a:pt x="611095" y="175468"/>
                  </a:lnTo>
                  <a:lnTo>
                    <a:pt x="620461" y="174482"/>
                  </a:lnTo>
                  <a:lnTo>
                    <a:pt x="628768" y="171524"/>
                  </a:lnTo>
                  <a:lnTo>
                    <a:pt x="636014" y="166594"/>
                  </a:lnTo>
                  <a:lnTo>
                    <a:pt x="642199" y="159692"/>
                  </a:lnTo>
                  <a:lnTo>
                    <a:pt x="659282" y="175468"/>
                  </a:lnTo>
                  <a:close/>
                </a:path>
                <a:path w="1188720" h="210185">
                  <a:moveTo>
                    <a:pt x="739377" y="59084"/>
                  </a:moveTo>
                  <a:lnTo>
                    <a:pt x="700385" y="59084"/>
                  </a:lnTo>
                  <a:lnTo>
                    <a:pt x="700385" y="18751"/>
                  </a:lnTo>
                  <a:lnTo>
                    <a:pt x="739377" y="18751"/>
                  </a:lnTo>
                  <a:lnTo>
                    <a:pt x="739377" y="59084"/>
                  </a:lnTo>
                  <a:close/>
                </a:path>
                <a:path w="1188720" h="210185">
                  <a:moveTo>
                    <a:pt x="769291" y="92868"/>
                  </a:moveTo>
                  <a:lnTo>
                    <a:pt x="675977" y="92868"/>
                  </a:lnTo>
                  <a:lnTo>
                    <a:pt x="675977" y="59084"/>
                  </a:lnTo>
                  <a:lnTo>
                    <a:pt x="769291" y="59084"/>
                  </a:lnTo>
                  <a:lnTo>
                    <a:pt x="769291" y="92868"/>
                  </a:lnTo>
                  <a:close/>
                </a:path>
                <a:path w="1188720" h="210185">
                  <a:moveTo>
                    <a:pt x="742205" y="209996"/>
                  </a:moveTo>
                  <a:lnTo>
                    <a:pt x="723909" y="207475"/>
                  </a:lnTo>
                  <a:lnTo>
                    <a:pt x="710840" y="199913"/>
                  </a:lnTo>
                  <a:lnTo>
                    <a:pt x="702998" y="187309"/>
                  </a:lnTo>
                  <a:lnTo>
                    <a:pt x="700385" y="169663"/>
                  </a:lnTo>
                  <a:lnTo>
                    <a:pt x="700385" y="92868"/>
                  </a:lnTo>
                  <a:lnTo>
                    <a:pt x="739377" y="92868"/>
                  </a:lnTo>
                  <a:lnTo>
                    <a:pt x="739377" y="164057"/>
                  </a:lnTo>
                  <a:lnTo>
                    <a:pt x="740518" y="167927"/>
                  </a:lnTo>
                  <a:lnTo>
                    <a:pt x="742919" y="171151"/>
                  </a:lnTo>
                  <a:lnTo>
                    <a:pt x="745182" y="173979"/>
                  </a:lnTo>
                  <a:lnTo>
                    <a:pt x="748506" y="175468"/>
                  </a:lnTo>
                  <a:lnTo>
                    <a:pt x="767520" y="175468"/>
                  </a:lnTo>
                  <a:lnTo>
                    <a:pt x="774500" y="200471"/>
                  </a:lnTo>
                  <a:lnTo>
                    <a:pt x="768687" y="204638"/>
                  </a:lnTo>
                  <a:lnTo>
                    <a:pt x="761367" y="207614"/>
                  </a:lnTo>
                  <a:lnTo>
                    <a:pt x="752539" y="209400"/>
                  </a:lnTo>
                  <a:lnTo>
                    <a:pt x="742205" y="209996"/>
                  </a:lnTo>
                  <a:close/>
                </a:path>
                <a:path w="1188720" h="210185">
                  <a:moveTo>
                    <a:pt x="767520" y="175468"/>
                  </a:moveTo>
                  <a:lnTo>
                    <a:pt x="758923" y="175468"/>
                  </a:lnTo>
                  <a:lnTo>
                    <a:pt x="763438" y="174029"/>
                  </a:lnTo>
                  <a:lnTo>
                    <a:pt x="766315" y="171151"/>
                  </a:lnTo>
                  <a:lnTo>
                    <a:pt x="767520" y="175468"/>
                  </a:lnTo>
                  <a:close/>
                </a:path>
                <a:path w="1188720" h="210185">
                  <a:moveTo>
                    <a:pt x="864132" y="209996"/>
                  </a:moveTo>
                  <a:lnTo>
                    <a:pt x="819818" y="197689"/>
                  </a:lnTo>
                  <a:lnTo>
                    <a:pt x="791871" y="163189"/>
                  </a:lnTo>
                  <a:lnTo>
                    <a:pt x="786436" y="132456"/>
                  </a:lnTo>
                  <a:lnTo>
                    <a:pt x="787795" y="116448"/>
                  </a:lnTo>
                  <a:lnTo>
                    <a:pt x="808172" y="77241"/>
                  </a:lnTo>
                  <a:lnTo>
                    <a:pt x="847797" y="56731"/>
                  </a:lnTo>
                  <a:lnTo>
                    <a:pt x="864132" y="55363"/>
                  </a:lnTo>
                  <a:lnTo>
                    <a:pt x="880407" y="56731"/>
                  </a:lnTo>
                  <a:lnTo>
                    <a:pt x="920091" y="77241"/>
                  </a:lnTo>
                  <a:lnTo>
                    <a:pt x="930277" y="89892"/>
                  </a:lnTo>
                  <a:lnTo>
                    <a:pt x="864132" y="89892"/>
                  </a:lnTo>
                  <a:lnTo>
                    <a:pt x="856362" y="90626"/>
                  </a:lnTo>
                  <a:lnTo>
                    <a:pt x="827283" y="123331"/>
                  </a:lnTo>
                  <a:lnTo>
                    <a:pt x="826622" y="132456"/>
                  </a:lnTo>
                  <a:lnTo>
                    <a:pt x="827283" y="141720"/>
                  </a:lnTo>
                  <a:lnTo>
                    <a:pt x="856362" y="174733"/>
                  </a:lnTo>
                  <a:lnTo>
                    <a:pt x="864132" y="175468"/>
                  </a:lnTo>
                  <a:lnTo>
                    <a:pt x="930301" y="175468"/>
                  </a:lnTo>
                  <a:lnTo>
                    <a:pt x="929724" y="176574"/>
                  </a:lnTo>
                  <a:lnTo>
                    <a:pt x="920091" y="188266"/>
                  </a:lnTo>
                  <a:lnTo>
                    <a:pt x="908386" y="197773"/>
                  </a:lnTo>
                  <a:lnTo>
                    <a:pt x="895158" y="204563"/>
                  </a:lnTo>
                  <a:lnTo>
                    <a:pt x="880407" y="208638"/>
                  </a:lnTo>
                  <a:lnTo>
                    <a:pt x="864132" y="209996"/>
                  </a:lnTo>
                  <a:close/>
                </a:path>
                <a:path w="1188720" h="210185">
                  <a:moveTo>
                    <a:pt x="930301" y="175468"/>
                  </a:moveTo>
                  <a:lnTo>
                    <a:pt x="864132" y="175468"/>
                  </a:lnTo>
                  <a:lnTo>
                    <a:pt x="872081" y="174714"/>
                  </a:lnTo>
                  <a:lnTo>
                    <a:pt x="879269" y="172454"/>
                  </a:lnTo>
                  <a:lnTo>
                    <a:pt x="901927" y="132456"/>
                  </a:lnTo>
                  <a:lnTo>
                    <a:pt x="901267" y="123750"/>
                  </a:lnTo>
                  <a:lnTo>
                    <a:pt x="872081" y="90654"/>
                  </a:lnTo>
                  <a:lnTo>
                    <a:pt x="864132" y="89892"/>
                  </a:lnTo>
                  <a:lnTo>
                    <a:pt x="930277" y="89892"/>
                  </a:lnTo>
                  <a:lnTo>
                    <a:pt x="936606" y="101909"/>
                  </a:lnTo>
                  <a:lnTo>
                    <a:pt x="940736" y="116448"/>
                  </a:lnTo>
                  <a:lnTo>
                    <a:pt x="942113" y="132456"/>
                  </a:lnTo>
                  <a:lnTo>
                    <a:pt x="940736" y="148669"/>
                  </a:lnTo>
                  <a:lnTo>
                    <a:pt x="936587" y="163412"/>
                  </a:lnTo>
                  <a:lnTo>
                    <a:pt x="930301" y="175468"/>
                  </a:lnTo>
                  <a:close/>
                </a:path>
                <a:path w="1188720" h="210185">
                  <a:moveTo>
                    <a:pt x="1056498" y="79176"/>
                  </a:moveTo>
                  <a:lnTo>
                    <a:pt x="1009464" y="79176"/>
                  </a:lnTo>
                  <a:lnTo>
                    <a:pt x="1013705" y="74441"/>
                  </a:lnTo>
                  <a:lnTo>
                    <a:pt x="1049651" y="55801"/>
                  </a:lnTo>
                  <a:lnTo>
                    <a:pt x="1056498" y="55363"/>
                  </a:lnTo>
                  <a:lnTo>
                    <a:pt x="1056498" y="79176"/>
                  </a:lnTo>
                  <a:close/>
                </a:path>
                <a:path w="1188720" h="210185">
                  <a:moveTo>
                    <a:pt x="1009464" y="206274"/>
                  </a:moveTo>
                  <a:lnTo>
                    <a:pt x="970773" y="206274"/>
                  </a:lnTo>
                  <a:lnTo>
                    <a:pt x="970773" y="59084"/>
                  </a:lnTo>
                  <a:lnTo>
                    <a:pt x="1009464" y="59084"/>
                  </a:lnTo>
                  <a:lnTo>
                    <a:pt x="1009464" y="79176"/>
                  </a:lnTo>
                  <a:lnTo>
                    <a:pt x="1056498" y="79176"/>
                  </a:lnTo>
                  <a:lnTo>
                    <a:pt x="1056498" y="92273"/>
                  </a:lnTo>
                  <a:lnTo>
                    <a:pt x="1038839" y="92273"/>
                  </a:lnTo>
                  <a:lnTo>
                    <a:pt x="1031838" y="93910"/>
                  </a:lnTo>
                  <a:lnTo>
                    <a:pt x="1017855" y="100459"/>
                  </a:lnTo>
                  <a:lnTo>
                    <a:pt x="1012740" y="104427"/>
                  </a:lnTo>
                  <a:lnTo>
                    <a:pt x="1009464" y="109090"/>
                  </a:lnTo>
                  <a:lnTo>
                    <a:pt x="1009464" y="206274"/>
                  </a:lnTo>
                  <a:close/>
                </a:path>
                <a:path w="1188720" h="210185">
                  <a:moveTo>
                    <a:pt x="1056498" y="93165"/>
                  </a:moveTo>
                  <a:lnTo>
                    <a:pt x="1045782" y="92273"/>
                  </a:lnTo>
                  <a:lnTo>
                    <a:pt x="1056498" y="92273"/>
                  </a:lnTo>
                  <a:lnTo>
                    <a:pt x="1056498" y="93165"/>
                  </a:lnTo>
                  <a:close/>
                </a:path>
                <a:path w="1188720" h="210185">
                  <a:moveTo>
                    <a:pt x="1160673" y="46285"/>
                  </a:moveTo>
                  <a:lnTo>
                    <a:pt x="1152338" y="46285"/>
                  </a:lnTo>
                  <a:lnTo>
                    <a:pt x="1147423" y="44251"/>
                  </a:lnTo>
                  <a:lnTo>
                    <a:pt x="1139489" y="36115"/>
                  </a:lnTo>
                  <a:lnTo>
                    <a:pt x="1137554" y="30956"/>
                  </a:lnTo>
                  <a:lnTo>
                    <a:pt x="1137498" y="17611"/>
                  </a:lnTo>
                  <a:lnTo>
                    <a:pt x="1139880" y="11906"/>
                  </a:lnTo>
                  <a:lnTo>
                    <a:pt x="1149405" y="2381"/>
                  </a:lnTo>
                  <a:lnTo>
                    <a:pt x="1155063" y="0"/>
                  </a:lnTo>
                  <a:lnTo>
                    <a:pt x="1168655" y="0"/>
                  </a:lnTo>
                  <a:lnTo>
                    <a:pt x="1174903" y="2678"/>
                  </a:lnTo>
                  <a:lnTo>
                    <a:pt x="1180361" y="8036"/>
                  </a:lnTo>
                  <a:lnTo>
                    <a:pt x="1185923" y="13394"/>
                  </a:lnTo>
                  <a:lnTo>
                    <a:pt x="1188695" y="21034"/>
                  </a:lnTo>
                  <a:lnTo>
                    <a:pt x="1188695" y="30956"/>
                  </a:lnTo>
                  <a:lnTo>
                    <a:pt x="1188156" y="39494"/>
                  </a:lnTo>
                  <a:lnTo>
                    <a:pt x="1187051" y="45095"/>
                  </a:lnTo>
                  <a:lnTo>
                    <a:pt x="1164292" y="45095"/>
                  </a:lnTo>
                  <a:lnTo>
                    <a:pt x="1162702" y="45888"/>
                  </a:lnTo>
                  <a:lnTo>
                    <a:pt x="1160673" y="46285"/>
                  </a:lnTo>
                  <a:close/>
                </a:path>
                <a:path w="1188720" h="210185">
                  <a:moveTo>
                    <a:pt x="1157291" y="87659"/>
                  </a:moveTo>
                  <a:lnTo>
                    <a:pt x="1140480" y="73967"/>
                  </a:lnTo>
                  <a:lnTo>
                    <a:pt x="1145442" y="71387"/>
                  </a:lnTo>
                  <a:lnTo>
                    <a:pt x="1150300" y="67319"/>
                  </a:lnTo>
                  <a:lnTo>
                    <a:pt x="1155063" y="61763"/>
                  </a:lnTo>
                  <a:lnTo>
                    <a:pt x="1159825" y="56107"/>
                  </a:lnTo>
                  <a:lnTo>
                    <a:pt x="1162902" y="50551"/>
                  </a:lnTo>
                  <a:lnTo>
                    <a:pt x="1164292" y="45095"/>
                  </a:lnTo>
                  <a:lnTo>
                    <a:pt x="1187051" y="45095"/>
                  </a:lnTo>
                  <a:lnTo>
                    <a:pt x="1164073" y="82385"/>
                  </a:lnTo>
                  <a:lnTo>
                    <a:pt x="1157291" y="87659"/>
                  </a:lnTo>
                  <a:close/>
                </a:path>
                <a:path w="1188720" h="210185">
                  <a:moveTo>
                    <a:pt x="1099008" y="46285"/>
                  </a:moveTo>
                  <a:lnTo>
                    <a:pt x="1090474" y="46285"/>
                  </a:lnTo>
                  <a:lnTo>
                    <a:pt x="1085511" y="44251"/>
                  </a:lnTo>
                  <a:lnTo>
                    <a:pt x="1077577" y="36115"/>
                  </a:lnTo>
                  <a:lnTo>
                    <a:pt x="1075642" y="30956"/>
                  </a:lnTo>
                  <a:lnTo>
                    <a:pt x="1075586" y="17611"/>
                  </a:lnTo>
                  <a:lnTo>
                    <a:pt x="1077920" y="11906"/>
                  </a:lnTo>
                  <a:lnTo>
                    <a:pt x="1087245" y="2381"/>
                  </a:lnTo>
                  <a:lnTo>
                    <a:pt x="1092855" y="0"/>
                  </a:lnTo>
                  <a:lnTo>
                    <a:pt x="1107142" y="0"/>
                  </a:lnTo>
                  <a:lnTo>
                    <a:pt x="1113638" y="2877"/>
                  </a:lnTo>
                  <a:lnTo>
                    <a:pt x="1124154" y="14386"/>
                  </a:lnTo>
                  <a:lnTo>
                    <a:pt x="1126783" y="21828"/>
                  </a:lnTo>
                  <a:lnTo>
                    <a:pt x="1126783" y="30956"/>
                  </a:lnTo>
                  <a:lnTo>
                    <a:pt x="1126244" y="39494"/>
                  </a:lnTo>
                  <a:lnTo>
                    <a:pt x="1125139" y="45095"/>
                  </a:lnTo>
                  <a:lnTo>
                    <a:pt x="1102075" y="45095"/>
                  </a:lnTo>
                  <a:lnTo>
                    <a:pt x="1100894" y="45888"/>
                  </a:lnTo>
                  <a:lnTo>
                    <a:pt x="1099008" y="46285"/>
                  </a:lnTo>
                  <a:close/>
                </a:path>
                <a:path w="1188720" h="210185">
                  <a:moveTo>
                    <a:pt x="1095379" y="87659"/>
                  </a:moveTo>
                  <a:lnTo>
                    <a:pt x="1078710" y="73967"/>
                  </a:lnTo>
                  <a:lnTo>
                    <a:pt x="1083378" y="71785"/>
                  </a:lnTo>
                  <a:lnTo>
                    <a:pt x="1088140" y="67815"/>
                  </a:lnTo>
                  <a:lnTo>
                    <a:pt x="1092998" y="62060"/>
                  </a:lnTo>
                  <a:lnTo>
                    <a:pt x="1097865" y="56206"/>
                  </a:lnTo>
                  <a:lnTo>
                    <a:pt x="1100894" y="50551"/>
                  </a:lnTo>
                  <a:lnTo>
                    <a:pt x="1102075" y="45095"/>
                  </a:lnTo>
                  <a:lnTo>
                    <a:pt x="1125139" y="45095"/>
                  </a:lnTo>
                  <a:lnTo>
                    <a:pt x="1102107" y="82385"/>
                  </a:lnTo>
                  <a:lnTo>
                    <a:pt x="1095379" y="87659"/>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object 32">
            <a:extLst>
              <a:ext uri="{FF2B5EF4-FFF2-40B4-BE49-F238E27FC236}">
                <a16:creationId xmlns:a16="http://schemas.microsoft.com/office/drawing/2014/main" id="{BB03E189-F94E-42FA-B923-F156257ED478}"/>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prstClr val="black"/>
                </a:solidFill>
                <a:effectLst/>
                <a:uLnTx/>
                <a:uFillTx/>
                <a:latin typeface="Arial"/>
                <a:ea typeface="+mn-ea"/>
                <a:cs typeface="Arial"/>
              </a:rPr>
              <a:t>Margaret</a:t>
            </a:r>
            <a:r>
              <a:rPr kumimoji="0" sz="1200" b="0" i="0" u="none" strike="noStrike" kern="1200" cap="none" spc="-25" normalizeH="0" baseline="0" noProof="0" dirty="0">
                <a:ln>
                  <a:noFill/>
                </a:ln>
                <a:solidFill>
                  <a:prstClr val="black"/>
                </a:solidFill>
                <a:effectLst/>
                <a:uLnTx/>
                <a:uFillTx/>
                <a:latin typeface="Arial"/>
                <a:ea typeface="+mn-ea"/>
                <a:cs typeface="Arial"/>
              </a:rPr>
              <a:t> </a:t>
            </a:r>
            <a:r>
              <a:rPr kumimoji="0" sz="1200" b="0" i="0" u="none" strike="noStrike" kern="1200" cap="none" spc="25" normalizeH="0" baseline="0" noProof="0" dirty="0">
                <a:ln>
                  <a:noFill/>
                </a:ln>
                <a:solidFill>
                  <a:prstClr val="black"/>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799" y="2476496"/>
            <a:ext cx="1904996" cy="19049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514594" y="2476496"/>
            <a:ext cx="1904996" cy="190499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4724390" y="2476496"/>
            <a:ext cx="1904996" cy="190499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934186" y="2476496"/>
            <a:ext cx="1904996" cy="190499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object 6"/>
          <p:cNvGrpSpPr/>
          <p:nvPr/>
        </p:nvGrpSpPr>
        <p:grpSpPr>
          <a:xfrm>
            <a:off x="3433855" y="2807472"/>
            <a:ext cx="1193800" cy="382905"/>
            <a:chOff x="3433855" y="1950221"/>
            <a:chExt cx="1193800" cy="382905"/>
          </a:xfrm>
        </p:grpSpPr>
        <p:sp>
          <p:nvSpPr>
            <p:cNvPr id="7" name="object 7"/>
            <p:cNvSpPr/>
            <p:nvPr/>
          </p:nvSpPr>
          <p:spPr>
            <a:xfrm>
              <a:off x="3551292" y="1969271"/>
              <a:ext cx="934085" cy="223520"/>
            </a:xfrm>
            <a:custGeom>
              <a:avLst/>
              <a:gdLst/>
              <a:ahLst/>
              <a:cxnLst/>
              <a:rect l="l" t="t" r="r" b="b"/>
              <a:pathLst>
                <a:path w="934085" h="223519">
                  <a:moveTo>
                    <a:pt x="0" y="120822"/>
                  </a:moveTo>
                  <a:lnTo>
                    <a:pt x="2349" y="119214"/>
                  </a:lnTo>
                  <a:lnTo>
                    <a:pt x="3549" y="118414"/>
                  </a:lnTo>
                  <a:lnTo>
                    <a:pt x="4724" y="117617"/>
                  </a:lnTo>
                  <a:lnTo>
                    <a:pt x="5924" y="116824"/>
                  </a:lnTo>
                  <a:lnTo>
                    <a:pt x="8324" y="115237"/>
                  </a:lnTo>
                  <a:lnTo>
                    <a:pt x="10774" y="113657"/>
                  </a:lnTo>
                  <a:lnTo>
                    <a:pt x="44653" y="93826"/>
                  </a:lnTo>
                  <a:lnTo>
                    <a:pt x="79149" y="76737"/>
                  </a:lnTo>
                  <a:lnTo>
                    <a:pt x="121779" y="58834"/>
                  </a:lnTo>
                  <a:lnTo>
                    <a:pt x="167159" y="42878"/>
                  </a:lnTo>
                  <a:lnTo>
                    <a:pt x="214596" y="29090"/>
                  </a:lnTo>
                  <a:lnTo>
                    <a:pt x="263401" y="17688"/>
                  </a:lnTo>
                  <a:lnTo>
                    <a:pt x="312880" y="8892"/>
                  </a:lnTo>
                  <a:lnTo>
                    <a:pt x="362343" y="2923"/>
                  </a:lnTo>
                  <a:lnTo>
                    <a:pt x="411099" y="0"/>
                  </a:lnTo>
                  <a:lnTo>
                    <a:pt x="471242" y="872"/>
                  </a:lnTo>
                  <a:lnTo>
                    <a:pt x="528928" y="6540"/>
                  </a:lnTo>
                  <a:lnTo>
                    <a:pt x="583968" y="16507"/>
                  </a:lnTo>
                  <a:lnTo>
                    <a:pt x="636174" y="30279"/>
                  </a:lnTo>
                  <a:lnTo>
                    <a:pt x="685356" y="47362"/>
                  </a:lnTo>
                  <a:lnTo>
                    <a:pt x="731326" y="67260"/>
                  </a:lnTo>
                  <a:lnTo>
                    <a:pt x="773896" y="89479"/>
                  </a:lnTo>
                  <a:lnTo>
                    <a:pt x="812877" y="113523"/>
                  </a:lnTo>
                  <a:lnTo>
                    <a:pt x="848080" y="138898"/>
                  </a:lnTo>
                  <a:lnTo>
                    <a:pt x="879316" y="165109"/>
                  </a:lnTo>
                  <a:lnTo>
                    <a:pt x="912123" y="197747"/>
                  </a:lnTo>
                  <a:lnTo>
                    <a:pt x="922548" y="209862"/>
                  </a:lnTo>
                  <a:lnTo>
                    <a:pt x="925098" y="212882"/>
                  </a:lnTo>
                  <a:lnTo>
                    <a:pt x="927548" y="215894"/>
                  </a:lnTo>
                  <a:lnTo>
                    <a:pt x="929948" y="218892"/>
                  </a:lnTo>
                  <a:lnTo>
                    <a:pt x="931148" y="220394"/>
                  </a:lnTo>
                  <a:lnTo>
                    <a:pt x="932323" y="221889"/>
                  </a:lnTo>
                  <a:lnTo>
                    <a:pt x="933498" y="223384"/>
                  </a:lnTo>
                </a:path>
              </a:pathLst>
            </a:custGeom>
            <a:ln w="38099">
              <a:solidFill>
                <a:srgbClr val="64FF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3433855" y="2060111"/>
              <a:ext cx="161787" cy="161791"/>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4421741" y="2128673"/>
              <a:ext cx="205699" cy="204012"/>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object 10"/>
          <p:cNvSpPr/>
          <p:nvPr/>
        </p:nvSpPr>
        <p:spPr>
          <a:xfrm>
            <a:off x="576549" y="3109494"/>
            <a:ext cx="1360860" cy="15671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723455" y="3357391"/>
            <a:ext cx="1062079" cy="120551"/>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851309" y="3605040"/>
            <a:ext cx="806450" cy="120650"/>
          </a:xfrm>
          <a:custGeom>
            <a:avLst/>
            <a:gdLst/>
            <a:ahLst/>
            <a:cxnLst/>
            <a:rect l="l" t="t" r="r" b="b"/>
            <a:pathLst>
              <a:path w="806450" h="120650">
                <a:moveTo>
                  <a:pt x="13246" y="59085"/>
                </a:moveTo>
                <a:lnTo>
                  <a:pt x="4613" y="44053"/>
                </a:lnTo>
                <a:lnTo>
                  <a:pt x="12818" y="38128"/>
                </a:lnTo>
                <a:lnTo>
                  <a:pt x="21803" y="33895"/>
                </a:lnTo>
                <a:lnTo>
                  <a:pt x="31570" y="31356"/>
                </a:lnTo>
                <a:lnTo>
                  <a:pt x="42118" y="30510"/>
                </a:lnTo>
                <a:lnTo>
                  <a:pt x="50666" y="31040"/>
                </a:lnTo>
                <a:lnTo>
                  <a:pt x="77103" y="48965"/>
                </a:lnTo>
                <a:lnTo>
                  <a:pt x="38249" y="48965"/>
                </a:lnTo>
                <a:lnTo>
                  <a:pt x="31328" y="49597"/>
                </a:lnTo>
                <a:lnTo>
                  <a:pt x="24854" y="51494"/>
                </a:lnTo>
                <a:lnTo>
                  <a:pt x="18827" y="54657"/>
                </a:lnTo>
                <a:lnTo>
                  <a:pt x="13246" y="59085"/>
                </a:lnTo>
                <a:close/>
              </a:path>
              <a:path w="806450" h="120650">
                <a:moveTo>
                  <a:pt x="79623" y="74860"/>
                </a:moveTo>
                <a:lnTo>
                  <a:pt x="57001" y="74860"/>
                </a:lnTo>
                <a:lnTo>
                  <a:pt x="57001" y="59034"/>
                </a:lnTo>
                <a:lnTo>
                  <a:pt x="55264" y="55563"/>
                </a:lnTo>
                <a:lnTo>
                  <a:pt x="51792" y="52982"/>
                </a:lnTo>
                <a:lnTo>
                  <a:pt x="48419" y="50304"/>
                </a:lnTo>
                <a:lnTo>
                  <a:pt x="43904" y="48965"/>
                </a:lnTo>
                <a:lnTo>
                  <a:pt x="77103" y="48965"/>
                </a:lnTo>
                <a:lnTo>
                  <a:pt x="77204" y="49150"/>
                </a:lnTo>
                <a:lnTo>
                  <a:pt x="79018" y="55596"/>
                </a:lnTo>
                <a:lnTo>
                  <a:pt x="79623" y="62954"/>
                </a:lnTo>
                <a:lnTo>
                  <a:pt x="79623" y="74860"/>
                </a:lnTo>
                <a:close/>
              </a:path>
              <a:path w="806450" h="120650">
                <a:moveTo>
                  <a:pt x="29915" y="120551"/>
                </a:moveTo>
                <a:lnTo>
                  <a:pt x="21580" y="120551"/>
                </a:lnTo>
                <a:lnTo>
                  <a:pt x="14486" y="117921"/>
                </a:lnTo>
                <a:lnTo>
                  <a:pt x="8632" y="112663"/>
                </a:lnTo>
                <a:lnTo>
                  <a:pt x="2877" y="107404"/>
                </a:lnTo>
                <a:lnTo>
                  <a:pt x="0" y="100558"/>
                </a:lnTo>
                <a:lnTo>
                  <a:pt x="0" y="83790"/>
                </a:lnTo>
                <a:lnTo>
                  <a:pt x="2728" y="77093"/>
                </a:lnTo>
                <a:lnTo>
                  <a:pt x="8185" y="72032"/>
                </a:lnTo>
                <a:lnTo>
                  <a:pt x="13741" y="66973"/>
                </a:lnTo>
                <a:lnTo>
                  <a:pt x="20985" y="64443"/>
                </a:lnTo>
                <a:lnTo>
                  <a:pt x="29915" y="64443"/>
                </a:lnTo>
                <a:lnTo>
                  <a:pt x="38528" y="65094"/>
                </a:lnTo>
                <a:lnTo>
                  <a:pt x="45913" y="67047"/>
                </a:lnTo>
                <a:lnTo>
                  <a:pt x="52071" y="70302"/>
                </a:lnTo>
                <a:lnTo>
                  <a:pt x="57001" y="74860"/>
                </a:lnTo>
                <a:lnTo>
                  <a:pt x="79623" y="74860"/>
                </a:lnTo>
                <a:lnTo>
                  <a:pt x="79623" y="79771"/>
                </a:lnTo>
                <a:lnTo>
                  <a:pt x="34428" y="79771"/>
                </a:lnTo>
                <a:lnTo>
                  <a:pt x="30559" y="80912"/>
                </a:lnTo>
                <a:lnTo>
                  <a:pt x="24308" y="85378"/>
                </a:lnTo>
                <a:lnTo>
                  <a:pt x="22771" y="88552"/>
                </a:lnTo>
                <a:lnTo>
                  <a:pt x="22771" y="96689"/>
                </a:lnTo>
                <a:lnTo>
                  <a:pt x="24308" y="99814"/>
                </a:lnTo>
                <a:lnTo>
                  <a:pt x="27384" y="102096"/>
                </a:lnTo>
                <a:lnTo>
                  <a:pt x="30559" y="104278"/>
                </a:lnTo>
                <a:lnTo>
                  <a:pt x="34428" y="105370"/>
                </a:lnTo>
                <a:lnTo>
                  <a:pt x="79623" y="105370"/>
                </a:lnTo>
                <a:lnTo>
                  <a:pt x="79623" y="109537"/>
                </a:lnTo>
                <a:lnTo>
                  <a:pt x="57001" y="109537"/>
                </a:lnTo>
                <a:lnTo>
                  <a:pt x="51792" y="114355"/>
                </a:lnTo>
                <a:lnTo>
                  <a:pt x="45541" y="117797"/>
                </a:lnTo>
                <a:lnTo>
                  <a:pt x="38249" y="119862"/>
                </a:lnTo>
                <a:lnTo>
                  <a:pt x="29915" y="120551"/>
                </a:lnTo>
                <a:close/>
              </a:path>
              <a:path w="806450" h="120650">
                <a:moveTo>
                  <a:pt x="79623" y="105370"/>
                </a:moveTo>
                <a:lnTo>
                  <a:pt x="47228" y="105370"/>
                </a:lnTo>
                <a:lnTo>
                  <a:pt x="53231" y="102840"/>
                </a:lnTo>
                <a:lnTo>
                  <a:pt x="57001" y="97780"/>
                </a:lnTo>
                <a:lnTo>
                  <a:pt x="57001" y="87213"/>
                </a:lnTo>
                <a:lnTo>
                  <a:pt x="53231" y="82252"/>
                </a:lnTo>
                <a:lnTo>
                  <a:pt x="47228" y="79771"/>
                </a:lnTo>
                <a:lnTo>
                  <a:pt x="79623" y="79771"/>
                </a:lnTo>
                <a:lnTo>
                  <a:pt x="79623" y="105370"/>
                </a:lnTo>
                <a:close/>
              </a:path>
              <a:path w="806450" h="120650">
                <a:moveTo>
                  <a:pt x="79623" y="118466"/>
                </a:moveTo>
                <a:lnTo>
                  <a:pt x="57001" y="118466"/>
                </a:lnTo>
                <a:lnTo>
                  <a:pt x="57001" y="109537"/>
                </a:lnTo>
                <a:lnTo>
                  <a:pt x="79623" y="109537"/>
                </a:lnTo>
                <a:lnTo>
                  <a:pt x="79623" y="118466"/>
                </a:lnTo>
                <a:close/>
              </a:path>
              <a:path w="806450" h="120650">
                <a:moveTo>
                  <a:pt x="180606" y="43904"/>
                </a:moveTo>
                <a:lnTo>
                  <a:pt x="124620" y="43904"/>
                </a:lnTo>
                <a:lnTo>
                  <a:pt x="127298" y="40530"/>
                </a:lnTo>
                <a:lnTo>
                  <a:pt x="131168" y="37455"/>
                </a:lnTo>
                <a:lnTo>
                  <a:pt x="136229" y="34677"/>
                </a:lnTo>
                <a:lnTo>
                  <a:pt x="141387" y="31899"/>
                </a:lnTo>
                <a:lnTo>
                  <a:pt x="147540" y="30510"/>
                </a:lnTo>
                <a:lnTo>
                  <a:pt x="164108" y="30510"/>
                </a:lnTo>
                <a:lnTo>
                  <a:pt x="171103" y="32990"/>
                </a:lnTo>
                <a:lnTo>
                  <a:pt x="175668" y="37951"/>
                </a:lnTo>
                <a:lnTo>
                  <a:pt x="180231" y="42812"/>
                </a:lnTo>
                <a:lnTo>
                  <a:pt x="180606" y="43904"/>
                </a:lnTo>
                <a:close/>
              </a:path>
              <a:path w="806450" h="120650">
                <a:moveTo>
                  <a:pt x="124620" y="118466"/>
                </a:moveTo>
                <a:lnTo>
                  <a:pt x="101998" y="118466"/>
                </a:lnTo>
                <a:lnTo>
                  <a:pt x="101998" y="32593"/>
                </a:lnTo>
                <a:lnTo>
                  <a:pt x="124620" y="32593"/>
                </a:lnTo>
                <a:lnTo>
                  <a:pt x="124620" y="43904"/>
                </a:lnTo>
                <a:lnTo>
                  <a:pt x="180606" y="43904"/>
                </a:lnTo>
                <a:lnTo>
                  <a:pt x="182513" y="49460"/>
                </a:lnTo>
                <a:lnTo>
                  <a:pt x="182513" y="50601"/>
                </a:lnTo>
                <a:lnTo>
                  <a:pt x="135980" y="50601"/>
                </a:lnTo>
                <a:lnTo>
                  <a:pt x="129481" y="53975"/>
                </a:lnTo>
                <a:lnTo>
                  <a:pt x="124620" y="60721"/>
                </a:lnTo>
                <a:lnTo>
                  <a:pt x="124620" y="118466"/>
                </a:lnTo>
                <a:close/>
              </a:path>
              <a:path w="806450" h="120650">
                <a:moveTo>
                  <a:pt x="182513" y="118466"/>
                </a:moveTo>
                <a:lnTo>
                  <a:pt x="159892" y="118466"/>
                </a:lnTo>
                <a:lnTo>
                  <a:pt x="159892" y="55909"/>
                </a:lnTo>
                <a:lnTo>
                  <a:pt x="154633" y="50601"/>
                </a:lnTo>
                <a:lnTo>
                  <a:pt x="182513" y="50601"/>
                </a:lnTo>
                <a:lnTo>
                  <a:pt x="182513" y="118466"/>
                </a:lnTo>
                <a:close/>
              </a:path>
              <a:path w="806450" h="120650">
                <a:moveTo>
                  <a:pt x="283495" y="43904"/>
                </a:moveTo>
                <a:lnTo>
                  <a:pt x="227508" y="43904"/>
                </a:lnTo>
                <a:lnTo>
                  <a:pt x="230187" y="40530"/>
                </a:lnTo>
                <a:lnTo>
                  <a:pt x="234057" y="37455"/>
                </a:lnTo>
                <a:lnTo>
                  <a:pt x="239117" y="34677"/>
                </a:lnTo>
                <a:lnTo>
                  <a:pt x="244276" y="31899"/>
                </a:lnTo>
                <a:lnTo>
                  <a:pt x="250427" y="30510"/>
                </a:lnTo>
                <a:lnTo>
                  <a:pt x="266997" y="30510"/>
                </a:lnTo>
                <a:lnTo>
                  <a:pt x="273992" y="32990"/>
                </a:lnTo>
                <a:lnTo>
                  <a:pt x="278556" y="37951"/>
                </a:lnTo>
                <a:lnTo>
                  <a:pt x="283120" y="42812"/>
                </a:lnTo>
                <a:lnTo>
                  <a:pt x="283495" y="43904"/>
                </a:lnTo>
                <a:close/>
              </a:path>
              <a:path w="806450" h="120650">
                <a:moveTo>
                  <a:pt x="227508" y="118466"/>
                </a:moveTo>
                <a:lnTo>
                  <a:pt x="204887" y="118466"/>
                </a:lnTo>
                <a:lnTo>
                  <a:pt x="204887" y="32593"/>
                </a:lnTo>
                <a:lnTo>
                  <a:pt x="227508" y="32593"/>
                </a:lnTo>
                <a:lnTo>
                  <a:pt x="227508" y="43904"/>
                </a:lnTo>
                <a:lnTo>
                  <a:pt x="283495" y="43904"/>
                </a:lnTo>
                <a:lnTo>
                  <a:pt x="285402" y="49460"/>
                </a:lnTo>
                <a:lnTo>
                  <a:pt x="285402" y="50601"/>
                </a:lnTo>
                <a:lnTo>
                  <a:pt x="238869" y="50601"/>
                </a:lnTo>
                <a:lnTo>
                  <a:pt x="232370" y="53975"/>
                </a:lnTo>
                <a:lnTo>
                  <a:pt x="227508" y="60721"/>
                </a:lnTo>
                <a:lnTo>
                  <a:pt x="227508" y="118466"/>
                </a:lnTo>
                <a:close/>
              </a:path>
              <a:path w="806450" h="120650">
                <a:moveTo>
                  <a:pt x="285402" y="118466"/>
                </a:moveTo>
                <a:lnTo>
                  <a:pt x="262780" y="118466"/>
                </a:lnTo>
                <a:lnTo>
                  <a:pt x="262780" y="55909"/>
                </a:lnTo>
                <a:lnTo>
                  <a:pt x="257522" y="50601"/>
                </a:lnTo>
                <a:lnTo>
                  <a:pt x="285402" y="50601"/>
                </a:lnTo>
                <a:lnTo>
                  <a:pt x="285402" y="118466"/>
                </a:lnTo>
                <a:close/>
              </a:path>
              <a:path w="806450" h="120650">
                <a:moveTo>
                  <a:pt x="347660" y="120551"/>
                </a:moveTo>
                <a:lnTo>
                  <a:pt x="309384" y="100933"/>
                </a:lnTo>
                <a:lnTo>
                  <a:pt x="302268" y="75455"/>
                </a:lnTo>
                <a:lnTo>
                  <a:pt x="303059" y="66135"/>
                </a:lnTo>
                <a:lnTo>
                  <a:pt x="329504" y="33710"/>
                </a:lnTo>
                <a:lnTo>
                  <a:pt x="347660" y="30510"/>
                </a:lnTo>
                <a:lnTo>
                  <a:pt x="357121" y="31310"/>
                </a:lnTo>
                <a:lnTo>
                  <a:pt x="386137" y="50601"/>
                </a:lnTo>
                <a:lnTo>
                  <a:pt x="341311" y="50601"/>
                </a:lnTo>
                <a:lnTo>
                  <a:pt x="336052" y="52883"/>
                </a:lnTo>
                <a:lnTo>
                  <a:pt x="331620" y="57745"/>
                </a:lnTo>
                <a:lnTo>
                  <a:pt x="327817" y="62011"/>
                </a:lnTo>
                <a:lnTo>
                  <a:pt x="325783" y="68015"/>
                </a:lnTo>
                <a:lnTo>
                  <a:pt x="325783" y="82996"/>
                </a:lnTo>
                <a:lnTo>
                  <a:pt x="327817" y="89049"/>
                </a:lnTo>
                <a:lnTo>
                  <a:pt x="331885" y="93613"/>
                </a:lnTo>
                <a:lnTo>
                  <a:pt x="336052" y="98176"/>
                </a:lnTo>
                <a:lnTo>
                  <a:pt x="341311" y="100459"/>
                </a:lnTo>
                <a:lnTo>
                  <a:pt x="386203" y="100459"/>
                </a:lnTo>
                <a:lnTo>
                  <a:pt x="385854" y="101128"/>
                </a:lnTo>
                <a:lnTo>
                  <a:pt x="380254" y="107900"/>
                </a:lnTo>
                <a:lnTo>
                  <a:pt x="373417" y="113435"/>
                </a:lnTo>
                <a:lnTo>
                  <a:pt x="365706" y="117388"/>
                </a:lnTo>
                <a:lnTo>
                  <a:pt x="357121" y="119760"/>
                </a:lnTo>
                <a:lnTo>
                  <a:pt x="347660" y="120551"/>
                </a:lnTo>
                <a:close/>
              </a:path>
              <a:path w="806450" h="120650">
                <a:moveTo>
                  <a:pt x="386203" y="100459"/>
                </a:moveTo>
                <a:lnTo>
                  <a:pt x="354110" y="100459"/>
                </a:lnTo>
                <a:lnTo>
                  <a:pt x="359368" y="98127"/>
                </a:lnTo>
                <a:lnTo>
                  <a:pt x="363437" y="93463"/>
                </a:lnTo>
                <a:lnTo>
                  <a:pt x="367604" y="88800"/>
                </a:lnTo>
                <a:lnTo>
                  <a:pt x="369618" y="82996"/>
                </a:lnTo>
                <a:lnTo>
                  <a:pt x="369582" y="68015"/>
                </a:lnTo>
                <a:lnTo>
                  <a:pt x="367604" y="62408"/>
                </a:lnTo>
                <a:lnTo>
                  <a:pt x="363373" y="57670"/>
                </a:lnTo>
                <a:lnTo>
                  <a:pt x="359368" y="52982"/>
                </a:lnTo>
                <a:lnTo>
                  <a:pt x="354110" y="50601"/>
                </a:lnTo>
                <a:lnTo>
                  <a:pt x="386137" y="50601"/>
                </a:lnTo>
                <a:lnTo>
                  <a:pt x="389854" y="57670"/>
                </a:lnTo>
                <a:lnTo>
                  <a:pt x="392254" y="66135"/>
                </a:lnTo>
                <a:lnTo>
                  <a:pt x="393054" y="75455"/>
                </a:lnTo>
                <a:lnTo>
                  <a:pt x="392254" y="84906"/>
                </a:lnTo>
                <a:lnTo>
                  <a:pt x="389854" y="93463"/>
                </a:lnTo>
                <a:lnTo>
                  <a:pt x="386203" y="100459"/>
                </a:lnTo>
                <a:close/>
              </a:path>
              <a:path w="806450" h="120650">
                <a:moveTo>
                  <a:pt x="437010" y="32593"/>
                </a:moveTo>
                <a:lnTo>
                  <a:pt x="414240" y="32593"/>
                </a:lnTo>
                <a:lnTo>
                  <a:pt x="414240" y="9227"/>
                </a:lnTo>
                <a:lnTo>
                  <a:pt x="437010" y="9227"/>
                </a:lnTo>
                <a:lnTo>
                  <a:pt x="437010" y="32593"/>
                </a:lnTo>
                <a:close/>
              </a:path>
              <a:path w="806450" h="120650">
                <a:moveTo>
                  <a:pt x="454423" y="52387"/>
                </a:moveTo>
                <a:lnTo>
                  <a:pt x="400101" y="52387"/>
                </a:lnTo>
                <a:lnTo>
                  <a:pt x="400101" y="32593"/>
                </a:lnTo>
                <a:lnTo>
                  <a:pt x="454423" y="32593"/>
                </a:lnTo>
                <a:lnTo>
                  <a:pt x="454423" y="52387"/>
                </a:lnTo>
                <a:close/>
              </a:path>
              <a:path w="806450" h="120650">
                <a:moveTo>
                  <a:pt x="447279" y="120551"/>
                </a:moveTo>
                <a:lnTo>
                  <a:pt x="438648" y="120551"/>
                </a:lnTo>
                <a:lnTo>
                  <a:pt x="427969" y="119090"/>
                </a:lnTo>
                <a:lnTo>
                  <a:pt x="420342" y="114709"/>
                </a:lnTo>
                <a:lnTo>
                  <a:pt x="415766" y="107407"/>
                </a:lnTo>
                <a:lnTo>
                  <a:pt x="414351" y="97929"/>
                </a:lnTo>
                <a:lnTo>
                  <a:pt x="414240" y="52387"/>
                </a:lnTo>
                <a:lnTo>
                  <a:pt x="437010" y="52387"/>
                </a:lnTo>
                <a:lnTo>
                  <a:pt x="437010" y="93861"/>
                </a:lnTo>
                <a:lnTo>
                  <a:pt x="437655" y="96143"/>
                </a:lnTo>
                <a:lnTo>
                  <a:pt x="439067" y="98077"/>
                </a:lnTo>
                <a:lnTo>
                  <a:pt x="440335" y="99616"/>
                </a:lnTo>
                <a:lnTo>
                  <a:pt x="442269" y="100459"/>
                </a:lnTo>
                <a:lnTo>
                  <a:pt x="453305" y="100459"/>
                </a:lnTo>
                <a:lnTo>
                  <a:pt x="457400" y="115044"/>
                </a:lnTo>
                <a:lnTo>
                  <a:pt x="453531" y="118715"/>
                </a:lnTo>
                <a:lnTo>
                  <a:pt x="447279" y="120551"/>
                </a:lnTo>
                <a:close/>
              </a:path>
              <a:path w="806450" h="120650">
                <a:moveTo>
                  <a:pt x="453305" y="100459"/>
                </a:moveTo>
                <a:lnTo>
                  <a:pt x="448321" y="100459"/>
                </a:lnTo>
                <a:lnTo>
                  <a:pt x="450950" y="99665"/>
                </a:lnTo>
                <a:lnTo>
                  <a:pt x="452637" y="98077"/>
                </a:lnTo>
                <a:lnTo>
                  <a:pt x="453305" y="100459"/>
                </a:lnTo>
                <a:close/>
              </a:path>
              <a:path w="806450" h="120650">
                <a:moveTo>
                  <a:pt x="477577" y="59085"/>
                </a:moveTo>
                <a:lnTo>
                  <a:pt x="468945" y="44053"/>
                </a:lnTo>
                <a:lnTo>
                  <a:pt x="477149" y="38128"/>
                </a:lnTo>
                <a:lnTo>
                  <a:pt x="486135" y="33895"/>
                </a:lnTo>
                <a:lnTo>
                  <a:pt x="495902" y="31356"/>
                </a:lnTo>
                <a:lnTo>
                  <a:pt x="506449" y="30510"/>
                </a:lnTo>
                <a:lnTo>
                  <a:pt x="514998" y="31040"/>
                </a:lnTo>
                <a:lnTo>
                  <a:pt x="541434" y="48965"/>
                </a:lnTo>
                <a:lnTo>
                  <a:pt x="502579" y="48965"/>
                </a:lnTo>
                <a:lnTo>
                  <a:pt x="495659" y="49597"/>
                </a:lnTo>
                <a:lnTo>
                  <a:pt x="489185" y="51494"/>
                </a:lnTo>
                <a:lnTo>
                  <a:pt x="483158" y="54657"/>
                </a:lnTo>
                <a:lnTo>
                  <a:pt x="477577" y="59085"/>
                </a:lnTo>
                <a:close/>
              </a:path>
              <a:path w="806450" h="120650">
                <a:moveTo>
                  <a:pt x="543954" y="74860"/>
                </a:moveTo>
                <a:lnTo>
                  <a:pt x="521332" y="74860"/>
                </a:lnTo>
                <a:lnTo>
                  <a:pt x="521332" y="59034"/>
                </a:lnTo>
                <a:lnTo>
                  <a:pt x="519596" y="55563"/>
                </a:lnTo>
                <a:lnTo>
                  <a:pt x="516123" y="52982"/>
                </a:lnTo>
                <a:lnTo>
                  <a:pt x="512750" y="50304"/>
                </a:lnTo>
                <a:lnTo>
                  <a:pt x="508235" y="48965"/>
                </a:lnTo>
                <a:lnTo>
                  <a:pt x="541434" y="48965"/>
                </a:lnTo>
                <a:lnTo>
                  <a:pt x="541536" y="49150"/>
                </a:lnTo>
                <a:lnTo>
                  <a:pt x="543349" y="55596"/>
                </a:lnTo>
                <a:lnTo>
                  <a:pt x="543954" y="62954"/>
                </a:lnTo>
                <a:lnTo>
                  <a:pt x="543954" y="74860"/>
                </a:lnTo>
                <a:close/>
              </a:path>
              <a:path w="806450" h="120650">
                <a:moveTo>
                  <a:pt x="494246" y="120551"/>
                </a:moveTo>
                <a:lnTo>
                  <a:pt x="485912" y="120551"/>
                </a:lnTo>
                <a:lnTo>
                  <a:pt x="478817" y="117921"/>
                </a:lnTo>
                <a:lnTo>
                  <a:pt x="472963" y="112663"/>
                </a:lnTo>
                <a:lnTo>
                  <a:pt x="467208" y="107404"/>
                </a:lnTo>
                <a:lnTo>
                  <a:pt x="464331" y="100558"/>
                </a:lnTo>
                <a:lnTo>
                  <a:pt x="464331" y="83790"/>
                </a:lnTo>
                <a:lnTo>
                  <a:pt x="467060" y="77093"/>
                </a:lnTo>
                <a:lnTo>
                  <a:pt x="472517" y="72032"/>
                </a:lnTo>
                <a:lnTo>
                  <a:pt x="478073" y="66973"/>
                </a:lnTo>
                <a:lnTo>
                  <a:pt x="485315" y="64443"/>
                </a:lnTo>
                <a:lnTo>
                  <a:pt x="494246" y="64443"/>
                </a:lnTo>
                <a:lnTo>
                  <a:pt x="502859" y="65094"/>
                </a:lnTo>
                <a:lnTo>
                  <a:pt x="510244" y="67047"/>
                </a:lnTo>
                <a:lnTo>
                  <a:pt x="516402" y="70302"/>
                </a:lnTo>
                <a:lnTo>
                  <a:pt x="521332" y="74860"/>
                </a:lnTo>
                <a:lnTo>
                  <a:pt x="543954" y="74860"/>
                </a:lnTo>
                <a:lnTo>
                  <a:pt x="543954" y="79771"/>
                </a:lnTo>
                <a:lnTo>
                  <a:pt x="498760" y="79771"/>
                </a:lnTo>
                <a:lnTo>
                  <a:pt x="494891" y="80912"/>
                </a:lnTo>
                <a:lnTo>
                  <a:pt x="488640" y="85378"/>
                </a:lnTo>
                <a:lnTo>
                  <a:pt x="487101" y="88552"/>
                </a:lnTo>
                <a:lnTo>
                  <a:pt x="487101" y="96689"/>
                </a:lnTo>
                <a:lnTo>
                  <a:pt x="488640" y="99814"/>
                </a:lnTo>
                <a:lnTo>
                  <a:pt x="491715" y="102096"/>
                </a:lnTo>
                <a:lnTo>
                  <a:pt x="494891" y="104278"/>
                </a:lnTo>
                <a:lnTo>
                  <a:pt x="498760" y="105370"/>
                </a:lnTo>
                <a:lnTo>
                  <a:pt x="543954" y="105370"/>
                </a:lnTo>
                <a:lnTo>
                  <a:pt x="543954" y="109537"/>
                </a:lnTo>
                <a:lnTo>
                  <a:pt x="521332" y="109537"/>
                </a:lnTo>
                <a:lnTo>
                  <a:pt x="516123" y="114355"/>
                </a:lnTo>
                <a:lnTo>
                  <a:pt x="509873" y="117797"/>
                </a:lnTo>
                <a:lnTo>
                  <a:pt x="502580" y="119862"/>
                </a:lnTo>
                <a:lnTo>
                  <a:pt x="494246" y="120551"/>
                </a:lnTo>
                <a:close/>
              </a:path>
              <a:path w="806450" h="120650">
                <a:moveTo>
                  <a:pt x="543954" y="105370"/>
                </a:moveTo>
                <a:lnTo>
                  <a:pt x="511560" y="105370"/>
                </a:lnTo>
                <a:lnTo>
                  <a:pt x="517562" y="102840"/>
                </a:lnTo>
                <a:lnTo>
                  <a:pt x="521332" y="97780"/>
                </a:lnTo>
                <a:lnTo>
                  <a:pt x="521332" y="87213"/>
                </a:lnTo>
                <a:lnTo>
                  <a:pt x="517562" y="82252"/>
                </a:lnTo>
                <a:lnTo>
                  <a:pt x="511560" y="79771"/>
                </a:lnTo>
                <a:lnTo>
                  <a:pt x="543954" y="79771"/>
                </a:lnTo>
                <a:lnTo>
                  <a:pt x="543954" y="105370"/>
                </a:lnTo>
                <a:close/>
              </a:path>
              <a:path w="806450" h="120650">
                <a:moveTo>
                  <a:pt x="543954" y="118466"/>
                </a:moveTo>
                <a:lnTo>
                  <a:pt x="521332" y="118466"/>
                </a:lnTo>
                <a:lnTo>
                  <a:pt x="521332" y="109537"/>
                </a:lnTo>
                <a:lnTo>
                  <a:pt x="543954" y="109537"/>
                </a:lnTo>
                <a:lnTo>
                  <a:pt x="543954" y="118466"/>
                </a:lnTo>
                <a:close/>
              </a:path>
              <a:path w="806450" h="120650">
                <a:moveTo>
                  <a:pt x="593563" y="32593"/>
                </a:moveTo>
                <a:lnTo>
                  <a:pt x="570798" y="32593"/>
                </a:lnTo>
                <a:lnTo>
                  <a:pt x="570798" y="9227"/>
                </a:lnTo>
                <a:lnTo>
                  <a:pt x="593563" y="9227"/>
                </a:lnTo>
                <a:lnTo>
                  <a:pt x="593563" y="32593"/>
                </a:lnTo>
                <a:close/>
              </a:path>
              <a:path w="806450" h="120650">
                <a:moveTo>
                  <a:pt x="610975" y="52387"/>
                </a:moveTo>
                <a:lnTo>
                  <a:pt x="556656" y="52387"/>
                </a:lnTo>
                <a:lnTo>
                  <a:pt x="556656" y="32593"/>
                </a:lnTo>
                <a:lnTo>
                  <a:pt x="610975" y="32593"/>
                </a:lnTo>
                <a:lnTo>
                  <a:pt x="610975" y="52387"/>
                </a:lnTo>
                <a:close/>
              </a:path>
              <a:path w="806450" h="120650">
                <a:moveTo>
                  <a:pt x="603831" y="120551"/>
                </a:moveTo>
                <a:lnTo>
                  <a:pt x="595201" y="120551"/>
                </a:lnTo>
                <a:lnTo>
                  <a:pt x="584525" y="119090"/>
                </a:lnTo>
                <a:lnTo>
                  <a:pt x="576899" y="114709"/>
                </a:lnTo>
                <a:lnTo>
                  <a:pt x="572323" y="107407"/>
                </a:lnTo>
                <a:lnTo>
                  <a:pt x="570909" y="97929"/>
                </a:lnTo>
                <a:lnTo>
                  <a:pt x="570798" y="52387"/>
                </a:lnTo>
                <a:lnTo>
                  <a:pt x="593563" y="52387"/>
                </a:lnTo>
                <a:lnTo>
                  <a:pt x="593563" y="93861"/>
                </a:lnTo>
                <a:lnTo>
                  <a:pt x="594211" y="96143"/>
                </a:lnTo>
                <a:lnTo>
                  <a:pt x="595619" y="98077"/>
                </a:lnTo>
                <a:lnTo>
                  <a:pt x="596887" y="99616"/>
                </a:lnTo>
                <a:lnTo>
                  <a:pt x="598821" y="100459"/>
                </a:lnTo>
                <a:lnTo>
                  <a:pt x="609862" y="100459"/>
                </a:lnTo>
                <a:lnTo>
                  <a:pt x="613956" y="115044"/>
                </a:lnTo>
                <a:lnTo>
                  <a:pt x="610089" y="118715"/>
                </a:lnTo>
                <a:lnTo>
                  <a:pt x="603831" y="120551"/>
                </a:lnTo>
                <a:close/>
              </a:path>
              <a:path w="806450" h="120650">
                <a:moveTo>
                  <a:pt x="609862" y="100459"/>
                </a:moveTo>
                <a:lnTo>
                  <a:pt x="604879" y="100459"/>
                </a:lnTo>
                <a:lnTo>
                  <a:pt x="607508" y="99665"/>
                </a:lnTo>
                <a:lnTo>
                  <a:pt x="609193" y="98077"/>
                </a:lnTo>
                <a:lnTo>
                  <a:pt x="609862" y="100459"/>
                </a:lnTo>
                <a:close/>
              </a:path>
              <a:path w="806450" h="120650">
                <a:moveTo>
                  <a:pt x="673468" y="120551"/>
                </a:moveTo>
                <a:lnTo>
                  <a:pt x="666724" y="120551"/>
                </a:lnTo>
                <a:lnTo>
                  <a:pt x="657068" y="119769"/>
                </a:lnTo>
                <a:lnTo>
                  <a:pt x="624081" y="93650"/>
                </a:lnTo>
                <a:lnTo>
                  <a:pt x="620881" y="75455"/>
                </a:lnTo>
                <a:lnTo>
                  <a:pt x="621672" y="66256"/>
                </a:lnTo>
                <a:lnTo>
                  <a:pt x="647896" y="33747"/>
                </a:lnTo>
                <a:lnTo>
                  <a:pt x="665381" y="30510"/>
                </a:lnTo>
                <a:lnTo>
                  <a:pt x="674405" y="31328"/>
                </a:lnTo>
                <a:lnTo>
                  <a:pt x="682574" y="33784"/>
                </a:lnTo>
                <a:lnTo>
                  <a:pt x="689885" y="37877"/>
                </a:lnTo>
                <a:lnTo>
                  <a:pt x="696338" y="43607"/>
                </a:lnTo>
                <a:lnTo>
                  <a:pt x="700042" y="48518"/>
                </a:lnTo>
                <a:lnTo>
                  <a:pt x="659428" y="48518"/>
                </a:lnTo>
                <a:lnTo>
                  <a:pt x="654570" y="50304"/>
                </a:lnTo>
                <a:lnTo>
                  <a:pt x="647027" y="57448"/>
                </a:lnTo>
                <a:lnTo>
                  <a:pt x="644845" y="61961"/>
                </a:lnTo>
                <a:lnTo>
                  <a:pt x="644255" y="67419"/>
                </a:lnTo>
                <a:lnTo>
                  <a:pt x="707568" y="67419"/>
                </a:lnTo>
                <a:lnTo>
                  <a:pt x="707642" y="67716"/>
                </a:lnTo>
                <a:lnTo>
                  <a:pt x="708396" y="77837"/>
                </a:lnTo>
                <a:lnTo>
                  <a:pt x="708396" y="82748"/>
                </a:lnTo>
                <a:lnTo>
                  <a:pt x="644550" y="82748"/>
                </a:lnTo>
                <a:lnTo>
                  <a:pt x="645246" y="88205"/>
                </a:lnTo>
                <a:lnTo>
                  <a:pt x="647674" y="92918"/>
                </a:lnTo>
                <a:lnTo>
                  <a:pt x="651837" y="96887"/>
                </a:lnTo>
                <a:lnTo>
                  <a:pt x="656104" y="100757"/>
                </a:lnTo>
                <a:lnTo>
                  <a:pt x="661914" y="102691"/>
                </a:lnTo>
                <a:lnTo>
                  <a:pt x="698077" y="102691"/>
                </a:lnTo>
                <a:lnTo>
                  <a:pt x="702148" y="108644"/>
                </a:lnTo>
                <a:lnTo>
                  <a:pt x="697881" y="112612"/>
                </a:lnTo>
                <a:lnTo>
                  <a:pt x="692575" y="115589"/>
                </a:lnTo>
                <a:lnTo>
                  <a:pt x="679974" y="119558"/>
                </a:lnTo>
                <a:lnTo>
                  <a:pt x="673468" y="120551"/>
                </a:lnTo>
                <a:close/>
              </a:path>
              <a:path w="806450" h="120650">
                <a:moveTo>
                  <a:pt x="707568" y="67419"/>
                </a:moveTo>
                <a:lnTo>
                  <a:pt x="686517" y="67419"/>
                </a:lnTo>
                <a:lnTo>
                  <a:pt x="686117" y="61763"/>
                </a:lnTo>
                <a:lnTo>
                  <a:pt x="683936" y="57199"/>
                </a:lnTo>
                <a:lnTo>
                  <a:pt x="679974" y="53727"/>
                </a:lnTo>
                <a:lnTo>
                  <a:pt x="676097" y="50254"/>
                </a:lnTo>
                <a:lnTo>
                  <a:pt x="671239" y="48518"/>
                </a:lnTo>
                <a:lnTo>
                  <a:pt x="700042" y="48518"/>
                </a:lnTo>
                <a:lnTo>
                  <a:pt x="701613" y="50601"/>
                </a:lnTo>
                <a:lnTo>
                  <a:pt x="705382" y="58638"/>
                </a:lnTo>
                <a:lnTo>
                  <a:pt x="707568" y="67419"/>
                </a:lnTo>
                <a:close/>
              </a:path>
              <a:path w="806450" h="120650">
                <a:moveTo>
                  <a:pt x="698077" y="102691"/>
                </a:moveTo>
                <a:lnTo>
                  <a:pt x="672830" y="102691"/>
                </a:lnTo>
                <a:lnTo>
                  <a:pt x="676792" y="101947"/>
                </a:lnTo>
                <a:lnTo>
                  <a:pt x="685527" y="98971"/>
                </a:lnTo>
                <a:lnTo>
                  <a:pt x="689194" y="96837"/>
                </a:lnTo>
                <a:lnTo>
                  <a:pt x="692175" y="94059"/>
                </a:lnTo>
                <a:lnTo>
                  <a:pt x="698077" y="102691"/>
                </a:lnTo>
                <a:close/>
              </a:path>
              <a:path w="806450" h="120650">
                <a:moveTo>
                  <a:pt x="806370" y="43607"/>
                </a:moveTo>
                <a:lnTo>
                  <a:pt x="783748" y="43607"/>
                </a:lnTo>
                <a:lnTo>
                  <a:pt x="783748" y="0"/>
                </a:lnTo>
                <a:lnTo>
                  <a:pt x="806370" y="0"/>
                </a:lnTo>
                <a:lnTo>
                  <a:pt x="806370" y="43607"/>
                </a:lnTo>
                <a:close/>
              </a:path>
              <a:path w="806450" h="120650">
                <a:moveTo>
                  <a:pt x="757250" y="120551"/>
                </a:moveTo>
                <a:lnTo>
                  <a:pt x="721756" y="94059"/>
                </a:lnTo>
                <a:lnTo>
                  <a:pt x="719150" y="75604"/>
                </a:lnTo>
                <a:lnTo>
                  <a:pt x="719802" y="65977"/>
                </a:lnTo>
                <a:lnTo>
                  <a:pt x="741774" y="33635"/>
                </a:lnTo>
                <a:lnTo>
                  <a:pt x="757250" y="30510"/>
                </a:lnTo>
                <a:lnTo>
                  <a:pt x="764933" y="31328"/>
                </a:lnTo>
                <a:lnTo>
                  <a:pt x="771910" y="33784"/>
                </a:lnTo>
                <a:lnTo>
                  <a:pt x="778181" y="37877"/>
                </a:lnTo>
                <a:lnTo>
                  <a:pt x="783748" y="43607"/>
                </a:lnTo>
                <a:lnTo>
                  <a:pt x="806370" y="43607"/>
                </a:lnTo>
                <a:lnTo>
                  <a:pt x="806370" y="50601"/>
                </a:lnTo>
                <a:lnTo>
                  <a:pt x="757745" y="50601"/>
                </a:lnTo>
                <a:lnTo>
                  <a:pt x="752544" y="52933"/>
                </a:lnTo>
                <a:lnTo>
                  <a:pt x="744505" y="62160"/>
                </a:lnTo>
                <a:lnTo>
                  <a:pt x="742524" y="68163"/>
                </a:lnTo>
                <a:lnTo>
                  <a:pt x="742524" y="82847"/>
                </a:lnTo>
                <a:lnTo>
                  <a:pt x="744458" y="88800"/>
                </a:lnTo>
                <a:lnTo>
                  <a:pt x="752192" y="98127"/>
                </a:lnTo>
                <a:lnTo>
                  <a:pt x="757450" y="100459"/>
                </a:lnTo>
                <a:lnTo>
                  <a:pt x="806370" y="100459"/>
                </a:lnTo>
                <a:lnTo>
                  <a:pt x="806370" y="107454"/>
                </a:lnTo>
                <a:lnTo>
                  <a:pt x="783748" y="107454"/>
                </a:lnTo>
                <a:lnTo>
                  <a:pt x="778074" y="113183"/>
                </a:lnTo>
                <a:lnTo>
                  <a:pt x="771767" y="117276"/>
                </a:lnTo>
                <a:lnTo>
                  <a:pt x="764826" y="119732"/>
                </a:lnTo>
                <a:lnTo>
                  <a:pt x="757250" y="120551"/>
                </a:lnTo>
                <a:close/>
              </a:path>
              <a:path w="806450" h="120650">
                <a:moveTo>
                  <a:pt x="806370" y="100459"/>
                </a:moveTo>
                <a:lnTo>
                  <a:pt x="767870" y="100459"/>
                </a:lnTo>
                <a:lnTo>
                  <a:pt x="771594" y="99566"/>
                </a:lnTo>
                <a:lnTo>
                  <a:pt x="775262" y="97780"/>
                </a:lnTo>
                <a:lnTo>
                  <a:pt x="779033" y="95894"/>
                </a:lnTo>
                <a:lnTo>
                  <a:pt x="781862" y="93562"/>
                </a:lnTo>
                <a:lnTo>
                  <a:pt x="783748" y="90785"/>
                </a:lnTo>
                <a:lnTo>
                  <a:pt x="783748" y="60424"/>
                </a:lnTo>
                <a:lnTo>
                  <a:pt x="781862" y="57547"/>
                </a:lnTo>
                <a:lnTo>
                  <a:pt x="779033" y="55215"/>
                </a:lnTo>
                <a:lnTo>
                  <a:pt x="775262" y="53429"/>
                </a:lnTo>
                <a:lnTo>
                  <a:pt x="771594" y="51544"/>
                </a:lnTo>
                <a:lnTo>
                  <a:pt x="767870" y="50601"/>
                </a:lnTo>
                <a:lnTo>
                  <a:pt x="806370" y="50601"/>
                </a:lnTo>
                <a:lnTo>
                  <a:pt x="806370" y="100459"/>
                </a:lnTo>
                <a:close/>
              </a:path>
              <a:path w="806450" h="120650">
                <a:moveTo>
                  <a:pt x="806370" y="118466"/>
                </a:moveTo>
                <a:lnTo>
                  <a:pt x="783748" y="118466"/>
                </a:lnTo>
                <a:lnTo>
                  <a:pt x="783748" y="107454"/>
                </a:lnTo>
                <a:lnTo>
                  <a:pt x="806370" y="107454"/>
                </a:lnTo>
                <a:lnTo>
                  <a:pt x="806370" y="118466"/>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832464" y="3357142"/>
            <a:ext cx="1269754" cy="123974"/>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5288642" y="2985665"/>
            <a:ext cx="783590" cy="124460"/>
          </a:xfrm>
          <a:custGeom>
            <a:avLst/>
            <a:gdLst/>
            <a:ahLst/>
            <a:cxnLst/>
            <a:rect l="l" t="t" r="r" b="b"/>
            <a:pathLst>
              <a:path w="783589" h="124460">
                <a:moveTo>
                  <a:pt x="25151" y="121890"/>
                </a:moveTo>
                <a:lnTo>
                  <a:pt x="0" y="121890"/>
                </a:lnTo>
                <a:lnTo>
                  <a:pt x="0" y="3423"/>
                </a:lnTo>
                <a:lnTo>
                  <a:pt x="35271" y="3423"/>
                </a:lnTo>
                <a:lnTo>
                  <a:pt x="49558" y="38844"/>
                </a:lnTo>
                <a:lnTo>
                  <a:pt x="25151" y="38844"/>
                </a:lnTo>
                <a:lnTo>
                  <a:pt x="25151" y="121890"/>
                </a:lnTo>
                <a:close/>
              </a:path>
              <a:path w="783589" h="124460">
                <a:moveTo>
                  <a:pt x="88470" y="75009"/>
                </a:moveTo>
                <a:lnTo>
                  <a:pt x="64144" y="75009"/>
                </a:lnTo>
                <a:lnTo>
                  <a:pt x="92867" y="3423"/>
                </a:lnTo>
                <a:lnTo>
                  <a:pt x="128437" y="3423"/>
                </a:lnTo>
                <a:lnTo>
                  <a:pt x="128437" y="38844"/>
                </a:lnTo>
                <a:lnTo>
                  <a:pt x="102987" y="38844"/>
                </a:lnTo>
                <a:lnTo>
                  <a:pt x="88470" y="75009"/>
                </a:lnTo>
                <a:close/>
              </a:path>
              <a:path w="783589" h="124460">
                <a:moveTo>
                  <a:pt x="69650" y="121890"/>
                </a:moveTo>
                <a:lnTo>
                  <a:pt x="58637" y="121890"/>
                </a:lnTo>
                <a:lnTo>
                  <a:pt x="25151" y="38844"/>
                </a:lnTo>
                <a:lnTo>
                  <a:pt x="49558" y="38844"/>
                </a:lnTo>
                <a:lnTo>
                  <a:pt x="64144" y="75009"/>
                </a:lnTo>
                <a:lnTo>
                  <a:pt x="88470" y="75009"/>
                </a:lnTo>
                <a:lnTo>
                  <a:pt x="69650" y="121890"/>
                </a:lnTo>
                <a:close/>
              </a:path>
              <a:path w="783589" h="124460">
                <a:moveTo>
                  <a:pt x="128437" y="121890"/>
                </a:moveTo>
                <a:lnTo>
                  <a:pt x="102987" y="121890"/>
                </a:lnTo>
                <a:lnTo>
                  <a:pt x="102987" y="38844"/>
                </a:lnTo>
                <a:lnTo>
                  <a:pt x="128437" y="38844"/>
                </a:lnTo>
                <a:lnTo>
                  <a:pt x="128437" y="121890"/>
                </a:lnTo>
                <a:close/>
              </a:path>
              <a:path w="783589" h="124460">
                <a:moveTo>
                  <a:pt x="198417" y="123974"/>
                </a:moveTo>
                <a:lnTo>
                  <a:pt x="191670" y="123974"/>
                </a:lnTo>
                <a:lnTo>
                  <a:pt x="182015" y="123192"/>
                </a:lnTo>
                <a:lnTo>
                  <a:pt x="149031" y="97073"/>
                </a:lnTo>
                <a:lnTo>
                  <a:pt x="145831" y="78879"/>
                </a:lnTo>
                <a:lnTo>
                  <a:pt x="146621" y="69679"/>
                </a:lnTo>
                <a:lnTo>
                  <a:pt x="172843" y="37170"/>
                </a:lnTo>
                <a:lnTo>
                  <a:pt x="190331" y="33932"/>
                </a:lnTo>
                <a:lnTo>
                  <a:pt x="199353" y="34751"/>
                </a:lnTo>
                <a:lnTo>
                  <a:pt x="207520" y="37207"/>
                </a:lnTo>
                <a:lnTo>
                  <a:pt x="214831" y="41299"/>
                </a:lnTo>
                <a:lnTo>
                  <a:pt x="221287" y="47029"/>
                </a:lnTo>
                <a:lnTo>
                  <a:pt x="224990" y="51941"/>
                </a:lnTo>
                <a:lnTo>
                  <a:pt x="184377" y="51941"/>
                </a:lnTo>
                <a:lnTo>
                  <a:pt x="179516" y="53727"/>
                </a:lnTo>
                <a:lnTo>
                  <a:pt x="171975" y="60871"/>
                </a:lnTo>
                <a:lnTo>
                  <a:pt x="169792" y="65385"/>
                </a:lnTo>
                <a:lnTo>
                  <a:pt x="169197" y="70842"/>
                </a:lnTo>
                <a:lnTo>
                  <a:pt x="232514" y="70842"/>
                </a:lnTo>
                <a:lnTo>
                  <a:pt x="232588" y="71140"/>
                </a:lnTo>
                <a:lnTo>
                  <a:pt x="233342" y="81260"/>
                </a:lnTo>
                <a:lnTo>
                  <a:pt x="233342" y="86171"/>
                </a:lnTo>
                <a:lnTo>
                  <a:pt x="169495" y="86171"/>
                </a:lnTo>
                <a:lnTo>
                  <a:pt x="170189" y="91628"/>
                </a:lnTo>
                <a:lnTo>
                  <a:pt x="172620" y="96341"/>
                </a:lnTo>
                <a:lnTo>
                  <a:pt x="176787" y="100310"/>
                </a:lnTo>
                <a:lnTo>
                  <a:pt x="181053" y="104179"/>
                </a:lnTo>
                <a:lnTo>
                  <a:pt x="186858" y="106114"/>
                </a:lnTo>
                <a:lnTo>
                  <a:pt x="223021" y="106114"/>
                </a:lnTo>
                <a:lnTo>
                  <a:pt x="227091" y="112068"/>
                </a:lnTo>
                <a:lnTo>
                  <a:pt x="222825" y="116036"/>
                </a:lnTo>
                <a:lnTo>
                  <a:pt x="217517" y="119012"/>
                </a:lnTo>
                <a:lnTo>
                  <a:pt x="204915" y="122981"/>
                </a:lnTo>
                <a:lnTo>
                  <a:pt x="198417" y="123974"/>
                </a:lnTo>
                <a:close/>
              </a:path>
              <a:path w="783589" h="124460">
                <a:moveTo>
                  <a:pt x="232514" y="70842"/>
                </a:moveTo>
                <a:lnTo>
                  <a:pt x="211465" y="70842"/>
                </a:lnTo>
                <a:lnTo>
                  <a:pt x="211067" y="65187"/>
                </a:lnTo>
                <a:lnTo>
                  <a:pt x="208884" y="60622"/>
                </a:lnTo>
                <a:lnTo>
                  <a:pt x="204915" y="57149"/>
                </a:lnTo>
                <a:lnTo>
                  <a:pt x="201046" y="53677"/>
                </a:lnTo>
                <a:lnTo>
                  <a:pt x="196185" y="51941"/>
                </a:lnTo>
                <a:lnTo>
                  <a:pt x="224990" y="51941"/>
                </a:lnTo>
                <a:lnTo>
                  <a:pt x="226561" y="54024"/>
                </a:lnTo>
                <a:lnTo>
                  <a:pt x="230328" y="62061"/>
                </a:lnTo>
                <a:lnTo>
                  <a:pt x="232514" y="70842"/>
                </a:lnTo>
                <a:close/>
              </a:path>
              <a:path w="783589" h="124460">
                <a:moveTo>
                  <a:pt x="223021" y="106114"/>
                </a:moveTo>
                <a:lnTo>
                  <a:pt x="197771" y="106114"/>
                </a:lnTo>
                <a:lnTo>
                  <a:pt x="201741" y="105370"/>
                </a:lnTo>
                <a:lnTo>
                  <a:pt x="210472" y="102393"/>
                </a:lnTo>
                <a:lnTo>
                  <a:pt x="214143" y="100260"/>
                </a:lnTo>
                <a:lnTo>
                  <a:pt x="217120" y="97482"/>
                </a:lnTo>
                <a:lnTo>
                  <a:pt x="223021" y="106114"/>
                </a:lnTo>
                <a:close/>
              </a:path>
              <a:path w="783589" h="124460">
                <a:moveTo>
                  <a:pt x="331313" y="47029"/>
                </a:moveTo>
                <a:lnTo>
                  <a:pt x="308691" y="47029"/>
                </a:lnTo>
                <a:lnTo>
                  <a:pt x="308691" y="3423"/>
                </a:lnTo>
                <a:lnTo>
                  <a:pt x="331313" y="3423"/>
                </a:lnTo>
                <a:lnTo>
                  <a:pt x="331313" y="47029"/>
                </a:lnTo>
                <a:close/>
              </a:path>
              <a:path w="783589" h="124460">
                <a:moveTo>
                  <a:pt x="282199" y="123974"/>
                </a:moveTo>
                <a:lnTo>
                  <a:pt x="246704" y="97482"/>
                </a:lnTo>
                <a:lnTo>
                  <a:pt x="244099" y="79027"/>
                </a:lnTo>
                <a:lnTo>
                  <a:pt x="244750" y="69400"/>
                </a:lnTo>
                <a:lnTo>
                  <a:pt x="266721" y="37058"/>
                </a:lnTo>
                <a:lnTo>
                  <a:pt x="282199" y="33932"/>
                </a:lnTo>
                <a:lnTo>
                  <a:pt x="289882" y="34751"/>
                </a:lnTo>
                <a:lnTo>
                  <a:pt x="296859" y="37207"/>
                </a:lnTo>
                <a:lnTo>
                  <a:pt x="303128" y="41299"/>
                </a:lnTo>
                <a:lnTo>
                  <a:pt x="308691" y="47029"/>
                </a:lnTo>
                <a:lnTo>
                  <a:pt x="331313" y="47029"/>
                </a:lnTo>
                <a:lnTo>
                  <a:pt x="331313" y="54024"/>
                </a:lnTo>
                <a:lnTo>
                  <a:pt x="282695" y="54024"/>
                </a:lnTo>
                <a:lnTo>
                  <a:pt x="277486" y="56356"/>
                </a:lnTo>
                <a:lnTo>
                  <a:pt x="269450" y="65583"/>
                </a:lnTo>
                <a:lnTo>
                  <a:pt x="267466" y="71586"/>
                </a:lnTo>
                <a:lnTo>
                  <a:pt x="267466" y="86270"/>
                </a:lnTo>
                <a:lnTo>
                  <a:pt x="269400" y="92223"/>
                </a:lnTo>
                <a:lnTo>
                  <a:pt x="277139" y="101550"/>
                </a:lnTo>
                <a:lnTo>
                  <a:pt x="282398" y="103882"/>
                </a:lnTo>
                <a:lnTo>
                  <a:pt x="331313" y="103882"/>
                </a:lnTo>
                <a:lnTo>
                  <a:pt x="331313" y="110877"/>
                </a:lnTo>
                <a:lnTo>
                  <a:pt x="308691" y="110877"/>
                </a:lnTo>
                <a:lnTo>
                  <a:pt x="303017" y="116607"/>
                </a:lnTo>
                <a:lnTo>
                  <a:pt x="296710" y="120699"/>
                </a:lnTo>
                <a:lnTo>
                  <a:pt x="289771" y="123155"/>
                </a:lnTo>
                <a:lnTo>
                  <a:pt x="282199" y="123974"/>
                </a:lnTo>
                <a:close/>
              </a:path>
              <a:path w="783589" h="124460">
                <a:moveTo>
                  <a:pt x="331313" y="103882"/>
                </a:moveTo>
                <a:lnTo>
                  <a:pt x="292816" y="103882"/>
                </a:lnTo>
                <a:lnTo>
                  <a:pt x="296536" y="102988"/>
                </a:lnTo>
                <a:lnTo>
                  <a:pt x="300208" y="101202"/>
                </a:lnTo>
                <a:lnTo>
                  <a:pt x="303978" y="99317"/>
                </a:lnTo>
                <a:lnTo>
                  <a:pt x="306806" y="96986"/>
                </a:lnTo>
                <a:lnTo>
                  <a:pt x="308691" y="94208"/>
                </a:lnTo>
                <a:lnTo>
                  <a:pt x="308691" y="63847"/>
                </a:lnTo>
                <a:lnTo>
                  <a:pt x="306806" y="60970"/>
                </a:lnTo>
                <a:lnTo>
                  <a:pt x="303978" y="58638"/>
                </a:lnTo>
                <a:lnTo>
                  <a:pt x="300208" y="56852"/>
                </a:lnTo>
                <a:lnTo>
                  <a:pt x="296536" y="54967"/>
                </a:lnTo>
                <a:lnTo>
                  <a:pt x="292816" y="54024"/>
                </a:lnTo>
                <a:lnTo>
                  <a:pt x="331313" y="54024"/>
                </a:lnTo>
                <a:lnTo>
                  <a:pt x="331313" y="103882"/>
                </a:lnTo>
                <a:close/>
              </a:path>
              <a:path w="783589" h="124460">
                <a:moveTo>
                  <a:pt x="331313" y="121890"/>
                </a:moveTo>
                <a:lnTo>
                  <a:pt x="308691" y="121890"/>
                </a:lnTo>
                <a:lnTo>
                  <a:pt x="308691" y="110877"/>
                </a:lnTo>
                <a:lnTo>
                  <a:pt x="331313" y="110877"/>
                </a:lnTo>
                <a:lnTo>
                  <a:pt x="331313" y="121890"/>
                </a:lnTo>
                <a:close/>
              </a:path>
              <a:path w="783589" h="124460">
                <a:moveTo>
                  <a:pt x="368770" y="26789"/>
                </a:moveTo>
                <a:lnTo>
                  <a:pt x="361230" y="26789"/>
                </a:lnTo>
                <a:lnTo>
                  <a:pt x="358054" y="25499"/>
                </a:lnTo>
                <a:lnTo>
                  <a:pt x="355376" y="22919"/>
                </a:lnTo>
                <a:lnTo>
                  <a:pt x="352796" y="20339"/>
                </a:lnTo>
                <a:lnTo>
                  <a:pt x="351506" y="17115"/>
                </a:lnTo>
                <a:lnTo>
                  <a:pt x="351506" y="9475"/>
                </a:lnTo>
                <a:lnTo>
                  <a:pt x="352796" y="6350"/>
                </a:lnTo>
                <a:lnTo>
                  <a:pt x="358054" y="1289"/>
                </a:lnTo>
                <a:lnTo>
                  <a:pt x="361230" y="0"/>
                </a:lnTo>
                <a:lnTo>
                  <a:pt x="368770" y="0"/>
                </a:lnTo>
                <a:lnTo>
                  <a:pt x="371995" y="1289"/>
                </a:lnTo>
                <a:lnTo>
                  <a:pt x="374574" y="3869"/>
                </a:lnTo>
                <a:lnTo>
                  <a:pt x="377154" y="6350"/>
                </a:lnTo>
                <a:lnTo>
                  <a:pt x="378444" y="9475"/>
                </a:lnTo>
                <a:lnTo>
                  <a:pt x="378444" y="17115"/>
                </a:lnTo>
                <a:lnTo>
                  <a:pt x="377154" y="20339"/>
                </a:lnTo>
                <a:lnTo>
                  <a:pt x="371995" y="25499"/>
                </a:lnTo>
                <a:lnTo>
                  <a:pt x="368770" y="26789"/>
                </a:lnTo>
                <a:close/>
              </a:path>
              <a:path w="783589" h="124460">
                <a:moveTo>
                  <a:pt x="376360" y="121890"/>
                </a:moveTo>
                <a:lnTo>
                  <a:pt x="353738" y="121890"/>
                </a:lnTo>
                <a:lnTo>
                  <a:pt x="353738" y="36016"/>
                </a:lnTo>
                <a:lnTo>
                  <a:pt x="376360" y="36016"/>
                </a:lnTo>
                <a:lnTo>
                  <a:pt x="376360" y="121890"/>
                </a:lnTo>
                <a:close/>
              </a:path>
              <a:path w="783589" h="124460">
                <a:moveTo>
                  <a:pt x="406436" y="62507"/>
                </a:moveTo>
                <a:lnTo>
                  <a:pt x="397804" y="47476"/>
                </a:lnTo>
                <a:lnTo>
                  <a:pt x="406008" y="41551"/>
                </a:lnTo>
                <a:lnTo>
                  <a:pt x="414994" y="37318"/>
                </a:lnTo>
                <a:lnTo>
                  <a:pt x="424760" y="34779"/>
                </a:lnTo>
                <a:lnTo>
                  <a:pt x="435308" y="33932"/>
                </a:lnTo>
                <a:lnTo>
                  <a:pt x="443856" y="34462"/>
                </a:lnTo>
                <a:lnTo>
                  <a:pt x="470293" y="52387"/>
                </a:lnTo>
                <a:lnTo>
                  <a:pt x="431439" y="52387"/>
                </a:lnTo>
                <a:lnTo>
                  <a:pt x="424519" y="53019"/>
                </a:lnTo>
                <a:lnTo>
                  <a:pt x="418045" y="54917"/>
                </a:lnTo>
                <a:lnTo>
                  <a:pt x="412017" y="58080"/>
                </a:lnTo>
                <a:lnTo>
                  <a:pt x="406436" y="62507"/>
                </a:lnTo>
                <a:close/>
              </a:path>
              <a:path w="783589" h="124460">
                <a:moveTo>
                  <a:pt x="472813" y="78283"/>
                </a:moveTo>
                <a:lnTo>
                  <a:pt x="450191" y="78283"/>
                </a:lnTo>
                <a:lnTo>
                  <a:pt x="450191" y="62458"/>
                </a:lnTo>
                <a:lnTo>
                  <a:pt x="448455" y="58985"/>
                </a:lnTo>
                <a:lnTo>
                  <a:pt x="444982" y="56405"/>
                </a:lnTo>
                <a:lnTo>
                  <a:pt x="441609" y="53727"/>
                </a:lnTo>
                <a:lnTo>
                  <a:pt x="437094" y="52387"/>
                </a:lnTo>
                <a:lnTo>
                  <a:pt x="470293" y="52387"/>
                </a:lnTo>
                <a:lnTo>
                  <a:pt x="470395" y="52573"/>
                </a:lnTo>
                <a:lnTo>
                  <a:pt x="472208" y="59019"/>
                </a:lnTo>
                <a:lnTo>
                  <a:pt x="472813" y="66377"/>
                </a:lnTo>
                <a:lnTo>
                  <a:pt x="472813" y="78283"/>
                </a:lnTo>
                <a:close/>
              </a:path>
              <a:path w="783589" h="124460">
                <a:moveTo>
                  <a:pt x="423105" y="123974"/>
                </a:moveTo>
                <a:lnTo>
                  <a:pt x="414771" y="123974"/>
                </a:lnTo>
                <a:lnTo>
                  <a:pt x="407676" y="121344"/>
                </a:lnTo>
                <a:lnTo>
                  <a:pt x="401822" y="116085"/>
                </a:lnTo>
                <a:lnTo>
                  <a:pt x="396067" y="110826"/>
                </a:lnTo>
                <a:lnTo>
                  <a:pt x="393190" y="103981"/>
                </a:lnTo>
                <a:lnTo>
                  <a:pt x="393190" y="87213"/>
                </a:lnTo>
                <a:lnTo>
                  <a:pt x="395919" y="80516"/>
                </a:lnTo>
                <a:lnTo>
                  <a:pt x="401376" y="75455"/>
                </a:lnTo>
                <a:lnTo>
                  <a:pt x="406931" y="70396"/>
                </a:lnTo>
                <a:lnTo>
                  <a:pt x="414175" y="67865"/>
                </a:lnTo>
                <a:lnTo>
                  <a:pt x="423105" y="67865"/>
                </a:lnTo>
                <a:lnTo>
                  <a:pt x="431718" y="68516"/>
                </a:lnTo>
                <a:lnTo>
                  <a:pt x="439103" y="70470"/>
                </a:lnTo>
                <a:lnTo>
                  <a:pt x="445261" y="73725"/>
                </a:lnTo>
                <a:lnTo>
                  <a:pt x="450191" y="78283"/>
                </a:lnTo>
                <a:lnTo>
                  <a:pt x="472813" y="78283"/>
                </a:lnTo>
                <a:lnTo>
                  <a:pt x="472813" y="83194"/>
                </a:lnTo>
                <a:lnTo>
                  <a:pt x="427619" y="83194"/>
                </a:lnTo>
                <a:lnTo>
                  <a:pt x="423750" y="84336"/>
                </a:lnTo>
                <a:lnTo>
                  <a:pt x="417498" y="88800"/>
                </a:lnTo>
                <a:lnTo>
                  <a:pt x="415961" y="91976"/>
                </a:lnTo>
                <a:lnTo>
                  <a:pt x="415961" y="100111"/>
                </a:lnTo>
                <a:lnTo>
                  <a:pt x="417498" y="103237"/>
                </a:lnTo>
                <a:lnTo>
                  <a:pt x="420574" y="105519"/>
                </a:lnTo>
                <a:lnTo>
                  <a:pt x="423750" y="107701"/>
                </a:lnTo>
                <a:lnTo>
                  <a:pt x="427619" y="108793"/>
                </a:lnTo>
                <a:lnTo>
                  <a:pt x="472813" y="108793"/>
                </a:lnTo>
                <a:lnTo>
                  <a:pt x="472813" y="112960"/>
                </a:lnTo>
                <a:lnTo>
                  <a:pt x="450191" y="112960"/>
                </a:lnTo>
                <a:lnTo>
                  <a:pt x="444982" y="117778"/>
                </a:lnTo>
                <a:lnTo>
                  <a:pt x="438731" y="121220"/>
                </a:lnTo>
                <a:lnTo>
                  <a:pt x="431439" y="123285"/>
                </a:lnTo>
                <a:lnTo>
                  <a:pt x="423105" y="123974"/>
                </a:lnTo>
                <a:close/>
              </a:path>
              <a:path w="783589" h="124460">
                <a:moveTo>
                  <a:pt x="472813" y="108793"/>
                </a:moveTo>
                <a:lnTo>
                  <a:pt x="440418" y="108793"/>
                </a:lnTo>
                <a:lnTo>
                  <a:pt x="446421" y="106263"/>
                </a:lnTo>
                <a:lnTo>
                  <a:pt x="450191" y="101202"/>
                </a:lnTo>
                <a:lnTo>
                  <a:pt x="450191" y="90636"/>
                </a:lnTo>
                <a:lnTo>
                  <a:pt x="446421" y="85675"/>
                </a:lnTo>
                <a:lnTo>
                  <a:pt x="440418" y="83194"/>
                </a:lnTo>
                <a:lnTo>
                  <a:pt x="472813" y="83194"/>
                </a:lnTo>
                <a:lnTo>
                  <a:pt x="472813" y="108793"/>
                </a:lnTo>
                <a:close/>
              </a:path>
              <a:path w="783589" h="124460">
                <a:moveTo>
                  <a:pt x="472813" y="121890"/>
                </a:moveTo>
                <a:lnTo>
                  <a:pt x="450191" y="121890"/>
                </a:lnTo>
                <a:lnTo>
                  <a:pt x="450191" y="112960"/>
                </a:lnTo>
                <a:lnTo>
                  <a:pt x="472813" y="112960"/>
                </a:lnTo>
                <a:lnTo>
                  <a:pt x="472813" y="121890"/>
                </a:lnTo>
                <a:close/>
              </a:path>
              <a:path w="783589" h="124460">
                <a:moveTo>
                  <a:pt x="548417" y="62507"/>
                </a:moveTo>
                <a:lnTo>
                  <a:pt x="539787" y="47476"/>
                </a:lnTo>
                <a:lnTo>
                  <a:pt x="547992" y="41551"/>
                </a:lnTo>
                <a:lnTo>
                  <a:pt x="556977" y="37318"/>
                </a:lnTo>
                <a:lnTo>
                  <a:pt x="566742" y="34779"/>
                </a:lnTo>
                <a:lnTo>
                  <a:pt x="577288" y="33932"/>
                </a:lnTo>
                <a:lnTo>
                  <a:pt x="585837" y="34462"/>
                </a:lnTo>
                <a:lnTo>
                  <a:pt x="612275" y="52387"/>
                </a:lnTo>
                <a:lnTo>
                  <a:pt x="573421" y="52387"/>
                </a:lnTo>
                <a:lnTo>
                  <a:pt x="566500" y="53019"/>
                </a:lnTo>
                <a:lnTo>
                  <a:pt x="560026" y="54917"/>
                </a:lnTo>
                <a:lnTo>
                  <a:pt x="553998" y="58080"/>
                </a:lnTo>
                <a:lnTo>
                  <a:pt x="548417" y="62507"/>
                </a:lnTo>
                <a:close/>
              </a:path>
              <a:path w="783589" h="124460">
                <a:moveTo>
                  <a:pt x="614797" y="78283"/>
                </a:moveTo>
                <a:lnTo>
                  <a:pt x="592175" y="78283"/>
                </a:lnTo>
                <a:lnTo>
                  <a:pt x="592175" y="62458"/>
                </a:lnTo>
                <a:lnTo>
                  <a:pt x="590442" y="58985"/>
                </a:lnTo>
                <a:lnTo>
                  <a:pt x="586965" y="56405"/>
                </a:lnTo>
                <a:lnTo>
                  <a:pt x="583593" y="53727"/>
                </a:lnTo>
                <a:lnTo>
                  <a:pt x="579078" y="52387"/>
                </a:lnTo>
                <a:lnTo>
                  <a:pt x="612275" y="52387"/>
                </a:lnTo>
                <a:lnTo>
                  <a:pt x="612376" y="52573"/>
                </a:lnTo>
                <a:lnTo>
                  <a:pt x="614192" y="59019"/>
                </a:lnTo>
                <a:lnTo>
                  <a:pt x="614797" y="66377"/>
                </a:lnTo>
                <a:lnTo>
                  <a:pt x="614797" y="78283"/>
                </a:lnTo>
                <a:close/>
              </a:path>
              <a:path w="783589" h="124460">
                <a:moveTo>
                  <a:pt x="565086" y="123974"/>
                </a:moveTo>
                <a:lnTo>
                  <a:pt x="556752" y="123974"/>
                </a:lnTo>
                <a:lnTo>
                  <a:pt x="549656" y="121344"/>
                </a:lnTo>
                <a:lnTo>
                  <a:pt x="543807" y="116085"/>
                </a:lnTo>
                <a:lnTo>
                  <a:pt x="538050" y="110826"/>
                </a:lnTo>
                <a:lnTo>
                  <a:pt x="535173" y="103981"/>
                </a:lnTo>
                <a:lnTo>
                  <a:pt x="535173" y="87213"/>
                </a:lnTo>
                <a:lnTo>
                  <a:pt x="537901" y="80516"/>
                </a:lnTo>
                <a:lnTo>
                  <a:pt x="543360" y="75455"/>
                </a:lnTo>
                <a:lnTo>
                  <a:pt x="548913" y="70396"/>
                </a:lnTo>
                <a:lnTo>
                  <a:pt x="556161" y="67865"/>
                </a:lnTo>
                <a:lnTo>
                  <a:pt x="565086" y="67865"/>
                </a:lnTo>
                <a:lnTo>
                  <a:pt x="573701" y="68516"/>
                </a:lnTo>
                <a:lnTo>
                  <a:pt x="581088" y="70470"/>
                </a:lnTo>
                <a:lnTo>
                  <a:pt x="587246" y="73725"/>
                </a:lnTo>
                <a:lnTo>
                  <a:pt x="592175" y="78283"/>
                </a:lnTo>
                <a:lnTo>
                  <a:pt x="614797" y="78283"/>
                </a:lnTo>
                <a:lnTo>
                  <a:pt x="614797" y="83194"/>
                </a:lnTo>
                <a:lnTo>
                  <a:pt x="569601" y="83194"/>
                </a:lnTo>
                <a:lnTo>
                  <a:pt x="565734" y="84336"/>
                </a:lnTo>
                <a:lnTo>
                  <a:pt x="559485" y="88800"/>
                </a:lnTo>
                <a:lnTo>
                  <a:pt x="557942" y="91976"/>
                </a:lnTo>
                <a:lnTo>
                  <a:pt x="557942" y="100111"/>
                </a:lnTo>
                <a:lnTo>
                  <a:pt x="559485" y="103237"/>
                </a:lnTo>
                <a:lnTo>
                  <a:pt x="562553" y="105519"/>
                </a:lnTo>
                <a:lnTo>
                  <a:pt x="565734" y="107701"/>
                </a:lnTo>
                <a:lnTo>
                  <a:pt x="569601" y="108793"/>
                </a:lnTo>
                <a:lnTo>
                  <a:pt x="614797" y="108793"/>
                </a:lnTo>
                <a:lnTo>
                  <a:pt x="614797" y="112960"/>
                </a:lnTo>
                <a:lnTo>
                  <a:pt x="592175" y="112960"/>
                </a:lnTo>
                <a:lnTo>
                  <a:pt x="586967" y="117778"/>
                </a:lnTo>
                <a:lnTo>
                  <a:pt x="580717" y="121220"/>
                </a:lnTo>
                <a:lnTo>
                  <a:pt x="573423" y="123285"/>
                </a:lnTo>
                <a:lnTo>
                  <a:pt x="565086" y="123974"/>
                </a:lnTo>
                <a:close/>
              </a:path>
              <a:path w="783589" h="124460">
                <a:moveTo>
                  <a:pt x="614797" y="108793"/>
                </a:moveTo>
                <a:lnTo>
                  <a:pt x="582403" y="108793"/>
                </a:lnTo>
                <a:lnTo>
                  <a:pt x="588403" y="106263"/>
                </a:lnTo>
                <a:lnTo>
                  <a:pt x="592175" y="101202"/>
                </a:lnTo>
                <a:lnTo>
                  <a:pt x="592175" y="90636"/>
                </a:lnTo>
                <a:lnTo>
                  <a:pt x="588403" y="85675"/>
                </a:lnTo>
                <a:lnTo>
                  <a:pt x="582403" y="83194"/>
                </a:lnTo>
                <a:lnTo>
                  <a:pt x="614797" y="83194"/>
                </a:lnTo>
                <a:lnTo>
                  <a:pt x="614797" y="108793"/>
                </a:lnTo>
                <a:close/>
              </a:path>
              <a:path w="783589" h="124460">
                <a:moveTo>
                  <a:pt x="614797" y="121890"/>
                </a:moveTo>
                <a:lnTo>
                  <a:pt x="592175" y="121890"/>
                </a:lnTo>
                <a:lnTo>
                  <a:pt x="592175" y="112960"/>
                </a:lnTo>
                <a:lnTo>
                  <a:pt x="614797" y="112960"/>
                </a:lnTo>
                <a:lnTo>
                  <a:pt x="614797" y="121890"/>
                </a:lnTo>
                <a:close/>
              </a:path>
              <a:path w="783589" h="124460">
                <a:moveTo>
                  <a:pt x="687177" y="47774"/>
                </a:moveTo>
                <a:lnTo>
                  <a:pt x="659793" y="47774"/>
                </a:lnTo>
                <a:lnTo>
                  <a:pt x="662870" y="44003"/>
                </a:lnTo>
                <a:lnTo>
                  <a:pt x="666842" y="40779"/>
                </a:lnTo>
                <a:lnTo>
                  <a:pt x="676662" y="35322"/>
                </a:lnTo>
                <a:lnTo>
                  <a:pt x="681815" y="33932"/>
                </a:lnTo>
                <a:lnTo>
                  <a:pt x="687177" y="33932"/>
                </a:lnTo>
                <a:lnTo>
                  <a:pt x="687177" y="47774"/>
                </a:lnTo>
                <a:close/>
              </a:path>
              <a:path w="783589" h="124460">
                <a:moveTo>
                  <a:pt x="659793" y="121890"/>
                </a:moveTo>
                <a:lnTo>
                  <a:pt x="637171" y="121890"/>
                </a:lnTo>
                <a:lnTo>
                  <a:pt x="637171" y="36016"/>
                </a:lnTo>
                <a:lnTo>
                  <a:pt x="659793" y="36016"/>
                </a:lnTo>
                <a:lnTo>
                  <a:pt x="659793" y="47774"/>
                </a:lnTo>
                <a:lnTo>
                  <a:pt x="687177" y="47774"/>
                </a:lnTo>
                <a:lnTo>
                  <a:pt x="687177" y="55363"/>
                </a:lnTo>
                <a:lnTo>
                  <a:pt x="676862" y="55363"/>
                </a:lnTo>
                <a:lnTo>
                  <a:pt x="672795" y="56356"/>
                </a:lnTo>
                <a:lnTo>
                  <a:pt x="668718" y="58340"/>
                </a:lnTo>
                <a:lnTo>
                  <a:pt x="664651" y="60225"/>
                </a:lnTo>
                <a:lnTo>
                  <a:pt x="661679" y="62507"/>
                </a:lnTo>
                <a:lnTo>
                  <a:pt x="659793" y="65187"/>
                </a:lnTo>
                <a:lnTo>
                  <a:pt x="659793" y="121890"/>
                </a:lnTo>
                <a:close/>
              </a:path>
              <a:path w="783589" h="124460">
                <a:moveTo>
                  <a:pt x="687177" y="55959"/>
                </a:moveTo>
                <a:lnTo>
                  <a:pt x="680929" y="55363"/>
                </a:lnTo>
                <a:lnTo>
                  <a:pt x="687177" y="55363"/>
                </a:lnTo>
                <a:lnTo>
                  <a:pt x="687177" y="55959"/>
                </a:lnTo>
                <a:close/>
              </a:path>
              <a:path w="783589" h="124460">
                <a:moveTo>
                  <a:pt x="748223" y="123974"/>
                </a:moveTo>
                <a:lnTo>
                  <a:pt x="741479" y="123974"/>
                </a:lnTo>
                <a:lnTo>
                  <a:pt x="731823" y="123192"/>
                </a:lnTo>
                <a:lnTo>
                  <a:pt x="698836" y="97073"/>
                </a:lnTo>
                <a:lnTo>
                  <a:pt x="695636" y="78879"/>
                </a:lnTo>
                <a:lnTo>
                  <a:pt x="696427" y="69679"/>
                </a:lnTo>
                <a:lnTo>
                  <a:pt x="722650" y="37170"/>
                </a:lnTo>
                <a:lnTo>
                  <a:pt x="740136" y="33932"/>
                </a:lnTo>
                <a:lnTo>
                  <a:pt x="749159" y="34751"/>
                </a:lnTo>
                <a:lnTo>
                  <a:pt x="757325" y="37207"/>
                </a:lnTo>
                <a:lnTo>
                  <a:pt x="764636" y="41299"/>
                </a:lnTo>
                <a:lnTo>
                  <a:pt x="771092" y="47029"/>
                </a:lnTo>
                <a:lnTo>
                  <a:pt x="774797" y="51941"/>
                </a:lnTo>
                <a:lnTo>
                  <a:pt x="734183" y="51941"/>
                </a:lnTo>
                <a:lnTo>
                  <a:pt x="729325" y="53727"/>
                </a:lnTo>
                <a:lnTo>
                  <a:pt x="721782" y="60871"/>
                </a:lnTo>
                <a:lnTo>
                  <a:pt x="719600" y="65385"/>
                </a:lnTo>
                <a:lnTo>
                  <a:pt x="719000" y="70842"/>
                </a:lnTo>
                <a:lnTo>
                  <a:pt x="782323" y="70842"/>
                </a:lnTo>
                <a:lnTo>
                  <a:pt x="782397" y="71140"/>
                </a:lnTo>
                <a:lnTo>
                  <a:pt x="783151" y="81260"/>
                </a:lnTo>
                <a:lnTo>
                  <a:pt x="783151" y="86171"/>
                </a:lnTo>
                <a:lnTo>
                  <a:pt x="719296" y="86171"/>
                </a:lnTo>
                <a:lnTo>
                  <a:pt x="719991" y="91628"/>
                </a:lnTo>
                <a:lnTo>
                  <a:pt x="722429" y="96341"/>
                </a:lnTo>
                <a:lnTo>
                  <a:pt x="726592" y="100310"/>
                </a:lnTo>
                <a:lnTo>
                  <a:pt x="730859" y="104179"/>
                </a:lnTo>
                <a:lnTo>
                  <a:pt x="736660" y="106114"/>
                </a:lnTo>
                <a:lnTo>
                  <a:pt x="772823" y="106114"/>
                </a:lnTo>
                <a:lnTo>
                  <a:pt x="776893" y="112068"/>
                </a:lnTo>
                <a:lnTo>
                  <a:pt x="772626" y="116036"/>
                </a:lnTo>
                <a:lnTo>
                  <a:pt x="767321" y="119012"/>
                </a:lnTo>
                <a:lnTo>
                  <a:pt x="754719" y="122981"/>
                </a:lnTo>
                <a:lnTo>
                  <a:pt x="748223" y="123974"/>
                </a:lnTo>
                <a:close/>
              </a:path>
              <a:path w="783589" h="124460">
                <a:moveTo>
                  <a:pt x="782323" y="70842"/>
                </a:moveTo>
                <a:lnTo>
                  <a:pt x="761272" y="70842"/>
                </a:lnTo>
                <a:lnTo>
                  <a:pt x="760872" y="65187"/>
                </a:lnTo>
                <a:lnTo>
                  <a:pt x="758691" y="60622"/>
                </a:lnTo>
                <a:lnTo>
                  <a:pt x="754719" y="57149"/>
                </a:lnTo>
                <a:lnTo>
                  <a:pt x="750852" y="53677"/>
                </a:lnTo>
                <a:lnTo>
                  <a:pt x="745994" y="51941"/>
                </a:lnTo>
                <a:lnTo>
                  <a:pt x="774797" y="51941"/>
                </a:lnTo>
                <a:lnTo>
                  <a:pt x="776368" y="54024"/>
                </a:lnTo>
                <a:lnTo>
                  <a:pt x="780136" y="62061"/>
                </a:lnTo>
                <a:lnTo>
                  <a:pt x="782323" y="70842"/>
                </a:lnTo>
                <a:close/>
              </a:path>
              <a:path w="783589" h="124460">
                <a:moveTo>
                  <a:pt x="772823" y="106114"/>
                </a:moveTo>
                <a:lnTo>
                  <a:pt x="747575" y="106114"/>
                </a:lnTo>
                <a:lnTo>
                  <a:pt x="751547" y="105370"/>
                </a:lnTo>
                <a:lnTo>
                  <a:pt x="760282" y="102393"/>
                </a:lnTo>
                <a:lnTo>
                  <a:pt x="763949" y="100260"/>
                </a:lnTo>
                <a:lnTo>
                  <a:pt x="766921" y="97482"/>
                </a:lnTo>
                <a:lnTo>
                  <a:pt x="772823" y="106114"/>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5043810" y="3230140"/>
            <a:ext cx="1260850" cy="146297"/>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5089291" y="3481212"/>
            <a:ext cx="1178051" cy="153292"/>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5269391" y="3728863"/>
            <a:ext cx="809385" cy="153293"/>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7456055" y="3236741"/>
            <a:ext cx="868044" cy="151765"/>
          </a:xfrm>
          <a:custGeom>
            <a:avLst/>
            <a:gdLst/>
            <a:ahLst/>
            <a:cxnLst/>
            <a:rect l="l" t="t" r="r" b="b"/>
            <a:pathLst>
              <a:path w="868045" h="151764">
                <a:moveTo>
                  <a:pt x="25151" y="118466"/>
                </a:moveTo>
                <a:lnTo>
                  <a:pt x="0" y="118466"/>
                </a:lnTo>
                <a:lnTo>
                  <a:pt x="0" y="0"/>
                </a:lnTo>
                <a:lnTo>
                  <a:pt x="55363" y="0"/>
                </a:lnTo>
                <a:lnTo>
                  <a:pt x="63986" y="660"/>
                </a:lnTo>
                <a:lnTo>
                  <a:pt x="92241" y="22175"/>
                </a:lnTo>
                <a:lnTo>
                  <a:pt x="25151" y="22175"/>
                </a:lnTo>
                <a:lnTo>
                  <a:pt x="25151" y="54173"/>
                </a:lnTo>
                <a:lnTo>
                  <a:pt x="92101" y="54173"/>
                </a:lnTo>
                <a:lnTo>
                  <a:pt x="88971" y="60033"/>
                </a:lnTo>
                <a:lnTo>
                  <a:pt x="55363" y="76348"/>
                </a:lnTo>
                <a:lnTo>
                  <a:pt x="25151" y="76348"/>
                </a:lnTo>
                <a:lnTo>
                  <a:pt x="25151" y="118466"/>
                </a:lnTo>
                <a:close/>
              </a:path>
              <a:path w="868045" h="151764">
                <a:moveTo>
                  <a:pt x="92101" y="54173"/>
                </a:moveTo>
                <a:lnTo>
                  <a:pt x="57050" y="54173"/>
                </a:lnTo>
                <a:lnTo>
                  <a:pt x="61168" y="52735"/>
                </a:lnTo>
                <a:lnTo>
                  <a:pt x="64442" y="49857"/>
                </a:lnTo>
                <a:lnTo>
                  <a:pt x="67815" y="46980"/>
                </a:lnTo>
                <a:lnTo>
                  <a:pt x="69502" y="43060"/>
                </a:lnTo>
                <a:lnTo>
                  <a:pt x="69502" y="33139"/>
                </a:lnTo>
                <a:lnTo>
                  <a:pt x="67815" y="29269"/>
                </a:lnTo>
                <a:lnTo>
                  <a:pt x="64442" y="26490"/>
                </a:lnTo>
                <a:lnTo>
                  <a:pt x="61168" y="23614"/>
                </a:lnTo>
                <a:lnTo>
                  <a:pt x="57050" y="22175"/>
                </a:lnTo>
                <a:lnTo>
                  <a:pt x="92241" y="22175"/>
                </a:lnTo>
                <a:lnTo>
                  <a:pt x="92533" y="22733"/>
                </a:lnTo>
                <a:lnTo>
                  <a:pt x="94570" y="30016"/>
                </a:lnTo>
                <a:lnTo>
                  <a:pt x="95249" y="38099"/>
                </a:lnTo>
                <a:lnTo>
                  <a:pt x="94552" y="46192"/>
                </a:lnTo>
                <a:lnTo>
                  <a:pt x="92459" y="53503"/>
                </a:lnTo>
                <a:lnTo>
                  <a:pt x="92101" y="54173"/>
                </a:lnTo>
                <a:close/>
              </a:path>
              <a:path w="868045" h="151764">
                <a:moveTo>
                  <a:pt x="157368" y="120551"/>
                </a:moveTo>
                <a:lnTo>
                  <a:pt x="150622" y="120551"/>
                </a:lnTo>
                <a:lnTo>
                  <a:pt x="140967" y="119769"/>
                </a:lnTo>
                <a:lnTo>
                  <a:pt x="107983" y="93649"/>
                </a:lnTo>
                <a:lnTo>
                  <a:pt x="104783" y="75455"/>
                </a:lnTo>
                <a:lnTo>
                  <a:pt x="105573" y="66256"/>
                </a:lnTo>
                <a:lnTo>
                  <a:pt x="131795" y="33746"/>
                </a:lnTo>
                <a:lnTo>
                  <a:pt x="149283" y="30509"/>
                </a:lnTo>
                <a:lnTo>
                  <a:pt x="158305" y="31328"/>
                </a:lnTo>
                <a:lnTo>
                  <a:pt x="166472" y="33783"/>
                </a:lnTo>
                <a:lnTo>
                  <a:pt x="173783" y="37876"/>
                </a:lnTo>
                <a:lnTo>
                  <a:pt x="180239" y="43606"/>
                </a:lnTo>
                <a:lnTo>
                  <a:pt x="183941" y="48517"/>
                </a:lnTo>
                <a:lnTo>
                  <a:pt x="143330" y="48517"/>
                </a:lnTo>
                <a:lnTo>
                  <a:pt x="138468" y="50303"/>
                </a:lnTo>
                <a:lnTo>
                  <a:pt x="130927" y="57447"/>
                </a:lnTo>
                <a:lnTo>
                  <a:pt x="128744" y="61961"/>
                </a:lnTo>
                <a:lnTo>
                  <a:pt x="128149" y="67418"/>
                </a:lnTo>
                <a:lnTo>
                  <a:pt x="191466" y="67418"/>
                </a:lnTo>
                <a:lnTo>
                  <a:pt x="191540" y="67716"/>
                </a:lnTo>
                <a:lnTo>
                  <a:pt x="192294" y="77837"/>
                </a:lnTo>
                <a:lnTo>
                  <a:pt x="192294" y="82748"/>
                </a:lnTo>
                <a:lnTo>
                  <a:pt x="128447" y="82748"/>
                </a:lnTo>
                <a:lnTo>
                  <a:pt x="129141" y="88205"/>
                </a:lnTo>
                <a:lnTo>
                  <a:pt x="131572" y="92918"/>
                </a:lnTo>
                <a:lnTo>
                  <a:pt x="135739" y="96887"/>
                </a:lnTo>
                <a:lnTo>
                  <a:pt x="140005" y="100756"/>
                </a:lnTo>
                <a:lnTo>
                  <a:pt x="145810" y="102690"/>
                </a:lnTo>
                <a:lnTo>
                  <a:pt x="181973" y="102690"/>
                </a:lnTo>
                <a:lnTo>
                  <a:pt x="186043" y="108643"/>
                </a:lnTo>
                <a:lnTo>
                  <a:pt x="181776" y="112612"/>
                </a:lnTo>
                <a:lnTo>
                  <a:pt x="176468" y="115589"/>
                </a:lnTo>
                <a:lnTo>
                  <a:pt x="163867" y="119558"/>
                </a:lnTo>
                <a:lnTo>
                  <a:pt x="157368" y="120551"/>
                </a:lnTo>
                <a:close/>
              </a:path>
              <a:path w="868045" h="151764">
                <a:moveTo>
                  <a:pt x="191466" y="67418"/>
                </a:moveTo>
                <a:lnTo>
                  <a:pt x="170416" y="67418"/>
                </a:lnTo>
                <a:lnTo>
                  <a:pt x="170019" y="61763"/>
                </a:lnTo>
                <a:lnTo>
                  <a:pt x="167836" y="57199"/>
                </a:lnTo>
                <a:lnTo>
                  <a:pt x="163867" y="53726"/>
                </a:lnTo>
                <a:lnTo>
                  <a:pt x="159998" y="50253"/>
                </a:lnTo>
                <a:lnTo>
                  <a:pt x="155137" y="48517"/>
                </a:lnTo>
                <a:lnTo>
                  <a:pt x="183941" y="48517"/>
                </a:lnTo>
                <a:lnTo>
                  <a:pt x="185513" y="50601"/>
                </a:lnTo>
                <a:lnTo>
                  <a:pt x="189280" y="58638"/>
                </a:lnTo>
                <a:lnTo>
                  <a:pt x="191466" y="67418"/>
                </a:lnTo>
                <a:close/>
              </a:path>
              <a:path w="868045" h="151764">
                <a:moveTo>
                  <a:pt x="181973" y="102690"/>
                </a:moveTo>
                <a:lnTo>
                  <a:pt x="156724" y="102690"/>
                </a:lnTo>
                <a:lnTo>
                  <a:pt x="160693" y="101946"/>
                </a:lnTo>
                <a:lnTo>
                  <a:pt x="169424" y="98970"/>
                </a:lnTo>
                <a:lnTo>
                  <a:pt x="173095" y="96837"/>
                </a:lnTo>
                <a:lnTo>
                  <a:pt x="176072" y="94059"/>
                </a:lnTo>
                <a:lnTo>
                  <a:pt x="181973" y="102690"/>
                </a:lnTo>
                <a:close/>
              </a:path>
              <a:path w="868045" h="151764">
                <a:moveTo>
                  <a:pt x="248443" y="120551"/>
                </a:moveTo>
                <a:lnTo>
                  <a:pt x="210167" y="100933"/>
                </a:lnTo>
                <a:lnTo>
                  <a:pt x="203051" y="75455"/>
                </a:lnTo>
                <a:lnTo>
                  <a:pt x="203842" y="66135"/>
                </a:lnTo>
                <a:lnTo>
                  <a:pt x="230287" y="33709"/>
                </a:lnTo>
                <a:lnTo>
                  <a:pt x="248443" y="30509"/>
                </a:lnTo>
                <a:lnTo>
                  <a:pt x="257903" y="31309"/>
                </a:lnTo>
                <a:lnTo>
                  <a:pt x="286920" y="50601"/>
                </a:lnTo>
                <a:lnTo>
                  <a:pt x="242094" y="50601"/>
                </a:lnTo>
                <a:lnTo>
                  <a:pt x="236835" y="52883"/>
                </a:lnTo>
                <a:lnTo>
                  <a:pt x="232402" y="57745"/>
                </a:lnTo>
                <a:lnTo>
                  <a:pt x="228600" y="62011"/>
                </a:lnTo>
                <a:lnTo>
                  <a:pt x="226566" y="68014"/>
                </a:lnTo>
                <a:lnTo>
                  <a:pt x="226566" y="82995"/>
                </a:lnTo>
                <a:lnTo>
                  <a:pt x="228600" y="89049"/>
                </a:lnTo>
                <a:lnTo>
                  <a:pt x="232668" y="93612"/>
                </a:lnTo>
                <a:lnTo>
                  <a:pt x="236835" y="98176"/>
                </a:lnTo>
                <a:lnTo>
                  <a:pt x="242094" y="100459"/>
                </a:lnTo>
                <a:lnTo>
                  <a:pt x="286986" y="100459"/>
                </a:lnTo>
                <a:lnTo>
                  <a:pt x="286637" y="101128"/>
                </a:lnTo>
                <a:lnTo>
                  <a:pt x="281037" y="107899"/>
                </a:lnTo>
                <a:lnTo>
                  <a:pt x="274200" y="113434"/>
                </a:lnTo>
                <a:lnTo>
                  <a:pt x="266489" y="117388"/>
                </a:lnTo>
                <a:lnTo>
                  <a:pt x="257903" y="119760"/>
                </a:lnTo>
                <a:lnTo>
                  <a:pt x="248443" y="120551"/>
                </a:lnTo>
                <a:close/>
              </a:path>
              <a:path w="868045" h="151764">
                <a:moveTo>
                  <a:pt x="286986" y="100459"/>
                </a:moveTo>
                <a:lnTo>
                  <a:pt x="254893" y="100459"/>
                </a:lnTo>
                <a:lnTo>
                  <a:pt x="260152" y="98127"/>
                </a:lnTo>
                <a:lnTo>
                  <a:pt x="264220" y="93463"/>
                </a:lnTo>
                <a:lnTo>
                  <a:pt x="268387" y="88800"/>
                </a:lnTo>
                <a:lnTo>
                  <a:pt x="270401" y="82995"/>
                </a:lnTo>
                <a:lnTo>
                  <a:pt x="270365" y="68014"/>
                </a:lnTo>
                <a:lnTo>
                  <a:pt x="268387" y="62408"/>
                </a:lnTo>
                <a:lnTo>
                  <a:pt x="264156" y="57670"/>
                </a:lnTo>
                <a:lnTo>
                  <a:pt x="260152" y="52982"/>
                </a:lnTo>
                <a:lnTo>
                  <a:pt x="254893" y="50601"/>
                </a:lnTo>
                <a:lnTo>
                  <a:pt x="286920" y="50601"/>
                </a:lnTo>
                <a:lnTo>
                  <a:pt x="290636" y="57670"/>
                </a:lnTo>
                <a:lnTo>
                  <a:pt x="293037" y="66135"/>
                </a:lnTo>
                <a:lnTo>
                  <a:pt x="293837" y="75455"/>
                </a:lnTo>
                <a:lnTo>
                  <a:pt x="293037" y="84906"/>
                </a:lnTo>
                <a:lnTo>
                  <a:pt x="290636" y="93463"/>
                </a:lnTo>
                <a:lnTo>
                  <a:pt x="286986" y="100459"/>
                </a:lnTo>
                <a:close/>
              </a:path>
              <a:path w="868045" h="151764">
                <a:moveTo>
                  <a:pt x="387689" y="43457"/>
                </a:moveTo>
                <a:lnTo>
                  <a:pt x="333180" y="43457"/>
                </a:lnTo>
                <a:lnTo>
                  <a:pt x="338686" y="37793"/>
                </a:lnTo>
                <a:lnTo>
                  <a:pt x="344937" y="33746"/>
                </a:lnTo>
                <a:lnTo>
                  <a:pt x="351932" y="31318"/>
                </a:lnTo>
                <a:lnTo>
                  <a:pt x="359671" y="30509"/>
                </a:lnTo>
                <a:lnTo>
                  <a:pt x="367745" y="31262"/>
                </a:lnTo>
                <a:lnTo>
                  <a:pt x="375001" y="33523"/>
                </a:lnTo>
                <a:lnTo>
                  <a:pt x="381437" y="37290"/>
                </a:lnTo>
                <a:lnTo>
                  <a:pt x="387056" y="42564"/>
                </a:lnTo>
                <a:lnTo>
                  <a:pt x="387689" y="43457"/>
                </a:lnTo>
                <a:close/>
              </a:path>
              <a:path w="868045" h="151764">
                <a:moveTo>
                  <a:pt x="333180" y="151209"/>
                </a:moveTo>
                <a:lnTo>
                  <a:pt x="310558" y="151209"/>
                </a:lnTo>
                <a:lnTo>
                  <a:pt x="310558" y="32593"/>
                </a:lnTo>
                <a:lnTo>
                  <a:pt x="333180" y="32593"/>
                </a:lnTo>
                <a:lnTo>
                  <a:pt x="333180" y="43457"/>
                </a:lnTo>
                <a:lnTo>
                  <a:pt x="387689" y="43457"/>
                </a:lnTo>
                <a:lnTo>
                  <a:pt x="391679" y="49085"/>
                </a:lnTo>
                <a:lnTo>
                  <a:pt x="392333" y="50601"/>
                </a:lnTo>
                <a:lnTo>
                  <a:pt x="348857" y="50601"/>
                </a:lnTo>
                <a:lnTo>
                  <a:pt x="345186" y="51544"/>
                </a:lnTo>
                <a:lnTo>
                  <a:pt x="337843" y="55314"/>
                </a:lnTo>
                <a:lnTo>
                  <a:pt x="335065" y="57646"/>
                </a:lnTo>
                <a:lnTo>
                  <a:pt x="333180" y="60423"/>
                </a:lnTo>
                <a:lnTo>
                  <a:pt x="333180" y="90785"/>
                </a:lnTo>
                <a:lnTo>
                  <a:pt x="335065" y="93463"/>
                </a:lnTo>
                <a:lnTo>
                  <a:pt x="337843" y="95746"/>
                </a:lnTo>
                <a:lnTo>
                  <a:pt x="345186" y="99516"/>
                </a:lnTo>
                <a:lnTo>
                  <a:pt x="348857" y="100459"/>
                </a:lnTo>
                <a:lnTo>
                  <a:pt x="392294" y="100459"/>
                </a:lnTo>
                <a:lnTo>
                  <a:pt x="391762" y="101714"/>
                </a:lnTo>
                <a:lnTo>
                  <a:pt x="387818" y="107453"/>
                </a:lnTo>
                <a:lnTo>
                  <a:pt x="333180" y="107453"/>
                </a:lnTo>
                <a:lnTo>
                  <a:pt x="333180" y="151209"/>
                </a:lnTo>
                <a:close/>
              </a:path>
              <a:path w="868045" h="151764">
                <a:moveTo>
                  <a:pt x="392294" y="100459"/>
                </a:moveTo>
                <a:lnTo>
                  <a:pt x="359076" y="100459"/>
                </a:lnTo>
                <a:lnTo>
                  <a:pt x="364335" y="98176"/>
                </a:lnTo>
                <a:lnTo>
                  <a:pt x="368429" y="93463"/>
                </a:lnTo>
                <a:lnTo>
                  <a:pt x="372272" y="88949"/>
                </a:lnTo>
                <a:lnTo>
                  <a:pt x="374256" y="82896"/>
                </a:lnTo>
                <a:lnTo>
                  <a:pt x="374256" y="68014"/>
                </a:lnTo>
                <a:lnTo>
                  <a:pt x="372272" y="62011"/>
                </a:lnTo>
                <a:lnTo>
                  <a:pt x="364335" y="52883"/>
                </a:lnTo>
                <a:lnTo>
                  <a:pt x="359076" y="50601"/>
                </a:lnTo>
                <a:lnTo>
                  <a:pt x="392333" y="50601"/>
                </a:lnTo>
                <a:lnTo>
                  <a:pt x="394981" y="56740"/>
                </a:lnTo>
                <a:lnTo>
                  <a:pt x="396962" y="65530"/>
                </a:lnTo>
                <a:lnTo>
                  <a:pt x="397623" y="75455"/>
                </a:lnTo>
                <a:lnTo>
                  <a:pt x="396972" y="85269"/>
                </a:lnTo>
                <a:lnTo>
                  <a:pt x="395018" y="94021"/>
                </a:lnTo>
                <a:lnTo>
                  <a:pt x="392294" y="100459"/>
                </a:lnTo>
                <a:close/>
              </a:path>
              <a:path w="868045" h="151764">
                <a:moveTo>
                  <a:pt x="359671" y="120551"/>
                </a:moveTo>
                <a:lnTo>
                  <a:pt x="351821" y="119732"/>
                </a:lnTo>
                <a:lnTo>
                  <a:pt x="344788" y="117276"/>
                </a:lnTo>
                <a:lnTo>
                  <a:pt x="338575" y="113183"/>
                </a:lnTo>
                <a:lnTo>
                  <a:pt x="333180" y="107453"/>
                </a:lnTo>
                <a:lnTo>
                  <a:pt x="387818" y="107453"/>
                </a:lnTo>
                <a:lnTo>
                  <a:pt x="359671" y="120551"/>
                </a:lnTo>
                <a:close/>
              </a:path>
              <a:path w="868045" h="151764">
                <a:moveTo>
                  <a:pt x="436779" y="118466"/>
                </a:moveTo>
                <a:lnTo>
                  <a:pt x="414157" y="118466"/>
                </a:lnTo>
                <a:lnTo>
                  <a:pt x="414157" y="0"/>
                </a:lnTo>
                <a:lnTo>
                  <a:pt x="436779" y="0"/>
                </a:lnTo>
                <a:lnTo>
                  <a:pt x="436779" y="118466"/>
                </a:lnTo>
                <a:close/>
              </a:path>
              <a:path w="868045" h="151764">
                <a:moveTo>
                  <a:pt x="506195" y="120551"/>
                </a:moveTo>
                <a:lnTo>
                  <a:pt x="499448" y="120551"/>
                </a:lnTo>
                <a:lnTo>
                  <a:pt x="489793" y="119769"/>
                </a:lnTo>
                <a:lnTo>
                  <a:pt x="456809" y="93649"/>
                </a:lnTo>
                <a:lnTo>
                  <a:pt x="453609" y="75455"/>
                </a:lnTo>
                <a:lnTo>
                  <a:pt x="454399" y="66256"/>
                </a:lnTo>
                <a:lnTo>
                  <a:pt x="480621" y="33746"/>
                </a:lnTo>
                <a:lnTo>
                  <a:pt x="498108" y="30509"/>
                </a:lnTo>
                <a:lnTo>
                  <a:pt x="507131" y="31328"/>
                </a:lnTo>
                <a:lnTo>
                  <a:pt x="515298" y="33783"/>
                </a:lnTo>
                <a:lnTo>
                  <a:pt x="522609" y="37876"/>
                </a:lnTo>
                <a:lnTo>
                  <a:pt x="529065" y="43606"/>
                </a:lnTo>
                <a:lnTo>
                  <a:pt x="532767" y="48517"/>
                </a:lnTo>
                <a:lnTo>
                  <a:pt x="492155" y="48517"/>
                </a:lnTo>
                <a:lnTo>
                  <a:pt x="487294" y="50303"/>
                </a:lnTo>
                <a:lnTo>
                  <a:pt x="479753" y="57447"/>
                </a:lnTo>
                <a:lnTo>
                  <a:pt x="477571" y="61961"/>
                </a:lnTo>
                <a:lnTo>
                  <a:pt x="476975" y="67418"/>
                </a:lnTo>
                <a:lnTo>
                  <a:pt x="540292" y="67418"/>
                </a:lnTo>
                <a:lnTo>
                  <a:pt x="540366" y="67716"/>
                </a:lnTo>
                <a:lnTo>
                  <a:pt x="541119" y="77837"/>
                </a:lnTo>
                <a:lnTo>
                  <a:pt x="541119" y="82748"/>
                </a:lnTo>
                <a:lnTo>
                  <a:pt x="477272" y="82748"/>
                </a:lnTo>
                <a:lnTo>
                  <a:pt x="477967" y="88205"/>
                </a:lnTo>
                <a:lnTo>
                  <a:pt x="480398" y="92918"/>
                </a:lnTo>
                <a:lnTo>
                  <a:pt x="484565" y="96887"/>
                </a:lnTo>
                <a:lnTo>
                  <a:pt x="488832" y="100756"/>
                </a:lnTo>
                <a:lnTo>
                  <a:pt x="494636" y="102690"/>
                </a:lnTo>
                <a:lnTo>
                  <a:pt x="530799" y="102690"/>
                </a:lnTo>
                <a:lnTo>
                  <a:pt x="534869" y="108643"/>
                </a:lnTo>
                <a:lnTo>
                  <a:pt x="530603" y="112612"/>
                </a:lnTo>
                <a:lnTo>
                  <a:pt x="525295" y="115589"/>
                </a:lnTo>
                <a:lnTo>
                  <a:pt x="512694" y="119558"/>
                </a:lnTo>
                <a:lnTo>
                  <a:pt x="506195" y="120551"/>
                </a:lnTo>
                <a:close/>
              </a:path>
              <a:path w="868045" h="151764">
                <a:moveTo>
                  <a:pt x="540292" y="67418"/>
                </a:moveTo>
                <a:lnTo>
                  <a:pt x="519242" y="67418"/>
                </a:lnTo>
                <a:lnTo>
                  <a:pt x="518845" y="61763"/>
                </a:lnTo>
                <a:lnTo>
                  <a:pt x="516662" y="57199"/>
                </a:lnTo>
                <a:lnTo>
                  <a:pt x="512694" y="53726"/>
                </a:lnTo>
                <a:lnTo>
                  <a:pt x="508824" y="50253"/>
                </a:lnTo>
                <a:lnTo>
                  <a:pt x="503962" y="48517"/>
                </a:lnTo>
                <a:lnTo>
                  <a:pt x="532767" y="48517"/>
                </a:lnTo>
                <a:lnTo>
                  <a:pt x="534339" y="50601"/>
                </a:lnTo>
                <a:lnTo>
                  <a:pt x="538106" y="58638"/>
                </a:lnTo>
                <a:lnTo>
                  <a:pt x="540292" y="67418"/>
                </a:lnTo>
                <a:close/>
              </a:path>
              <a:path w="868045" h="151764">
                <a:moveTo>
                  <a:pt x="530799" y="102690"/>
                </a:moveTo>
                <a:lnTo>
                  <a:pt x="505550" y="102690"/>
                </a:lnTo>
                <a:lnTo>
                  <a:pt x="509518" y="101946"/>
                </a:lnTo>
                <a:lnTo>
                  <a:pt x="518250" y="98970"/>
                </a:lnTo>
                <a:lnTo>
                  <a:pt x="521921" y="96837"/>
                </a:lnTo>
                <a:lnTo>
                  <a:pt x="524897" y="94059"/>
                </a:lnTo>
                <a:lnTo>
                  <a:pt x="530799" y="102690"/>
                </a:lnTo>
                <a:close/>
              </a:path>
              <a:path w="868045" h="151764">
                <a:moveTo>
                  <a:pt x="670126" y="103137"/>
                </a:moveTo>
                <a:lnTo>
                  <a:pt x="644502" y="103137"/>
                </a:lnTo>
                <a:lnTo>
                  <a:pt x="649312" y="100061"/>
                </a:lnTo>
                <a:lnTo>
                  <a:pt x="649312" y="91529"/>
                </a:lnTo>
                <a:lnTo>
                  <a:pt x="648016" y="89743"/>
                </a:lnTo>
                <a:lnTo>
                  <a:pt x="645445" y="88552"/>
                </a:lnTo>
                <a:lnTo>
                  <a:pt x="642959" y="87362"/>
                </a:lnTo>
                <a:lnTo>
                  <a:pt x="639882" y="86369"/>
                </a:lnTo>
                <a:lnTo>
                  <a:pt x="636215" y="85576"/>
                </a:lnTo>
                <a:lnTo>
                  <a:pt x="623861" y="83045"/>
                </a:lnTo>
                <a:lnTo>
                  <a:pt x="612660" y="79380"/>
                </a:lnTo>
                <a:lnTo>
                  <a:pt x="604659" y="73892"/>
                </a:lnTo>
                <a:lnTo>
                  <a:pt x="599858" y="66581"/>
                </a:lnTo>
                <a:lnTo>
                  <a:pt x="598310" y="57745"/>
                </a:lnTo>
                <a:lnTo>
                  <a:pt x="598258" y="49509"/>
                </a:lnTo>
                <a:lnTo>
                  <a:pt x="601534" y="43060"/>
                </a:lnTo>
                <a:lnTo>
                  <a:pt x="633538" y="30509"/>
                </a:lnTo>
                <a:lnTo>
                  <a:pt x="643229" y="31244"/>
                </a:lnTo>
                <a:lnTo>
                  <a:pt x="652213" y="33448"/>
                </a:lnTo>
                <a:lnTo>
                  <a:pt x="660492" y="37123"/>
                </a:lnTo>
                <a:lnTo>
                  <a:pt x="668066" y="42267"/>
                </a:lnTo>
                <a:lnTo>
                  <a:pt x="664888" y="47773"/>
                </a:lnTo>
                <a:lnTo>
                  <a:pt x="629519" y="47773"/>
                </a:lnTo>
                <a:lnTo>
                  <a:pt x="626195" y="48617"/>
                </a:lnTo>
                <a:lnTo>
                  <a:pt x="621327" y="51891"/>
                </a:lnTo>
                <a:lnTo>
                  <a:pt x="620137" y="53875"/>
                </a:lnTo>
                <a:lnTo>
                  <a:pt x="620137" y="58439"/>
                </a:lnTo>
                <a:lnTo>
                  <a:pt x="641225" y="65533"/>
                </a:lnTo>
                <a:lnTo>
                  <a:pt x="649950" y="67517"/>
                </a:lnTo>
                <a:lnTo>
                  <a:pt x="654027" y="69006"/>
                </a:lnTo>
                <a:lnTo>
                  <a:pt x="661561" y="72975"/>
                </a:lnTo>
                <a:lnTo>
                  <a:pt x="664685" y="75703"/>
                </a:lnTo>
                <a:lnTo>
                  <a:pt x="667171" y="79176"/>
                </a:lnTo>
                <a:lnTo>
                  <a:pt x="669752" y="82649"/>
                </a:lnTo>
                <a:lnTo>
                  <a:pt x="671038" y="87263"/>
                </a:lnTo>
                <a:lnTo>
                  <a:pt x="671038" y="101351"/>
                </a:lnTo>
                <a:lnTo>
                  <a:pt x="670126" y="103137"/>
                </a:lnTo>
                <a:close/>
              </a:path>
              <a:path w="868045" h="151764">
                <a:moveTo>
                  <a:pt x="659132" y="57745"/>
                </a:moveTo>
                <a:lnTo>
                  <a:pt x="656455" y="54966"/>
                </a:lnTo>
                <a:lnTo>
                  <a:pt x="652884" y="52635"/>
                </a:lnTo>
                <a:lnTo>
                  <a:pt x="648416" y="50750"/>
                </a:lnTo>
                <a:lnTo>
                  <a:pt x="643949" y="48765"/>
                </a:lnTo>
                <a:lnTo>
                  <a:pt x="639044" y="47773"/>
                </a:lnTo>
                <a:lnTo>
                  <a:pt x="664888" y="47773"/>
                </a:lnTo>
                <a:lnTo>
                  <a:pt x="659132" y="57745"/>
                </a:lnTo>
                <a:close/>
              </a:path>
              <a:path w="868045" h="151764">
                <a:moveTo>
                  <a:pt x="633834" y="120551"/>
                </a:moveTo>
                <a:lnTo>
                  <a:pt x="626395" y="120551"/>
                </a:lnTo>
                <a:lnTo>
                  <a:pt x="619251" y="119409"/>
                </a:lnTo>
                <a:lnTo>
                  <a:pt x="612402" y="117127"/>
                </a:lnTo>
                <a:lnTo>
                  <a:pt x="605554" y="114746"/>
                </a:lnTo>
                <a:lnTo>
                  <a:pt x="599896" y="111471"/>
                </a:lnTo>
                <a:lnTo>
                  <a:pt x="595438" y="107304"/>
                </a:lnTo>
                <a:lnTo>
                  <a:pt x="605259" y="91529"/>
                </a:lnTo>
                <a:lnTo>
                  <a:pt x="608631" y="94704"/>
                </a:lnTo>
                <a:lnTo>
                  <a:pt x="613145" y="97432"/>
                </a:lnTo>
                <a:lnTo>
                  <a:pt x="624556" y="101996"/>
                </a:lnTo>
                <a:lnTo>
                  <a:pt x="629909" y="103137"/>
                </a:lnTo>
                <a:lnTo>
                  <a:pt x="670126" y="103137"/>
                </a:lnTo>
                <a:lnTo>
                  <a:pt x="667619" y="108048"/>
                </a:lnTo>
                <a:lnTo>
                  <a:pt x="660770" y="113109"/>
                </a:lnTo>
                <a:lnTo>
                  <a:pt x="655293" y="116364"/>
                </a:lnTo>
                <a:lnTo>
                  <a:pt x="648977" y="118690"/>
                </a:lnTo>
                <a:lnTo>
                  <a:pt x="641824" y="120085"/>
                </a:lnTo>
                <a:lnTo>
                  <a:pt x="633834" y="120551"/>
                </a:lnTo>
                <a:close/>
              </a:path>
              <a:path w="868045" h="151764">
                <a:moveTo>
                  <a:pt x="734722" y="120551"/>
                </a:moveTo>
                <a:lnTo>
                  <a:pt x="727969" y="120551"/>
                </a:lnTo>
                <a:lnTo>
                  <a:pt x="718316" y="119769"/>
                </a:lnTo>
                <a:lnTo>
                  <a:pt x="685334" y="93649"/>
                </a:lnTo>
                <a:lnTo>
                  <a:pt x="682135" y="75455"/>
                </a:lnTo>
                <a:lnTo>
                  <a:pt x="682925" y="66256"/>
                </a:lnTo>
                <a:lnTo>
                  <a:pt x="709145" y="33746"/>
                </a:lnTo>
                <a:lnTo>
                  <a:pt x="726636" y="30509"/>
                </a:lnTo>
                <a:lnTo>
                  <a:pt x="735654" y="31328"/>
                </a:lnTo>
                <a:lnTo>
                  <a:pt x="743821" y="33783"/>
                </a:lnTo>
                <a:lnTo>
                  <a:pt x="751134" y="37876"/>
                </a:lnTo>
                <a:lnTo>
                  <a:pt x="757592" y="43606"/>
                </a:lnTo>
                <a:lnTo>
                  <a:pt x="761292" y="48517"/>
                </a:lnTo>
                <a:lnTo>
                  <a:pt x="720682" y="48517"/>
                </a:lnTo>
                <a:lnTo>
                  <a:pt x="715815" y="50303"/>
                </a:lnTo>
                <a:lnTo>
                  <a:pt x="708271" y="57447"/>
                </a:lnTo>
                <a:lnTo>
                  <a:pt x="706090" y="61961"/>
                </a:lnTo>
                <a:lnTo>
                  <a:pt x="705500" y="67418"/>
                </a:lnTo>
                <a:lnTo>
                  <a:pt x="768813" y="67418"/>
                </a:lnTo>
                <a:lnTo>
                  <a:pt x="768887" y="67716"/>
                </a:lnTo>
                <a:lnTo>
                  <a:pt x="769641" y="77837"/>
                </a:lnTo>
                <a:lnTo>
                  <a:pt x="769641" y="82748"/>
                </a:lnTo>
                <a:lnTo>
                  <a:pt x="705795" y="82748"/>
                </a:lnTo>
                <a:lnTo>
                  <a:pt x="706490" y="88205"/>
                </a:lnTo>
                <a:lnTo>
                  <a:pt x="708919" y="92918"/>
                </a:lnTo>
                <a:lnTo>
                  <a:pt x="713091" y="96887"/>
                </a:lnTo>
                <a:lnTo>
                  <a:pt x="717358" y="100756"/>
                </a:lnTo>
                <a:lnTo>
                  <a:pt x="723159" y="102690"/>
                </a:lnTo>
                <a:lnTo>
                  <a:pt x="759322" y="102690"/>
                </a:lnTo>
                <a:lnTo>
                  <a:pt x="763392" y="108643"/>
                </a:lnTo>
                <a:lnTo>
                  <a:pt x="759125" y="112612"/>
                </a:lnTo>
                <a:lnTo>
                  <a:pt x="753820" y="115589"/>
                </a:lnTo>
                <a:lnTo>
                  <a:pt x="741218" y="119558"/>
                </a:lnTo>
                <a:lnTo>
                  <a:pt x="734722" y="120551"/>
                </a:lnTo>
                <a:close/>
              </a:path>
              <a:path w="868045" h="151764">
                <a:moveTo>
                  <a:pt x="768813" y="67418"/>
                </a:moveTo>
                <a:lnTo>
                  <a:pt x="747762" y="67418"/>
                </a:lnTo>
                <a:lnTo>
                  <a:pt x="747371" y="61763"/>
                </a:lnTo>
                <a:lnTo>
                  <a:pt x="745181" y="57199"/>
                </a:lnTo>
                <a:lnTo>
                  <a:pt x="741218" y="53726"/>
                </a:lnTo>
                <a:lnTo>
                  <a:pt x="737351" y="50253"/>
                </a:lnTo>
                <a:lnTo>
                  <a:pt x="732484" y="48517"/>
                </a:lnTo>
                <a:lnTo>
                  <a:pt x="761292" y="48517"/>
                </a:lnTo>
                <a:lnTo>
                  <a:pt x="762862" y="50601"/>
                </a:lnTo>
                <a:lnTo>
                  <a:pt x="766627" y="58638"/>
                </a:lnTo>
                <a:lnTo>
                  <a:pt x="768813" y="67418"/>
                </a:lnTo>
                <a:close/>
              </a:path>
              <a:path w="868045" h="151764">
                <a:moveTo>
                  <a:pt x="759322" y="102690"/>
                </a:moveTo>
                <a:lnTo>
                  <a:pt x="734075" y="102690"/>
                </a:lnTo>
                <a:lnTo>
                  <a:pt x="738037" y="101946"/>
                </a:lnTo>
                <a:lnTo>
                  <a:pt x="746771" y="98970"/>
                </a:lnTo>
                <a:lnTo>
                  <a:pt x="750448" y="96837"/>
                </a:lnTo>
                <a:lnTo>
                  <a:pt x="753420" y="94059"/>
                </a:lnTo>
                <a:lnTo>
                  <a:pt x="759322" y="102690"/>
                </a:lnTo>
                <a:close/>
              </a:path>
              <a:path w="868045" h="151764">
                <a:moveTo>
                  <a:pt x="832982" y="120551"/>
                </a:moveTo>
                <a:lnTo>
                  <a:pt x="826238" y="120551"/>
                </a:lnTo>
                <a:lnTo>
                  <a:pt x="816582" y="119769"/>
                </a:lnTo>
                <a:lnTo>
                  <a:pt x="783603" y="93649"/>
                </a:lnTo>
                <a:lnTo>
                  <a:pt x="780404" y="75455"/>
                </a:lnTo>
                <a:lnTo>
                  <a:pt x="781194" y="66256"/>
                </a:lnTo>
                <a:lnTo>
                  <a:pt x="807413" y="33746"/>
                </a:lnTo>
                <a:lnTo>
                  <a:pt x="824895" y="30509"/>
                </a:lnTo>
                <a:lnTo>
                  <a:pt x="833919" y="31328"/>
                </a:lnTo>
                <a:lnTo>
                  <a:pt x="842088" y="33783"/>
                </a:lnTo>
                <a:lnTo>
                  <a:pt x="849399" y="37876"/>
                </a:lnTo>
                <a:lnTo>
                  <a:pt x="855851" y="43606"/>
                </a:lnTo>
                <a:lnTo>
                  <a:pt x="859555" y="48517"/>
                </a:lnTo>
                <a:lnTo>
                  <a:pt x="818942" y="48517"/>
                </a:lnTo>
                <a:lnTo>
                  <a:pt x="814084" y="50303"/>
                </a:lnTo>
                <a:lnTo>
                  <a:pt x="806541" y="57447"/>
                </a:lnTo>
                <a:lnTo>
                  <a:pt x="804359" y="61961"/>
                </a:lnTo>
                <a:lnTo>
                  <a:pt x="803769" y="67418"/>
                </a:lnTo>
                <a:lnTo>
                  <a:pt x="867082" y="67418"/>
                </a:lnTo>
                <a:lnTo>
                  <a:pt x="867156" y="67716"/>
                </a:lnTo>
                <a:lnTo>
                  <a:pt x="867910" y="77837"/>
                </a:lnTo>
                <a:lnTo>
                  <a:pt x="867910" y="82748"/>
                </a:lnTo>
                <a:lnTo>
                  <a:pt x="804064" y="82748"/>
                </a:lnTo>
                <a:lnTo>
                  <a:pt x="804759" y="88205"/>
                </a:lnTo>
                <a:lnTo>
                  <a:pt x="807188" y="92918"/>
                </a:lnTo>
                <a:lnTo>
                  <a:pt x="811360" y="96887"/>
                </a:lnTo>
                <a:lnTo>
                  <a:pt x="815627" y="100756"/>
                </a:lnTo>
                <a:lnTo>
                  <a:pt x="821428" y="102690"/>
                </a:lnTo>
                <a:lnTo>
                  <a:pt x="857591" y="102690"/>
                </a:lnTo>
                <a:lnTo>
                  <a:pt x="861662" y="108643"/>
                </a:lnTo>
                <a:lnTo>
                  <a:pt x="857394" y="112612"/>
                </a:lnTo>
                <a:lnTo>
                  <a:pt x="852089" y="115589"/>
                </a:lnTo>
                <a:lnTo>
                  <a:pt x="839488" y="119558"/>
                </a:lnTo>
                <a:lnTo>
                  <a:pt x="832982" y="120551"/>
                </a:lnTo>
                <a:close/>
              </a:path>
              <a:path w="868045" h="151764">
                <a:moveTo>
                  <a:pt x="867082" y="67418"/>
                </a:moveTo>
                <a:lnTo>
                  <a:pt x="846031" y="67418"/>
                </a:lnTo>
                <a:lnTo>
                  <a:pt x="845641" y="61763"/>
                </a:lnTo>
                <a:lnTo>
                  <a:pt x="843450" y="57199"/>
                </a:lnTo>
                <a:lnTo>
                  <a:pt x="839488" y="53726"/>
                </a:lnTo>
                <a:lnTo>
                  <a:pt x="835611" y="50253"/>
                </a:lnTo>
                <a:lnTo>
                  <a:pt x="830753" y="48517"/>
                </a:lnTo>
                <a:lnTo>
                  <a:pt x="859555" y="48517"/>
                </a:lnTo>
                <a:lnTo>
                  <a:pt x="861127" y="50601"/>
                </a:lnTo>
                <a:lnTo>
                  <a:pt x="864895" y="58638"/>
                </a:lnTo>
                <a:lnTo>
                  <a:pt x="867082" y="67418"/>
                </a:lnTo>
                <a:close/>
              </a:path>
              <a:path w="868045" h="151764">
                <a:moveTo>
                  <a:pt x="857591" y="102690"/>
                </a:moveTo>
                <a:lnTo>
                  <a:pt x="832344" y="102690"/>
                </a:lnTo>
                <a:lnTo>
                  <a:pt x="836306" y="101946"/>
                </a:lnTo>
                <a:lnTo>
                  <a:pt x="845041" y="98970"/>
                </a:lnTo>
                <a:lnTo>
                  <a:pt x="848708" y="96837"/>
                </a:lnTo>
                <a:lnTo>
                  <a:pt x="851689" y="94059"/>
                </a:lnTo>
                <a:lnTo>
                  <a:pt x="857591" y="10269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7626589" y="3490442"/>
            <a:ext cx="525145" cy="142240"/>
          </a:xfrm>
          <a:custGeom>
            <a:avLst/>
            <a:gdLst/>
            <a:ahLst/>
            <a:cxnLst/>
            <a:rect l="l" t="t" r="r" b="b"/>
            <a:pathLst>
              <a:path w="525145" h="142239">
                <a:moveTo>
                  <a:pt x="45392" y="111323"/>
                </a:moveTo>
                <a:lnTo>
                  <a:pt x="7115" y="91705"/>
                </a:lnTo>
                <a:lnTo>
                  <a:pt x="0" y="66228"/>
                </a:lnTo>
                <a:lnTo>
                  <a:pt x="790" y="56908"/>
                </a:lnTo>
                <a:lnTo>
                  <a:pt x="27235" y="24482"/>
                </a:lnTo>
                <a:lnTo>
                  <a:pt x="45392" y="21282"/>
                </a:lnTo>
                <a:lnTo>
                  <a:pt x="54852" y="22082"/>
                </a:lnTo>
                <a:lnTo>
                  <a:pt x="83869" y="41374"/>
                </a:lnTo>
                <a:lnTo>
                  <a:pt x="39042" y="41374"/>
                </a:lnTo>
                <a:lnTo>
                  <a:pt x="33784" y="43656"/>
                </a:lnTo>
                <a:lnTo>
                  <a:pt x="29351" y="48518"/>
                </a:lnTo>
                <a:lnTo>
                  <a:pt x="25548" y="52784"/>
                </a:lnTo>
                <a:lnTo>
                  <a:pt x="23515" y="58787"/>
                </a:lnTo>
                <a:lnTo>
                  <a:pt x="23515" y="73769"/>
                </a:lnTo>
                <a:lnTo>
                  <a:pt x="25548" y="79821"/>
                </a:lnTo>
                <a:lnTo>
                  <a:pt x="29616" y="84385"/>
                </a:lnTo>
                <a:lnTo>
                  <a:pt x="33784" y="88949"/>
                </a:lnTo>
                <a:lnTo>
                  <a:pt x="39042" y="91231"/>
                </a:lnTo>
                <a:lnTo>
                  <a:pt x="83935" y="91231"/>
                </a:lnTo>
                <a:lnTo>
                  <a:pt x="83585" y="91901"/>
                </a:lnTo>
                <a:lnTo>
                  <a:pt x="77985" y="98673"/>
                </a:lnTo>
                <a:lnTo>
                  <a:pt x="71149" y="104207"/>
                </a:lnTo>
                <a:lnTo>
                  <a:pt x="63438" y="108160"/>
                </a:lnTo>
                <a:lnTo>
                  <a:pt x="54852" y="110532"/>
                </a:lnTo>
                <a:lnTo>
                  <a:pt x="45392" y="111323"/>
                </a:lnTo>
                <a:close/>
              </a:path>
              <a:path w="525145" h="142239">
                <a:moveTo>
                  <a:pt x="83935" y="91231"/>
                </a:moveTo>
                <a:lnTo>
                  <a:pt x="51841" y="91231"/>
                </a:lnTo>
                <a:lnTo>
                  <a:pt x="57100" y="88900"/>
                </a:lnTo>
                <a:lnTo>
                  <a:pt x="61168" y="84236"/>
                </a:lnTo>
                <a:lnTo>
                  <a:pt x="65335" y="79573"/>
                </a:lnTo>
                <a:lnTo>
                  <a:pt x="67350" y="73769"/>
                </a:lnTo>
                <a:lnTo>
                  <a:pt x="67313" y="58787"/>
                </a:lnTo>
                <a:lnTo>
                  <a:pt x="65335" y="53181"/>
                </a:lnTo>
                <a:lnTo>
                  <a:pt x="61104" y="48443"/>
                </a:lnTo>
                <a:lnTo>
                  <a:pt x="57100" y="43755"/>
                </a:lnTo>
                <a:lnTo>
                  <a:pt x="51841" y="41374"/>
                </a:lnTo>
                <a:lnTo>
                  <a:pt x="83869" y="41374"/>
                </a:lnTo>
                <a:lnTo>
                  <a:pt x="87585" y="48443"/>
                </a:lnTo>
                <a:lnTo>
                  <a:pt x="89985" y="56908"/>
                </a:lnTo>
                <a:lnTo>
                  <a:pt x="90785" y="66228"/>
                </a:lnTo>
                <a:lnTo>
                  <a:pt x="89985" y="75679"/>
                </a:lnTo>
                <a:lnTo>
                  <a:pt x="87585" y="84237"/>
                </a:lnTo>
                <a:lnTo>
                  <a:pt x="83935" y="91231"/>
                </a:lnTo>
                <a:close/>
              </a:path>
              <a:path w="525145" h="142239">
                <a:moveTo>
                  <a:pt x="135189" y="111323"/>
                </a:moveTo>
                <a:lnTo>
                  <a:pt x="125763" y="111323"/>
                </a:lnTo>
                <a:lnTo>
                  <a:pt x="118767" y="108941"/>
                </a:lnTo>
                <a:lnTo>
                  <a:pt x="114204" y="104179"/>
                </a:lnTo>
                <a:lnTo>
                  <a:pt x="109739" y="99416"/>
                </a:lnTo>
                <a:lnTo>
                  <a:pt x="107506" y="92819"/>
                </a:lnTo>
                <a:lnTo>
                  <a:pt x="107506" y="23365"/>
                </a:lnTo>
                <a:lnTo>
                  <a:pt x="130128" y="23365"/>
                </a:lnTo>
                <a:lnTo>
                  <a:pt x="130128" y="85973"/>
                </a:lnTo>
                <a:lnTo>
                  <a:pt x="135387" y="91231"/>
                </a:lnTo>
                <a:lnTo>
                  <a:pt x="188023" y="91231"/>
                </a:lnTo>
                <a:lnTo>
                  <a:pt x="188023" y="98374"/>
                </a:lnTo>
                <a:lnTo>
                  <a:pt x="165401" y="98374"/>
                </a:lnTo>
                <a:lnTo>
                  <a:pt x="159215" y="104039"/>
                </a:lnTo>
                <a:lnTo>
                  <a:pt x="152118" y="108086"/>
                </a:lnTo>
                <a:lnTo>
                  <a:pt x="144109" y="110513"/>
                </a:lnTo>
                <a:lnTo>
                  <a:pt x="135189" y="111323"/>
                </a:lnTo>
                <a:close/>
              </a:path>
              <a:path w="525145" h="142239">
                <a:moveTo>
                  <a:pt x="188023" y="91231"/>
                </a:moveTo>
                <a:lnTo>
                  <a:pt x="153643" y="91231"/>
                </a:lnTo>
                <a:lnTo>
                  <a:pt x="160142" y="88007"/>
                </a:lnTo>
                <a:lnTo>
                  <a:pt x="165401" y="81557"/>
                </a:lnTo>
                <a:lnTo>
                  <a:pt x="165401" y="23365"/>
                </a:lnTo>
                <a:lnTo>
                  <a:pt x="188023" y="23365"/>
                </a:lnTo>
                <a:lnTo>
                  <a:pt x="188023" y="91231"/>
                </a:lnTo>
                <a:close/>
              </a:path>
              <a:path w="525145" h="142239">
                <a:moveTo>
                  <a:pt x="188023" y="109240"/>
                </a:moveTo>
                <a:lnTo>
                  <a:pt x="165401" y="109240"/>
                </a:lnTo>
                <a:lnTo>
                  <a:pt x="165401" y="98374"/>
                </a:lnTo>
                <a:lnTo>
                  <a:pt x="188023" y="98374"/>
                </a:lnTo>
                <a:lnTo>
                  <a:pt x="188023" y="109240"/>
                </a:lnTo>
                <a:close/>
              </a:path>
              <a:path w="525145" h="142239">
                <a:moveTo>
                  <a:pt x="237631" y="23365"/>
                </a:moveTo>
                <a:lnTo>
                  <a:pt x="214860" y="23365"/>
                </a:lnTo>
                <a:lnTo>
                  <a:pt x="214860" y="0"/>
                </a:lnTo>
                <a:lnTo>
                  <a:pt x="237631" y="0"/>
                </a:lnTo>
                <a:lnTo>
                  <a:pt x="237631" y="23365"/>
                </a:lnTo>
                <a:close/>
              </a:path>
              <a:path w="525145" h="142239">
                <a:moveTo>
                  <a:pt x="255043" y="43160"/>
                </a:moveTo>
                <a:lnTo>
                  <a:pt x="200721" y="43160"/>
                </a:lnTo>
                <a:lnTo>
                  <a:pt x="200721" y="23365"/>
                </a:lnTo>
                <a:lnTo>
                  <a:pt x="255043" y="23365"/>
                </a:lnTo>
                <a:lnTo>
                  <a:pt x="255043" y="43160"/>
                </a:lnTo>
                <a:close/>
              </a:path>
              <a:path w="525145" h="142239">
                <a:moveTo>
                  <a:pt x="247900" y="111323"/>
                </a:moveTo>
                <a:lnTo>
                  <a:pt x="239268" y="111323"/>
                </a:lnTo>
                <a:lnTo>
                  <a:pt x="228589" y="109862"/>
                </a:lnTo>
                <a:lnTo>
                  <a:pt x="220962" y="105481"/>
                </a:lnTo>
                <a:lnTo>
                  <a:pt x="216386" y="98179"/>
                </a:lnTo>
                <a:lnTo>
                  <a:pt x="214971" y="88701"/>
                </a:lnTo>
                <a:lnTo>
                  <a:pt x="214860" y="43160"/>
                </a:lnTo>
                <a:lnTo>
                  <a:pt x="237631" y="43160"/>
                </a:lnTo>
                <a:lnTo>
                  <a:pt x="237631" y="84633"/>
                </a:lnTo>
                <a:lnTo>
                  <a:pt x="238275" y="86915"/>
                </a:lnTo>
                <a:lnTo>
                  <a:pt x="239687" y="88849"/>
                </a:lnTo>
                <a:lnTo>
                  <a:pt x="240954" y="90388"/>
                </a:lnTo>
                <a:lnTo>
                  <a:pt x="242889" y="91231"/>
                </a:lnTo>
                <a:lnTo>
                  <a:pt x="253926" y="91231"/>
                </a:lnTo>
                <a:lnTo>
                  <a:pt x="258020" y="105816"/>
                </a:lnTo>
                <a:lnTo>
                  <a:pt x="254151" y="109487"/>
                </a:lnTo>
                <a:lnTo>
                  <a:pt x="247900" y="111323"/>
                </a:lnTo>
                <a:close/>
              </a:path>
              <a:path w="525145" h="142239">
                <a:moveTo>
                  <a:pt x="253926" y="91231"/>
                </a:moveTo>
                <a:lnTo>
                  <a:pt x="248942" y="91231"/>
                </a:lnTo>
                <a:lnTo>
                  <a:pt x="251570" y="90437"/>
                </a:lnTo>
                <a:lnTo>
                  <a:pt x="253257" y="88849"/>
                </a:lnTo>
                <a:lnTo>
                  <a:pt x="253926" y="91231"/>
                </a:lnTo>
                <a:close/>
              </a:path>
              <a:path w="525145" h="142239">
                <a:moveTo>
                  <a:pt x="347589" y="34230"/>
                </a:moveTo>
                <a:lnTo>
                  <a:pt x="293079" y="34230"/>
                </a:lnTo>
                <a:lnTo>
                  <a:pt x="298586" y="28565"/>
                </a:lnTo>
                <a:lnTo>
                  <a:pt x="304837" y="24519"/>
                </a:lnTo>
                <a:lnTo>
                  <a:pt x="311832" y="22091"/>
                </a:lnTo>
                <a:lnTo>
                  <a:pt x="319571" y="21282"/>
                </a:lnTo>
                <a:lnTo>
                  <a:pt x="327645" y="22036"/>
                </a:lnTo>
                <a:lnTo>
                  <a:pt x="334900" y="24296"/>
                </a:lnTo>
                <a:lnTo>
                  <a:pt x="341337" y="28063"/>
                </a:lnTo>
                <a:lnTo>
                  <a:pt x="346956" y="33337"/>
                </a:lnTo>
                <a:lnTo>
                  <a:pt x="347589" y="34230"/>
                </a:lnTo>
                <a:close/>
              </a:path>
              <a:path w="525145" h="142239">
                <a:moveTo>
                  <a:pt x="293079" y="141982"/>
                </a:moveTo>
                <a:lnTo>
                  <a:pt x="270458" y="141982"/>
                </a:lnTo>
                <a:lnTo>
                  <a:pt x="270458" y="23365"/>
                </a:lnTo>
                <a:lnTo>
                  <a:pt x="293079" y="23365"/>
                </a:lnTo>
                <a:lnTo>
                  <a:pt x="293079" y="34230"/>
                </a:lnTo>
                <a:lnTo>
                  <a:pt x="347589" y="34230"/>
                </a:lnTo>
                <a:lnTo>
                  <a:pt x="351578" y="39858"/>
                </a:lnTo>
                <a:lnTo>
                  <a:pt x="352232" y="41374"/>
                </a:lnTo>
                <a:lnTo>
                  <a:pt x="308757" y="41374"/>
                </a:lnTo>
                <a:lnTo>
                  <a:pt x="305085" y="42316"/>
                </a:lnTo>
                <a:lnTo>
                  <a:pt x="297743" y="46087"/>
                </a:lnTo>
                <a:lnTo>
                  <a:pt x="294964" y="48419"/>
                </a:lnTo>
                <a:lnTo>
                  <a:pt x="293079" y="51196"/>
                </a:lnTo>
                <a:lnTo>
                  <a:pt x="293079" y="81557"/>
                </a:lnTo>
                <a:lnTo>
                  <a:pt x="294964" y="84237"/>
                </a:lnTo>
                <a:lnTo>
                  <a:pt x="297743" y="86518"/>
                </a:lnTo>
                <a:lnTo>
                  <a:pt x="305085" y="90289"/>
                </a:lnTo>
                <a:lnTo>
                  <a:pt x="308756" y="91231"/>
                </a:lnTo>
                <a:lnTo>
                  <a:pt x="352194" y="91231"/>
                </a:lnTo>
                <a:lnTo>
                  <a:pt x="351662" y="92487"/>
                </a:lnTo>
                <a:lnTo>
                  <a:pt x="347718" y="98226"/>
                </a:lnTo>
                <a:lnTo>
                  <a:pt x="293079" y="98226"/>
                </a:lnTo>
                <a:lnTo>
                  <a:pt x="293079" y="141982"/>
                </a:lnTo>
                <a:close/>
              </a:path>
              <a:path w="525145" h="142239">
                <a:moveTo>
                  <a:pt x="352194" y="91231"/>
                </a:moveTo>
                <a:lnTo>
                  <a:pt x="318976" y="91231"/>
                </a:lnTo>
                <a:lnTo>
                  <a:pt x="324235" y="88949"/>
                </a:lnTo>
                <a:lnTo>
                  <a:pt x="328329" y="84237"/>
                </a:lnTo>
                <a:lnTo>
                  <a:pt x="332172" y="79722"/>
                </a:lnTo>
                <a:lnTo>
                  <a:pt x="334156" y="73670"/>
                </a:lnTo>
                <a:lnTo>
                  <a:pt x="334156" y="58787"/>
                </a:lnTo>
                <a:lnTo>
                  <a:pt x="332172" y="52784"/>
                </a:lnTo>
                <a:lnTo>
                  <a:pt x="324235" y="43656"/>
                </a:lnTo>
                <a:lnTo>
                  <a:pt x="318976" y="41374"/>
                </a:lnTo>
                <a:lnTo>
                  <a:pt x="352232" y="41374"/>
                </a:lnTo>
                <a:lnTo>
                  <a:pt x="354880" y="47513"/>
                </a:lnTo>
                <a:lnTo>
                  <a:pt x="356861" y="56303"/>
                </a:lnTo>
                <a:lnTo>
                  <a:pt x="357522" y="66228"/>
                </a:lnTo>
                <a:lnTo>
                  <a:pt x="356871" y="76041"/>
                </a:lnTo>
                <a:lnTo>
                  <a:pt x="354917" y="84794"/>
                </a:lnTo>
                <a:lnTo>
                  <a:pt x="352194" y="91231"/>
                </a:lnTo>
                <a:close/>
              </a:path>
              <a:path w="525145" h="142239">
                <a:moveTo>
                  <a:pt x="319571" y="111323"/>
                </a:moveTo>
                <a:lnTo>
                  <a:pt x="311720" y="110504"/>
                </a:lnTo>
                <a:lnTo>
                  <a:pt x="304688" y="108049"/>
                </a:lnTo>
                <a:lnTo>
                  <a:pt x="298474" y="103956"/>
                </a:lnTo>
                <a:lnTo>
                  <a:pt x="293079" y="98226"/>
                </a:lnTo>
                <a:lnTo>
                  <a:pt x="347718" y="98226"/>
                </a:lnTo>
                <a:lnTo>
                  <a:pt x="319571" y="111323"/>
                </a:lnTo>
                <a:close/>
              </a:path>
              <a:path w="525145" h="142239">
                <a:moveTo>
                  <a:pt x="401739" y="111323"/>
                </a:moveTo>
                <a:lnTo>
                  <a:pt x="392313" y="111323"/>
                </a:lnTo>
                <a:lnTo>
                  <a:pt x="385318" y="108941"/>
                </a:lnTo>
                <a:lnTo>
                  <a:pt x="380755" y="104179"/>
                </a:lnTo>
                <a:lnTo>
                  <a:pt x="376290" y="99416"/>
                </a:lnTo>
                <a:lnTo>
                  <a:pt x="374057" y="92819"/>
                </a:lnTo>
                <a:lnTo>
                  <a:pt x="374057" y="23365"/>
                </a:lnTo>
                <a:lnTo>
                  <a:pt x="396679" y="23365"/>
                </a:lnTo>
                <a:lnTo>
                  <a:pt x="396679" y="85973"/>
                </a:lnTo>
                <a:lnTo>
                  <a:pt x="401938" y="91231"/>
                </a:lnTo>
                <a:lnTo>
                  <a:pt x="454576" y="91231"/>
                </a:lnTo>
                <a:lnTo>
                  <a:pt x="454576" y="98374"/>
                </a:lnTo>
                <a:lnTo>
                  <a:pt x="431955" y="98374"/>
                </a:lnTo>
                <a:lnTo>
                  <a:pt x="425768" y="104039"/>
                </a:lnTo>
                <a:lnTo>
                  <a:pt x="418669" y="108086"/>
                </a:lnTo>
                <a:lnTo>
                  <a:pt x="410659" y="110513"/>
                </a:lnTo>
                <a:lnTo>
                  <a:pt x="401739" y="111323"/>
                </a:lnTo>
                <a:close/>
              </a:path>
              <a:path w="525145" h="142239">
                <a:moveTo>
                  <a:pt x="454576" y="91231"/>
                </a:moveTo>
                <a:lnTo>
                  <a:pt x="420191" y="91231"/>
                </a:lnTo>
                <a:lnTo>
                  <a:pt x="426697" y="88007"/>
                </a:lnTo>
                <a:lnTo>
                  <a:pt x="431955" y="81557"/>
                </a:lnTo>
                <a:lnTo>
                  <a:pt x="431955" y="23365"/>
                </a:lnTo>
                <a:lnTo>
                  <a:pt x="454576" y="23365"/>
                </a:lnTo>
                <a:lnTo>
                  <a:pt x="454576" y="91231"/>
                </a:lnTo>
                <a:close/>
              </a:path>
              <a:path w="525145" h="142239">
                <a:moveTo>
                  <a:pt x="454576" y="109240"/>
                </a:moveTo>
                <a:lnTo>
                  <a:pt x="431955" y="109240"/>
                </a:lnTo>
                <a:lnTo>
                  <a:pt x="431955" y="98374"/>
                </a:lnTo>
                <a:lnTo>
                  <a:pt x="454576" y="98374"/>
                </a:lnTo>
                <a:lnTo>
                  <a:pt x="454576" y="109240"/>
                </a:lnTo>
                <a:close/>
              </a:path>
              <a:path w="525145" h="142239">
                <a:moveTo>
                  <a:pt x="504182" y="23365"/>
                </a:moveTo>
                <a:lnTo>
                  <a:pt x="481408" y="23365"/>
                </a:lnTo>
                <a:lnTo>
                  <a:pt x="481408" y="0"/>
                </a:lnTo>
                <a:lnTo>
                  <a:pt x="504182" y="0"/>
                </a:lnTo>
                <a:lnTo>
                  <a:pt x="504182" y="23365"/>
                </a:lnTo>
                <a:close/>
              </a:path>
              <a:path w="525145" h="142239">
                <a:moveTo>
                  <a:pt x="521594" y="43160"/>
                </a:moveTo>
                <a:lnTo>
                  <a:pt x="467273" y="43160"/>
                </a:lnTo>
                <a:lnTo>
                  <a:pt x="467273" y="23365"/>
                </a:lnTo>
                <a:lnTo>
                  <a:pt x="521594" y="23365"/>
                </a:lnTo>
                <a:lnTo>
                  <a:pt x="521594" y="43160"/>
                </a:lnTo>
                <a:close/>
              </a:path>
              <a:path w="525145" h="142239">
                <a:moveTo>
                  <a:pt x="514450" y="111323"/>
                </a:moveTo>
                <a:lnTo>
                  <a:pt x="505821" y="111323"/>
                </a:lnTo>
                <a:lnTo>
                  <a:pt x="495139" y="109862"/>
                </a:lnTo>
                <a:lnTo>
                  <a:pt x="487510" y="105481"/>
                </a:lnTo>
                <a:lnTo>
                  <a:pt x="482934" y="98179"/>
                </a:lnTo>
                <a:lnTo>
                  <a:pt x="481519" y="88701"/>
                </a:lnTo>
                <a:lnTo>
                  <a:pt x="481408" y="43160"/>
                </a:lnTo>
                <a:lnTo>
                  <a:pt x="504182" y="43160"/>
                </a:lnTo>
                <a:lnTo>
                  <a:pt x="504182" y="84633"/>
                </a:lnTo>
                <a:lnTo>
                  <a:pt x="504830" y="86915"/>
                </a:lnTo>
                <a:lnTo>
                  <a:pt x="506239" y="88849"/>
                </a:lnTo>
                <a:lnTo>
                  <a:pt x="507507" y="90388"/>
                </a:lnTo>
                <a:lnTo>
                  <a:pt x="509440" y="91231"/>
                </a:lnTo>
                <a:lnTo>
                  <a:pt x="520472" y="91231"/>
                </a:lnTo>
                <a:lnTo>
                  <a:pt x="524566" y="105816"/>
                </a:lnTo>
                <a:lnTo>
                  <a:pt x="520699" y="109487"/>
                </a:lnTo>
                <a:lnTo>
                  <a:pt x="514450" y="111323"/>
                </a:lnTo>
                <a:close/>
              </a:path>
              <a:path w="525145" h="142239">
                <a:moveTo>
                  <a:pt x="520472" y="91231"/>
                </a:moveTo>
                <a:lnTo>
                  <a:pt x="515489" y="91231"/>
                </a:lnTo>
                <a:lnTo>
                  <a:pt x="518118" y="90437"/>
                </a:lnTo>
                <a:lnTo>
                  <a:pt x="519803" y="88849"/>
                </a:lnTo>
                <a:lnTo>
                  <a:pt x="520472" y="91231"/>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object 20"/>
          <p:cNvGrpSpPr/>
          <p:nvPr/>
        </p:nvGrpSpPr>
        <p:grpSpPr>
          <a:xfrm>
            <a:off x="5626104" y="3800119"/>
            <a:ext cx="1268730" cy="483234"/>
            <a:chOff x="5626104" y="2942869"/>
            <a:chExt cx="1268730" cy="483234"/>
          </a:xfrm>
        </p:grpSpPr>
        <p:sp>
          <p:nvSpPr>
            <p:cNvPr id="21" name="object 21"/>
            <p:cNvSpPr/>
            <p:nvPr/>
          </p:nvSpPr>
          <p:spPr>
            <a:xfrm>
              <a:off x="5743863" y="3078868"/>
              <a:ext cx="1004569" cy="328295"/>
            </a:xfrm>
            <a:custGeom>
              <a:avLst/>
              <a:gdLst/>
              <a:ahLst/>
              <a:cxnLst/>
              <a:rect l="l" t="t" r="r" b="b"/>
              <a:pathLst>
                <a:path w="1004570" h="328295">
                  <a:moveTo>
                    <a:pt x="0" y="206449"/>
                  </a:moveTo>
                  <a:lnTo>
                    <a:pt x="32564" y="226814"/>
                  </a:lnTo>
                  <a:lnTo>
                    <a:pt x="66905" y="244873"/>
                  </a:lnTo>
                  <a:lnTo>
                    <a:pt x="129537" y="271623"/>
                  </a:lnTo>
                  <a:lnTo>
                    <a:pt x="176684" y="287732"/>
                  </a:lnTo>
                  <a:lnTo>
                    <a:pt x="225941" y="301487"/>
                  </a:lnTo>
                  <a:lnTo>
                    <a:pt x="276581" y="312624"/>
                  </a:lnTo>
                  <a:lnTo>
                    <a:pt x="327879" y="320880"/>
                  </a:lnTo>
                  <a:lnTo>
                    <a:pt x="379110" y="325993"/>
                  </a:lnTo>
                  <a:lnTo>
                    <a:pt x="429549" y="327699"/>
                  </a:lnTo>
                  <a:lnTo>
                    <a:pt x="486597" y="325171"/>
                  </a:lnTo>
                  <a:lnTo>
                    <a:pt x="541463" y="318063"/>
                  </a:lnTo>
                  <a:lnTo>
                    <a:pt x="594027" y="306792"/>
                  </a:lnTo>
                  <a:lnTo>
                    <a:pt x="644170" y="291772"/>
                  </a:lnTo>
                  <a:lnTo>
                    <a:pt x="691774" y="273419"/>
                  </a:lnTo>
                  <a:lnTo>
                    <a:pt x="736720" y="252149"/>
                  </a:lnTo>
                  <a:lnTo>
                    <a:pt x="778888" y="228377"/>
                  </a:lnTo>
                  <a:lnTo>
                    <a:pt x="818159" y="202518"/>
                  </a:lnTo>
                  <a:lnTo>
                    <a:pt x="854415" y="174987"/>
                  </a:lnTo>
                  <a:lnTo>
                    <a:pt x="887536" y="146202"/>
                  </a:lnTo>
                  <a:lnTo>
                    <a:pt x="917403" y="116575"/>
                  </a:lnTo>
                  <a:lnTo>
                    <a:pt x="943898" y="86524"/>
                  </a:lnTo>
                  <a:lnTo>
                    <a:pt x="969695" y="52746"/>
                  </a:lnTo>
                  <a:lnTo>
                    <a:pt x="991973" y="19549"/>
                  </a:lnTo>
                  <a:lnTo>
                    <a:pt x="998772" y="8699"/>
                  </a:lnTo>
                  <a:lnTo>
                    <a:pt x="1004122" y="0"/>
                  </a:lnTo>
                </a:path>
              </a:pathLst>
            </a:custGeom>
            <a:ln w="38099">
              <a:solidFill>
                <a:srgbClr val="64FF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5626104" y="3153649"/>
              <a:ext cx="161893" cy="161887"/>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6686361" y="2942869"/>
              <a:ext cx="208024" cy="201399"/>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object 24"/>
          <p:cNvGrpSpPr/>
          <p:nvPr/>
        </p:nvGrpSpPr>
        <p:grpSpPr>
          <a:xfrm>
            <a:off x="1393678" y="3858481"/>
            <a:ext cx="1077595" cy="273050"/>
            <a:chOff x="1393677" y="3001231"/>
            <a:chExt cx="1077595" cy="273050"/>
          </a:xfrm>
        </p:grpSpPr>
        <p:sp>
          <p:nvSpPr>
            <p:cNvPr id="25" name="object 25"/>
            <p:cNvSpPr/>
            <p:nvPr/>
          </p:nvSpPr>
          <p:spPr>
            <a:xfrm>
              <a:off x="1510486" y="3133318"/>
              <a:ext cx="814069" cy="121920"/>
            </a:xfrm>
            <a:custGeom>
              <a:avLst/>
              <a:gdLst/>
              <a:ahLst/>
              <a:cxnLst/>
              <a:rect l="l" t="t" r="r" b="b"/>
              <a:pathLst>
                <a:path w="814069" h="121920">
                  <a:moveTo>
                    <a:pt x="0" y="0"/>
                  </a:moveTo>
                  <a:lnTo>
                    <a:pt x="1484" y="1024"/>
                  </a:lnTo>
                  <a:lnTo>
                    <a:pt x="3737" y="2549"/>
                  </a:lnTo>
                  <a:lnTo>
                    <a:pt x="6024" y="4099"/>
                  </a:lnTo>
                  <a:lnTo>
                    <a:pt x="53687" y="31847"/>
                  </a:lnTo>
                  <a:lnTo>
                    <a:pt x="117248" y="60304"/>
                  </a:lnTo>
                  <a:lnTo>
                    <a:pt x="167691" y="78146"/>
                  </a:lnTo>
                  <a:lnTo>
                    <a:pt x="220542" y="93290"/>
                  </a:lnTo>
                  <a:lnTo>
                    <a:pt x="274781" y="105478"/>
                  </a:lnTo>
                  <a:lnTo>
                    <a:pt x="329392" y="114451"/>
                  </a:lnTo>
                  <a:lnTo>
                    <a:pt x="383356" y="119949"/>
                  </a:lnTo>
                  <a:lnTo>
                    <a:pt x="435797" y="121801"/>
                  </a:lnTo>
                  <a:lnTo>
                    <a:pt x="486388" y="120255"/>
                  </a:lnTo>
                  <a:lnTo>
                    <a:pt x="534943" y="115646"/>
                  </a:lnTo>
                  <a:lnTo>
                    <a:pt x="581277" y="108310"/>
                  </a:lnTo>
                  <a:lnTo>
                    <a:pt x="625204" y="98583"/>
                  </a:lnTo>
                  <a:lnTo>
                    <a:pt x="666538" y="86799"/>
                  </a:lnTo>
                  <a:lnTo>
                    <a:pt x="723274" y="66021"/>
                  </a:lnTo>
                  <a:lnTo>
                    <a:pt x="773133" y="42524"/>
                  </a:lnTo>
                  <a:lnTo>
                    <a:pt x="795285" y="30099"/>
                  </a:lnTo>
                  <a:lnTo>
                    <a:pt x="798818" y="27999"/>
                  </a:lnTo>
                  <a:lnTo>
                    <a:pt x="802268" y="25899"/>
                  </a:lnTo>
                  <a:lnTo>
                    <a:pt x="805635" y="23774"/>
                  </a:lnTo>
                  <a:lnTo>
                    <a:pt x="807318" y="22724"/>
                  </a:lnTo>
                  <a:lnTo>
                    <a:pt x="808980" y="21674"/>
                  </a:lnTo>
                  <a:lnTo>
                    <a:pt x="810623" y="20599"/>
                  </a:lnTo>
                  <a:lnTo>
                    <a:pt x="813930" y="18449"/>
                  </a:lnTo>
                </a:path>
              </a:pathLst>
            </a:custGeom>
            <a:ln w="38099">
              <a:solidFill>
                <a:srgbClr val="64FF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1393677" y="3001231"/>
              <a:ext cx="161576" cy="161574"/>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2262802" y="3015769"/>
              <a:ext cx="208014" cy="201399"/>
            </a:xfrm>
            <a:prstGeom prst="rect">
              <a:avLst/>
            </a:prstGeom>
            <a:blipFill>
              <a:blip r:embed="rId1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object 32">
            <a:extLst>
              <a:ext uri="{FF2B5EF4-FFF2-40B4-BE49-F238E27FC236}">
                <a16:creationId xmlns:a16="http://schemas.microsoft.com/office/drawing/2014/main" id="{815DA5A3-0980-414E-A7AD-8C76B7E8C281}"/>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07AC6-13CA-B4D1-3064-EA89BCC10A1A}"/>
              </a:ext>
            </a:extLst>
          </p:cNvPr>
          <p:cNvSpPr>
            <a:spLocks noGrp="1"/>
          </p:cNvSpPr>
          <p:nvPr>
            <p:ph type="title"/>
          </p:nvPr>
        </p:nvSpPr>
        <p:spPr/>
        <p:txBody>
          <a:bodyPr/>
          <a:lstStyle/>
          <a:p>
            <a:r>
              <a:rPr lang="en-US" dirty="0"/>
              <a:t>Domain Shifts</a:t>
            </a:r>
          </a:p>
        </p:txBody>
      </p:sp>
      <p:pic>
        <p:nvPicPr>
          <p:cNvPr id="5" name="Picture 4">
            <a:extLst>
              <a:ext uri="{FF2B5EF4-FFF2-40B4-BE49-F238E27FC236}">
                <a16:creationId xmlns:a16="http://schemas.microsoft.com/office/drawing/2014/main" id="{B33F6C02-EA25-FE45-1D95-60CFC8454697}"/>
              </a:ext>
            </a:extLst>
          </p:cNvPr>
          <p:cNvPicPr>
            <a:picLocks noChangeAspect="1"/>
          </p:cNvPicPr>
          <p:nvPr/>
        </p:nvPicPr>
        <p:blipFill rotWithShape="1">
          <a:blip r:embed="rId2"/>
          <a:srcRect l="22686" t="35514" r="14259" b="12634"/>
          <a:stretch/>
        </p:blipFill>
        <p:spPr>
          <a:xfrm>
            <a:off x="444419" y="2067982"/>
            <a:ext cx="8255162" cy="3818468"/>
          </a:xfrm>
          <a:prstGeom prst="rect">
            <a:avLst/>
          </a:prstGeom>
        </p:spPr>
      </p:pic>
      <p:sp>
        <p:nvSpPr>
          <p:cNvPr id="6" name="TextBox 5">
            <a:extLst>
              <a:ext uri="{FF2B5EF4-FFF2-40B4-BE49-F238E27FC236}">
                <a16:creationId xmlns:a16="http://schemas.microsoft.com/office/drawing/2014/main" id="{BF46440B-EBF4-BA08-E67E-6E566EB97323}"/>
              </a:ext>
            </a:extLst>
          </p:cNvPr>
          <p:cNvSpPr txBox="1"/>
          <p:nvPr/>
        </p:nvSpPr>
        <p:spPr>
          <a:xfrm>
            <a:off x="2861019" y="1510519"/>
            <a:ext cx="3421962" cy="369332"/>
          </a:xfrm>
          <a:prstGeom prst="rect">
            <a:avLst/>
          </a:prstGeom>
          <a:noFill/>
        </p:spPr>
        <p:txBody>
          <a:bodyPr wrap="none" rtlCol="0">
            <a:spAutoFit/>
          </a:bodyPr>
          <a:lstStyle/>
          <a:p>
            <a:r>
              <a:rPr lang="en-US" dirty="0"/>
              <a:t>Colors = domains, shapes = classes</a:t>
            </a:r>
          </a:p>
        </p:txBody>
      </p:sp>
      <p:sp>
        <p:nvSpPr>
          <p:cNvPr id="8" name="TextBox 7">
            <a:extLst>
              <a:ext uri="{FF2B5EF4-FFF2-40B4-BE49-F238E27FC236}">
                <a16:creationId xmlns:a16="http://schemas.microsoft.com/office/drawing/2014/main" id="{0FC724EB-6D0D-101C-AA21-04E5D6F44930}"/>
              </a:ext>
            </a:extLst>
          </p:cNvPr>
          <p:cNvSpPr txBox="1"/>
          <p:nvPr/>
        </p:nvSpPr>
        <p:spPr>
          <a:xfrm>
            <a:off x="0" y="6581001"/>
            <a:ext cx="5218895" cy="276999"/>
          </a:xfrm>
          <a:prstGeom prst="rect">
            <a:avLst/>
          </a:prstGeom>
          <a:noFill/>
        </p:spPr>
        <p:txBody>
          <a:bodyPr wrap="square">
            <a:spAutoFit/>
          </a:bodyPr>
          <a:lstStyle/>
          <a:p>
            <a:r>
              <a:rPr lang="en-US" sz="1200" dirty="0" err="1"/>
              <a:t>Saenko</a:t>
            </a:r>
            <a:r>
              <a:rPr lang="en-US" sz="1200" dirty="0"/>
              <a:t> et al., </a:t>
            </a:r>
            <a:r>
              <a:rPr lang="en-US" sz="1200" i="1" dirty="0"/>
              <a:t>Adapting Visual Category Models to New Domains</a:t>
            </a:r>
            <a:r>
              <a:rPr lang="en-US" sz="1200" dirty="0"/>
              <a:t>, ECCV 2010</a:t>
            </a:r>
          </a:p>
        </p:txBody>
      </p:sp>
    </p:spTree>
    <p:extLst>
      <p:ext uri="{BB962C8B-B14F-4D97-AF65-F5344CB8AC3E}">
        <p14:creationId xmlns:p14="http://schemas.microsoft.com/office/powerpoint/2010/main" val="2989582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9499" y="5324925"/>
            <a:ext cx="4064000" cy="495300"/>
          </a:xfrm>
          <a:prstGeom prst="rect">
            <a:avLst/>
          </a:prstGeom>
        </p:spPr>
        <p:txBody>
          <a:bodyPr vert="horz" wrap="square" lIns="0" tIns="64769" rIns="0" bIns="0" rtlCol="0">
            <a:spAutoFit/>
          </a:bodyPr>
          <a:lstStyle/>
          <a:p>
            <a:pPr marL="12700" marR="0" lvl="0" indent="0" algn="l" defTabSz="914400" rtl="0" eaLnBrk="1" fontAlgn="auto" latinLnBrk="0" hangingPunct="1">
              <a:lnSpc>
                <a:spcPct val="100000"/>
              </a:lnSpc>
              <a:spcBef>
                <a:spcPts val="509"/>
              </a:spcBef>
              <a:spcAft>
                <a:spcPts val="0"/>
              </a:spcAft>
              <a:buClrTx/>
              <a:buSzTx/>
              <a:buFontTx/>
              <a:buNone/>
              <a:tabLst/>
              <a:defRPr/>
            </a:pPr>
            <a:r>
              <a:rPr kumimoji="0" sz="1200" b="0" i="0" u="none" strike="noStrike" kern="1200" cap="none" normalizeH="0" noProof="0" dirty="0">
                <a:ln>
                  <a:noFill/>
                </a:ln>
                <a:solidFill>
                  <a:srgbClr val="B6B6B6"/>
                </a:solidFill>
                <a:effectLst/>
                <a:uLnTx/>
                <a:uFillTx/>
                <a:latin typeface="Trebuchet MS"/>
                <a:ea typeface="+mn-ea"/>
                <a:cs typeface="Trebuchet MS"/>
              </a:rPr>
              <a:t>CREDIT</a:t>
            </a:r>
            <a:endParaRPr kumimoji="0" sz="1200" b="0" i="0" u="none" strike="noStrike" kern="1200" cap="none" normalizeH="0" noProof="0" dirty="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sz="1200" b="0" i="0" u="heavy" strike="noStrike" kern="1200" cap="none" spc="75" normalizeH="0" baseline="0" noProof="0" dirty="0">
                <a:ln>
                  <a:noFill/>
                </a:ln>
                <a:solidFill>
                  <a:srgbClr val="B6B6B6"/>
                </a:solidFill>
                <a:effectLst/>
                <a:uLnTx/>
                <a:uFill>
                  <a:solidFill>
                    <a:srgbClr val="B6B6B6"/>
                  </a:solidFill>
                </a:uFill>
                <a:latin typeface="Arial"/>
                <a:ea typeface="+mn-ea"/>
                <a:cs typeface="Arial"/>
                <a:hlinkClick r:id="rId2"/>
              </a:rPr>
              <a:t>© </a:t>
            </a:r>
            <a:r>
              <a:rPr kumimoji="0" sz="1200" b="0" i="0" u="heavy" strike="noStrike" kern="1200" cap="none" spc="-15" normalizeH="0" baseline="0" noProof="0" dirty="0">
                <a:ln>
                  <a:noFill/>
                </a:ln>
                <a:solidFill>
                  <a:srgbClr val="B6B6B6"/>
                </a:solidFill>
                <a:effectLst/>
                <a:uLnTx/>
                <a:uFill>
                  <a:solidFill>
                    <a:srgbClr val="B6B6B6"/>
                  </a:solidFill>
                </a:uFill>
                <a:latin typeface="Arial"/>
                <a:ea typeface="+mn-ea"/>
                <a:cs typeface="Arial"/>
                <a:hlinkClick r:id="rId2"/>
              </a:rPr>
              <a:t>2013–2016 </a:t>
            </a:r>
            <a:r>
              <a:rPr kumimoji="0" sz="1200" b="0" i="0" u="heavy" strike="noStrike" kern="1200" cap="none" spc="0" normalizeH="0" baseline="0" noProof="0" dirty="0">
                <a:ln>
                  <a:noFill/>
                </a:ln>
                <a:solidFill>
                  <a:srgbClr val="B6B6B6"/>
                </a:solidFill>
                <a:effectLst/>
                <a:uLnTx/>
                <a:uFill>
                  <a:solidFill>
                    <a:srgbClr val="B6B6B6"/>
                  </a:solidFill>
                </a:uFill>
                <a:latin typeface="Arial"/>
                <a:ea typeface="+mn-ea"/>
                <a:cs typeface="Arial"/>
                <a:hlinkClick r:id="rId2"/>
              </a:rPr>
              <a:t>Michael </a:t>
            </a:r>
            <a:r>
              <a:rPr kumimoji="0" sz="1200" b="0" i="0" u="heavy" strike="noStrike" kern="1200" cap="none" spc="-5" normalizeH="0" baseline="0" noProof="0" dirty="0">
                <a:ln>
                  <a:noFill/>
                </a:ln>
                <a:solidFill>
                  <a:srgbClr val="B6B6B6"/>
                </a:solidFill>
                <a:effectLst/>
                <a:uLnTx/>
                <a:uFill>
                  <a:solidFill>
                    <a:srgbClr val="B6B6B6"/>
                  </a:solidFill>
                </a:uFill>
                <a:latin typeface="Arial"/>
                <a:ea typeface="+mn-ea"/>
                <a:cs typeface="Arial"/>
                <a:hlinkClick r:id="rId2"/>
              </a:rPr>
              <a:t>Yoshitaka </a:t>
            </a:r>
            <a:r>
              <a:rPr kumimoji="0" sz="1200" b="0" i="0" u="heavy" strike="noStrike" kern="1200" cap="none" spc="-15" normalizeH="0" baseline="0" noProof="0" dirty="0">
                <a:ln>
                  <a:noFill/>
                </a:ln>
                <a:solidFill>
                  <a:srgbClr val="B6B6B6"/>
                </a:solidFill>
                <a:effectLst/>
                <a:uLnTx/>
                <a:uFill>
                  <a:solidFill>
                    <a:srgbClr val="B6B6B6"/>
                  </a:solidFill>
                </a:uFill>
                <a:latin typeface="Arial"/>
                <a:ea typeface="+mn-ea"/>
                <a:cs typeface="Arial"/>
                <a:hlinkClick r:id="rId2"/>
              </a:rPr>
              <a:t>Erlewine </a:t>
            </a:r>
            <a:r>
              <a:rPr kumimoji="0" sz="1200" b="0" i="0" u="heavy" strike="noStrike" kern="1200" cap="none" spc="0" normalizeH="0" baseline="0" noProof="0" dirty="0">
                <a:ln>
                  <a:noFill/>
                </a:ln>
                <a:solidFill>
                  <a:srgbClr val="B6B6B6"/>
                </a:solidFill>
                <a:effectLst/>
                <a:uLnTx/>
                <a:uFill>
                  <a:solidFill>
                    <a:srgbClr val="B6B6B6"/>
                  </a:solidFill>
                </a:uFill>
                <a:latin typeface="Arial"/>
                <a:ea typeface="+mn-ea"/>
                <a:cs typeface="Arial"/>
                <a:hlinkClick r:id="rId2"/>
              </a:rPr>
              <a:t>and </a:t>
            </a:r>
            <a:r>
              <a:rPr kumimoji="0" sz="1200" b="0" i="0" u="heavy" strike="noStrike" kern="1200" cap="none" spc="-5" normalizeH="0" baseline="0" noProof="0" dirty="0">
                <a:ln>
                  <a:noFill/>
                </a:ln>
                <a:solidFill>
                  <a:srgbClr val="B6B6B6"/>
                </a:solidFill>
                <a:effectLst/>
                <a:uLnTx/>
                <a:uFill>
                  <a:solidFill>
                    <a:srgbClr val="B6B6B6"/>
                  </a:solidFill>
                </a:uFill>
                <a:latin typeface="Arial"/>
                <a:ea typeface="+mn-ea"/>
                <a:cs typeface="Arial"/>
                <a:hlinkClick r:id="rId2"/>
              </a:rPr>
              <a:t>Hadas</a:t>
            </a:r>
            <a:r>
              <a:rPr kumimoji="0" sz="1200" b="0" i="0" u="heavy" strike="noStrike" kern="1200" cap="none" spc="-65" normalizeH="0" baseline="0" noProof="0" dirty="0">
                <a:ln>
                  <a:noFill/>
                </a:ln>
                <a:solidFill>
                  <a:srgbClr val="B6B6B6"/>
                </a:solidFill>
                <a:effectLst/>
                <a:uLnTx/>
                <a:uFill>
                  <a:solidFill>
                    <a:srgbClr val="B6B6B6"/>
                  </a:solidFill>
                </a:uFill>
                <a:latin typeface="Arial"/>
                <a:ea typeface="+mn-ea"/>
                <a:cs typeface="Arial"/>
                <a:hlinkClick r:id="rId2"/>
              </a:rPr>
              <a:t> </a:t>
            </a:r>
            <a:r>
              <a:rPr kumimoji="0" sz="1200" b="0" i="0" u="heavy" strike="noStrike" kern="1200" cap="none" spc="5" normalizeH="0" baseline="0" noProof="0" dirty="0">
                <a:ln>
                  <a:noFill/>
                </a:ln>
                <a:solidFill>
                  <a:srgbClr val="B6B6B6"/>
                </a:solidFill>
                <a:effectLst/>
                <a:uLnTx/>
                <a:uFill>
                  <a:solidFill>
                    <a:srgbClr val="B6B6B6"/>
                  </a:solidFill>
                </a:uFill>
                <a:latin typeface="Arial"/>
                <a:ea typeface="+mn-ea"/>
                <a:cs typeface="Arial"/>
                <a:hlinkClick r:id="rId2"/>
              </a:rPr>
              <a:t>Kotek</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3" name="object 3"/>
          <p:cNvGrpSpPr/>
          <p:nvPr/>
        </p:nvGrpSpPr>
        <p:grpSpPr>
          <a:xfrm>
            <a:off x="1460784" y="1948573"/>
            <a:ext cx="6223000" cy="3566795"/>
            <a:chOff x="1460784" y="1091322"/>
            <a:chExt cx="6223000" cy="3566795"/>
          </a:xfrm>
        </p:grpSpPr>
        <p:sp>
          <p:nvSpPr>
            <p:cNvPr id="4" name="object 4"/>
            <p:cNvSpPr/>
            <p:nvPr/>
          </p:nvSpPr>
          <p:spPr>
            <a:xfrm>
              <a:off x="1460784" y="1091322"/>
              <a:ext cx="6222399" cy="356624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630734" y="3814917"/>
              <a:ext cx="2828925" cy="697230"/>
            </a:xfrm>
            <a:custGeom>
              <a:avLst/>
              <a:gdLst/>
              <a:ahLst/>
              <a:cxnLst/>
              <a:rect l="l" t="t" r="r" b="b"/>
              <a:pathLst>
                <a:path w="2828925" h="697229">
                  <a:moveTo>
                    <a:pt x="2828706" y="696898"/>
                  </a:moveTo>
                  <a:lnTo>
                    <a:pt x="0" y="696898"/>
                  </a:lnTo>
                  <a:lnTo>
                    <a:pt x="0" y="0"/>
                  </a:lnTo>
                  <a:lnTo>
                    <a:pt x="2828706" y="0"/>
                  </a:lnTo>
                  <a:lnTo>
                    <a:pt x="2828706" y="696898"/>
                  </a:lnTo>
                  <a:close/>
                </a:path>
              </a:pathLst>
            </a:custGeom>
            <a:solidFill>
              <a:srgbClr val="64FFD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731490" y="3951816"/>
              <a:ext cx="1595120" cy="197485"/>
            </a:xfrm>
            <a:custGeom>
              <a:avLst/>
              <a:gdLst/>
              <a:ahLst/>
              <a:cxnLst/>
              <a:rect l="l" t="t" r="r" b="b"/>
              <a:pathLst>
                <a:path w="1595120" h="197485">
                  <a:moveTo>
                    <a:pt x="32444" y="154780"/>
                  </a:moveTo>
                  <a:lnTo>
                    <a:pt x="0" y="154780"/>
                  </a:lnTo>
                  <a:lnTo>
                    <a:pt x="0" y="2232"/>
                  </a:lnTo>
                  <a:lnTo>
                    <a:pt x="45541" y="2232"/>
                  </a:lnTo>
                  <a:lnTo>
                    <a:pt x="63981" y="48071"/>
                  </a:lnTo>
                  <a:lnTo>
                    <a:pt x="32444" y="48071"/>
                  </a:lnTo>
                  <a:lnTo>
                    <a:pt x="32444" y="154780"/>
                  </a:lnTo>
                  <a:close/>
                </a:path>
                <a:path w="1595120" h="197485">
                  <a:moveTo>
                    <a:pt x="113949" y="94356"/>
                  </a:moveTo>
                  <a:lnTo>
                    <a:pt x="82599" y="94356"/>
                  </a:lnTo>
                  <a:lnTo>
                    <a:pt x="119657" y="2232"/>
                  </a:lnTo>
                  <a:lnTo>
                    <a:pt x="165347" y="2232"/>
                  </a:lnTo>
                  <a:lnTo>
                    <a:pt x="165347" y="48071"/>
                  </a:lnTo>
                  <a:lnTo>
                    <a:pt x="132605" y="48071"/>
                  </a:lnTo>
                  <a:lnTo>
                    <a:pt x="113949" y="94356"/>
                  </a:lnTo>
                  <a:close/>
                </a:path>
                <a:path w="1595120" h="197485">
                  <a:moveTo>
                    <a:pt x="89594" y="154780"/>
                  </a:moveTo>
                  <a:lnTo>
                    <a:pt x="75455" y="154780"/>
                  </a:lnTo>
                  <a:lnTo>
                    <a:pt x="32444" y="48071"/>
                  </a:lnTo>
                  <a:lnTo>
                    <a:pt x="63981" y="48071"/>
                  </a:lnTo>
                  <a:lnTo>
                    <a:pt x="82599" y="94356"/>
                  </a:lnTo>
                  <a:lnTo>
                    <a:pt x="113949" y="94356"/>
                  </a:lnTo>
                  <a:lnTo>
                    <a:pt x="89594" y="154780"/>
                  </a:lnTo>
                  <a:close/>
                </a:path>
                <a:path w="1595120" h="197485">
                  <a:moveTo>
                    <a:pt x="165347" y="154780"/>
                  </a:moveTo>
                  <a:lnTo>
                    <a:pt x="132605" y="154780"/>
                  </a:lnTo>
                  <a:lnTo>
                    <a:pt x="132605" y="48071"/>
                  </a:lnTo>
                  <a:lnTo>
                    <a:pt x="165347" y="48071"/>
                  </a:lnTo>
                  <a:lnTo>
                    <a:pt x="165347" y="154780"/>
                  </a:lnTo>
                  <a:close/>
                </a:path>
                <a:path w="1595120" h="197485">
                  <a:moveTo>
                    <a:pt x="204679" y="78432"/>
                  </a:moveTo>
                  <a:lnTo>
                    <a:pt x="193666" y="58935"/>
                  </a:lnTo>
                  <a:lnTo>
                    <a:pt x="204214" y="51382"/>
                  </a:lnTo>
                  <a:lnTo>
                    <a:pt x="215767" y="45987"/>
                  </a:lnTo>
                  <a:lnTo>
                    <a:pt x="228324" y="42750"/>
                  </a:lnTo>
                  <a:lnTo>
                    <a:pt x="241886" y="41671"/>
                  </a:lnTo>
                  <a:lnTo>
                    <a:pt x="252881" y="42350"/>
                  </a:lnTo>
                  <a:lnTo>
                    <a:pt x="286778" y="65335"/>
                  </a:lnTo>
                  <a:lnTo>
                    <a:pt x="236826" y="65335"/>
                  </a:lnTo>
                  <a:lnTo>
                    <a:pt x="228008" y="66154"/>
                  </a:lnTo>
                  <a:lnTo>
                    <a:pt x="219711" y="68609"/>
                  </a:lnTo>
                  <a:lnTo>
                    <a:pt x="211934" y="72702"/>
                  </a:lnTo>
                  <a:lnTo>
                    <a:pt x="204679" y="78432"/>
                  </a:lnTo>
                  <a:close/>
                </a:path>
                <a:path w="1595120" h="197485">
                  <a:moveTo>
                    <a:pt x="290107" y="98821"/>
                  </a:moveTo>
                  <a:lnTo>
                    <a:pt x="261085" y="98821"/>
                  </a:lnTo>
                  <a:lnTo>
                    <a:pt x="261085" y="78282"/>
                  </a:lnTo>
                  <a:lnTo>
                    <a:pt x="258852" y="73769"/>
                  </a:lnTo>
                  <a:lnTo>
                    <a:pt x="254388" y="70395"/>
                  </a:lnTo>
                  <a:lnTo>
                    <a:pt x="250022" y="67021"/>
                  </a:lnTo>
                  <a:lnTo>
                    <a:pt x="244169" y="65335"/>
                  </a:lnTo>
                  <a:lnTo>
                    <a:pt x="286778" y="65335"/>
                  </a:lnTo>
                  <a:lnTo>
                    <a:pt x="286981" y="65707"/>
                  </a:lnTo>
                  <a:lnTo>
                    <a:pt x="289325" y="74023"/>
                  </a:lnTo>
                  <a:lnTo>
                    <a:pt x="290107" y="83492"/>
                  </a:lnTo>
                  <a:lnTo>
                    <a:pt x="290107" y="98821"/>
                  </a:lnTo>
                  <a:close/>
                </a:path>
                <a:path w="1595120" h="197485">
                  <a:moveTo>
                    <a:pt x="226110" y="157459"/>
                  </a:moveTo>
                  <a:lnTo>
                    <a:pt x="190503" y="135693"/>
                  </a:lnTo>
                  <a:lnTo>
                    <a:pt x="187713" y="120996"/>
                  </a:lnTo>
                  <a:lnTo>
                    <a:pt x="188373" y="113294"/>
                  </a:lnTo>
                  <a:lnTo>
                    <a:pt x="217953" y="85892"/>
                  </a:lnTo>
                  <a:lnTo>
                    <a:pt x="226110" y="85278"/>
                  </a:lnTo>
                  <a:lnTo>
                    <a:pt x="237226" y="86124"/>
                  </a:lnTo>
                  <a:lnTo>
                    <a:pt x="246760" y="88664"/>
                  </a:lnTo>
                  <a:lnTo>
                    <a:pt x="254713" y="92896"/>
                  </a:lnTo>
                  <a:lnTo>
                    <a:pt x="261085" y="98821"/>
                  </a:lnTo>
                  <a:lnTo>
                    <a:pt x="290107" y="98821"/>
                  </a:lnTo>
                  <a:lnTo>
                    <a:pt x="290107" y="104923"/>
                  </a:lnTo>
                  <a:lnTo>
                    <a:pt x="232014" y="104923"/>
                  </a:lnTo>
                  <a:lnTo>
                    <a:pt x="227053" y="106412"/>
                  </a:lnTo>
                  <a:lnTo>
                    <a:pt x="219016" y="112265"/>
                  </a:lnTo>
                  <a:lnTo>
                    <a:pt x="217032" y="116333"/>
                  </a:lnTo>
                  <a:lnTo>
                    <a:pt x="217032" y="126850"/>
                  </a:lnTo>
                  <a:lnTo>
                    <a:pt x="219016" y="130869"/>
                  </a:lnTo>
                  <a:lnTo>
                    <a:pt x="222985" y="133646"/>
                  </a:lnTo>
                  <a:lnTo>
                    <a:pt x="227053" y="136425"/>
                  </a:lnTo>
                  <a:lnTo>
                    <a:pt x="232014" y="137814"/>
                  </a:lnTo>
                  <a:lnTo>
                    <a:pt x="290107" y="137814"/>
                  </a:lnTo>
                  <a:lnTo>
                    <a:pt x="290107" y="143321"/>
                  </a:lnTo>
                  <a:lnTo>
                    <a:pt x="261085" y="143321"/>
                  </a:lnTo>
                  <a:lnTo>
                    <a:pt x="254378" y="149506"/>
                  </a:lnTo>
                  <a:lnTo>
                    <a:pt x="246314" y="153924"/>
                  </a:lnTo>
                  <a:lnTo>
                    <a:pt x="236891" y="156575"/>
                  </a:lnTo>
                  <a:lnTo>
                    <a:pt x="226110" y="157459"/>
                  </a:lnTo>
                  <a:close/>
                </a:path>
                <a:path w="1595120" h="197485">
                  <a:moveTo>
                    <a:pt x="290107" y="137814"/>
                  </a:moveTo>
                  <a:lnTo>
                    <a:pt x="248484" y="137814"/>
                  </a:lnTo>
                  <a:lnTo>
                    <a:pt x="256223" y="134639"/>
                  </a:lnTo>
                  <a:lnTo>
                    <a:pt x="261085" y="128289"/>
                  </a:lnTo>
                  <a:lnTo>
                    <a:pt x="261085" y="114596"/>
                  </a:lnTo>
                  <a:lnTo>
                    <a:pt x="256223" y="108147"/>
                  </a:lnTo>
                  <a:lnTo>
                    <a:pt x="248484" y="104923"/>
                  </a:lnTo>
                  <a:lnTo>
                    <a:pt x="290107" y="104923"/>
                  </a:lnTo>
                  <a:lnTo>
                    <a:pt x="290107" y="137814"/>
                  </a:lnTo>
                  <a:close/>
                </a:path>
                <a:path w="1595120" h="197485">
                  <a:moveTo>
                    <a:pt x="290107" y="154780"/>
                  </a:moveTo>
                  <a:lnTo>
                    <a:pt x="261085" y="154780"/>
                  </a:lnTo>
                  <a:lnTo>
                    <a:pt x="261085" y="143321"/>
                  </a:lnTo>
                  <a:lnTo>
                    <a:pt x="290107" y="143321"/>
                  </a:lnTo>
                  <a:lnTo>
                    <a:pt x="290107" y="154780"/>
                  </a:lnTo>
                  <a:close/>
                </a:path>
                <a:path w="1595120" h="197485">
                  <a:moveTo>
                    <a:pt x="418202" y="58340"/>
                  </a:moveTo>
                  <a:lnTo>
                    <a:pt x="348007" y="58340"/>
                  </a:lnTo>
                  <a:lnTo>
                    <a:pt x="355104" y="51047"/>
                  </a:lnTo>
                  <a:lnTo>
                    <a:pt x="363150" y="45838"/>
                  </a:lnTo>
                  <a:lnTo>
                    <a:pt x="372145" y="42713"/>
                  </a:lnTo>
                  <a:lnTo>
                    <a:pt x="382088" y="41671"/>
                  </a:lnTo>
                  <a:lnTo>
                    <a:pt x="392497" y="42639"/>
                  </a:lnTo>
                  <a:lnTo>
                    <a:pt x="401846" y="45541"/>
                  </a:lnTo>
                  <a:lnTo>
                    <a:pt x="410134" y="50377"/>
                  </a:lnTo>
                  <a:lnTo>
                    <a:pt x="417361" y="57149"/>
                  </a:lnTo>
                  <a:lnTo>
                    <a:pt x="418202" y="58340"/>
                  </a:lnTo>
                  <a:close/>
                </a:path>
                <a:path w="1595120" h="197485">
                  <a:moveTo>
                    <a:pt x="348007" y="196898"/>
                  </a:moveTo>
                  <a:lnTo>
                    <a:pt x="318985" y="196898"/>
                  </a:lnTo>
                  <a:lnTo>
                    <a:pt x="318985" y="44350"/>
                  </a:lnTo>
                  <a:lnTo>
                    <a:pt x="348007" y="44350"/>
                  </a:lnTo>
                  <a:lnTo>
                    <a:pt x="348007" y="58340"/>
                  </a:lnTo>
                  <a:lnTo>
                    <a:pt x="418202" y="58340"/>
                  </a:lnTo>
                  <a:lnTo>
                    <a:pt x="423286" y="65540"/>
                  </a:lnTo>
                  <a:lnTo>
                    <a:pt x="424094" y="67418"/>
                  </a:lnTo>
                  <a:lnTo>
                    <a:pt x="368198" y="67418"/>
                  </a:lnTo>
                  <a:lnTo>
                    <a:pt x="363485" y="68658"/>
                  </a:lnTo>
                  <a:lnTo>
                    <a:pt x="358723" y="71139"/>
                  </a:lnTo>
                  <a:lnTo>
                    <a:pt x="353960" y="73520"/>
                  </a:lnTo>
                  <a:lnTo>
                    <a:pt x="350388" y="76497"/>
                  </a:lnTo>
                  <a:lnTo>
                    <a:pt x="348007" y="80068"/>
                  </a:lnTo>
                  <a:lnTo>
                    <a:pt x="348007" y="119062"/>
                  </a:lnTo>
                  <a:lnTo>
                    <a:pt x="368198" y="131712"/>
                  </a:lnTo>
                  <a:lnTo>
                    <a:pt x="423968" y="131712"/>
                  </a:lnTo>
                  <a:lnTo>
                    <a:pt x="423370" y="133126"/>
                  </a:lnTo>
                  <a:lnTo>
                    <a:pt x="418223" y="140642"/>
                  </a:lnTo>
                  <a:lnTo>
                    <a:pt x="348007" y="140642"/>
                  </a:lnTo>
                  <a:lnTo>
                    <a:pt x="348007" y="196898"/>
                  </a:lnTo>
                  <a:close/>
                </a:path>
                <a:path w="1595120" h="197485">
                  <a:moveTo>
                    <a:pt x="423968" y="131712"/>
                  </a:moveTo>
                  <a:lnTo>
                    <a:pt x="381295" y="131712"/>
                  </a:lnTo>
                  <a:lnTo>
                    <a:pt x="388042" y="128735"/>
                  </a:lnTo>
                  <a:lnTo>
                    <a:pt x="393102" y="122782"/>
                  </a:lnTo>
                  <a:lnTo>
                    <a:pt x="398262" y="116829"/>
                  </a:lnTo>
                  <a:lnTo>
                    <a:pt x="400841" y="109041"/>
                  </a:lnTo>
                  <a:lnTo>
                    <a:pt x="400841" y="89892"/>
                  </a:lnTo>
                  <a:lnTo>
                    <a:pt x="398262" y="82202"/>
                  </a:lnTo>
                  <a:lnTo>
                    <a:pt x="393102" y="76348"/>
                  </a:lnTo>
                  <a:lnTo>
                    <a:pt x="388042" y="70395"/>
                  </a:lnTo>
                  <a:lnTo>
                    <a:pt x="381295" y="67418"/>
                  </a:lnTo>
                  <a:lnTo>
                    <a:pt x="424094" y="67418"/>
                  </a:lnTo>
                  <a:lnTo>
                    <a:pt x="427518" y="75381"/>
                  </a:lnTo>
                  <a:lnTo>
                    <a:pt x="430058" y="86673"/>
                  </a:lnTo>
                  <a:lnTo>
                    <a:pt x="430904" y="99416"/>
                  </a:lnTo>
                  <a:lnTo>
                    <a:pt x="430067" y="111992"/>
                  </a:lnTo>
                  <a:lnTo>
                    <a:pt x="427556" y="123229"/>
                  </a:lnTo>
                  <a:lnTo>
                    <a:pt x="423968" y="131712"/>
                  </a:lnTo>
                  <a:close/>
                </a:path>
                <a:path w="1595120" h="197485">
                  <a:moveTo>
                    <a:pt x="382088" y="157459"/>
                  </a:moveTo>
                  <a:lnTo>
                    <a:pt x="371978" y="156408"/>
                  </a:lnTo>
                  <a:lnTo>
                    <a:pt x="362927" y="153255"/>
                  </a:lnTo>
                  <a:lnTo>
                    <a:pt x="354937" y="147999"/>
                  </a:lnTo>
                  <a:lnTo>
                    <a:pt x="348007" y="140642"/>
                  </a:lnTo>
                  <a:lnTo>
                    <a:pt x="418223" y="140642"/>
                  </a:lnTo>
                  <a:lnTo>
                    <a:pt x="382088" y="157459"/>
                  </a:lnTo>
                  <a:close/>
                </a:path>
                <a:path w="1595120" h="197485">
                  <a:moveTo>
                    <a:pt x="561977" y="157459"/>
                  </a:moveTo>
                  <a:lnTo>
                    <a:pt x="520007" y="141088"/>
                  </a:lnTo>
                  <a:lnTo>
                    <a:pt x="503637" y="99416"/>
                  </a:lnTo>
                  <a:lnTo>
                    <a:pt x="504660" y="87399"/>
                  </a:lnTo>
                  <a:lnTo>
                    <a:pt x="528770" y="50880"/>
                  </a:lnTo>
                  <a:lnTo>
                    <a:pt x="561977" y="41671"/>
                  </a:lnTo>
                  <a:lnTo>
                    <a:pt x="574199" y="42694"/>
                  </a:lnTo>
                  <a:lnTo>
                    <a:pt x="611174" y="66711"/>
                  </a:lnTo>
                  <a:lnTo>
                    <a:pt x="611547" y="67418"/>
                  </a:lnTo>
                  <a:lnTo>
                    <a:pt x="553841" y="67418"/>
                  </a:lnTo>
                  <a:lnTo>
                    <a:pt x="547094" y="70395"/>
                  </a:lnTo>
                  <a:lnTo>
                    <a:pt x="536478" y="82202"/>
                  </a:lnTo>
                  <a:lnTo>
                    <a:pt x="533848" y="89892"/>
                  </a:lnTo>
                  <a:lnTo>
                    <a:pt x="533848" y="109239"/>
                  </a:lnTo>
                  <a:lnTo>
                    <a:pt x="536478" y="117077"/>
                  </a:lnTo>
                  <a:lnTo>
                    <a:pt x="541737" y="122931"/>
                  </a:lnTo>
                  <a:lnTo>
                    <a:pt x="547094" y="128785"/>
                  </a:lnTo>
                  <a:lnTo>
                    <a:pt x="553841" y="131712"/>
                  </a:lnTo>
                  <a:lnTo>
                    <a:pt x="611577" y="131712"/>
                  </a:lnTo>
                  <a:lnTo>
                    <a:pt x="611174" y="132484"/>
                  </a:lnTo>
                  <a:lnTo>
                    <a:pt x="603946" y="141237"/>
                  </a:lnTo>
                  <a:lnTo>
                    <a:pt x="595184" y="148334"/>
                  </a:lnTo>
                  <a:lnTo>
                    <a:pt x="585268" y="153403"/>
                  </a:lnTo>
                  <a:lnTo>
                    <a:pt x="574199" y="156445"/>
                  </a:lnTo>
                  <a:lnTo>
                    <a:pt x="561977" y="157459"/>
                  </a:lnTo>
                  <a:close/>
                </a:path>
                <a:path w="1595120" h="197485">
                  <a:moveTo>
                    <a:pt x="611577" y="131712"/>
                  </a:moveTo>
                  <a:lnTo>
                    <a:pt x="570312" y="131712"/>
                  </a:lnTo>
                  <a:lnTo>
                    <a:pt x="577108" y="128735"/>
                  </a:lnTo>
                  <a:lnTo>
                    <a:pt x="582366" y="122782"/>
                  </a:lnTo>
                  <a:lnTo>
                    <a:pt x="587625" y="116730"/>
                  </a:lnTo>
                  <a:lnTo>
                    <a:pt x="590154" y="109239"/>
                  </a:lnTo>
                  <a:lnTo>
                    <a:pt x="590254" y="90288"/>
                  </a:lnTo>
                  <a:lnTo>
                    <a:pt x="587625" y="82698"/>
                  </a:lnTo>
                  <a:lnTo>
                    <a:pt x="582366" y="76646"/>
                  </a:lnTo>
                  <a:lnTo>
                    <a:pt x="577108" y="70494"/>
                  </a:lnTo>
                  <a:lnTo>
                    <a:pt x="570312" y="67418"/>
                  </a:lnTo>
                  <a:lnTo>
                    <a:pt x="611547" y="67418"/>
                  </a:lnTo>
                  <a:lnTo>
                    <a:pt x="616336" y="76497"/>
                  </a:lnTo>
                  <a:lnTo>
                    <a:pt x="619434" y="87399"/>
                  </a:lnTo>
                  <a:lnTo>
                    <a:pt x="620466" y="99416"/>
                  </a:lnTo>
                  <a:lnTo>
                    <a:pt x="619434" y="111574"/>
                  </a:lnTo>
                  <a:lnTo>
                    <a:pt x="616336" y="122596"/>
                  </a:lnTo>
                  <a:lnTo>
                    <a:pt x="611577" y="131712"/>
                  </a:lnTo>
                  <a:close/>
                </a:path>
                <a:path w="1595120" h="197485">
                  <a:moveTo>
                    <a:pt x="677566" y="44350"/>
                  </a:moveTo>
                  <a:lnTo>
                    <a:pt x="648395" y="44350"/>
                  </a:lnTo>
                  <a:lnTo>
                    <a:pt x="648395" y="38397"/>
                  </a:lnTo>
                  <a:lnTo>
                    <a:pt x="670534" y="2567"/>
                  </a:lnTo>
                  <a:lnTo>
                    <a:pt x="685603" y="0"/>
                  </a:lnTo>
                  <a:lnTo>
                    <a:pt x="694718" y="641"/>
                  </a:lnTo>
                  <a:lnTo>
                    <a:pt x="702569" y="2567"/>
                  </a:lnTo>
                  <a:lnTo>
                    <a:pt x="709155" y="5776"/>
                  </a:lnTo>
                  <a:lnTo>
                    <a:pt x="714475" y="10268"/>
                  </a:lnTo>
                  <a:lnTo>
                    <a:pt x="706335" y="22919"/>
                  </a:lnTo>
                  <a:lnTo>
                    <a:pt x="687438" y="22919"/>
                  </a:lnTo>
                  <a:lnTo>
                    <a:pt x="684114" y="24208"/>
                  </a:lnTo>
                  <a:lnTo>
                    <a:pt x="681436" y="26789"/>
                  </a:lnTo>
                  <a:lnTo>
                    <a:pt x="678855" y="29368"/>
                  </a:lnTo>
                  <a:lnTo>
                    <a:pt x="677566" y="33238"/>
                  </a:lnTo>
                  <a:lnTo>
                    <a:pt x="677566" y="44350"/>
                  </a:lnTo>
                  <a:close/>
                </a:path>
                <a:path w="1595120" h="197485">
                  <a:moveTo>
                    <a:pt x="703462" y="27384"/>
                  </a:moveTo>
                  <a:lnTo>
                    <a:pt x="700386" y="24407"/>
                  </a:lnTo>
                  <a:lnTo>
                    <a:pt x="696368" y="22919"/>
                  </a:lnTo>
                  <a:lnTo>
                    <a:pt x="706335" y="22919"/>
                  </a:lnTo>
                  <a:lnTo>
                    <a:pt x="703462" y="27384"/>
                  </a:lnTo>
                  <a:close/>
                </a:path>
                <a:path w="1595120" h="197485">
                  <a:moveTo>
                    <a:pt x="700039" y="69800"/>
                  </a:moveTo>
                  <a:lnTo>
                    <a:pt x="630089" y="69800"/>
                  </a:lnTo>
                  <a:lnTo>
                    <a:pt x="630089" y="44350"/>
                  </a:lnTo>
                  <a:lnTo>
                    <a:pt x="700039" y="44350"/>
                  </a:lnTo>
                  <a:lnTo>
                    <a:pt x="700039" y="69800"/>
                  </a:lnTo>
                  <a:close/>
                </a:path>
                <a:path w="1595120" h="197485">
                  <a:moveTo>
                    <a:pt x="677566" y="154780"/>
                  </a:moveTo>
                  <a:lnTo>
                    <a:pt x="648395" y="154780"/>
                  </a:lnTo>
                  <a:lnTo>
                    <a:pt x="648395" y="69800"/>
                  </a:lnTo>
                  <a:lnTo>
                    <a:pt x="677566" y="69800"/>
                  </a:lnTo>
                  <a:lnTo>
                    <a:pt x="677566" y="154780"/>
                  </a:lnTo>
                  <a:close/>
                </a:path>
                <a:path w="1595120" h="197485">
                  <a:moveTo>
                    <a:pt x="796700" y="154780"/>
                  </a:moveTo>
                  <a:lnTo>
                    <a:pt x="759642" y="154780"/>
                  </a:lnTo>
                  <a:lnTo>
                    <a:pt x="818727" y="2232"/>
                  </a:lnTo>
                  <a:lnTo>
                    <a:pt x="859361" y="2232"/>
                  </a:lnTo>
                  <a:lnTo>
                    <a:pt x="871920" y="34825"/>
                  </a:lnTo>
                  <a:lnTo>
                    <a:pt x="838967" y="34825"/>
                  </a:lnTo>
                  <a:lnTo>
                    <a:pt x="815304" y="100309"/>
                  </a:lnTo>
                  <a:lnTo>
                    <a:pt x="897152" y="100309"/>
                  </a:lnTo>
                  <a:lnTo>
                    <a:pt x="908162" y="128884"/>
                  </a:lnTo>
                  <a:lnTo>
                    <a:pt x="806374" y="128884"/>
                  </a:lnTo>
                  <a:lnTo>
                    <a:pt x="796700" y="154780"/>
                  </a:lnTo>
                  <a:close/>
                </a:path>
                <a:path w="1595120" h="197485">
                  <a:moveTo>
                    <a:pt x="897152" y="100309"/>
                  </a:moveTo>
                  <a:lnTo>
                    <a:pt x="862781" y="100309"/>
                  </a:lnTo>
                  <a:lnTo>
                    <a:pt x="838967" y="34825"/>
                  </a:lnTo>
                  <a:lnTo>
                    <a:pt x="871920" y="34825"/>
                  </a:lnTo>
                  <a:lnTo>
                    <a:pt x="897152" y="100309"/>
                  </a:lnTo>
                  <a:close/>
                </a:path>
                <a:path w="1595120" h="197485">
                  <a:moveTo>
                    <a:pt x="918140" y="154780"/>
                  </a:moveTo>
                  <a:lnTo>
                    <a:pt x="881088" y="154780"/>
                  </a:lnTo>
                  <a:lnTo>
                    <a:pt x="871706" y="128884"/>
                  </a:lnTo>
                  <a:lnTo>
                    <a:pt x="908162" y="128884"/>
                  </a:lnTo>
                  <a:lnTo>
                    <a:pt x="918140" y="154780"/>
                  </a:lnTo>
                  <a:close/>
                </a:path>
                <a:path w="1595120" h="197485">
                  <a:moveTo>
                    <a:pt x="1025848" y="58787"/>
                  </a:moveTo>
                  <a:lnTo>
                    <a:pt x="960650" y="58787"/>
                  </a:lnTo>
                  <a:lnTo>
                    <a:pt x="963231" y="54620"/>
                  </a:lnTo>
                  <a:lnTo>
                    <a:pt x="968041" y="50750"/>
                  </a:lnTo>
                  <a:lnTo>
                    <a:pt x="982234" y="43507"/>
                  </a:lnTo>
                  <a:lnTo>
                    <a:pt x="989473" y="41671"/>
                  </a:lnTo>
                  <a:lnTo>
                    <a:pt x="996816" y="41671"/>
                  </a:lnTo>
                  <a:lnTo>
                    <a:pt x="1007709" y="42927"/>
                  </a:lnTo>
                  <a:lnTo>
                    <a:pt x="1016425" y="46694"/>
                  </a:lnTo>
                  <a:lnTo>
                    <a:pt x="1022964" y="52973"/>
                  </a:lnTo>
                  <a:lnTo>
                    <a:pt x="1025848" y="58787"/>
                  </a:lnTo>
                  <a:close/>
                </a:path>
                <a:path w="1595120" h="197485">
                  <a:moveTo>
                    <a:pt x="1095882" y="61763"/>
                  </a:moveTo>
                  <a:lnTo>
                    <a:pt x="1027325" y="61763"/>
                  </a:lnTo>
                  <a:lnTo>
                    <a:pt x="1030897" y="56107"/>
                  </a:lnTo>
                  <a:lnTo>
                    <a:pt x="1036155" y="51345"/>
                  </a:lnTo>
                  <a:lnTo>
                    <a:pt x="1050147" y="43606"/>
                  </a:lnTo>
                  <a:lnTo>
                    <a:pt x="1057538" y="41671"/>
                  </a:lnTo>
                  <a:lnTo>
                    <a:pt x="1065282" y="41671"/>
                  </a:lnTo>
                  <a:lnTo>
                    <a:pt x="1079473" y="43755"/>
                  </a:lnTo>
                  <a:lnTo>
                    <a:pt x="1089611" y="50005"/>
                  </a:lnTo>
                  <a:lnTo>
                    <a:pt x="1095696" y="60423"/>
                  </a:lnTo>
                  <a:lnTo>
                    <a:pt x="1095882" y="61763"/>
                  </a:lnTo>
                  <a:close/>
                </a:path>
                <a:path w="1595120" h="197485">
                  <a:moveTo>
                    <a:pt x="960650" y="154780"/>
                  </a:moveTo>
                  <a:lnTo>
                    <a:pt x="931627" y="154780"/>
                  </a:lnTo>
                  <a:lnTo>
                    <a:pt x="931627" y="44350"/>
                  </a:lnTo>
                  <a:lnTo>
                    <a:pt x="960650" y="44350"/>
                  </a:lnTo>
                  <a:lnTo>
                    <a:pt x="960650" y="58787"/>
                  </a:lnTo>
                  <a:lnTo>
                    <a:pt x="1025848" y="58787"/>
                  </a:lnTo>
                  <a:lnTo>
                    <a:pt x="1027325" y="61763"/>
                  </a:lnTo>
                  <a:lnTo>
                    <a:pt x="1095882" y="61763"/>
                  </a:lnTo>
                  <a:lnTo>
                    <a:pt x="1096668" y="67418"/>
                  </a:lnTo>
                  <a:lnTo>
                    <a:pt x="978462" y="67418"/>
                  </a:lnTo>
                  <a:lnTo>
                    <a:pt x="973947" y="68857"/>
                  </a:lnTo>
                  <a:lnTo>
                    <a:pt x="969880" y="71734"/>
                  </a:lnTo>
                  <a:lnTo>
                    <a:pt x="965813" y="74512"/>
                  </a:lnTo>
                  <a:lnTo>
                    <a:pt x="962736" y="77440"/>
                  </a:lnTo>
                  <a:lnTo>
                    <a:pt x="960650" y="80515"/>
                  </a:lnTo>
                  <a:lnTo>
                    <a:pt x="960650" y="154780"/>
                  </a:lnTo>
                  <a:close/>
                </a:path>
                <a:path w="1595120" h="197485">
                  <a:moveTo>
                    <a:pt x="1029258" y="154780"/>
                  </a:moveTo>
                  <a:lnTo>
                    <a:pt x="999941" y="154780"/>
                  </a:lnTo>
                  <a:lnTo>
                    <a:pt x="999941" y="73322"/>
                  </a:lnTo>
                  <a:lnTo>
                    <a:pt x="994435" y="67418"/>
                  </a:lnTo>
                  <a:lnTo>
                    <a:pt x="1046870" y="67418"/>
                  </a:lnTo>
                  <a:lnTo>
                    <a:pt x="1042308" y="68807"/>
                  </a:lnTo>
                  <a:lnTo>
                    <a:pt x="1034373" y="74364"/>
                  </a:lnTo>
                  <a:lnTo>
                    <a:pt x="1031344" y="77241"/>
                  </a:lnTo>
                  <a:lnTo>
                    <a:pt x="1029258" y="80218"/>
                  </a:lnTo>
                  <a:lnTo>
                    <a:pt x="1029258" y="154780"/>
                  </a:lnTo>
                  <a:close/>
                </a:path>
                <a:path w="1595120" h="197485">
                  <a:moveTo>
                    <a:pt x="1097724" y="154780"/>
                  </a:moveTo>
                  <a:lnTo>
                    <a:pt x="1068549" y="154780"/>
                  </a:lnTo>
                  <a:lnTo>
                    <a:pt x="1068549" y="73322"/>
                  </a:lnTo>
                  <a:lnTo>
                    <a:pt x="1063044" y="67418"/>
                  </a:lnTo>
                  <a:lnTo>
                    <a:pt x="1096668" y="67418"/>
                  </a:lnTo>
                  <a:lnTo>
                    <a:pt x="1097634" y="74364"/>
                  </a:lnTo>
                  <a:lnTo>
                    <a:pt x="1097724" y="154780"/>
                  </a:lnTo>
                  <a:close/>
                </a:path>
                <a:path w="1595120" h="197485">
                  <a:moveTo>
                    <a:pt x="1136224" y="78432"/>
                  </a:moveTo>
                  <a:lnTo>
                    <a:pt x="1125204" y="58935"/>
                  </a:lnTo>
                  <a:lnTo>
                    <a:pt x="1135755" y="51382"/>
                  </a:lnTo>
                  <a:lnTo>
                    <a:pt x="1147309" y="45987"/>
                  </a:lnTo>
                  <a:lnTo>
                    <a:pt x="1159866" y="42750"/>
                  </a:lnTo>
                  <a:lnTo>
                    <a:pt x="1173429" y="41671"/>
                  </a:lnTo>
                  <a:lnTo>
                    <a:pt x="1184421" y="42350"/>
                  </a:lnTo>
                  <a:lnTo>
                    <a:pt x="1218318" y="65335"/>
                  </a:lnTo>
                  <a:lnTo>
                    <a:pt x="1168371" y="65335"/>
                  </a:lnTo>
                  <a:lnTo>
                    <a:pt x="1159552" y="66154"/>
                  </a:lnTo>
                  <a:lnTo>
                    <a:pt x="1151254" y="68609"/>
                  </a:lnTo>
                  <a:lnTo>
                    <a:pt x="1143478" y="72702"/>
                  </a:lnTo>
                  <a:lnTo>
                    <a:pt x="1136224" y="78432"/>
                  </a:lnTo>
                  <a:close/>
                </a:path>
                <a:path w="1595120" h="197485">
                  <a:moveTo>
                    <a:pt x="1221644" y="98821"/>
                  </a:moveTo>
                  <a:lnTo>
                    <a:pt x="1192621" y="98821"/>
                  </a:lnTo>
                  <a:lnTo>
                    <a:pt x="1192621" y="78282"/>
                  </a:lnTo>
                  <a:lnTo>
                    <a:pt x="1190393" y="73769"/>
                  </a:lnTo>
                  <a:lnTo>
                    <a:pt x="1185925" y="70395"/>
                  </a:lnTo>
                  <a:lnTo>
                    <a:pt x="1181563" y="67021"/>
                  </a:lnTo>
                  <a:lnTo>
                    <a:pt x="1175705" y="65335"/>
                  </a:lnTo>
                  <a:lnTo>
                    <a:pt x="1218318" y="65335"/>
                  </a:lnTo>
                  <a:lnTo>
                    <a:pt x="1218521" y="65707"/>
                  </a:lnTo>
                  <a:lnTo>
                    <a:pt x="1220863" y="74023"/>
                  </a:lnTo>
                  <a:lnTo>
                    <a:pt x="1221644" y="83492"/>
                  </a:lnTo>
                  <a:lnTo>
                    <a:pt x="1221644" y="98821"/>
                  </a:lnTo>
                  <a:close/>
                </a:path>
                <a:path w="1595120" h="197485">
                  <a:moveTo>
                    <a:pt x="1157655" y="157459"/>
                  </a:moveTo>
                  <a:lnTo>
                    <a:pt x="1122043" y="135693"/>
                  </a:lnTo>
                  <a:lnTo>
                    <a:pt x="1119251" y="120996"/>
                  </a:lnTo>
                  <a:lnTo>
                    <a:pt x="1119911" y="113294"/>
                  </a:lnTo>
                  <a:lnTo>
                    <a:pt x="1149497" y="85892"/>
                  </a:lnTo>
                  <a:lnTo>
                    <a:pt x="1157655" y="85278"/>
                  </a:lnTo>
                  <a:lnTo>
                    <a:pt x="1168767" y="86124"/>
                  </a:lnTo>
                  <a:lnTo>
                    <a:pt x="1178299" y="88664"/>
                  </a:lnTo>
                  <a:lnTo>
                    <a:pt x="1186251" y="92896"/>
                  </a:lnTo>
                  <a:lnTo>
                    <a:pt x="1192621" y="98821"/>
                  </a:lnTo>
                  <a:lnTo>
                    <a:pt x="1221644" y="98821"/>
                  </a:lnTo>
                  <a:lnTo>
                    <a:pt x="1221644" y="104923"/>
                  </a:lnTo>
                  <a:lnTo>
                    <a:pt x="1163551" y="104923"/>
                  </a:lnTo>
                  <a:lnTo>
                    <a:pt x="1158589" y="106412"/>
                  </a:lnTo>
                  <a:lnTo>
                    <a:pt x="1150559" y="112265"/>
                  </a:lnTo>
                  <a:lnTo>
                    <a:pt x="1148568" y="116333"/>
                  </a:lnTo>
                  <a:lnTo>
                    <a:pt x="1148568" y="126850"/>
                  </a:lnTo>
                  <a:lnTo>
                    <a:pt x="1150559" y="130869"/>
                  </a:lnTo>
                  <a:lnTo>
                    <a:pt x="1154522" y="133646"/>
                  </a:lnTo>
                  <a:lnTo>
                    <a:pt x="1158589" y="136425"/>
                  </a:lnTo>
                  <a:lnTo>
                    <a:pt x="1163551" y="137814"/>
                  </a:lnTo>
                  <a:lnTo>
                    <a:pt x="1221644" y="137814"/>
                  </a:lnTo>
                  <a:lnTo>
                    <a:pt x="1221644" y="143321"/>
                  </a:lnTo>
                  <a:lnTo>
                    <a:pt x="1192621" y="143321"/>
                  </a:lnTo>
                  <a:lnTo>
                    <a:pt x="1185919" y="149506"/>
                  </a:lnTo>
                  <a:lnTo>
                    <a:pt x="1177857" y="153924"/>
                  </a:lnTo>
                  <a:lnTo>
                    <a:pt x="1168435" y="156575"/>
                  </a:lnTo>
                  <a:lnTo>
                    <a:pt x="1157655" y="157459"/>
                  </a:lnTo>
                  <a:close/>
                </a:path>
                <a:path w="1595120" h="197485">
                  <a:moveTo>
                    <a:pt x="1221644" y="137814"/>
                  </a:moveTo>
                  <a:lnTo>
                    <a:pt x="1180020" y="137814"/>
                  </a:lnTo>
                  <a:lnTo>
                    <a:pt x="1187764" y="134639"/>
                  </a:lnTo>
                  <a:lnTo>
                    <a:pt x="1192621" y="128289"/>
                  </a:lnTo>
                  <a:lnTo>
                    <a:pt x="1192621" y="114596"/>
                  </a:lnTo>
                  <a:lnTo>
                    <a:pt x="1187764" y="108147"/>
                  </a:lnTo>
                  <a:lnTo>
                    <a:pt x="1180020" y="104923"/>
                  </a:lnTo>
                  <a:lnTo>
                    <a:pt x="1221644" y="104923"/>
                  </a:lnTo>
                  <a:lnTo>
                    <a:pt x="1221644" y="137814"/>
                  </a:lnTo>
                  <a:close/>
                </a:path>
                <a:path w="1595120" h="197485">
                  <a:moveTo>
                    <a:pt x="1221644" y="154780"/>
                  </a:moveTo>
                  <a:lnTo>
                    <a:pt x="1192621" y="154780"/>
                  </a:lnTo>
                  <a:lnTo>
                    <a:pt x="1192621" y="143321"/>
                  </a:lnTo>
                  <a:lnTo>
                    <a:pt x="1221644" y="143321"/>
                  </a:lnTo>
                  <a:lnTo>
                    <a:pt x="1221644" y="154780"/>
                  </a:lnTo>
                  <a:close/>
                </a:path>
                <a:path w="1595120" h="197485">
                  <a:moveTo>
                    <a:pt x="1335801" y="154780"/>
                  </a:moveTo>
                  <a:lnTo>
                    <a:pt x="1245761" y="154780"/>
                  </a:lnTo>
                  <a:lnTo>
                    <a:pt x="1245761" y="133051"/>
                  </a:lnTo>
                  <a:lnTo>
                    <a:pt x="1295472" y="69800"/>
                  </a:lnTo>
                  <a:lnTo>
                    <a:pt x="1245761" y="69800"/>
                  </a:lnTo>
                  <a:lnTo>
                    <a:pt x="1245761" y="44350"/>
                  </a:lnTo>
                  <a:lnTo>
                    <a:pt x="1334915" y="44350"/>
                  </a:lnTo>
                  <a:lnTo>
                    <a:pt x="1334915" y="65335"/>
                  </a:lnTo>
                  <a:lnTo>
                    <a:pt x="1284309" y="129479"/>
                  </a:lnTo>
                  <a:lnTo>
                    <a:pt x="1335801" y="129479"/>
                  </a:lnTo>
                  <a:lnTo>
                    <a:pt x="1335801" y="154780"/>
                  </a:lnTo>
                  <a:close/>
                </a:path>
                <a:path w="1595120" h="197485">
                  <a:moveTo>
                    <a:pt x="1411220" y="157459"/>
                  </a:moveTo>
                  <a:lnTo>
                    <a:pt x="1369253" y="141088"/>
                  </a:lnTo>
                  <a:lnTo>
                    <a:pt x="1352879" y="99416"/>
                  </a:lnTo>
                  <a:lnTo>
                    <a:pt x="1353903" y="87399"/>
                  </a:lnTo>
                  <a:lnTo>
                    <a:pt x="1378016" y="50880"/>
                  </a:lnTo>
                  <a:lnTo>
                    <a:pt x="1411220" y="41671"/>
                  </a:lnTo>
                  <a:lnTo>
                    <a:pt x="1423444" y="42694"/>
                  </a:lnTo>
                  <a:lnTo>
                    <a:pt x="1460418" y="66711"/>
                  </a:lnTo>
                  <a:lnTo>
                    <a:pt x="1460791" y="67418"/>
                  </a:lnTo>
                  <a:lnTo>
                    <a:pt x="1403085" y="67418"/>
                  </a:lnTo>
                  <a:lnTo>
                    <a:pt x="1396342" y="70395"/>
                  </a:lnTo>
                  <a:lnTo>
                    <a:pt x="1385721" y="82202"/>
                  </a:lnTo>
                  <a:lnTo>
                    <a:pt x="1383092" y="89892"/>
                  </a:lnTo>
                  <a:lnTo>
                    <a:pt x="1383092" y="109239"/>
                  </a:lnTo>
                  <a:lnTo>
                    <a:pt x="1385721" y="117077"/>
                  </a:lnTo>
                  <a:lnTo>
                    <a:pt x="1390979" y="122931"/>
                  </a:lnTo>
                  <a:lnTo>
                    <a:pt x="1396342" y="128785"/>
                  </a:lnTo>
                  <a:lnTo>
                    <a:pt x="1403085" y="131712"/>
                  </a:lnTo>
                  <a:lnTo>
                    <a:pt x="1460821" y="131712"/>
                  </a:lnTo>
                  <a:lnTo>
                    <a:pt x="1460418" y="132484"/>
                  </a:lnTo>
                  <a:lnTo>
                    <a:pt x="1453187" y="141237"/>
                  </a:lnTo>
                  <a:lnTo>
                    <a:pt x="1444429" y="148334"/>
                  </a:lnTo>
                  <a:lnTo>
                    <a:pt x="1434514" y="153403"/>
                  </a:lnTo>
                  <a:lnTo>
                    <a:pt x="1423444" y="156445"/>
                  </a:lnTo>
                  <a:lnTo>
                    <a:pt x="1411220" y="157459"/>
                  </a:lnTo>
                  <a:close/>
                </a:path>
                <a:path w="1595120" h="197485">
                  <a:moveTo>
                    <a:pt x="1460821" y="131712"/>
                  </a:moveTo>
                  <a:lnTo>
                    <a:pt x="1419554" y="131712"/>
                  </a:lnTo>
                  <a:lnTo>
                    <a:pt x="1426355" y="128735"/>
                  </a:lnTo>
                  <a:lnTo>
                    <a:pt x="1431613" y="122782"/>
                  </a:lnTo>
                  <a:lnTo>
                    <a:pt x="1436871" y="116730"/>
                  </a:lnTo>
                  <a:lnTo>
                    <a:pt x="1439399" y="109239"/>
                  </a:lnTo>
                  <a:lnTo>
                    <a:pt x="1439499" y="90288"/>
                  </a:lnTo>
                  <a:lnTo>
                    <a:pt x="1436871" y="82698"/>
                  </a:lnTo>
                  <a:lnTo>
                    <a:pt x="1431613" y="76646"/>
                  </a:lnTo>
                  <a:lnTo>
                    <a:pt x="1426355" y="70494"/>
                  </a:lnTo>
                  <a:lnTo>
                    <a:pt x="1419554" y="67418"/>
                  </a:lnTo>
                  <a:lnTo>
                    <a:pt x="1460791" y="67418"/>
                  </a:lnTo>
                  <a:lnTo>
                    <a:pt x="1465582" y="76497"/>
                  </a:lnTo>
                  <a:lnTo>
                    <a:pt x="1468680" y="87399"/>
                  </a:lnTo>
                  <a:lnTo>
                    <a:pt x="1469713" y="99416"/>
                  </a:lnTo>
                  <a:lnTo>
                    <a:pt x="1468680" y="111574"/>
                  </a:lnTo>
                  <a:lnTo>
                    <a:pt x="1465582" y="122596"/>
                  </a:lnTo>
                  <a:lnTo>
                    <a:pt x="1460821" y="131712"/>
                  </a:lnTo>
                  <a:close/>
                </a:path>
                <a:path w="1595120" h="197485">
                  <a:moveTo>
                    <a:pt x="1590960" y="58787"/>
                  </a:moveTo>
                  <a:lnTo>
                    <a:pt x="1520262" y="58787"/>
                  </a:lnTo>
                  <a:lnTo>
                    <a:pt x="1523738" y="54520"/>
                  </a:lnTo>
                  <a:lnTo>
                    <a:pt x="1528749" y="50601"/>
                  </a:lnTo>
                  <a:lnTo>
                    <a:pt x="1541845" y="43457"/>
                  </a:lnTo>
                  <a:lnTo>
                    <a:pt x="1549684" y="41671"/>
                  </a:lnTo>
                  <a:lnTo>
                    <a:pt x="1558809" y="41671"/>
                  </a:lnTo>
                  <a:lnTo>
                    <a:pt x="1590960" y="58787"/>
                  </a:lnTo>
                  <a:close/>
                </a:path>
                <a:path w="1595120" h="197485">
                  <a:moveTo>
                    <a:pt x="1520262" y="154780"/>
                  </a:moveTo>
                  <a:lnTo>
                    <a:pt x="1491239" y="154780"/>
                  </a:lnTo>
                  <a:lnTo>
                    <a:pt x="1491239" y="44350"/>
                  </a:lnTo>
                  <a:lnTo>
                    <a:pt x="1520262" y="44350"/>
                  </a:lnTo>
                  <a:lnTo>
                    <a:pt x="1520262" y="58787"/>
                  </a:lnTo>
                  <a:lnTo>
                    <a:pt x="1590960" y="58787"/>
                  </a:lnTo>
                  <a:lnTo>
                    <a:pt x="1592593" y="62284"/>
                  </a:lnTo>
                  <a:lnTo>
                    <a:pt x="1593851" y="67418"/>
                  </a:lnTo>
                  <a:lnTo>
                    <a:pt x="1545417" y="67418"/>
                  </a:lnTo>
                  <a:lnTo>
                    <a:pt x="1537925" y="68237"/>
                  </a:lnTo>
                  <a:lnTo>
                    <a:pt x="1531236" y="70692"/>
                  </a:lnTo>
                  <a:lnTo>
                    <a:pt x="1525348" y="74785"/>
                  </a:lnTo>
                  <a:lnTo>
                    <a:pt x="1520262" y="80515"/>
                  </a:lnTo>
                  <a:lnTo>
                    <a:pt x="1520262" y="154780"/>
                  </a:lnTo>
                  <a:close/>
                </a:path>
                <a:path w="1595120" h="197485">
                  <a:moveTo>
                    <a:pt x="1594823" y="154780"/>
                  </a:moveTo>
                  <a:lnTo>
                    <a:pt x="1565801" y="154780"/>
                  </a:lnTo>
                  <a:lnTo>
                    <a:pt x="1565801" y="87957"/>
                  </a:lnTo>
                  <a:lnTo>
                    <a:pt x="1564527" y="78971"/>
                  </a:lnTo>
                  <a:lnTo>
                    <a:pt x="1560706" y="72553"/>
                  </a:lnTo>
                  <a:lnTo>
                    <a:pt x="1554336" y="68702"/>
                  </a:lnTo>
                  <a:lnTo>
                    <a:pt x="1545417" y="67418"/>
                  </a:lnTo>
                  <a:lnTo>
                    <a:pt x="1593851" y="67418"/>
                  </a:lnTo>
                  <a:lnTo>
                    <a:pt x="1594266" y="69111"/>
                  </a:lnTo>
                  <a:lnTo>
                    <a:pt x="1594823" y="76795"/>
                  </a:lnTo>
                  <a:lnTo>
                    <a:pt x="1594823" y="15478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731490" y="4225956"/>
              <a:ext cx="2607214" cy="15954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object 8"/>
          <p:cNvSpPr txBox="1">
            <a:spLocks noGrp="1"/>
          </p:cNvSpPr>
          <p:nvPr>
            <p:ph type="title"/>
          </p:nvPr>
        </p:nvSpPr>
        <p:spPr>
          <a:xfrm>
            <a:off x="377825" y="1055259"/>
            <a:ext cx="8215569" cy="795089"/>
          </a:xfrm>
          <a:prstGeom prst="rect">
            <a:avLst/>
          </a:prstGeom>
        </p:spPr>
        <p:txBody>
          <a:bodyPr vert="horz" wrap="square" lIns="0" tIns="12700" rIns="0" bIns="0" rtlCol="0">
            <a:spAutoFit/>
          </a:bodyPr>
          <a:lstStyle/>
          <a:p>
            <a:pPr marL="19050">
              <a:lnSpc>
                <a:spcPts val="3515"/>
              </a:lnSpc>
              <a:spcBef>
                <a:spcPts val="100"/>
              </a:spcBef>
            </a:pPr>
            <a:r>
              <a:rPr b="1" dirty="0">
                <a:latin typeface="Verdana"/>
                <a:cs typeface="Verdana"/>
              </a:rPr>
              <a:t>Biases in Data</a:t>
            </a:r>
          </a:p>
          <a:p>
            <a:pPr marL="12700">
              <a:lnSpc>
                <a:spcPts val="2555"/>
              </a:lnSpc>
            </a:pPr>
            <a:r>
              <a:rPr sz="2200" b="1" dirty="0">
                <a:solidFill>
                  <a:srgbClr val="64FFDA"/>
                </a:solidFill>
                <a:latin typeface="Verdana"/>
                <a:cs typeface="Verdana"/>
              </a:rPr>
              <a:t>Selection Bias: </a:t>
            </a:r>
            <a:r>
              <a:rPr sz="2200" dirty="0"/>
              <a:t>Selection does not reflect a random sample</a:t>
            </a:r>
            <a:endParaRPr sz="2200">
              <a:latin typeface="Verdana"/>
              <a:cs typeface="Verdana"/>
            </a:endParaRPr>
          </a:p>
        </p:txBody>
      </p:sp>
      <p:sp>
        <p:nvSpPr>
          <p:cNvPr id="10" name="object 32">
            <a:extLst>
              <a:ext uri="{FF2B5EF4-FFF2-40B4-BE49-F238E27FC236}">
                <a16:creationId xmlns:a16="http://schemas.microsoft.com/office/drawing/2014/main" id="{F2A75A89-13AB-4F2F-87A0-ABE3C659F00A}"/>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7824" y="1444877"/>
            <a:ext cx="7285990" cy="75245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599"/>
              </a:lnSpc>
              <a:spcBef>
                <a:spcPts val="100"/>
              </a:spcBef>
              <a:spcAft>
                <a:spcPts val="0"/>
              </a:spcAft>
              <a:buClrTx/>
              <a:buSzTx/>
              <a:buFontTx/>
              <a:buNone/>
              <a:tabLst/>
              <a:defRPr/>
            </a:pPr>
            <a:r>
              <a:rPr kumimoji="0" sz="2200" b="1" i="0" u="none" strike="noStrike" kern="1200" cap="none" normalizeH="0" noProof="0" dirty="0">
                <a:ln>
                  <a:noFill/>
                </a:ln>
                <a:solidFill>
                  <a:srgbClr val="64FFDA"/>
                </a:solidFill>
                <a:effectLst/>
                <a:uLnTx/>
                <a:uFillTx/>
                <a:latin typeface="Verdana"/>
                <a:ea typeface="+mn-ea"/>
                <a:cs typeface="Verdana"/>
              </a:rPr>
              <a:t>Out-group homogeneity bias: </a:t>
            </a:r>
            <a:r>
              <a:rPr kumimoji="0" sz="2200" b="0" i="0" u="none" strike="noStrike" kern="1200" cap="none" normalizeH="0" noProof="0" dirty="0">
                <a:ln>
                  <a:noFill/>
                </a:ln>
                <a:solidFill>
                  <a:srgbClr val="FFFFFF"/>
                </a:solidFill>
                <a:effectLst/>
                <a:uLnTx/>
                <a:uFillTx/>
                <a:latin typeface="Arial"/>
                <a:ea typeface="+mn-ea"/>
                <a:cs typeface="Arial"/>
              </a:rPr>
              <a:t>Tendency to see outgroup members as more alike than ingroup members</a:t>
            </a:r>
            <a:endParaRPr kumimoji="0" sz="2200" b="0" i="0" u="none" strike="noStrike" kern="1200" cap="none" normalizeH="0" noProof="0" dirty="0">
              <a:ln>
                <a:noFill/>
              </a:ln>
              <a:solidFill>
                <a:prstClr val="black"/>
              </a:solidFill>
              <a:effectLst/>
              <a:uLnTx/>
              <a:uFillTx/>
              <a:latin typeface="Arial"/>
              <a:ea typeface="+mn-ea"/>
              <a:cs typeface="Arial"/>
            </a:endParaRPr>
          </a:p>
        </p:txBody>
      </p:sp>
      <p:sp>
        <p:nvSpPr>
          <p:cNvPr id="3" name="object 3"/>
          <p:cNvSpPr/>
          <p:nvPr/>
        </p:nvSpPr>
        <p:spPr>
          <a:xfrm>
            <a:off x="427649" y="4285159"/>
            <a:ext cx="1847846" cy="122965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651919" y="4285159"/>
            <a:ext cx="1847846" cy="122965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651920" y="2336047"/>
            <a:ext cx="1177147" cy="157154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183283" y="2266297"/>
            <a:ext cx="1092207" cy="164129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object 7"/>
          <p:cNvGrpSpPr/>
          <p:nvPr/>
        </p:nvGrpSpPr>
        <p:grpSpPr>
          <a:xfrm>
            <a:off x="4955115" y="2127414"/>
            <a:ext cx="3725545" cy="3387725"/>
            <a:chOff x="4955114" y="1270163"/>
            <a:chExt cx="3725545" cy="3387725"/>
          </a:xfrm>
        </p:grpSpPr>
        <p:sp>
          <p:nvSpPr>
            <p:cNvPr id="8" name="object 8"/>
            <p:cNvSpPr/>
            <p:nvPr/>
          </p:nvSpPr>
          <p:spPr>
            <a:xfrm>
              <a:off x="4955114" y="2414520"/>
              <a:ext cx="3725517" cy="224304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5312974" y="1274926"/>
              <a:ext cx="2991485" cy="1511300"/>
            </a:xfrm>
            <a:custGeom>
              <a:avLst/>
              <a:gdLst/>
              <a:ahLst/>
              <a:cxnLst/>
              <a:rect l="l" t="t" r="r" b="b"/>
              <a:pathLst>
                <a:path w="2991484" h="1511300">
                  <a:moveTo>
                    <a:pt x="2611281" y="114543"/>
                  </a:moveTo>
                  <a:lnTo>
                    <a:pt x="1555236" y="114543"/>
                  </a:lnTo>
                  <a:lnTo>
                    <a:pt x="1582084" y="84235"/>
                  </a:lnTo>
                  <a:lnTo>
                    <a:pt x="1615502" y="57868"/>
                  </a:lnTo>
                  <a:lnTo>
                    <a:pt x="1654589" y="35867"/>
                  </a:lnTo>
                  <a:lnTo>
                    <a:pt x="1698445" y="18659"/>
                  </a:lnTo>
                  <a:lnTo>
                    <a:pt x="1746170" y="6668"/>
                  </a:lnTo>
                  <a:lnTo>
                    <a:pt x="1796861" y="321"/>
                  </a:lnTo>
                  <a:lnTo>
                    <a:pt x="1848390" y="0"/>
                  </a:lnTo>
                  <a:lnTo>
                    <a:pt x="1898537" y="5605"/>
                  </a:lnTo>
                  <a:lnTo>
                    <a:pt x="1946301" y="16836"/>
                  </a:lnTo>
                  <a:lnTo>
                    <a:pt x="1990685" y="33391"/>
                  </a:lnTo>
                  <a:lnTo>
                    <a:pt x="2030687" y="54968"/>
                  </a:lnTo>
                  <a:lnTo>
                    <a:pt x="2065310" y="81265"/>
                  </a:lnTo>
                  <a:lnTo>
                    <a:pt x="2576620" y="81265"/>
                  </a:lnTo>
                  <a:lnTo>
                    <a:pt x="2586090" y="88344"/>
                  </a:lnTo>
                  <a:lnTo>
                    <a:pt x="2611281" y="114543"/>
                  </a:lnTo>
                  <a:close/>
                </a:path>
                <a:path w="2991484" h="1511300">
                  <a:moveTo>
                    <a:pt x="2576620" y="81265"/>
                  </a:moveTo>
                  <a:lnTo>
                    <a:pt x="2065310" y="81265"/>
                  </a:lnTo>
                  <a:lnTo>
                    <a:pt x="2104206" y="54520"/>
                  </a:lnTo>
                  <a:lnTo>
                    <a:pt x="2148174" y="32821"/>
                  </a:lnTo>
                  <a:lnTo>
                    <a:pt x="2196200" y="16387"/>
                  </a:lnTo>
                  <a:lnTo>
                    <a:pt x="2247273" y="5433"/>
                  </a:lnTo>
                  <a:lnTo>
                    <a:pt x="2300379" y="177"/>
                  </a:lnTo>
                  <a:lnTo>
                    <a:pt x="2354504" y="837"/>
                  </a:lnTo>
                  <a:lnTo>
                    <a:pt x="2408635" y="7628"/>
                  </a:lnTo>
                  <a:lnTo>
                    <a:pt x="2460440" y="20388"/>
                  </a:lnTo>
                  <a:lnTo>
                    <a:pt x="2507762" y="38452"/>
                  </a:lnTo>
                  <a:lnTo>
                    <a:pt x="2549885" y="61283"/>
                  </a:lnTo>
                  <a:lnTo>
                    <a:pt x="2576620" y="81265"/>
                  </a:lnTo>
                  <a:close/>
                </a:path>
                <a:path w="2991484" h="1511300">
                  <a:moveTo>
                    <a:pt x="2646968" y="176468"/>
                  </a:moveTo>
                  <a:lnTo>
                    <a:pt x="970888" y="176468"/>
                  </a:lnTo>
                  <a:lnTo>
                    <a:pt x="1001837" y="142920"/>
                  </a:lnTo>
                  <a:lnTo>
                    <a:pt x="1039502" y="113441"/>
                  </a:lnTo>
                  <a:lnTo>
                    <a:pt x="1083044" y="88442"/>
                  </a:lnTo>
                  <a:lnTo>
                    <a:pt x="1131622" y="68335"/>
                  </a:lnTo>
                  <a:lnTo>
                    <a:pt x="1184400" y="53529"/>
                  </a:lnTo>
                  <a:lnTo>
                    <a:pt x="1240537" y="44438"/>
                  </a:lnTo>
                  <a:lnTo>
                    <a:pt x="1289841" y="41527"/>
                  </a:lnTo>
                  <a:lnTo>
                    <a:pt x="1338725" y="43154"/>
                  </a:lnTo>
                  <a:lnTo>
                    <a:pt x="1386573" y="49181"/>
                  </a:lnTo>
                  <a:lnTo>
                    <a:pt x="1432766" y="59471"/>
                  </a:lnTo>
                  <a:lnTo>
                    <a:pt x="1476686" y="73886"/>
                  </a:lnTo>
                  <a:lnTo>
                    <a:pt x="1517716" y="92289"/>
                  </a:lnTo>
                  <a:lnTo>
                    <a:pt x="1555236" y="114543"/>
                  </a:lnTo>
                  <a:lnTo>
                    <a:pt x="2611281" y="114543"/>
                  </a:lnTo>
                  <a:lnTo>
                    <a:pt x="2615662" y="119099"/>
                  </a:lnTo>
                  <a:lnTo>
                    <a:pt x="2637882" y="153013"/>
                  </a:lnTo>
                  <a:lnTo>
                    <a:pt x="2646968" y="176468"/>
                  </a:lnTo>
                  <a:close/>
                </a:path>
                <a:path w="2991484" h="1511300">
                  <a:moveTo>
                    <a:pt x="350458" y="1236431"/>
                  </a:moveTo>
                  <a:lnTo>
                    <a:pt x="298591" y="1231126"/>
                  </a:lnTo>
                  <a:lnTo>
                    <a:pt x="249342" y="1219867"/>
                  </a:lnTo>
                  <a:lnTo>
                    <a:pt x="203768" y="1203044"/>
                  </a:lnTo>
                  <a:lnTo>
                    <a:pt x="162922" y="1181046"/>
                  </a:lnTo>
                  <a:lnTo>
                    <a:pt x="127861" y="1154263"/>
                  </a:lnTo>
                  <a:lnTo>
                    <a:pt x="99639" y="1123083"/>
                  </a:lnTo>
                  <a:lnTo>
                    <a:pt x="77455" y="1083159"/>
                  </a:lnTo>
                  <a:lnTo>
                    <a:pt x="67771" y="1041827"/>
                  </a:lnTo>
                  <a:lnTo>
                    <a:pt x="70318" y="1000378"/>
                  </a:lnTo>
                  <a:lnTo>
                    <a:pt x="84825" y="960107"/>
                  </a:lnTo>
                  <a:lnTo>
                    <a:pt x="111022" y="922306"/>
                  </a:lnTo>
                  <a:lnTo>
                    <a:pt x="148639" y="888269"/>
                  </a:lnTo>
                  <a:lnTo>
                    <a:pt x="97292" y="862031"/>
                  </a:lnTo>
                  <a:lnTo>
                    <a:pt x="55926" y="829643"/>
                  </a:lnTo>
                  <a:lnTo>
                    <a:pt x="25371" y="792411"/>
                  </a:lnTo>
                  <a:lnTo>
                    <a:pt x="6452" y="751641"/>
                  </a:lnTo>
                  <a:lnTo>
                    <a:pt x="0" y="708641"/>
                  </a:lnTo>
                  <a:lnTo>
                    <a:pt x="6840" y="664717"/>
                  </a:lnTo>
                  <a:lnTo>
                    <a:pt x="23290" y="628504"/>
                  </a:lnTo>
                  <a:lnTo>
                    <a:pt x="48383" y="595610"/>
                  </a:lnTo>
                  <a:lnTo>
                    <a:pt x="81153" y="566634"/>
                  </a:lnTo>
                  <a:lnTo>
                    <a:pt x="120632" y="542176"/>
                  </a:lnTo>
                  <a:lnTo>
                    <a:pt x="165855" y="522834"/>
                  </a:lnTo>
                  <a:lnTo>
                    <a:pt x="215854" y="509208"/>
                  </a:lnTo>
                  <a:lnTo>
                    <a:pt x="269664" y="501897"/>
                  </a:lnTo>
                  <a:lnTo>
                    <a:pt x="272164" y="497207"/>
                  </a:lnTo>
                  <a:lnTo>
                    <a:pt x="267906" y="456685"/>
                  </a:lnTo>
                  <a:lnTo>
                    <a:pt x="271014" y="416676"/>
                  </a:lnTo>
                  <a:lnTo>
                    <a:pt x="281212" y="377601"/>
                  </a:lnTo>
                  <a:lnTo>
                    <a:pt x="298224" y="339881"/>
                  </a:lnTo>
                  <a:lnTo>
                    <a:pt x="321773" y="303937"/>
                  </a:lnTo>
                  <a:lnTo>
                    <a:pt x="351582" y="270193"/>
                  </a:lnTo>
                  <a:lnTo>
                    <a:pt x="387377" y="239067"/>
                  </a:lnTo>
                  <a:lnTo>
                    <a:pt x="428879" y="210984"/>
                  </a:lnTo>
                  <a:lnTo>
                    <a:pt x="475814" y="186363"/>
                  </a:lnTo>
                  <a:lnTo>
                    <a:pt x="521647" y="167822"/>
                  </a:lnTo>
                  <a:lnTo>
                    <a:pt x="569601" y="153155"/>
                  </a:lnTo>
                  <a:lnTo>
                    <a:pt x="619187" y="142372"/>
                  </a:lnTo>
                  <a:lnTo>
                    <a:pt x="669916" y="135484"/>
                  </a:lnTo>
                  <a:lnTo>
                    <a:pt x="721297" y="132498"/>
                  </a:lnTo>
                  <a:lnTo>
                    <a:pt x="772844" y="133427"/>
                  </a:lnTo>
                  <a:lnTo>
                    <a:pt x="824065" y="138278"/>
                  </a:lnTo>
                  <a:lnTo>
                    <a:pt x="874472" y="147062"/>
                  </a:lnTo>
                  <a:lnTo>
                    <a:pt x="923576" y="159789"/>
                  </a:lnTo>
                  <a:lnTo>
                    <a:pt x="970888" y="176468"/>
                  </a:lnTo>
                  <a:lnTo>
                    <a:pt x="2646968" y="176468"/>
                  </a:lnTo>
                  <a:lnTo>
                    <a:pt x="2652034" y="189548"/>
                  </a:lnTo>
                  <a:lnTo>
                    <a:pt x="2701986" y="201649"/>
                  </a:lnTo>
                  <a:lnTo>
                    <a:pt x="2748455" y="218370"/>
                  </a:lnTo>
                  <a:lnTo>
                    <a:pt x="2790828" y="239358"/>
                  </a:lnTo>
                  <a:lnTo>
                    <a:pt x="2828488" y="264260"/>
                  </a:lnTo>
                  <a:lnTo>
                    <a:pt x="2860820" y="292722"/>
                  </a:lnTo>
                  <a:lnTo>
                    <a:pt x="2887209" y="324392"/>
                  </a:lnTo>
                  <a:lnTo>
                    <a:pt x="2909776" y="365296"/>
                  </a:lnTo>
                  <a:lnTo>
                    <a:pt x="2921775" y="407795"/>
                  </a:lnTo>
                  <a:lnTo>
                    <a:pt x="2923176" y="450936"/>
                  </a:lnTo>
                  <a:lnTo>
                    <a:pt x="2913948" y="493764"/>
                  </a:lnTo>
                  <a:lnTo>
                    <a:pt x="2894059" y="535325"/>
                  </a:lnTo>
                  <a:lnTo>
                    <a:pt x="2928425" y="570742"/>
                  </a:lnTo>
                  <a:lnTo>
                    <a:pt x="2955406" y="608464"/>
                  </a:lnTo>
                  <a:lnTo>
                    <a:pt x="2974898" y="647961"/>
                  </a:lnTo>
                  <a:lnTo>
                    <a:pt x="2986796" y="688701"/>
                  </a:lnTo>
                  <a:lnTo>
                    <a:pt x="2990998" y="730157"/>
                  </a:lnTo>
                  <a:lnTo>
                    <a:pt x="2987398" y="771797"/>
                  </a:lnTo>
                  <a:lnTo>
                    <a:pt x="2975895" y="813093"/>
                  </a:lnTo>
                  <a:lnTo>
                    <a:pt x="2956384" y="853514"/>
                  </a:lnTo>
                  <a:lnTo>
                    <a:pt x="2932658" y="887714"/>
                  </a:lnTo>
                  <a:lnTo>
                    <a:pt x="2903651" y="919392"/>
                  </a:lnTo>
                  <a:lnTo>
                    <a:pt x="2869793" y="948317"/>
                  </a:lnTo>
                  <a:lnTo>
                    <a:pt x="2831513" y="974258"/>
                  </a:lnTo>
                  <a:lnTo>
                    <a:pt x="2789242" y="996984"/>
                  </a:lnTo>
                  <a:lnTo>
                    <a:pt x="2743408" y="1016264"/>
                  </a:lnTo>
                  <a:lnTo>
                    <a:pt x="2694443" y="1031867"/>
                  </a:lnTo>
                  <a:lnTo>
                    <a:pt x="2642775" y="1043561"/>
                  </a:lnTo>
                  <a:lnTo>
                    <a:pt x="2588834" y="1051116"/>
                  </a:lnTo>
                  <a:lnTo>
                    <a:pt x="2583644" y="1093210"/>
                  </a:lnTo>
                  <a:lnTo>
                    <a:pt x="2569417" y="1133682"/>
                  </a:lnTo>
                  <a:lnTo>
                    <a:pt x="2546687" y="1171916"/>
                  </a:lnTo>
                  <a:lnTo>
                    <a:pt x="2515988" y="1207295"/>
                  </a:lnTo>
                  <a:lnTo>
                    <a:pt x="2482411" y="1235393"/>
                  </a:lnTo>
                  <a:lnTo>
                    <a:pt x="403889" y="1235393"/>
                  </a:lnTo>
                  <a:lnTo>
                    <a:pt x="350458" y="1236431"/>
                  </a:lnTo>
                  <a:close/>
                </a:path>
                <a:path w="2991484" h="1511300">
                  <a:moveTo>
                    <a:pt x="890744" y="1420474"/>
                  </a:moveTo>
                  <a:lnTo>
                    <a:pt x="837859" y="1420286"/>
                  </a:lnTo>
                  <a:lnTo>
                    <a:pt x="785010" y="1416455"/>
                  </a:lnTo>
                  <a:lnTo>
                    <a:pt x="732588" y="1408943"/>
                  </a:lnTo>
                  <a:lnTo>
                    <a:pt x="681519" y="1397843"/>
                  </a:lnTo>
                  <a:lnTo>
                    <a:pt x="632675" y="1383387"/>
                  </a:lnTo>
                  <a:lnTo>
                    <a:pt x="586370" y="1365738"/>
                  </a:lnTo>
                  <a:lnTo>
                    <a:pt x="542917" y="1345062"/>
                  </a:lnTo>
                  <a:lnTo>
                    <a:pt x="502629" y="1321524"/>
                  </a:lnTo>
                  <a:lnTo>
                    <a:pt x="465819" y="1295290"/>
                  </a:lnTo>
                  <a:lnTo>
                    <a:pt x="432802" y="1266525"/>
                  </a:lnTo>
                  <a:lnTo>
                    <a:pt x="403889" y="1235393"/>
                  </a:lnTo>
                  <a:lnTo>
                    <a:pt x="2482411" y="1235393"/>
                  </a:lnTo>
                  <a:lnTo>
                    <a:pt x="2477857" y="1239204"/>
                  </a:lnTo>
                  <a:lnTo>
                    <a:pt x="2432828" y="1267025"/>
                  </a:lnTo>
                  <a:lnTo>
                    <a:pt x="2398719" y="1282368"/>
                  </a:lnTo>
                  <a:lnTo>
                    <a:pt x="1977036" y="1282368"/>
                  </a:lnTo>
                  <a:lnTo>
                    <a:pt x="1956165" y="1320923"/>
                  </a:lnTo>
                  <a:lnTo>
                    <a:pt x="1928784" y="1356831"/>
                  </a:lnTo>
                  <a:lnTo>
                    <a:pt x="1917355" y="1368118"/>
                  </a:lnTo>
                  <a:lnTo>
                    <a:pt x="1142037" y="1368118"/>
                  </a:lnTo>
                  <a:lnTo>
                    <a:pt x="1094833" y="1385568"/>
                  </a:lnTo>
                  <a:lnTo>
                    <a:pt x="1045710" y="1399567"/>
                  </a:lnTo>
                  <a:lnTo>
                    <a:pt x="995061" y="1410076"/>
                  </a:lnTo>
                  <a:lnTo>
                    <a:pt x="943275" y="1417058"/>
                  </a:lnTo>
                  <a:lnTo>
                    <a:pt x="890744" y="1420474"/>
                  </a:lnTo>
                  <a:close/>
                </a:path>
                <a:path w="2991484" h="1511300">
                  <a:moveTo>
                    <a:pt x="2177707" y="1324037"/>
                  </a:moveTo>
                  <a:lnTo>
                    <a:pt x="2125506" y="1320670"/>
                  </a:lnTo>
                  <a:lnTo>
                    <a:pt x="2074194" y="1312594"/>
                  </a:lnTo>
                  <a:lnTo>
                    <a:pt x="2024471" y="1299822"/>
                  </a:lnTo>
                  <a:lnTo>
                    <a:pt x="1977036" y="1282368"/>
                  </a:lnTo>
                  <a:lnTo>
                    <a:pt x="2398719" y="1282368"/>
                  </a:lnTo>
                  <a:lnTo>
                    <a:pt x="2332662" y="1305748"/>
                  </a:lnTo>
                  <a:lnTo>
                    <a:pt x="2281984" y="1316589"/>
                  </a:lnTo>
                  <a:lnTo>
                    <a:pt x="2230099" y="1322681"/>
                  </a:lnTo>
                  <a:lnTo>
                    <a:pt x="2177707" y="1324037"/>
                  </a:lnTo>
                  <a:close/>
                </a:path>
                <a:path w="2991484" h="1511300">
                  <a:moveTo>
                    <a:pt x="1545386" y="1511182"/>
                  </a:moveTo>
                  <a:lnTo>
                    <a:pt x="1492413" y="1510298"/>
                  </a:lnTo>
                  <a:lnTo>
                    <a:pt x="1440402" y="1505333"/>
                  </a:lnTo>
                  <a:lnTo>
                    <a:pt x="1389816" y="1496427"/>
                  </a:lnTo>
                  <a:lnTo>
                    <a:pt x="1341115" y="1483721"/>
                  </a:lnTo>
                  <a:lnTo>
                    <a:pt x="1294761" y="1467355"/>
                  </a:lnTo>
                  <a:lnTo>
                    <a:pt x="1251215" y="1447471"/>
                  </a:lnTo>
                  <a:lnTo>
                    <a:pt x="1210938" y="1424210"/>
                  </a:lnTo>
                  <a:lnTo>
                    <a:pt x="1174392" y="1397712"/>
                  </a:lnTo>
                  <a:lnTo>
                    <a:pt x="1142037" y="1368118"/>
                  </a:lnTo>
                  <a:lnTo>
                    <a:pt x="1917355" y="1368118"/>
                  </a:lnTo>
                  <a:lnTo>
                    <a:pt x="1856590" y="1419457"/>
                  </a:lnTo>
                  <a:lnTo>
                    <a:pt x="1812825" y="1445550"/>
                  </a:lnTo>
                  <a:lnTo>
                    <a:pt x="1764645" y="1467747"/>
                  </a:lnTo>
                  <a:lnTo>
                    <a:pt x="1712576" y="1485737"/>
                  </a:lnTo>
                  <a:lnTo>
                    <a:pt x="1657140" y="1499206"/>
                  </a:lnTo>
                  <a:lnTo>
                    <a:pt x="1598861" y="1507843"/>
                  </a:lnTo>
                  <a:lnTo>
                    <a:pt x="1545386" y="151118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316787" y="3381168"/>
              <a:ext cx="84199" cy="8419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6336337" y="3149643"/>
              <a:ext cx="168399" cy="168399"/>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381937" y="2838044"/>
              <a:ext cx="252599" cy="252599"/>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5312974" y="1274926"/>
              <a:ext cx="2991485" cy="1511300"/>
            </a:xfrm>
            <a:custGeom>
              <a:avLst/>
              <a:gdLst/>
              <a:ahLst/>
              <a:cxnLst/>
              <a:rect l="l" t="t" r="r" b="b"/>
              <a:pathLst>
                <a:path w="2991484" h="1511300">
                  <a:moveTo>
                    <a:pt x="272164" y="497207"/>
                  </a:moveTo>
                  <a:lnTo>
                    <a:pt x="267906" y="456685"/>
                  </a:lnTo>
                  <a:lnTo>
                    <a:pt x="271014" y="416676"/>
                  </a:lnTo>
                  <a:lnTo>
                    <a:pt x="281212" y="377601"/>
                  </a:lnTo>
                  <a:lnTo>
                    <a:pt x="298224" y="339881"/>
                  </a:lnTo>
                  <a:lnTo>
                    <a:pt x="321773" y="303937"/>
                  </a:lnTo>
                  <a:lnTo>
                    <a:pt x="351582" y="270193"/>
                  </a:lnTo>
                  <a:lnTo>
                    <a:pt x="387377" y="239067"/>
                  </a:lnTo>
                  <a:lnTo>
                    <a:pt x="428879" y="210984"/>
                  </a:lnTo>
                  <a:lnTo>
                    <a:pt x="475814" y="186363"/>
                  </a:lnTo>
                  <a:lnTo>
                    <a:pt x="521647" y="167822"/>
                  </a:lnTo>
                  <a:lnTo>
                    <a:pt x="569601" y="153155"/>
                  </a:lnTo>
                  <a:lnTo>
                    <a:pt x="619187" y="142372"/>
                  </a:lnTo>
                  <a:lnTo>
                    <a:pt x="669916" y="135484"/>
                  </a:lnTo>
                  <a:lnTo>
                    <a:pt x="721297" y="132498"/>
                  </a:lnTo>
                  <a:lnTo>
                    <a:pt x="772844" y="133427"/>
                  </a:lnTo>
                  <a:lnTo>
                    <a:pt x="824065" y="138278"/>
                  </a:lnTo>
                  <a:lnTo>
                    <a:pt x="874472" y="147062"/>
                  </a:lnTo>
                  <a:lnTo>
                    <a:pt x="923576" y="159789"/>
                  </a:lnTo>
                  <a:lnTo>
                    <a:pt x="970888" y="176468"/>
                  </a:lnTo>
                  <a:lnTo>
                    <a:pt x="1001837" y="142920"/>
                  </a:lnTo>
                  <a:lnTo>
                    <a:pt x="1039502" y="113441"/>
                  </a:lnTo>
                  <a:lnTo>
                    <a:pt x="1083044" y="88442"/>
                  </a:lnTo>
                  <a:lnTo>
                    <a:pt x="1131622" y="68335"/>
                  </a:lnTo>
                  <a:lnTo>
                    <a:pt x="1184400" y="53529"/>
                  </a:lnTo>
                  <a:lnTo>
                    <a:pt x="1240537" y="44438"/>
                  </a:lnTo>
                  <a:lnTo>
                    <a:pt x="1289841" y="41527"/>
                  </a:lnTo>
                  <a:lnTo>
                    <a:pt x="1338725" y="43154"/>
                  </a:lnTo>
                  <a:lnTo>
                    <a:pt x="1386573" y="49181"/>
                  </a:lnTo>
                  <a:lnTo>
                    <a:pt x="1432766" y="59471"/>
                  </a:lnTo>
                  <a:lnTo>
                    <a:pt x="1476686" y="73886"/>
                  </a:lnTo>
                  <a:lnTo>
                    <a:pt x="1517715" y="92289"/>
                  </a:lnTo>
                  <a:lnTo>
                    <a:pt x="1555236" y="114543"/>
                  </a:lnTo>
                  <a:lnTo>
                    <a:pt x="1582084" y="84235"/>
                  </a:lnTo>
                  <a:lnTo>
                    <a:pt x="1615502" y="57868"/>
                  </a:lnTo>
                  <a:lnTo>
                    <a:pt x="1654589" y="35867"/>
                  </a:lnTo>
                  <a:lnTo>
                    <a:pt x="1698445" y="18659"/>
                  </a:lnTo>
                  <a:lnTo>
                    <a:pt x="1746169" y="6668"/>
                  </a:lnTo>
                  <a:lnTo>
                    <a:pt x="1796861" y="321"/>
                  </a:lnTo>
                  <a:lnTo>
                    <a:pt x="1848390" y="0"/>
                  </a:lnTo>
                  <a:lnTo>
                    <a:pt x="1898537" y="5605"/>
                  </a:lnTo>
                  <a:lnTo>
                    <a:pt x="1946301" y="16836"/>
                  </a:lnTo>
                  <a:lnTo>
                    <a:pt x="1990685" y="33391"/>
                  </a:lnTo>
                  <a:lnTo>
                    <a:pt x="2030687" y="54968"/>
                  </a:lnTo>
                  <a:lnTo>
                    <a:pt x="2065310" y="81265"/>
                  </a:lnTo>
                  <a:lnTo>
                    <a:pt x="2104206" y="54520"/>
                  </a:lnTo>
                  <a:lnTo>
                    <a:pt x="2148173" y="32821"/>
                  </a:lnTo>
                  <a:lnTo>
                    <a:pt x="2196200" y="16387"/>
                  </a:lnTo>
                  <a:lnTo>
                    <a:pt x="2247273" y="5433"/>
                  </a:lnTo>
                  <a:lnTo>
                    <a:pt x="2300379" y="177"/>
                  </a:lnTo>
                  <a:lnTo>
                    <a:pt x="2354504" y="837"/>
                  </a:lnTo>
                  <a:lnTo>
                    <a:pt x="2408635" y="7628"/>
                  </a:lnTo>
                  <a:lnTo>
                    <a:pt x="2460440" y="20388"/>
                  </a:lnTo>
                  <a:lnTo>
                    <a:pt x="2507762" y="38452"/>
                  </a:lnTo>
                  <a:lnTo>
                    <a:pt x="2549885" y="61283"/>
                  </a:lnTo>
                  <a:lnTo>
                    <a:pt x="2586090" y="88344"/>
                  </a:lnTo>
                  <a:lnTo>
                    <a:pt x="2615662" y="119099"/>
                  </a:lnTo>
                  <a:lnTo>
                    <a:pt x="2637882" y="153013"/>
                  </a:lnTo>
                  <a:lnTo>
                    <a:pt x="2652034" y="189548"/>
                  </a:lnTo>
                  <a:lnTo>
                    <a:pt x="2701986" y="201649"/>
                  </a:lnTo>
                  <a:lnTo>
                    <a:pt x="2748455" y="218370"/>
                  </a:lnTo>
                  <a:lnTo>
                    <a:pt x="2790828" y="239358"/>
                  </a:lnTo>
                  <a:lnTo>
                    <a:pt x="2828488" y="264260"/>
                  </a:lnTo>
                  <a:lnTo>
                    <a:pt x="2860820" y="292722"/>
                  </a:lnTo>
                  <a:lnTo>
                    <a:pt x="2887209" y="324392"/>
                  </a:lnTo>
                  <a:lnTo>
                    <a:pt x="2909775" y="365296"/>
                  </a:lnTo>
                  <a:lnTo>
                    <a:pt x="2921775" y="407795"/>
                  </a:lnTo>
                  <a:lnTo>
                    <a:pt x="2923176" y="450936"/>
                  </a:lnTo>
                  <a:lnTo>
                    <a:pt x="2913948" y="493764"/>
                  </a:lnTo>
                  <a:lnTo>
                    <a:pt x="2894059" y="535325"/>
                  </a:lnTo>
                  <a:lnTo>
                    <a:pt x="2928425" y="570742"/>
                  </a:lnTo>
                  <a:lnTo>
                    <a:pt x="2955406" y="608464"/>
                  </a:lnTo>
                  <a:lnTo>
                    <a:pt x="2974898" y="647961"/>
                  </a:lnTo>
                  <a:lnTo>
                    <a:pt x="2986796" y="688701"/>
                  </a:lnTo>
                  <a:lnTo>
                    <a:pt x="2990997" y="730157"/>
                  </a:lnTo>
                  <a:lnTo>
                    <a:pt x="2987398" y="771797"/>
                  </a:lnTo>
                  <a:lnTo>
                    <a:pt x="2975895" y="813093"/>
                  </a:lnTo>
                  <a:lnTo>
                    <a:pt x="2956384" y="853514"/>
                  </a:lnTo>
                  <a:lnTo>
                    <a:pt x="2932658" y="887714"/>
                  </a:lnTo>
                  <a:lnTo>
                    <a:pt x="2903651" y="919392"/>
                  </a:lnTo>
                  <a:lnTo>
                    <a:pt x="2869793" y="948317"/>
                  </a:lnTo>
                  <a:lnTo>
                    <a:pt x="2831513" y="974258"/>
                  </a:lnTo>
                  <a:lnTo>
                    <a:pt x="2789242" y="996984"/>
                  </a:lnTo>
                  <a:lnTo>
                    <a:pt x="2743408" y="1016264"/>
                  </a:lnTo>
                  <a:lnTo>
                    <a:pt x="2694442" y="1031867"/>
                  </a:lnTo>
                  <a:lnTo>
                    <a:pt x="2642775" y="1043561"/>
                  </a:lnTo>
                  <a:lnTo>
                    <a:pt x="2588834" y="1051116"/>
                  </a:lnTo>
                  <a:lnTo>
                    <a:pt x="2583644" y="1093210"/>
                  </a:lnTo>
                  <a:lnTo>
                    <a:pt x="2569417" y="1133682"/>
                  </a:lnTo>
                  <a:lnTo>
                    <a:pt x="2546687" y="1171916"/>
                  </a:lnTo>
                  <a:lnTo>
                    <a:pt x="2515988" y="1207295"/>
                  </a:lnTo>
                  <a:lnTo>
                    <a:pt x="2477857" y="1239204"/>
                  </a:lnTo>
                  <a:lnTo>
                    <a:pt x="2432828" y="1267025"/>
                  </a:lnTo>
                  <a:lnTo>
                    <a:pt x="2381435" y="1290143"/>
                  </a:lnTo>
                  <a:lnTo>
                    <a:pt x="2332662" y="1305748"/>
                  </a:lnTo>
                  <a:lnTo>
                    <a:pt x="2281984" y="1316589"/>
                  </a:lnTo>
                  <a:lnTo>
                    <a:pt x="2230099" y="1322681"/>
                  </a:lnTo>
                  <a:lnTo>
                    <a:pt x="2177707" y="1324037"/>
                  </a:lnTo>
                  <a:lnTo>
                    <a:pt x="2125506" y="1320670"/>
                  </a:lnTo>
                  <a:lnTo>
                    <a:pt x="2074194" y="1312594"/>
                  </a:lnTo>
                  <a:lnTo>
                    <a:pt x="2024471" y="1299822"/>
                  </a:lnTo>
                  <a:lnTo>
                    <a:pt x="1977036" y="1282368"/>
                  </a:lnTo>
                  <a:lnTo>
                    <a:pt x="1956165" y="1320923"/>
                  </a:lnTo>
                  <a:lnTo>
                    <a:pt x="1928784" y="1356831"/>
                  </a:lnTo>
                  <a:lnTo>
                    <a:pt x="1895418" y="1389780"/>
                  </a:lnTo>
                  <a:lnTo>
                    <a:pt x="1856590" y="1419457"/>
                  </a:lnTo>
                  <a:lnTo>
                    <a:pt x="1812825" y="1445550"/>
                  </a:lnTo>
                  <a:lnTo>
                    <a:pt x="1764645" y="1467747"/>
                  </a:lnTo>
                  <a:lnTo>
                    <a:pt x="1712576" y="1485737"/>
                  </a:lnTo>
                  <a:lnTo>
                    <a:pt x="1657140" y="1499206"/>
                  </a:lnTo>
                  <a:lnTo>
                    <a:pt x="1598861" y="1507843"/>
                  </a:lnTo>
                  <a:lnTo>
                    <a:pt x="1545386" y="1511182"/>
                  </a:lnTo>
                  <a:lnTo>
                    <a:pt x="1492413" y="1510298"/>
                  </a:lnTo>
                  <a:lnTo>
                    <a:pt x="1440402" y="1505333"/>
                  </a:lnTo>
                  <a:lnTo>
                    <a:pt x="1389816" y="1496427"/>
                  </a:lnTo>
                  <a:lnTo>
                    <a:pt x="1341115" y="1483721"/>
                  </a:lnTo>
                  <a:lnTo>
                    <a:pt x="1294761" y="1467355"/>
                  </a:lnTo>
                  <a:lnTo>
                    <a:pt x="1251215" y="1447471"/>
                  </a:lnTo>
                  <a:lnTo>
                    <a:pt x="1210938" y="1424210"/>
                  </a:lnTo>
                  <a:lnTo>
                    <a:pt x="1174392" y="1397712"/>
                  </a:lnTo>
                  <a:lnTo>
                    <a:pt x="1142037" y="1368118"/>
                  </a:lnTo>
                  <a:lnTo>
                    <a:pt x="1094833" y="1385568"/>
                  </a:lnTo>
                  <a:lnTo>
                    <a:pt x="1045710" y="1399567"/>
                  </a:lnTo>
                  <a:lnTo>
                    <a:pt x="995061" y="1410076"/>
                  </a:lnTo>
                  <a:lnTo>
                    <a:pt x="943275" y="1417058"/>
                  </a:lnTo>
                  <a:lnTo>
                    <a:pt x="890744" y="1420474"/>
                  </a:lnTo>
                  <a:lnTo>
                    <a:pt x="837859" y="1420286"/>
                  </a:lnTo>
                  <a:lnTo>
                    <a:pt x="785010" y="1416455"/>
                  </a:lnTo>
                  <a:lnTo>
                    <a:pt x="732588" y="1408943"/>
                  </a:lnTo>
                  <a:lnTo>
                    <a:pt x="681518" y="1397843"/>
                  </a:lnTo>
                  <a:lnTo>
                    <a:pt x="632675" y="1383387"/>
                  </a:lnTo>
                  <a:lnTo>
                    <a:pt x="586370" y="1365738"/>
                  </a:lnTo>
                  <a:lnTo>
                    <a:pt x="542917" y="1345062"/>
                  </a:lnTo>
                  <a:lnTo>
                    <a:pt x="502629" y="1321524"/>
                  </a:lnTo>
                  <a:lnTo>
                    <a:pt x="465819" y="1295290"/>
                  </a:lnTo>
                  <a:lnTo>
                    <a:pt x="432802" y="1266524"/>
                  </a:lnTo>
                  <a:lnTo>
                    <a:pt x="403889" y="1235393"/>
                  </a:lnTo>
                  <a:lnTo>
                    <a:pt x="350458" y="1236431"/>
                  </a:lnTo>
                  <a:lnTo>
                    <a:pt x="298591" y="1231126"/>
                  </a:lnTo>
                  <a:lnTo>
                    <a:pt x="249342" y="1219867"/>
                  </a:lnTo>
                  <a:lnTo>
                    <a:pt x="203768" y="1203044"/>
                  </a:lnTo>
                  <a:lnTo>
                    <a:pt x="162922" y="1181046"/>
                  </a:lnTo>
                  <a:lnTo>
                    <a:pt x="127861" y="1154263"/>
                  </a:lnTo>
                  <a:lnTo>
                    <a:pt x="99639" y="1123083"/>
                  </a:lnTo>
                  <a:lnTo>
                    <a:pt x="77455" y="1083159"/>
                  </a:lnTo>
                  <a:lnTo>
                    <a:pt x="67771" y="1041827"/>
                  </a:lnTo>
                  <a:lnTo>
                    <a:pt x="70318" y="1000378"/>
                  </a:lnTo>
                  <a:lnTo>
                    <a:pt x="84825" y="960107"/>
                  </a:lnTo>
                  <a:lnTo>
                    <a:pt x="111022" y="922306"/>
                  </a:lnTo>
                  <a:lnTo>
                    <a:pt x="148639" y="888269"/>
                  </a:lnTo>
                  <a:lnTo>
                    <a:pt x="97292" y="862031"/>
                  </a:lnTo>
                  <a:lnTo>
                    <a:pt x="55926" y="829643"/>
                  </a:lnTo>
                  <a:lnTo>
                    <a:pt x="25371" y="792411"/>
                  </a:lnTo>
                  <a:lnTo>
                    <a:pt x="6452" y="751641"/>
                  </a:lnTo>
                  <a:lnTo>
                    <a:pt x="0" y="708641"/>
                  </a:lnTo>
                  <a:lnTo>
                    <a:pt x="6840" y="664717"/>
                  </a:lnTo>
                  <a:lnTo>
                    <a:pt x="23290" y="628504"/>
                  </a:lnTo>
                  <a:lnTo>
                    <a:pt x="48383" y="595610"/>
                  </a:lnTo>
                  <a:lnTo>
                    <a:pt x="81153" y="566634"/>
                  </a:lnTo>
                  <a:lnTo>
                    <a:pt x="120632" y="542176"/>
                  </a:lnTo>
                  <a:lnTo>
                    <a:pt x="165855" y="522834"/>
                  </a:lnTo>
                  <a:lnTo>
                    <a:pt x="215854" y="509208"/>
                  </a:lnTo>
                  <a:lnTo>
                    <a:pt x="269664" y="501897"/>
                  </a:lnTo>
                  <a:lnTo>
                    <a:pt x="272164" y="497207"/>
                  </a:lnTo>
                  <a:close/>
                </a:path>
              </a:pathLst>
            </a:custGeom>
            <a:ln w="9524">
              <a:solidFill>
                <a:srgbClr val="59595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6312024" y="3376405"/>
              <a:ext cx="93724" cy="93724"/>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6331574" y="3144881"/>
              <a:ext cx="177924" cy="177924"/>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5464813" y="1351277"/>
              <a:ext cx="2741295" cy="1739900"/>
            </a:xfrm>
            <a:custGeom>
              <a:avLst/>
              <a:gdLst/>
              <a:ahLst/>
              <a:cxnLst/>
              <a:rect l="l" t="t" r="r" b="b"/>
              <a:pathLst>
                <a:path w="2741295" h="1739900">
                  <a:moveTo>
                    <a:pt x="1169722" y="1613066"/>
                  </a:moveTo>
                  <a:lnTo>
                    <a:pt x="1159796" y="1662237"/>
                  </a:lnTo>
                  <a:lnTo>
                    <a:pt x="1132728" y="1702382"/>
                  </a:lnTo>
                  <a:lnTo>
                    <a:pt x="1092582" y="1729444"/>
                  </a:lnTo>
                  <a:lnTo>
                    <a:pt x="1043422" y="1739366"/>
                  </a:lnTo>
                  <a:lnTo>
                    <a:pt x="994262" y="1729444"/>
                  </a:lnTo>
                  <a:lnTo>
                    <a:pt x="954116" y="1702382"/>
                  </a:lnTo>
                  <a:lnTo>
                    <a:pt x="927048" y="1662237"/>
                  </a:lnTo>
                  <a:lnTo>
                    <a:pt x="917123" y="1613066"/>
                  </a:lnTo>
                  <a:lnTo>
                    <a:pt x="927048" y="1563906"/>
                  </a:lnTo>
                  <a:lnTo>
                    <a:pt x="954116" y="1523760"/>
                  </a:lnTo>
                  <a:lnTo>
                    <a:pt x="994262" y="1496692"/>
                  </a:lnTo>
                  <a:lnTo>
                    <a:pt x="1043422" y="1486767"/>
                  </a:lnTo>
                  <a:lnTo>
                    <a:pt x="1092582" y="1496692"/>
                  </a:lnTo>
                  <a:lnTo>
                    <a:pt x="1132728" y="1523760"/>
                  </a:lnTo>
                  <a:lnTo>
                    <a:pt x="1159796" y="1563906"/>
                  </a:lnTo>
                  <a:lnTo>
                    <a:pt x="1169722" y="1613066"/>
                  </a:lnTo>
                  <a:close/>
                </a:path>
                <a:path w="2741295" h="1739900">
                  <a:moveTo>
                    <a:pt x="175149" y="833920"/>
                  </a:moveTo>
                  <a:lnTo>
                    <a:pt x="129434" y="833970"/>
                  </a:lnTo>
                  <a:lnTo>
                    <a:pt x="84490" y="829257"/>
                  </a:lnTo>
                  <a:lnTo>
                    <a:pt x="41088" y="819905"/>
                  </a:lnTo>
                  <a:lnTo>
                    <a:pt x="0" y="806035"/>
                  </a:lnTo>
                </a:path>
                <a:path w="2741295" h="1739900">
                  <a:moveTo>
                    <a:pt x="329699" y="1139060"/>
                  </a:moveTo>
                  <a:lnTo>
                    <a:pt x="311054" y="1143691"/>
                  </a:lnTo>
                  <a:lnTo>
                    <a:pt x="292024" y="1147469"/>
                  </a:lnTo>
                  <a:lnTo>
                    <a:pt x="272676" y="1150381"/>
                  </a:lnTo>
                  <a:lnTo>
                    <a:pt x="253074" y="1152417"/>
                  </a:lnTo>
                </a:path>
                <a:path w="2741295" h="1739900">
                  <a:moveTo>
                    <a:pt x="990048" y="1285692"/>
                  </a:moveTo>
                  <a:lnTo>
                    <a:pt x="976744" y="1271125"/>
                  </a:lnTo>
                  <a:lnTo>
                    <a:pt x="964598" y="1256098"/>
                  </a:lnTo>
                  <a:lnTo>
                    <a:pt x="953633" y="1240650"/>
                  </a:lnTo>
                  <a:lnTo>
                    <a:pt x="943873" y="1224817"/>
                  </a:lnTo>
                </a:path>
                <a:path w="2741295" h="1739900">
                  <a:moveTo>
                    <a:pt x="1843921" y="1133882"/>
                  </a:moveTo>
                  <a:lnTo>
                    <a:pt x="1841232" y="1150818"/>
                  </a:lnTo>
                  <a:lnTo>
                    <a:pt x="1837258" y="1167616"/>
                  </a:lnTo>
                  <a:lnTo>
                    <a:pt x="1832010" y="1184243"/>
                  </a:lnTo>
                  <a:lnTo>
                    <a:pt x="1825496" y="1200667"/>
                  </a:lnTo>
                </a:path>
                <a:path w="2741295" h="1739900">
                  <a:moveTo>
                    <a:pt x="2210520" y="721171"/>
                  </a:moveTo>
                  <a:lnTo>
                    <a:pt x="2260024" y="740885"/>
                  </a:lnTo>
                  <a:lnTo>
                    <a:pt x="2304293" y="764860"/>
                  </a:lnTo>
                  <a:lnTo>
                    <a:pt x="2342887" y="792607"/>
                  </a:lnTo>
                  <a:lnTo>
                    <a:pt x="2375367" y="823637"/>
                  </a:lnTo>
                  <a:lnTo>
                    <a:pt x="2401292" y="857462"/>
                  </a:lnTo>
                  <a:lnTo>
                    <a:pt x="2420223" y="893593"/>
                  </a:lnTo>
                  <a:lnTo>
                    <a:pt x="2431721" y="931540"/>
                  </a:lnTo>
                  <a:lnTo>
                    <a:pt x="2435345" y="970815"/>
                  </a:lnTo>
                </a:path>
                <a:path w="2741295" h="1739900">
                  <a:moveTo>
                    <a:pt x="2740794" y="455286"/>
                  </a:moveTo>
                  <a:lnTo>
                    <a:pt x="2721796" y="481570"/>
                  </a:lnTo>
                  <a:lnTo>
                    <a:pt x="2698610" y="506090"/>
                  </a:lnTo>
                  <a:lnTo>
                    <a:pt x="2671491" y="528610"/>
                  </a:lnTo>
                  <a:lnTo>
                    <a:pt x="2640694" y="548893"/>
                  </a:lnTo>
                </a:path>
                <a:path w="2741295" h="1739900">
                  <a:moveTo>
                    <a:pt x="2500594" y="107949"/>
                  </a:moveTo>
                  <a:lnTo>
                    <a:pt x="2503078" y="118926"/>
                  </a:lnTo>
                  <a:lnTo>
                    <a:pt x="2504788" y="129966"/>
                  </a:lnTo>
                  <a:lnTo>
                    <a:pt x="2505720" y="141049"/>
                  </a:lnTo>
                  <a:lnTo>
                    <a:pt x="2505869" y="152157"/>
                  </a:lnTo>
                </a:path>
                <a:path w="2741295" h="1739900">
                  <a:moveTo>
                    <a:pt x="1861271" y="56379"/>
                  </a:moveTo>
                  <a:lnTo>
                    <a:pt x="1871842" y="41356"/>
                  </a:lnTo>
                  <a:lnTo>
                    <a:pt x="1883949" y="26914"/>
                  </a:lnTo>
                  <a:lnTo>
                    <a:pt x="1897541" y="13111"/>
                  </a:lnTo>
                  <a:lnTo>
                    <a:pt x="1912571" y="0"/>
                  </a:lnTo>
                </a:path>
                <a:path w="2741295" h="1739900">
                  <a:moveTo>
                    <a:pt x="1381622" y="83244"/>
                  </a:moveTo>
                  <a:lnTo>
                    <a:pt x="1386179" y="70707"/>
                  </a:lnTo>
                  <a:lnTo>
                    <a:pt x="1391850" y="58399"/>
                  </a:lnTo>
                  <a:lnTo>
                    <a:pt x="1398613" y="46358"/>
                  </a:lnTo>
                  <a:lnTo>
                    <a:pt x="1406447" y="34619"/>
                  </a:lnTo>
                </a:path>
                <a:path w="2741295" h="1739900">
                  <a:moveTo>
                    <a:pt x="818698" y="99764"/>
                  </a:moveTo>
                  <a:lnTo>
                    <a:pt x="842697" y="110131"/>
                  </a:lnTo>
                  <a:lnTo>
                    <a:pt x="865717" y="121471"/>
                  </a:lnTo>
                  <a:lnTo>
                    <a:pt x="887695" y="133750"/>
                  </a:lnTo>
                  <a:lnTo>
                    <a:pt x="908573" y="146937"/>
                  </a:lnTo>
                </a:path>
                <a:path w="2741295" h="1739900">
                  <a:moveTo>
                    <a:pt x="136024" y="470504"/>
                  </a:moveTo>
                  <a:lnTo>
                    <a:pt x="131033" y="458264"/>
                  </a:lnTo>
                  <a:lnTo>
                    <a:pt x="126749" y="445902"/>
                  </a:lnTo>
                  <a:lnTo>
                    <a:pt x="123178" y="433433"/>
                  </a:lnTo>
                  <a:lnTo>
                    <a:pt x="120324" y="420871"/>
                  </a:lnTo>
                </a:path>
              </a:pathLst>
            </a:custGeom>
            <a:ln w="9524">
              <a:solidFill>
                <a:srgbClr val="59595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6160737" y="1984490"/>
              <a:ext cx="615123" cy="560153"/>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6949711" y="1887451"/>
              <a:ext cx="615123" cy="560148"/>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715438" y="1541509"/>
              <a:ext cx="641723" cy="560181"/>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630861" y="1379622"/>
              <a:ext cx="664248" cy="604873"/>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object 21"/>
          <p:cNvSpPr txBox="1">
            <a:spLocks noGrp="1"/>
          </p:cNvSpPr>
          <p:nvPr>
            <p:ph type="title"/>
          </p:nvPr>
        </p:nvSpPr>
        <p:spPr>
          <a:xfrm>
            <a:off x="384723" y="1055259"/>
            <a:ext cx="3833315" cy="474489"/>
          </a:xfrm>
          <a:prstGeom prst="rect">
            <a:avLst/>
          </a:prstGeom>
        </p:spPr>
        <p:txBody>
          <a:bodyPr vert="horz" wrap="square" lIns="0" tIns="12700" rIns="0" bIns="0" rtlCol="0">
            <a:spAutoFit/>
          </a:bodyPr>
          <a:lstStyle/>
          <a:p>
            <a:pPr marL="12700">
              <a:spcBef>
                <a:spcPts val="100"/>
              </a:spcBef>
            </a:pPr>
            <a:r>
              <a:rPr b="1" dirty="0">
                <a:latin typeface="Verdana"/>
                <a:cs typeface="Verdana"/>
              </a:rPr>
              <a:t>Biases in Data</a:t>
            </a:r>
          </a:p>
        </p:txBody>
      </p:sp>
      <p:sp>
        <p:nvSpPr>
          <p:cNvPr id="23" name="object 32">
            <a:extLst>
              <a:ext uri="{FF2B5EF4-FFF2-40B4-BE49-F238E27FC236}">
                <a16:creationId xmlns:a16="http://schemas.microsoft.com/office/drawing/2014/main" id="{8DFB6D74-841C-4A75-93DE-7D0785375C4E}"/>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4724" y="2270725"/>
            <a:ext cx="3327400" cy="191135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4599"/>
              </a:lnSpc>
              <a:spcBef>
                <a:spcPts val="100"/>
              </a:spcBef>
              <a:spcAft>
                <a:spcPts val="0"/>
              </a:spcAft>
              <a:buClrTx/>
              <a:buSzTx/>
              <a:buFontTx/>
              <a:buNone/>
              <a:tabLst/>
              <a:defRPr/>
            </a:pPr>
            <a:r>
              <a:rPr kumimoji="0" sz="1800" b="0" i="0" u="none" strike="noStrike" kern="1200" cap="none" spc="40" normalizeH="0" baseline="0" noProof="0" dirty="0">
                <a:ln>
                  <a:noFill/>
                </a:ln>
                <a:solidFill>
                  <a:srgbClr val="FFFFFF"/>
                </a:solidFill>
                <a:effectLst/>
                <a:uLnTx/>
                <a:uFillTx/>
                <a:latin typeface="Arial"/>
                <a:ea typeface="+mn-ea"/>
                <a:cs typeface="Arial"/>
              </a:rPr>
              <a:t>It's </a:t>
            </a:r>
            <a:r>
              <a:rPr kumimoji="0" sz="1800" b="0" i="0" u="none" strike="noStrike" kern="1200" cap="none" spc="10" normalizeH="0" baseline="0" noProof="0" dirty="0">
                <a:ln>
                  <a:noFill/>
                </a:ln>
                <a:solidFill>
                  <a:srgbClr val="FFFFFF"/>
                </a:solidFill>
                <a:effectLst/>
                <a:uLnTx/>
                <a:uFillTx/>
                <a:latin typeface="Arial"/>
                <a:ea typeface="+mn-ea"/>
                <a:cs typeface="Arial"/>
              </a:rPr>
              <a:t>possible </a:t>
            </a:r>
            <a:r>
              <a:rPr kumimoji="0" sz="1800" b="0" i="0" u="none" strike="noStrike" kern="1200" cap="none" spc="20" normalizeH="0" baseline="0" noProof="0" dirty="0">
                <a:ln>
                  <a:noFill/>
                </a:ln>
                <a:solidFill>
                  <a:srgbClr val="FFFFFF"/>
                </a:solidFill>
                <a:effectLst/>
                <a:uLnTx/>
                <a:uFillTx/>
                <a:latin typeface="Arial"/>
                <a:ea typeface="+mn-ea"/>
                <a:cs typeface="Arial"/>
              </a:rPr>
              <a:t>that </a:t>
            </a:r>
            <a:r>
              <a:rPr kumimoji="0" sz="1800" b="0" i="0" u="none" strike="noStrike" kern="1200" cap="none" spc="10" normalizeH="0" baseline="0" noProof="0" dirty="0">
                <a:ln>
                  <a:noFill/>
                </a:ln>
                <a:solidFill>
                  <a:srgbClr val="FFFFFF"/>
                </a:solidFill>
                <a:effectLst/>
                <a:uLnTx/>
                <a:uFillTx/>
                <a:latin typeface="Arial"/>
                <a:ea typeface="+mn-ea"/>
                <a:cs typeface="Arial"/>
              </a:rPr>
              <a:t>you </a:t>
            </a:r>
            <a:r>
              <a:rPr kumimoji="0" sz="1800" b="0" i="0" u="none" strike="noStrike" kern="1200" cap="none" spc="-25" normalizeH="0" baseline="0" noProof="0" dirty="0">
                <a:ln>
                  <a:noFill/>
                </a:ln>
                <a:solidFill>
                  <a:srgbClr val="FFFFFF"/>
                </a:solidFill>
                <a:effectLst/>
                <a:uLnTx/>
                <a:uFillTx/>
                <a:latin typeface="Arial"/>
                <a:ea typeface="+mn-ea"/>
                <a:cs typeface="Arial"/>
              </a:rPr>
              <a:t>have an  </a:t>
            </a:r>
            <a:r>
              <a:rPr kumimoji="0" sz="1800" b="0" i="0" u="none" strike="noStrike" kern="1200" cap="none" spc="10" normalizeH="0" baseline="0" noProof="0" dirty="0">
                <a:ln>
                  <a:noFill/>
                </a:ln>
                <a:solidFill>
                  <a:srgbClr val="FFFFFF"/>
                </a:solidFill>
                <a:effectLst/>
                <a:uLnTx/>
                <a:uFillTx/>
                <a:latin typeface="Arial"/>
                <a:ea typeface="+mn-ea"/>
                <a:cs typeface="Arial"/>
              </a:rPr>
              <a:t>appropriate amount </a:t>
            </a:r>
            <a:r>
              <a:rPr kumimoji="0" sz="1800" b="0" i="0" u="none" strike="noStrike" kern="1200" cap="none" spc="30" normalizeH="0" baseline="0" noProof="0" dirty="0">
                <a:ln>
                  <a:noFill/>
                </a:ln>
                <a:solidFill>
                  <a:srgbClr val="FFFFFF"/>
                </a:solidFill>
                <a:effectLst/>
                <a:uLnTx/>
                <a:uFillTx/>
                <a:latin typeface="Arial"/>
                <a:ea typeface="+mn-ea"/>
                <a:cs typeface="Arial"/>
              </a:rPr>
              <a:t>of </a:t>
            </a:r>
            <a:r>
              <a:rPr kumimoji="0" sz="1800" b="0" i="0" u="none" strike="noStrike" kern="1200" cap="none" spc="10" normalizeH="0" baseline="0" noProof="0" dirty="0">
                <a:ln>
                  <a:noFill/>
                </a:ln>
                <a:solidFill>
                  <a:srgbClr val="FFFFFF"/>
                </a:solidFill>
                <a:effectLst/>
                <a:uLnTx/>
                <a:uFillTx/>
                <a:latin typeface="Arial"/>
                <a:ea typeface="+mn-ea"/>
                <a:cs typeface="Arial"/>
              </a:rPr>
              <a:t>data </a:t>
            </a:r>
            <a:r>
              <a:rPr kumimoji="0" sz="1800" b="0" i="0" u="none" strike="noStrike" kern="1200" cap="none" spc="15" normalizeH="0" baseline="0" noProof="0" dirty="0">
                <a:ln>
                  <a:noFill/>
                </a:ln>
                <a:solidFill>
                  <a:srgbClr val="FFFFFF"/>
                </a:solidFill>
                <a:effectLst/>
                <a:uLnTx/>
                <a:uFillTx/>
                <a:latin typeface="Arial"/>
                <a:ea typeface="+mn-ea"/>
                <a:cs typeface="Arial"/>
              </a:rPr>
              <a:t>for  </a:t>
            </a:r>
            <a:r>
              <a:rPr kumimoji="0" sz="1800" b="0" i="0" u="none" strike="noStrike" kern="1200" cap="none" spc="-20" normalizeH="0" baseline="0" noProof="0" dirty="0">
                <a:ln>
                  <a:noFill/>
                </a:ln>
                <a:solidFill>
                  <a:srgbClr val="FFFFFF"/>
                </a:solidFill>
                <a:effectLst/>
                <a:uLnTx/>
                <a:uFillTx/>
                <a:latin typeface="Arial"/>
                <a:ea typeface="+mn-ea"/>
                <a:cs typeface="Arial"/>
              </a:rPr>
              <a:t>every </a:t>
            </a:r>
            <a:r>
              <a:rPr kumimoji="0" sz="1800" b="0" i="0" u="none" strike="noStrike" kern="1200" cap="none" spc="20" normalizeH="0" baseline="0" noProof="0" dirty="0">
                <a:ln>
                  <a:noFill/>
                </a:ln>
                <a:solidFill>
                  <a:srgbClr val="FFFFFF"/>
                </a:solidFill>
                <a:effectLst/>
                <a:uLnTx/>
                <a:uFillTx/>
                <a:latin typeface="Arial"/>
                <a:ea typeface="+mn-ea"/>
                <a:cs typeface="Arial"/>
              </a:rPr>
              <a:t>group </a:t>
            </a:r>
            <a:r>
              <a:rPr kumimoji="0" sz="1800" b="0" i="0" u="none" strike="noStrike" kern="1200" cap="none" spc="10" normalizeH="0" baseline="0" noProof="0" dirty="0">
                <a:ln>
                  <a:noFill/>
                </a:ln>
                <a:solidFill>
                  <a:srgbClr val="FFFFFF"/>
                </a:solidFill>
                <a:effectLst/>
                <a:uLnTx/>
                <a:uFillTx/>
                <a:latin typeface="Arial"/>
                <a:ea typeface="+mn-ea"/>
                <a:cs typeface="Arial"/>
              </a:rPr>
              <a:t>you </a:t>
            </a:r>
            <a:r>
              <a:rPr kumimoji="0" sz="1800" b="0" i="0" u="none" strike="noStrike" kern="1200" cap="none" spc="5" normalizeH="0" baseline="0" noProof="0" dirty="0">
                <a:ln>
                  <a:noFill/>
                </a:ln>
                <a:solidFill>
                  <a:srgbClr val="FFFFFF"/>
                </a:solidFill>
                <a:effectLst/>
                <a:uLnTx/>
                <a:uFillTx/>
                <a:latin typeface="Arial"/>
                <a:ea typeface="+mn-ea"/>
                <a:cs typeface="Arial"/>
              </a:rPr>
              <a:t>can </a:t>
            </a:r>
            <a:r>
              <a:rPr kumimoji="0" sz="1800" b="0" i="0" u="none" strike="noStrike" kern="1200" cap="none" spc="15" normalizeH="0" baseline="0" noProof="0" dirty="0">
                <a:ln>
                  <a:noFill/>
                </a:ln>
                <a:solidFill>
                  <a:srgbClr val="FFFFFF"/>
                </a:solidFill>
                <a:effectLst/>
                <a:uLnTx/>
                <a:uFillTx/>
                <a:latin typeface="Arial"/>
                <a:ea typeface="+mn-ea"/>
                <a:cs typeface="Arial"/>
              </a:rPr>
              <a:t>think </a:t>
            </a:r>
            <a:r>
              <a:rPr kumimoji="0" sz="1800" b="0" i="0" u="none" strike="noStrike" kern="1200" cap="none" spc="30" normalizeH="0" baseline="0" noProof="0" dirty="0">
                <a:ln>
                  <a:noFill/>
                </a:ln>
                <a:solidFill>
                  <a:srgbClr val="FFFFFF"/>
                </a:solidFill>
                <a:effectLst/>
                <a:uLnTx/>
                <a:uFillTx/>
                <a:latin typeface="Arial"/>
                <a:ea typeface="+mn-ea"/>
                <a:cs typeface="Arial"/>
              </a:rPr>
              <a:t>of</a:t>
            </a:r>
            <a:r>
              <a:rPr kumimoji="0" sz="1800" b="0" i="0" u="none" strike="noStrike" kern="1200" cap="none" spc="-110" normalizeH="0" baseline="0" noProof="0" dirty="0">
                <a:ln>
                  <a:noFill/>
                </a:ln>
                <a:solidFill>
                  <a:srgbClr val="FFFFFF"/>
                </a:solidFill>
                <a:effectLst/>
                <a:uLnTx/>
                <a:uFillTx/>
                <a:latin typeface="Arial"/>
                <a:ea typeface="+mn-ea"/>
                <a:cs typeface="Arial"/>
              </a:rPr>
              <a:t> </a:t>
            </a:r>
            <a:r>
              <a:rPr kumimoji="0" sz="1800" b="0" i="0" u="none" strike="noStrike" kern="1200" cap="none" spc="35" normalizeH="0" baseline="0" noProof="0" dirty="0">
                <a:ln>
                  <a:noFill/>
                </a:ln>
                <a:solidFill>
                  <a:srgbClr val="FFFFFF"/>
                </a:solidFill>
                <a:effectLst/>
                <a:uLnTx/>
                <a:uFillTx/>
                <a:latin typeface="Arial"/>
                <a:ea typeface="+mn-ea"/>
                <a:cs typeface="Arial"/>
              </a:rPr>
              <a:t>but  </a:t>
            </a:r>
            <a:r>
              <a:rPr kumimoji="0" sz="1800" b="0" i="0" u="none" strike="noStrike" kern="1200" cap="none" spc="20" normalizeH="0" baseline="0" noProof="0" dirty="0">
                <a:ln>
                  <a:noFill/>
                </a:ln>
                <a:solidFill>
                  <a:srgbClr val="FFFFFF"/>
                </a:solidFill>
                <a:effectLst/>
                <a:uLnTx/>
                <a:uFillTx/>
                <a:latin typeface="Arial"/>
                <a:ea typeface="+mn-ea"/>
                <a:cs typeface="Arial"/>
              </a:rPr>
              <a:t>that </a:t>
            </a:r>
            <a:r>
              <a:rPr kumimoji="0" sz="1800" b="0" i="0" u="none" strike="noStrike" kern="1200" cap="none" spc="5" normalizeH="0" baseline="0" noProof="0" dirty="0">
                <a:ln>
                  <a:noFill/>
                </a:ln>
                <a:solidFill>
                  <a:srgbClr val="FFFFFF"/>
                </a:solidFill>
                <a:effectLst/>
                <a:uLnTx/>
                <a:uFillTx/>
                <a:latin typeface="Arial"/>
                <a:ea typeface="+mn-ea"/>
                <a:cs typeface="Arial"/>
              </a:rPr>
              <a:t>some </a:t>
            </a:r>
            <a:r>
              <a:rPr kumimoji="0" sz="1800" b="0" i="0" u="none" strike="noStrike" kern="1200" cap="none" spc="15" normalizeH="0" baseline="0" noProof="0" dirty="0">
                <a:ln>
                  <a:noFill/>
                </a:ln>
                <a:solidFill>
                  <a:srgbClr val="FFFFFF"/>
                </a:solidFill>
                <a:effectLst/>
                <a:uLnTx/>
                <a:uFillTx/>
                <a:latin typeface="Arial"/>
                <a:ea typeface="+mn-ea"/>
                <a:cs typeface="Arial"/>
              </a:rPr>
              <a:t>groups </a:t>
            </a:r>
            <a:r>
              <a:rPr kumimoji="0" sz="1800" b="0" i="0" u="none" strike="noStrike" kern="1200" cap="none" spc="-30" normalizeH="0" baseline="0" noProof="0" dirty="0">
                <a:ln>
                  <a:noFill/>
                </a:ln>
                <a:solidFill>
                  <a:srgbClr val="FFFFFF"/>
                </a:solidFill>
                <a:effectLst/>
                <a:uLnTx/>
                <a:uFillTx/>
                <a:latin typeface="Arial"/>
                <a:ea typeface="+mn-ea"/>
                <a:cs typeface="Arial"/>
              </a:rPr>
              <a:t>are  </a:t>
            </a:r>
            <a:r>
              <a:rPr kumimoji="0" sz="1800" b="0" i="0" u="none" strike="noStrike" kern="1200" cap="none" spc="5" normalizeH="0" baseline="0" noProof="0" dirty="0">
                <a:ln>
                  <a:noFill/>
                </a:ln>
                <a:solidFill>
                  <a:srgbClr val="FFFFFF"/>
                </a:solidFill>
                <a:effectLst/>
                <a:uLnTx/>
                <a:uFillTx/>
                <a:latin typeface="Arial"/>
                <a:ea typeface="+mn-ea"/>
                <a:cs typeface="Arial"/>
              </a:rPr>
              <a:t>represented </a:t>
            </a:r>
            <a:r>
              <a:rPr kumimoji="0" sz="1800" b="0" i="0" u="none" strike="noStrike" kern="1200" cap="none" spc="-15" normalizeH="0" baseline="0" noProof="0" dirty="0">
                <a:ln>
                  <a:noFill/>
                </a:ln>
                <a:solidFill>
                  <a:srgbClr val="FFFFFF"/>
                </a:solidFill>
                <a:effectLst/>
                <a:uLnTx/>
                <a:uFillTx/>
                <a:latin typeface="Arial"/>
                <a:ea typeface="+mn-ea"/>
                <a:cs typeface="Arial"/>
              </a:rPr>
              <a:t>less </a:t>
            </a:r>
            <a:r>
              <a:rPr kumimoji="0" sz="1800" b="0" i="0" u="none" strike="noStrike" kern="1200" cap="none" spc="5" normalizeH="0" baseline="0" noProof="0" dirty="0">
                <a:ln>
                  <a:noFill/>
                </a:ln>
                <a:solidFill>
                  <a:srgbClr val="FFFFFF"/>
                </a:solidFill>
                <a:effectLst/>
                <a:uLnTx/>
                <a:uFillTx/>
                <a:latin typeface="Arial"/>
                <a:ea typeface="+mn-ea"/>
                <a:cs typeface="Arial"/>
              </a:rPr>
              <a:t>positively </a:t>
            </a:r>
            <a:r>
              <a:rPr kumimoji="0" sz="1800" b="0" i="0" u="none" strike="noStrike" kern="1200" cap="none" spc="0" normalizeH="0" baseline="0" noProof="0" dirty="0">
                <a:ln>
                  <a:noFill/>
                </a:ln>
                <a:solidFill>
                  <a:srgbClr val="FFFFFF"/>
                </a:solidFill>
                <a:effectLst/>
                <a:uLnTx/>
                <a:uFillTx/>
                <a:latin typeface="Arial"/>
                <a:ea typeface="+mn-ea"/>
                <a:cs typeface="Arial"/>
              </a:rPr>
              <a:t>than  others.</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3" name="object 3"/>
          <p:cNvGrpSpPr/>
          <p:nvPr/>
        </p:nvGrpSpPr>
        <p:grpSpPr>
          <a:xfrm>
            <a:off x="4695129" y="2346943"/>
            <a:ext cx="3527425" cy="3883025"/>
            <a:chOff x="4695128" y="870258"/>
            <a:chExt cx="3527425" cy="3883025"/>
          </a:xfrm>
        </p:grpSpPr>
        <p:sp>
          <p:nvSpPr>
            <p:cNvPr id="4" name="object 4"/>
            <p:cNvSpPr/>
            <p:nvPr/>
          </p:nvSpPr>
          <p:spPr>
            <a:xfrm>
              <a:off x="5814288" y="1628721"/>
              <a:ext cx="414649" cy="53591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699890" y="875020"/>
              <a:ext cx="2684780" cy="2684780"/>
            </a:xfrm>
            <a:custGeom>
              <a:avLst/>
              <a:gdLst/>
              <a:ahLst/>
              <a:cxnLst/>
              <a:rect l="l" t="t" r="r" b="b"/>
              <a:pathLst>
                <a:path w="2684779" h="2684779">
                  <a:moveTo>
                    <a:pt x="0" y="1342347"/>
                  </a:moveTo>
                  <a:lnTo>
                    <a:pt x="847" y="1294201"/>
                  </a:lnTo>
                  <a:lnTo>
                    <a:pt x="3370" y="1246482"/>
                  </a:lnTo>
                  <a:lnTo>
                    <a:pt x="7539" y="1199218"/>
                  </a:lnTo>
                  <a:lnTo>
                    <a:pt x="13328" y="1152437"/>
                  </a:lnTo>
                  <a:lnTo>
                    <a:pt x="20707" y="1106167"/>
                  </a:lnTo>
                  <a:lnTo>
                    <a:pt x="29648" y="1060437"/>
                  </a:lnTo>
                  <a:lnTo>
                    <a:pt x="40123" y="1015276"/>
                  </a:lnTo>
                  <a:lnTo>
                    <a:pt x="52103" y="970712"/>
                  </a:lnTo>
                  <a:lnTo>
                    <a:pt x="65560" y="926772"/>
                  </a:lnTo>
                  <a:lnTo>
                    <a:pt x="80465" y="883487"/>
                  </a:lnTo>
                  <a:lnTo>
                    <a:pt x="96790" y="840883"/>
                  </a:lnTo>
                  <a:lnTo>
                    <a:pt x="114507" y="798989"/>
                  </a:lnTo>
                  <a:lnTo>
                    <a:pt x="133587" y="757835"/>
                  </a:lnTo>
                  <a:lnTo>
                    <a:pt x="154002" y="717447"/>
                  </a:lnTo>
                  <a:lnTo>
                    <a:pt x="175723" y="677855"/>
                  </a:lnTo>
                  <a:lnTo>
                    <a:pt x="198723" y="639087"/>
                  </a:lnTo>
                  <a:lnTo>
                    <a:pt x="222972" y="601171"/>
                  </a:lnTo>
                  <a:lnTo>
                    <a:pt x="248442" y="564136"/>
                  </a:lnTo>
                  <a:lnTo>
                    <a:pt x="275106" y="528010"/>
                  </a:lnTo>
                  <a:lnTo>
                    <a:pt x="302934" y="492821"/>
                  </a:lnTo>
                  <a:lnTo>
                    <a:pt x="331898" y="458599"/>
                  </a:lnTo>
                  <a:lnTo>
                    <a:pt x="361969" y="425370"/>
                  </a:lnTo>
                  <a:lnTo>
                    <a:pt x="393121" y="393165"/>
                  </a:lnTo>
                  <a:lnTo>
                    <a:pt x="425323" y="362010"/>
                  </a:lnTo>
                  <a:lnTo>
                    <a:pt x="458547" y="331935"/>
                  </a:lnTo>
                  <a:lnTo>
                    <a:pt x="492766" y="302968"/>
                  </a:lnTo>
                  <a:lnTo>
                    <a:pt x="527951" y="275137"/>
                  </a:lnTo>
                  <a:lnTo>
                    <a:pt x="564073" y="248470"/>
                  </a:lnTo>
                  <a:lnTo>
                    <a:pt x="601104" y="222997"/>
                  </a:lnTo>
                  <a:lnTo>
                    <a:pt x="639015" y="198745"/>
                  </a:lnTo>
                  <a:lnTo>
                    <a:pt x="677779" y="175743"/>
                  </a:lnTo>
                  <a:lnTo>
                    <a:pt x="717367" y="154019"/>
                  </a:lnTo>
                  <a:lnTo>
                    <a:pt x="757750" y="133602"/>
                  </a:lnTo>
                  <a:lnTo>
                    <a:pt x="798900" y="114520"/>
                  </a:lnTo>
                  <a:lnTo>
                    <a:pt x="840789" y="96801"/>
                  </a:lnTo>
                  <a:lnTo>
                    <a:pt x="883388" y="80474"/>
                  </a:lnTo>
                  <a:lnTo>
                    <a:pt x="926669" y="65567"/>
                  </a:lnTo>
                  <a:lnTo>
                    <a:pt x="970603" y="52109"/>
                  </a:lnTo>
                  <a:lnTo>
                    <a:pt x="1015163" y="40128"/>
                  </a:lnTo>
                  <a:lnTo>
                    <a:pt x="1060319" y="29652"/>
                  </a:lnTo>
                  <a:lnTo>
                    <a:pt x="1106043" y="20710"/>
                  </a:lnTo>
                  <a:lnTo>
                    <a:pt x="1152308" y="13330"/>
                  </a:lnTo>
                  <a:lnTo>
                    <a:pt x="1199084" y="7540"/>
                  </a:lnTo>
                  <a:lnTo>
                    <a:pt x="1246343" y="3370"/>
                  </a:lnTo>
                  <a:lnTo>
                    <a:pt x="1294057" y="847"/>
                  </a:lnTo>
                  <a:lnTo>
                    <a:pt x="1342197" y="0"/>
                  </a:lnTo>
                  <a:lnTo>
                    <a:pt x="1392943" y="958"/>
                  </a:lnTo>
                  <a:lnTo>
                    <a:pt x="1443442" y="3821"/>
                  </a:lnTo>
                  <a:lnTo>
                    <a:pt x="1493646" y="8568"/>
                  </a:lnTo>
                  <a:lnTo>
                    <a:pt x="1543505" y="15178"/>
                  </a:lnTo>
                  <a:lnTo>
                    <a:pt x="1592971" y="23632"/>
                  </a:lnTo>
                  <a:lnTo>
                    <a:pt x="1641996" y="33909"/>
                  </a:lnTo>
                  <a:lnTo>
                    <a:pt x="1690530" y="45989"/>
                  </a:lnTo>
                  <a:lnTo>
                    <a:pt x="1738526" y="59853"/>
                  </a:lnTo>
                  <a:lnTo>
                    <a:pt x="1785933" y="75480"/>
                  </a:lnTo>
                  <a:lnTo>
                    <a:pt x="1832705" y="92849"/>
                  </a:lnTo>
                  <a:lnTo>
                    <a:pt x="1878791" y="111941"/>
                  </a:lnTo>
                  <a:lnTo>
                    <a:pt x="1924143" y="132735"/>
                  </a:lnTo>
                  <a:lnTo>
                    <a:pt x="1968714" y="155211"/>
                  </a:lnTo>
                  <a:lnTo>
                    <a:pt x="2012453" y="179350"/>
                  </a:lnTo>
                  <a:lnTo>
                    <a:pt x="2055312" y="205130"/>
                  </a:lnTo>
                  <a:lnTo>
                    <a:pt x="2097243" y="232533"/>
                  </a:lnTo>
                  <a:lnTo>
                    <a:pt x="2138198" y="261537"/>
                  </a:lnTo>
                  <a:lnTo>
                    <a:pt x="2178126" y="292122"/>
                  </a:lnTo>
                  <a:lnTo>
                    <a:pt x="2216980" y="324269"/>
                  </a:lnTo>
                  <a:lnTo>
                    <a:pt x="2254711" y="357957"/>
                  </a:lnTo>
                  <a:lnTo>
                    <a:pt x="2291270" y="393166"/>
                  </a:lnTo>
                  <a:lnTo>
                    <a:pt x="2326477" y="429731"/>
                  </a:lnTo>
                  <a:lnTo>
                    <a:pt x="2360162" y="467467"/>
                  </a:lnTo>
                  <a:lnTo>
                    <a:pt x="2392307" y="506326"/>
                  </a:lnTo>
                  <a:lnTo>
                    <a:pt x="2422890" y="546260"/>
                  </a:lnTo>
                  <a:lnTo>
                    <a:pt x="2451891" y="587219"/>
                  </a:lnTo>
                  <a:lnTo>
                    <a:pt x="2479291" y="629155"/>
                  </a:lnTo>
                  <a:lnTo>
                    <a:pt x="2505069" y="672019"/>
                  </a:lnTo>
                  <a:lnTo>
                    <a:pt x="2529204" y="715764"/>
                  </a:lnTo>
                  <a:lnTo>
                    <a:pt x="2551678" y="760339"/>
                  </a:lnTo>
                  <a:lnTo>
                    <a:pt x="2572470" y="805696"/>
                  </a:lnTo>
                  <a:lnTo>
                    <a:pt x="2591559" y="851788"/>
                  </a:lnTo>
                  <a:lnTo>
                    <a:pt x="2608926" y="898564"/>
                  </a:lnTo>
                  <a:lnTo>
                    <a:pt x="2624550" y="945977"/>
                  </a:lnTo>
                  <a:lnTo>
                    <a:pt x="2638412" y="993977"/>
                  </a:lnTo>
                  <a:lnTo>
                    <a:pt x="2650490" y="1042516"/>
                  </a:lnTo>
                  <a:lnTo>
                    <a:pt x="2660766" y="1091546"/>
                  </a:lnTo>
                  <a:lnTo>
                    <a:pt x="2669218" y="1141018"/>
                  </a:lnTo>
                  <a:lnTo>
                    <a:pt x="2675828" y="1190882"/>
                  </a:lnTo>
                  <a:lnTo>
                    <a:pt x="2680573" y="1241091"/>
                  </a:lnTo>
                  <a:lnTo>
                    <a:pt x="2683436" y="1291595"/>
                  </a:lnTo>
                  <a:lnTo>
                    <a:pt x="2684394" y="1342347"/>
                  </a:lnTo>
                  <a:lnTo>
                    <a:pt x="2683547" y="1390492"/>
                  </a:lnTo>
                  <a:lnTo>
                    <a:pt x="2681024" y="1438211"/>
                  </a:lnTo>
                  <a:lnTo>
                    <a:pt x="2676854" y="1485475"/>
                  </a:lnTo>
                  <a:lnTo>
                    <a:pt x="2671065" y="1532256"/>
                  </a:lnTo>
                  <a:lnTo>
                    <a:pt x="2663686" y="1578525"/>
                  </a:lnTo>
                  <a:lnTo>
                    <a:pt x="2654745" y="1624255"/>
                  </a:lnTo>
                  <a:lnTo>
                    <a:pt x="2644271" y="1669416"/>
                  </a:lnTo>
                  <a:lnTo>
                    <a:pt x="2632291" y="1713980"/>
                  </a:lnTo>
                  <a:lnTo>
                    <a:pt x="2618834" y="1757920"/>
                  </a:lnTo>
                  <a:lnTo>
                    <a:pt x="2603929" y="1801205"/>
                  </a:lnTo>
                  <a:lnTo>
                    <a:pt x="2587604" y="1843809"/>
                  </a:lnTo>
                  <a:lnTo>
                    <a:pt x="2569887" y="1885703"/>
                  </a:lnTo>
                  <a:lnTo>
                    <a:pt x="2550807" y="1926857"/>
                  </a:lnTo>
                  <a:lnTo>
                    <a:pt x="2530392" y="1967245"/>
                  </a:lnTo>
                  <a:lnTo>
                    <a:pt x="2508670" y="2006837"/>
                  </a:lnTo>
                  <a:lnTo>
                    <a:pt x="2485671" y="2045605"/>
                  </a:lnTo>
                  <a:lnTo>
                    <a:pt x="2461422" y="2083521"/>
                  </a:lnTo>
                  <a:lnTo>
                    <a:pt x="2435951" y="2120556"/>
                  </a:lnTo>
                  <a:lnTo>
                    <a:pt x="2409288" y="2156683"/>
                  </a:lnTo>
                  <a:lnTo>
                    <a:pt x="2381460" y="2191871"/>
                  </a:lnTo>
                  <a:lnTo>
                    <a:pt x="2352496" y="2226094"/>
                  </a:lnTo>
                  <a:lnTo>
                    <a:pt x="2322424" y="2259322"/>
                  </a:lnTo>
                  <a:lnTo>
                    <a:pt x="2291273" y="2291528"/>
                  </a:lnTo>
                  <a:lnTo>
                    <a:pt x="2259071" y="2322683"/>
                  </a:lnTo>
                  <a:lnTo>
                    <a:pt x="2225846" y="2352758"/>
                  </a:lnTo>
                  <a:lnTo>
                    <a:pt x="2191628" y="2381726"/>
                  </a:lnTo>
                  <a:lnTo>
                    <a:pt x="2156443" y="2409557"/>
                  </a:lnTo>
                  <a:lnTo>
                    <a:pt x="2120321" y="2436224"/>
                  </a:lnTo>
                  <a:lnTo>
                    <a:pt x="2083290" y="2461697"/>
                  </a:lnTo>
                  <a:lnTo>
                    <a:pt x="2045378" y="2485949"/>
                  </a:lnTo>
                  <a:lnTo>
                    <a:pt x="2006615" y="2508951"/>
                  </a:lnTo>
                  <a:lnTo>
                    <a:pt x="1967027" y="2530675"/>
                  </a:lnTo>
                  <a:lnTo>
                    <a:pt x="1926644" y="2551093"/>
                  </a:lnTo>
                  <a:lnTo>
                    <a:pt x="1885494" y="2570175"/>
                  </a:lnTo>
                  <a:lnTo>
                    <a:pt x="1843605" y="2587894"/>
                  </a:lnTo>
                  <a:lnTo>
                    <a:pt x="1801006" y="2604221"/>
                  </a:lnTo>
                  <a:lnTo>
                    <a:pt x="1757725" y="2619128"/>
                  </a:lnTo>
                  <a:lnTo>
                    <a:pt x="1713791" y="2632587"/>
                  </a:lnTo>
                  <a:lnTo>
                    <a:pt x="1669231" y="2644568"/>
                  </a:lnTo>
                  <a:lnTo>
                    <a:pt x="1624075" y="2655044"/>
                  </a:lnTo>
                  <a:lnTo>
                    <a:pt x="1578350" y="2663986"/>
                  </a:lnTo>
                  <a:lnTo>
                    <a:pt x="1532086" y="2671366"/>
                  </a:lnTo>
                  <a:lnTo>
                    <a:pt x="1485310" y="2677156"/>
                  </a:lnTo>
                  <a:lnTo>
                    <a:pt x="1438051" y="2681326"/>
                  </a:lnTo>
                  <a:lnTo>
                    <a:pt x="1390337" y="2683849"/>
                  </a:lnTo>
                  <a:lnTo>
                    <a:pt x="1342197" y="2684697"/>
                  </a:lnTo>
                  <a:lnTo>
                    <a:pt x="1294057" y="2683849"/>
                  </a:lnTo>
                  <a:lnTo>
                    <a:pt x="1246343" y="2681326"/>
                  </a:lnTo>
                  <a:lnTo>
                    <a:pt x="1199084" y="2677156"/>
                  </a:lnTo>
                  <a:lnTo>
                    <a:pt x="1152308" y="2671366"/>
                  </a:lnTo>
                  <a:lnTo>
                    <a:pt x="1106043" y="2663986"/>
                  </a:lnTo>
                  <a:lnTo>
                    <a:pt x="1060319" y="2655044"/>
                  </a:lnTo>
                  <a:lnTo>
                    <a:pt x="1015163" y="2644568"/>
                  </a:lnTo>
                  <a:lnTo>
                    <a:pt x="970603" y="2632587"/>
                  </a:lnTo>
                  <a:lnTo>
                    <a:pt x="926669" y="2619128"/>
                  </a:lnTo>
                  <a:lnTo>
                    <a:pt x="883388" y="2604221"/>
                  </a:lnTo>
                  <a:lnTo>
                    <a:pt x="840789" y="2587894"/>
                  </a:lnTo>
                  <a:lnTo>
                    <a:pt x="798900" y="2570175"/>
                  </a:lnTo>
                  <a:lnTo>
                    <a:pt x="757750" y="2551093"/>
                  </a:lnTo>
                  <a:lnTo>
                    <a:pt x="717367" y="2530675"/>
                  </a:lnTo>
                  <a:lnTo>
                    <a:pt x="677779" y="2508951"/>
                  </a:lnTo>
                  <a:lnTo>
                    <a:pt x="639015" y="2485949"/>
                  </a:lnTo>
                  <a:lnTo>
                    <a:pt x="601104" y="2461697"/>
                  </a:lnTo>
                  <a:lnTo>
                    <a:pt x="564073" y="2436224"/>
                  </a:lnTo>
                  <a:lnTo>
                    <a:pt x="527951" y="2409557"/>
                  </a:lnTo>
                  <a:lnTo>
                    <a:pt x="492766" y="2381726"/>
                  </a:lnTo>
                  <a:lnTo>
                    <a:pt x="458547" y="2352758"/>
                  </a:lnTo>
                  <a:lnTo>
                    <a:pt x="425323" y="2322683"/>
                  </a:lnTo>
                  <a:lnTo>
                    <a:pt x="393121" y="2291528"/>
                  </a:lnTo>
                  <a:lnTo>
                    <a:pt x="361969" y="2259322"/>
                  </a:lnTo>
                  <a:lnTo>
                    <a:pt x="331898" y="2226094"/>
                  </a:lnTo>
                  <a:lnTo>
                    <a:pt x="302934" y="2191871"/>
                  </a:lnTo>
                  <a:lnTo>
                    <a:pt x="275106" y="2156683"/>
                  </a:lnTo>
                  <a:lnTo>
                    <a:pt x="248442" y="2120556"/>
                  </a:lnTo>
                  <a:lnTo>
                    <a:pt x="222972" y="2083521"/>
                  </a:lnTo>
                  <a:lnTo>
                    <a:pt x="198723" y="2045605"/>
                  </a:lnTo>
                  <a:lnTo>
                    <a:pt x="175723" y="2006837"/>
                  </a:lnTo>
                  <a:lnTo>
                    <a:pt x="154002" y="1967245"/>
                  </a:lnTo>
                  <a:lnTo>
                    <a:pt x="133587" y="1926857"/>
                  </a:lnTo>
                  <a:lnTo>
                    <a:pt x="114507" y="1885703"/>
                  </a:lnTo>
                  <a:lnTo>
                    <a:pt x="96790" y="1843809"/>
                  </a:lnTo>
                  <a:lnTo>
                    <a:pt x="80465" y="1801205"/>
                  </a:lnTo>
                  <a:lnTo>
                    <a:pt x="65560" y="1757920"/>
                  </a:lnTo>
                  <a:lnTo>
                    <a:pt x="52103" y="1713980"/>
                  </a:lnTo>
                  <a:lnTo>
                    <a:pt x="40123" y="1669416"/>
                  </a:lnTo>
                  <a:lnTo>
                    <a:pt x="29648" y="1624255"/>
                  </a:lnTo>
                  <a:lnTo>
                    <a:pt x="20707" y="1578525"/>
                  </a:lnTo>
                  <a:lnTo>
                    <a:pt x="13328" y="1532256"/>
                  </a:lnTo>
                  <a:lnTo>
                    <a:pt x="7539" y="1485475"/>
                  </a:lnTo>
                  <a:lnTo>
                    <a:pt x="3370" y="1438211"/>
                  </a:lnTo>
                  <a:lnTo>
                    <a:pt x="847" y="1390492"/>
                  </a:lnTo>
                  <a:lnTo>
                    <a:pt x="0" y="1342347"/>
                  </a:lnTo>
                  <a:close/>
                </a:path>
              </a:pathLst>
            </a:custGeom>
            <a:ln w="9524">
              <a:solidFill>
                <a:srgbClr val="FFAA3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760238" y="2248515"/>
              <a:ext cx="363724" cy="52620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728536" y="2461310"/>
              <a:ext cx="378289" cy="52135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587211" y="1242197"/>
              <a:ext cx="361324" cy="60870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5825838" y="2826176"/>
              <a:ext cx="385564" cy="528641"/>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728036" y="1859868"/>
              <a:ext cx="361299" cy="531066"/>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4978390" y="2199803"/>
              <a:ext cx="363724" cy="521366"/>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5344189" y="2522252"/>
              <a:ext cx="419499" cy="545616"/>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6253362" y="1915581"/>
              <a:ext cx="363739" cy="555316"/>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6249212" y="2576044"/>
              <a:ext cx="375864" cy="548023"/>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5393139" y="1872058"/>
              <a:ext cx="366149" cy="533491"/>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5007140" y="1555974"/>
              <a:ext cx="366164" cy="494691"/>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5851663" y="1022015"/>
              <a:ext cx="366164" cy="533491"/>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6219437" y="1160705"/>
              <a:ext cx="366149" cy="608666"/>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388289" y="1190070"/>
              <a:ext cx="402539" cy="608663"/>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780461" y="3310868"/>
              <a:ext cx="1437640" cy="1437640"/>
            </a:xfrm>
            <a:custGeom>
              <a:avLst/>
              <a:gdLst/>
              <a:ahLst/>
              <a:cxnLst/>
              <a:rect l="l" t="t" r="r" b="b"/>
              <a:pathLst>
                <a:path w="1437640" h="1437639">
                  <a:moveTo>
                    <a:pt x="0" y="718798"/>
                  </a:moveTo>
                  <a:lnTo>
                    <a:pt x="1528" y="671538"/>
                  </a:lnTo>
                  <a:lnTo>
                    <a:pt x="6051" y="625093"/>
                  </a:lnTo>
                  <a:lnTo>
                    <a:pt x="13473" y="579560"/>
                  </a:lnTo>
                  <a:lnTo>
                    <a:pt x="23700" y="535032"/>
                  </a:lnTo>
                  <a:lnTo>
                    <a:pt x="36637" y="491605"/>
                  </a:lnTo>
                  <a:lnTo>
                    <a:pt x="52189" y="449373"/>
                  </a:lnTo>
                  <a:lnTo>
                    <a:pt x="70262" y="408430"/>
                  </a:lnTo>
                  <a:lnTo>
                    <a:pt x="90760" y="368872"/>
                  </a:lnTo>
                  <a:lnTo>
                    <a:pt x="113590" y="330793"/>
                  </a:lnTo>
                  <a:lnTo>
                    <a:pt x="138657" y="294288"/>
                  </a:lnTo>
                  <a:lnTo>
                    <a:pt x="165865" y="259452"/>
                  </a:lnTo>
                  <a:lnTo>
                    <a:pt x="195121" y="226379"/>
                  </a:lnTo>
                  <a:lnTo>
                    <a:pt x="226329" y="195164"/>
                  </a:lnTo>
                  <a:lnTo>
                    <a:pt x="259394" y="165902"/>
                  </a:lnTo>
                  <a:lnTo>
                    <a:pt x="294223" y="138688"/>
                  </a:lnTo>
                  <a:lnTo>
                    <a:pt x="330721" y="113616"/>
                  </a:lnTo>
                  <a:lnTo>
                    <a:pt x="368791" y="90781"/>
                  </a:lnTo>
                  <a:lnTo>
                    <a:pt x="408341" y="70278"/>
                  </a:lnTo>
                  <a:lnTo>
                    <a:pt x="449276" y="52201"/>
                  </a:lnTo>
                  <a:lnTo>
                    <a:pt x="491499" y="36645"/>
                  </a:lnTo>
                  <a:lnTo>
                    <a:pt x="534918" y="23705"/>
                  </a:lnTo>
                  <a:lnTo>
                    <a:pt x="579437" y="13476"/>
                  </a:lnTo>
                  <a:lnTo>
                    <a:pt x="624961" y="6052"/>
                  </a:lnTo>
                  <a:lnTo>
                    <a:pt x="671397" y="1528"/>
                  </a:lnTo>
                  <a:lnTo>
                    <a:pt x="718648" y="0"/>
                  </a:lnTo>
                  <a:lnTo>
                    <a:pt x="770406" y="1864"/>
                  </a:lnTo>
                  <a:lnTo>
                    <a:pt x="821594" y="7409"/>
                  </a:lnTo>
                  <a:lnTo>
                    <a:pt x="872032" y="16560"/>
                  </a:lnTo>
                  <a:lnTo>
                    <a:pt x="921539" y="29240"/>
                  </a:lnTo>
                  <a:lnTo>
                    <a:pt x="969933" y="45375"/>
                  </a:lnTo>
                  <a:lnTo>
                    <a:pt x="1017034" y="64891"/>
                  </a:lnTo>
                  <a:lnTo>
                    <a:pt x="1062661" y="87712"/>
                  </a:lnTo>
                  <a:lnTo>
                    <a:pt x="1106631" y="113763"/>
                  </a:lnTo>
                  <a:lnTo>
                    <a:pt x="1148765" y="142969"/>
                  </a:lnTo>
                  <a:lnTo>
                    <a:pt x="1188880" y="175256"/>
                  </a:lnTo>
                  <a:lnTo>
                    <a:pt x="1226797" y="210549"/>
                  </a:lnTo>
                  <a:lnTo>
                    <a:pt x="1262077" y="248473"/>
                  </a:lnTo>
                  <a:lnTo>
                    <a:pt x="1294354" y="288597"/>
                  </a:lnTo>
                  <a:lnTo>
                    <a:pt x="1323553" y="330740"/>
                  </a:lnTo>
                  <a:lnTo>
                    <a:pt x="1349597" y="374720"/>
                  </a:lnTo>
                  <a:lnTo>
                    <a:pt x="1372414" y="420357"/>
                  </a:lnTo>
                  <a:lnTo>
                    <a:pt x="1391926" y="467468"/>
                  </a:lnTo>
                  <a:lnTo>
                    <a:pt x="1408059" y="515872"/>
                  </a:lnTo>
                  <a:lnTo>
                    <a:pt x="1420738" y="565389"/>
                  </a:lnTo>
                  <a:lnTo>
                    <a:pt x="1429887" y="615836"/>
                  </a:lnTo>
                  <a:lnTo>
                    <a:pt x="1435432" y="667033"/>
                  </a:lnTo>
                  <a:lnTo>
                    <a:pt x="1437297" y="718798"/>
                  </a:lnTo>
                  <a:lnTo>
                    <a:pt x="1435768" y="766061"/>
                  </a:lnTo>
                  <a:lnTo>
                    <a:pt x="1431245" y="812508"/>
                  </a:lnTo>
                  <a:lnTo>
                    <a:pt x="1423823" y="858043"/>
                  </a:lnTo>
                  <a:lnTo>
                    <a:pt x="1413596" y="902572"/>
                  </a:lnTo>
                  <a:lnTo>
                    <a:pt x="1400659" y="946001"/>
                  </a:lnTo>
                  <a:lnTo>
                    <a:pt x="1385107" y="988234"/>
                  </a:lnTo>
                  <a:lnTo>
                    <a:pt x="1367035" y="1029177"/>
                  </a:lnTo>
                  <a:lnTo>
                    <a:pt x="1346536" y="1068735"/>
                  </a:lnTo>
                  <a:lnTo>
                    <a:pt x="1323706" y="1106814"/>
                  </a:lnTo>
                  <a:lnTo>
                    <a:pt x="1298639" y="1143319"/>
                  </a:lnTo>
                  <a:lnTo>
                    <a:pt x="1271431" y="1178155"/>
                  </a:lnTo>
                  <a:lnTo>
                    <a:pt x="1242175" y="1211227"/>
                  </a:lnTo>
                  <a:lnTo>
                    <a:pt x="1210967" y="1242441"/>
                  </a:lnTo>
                  <a:lnTo>
                    <a:pt x="1177902" y="1271702"/>
                  </a:lnTo>
                  <a:lnTo>
                    <a:pt x="1143073" y="1298915"/>
                  </a:lnTo>
                  <a:lnTo>
                    <a:pt x="1106576" y="1323986"/>
                  </a:lnTo>
                  <a:lnTo>
                    <a:pt x="1068505" y="1346820"/>
                  </a:lnTo>
                  <a:lnTo>
                    <a:pt x="1028955" y="1367323"/>
                  </a:lnTo>
                  <a:lnTo>
                    <a:pt x="988021" y="1385399"/>
                  </a:lnTo>
                  <a:lnTo>
                    <a:pt x="945797" y="1400953"/>
                  </a:lnTo>
                  <a:lnTo>
                    <a:pt x="902378" y="1413892"/>
                  </a:lnTo>
                  <a:lnTo>
                    <a:pt x="857859" y="1424121"/>
                  </a:lnTo>
                  <a:lnTo>
                    <a:pt x="812335" y="1431544"/>
                  </a:lnTo>
                  <a:lnTo>
                    <a:pt x="765899" y="1436068"/>
                  </a:lnTo>
                  <a:lnTo>
                    <a:pt x="718648" y="1437597"/>
                  </a:lnTo>
                  <a:lnTo>
                    <a:pt x="671397" y="1436068"/>
                  </a:lnTo>
                  <a:lnTo>
                    <a:pt x="624961" y="1431544"/>
                  </a:lnTo>
                  <a:lnTo>
                    <a:pt x="579437" y="1424121"/>
                  </a:lnTo>
                  <a:lnTo>
                    <a:pt x="534918" y="1413892"/>
                  </a:lnTo>
                  <a:lnTo>
                    <a:pt x="491499" y="1400953"/>
                  </a:lnTo>
                  <a:lnTo>
                    <a:pt x="449276" y="1385399"/>
                  </a:lnTo>
                  <a:lnTo>
                    <a:pt x="408341" y="1367323"/>
                  </a:lnTo>
                  <a:lnTo>
                    <a:pt x="368791" y="1346820"/>
                  </a:lnTo>
                  <a:lnTo>
                    <a:pt x="330721" y="1323986"/>
                  </a:lnTo>
                  <a:lnTo>
                    <a:pt x="294223" y="1298915"/>
                  </a:lnTo>
                  <a:lnTo>
                    <a:pt x="259394" y="1271702"/>
                  </a:lnTo>
                  <a:lnTo>
                    <a:pt x="226329" y="1242441"/>
                  </a:lnTo>
                  <a:lnTo>
                    <a:pt x="195121" y="1211227"/>
                  </a:lnTo>
                  <a:lnTo>
                    <a:pt x="165865" y="1178155"/>
                  </a:lnTo>
                  <a:lnTo>
                    <a:pt x="138657" y="1143319"/>
                  </a:lnTo>
                  <a:lnTo>
                    <a:pt x="113590" y="1106814"/>
                  </a:lnTo>
                  <a:lnTo>
                    <a:pt x="90760" y="1068735"/>
                  </a:lnTo>
                  <a:lnTo>
                    <a:pt x="70262" y="1029177"/>
                  </a:lnTo>
                  <a:lnTo>
                    <a:pt x="52189" y="988234"/>
                  </a:lnTo>
                  <a:lnTo>
                    <a:pt x="36637" y="946001"/>
                  </a:lnTo>
                  <a:lnTo>
                    <a:pt x="23700" y="902572"/>
                  </a:lnTo>
                  <a:lnTo>
                    <a:pt x="13473" y="858043"/>
                  </a:lnTo>
                  <a:lnTo>
                    <a:pt x="6051" y="812508"/>
                  </a:lnTo>
                  <a:lnTo>
                    <a:pt x="1528" y="766061"/>
                  </a:lnTo>
                  <a:lnTo>
                    <a:pt x="0" y="718798"/>
                  </a:lnTo>
                  <a:close/>
                </a:path>
              </a:pathLst>
            </a:custGeom>
            <a:ln w="9524">
              <a:solidFill>
                <a:srgbClr val="FFAA3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7362510" y="3402068"/>
              <a:ext cx="402539" cy="608648"/>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7552909" y="4037174"/>
              <a:ext cx="363739" cy="521366"/>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7003761" y="3884399"/>
              <a:ext cx="419511" cy="545616"/>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6042087" y="3559717"/>
              <a:ext cx="681355" cy="468630"/>
            </a:xfrm>
            <a:custGeom>
              <a:avLst/>
              <a:gdLst/>
              <a:ahLst/>
              <a:cxnLst/>
              <a:rect l="l" t="t" r="r" b="b"/>
              <a:pathLst>
                <a:path w="681354" h="468629">
                  <a:moveTo>
                    <a:pt x="0" y="0"/>
                  </a:moveTo>
                  <a:lnTo>
                    <a:pt x="4235" y="44014"/>
                  </a:lnTo>
                  <a:lnTo>
                    <a:pt x="16581" y="87684"/>
                  </a:lnTo>
                  <a:lnTo>
                    <a:pt x="36497" y="130666"/>
                  </a:lnTo>
                  <a:lnTo>
                    <a:pt x="63443" y="172615"/>
                  </a:lnTo>
                  <a:lnTo>
                    <a:pt x="96879" y="213187"/>
                  </a:lnTo>
                  <a:lnTo>
                    <a:pt x="136265" y="252038"/>
                  </a:lnTo>
                  <a:lnTo>
                    <a:pt x="181060" y="288823"/>
                  </a:lnTo>
                  <a:lnTo>
                    <a:pt x="230724" y="323199"/>
                  </a:lnTo>
                  <a:lnTo>
                    <a:pt x="273584" y="348732"/>
                  </a:lnTo>
                  <a:lnTo>
                    <a:pt x="318938" y="372326"/>
                  </a:lnTo>
                  <a:lnTo>
                    <a:pt x="366510" y="393802"/>
                  </a:lnTo>
                  <a:lnTo>
                    <a:pt x="416023" y="412985"/>
                  </a:lnTo>
                  <a:lnTo>
                    <a:pt x="467199" y="429699"/>
                  </a:lnTo>
                  <a:lnTo>
                    <a:pt x="533092" y="446855"/>
                  </a:lnTo>
                  <a:lnTo>
                    <a:pt x="600598" y="459549"/>
                  </a:lnTo>
                  <a:lnTo>
                    <a:pt x="651958" y="465905"/>
                  </a:lnTo>
                  <a:lnTo>
                    <a:pt x="674923" y="467824"/>
                  </a:lnTo>
                  <a:lnTo>
                    <a:pt x="677798" y="468024"/>
                  </a:lnTo>
                  <a:lnTo>
                    <a:pt x="681173" y="468249"/>
                  </a:lnTo>
                </a:path>
              </a:pathLst>
            </a:custGeom>
            <a:ln w="952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6722761" y="4012241"/>
              <a:ext cx="43815" cy="31750"/>
            </a:xfrm>
            <a:custGeom>
              <a:avLst/>
              <a:gdLst/>
              <a:ahLst/>
              <a:cxnLst/>
              <a:rect l="l" t="t" r="r" b="b"/>
              <a:pathLst>
                <a:path w="43815" h="31750">
                  <a:moveTo>
                    <a:pt x="0" y="31449"/>
                  </a:moveTo>
                  <a:lnTo>
                    <a:pt x="1024" y="0"/>
                  </a:lnTo>
                  <a:lnTo>
                    <a:pt x="43699" y="17124"/>
                  </a:lnTo>
                  <a:lnTo>
                    <a:pt x="0" y="31449"/>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6722761" y="4012241"/>
              <a:ext cx="43815" cy="31750"/>
            </a:xfrm>
            <a:custGeom>
              <a:avLst/>
              <a:gdLst/>
              <a:ahLst/>
              <a:cxnLst/>
              <a:rect l="l" t="t" r="r" b="b"/>
              <a:pathLst>
                <a:path w="43815" h="31750">
                  <a:moveTo>
                    <a:pt x="0" y="31449"/>
                  </a:moveTo>
                  <a:lnTo>
                    <a:pt x="43699" y="17124"/>
                  </a:lnTo>
                  <a:lnTo>
                    <a:pt x="1024" y="0"/>
                  </a:lnTo>
                  <a:lnTo>
                    <a:pt x="0" y="31449"/>
                  </a:lnTo>
                  <a:close/>
                </a:path>
              </a:pathLst>
            </a:custGeom>
            <a:ln w="952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object 27"/>
          <p:cNvSpPr txBox="1">
            <a:spLocks noGrp="1"/>
          </p:cNvSpPr>
          <p:nvPr>
            <p:ph type="title"/>
          </p:nvPr>
        </p:nvSpPr>
        <p:spPr>
          <a:xfrm>
            <a:off x="384724" y="1075509"/>
            <a:ext cx="8312784" cy="936154"/>
          </a:xfrm>
          <a:prstGeom prst="rect">
            <a:avLst/>
          </a:prstGeom>
        </p:spPr>
        <p:txBody>
          <a:bodyPr vert="horz" wrap="square" lIns="0" tIns="12700" rIns="0" bIns="0" rtlCol="0">
            <a:spAutoFit/>
          </a:bodyPr>
          <a:lstStyle/>
          <a:p>
            <a:pPr marL="12700">
              <a:spcBef>
                <a:spcPts val="100"/>
              </a:spcBef>
            </a:pPr>
            <a:r>
              <a:rPr b="1" dirty="0">
                <a:latin typeface="Verdana"/>
                <a:cs typeface="Verdana"/>
              </a:rPr>
              <a:t>Biases in Data </a:t>
            </a:r>
            <a:r>
              <a:rPr b="1" dirty="0">
                <a:latin typeface="Arial"/>
                <a:cs typeface="Arial"/>
              </a:rPr>
              <a:t>→ </a:t>
            </a:r>
            <a:br>
              <a:rPr lang="bg-BG" b="1" dirty="0">
                <a:latin typeface="Arial"/>
                <a:cs typeface="Arial"/>
              </a:rPr>
            </a:br>
            <a:r>
              <a:rPr b="1" dirty="0">
                <a:solidFill>
                  <a:srgbClr val="64FFDA"/>
                </a:solidFill>
                <a:latin typeface="Verdana"/>
                <a:cs typeface="Verdana"/>
              </a:rPr>
              <a:t>Biased Data Representation</a:t>
            </a:r>
          </a:p>
        </p:txBody>
      </p:sp>
      <p:sp>
        <p:nvSpPr>
          <p:cNvPr id="29" name="object 32">
            <a:extLst>
              <a:ext uri="{FF2B5EF4-FFF2-40B4-BE49-F238E27FC236}">
                <a16:creationId xmlns:a16="http://schemas.microsoft.com/office/drawing/2014/main" id="{83A15872-64BE-4942-BE69-165F9EDAA8A1}"/>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4725" y="2270725"/>
            <a:ext cx="2254885" cy="128270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4599"/>
              </a:lnSpc>
              <a:spcBef>
                <a:spcPts val="100"/>
              </a:spcBef>
              <a:spcAft>
                <a:spcPts val="0"/>
              </a:spcAft>
              <a:buClrTx/>
              <a:buSzTx/>
              <a:buFontTx/>
              <a:buNone/>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Annotations </a:t>
            </a:r>
            <a:r>
              <a:rPr kumimoji="0" sz="1800" b="0" i="0" u="none" strike="noStrike" kern="1200" cap="none" spc="-5" normalizeH="0" baseline="0" noProof="0" dirty="0">
                <a:ln>
                  <a:noFill/>
                </a:ln>
                <a:solidFill>
                  <a:srgbClr val="FFFFFF"/>
                </a:solidFill>
                <a:effectLst/>
                <a:uLnTx/>
                <a:uFillTx/>
                <a:latin typeface="Arial"/>
                <a:ea typeface="+mn-ea"/>
                <a:cs typeface="Arial"/>
              </a:rPr>
              <a:t>in </a:t>
            </a:r>
            <a:r>
              <a:rPr kumimoji="0" sz="1800" b="0" i="0" u="none" strike="noStrike" kern="1200" cap="none" spc="5" normalizeH="0" baseline="0" noProof="0" dirty="0">
                <a:ln>
                  <a:noFill/>
                </a:ln>
                <a:solidFill>
                  <a:srgbClr val="FFFFFF"/>
                </a:solidFill>
                <a:effectLst/>
                <a:uLnTx/>
                <a:uFillTx/>
                <a:latin typeface="Arial"/>
                <a:ea typeface="+mn-ea"/>
                <a:cs typeface="Arial"/>
              </a:rPr>
              <a:t>your  dataset </a:t>
            </a:r>
            <a:r>
              <a:rPr kumimoji="0" sz="1800" b="0" i="0" u="none" strike="noStrike" kern="1200" cap="none" spc="10" normalizeH="0" baseline="0" noProof="0" dirty="0">
                <a:ln>
                  <a:noFill/>
                </a:ln>
                <a:solidFill>
                  <a:srgbClr val="FFFFFF"/>
                </a:solidFill>
                <a:effectLst/>
                <a:uLnTx/>
                <a:uFillTx/>
                <a:latin typeface="Arial"/>
                <a:ea typeface="+mn-ea"/>
                <a:cs typeface="Arial"/>
              </a:rPr>
              <a:t>will reflect</a:t>
            </a:r>
            <a:r>
              <a:rPr kumimoji="0" sz="1800" b="0" i="0" u="none" strike="noStrike" kern="1200" cap="none" spc="-6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the  </a:t>
            </a:r>
            <a:r>
              <a:rPr kumimoji="0" sz="1800" b="0" i="0" u="none" strike="noStrike" kern="1200" cap="none" spc="10" normalizeH="0" baseline="0" noProof="0" dirty="0">
                <a:ln>
                  <a:noFill/>
                </a:ln>
                <a:solidFill>
                  <a:srgbClr val="FFFFFF"/>
                </a:solidFill>
                <a:effectLst/>
                <a:uLnTx/>
                <a:uFillTx/>
                <a:latin typeface="Arial"/>
                <a:ea typeface="+mn-ea"/>
                <a:cs typeface="Arial"/>
              </a:rPr>
              <a:t>worldviews </a:t>
            </a:r>
            <a:r>
              <a:rPr kumimoji="0" sz="1800" b="0" i="0" u="none" strike="noStrike" kern="1200" cap="none" spc="30" normalizeH="0" baseline="0" noProof="0" dirty="0">
                <a:ln>
                  <a:noFill/>
                </a:ln>
                <a:solidFill>
                  <a:srgbClr val="FFFFFF"/>
                </a:solidFill>
                <a:effectLst/>
                <a:uLnTx/>
                <a:uFillTx/>
                <a:latin typeface="Arial"/>
                <a:ea typeface="+mn-ea"/>
                <a:cs typeface="Arial"/>
              </a:rPr>
              <a:t>of </a:t>
            </a:r>
            <a:r>
              <a:rPr kumimoji="0" sz="1800" b="0" i="0" u="none" strike="noStrike" kern="1200" cap="none" spc="5" normalizeH="0" baseline="0" noProof="0" dirty="0">
                <a:ln>
                  <a:noFill/>
                </a:ln>
                <a:solidFill>
                  <a:srgbClr val="FFFFFF"/>
                </a:solidFill>
                <a:effectLst/>
                <a:uLnTx/>
                <a:uFillTx/>
                <a:latin typeface="Arial"/>
                <a:ea typeface="+mn-ea"/>
                <a:cs typeface="Arial"/>
              </a:rPr>
              <a:t>your  annotators.</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p:nvPr/>
        </p:nvSpPr>
        <p:spPr>
          <a:xfrm>
            <a:off x="3191768" y="2138822"/>
            <a:ext cx="5781400" cy="300306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403343" y="5688854"/>
            <a:ext cx="6336665"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heavy" strike="noStrike" kern="1200" cap="none" spc="-5" normalizeH="0" baseline="0" noProof="0" dirty="0">
                <a:ln>
                  <a:noFill/>
                </a:ln>
                <a:solidFill>
                  <a:srgbClr val="64FFDA"/>
                </a:solidFill>
                <a:effectLst/>
                <a:uLnTx/>
                <a:uFill>
                  <a:solidFill>
                    <a:srgbClr val="64FFDA"/>
                  </a:solidFill>
                </a:uFill>
                <a:latin typeface="Arial"/>
                <a:ea typeface="+mn-ea"/>
                <a:cs typeface="Arial"/>
                <a:hlinkClick r:id="rId3"/>
              </a:rPr>
              <a:t>https://ai.googleblog.com/2018/09/introducing-inclusive-images-competition.html</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a:spLocks noGrp="1"/>
          </p:cNvSpPr>
          <p:nvPr>
            <p:ph type="title"/>
          </p:nvPr>
        </p:nvSpPr>
        <p:spPr>
          <a:xfrm>
            <a:off x="384725" y="1075509"/>
            <a:ext cx="7549907" cy="474489"/>
          </a:xfrm>
          <a:prstGeom prst="rect">
            <a:avLst/>
          </a:prstGeom>
        </p:spPr>
        <p:txBody>
          <a:bodyPr vert="horz" wrap="square" lIns="0" tIns="12700" rIns="0" bIns="0" rtlCol="0">
            <a:spAutoFit/>
          </a:bodyPr>
          <a:lstStyle/>
          <a:p>
            <a:pPr marL="12700">
              <a:spcBef>
                <a:spcPts val="100"/>
              </a:spcBef>
            </a:pPr>
            <a:r>
              <a:rPr b="1" dirty="0">
                <a:latin typeface="Verdana"/>
                <a:cs typeface="Verdana"/>
              </a:rPr>
              <a:t>Biases in Data </a:t>
            </a:r>
            <a:r>
              <a:rPr b="1" dirty="0">
                <a:latin typeface="Arial"/>
                <a:cs typeface="Arial"/>
              </a:rPr>
              <a:t>→ </a:t>
            </a:r>
            <a:r>
              <a:rPr b="1" dirty="0">
                <a:solidFill>
                  <a:srgbClr val="64FFDA"/>
                </a:solidFill>
                <a:latin typeface="Verdana"/>
                <a:cs typeface="Verdana"/>
              </a:rPr>
              <a:t>Biased Labels</a:t>
            </a:r>
          </a:p>
        </p:txBody>
      </p:sp>
      <p:sp>
        <p:nvSpPr>
          <p:cNvPr id="7" name="object 32">
            <a:extLst>
              <a:ext uri="{FF2B5EF4-FFF2-40B4-BE49-F238E27FC236}">
                <a16:creationId xmlns:a16="http://schemas.microsoft.com/office/drawing/2014/main" id="{5B8AD534-BA50-4AB5-AE5F-BFF96B86D189}"/>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5" y="1361075"/>
            <a:ext cx="5229494" cy="452120"/>
          </a:xfrm>
          <a:prstGeom prst="rect">
            <a:avLst/>
          </a:prstGeom>
        </p:spPr>
        <p:txBody>
          <a:bodyPr vert="horz" wrap="square" lIns="0" tIns="12700" rIns="0" bIns="0" rtlCol="0">
            <a:spAutoFit/>
          </a:bodyPr>
          <a:lstStyle/>
          <a:p>
            <a:pPr marL="12700">
              <a:spcBef>
                <a:spcPts val="100"/>
              </a:spcBef>
            </a:pPr>
            <a:r>
              <a:rPr sz="2800" b="1" dirty="0">
                <a:latin typeface="Verdana"/>
                <a:cs typeface="Verdana"/>
              </a:rPr>
              <a:t>Predicting Policing</a:t>
            </a:r>
            <a:endParaRPr sz="2800">
              <a:latin typeface="Verdana"/>
              <a:cs typeface="Verdana"/>
            </a:endParaRPr>
          </a:p>
        </p:txBody>
      </p:sp>
      <p:sp>
        <p:nvSpPr>
          <p:cNvPr id="3" name="object 3"/>
          <p:cNvSpPr/>
          <p:nvPr/>
        </p:nvSpPr>
        <p:spPr>
          <a:xfrm>
            <a:off x="3300969" y="2201723"/>
            <a:ext cx="5496513" cy="258846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298412" y="2265601"/>
            <a:ext cx="5995035" cy="3493135"/>
          </a:xfrm>
          <a:prstGeom prst="rect">
            <a:avLst/>
          </a:prstGeom>
        </p:spPr>
        <p:txBody>
          <a:bodyPr vert="horz" wrap="square" lIns="0" tIns="10795" rIns="0" bIns="0" rtlCol="0">
            <a:spAutoFit/>
          </a:bodyPr>
          <a:lstStyle/>
          <a:p>
            <a:pPr marL="555625" marR="3534410" lvl="0" indent="-367030" algn="l" defTabSz="914400" rtl="0" eaLnBrk="1" fontAlgn="auto" latinLnBrk="0" hangingPunct="1">
              <a:lnSpc>
                <a:spcPct val="100699"/>
              </a:lnSpc>
              <a:spcBef>
                <a:spcPts val="85"/>
              </a:spcBef>
              <a:spcAft>
                <a:spcPts val="0"/>
              </a:spcAft>
              <a:buClrTx/>
              <a:buSzTx/>
              <a:buFontTx/>
              <a:buChar char="●"/>
              <a:tabLst>
                <a:tab pos="555625" algn="l"/>
                <a:tab pos="556260" algn="l"/>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Algorithms</a:t>
            </a:r>
            <a:r>
              <a:rPr kumimoji="0" sz="1800" b="0" i="0" u="none" strike="noStrike" kern="1200" cap="none" spc="-50" normalizeH="0" baseline="0" noProof="0" dirty="0">
                <a:ln>
                  <a:noFill/>
                </a:ln>
                <a:solidFill>
                  <a:srgbClr val="FFFFFF"/>
                </a:solidFill>
                <a:effectLst/>
                <a:uLnTx/>
                <a:uFillTx/>
                <a:latin typeface="Arial"/>
                <a:ea typeface="+mn-ea"/>
                <a:cs typeface="Arial"/>
              </a:rPr>
              <a:t> </a:t>
            </a:r>
            <a:r>
              <a:rPr kumimoji="0" sz="1800" b="0" i="0" u="none" strike="noStrike" kern="1200" cap="none" spc="10" normalizeH="0" baseline="0" noProof="0" dirty="0">
                <a:ln>
                  <a:noFill/>
                </a:ln>
                <a:solidFill>
                  <a:srgbClr val="FFFFFF"/>
                </a:solidFill>
                <a:effectLst/>
                <a:uLnTx/>
                <a:uFillTx/>
                <a:latin typeface="Arial"/>
                <a:ea typeface="+mn-ea"/>
                <a:cs typeface="Arial"/>
              </a:rPr>
              <a:t>identify  potential </a:t>
            </a:r>
            <a:r>
              <a:rPr kumimoji="0" sz="1800" b="0" i="0" u="none" strike="noStrike" kern="1200" cap="none" spc="5" normalizeH="0" baseline="0" noProof="0" dirty="0">
                <a:ln>
                  <a:noFill/>
                </a:ln>
                <a:solidFill>
                  <a:srgbClr val="FFFFFF"/>
                </a:solidFill>
                <a:effectLst/>
                <a:uLnTx/>
                <a:uFillTx/>
                <a:latin typeface="Arial"/>
                <a:ea typeface="+mn-ea"/>
                <a:cs typeface="Arial"/>
              </a:rPr>
              <a:t>crime  </a:t>
            </a:r>
            <a:r>
              <a:rPr kumimoji="0" sz="1800" b="0" i="0" u="none" strike="noStrike" kern="1200" cap="none" spc="35" normalizeH="0" baseline="0" noProof="0" dirty="0">
                <a:ln>
                  <a:noFill/>
                </a:ln>
                <a:solidFill>
                  <a:srgbClr val="FFFFFF"/>
                </a:solidFill>
                <a:effectLst/>
                <a:uLnTx/>
                <a:uFillTx/>
                <a:latin typeface="Arial"/>
                <a:ea typeface="+mn-ea"/>
                <a:cs typeface="Arial"/>
              </a:rPr>
              <a:t>hot-spots</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555625" marR="3232150" lvl="0" indent="-367030" algn="l" defTabSz="914400" rtl="0" eaLnBrk="1" fontAlgn="auto" latinLnBrk="0" hangingPunct="1">
              <a:lnSpc>
                <a:spcPct val="100699"/>
              </a:lnSpc>
              <a:spcBef>
                <a:spcPts val="975"/>
              </a:spcBef>
              <a:spcAft>
                <a:spcPts val="0"/>
              </a:spcAft>
              <a:buClrTx/>
              <a:buSzTx/>
              <a:buFontTx/>
              <a:buChar char="●"/>
              <a:tabLst>
                <a:tab pos="555625" algn="l"/>
                <a:tab pos="556260" algn="l"/>
              </a:tabLst>
              <a:defRPr/>
            </a:pPr>
            <a:r>
              <a:rPr kumimoji="0" sz="1800" b="0" i="0" u="none" strike="noStrike" kern="1200" cap="none" spc="0" normalizeH="0" baseline="0" noProof="0" dirty="0">
                <a:ln>
                  <a:noFill/>
                </a:ln>
                <a:solidFill>
                  <a:srgbClr val="FFFFFF"/>
                </a:solidFill>
                <a:effectLst/>
                <a:uLnTx/>
                <a:uFillTx/>
                <a:latin typeface="Arial"/>
                <a:ea typeface="+mn-ea"/>
                <a:cs typeface="Arial"/>
              </a:rPr>
              <a:t>Based </a:t>
            </a:r>
            <a:r>
              <a:rPr kumimoji="0" sz="1800" b="0" i="0" u="none" strike="noStrike" kern="1200" cap="none" spc="10" normalizeH="0" baseline="0" noProof="0" dirty="0">
                <a:ln>
                  <a:noFill/>
                </a:ln>
                <a:solidFill>
                  <a:srgbClr val="FFFFFF"/>
                </a:solidFill>
                <a:effectLst/>
                <a:uLnTx/>
                <a:uFillTx/>
                <a:latin typeface="Arial"/>
                <a:ea typeface="+mn-ea"/>
                <a:cs typeface="Arial"/>
              </a:rPr>
              <a:t>on </a:t>
            </a:r>
            <a:r>
              <a:rPr kumimoji="0" sz="1800" b="0" i="0" u="none" strike="noStrike" kern="1200" cap="none" spc="-10" normalizeH="0" baseline="0" noProof="0" dirty="0">
                <a:ln>
                  <a:noFill/>
                </a:ln>
                <a:solidFill>
                  <a:srgbClr val="FFFFFF"/>
                </a:solidFill>
                <a:effectLst/>
                <a:uLnTx/>
                <a:uFillTx/>
                <a:latin typeface="Arial"/>
                <a:ea typeface="+mn-ea"/>
                <a:cs typeface="Arial"/>
              </a:rPr>
              <a:t>where  </a:t>
            </a:r>
            <a:r>
              <a:rPr kumimoji="0" sz="1800" b="0" i="0" u="none" strike="noStrike" kern="1200" cap="none" spc="5" normalizeH="0" baseline="0" noProof="0" dirty="0">
                <a:ln>
                  <a:noFill/>
                </a:ln>
                <a:solidFill>
                  <a:srgbClr val="FFFFFF"/>
                </a:solidFill>
                <a:effectLst/>
                <a:uLnTx/>
                <a:uFillTx/>
                <a:latin typeface="Arial"/>
                <a:ea typeface="+mn-ea"/>
                <a:cs typeface="Arial"/>
              </a:rPr>
              <a:t>crime </a:t>
            </a:r>
            <a:r>
              <a:rPr kumimoji="0" sz="1800" b="0" i="0" u="none" strike="noStrike" kern="1200" cap="none" spc="-5" normalizeH="0" baseline="0" noProof="0" dirty="0">
                <a:ln>
                  <a:noFill/>
                </a:ln>
                <a:solidFill>
                  <a:srgbClr val="FFFFFF"/>
                </a:solidFill>
                <a:effectLst/>
                <a:uLnTx/>
                <a:uFillTx/>
                <a:latin typeface="Arial"/>
                <a:ea typeface="+mn-ea"/>
                <a:cs typeface="Arial"/>
              </a:rPr>
              <a:t>is </a:t>
            </a:r>
            <a:r>
              <a:rPr kumimoji="0" sz="1800" b="0" i="0" u="none" strike="noStrike" kern="1200" cap="none" spc="0" normalizeH="0" baseline="0" noProof="0" dirty="0">
                <a:ln>
                  <a:noFill/>
                </a:ln>
                <a:solidFill>
                  <a:srgbClr val="FFFFFF"/>
                </a:solidFill>
                <a:effectLst/>
                <a:uLnTx/>
                <a:uFillTx/>
                <a:latin typeface="Arial"/>
                <a:ea typeface="+mn-ea"/>
                <a:cs typeface="Arial"/>
              </a:rPr>
              <a:t>previously  </a:t>
            </a:r>
            <a:r>
              <a:rPr kumimoji="0" sz="1800" b="0" i="0" u="none" strike="noStrike" kern="1200" cap="none" spc="15" normalizeH="0" baseline="0" noProof="0" dirty="0">
                <a:ln>
                  <a:noFill/>
                </a:ln>
                <a:solidFill>
                  <a:srgbClr val="FFFFFF"/>
                </a:solidFill>
                <a:effectLst/>
                <a:uLnTx/>
                <a:uFillTx/>
                <a:latin typeface="Arial"/>
                <a:ea typeface="+mn-ea"/>
                <a:cs typeface="Arial"/>
              </a:rPr>
              <a:t>reported, </a:t>
            </a:r>
            <a:r>
              <a:rPr kumimoji="0" sz="1800" b="0" i="0" u="none" strike="noStrike" kern="1200" cap="none" spc="25" normalizeH="0" baseline="0" noProof="0" dirty="0">
                <a:ln>
                  <a:noFill/>
                </a:ln>
                <a:solidFill>
                  <a:srgbClr val="FFFFFF"/>
                </a:solidFill>
                <a:effectLst/>
                <a:uLnTx/>
                <a:uFillTx/>
                <a:latin typeface="Arial"/>
                <a:ea typeface="+mn-ea"/>
                <a:cs typeface="Arial"/>
              </a:rPr>
              <a:t>not </a:t>
            </a:r>
            <a:r>
              <a:rPr kumimoji="0" sz="1800" b="0" i="0" u="none" strike="noStrike" kern="1200" cap="none" spc="-5" normalizeH="0" baseline="0" noProof="0" dirty="0">
                <a:ln>
                  <a:noFill/>
                </a:ln>
                <a:solidFill>
                  <a:srgbClr val="FFFFFF"/>
                </a:solidFill>
                <a:effectLst/>
                <a:uLnTx/>
                <a:uFillTx/>
                <a:latin typeface="Arial"/>
                <a:ea typeface="+mn-ea"/>
                <a:cs typeface="Arial"/>
              </a:rPr>
              <a:t>where</a:t>
            </a:r>
            <a:r>
              <a:rPr kumimoji="0" sz="1800" b="0" i="0" u="none" strike="noStrike" kern="1200" cap="none" spc="-105" normalizeH="0" baseline="0" noProof="0" dirty="0">
                <a:ln>
                  <a:noFill/>
                </a:ln>
                <a:solidFill>
                  <a:srgbClr val="FFFFFF"/>
                </a:solidFill>
                <a:effectLst/>
                <a:uLnTx/>
                <a:uFillTx/>
                <a:latin typeface="Arial"/>
                <a:ea typeface="+mn-ea"/>
                <a:cs typeface="Arial"/>
              </a:rPr>
              <a:t> </a:t>
            </a:r>
            <a:r>
              <a:rPr kumimoji="0" sz="1800" b="0" i="0" u="none" strike="noStrike" kern="1200" cap="none" spc="25" normalizeH="0" baseline="0" noProof="0" dirty="0">
                <a:ln>
                  <a:noFill/>
                </a:ln>
                <a:solidFill>
                  <a:srgbClr val="FFFFFF"/>
                </a:solidFill>
                <a:effectLst/>
                <a:uLnTx/>
                <a:uFillTx/>
                <a:latin typeface="Arial"/>
                <a:ea typeface="+mn-ea"/>
                <a:cs typeface="Arial"/>
              </a:rPr>
              <a:t>it  </a:t>
            </a:r>
            <a:r>
              <a:rPr kumimoji="0" sz="1800" b="0" i="0" u="none" strike="noStrike" kern="1200" cap="none" spc="-5" normalizeH="0" baseline="0" noProof="0" dirty="0">
                <a:ln>
                  <a:noFill/>
                </a:ln>
                <a:solidFill>
                  <a:srgbClr val="FFFFFF"/>
                </a:solidFill>
                <a:effectLst/>
                <a:uLnTx/>
                <a:uFillTx/>
                <a:latin typeface="Arial"/>
                <a:ea typeface="+mn-ea"/>
                <a:cs typeface="Arial"/>
              </a:rPr>
              <a:t>is </a:t>
            </a:r>
            <a:r>
              <a:rPr kumimoji="0" sz="1800" b="0" i="0" u="none" strike="noStrike" kern="1200" cap="none" spc="20" normalizeH="0" baseline="0" noProof="0" dirty="0">
                <a:ln>
                  <a:noFill/>
                </a:ln>
                <a:solidFill>
                  <a:srgbClr val="FFFFFF"/>
                </a:solidFill>
                <a:effectLst/>
                <a:uLnTx/>
                <a:uFillTx/>
                <a:latin typeface="Arial"/>
                <a:ea typeface="+mn-ea"/>
                <a:cs typeface="Arial"/>
              </a:rPr>
              <a:t>known </a:t>
            </a:r>
            <a:r>
              <a:rPr kumimoji="0" sz="1800" b="0" i="0" u="none" strike="noStrike" kern="1200" cap="none" spc="45" normalizeH="0" baseline="0" noProof="0" dirty="0">
                <a:ln>
                  <a:noFill/>
                </a:ln>
                <a:solidFill>
                  <a:srgbClr val="FFFFFF"/>
                </a:solidFill>
                <a:effectLst/>
                <a:uLnTx/>
                <a:uFillTx/>
                <a:latin typeface="Arial"/>
                <a:ea typeface="+mn-ea"/>
                <a:cs typeface="Arial"/>
              </a:rPr>
              <a:t>to </a:t>
            </a:r>
            <a:r>
              <a:rPr kumimoji="0" sz="1800" b="0" i="0" u="none" strike="noStrike" kern="1200" cap="none" spc="-25" normalizeH="0" baseline="0" noProof="0" dirty="0">
                <a:ln>
                  <a:noFill/>
                </a:ln>
                <a:solidFill>
                  <a:srgbClr val="FFFFFF"/>
                </a:solidFill>
                <a:effectLst/>
                <a:uLnTx/>
                <a:uFillTx/>
                <a:latin typeface="Arial"/>
                <a:ea typeface="+mn-ea"/>
                <a:cs typeface="Arial"/>
              </a:rPr>
              <a:t>have  </a:t>
            </a:r>
            <a:r>
              <a:rPr kumimoji="0" sz="1800" b="0" i="0" u="none" strike="noStrike" kern="1200" cap="none" spc="15" normalizeH="0" baseline="0" noProof="0" dirty="0">
                <a:ln>
                  <a:noFill/>
                </a:ln>
                <a:solidFill>
                  <a:srgbClr val="FFFFFF"/>
                </a:solidFill>
                <a:effectLst/>
                <a:uLnTx/>
                <a:uFillTx/>
                <a:latin typeface="Arial"/>
                <a:ea typeface="+mn-ea"/>
                <a:cs typeface="Arial"/>
              </a:rPr>
              <a:t>occurred</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555625" marR="3718560" lvl="0" indent="-336550" algn="l" defTabSz="914400" rtl="0" eaLnBrk="1" fontAlgn="auto" latinLnBrk="0" hangingPunct="1">
              <a:lnSpc>
                <a:spcPct val="100699"/>
              </a:lnSpc>
              <a:spcBef>
                <a:spcPts val="975"/>
              </a:spcBef>
              <a:spcAft>
                <a:spcPts val="0"/>
              </a:spcAft>
              <a:buClrTx/>
              <a:buSzPct val="77777"/>
              <a:buFontTx/>
              <a:buChar char="●"/>
              <a:tabLst>
                <a:tab pos="555625" algn="l"/>
                <a:tab pos="556260" algn="l"/>
              </a:tabLst>
              <a:defRPr/>
            </a:pPr>
            <a:r>
              <a:rPr kumimoji="0" sz="1800" b="0" i="0" u="none" strike="noStrike" kern="1200" cap="none" spc="10" normalizeH="0" baseline="0" noProof="0" dirty="0">
                <a:ln>
                  <a:noFill/>
                </a:ln>
                <a:solidFill>
                  <a:srgbClr val="FFFFFF"/>
                </a:solidFill>
                <a:effectLst/>
                <a:uLnTx/>
                <a:uFillTx/>
                <a:latin typeface="Arial"/>
                <a:ea typeface="+mn-ea"/>
                <a:cs typeface="Arial"/>
              </a:rPr>
              <a:t>Predicts </a:t>
            </a:r>
            <a:r>
              <a:rPr kumimoji="0" sz="1800" b="0" i="0" u="none" strike="noStrike" kern="1200" cap="none" spc="5" normalizeH="0" baseline="0" noProof="0" dirty="0">
                <a:ln>
                  <a:noFill/>
                </a:ln>
                <a:solidFill>
                  <a:srgbClr val="FFFFFF"/>
                </a:solidFill>
                <a:effectLst/>
                <a:uLnTx/>
                <a:uFillTx/>
                <a:latin typeface="Arial"/>
                <a:ea typeface="+mn-ea"/>
                <a:cs typeface="Arial"/>
              </a:rPr>
              <a:t>future  </a:t>
            </a:r>
            <a:r>
              <a:rPr kumimoji="0" sz="1800" b="0" i="0" u="none" strike="noStrike" kern="1200" cap="none" spc="-5" normalizeH="0" baseline="0" noProof="0" dirty="0">
                <a:ln>
                  <a:noFill/>
                </a:ln>
                <a:solidFill>
                  <a:srgbClr val="FFFFFF"/>
                </a:solidFill>
                <a:effectLst/>
                <a:uLnTx/>
                <a:uFillTx/>
                <a:latin typeface="Arial"/>
                <a:ea typeface="+mn-ea"/>
                <a:cs typeface="Arial"/>
              </a:rPr>
              <a:t>events </a:t>
            </a:r>
            <a:r>
              <a:rPr kumimoji="0" sz="1800" b="0" i="0" u="none" strike="noStrike" kern="1200" cap="none" spc="20" normalizeH="0" baseline="0" noProof="0" dirty="0">
                <a:ln>
                  <a:noFill/>
                </a:ln>
                <a:solidFill>
                  <a:srgbClr val="FFFFFF"/>
                </a:solidFill>
                <a:effectLst/>
                <a:uLnTx/>
                <a:uFillTx/>
                <a:latin typeface="Arial"/>
                <a:ea typeface="+mn-ea"/>
                <a:cs typeface="Arial"/>
              </a:rPr>
              <a:t>from</a:t>
            </a:r>
            <a:r>
              <a:rPr kumimoji="0" sz="1800" b="0" i="0" u="none" strike="noStrike" kern="1200" cap="none" spc="-75" normalizeH="0" baseline="0" noProof="0" dirty="0">
                <a:ln>
                  <a:noFill/>
                </a:ln>
                <a:solidFill>
                  <a:srgbClr val="FFFFFF"/>
                </a:solidFill>
                <a:effectLst/>
                <a:uLnTx/>
                <a:uFillTx/>
                <a:latin typeface="Arial"/>
                <a:ea typeface="+mn-ea"/>
                <a:cs typeface="Arial"/>
              </a:rPr>
              <a:t> </a:t>
            </a:r>
            <a:r>
              <a:rPr kumimoji="0" sz="1800" b="0" i="0" u="none" strike="noStrike" kern="1200" cap="none" spc="15" normalizeH="0" baseline="0" noProof="0" dirty="0">
                <a:ln>
                  <a:noFill/>
                </a:ln>
                <a:solidFill>
                  <a:srgbClr val="FFFFFF"/>
                </a:solidFill>
                <a:effectLst/>
                <a:uLnTx/>
                <a:uFillTx/>
                <a:latin typeface="Arial"/>
                <a:ea typeface="+mn-ea"/>
                <a:cs typeface="Arial"/>
              </a:rPr>
              <a:t>past</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325"/>
              </a:spcBef>
              <a:spcAft>
                <a:spcPts val="0"/>
              </a:spcAft>
              <a:buClrTx/>
              <a:buSzTx/>
              <a:buFontTx/>
              <a:buNone/>
              <a:tabLst/>
              <a:defRPr/>
            </a:pPr>
            <a:r>
              <a:rPr kumimoji="0" sz="1200" b="0" i="0" u="none" strike="noStrike" kern="1200" cap="none" normalizeH="0" noProof="0" dirty="0">
                <a:ln>
                  <a:noFill/>
                </a:ln>
                <a:solidFill>
                  <a:srgbClr val="CCCCCC"/>
                </a:solidFill>
                <a:effectLst/>
                <a:uLnTx/>
                <a:uFillTx/>
                <a:latin typeface="Trebuchet MS"/>
                <a:ea typeface="+mn-ea"/>
                <a:cs typeface="Trebuchet MS"/>
              </a:rPr>
              <a:t>CREDIT</a:t>
            </a:r>
            <a:endParaRPr kumimoji="0" sz="1200" b="0" i="0" u="none" strike="noStrike" kern="1200" cap="none" normalizeH="0" noProof="0" dirty="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sz="1200" b="0" i="0" u="heavy" strike="noStrike" kern="1200" cap="none" spc="-5" normalizeH="0" baseline="0" noProof="0" dirty="0">
                <a:ln>
                  <a:noFill/>
                </a:ln>
                <a:solidFill>
                  <a:srgbClr val="B6B6B6"/>
                </a:solidFill>
                <a:effectLst/>
                <a:uLnTx/>
                <a:uFill>
                  <a:solidFill>
                    <a:srgbClr val="B6B6B6"/>
                  </a:solidFill>
                </a:uFill>
                <a:latin typeface="Arial"/>
                <a:ea typeface="+mn-ea"/>
                <a:cs typeface="Arial"/>
                <a:hlinkClick r:id="rId3"/>
              </a:rPr>
              <a:t>Smithsonian. </a:t>
            </a:r>
            <a:r>
              <a:rPr kumimoji="0" sz="1200" b="0" i="1" u="heavy" strike="noStrike" kern="1200" cap="none" spc="0" normalizeH="0" baseline="0" noProof="0" dirty="0">
                <a:ln>
                  <a:noFill/>
                </a:ln>
                <a:solidFill>
                  <a:srgbClr val="B6B6B6"/>
                </a:solidFill>
                <a:effectLst/>
                <a:uLnTx/>
                <a:uFill>
                  <a:solidFill>
                    <a:srgbClr val="B6B6B6"/>
                  </a:solidFill>
                </a:uFill>
                <a:latin typeface="Arial"/>
                <a:ea typeface="+mn-ea"/>
                <a:cs typeface="Arial"/>
                <a:hlinkClick r:id="rId3"/>
              </a:rPr>
              <a:t>Artificial </a:t>
            </a:r>
            <a:r>
              <a:rPr kumimoji="0" sz="1200" b="0" i="1" u="heavy" strike="noStrike" kern="1200" cap="none" spc="-5" normalizeH="0" baseline="0" noProof="0" dirty="0">
                <a:ln>
                  <a:noFill/>
                </a:ln>
                <a:solidFill>
                  <a:srgbClr val="B6B6B6"/>
                </a:solidFill>
                <a:effectLst/>
                <a:uLnTx/>
                <a:uFill>
                  <a:solidFill>
                    <a:srgbClr val="B6B6B6"/>
                  </a:solidFill>
                </a:uFill>
                <a:latin typeface="Arial"/>
                <a:ea typeface="+mn-ea"/>
                <a:cs typeface="Arial"/>
                <a:hlinkClick r:id="rId3"/>
              </a:rPr>
              <a:t>Intelligence </a:t>
            </a:r>
            <a:r>
              <a:rPr kumimoji="0" sz="1200" b="0" i="1" u="heavy" strike="noStrike" kern="1200" cap="none" spc="-30" normalizeH="0" baseline="0" noProof="0" dirty="0">
                <a:ln>
                  <a:noFill/>
                </a:ln>
                <a:solidFill>
                  <a:srgbClr val="B6B6B6"/>
                </a:solidFill>
                <a:effectLst/>
                <a:uLnTx/>
                <a:uFill>
                  <a:solidFill>
                    <a:srgbClr val="B6B6B6"/>
                  </a:solidFill>
                </a:uFill>
                <a:latin typeface="Arial"/>
                <a:ea typeface="+mn-ea"/>
                <a:cs typeface="Arial"/>
                <a:hlinkClick r:id="rId3"/>
              </a:rPr>
              <a:t>Is </a:t>
            </a:r>
            <a:r>
              <a:rPr kumimoji="0" sz="1200" b="0" i="1" u="heavy" strike="noStrike" kern="1200" cap="none" spc="15" normalizeH="0" baseline="0" noProof="0" dirty="0">
                <a:ln>
                  <a:noFill/>
                </a:ln>
                <a:solidFill>
                  <a:srgbClr val="B6B6B6"/>
                </a:solidFill>
                <a:effectLst/>
                <a:uLnTx/>
                <a:uFill>
                  <a:solidFill>
                    <a:srgbClr val="B6B6B6"/>
                  </a:solidFill>
                </a:uFill>
                <a:latin typeface="Arial"/>
                <a:ea typeface="+mn-ea"/>
                <a:cs typeface="Arial"/>
                <a:hlinkClick r:id="rId3"/>
              </a:rPr>
              <a:t>Now </a:t>
            </a:r>
            <a:r>
              <a:rPr kumimoji="0" sz="1200" b="0" i="1" u="heavy" strike="noStrike" kern="1200" cap="none" spc="-5" normalizeH="0" baseline="0" noProof="0" dirty="0">
                <a:ln>
                  <a:noFill/>
                </a:ln>
                <a:solidFill>
                  <a:srgbClr val="B6B6B6"/>
                </a:solidFill>
                <a:effectLst/>
                <a:uLnTx/>
                <a:uFill>
                  <a:solidFill>
                    <a:srgbClr val="B6B6B6"/>
                  </a:solidFill>
                </a:uFill>
                <a:latin typeface="Arial"/>
                <a:ea typeface="+mn-ea"/>
                <a:cs typeface="Arial"/>
                <a:hlinkClick r:id="rId3"/>
              </a:rPr>
              <a:t>Used </a:t>
            </a:r>
            <a:r>
              <a:rPr kumimoji="0" sz="1200" b="0" i="1" u="heavy" strike="noStrike" kern="1200" cap="none" spc="30" normalizeH="0" baseline="0" noProof="0" dirty="0">
                <a:ln>
                  <a:noFill/>
                </a:ln>
                <a:solidFill>
                  <a:srgbClr val="B6B6B6"/>
                </a:solidFill>
                <a:effectLst/>
                <a:uLnTx/>
                <a:uFill>
                  <a:solidFill>
                    <a:srgbClr val="B6B6B6"/>
                  </a:solidFill>
                </a:uFill>
                <a:latin typeface="Arial"/>
                <a:ea typeface="+mn-ea"/>
                <a:cs typeface="Arial"/>
                <a:hlinkClick r:id="rId3"/>
              </a:rPr>
              <a:t>to </a:t>
            </a:r>
            <a:r>
              <a:rPr kumimoji="0" sz="1200" b="0" i="1" u="heavy" strike="noStrike" kern="1200" cap="none" spc="5" normalizeH="0" baseline="0" noProof="0" dirty="0">
                <a:ln>
                  <a:noFill/>
                </a:ln>
                <a:solidFill>
                  <a:srgbClr val="B6B6B6"/>
                </a:solidFill>
                <a:effectLst/>
                <a:uLnTx/>
                <a:uFill>
                  <a:solidFill>
                    <a:srgbClr val="B6B6B6"/>
                  </a:solidFill>
                </a:uFill>
                <a:latin typeface="Arial"/>
                <a:ea typeface="+mn-ea"/>
                <a:cs typeface="Arial"/>
                <a:hlinkClick r:id="rId3"/>
              </a:rPr>
              <a:t>Predict </a:t>
            </a:r>
            <a:r>
              <a:rPr kumimoji="0" sz="1200" b="0" i="1" u="heavy" strike="noStrike" kern="1200" cap="none" spc="-5" normalizeH="0" baseline="0" noProof="0" dirty="0">
                <a:ln>
                  <a:noFill/>
                </a:ln>
                <a:solidFill>
                  <a:srgbClr val="B6B6B6"/>
                </a:solidFill>
                <a:effectLst/>
                <a:uLnTx/>
                <a:uFill>
                  <a:solidFill>
                    <a:srgbClr val="B6B6B6"/>
                  </a:solidFill>
                </a:uFill>
                <a:latin typeface="Arial"/>
                <a:ea typeface="+mn-ea"/>
                <a:cs typeface="Arial"/>
                <a:hlinkClick r:id="rId3"/>
              </a:rPr>
              <a:t>Crime. </a:t>
            </a:r>
            <a:r>
              <a:rPr kumimoji="0" sz="1200" b="0" i="1" u="heavy" strike="noStrike" kern="1200" cap="none" spc="15" normalizeH="0" baseline="0" noProof="0" dirty="0">
                <a:ln>
                  <a:noFill/>
                </a:ln>
                <a:solidFill>
                  <a:srgbClr val="B6B6B6"/>
                </a:solidFill>
                <a:effectLst/>
                <a:uLnTx/>
                <a:uFill>
                  <a:solidFill>
                    <a:srgbClr val="B6B6B6"/>
                  </a:solidFill>
                </a:uFill>
                <a:latin typeface="Arial"/>
                <a:ea typeface="+mn-ea"/>
                <a:cs typeface="Arial"/>
                <a:hlinkClick r:id="rId3"/>
              </a:rPr>
              <a:t>But </a:t>
            </a:r>
            <a:r>
              <a:rPr kumimoji="0" sz="1200" b="0" i="1" u="heavy" strike="noStrike" kern="1200" cap="none" spc="-30" normalizeH="0" baseline="0" noProof="0" dirty="0">
                <a:ln>
                  <a:noFill/>
                </a:ln>
                <a:solidFill>
                  <a:srgbClr val="B6B6B6"/>
                </a:solidFill>
                <a:effectLst/>
                <a:uLnTx/>
                <a:uFill>
                  <a:solidFill>
                    <a:srgbClr val="B6B6B6"/>
                  </a:solidFill>
                </a:uFill>
                <a:latin typeface="Arial"/>
                <a:ea typeface="+mn-ea"/>
                <a:cs typeface="Arial"/>
                <a:hlinkClick r:id="rId3"/>
              </a:rPr>
              <a:t>Is </a:t>
            </a:r>
            <a:r>
              <a:rPr kumimoji="0" sz="1200" b="0" i="1" u="heavy" strike="noStrike" kern="1200" cap="none" spc="5" normalizeH="0" baseline="0" noProof="0" dirty="0">
                <a:ln>
                  <a:noFill/>
                </a:ln>
                <a:solidFill>
                  <a:srgbClr val="B6B6B6"/>
                </a:solidFill>
                <a:effectLst/>
                <a:uLnTx/>
                <a:uFill>
                  <a:solidFill>
                    <a:srgbClr val="B6B6B6"/>
                  </a:solidFill>
                </a:uFill>
                <a:latin typeface="Arial"/>
                <a:ea typeface="+mn-ea"/>
                <a:cs typeface="Arial"/>
                <a:hlinkClick r:id="rId3"/>
              </a:rPr>
              <a:t>It </a:t>
            </a:r>
            <a:r>
              <a:rPr kumimoji="0" sz="1200" b="0" i="1" u="heavy" strike="noStrike" kern="1200" cap="none" spc="-10" normalizeH="0" baseline="0" noProof="0" dirty="0">
                <a:ln>
                  <a:noFill/>
                </a:ln>
                <a:solidFill>
                  <a:srgbClr val="B6B6B6"/>
                </a:solidFill>
                <a:effectLst/>
                <a:uLnTx/>
                <a:uFill>
                  <a:solidFill>
                    <a:srgbClr val="B6B6B6"/>
                  </a:solidFill>
                </a:uFill>
                <a:latin typeface="Arial"/>
                <a:ea typeface="+mn-ea"/>
                <a:cs typeface="Arial"/>
                <a:hlinkClick r:id="rId3"/>
              </a:rPr>
              <a:t>Biased?</a:t>
            </a:r>
            <a:r>
              <a:rPr kumimoji="0" sz="1200" b="0" i="1" u="heavy" strike="noStrike" kern="1200" cap="none" spc="160" normalizeH="0" baseline="0" noProof="0" dirty="0">
                <a:ln>
                  <a:noFill/>
                </a:ln>
                <a:solidFill>
                  <a:srgbClr val="B6B6B6"/>
                </a:solidFill>
                <a:effectLst/>
                <a:uLnTx/>
                <a:uFill>
                  <a:solidFill>
                    <a:srgbClr val="B6B6B6"/>
                  </a:solidFill>
                </a:uFill>
                <a:latin typeface="Arial"/>
                <a:ea typeface="+mn-ea"/>
                <a:cs typeface="Arial"/>
                <a:hlinkClick r:id="rId3"/>
              </a:rPr>
              <a:t> </a:t>
            </a:r>
            <a:r>
              <a:rPr kumimoji="0" sz="1200" b="0" i="0" u="heavy" strike="noStrike" kern="1200" cap="none" spc="-5" normalizeH="0" baseline="0" noProof="0" dirty="0">
                <a:ln>
                  <a:noFill/>
                </a:ln>
                <a:solidFill>
                  <a:srgbClr val="B6B6B6"/>
                </a:solidFill>
                <a:effectLst/>
                <a:uLnTx/>
                <a:uFill>
                  <a:solidFill>
                    <a:srgbClr val="B6B6B6"/>
                  </a:solidFill>
                </a:uFill>
                <a:latin typeface="Arial"/>
                <a:ea typeface="+mn-ea"/>
                <a:cs typeface="Arial"/>
                <a:hlinkClick r:id="rId3"/>
              </a:rPr>
              <a:t>2018</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object 32">
            <a:extLst>
              <a:ext uri="{FF2B5EF4-FFF2-40B4-BE49-F238E27FC236}">
                <a16:creationId xmlns:a16="http://schemas.microsoft.com/office/drawing/2014/main" id="{5240AFAA-17F3-4627-8712-A57386BCBA99}"/>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3" y="1361075"/>
            <a:ext cx="6271715" cy="443711"/>
          </a:xfrm>
          <a:prstGeom prst="rect">
            <a:avLst/>
          </a:prstGeom>
        </p:spPr>
        <p:txBody>
          <a:bodyPr vert="horz" wrap="square" lIns="0" tIns="12700" rIns="0" bIns="0" rtlCol="0">
            <a:spAutoFit/>
          </a:bodyPr>
          <a:lstStyle/>
          <a:p>
            <a:pPr marL="12700">
              <a:spcBef>
                <a:spcPts val="100"/>
              </a:spcBef>
            </a:pPr>
            <a:r>
              <a:rPr sz="2800" b="1" dirty="0">
                <a:latin typeface="Verdana"/>
                <a:cs typeface="Verdana"/>
              </a:rPr>
              <a:t>Predicting Sentencing</a:t>
            </a:r>
            <a:endParaRPr sz="2800">
              <a:latin typeface="Verdana"/>
              <a:cs typeface="Verdana"/>
            </a:endParaRPr>
          </a:p>
        </p:txBody>
      </p:sp>
      <p:sp>
        <p:nvSpPr>
          <p:cNvPr id="3" name="object 3"/>
          <p:cNvSpPr txBox="1"/>
          <p:nvPr/>
        </p:nvSpPr>
        <p:spPr>
          <a:xfrm>
            <a:off x="475249" y="2440574"/>
            <a:ext cx="8002905" cy="2153538"/>
          </a:xfrm>
          <a:prstGeom prst="rect">
            <a:avLst/>
          </a:prstGeom>
        </p:spPr>
        <p:txBody>
          <a:bodyPr vert="horz" wrap="square" lIns="0" tIns="12700" rIns="0" bIns="0" rtlCol="0">
            <a:spAutoFit/>
          </a:bodyPr>
          <a:lstStyle/>
          <a:p>
            <a:pPr marL="379095" marR="361315" lvl="0" indent="-367030" algn="l" defTabSz="914400" rtl="0" eaLnBrk="1" fontAlgn="auto" latinLnBrk="0" hangingPunct="1">
              <a:lnSpc>
                <a:spcPct val="114599"/>
              </a:lnSpc>
              <a:spcBef>
                <a:spcPts val="100"/>
              </a:spcBef>
              <a:spcAft>
                <a:spcPts val="0"/>
              </a:spcAft>
              <a:buClrTx/>
              <a:buSzTx/>
              <a:buFontTx/>
              <a:buChar char="●"/>
              <a:tabLst>
                <a:tab pos="379095" algn="l"/>
                <a:tab pos="379730" algn="l"/>
              </a:tabLst>
              <a:defRPr/>
            </a:pPr>
            <a:r>
              <a:rPr kumimoji="0" sz="1800" b="0" i="0" u="none" strike="noStrike" kern="1200" cap="none" normalizeH="0" noProof="0" dirty="0">
                <a:ln>
                  <a:noFill/>
                </a:ln>
                <a:solidFill>
                  <a:srgbClr val="FFFFFF"/>
                </a:solidFill>
                <a:effectLst/>
                <a:uLnTx/>
                <a:uFillTx/>
                <a:latin typeface="Arial"/>
                <a:ea typeface="+mn-ea"/>
                <a:cs typeface="Arial"/>
              </a:rPr>
              <a:t>Prater (who is white) rated </a:t>
            </a:r>
            <a:r>
              <a:rPr kumimoji="0" sz="1800" b="1" i="0" u="none" strike="noStrike" kern="1200" cap="none" normalizeH="0" noProof="0" dirty="0">
                <a:ln>
                  <a:noFill/>
                </a:ln>
                <a:solidFill>
                  <a:srgbClr val="64FFDA"/>
                </a:solidFill>
                <a:effectLst/>
                <a:uLnTx/>
                <a:uFillTx/>
                <a:latin typeface="Verdana"/>
                <a:ea typeface="+mn-ea"/>
                <a:cs typeface="Verdana"/>
              </a:rPr>
              <a:t>low risk </a:t>
            </a:r>
            <a:r>
              <a:rPr kumimoji="0" sz="1800" b="0" i="0" u="none" strike="noStrike" kern="1200" cap="none" normalizeH="0" noProof="0" dirty="0">
                <a:ln>
                  <a:noFill/>
                </a:ln>
                <a:solidFill>
                  <a:srgbClr val="FFFFFF"/>
                </a:solidFill>
                <a:effectLst/>
                <a:uLnTx/>
                <a:uFillTx/>
                <a:latin typeface="Arial"/>
                <a:ea typeface="+mn-ea"/>
                <a:cs typeface="Arial"/>
              </a:rPr>
              <a:t>after shoplifting, despite two armed robberies; one attempted armed robbery.</a:t>
            </a:r>
            <a:endParaRPr kumimoji="0" sz="1800" b="0" i="0" u="none" strike="noStrike" kern="1200" cap="none" normalizeH="0" noProof="0" dirty="0">
              <a:ln>
                <a:noFill/>
              </a:ln>
              <a:solidFill>
                <a:prstClr val="black"/>
              </a:solidFill>
              <a:effectLst/>
              <a:uLnTx/>
              <a:uFillTx/>
              <a:latin typeface="Arial"/>
              <a:ea typeface="+mn-ea"/>
              <a:cs typeface="Arial"/>
            </a:endParaRPr>
          </a:p>
          <a:p>
            <a:pPr marL="379095" marR="620395" lvl="0" indent="-367030" algn="l" defTabSz="914400" rtl="0" eaLnBrk="1" fontAlgn="auto" latinLnBrk="0" hangingPunct="1">
              <a:lnSpc>
                <a:spcPct val="114599"/>
              </a:lnSpc>
              <a:spcBef>
                <a:spcPts val="975"/>
              </a:spcBef>
              <a:spcAft>
                <a:spcPts val="0"/>
              </a:spcAft>
              <a:buClrTx/>
              <a:buSzTx/>
              <a:buFontTx/>
              <a:buChar char="●"/>
              <a:tabLst>
                <a:tab pos="379095" algn="l"/>
                <a:tab pos="379730" algn="l"/>
              </a:tabLst>
              <a:defRPr/>
            </a:pPr>
            <a:r>
              <a:rPr kumimoji="0" sz="1800" b="0" i="0" u="none" strike="noStrike" kern="1200" cap="none" normalizeH="0" noProof="0" dirty="0">
                <a:ln>
                  <a:noFill/>
                </a:ln>
                <a:solidFill>
                  <a:srgbClr val="FFFFFF"/>
                </a:solidFill>
                <a:effectLst/>
                <a:uLnTx/>
                <a:uFillTx/>
                <a:latin typeface="Arial"/>
                <a:ea typeface="+mn-ea"/>
                <a:cs typeface="Arial"/>
              </a:rPr>
              <a:t>Borden (who is black) rated </a:t>
            </a:r>
            <a:r>
              <a:rPr kumimoji="0" sz="1800" b="1" i="0" u="none" strike="noStrike" kern="1200" cap="none" normalizeH="0" noProof="0" dirty="0">
                <a:ln>
                  <a:noFill/>
                </a:ln>
                <a:solidFill>
                  <a:srgbClr val="64FFDA"/>
                </a:solidFill>
                <a:effectLst/>
                <a:uLnTx/>
                <a:uFillTx/>
                <a:latin typeface="Verdana"/>
                <a:ea typeface="+mn-ea"/>
                <a:cs typeface="Verdana"/>
              </a:rPr>
              <a:t>high risk </a:t>
            </a:r>
            <a:r>
              <a:rPr kumimoji="0" sz="1800" b="0" i="0" u="none" strike="noStrike" kern="1200" cap="none" normalizeH="0" noProof="0" dirty="0">
                <a:ln>
                  <a:noFill/>
                </a:ln>
                <a:solidFill>
                  <a:srgbClr val="FFFFFF"/>
                </a:solidFill>
                <a:effectLst/>
                <a:uLnTx/>
                <a:uFillTx/>
                <a:latin typeface="Arial"/>
                <a:ea typeface="+mn-ea"/>
                <a:cs typeface="Arial"/>
              </a:rPr>
              <a:t>after she and a friend took (but returned before police arrived) a bike and scooter sitting outside.</a:t>
            </a:r>
            <a:endParaRPr kumimoji="0" sz="1800" b="0" i="0" u="none" strike="noStrike" kern="1200" cap="none" normalizeH="0" noProof="0" dirty="0">
              <a:ln>
                <a:noFill/>
              </a:ln>
              <a:solidFill>
                <a:prstClr val="black"/>
              </a:solidFill>
              <a:effectLst/>
              <a:uLnTx/>
              <a:uFillTx/>
              <a:latin typeface="Arial"/>
              <a:ea typeface="+mn-ea"/>
              <a:cs typeface="Arial"/>
            </a:endParaRPr>
          </a:p>
          <a:p>
            <a:pPr marL="379095" marR="5080" lvl="0" indent="-367030" algn="l" defTabSz="914400" rtl="0" eaLnBrk="1" fontAlgn="auto" latinLnBrk="0" hangingPunct="1">
              <a:lnSpc>
                <a:spcPct val="114599"/>
              </a:lnSpc>
              <a:spcBef>
                <a:spcPts val="969"/>
              </a:spcBef>
              <a:spcAft>
                <a:spcPts val="0"/>
              </a:spcAft>
              <a:buClrTx/>
              <a:buSzTx/>
              <a:buFontTx/>
              <a:buChar char="●"/>
              <a:tabLst>
                <a:tab pos="379095" algn="l"/>
                <a:tab pos="379730" algn="l"/>
              </a:tabLst>
              <a:defRPr/>
            </a:pPr>
            <a:r>
              <a:rPr kumimoji="0" sz="1800" b="0" i="0" u="none" strike="noStrike" kern="1200" cap="none" normalizeH="0" noProof="0" dirty="0">
                <a:ln>
                  <a:noFill/>
                </a:ln>
                <a:solidFill>
                  <a:srgbClr val="FFFFFF"/>
                </a:solidFill>
                <a:effectLst/>
                <a:uLnTx/>
                <a:uFillTx/>
                <a:latin typeface="Arial"/>
                <a:ea typeface="+mn-ea"/>
                <a:cs typeface="Arial"/>
              </a:rPr>
              <a:t>Two years later, Borden has not been charged with any new crimes. Prater  serving 8-year prison term for grand theft.</a:t>
            </a:r>
            <a:endParaRPr kumimoji="0" sz="1800" b="0" i="0" u="none" strike="noStrike" kern="1200" cap="none" normalizeH="0" noProof="0" dirty="0">
              <a:ln>
                <a:noFill/>
              </a:ln>
              <a:solidFill>
                <a:prstClr val="black"/>
              </a:solidFill>
              <a:effectLst/>
              <a:uLnTx/>
              <a:uFillTx/>
              <a:latin typeface="Arial"/>
              <a:ea typeface="+mn-ea"/>
              <a:cs typeface="Arial"/>
            </a:endParaRPr>
          </a:p>
        </p:txBody>
      </p:sp>
      <p:sp>
        <p:nvSpPr>
          <p:cNvPr id="4" name="object 4"/>
          <p:cNvSpPr txBox="1"/>
          <p:nvPr/>
        </p:nvSpPr>
        <p:spPr>
          <a:xfrm>
            <a:off x="293550" y="5263175"/>
            <a:ext cx="4068445" cy="495300"/>
          </a:xfrm>
          <a:prstGeom prst="rect">
            <a:avLst/>
          </a:prstGeom>
        </p:spPr>
        <p:txBody>
          <a:bodyPr vert="horz" wrap="square" lIns="0" tIns="64769" rIns="0" bIns="0" rtlCol="0">
            <a:spAutoFit/>
          </a:bodyPr>
          <a:lstStyle/>
          <a:p>
            <a:pPr marL="12700" marR="0" lvl="0" indent="0" algn="l" defTabSz="914400" rtl="0" eaLnBrk="1" fontAlgn="auto" latinLnBrk="0" hangingPunct="1">
              <a:lnSpc>
                <a:spcPct val="100000"/>
              </a:lnSpc>
              <a:spcBef>
                <a:spcPts val="509"/>
              </a:spcBef>
              <a:spcAft>
                <a:spcPts val="0"/>
              </a:spcAft>
              <a:buClrTx/>
              <a:buSzTx/>
              <a:buFontTx/>
              <a:buNone/>
              <a:tabLst/>
              <a:defRPr/>
            </a:pPr>
            <a:r>
              <a:rPr kumimoji="0" sz="1200" b="0" i="0" u="none" strike="noStrike" kern="1200" cap="none" normalizeH="0" noProof="0" dirty="0">
                <a:ln>
                  <a:noFill/>
                </a:ln>
                <a:solidFill>
                  <a:srgbClr val="B6B6B6"/>
                </a:solidFill>
                <a:effectLst/>
                <a:uLnTx/>
                <a:uFillTx/>
                <a:latin typeface="Trebuchet MS"/>
                <a:ea typeface="+mn-ea"/>
                <a:cs typeface="Trebuchet MS"/>
              </a:rPr>
              <a:t>CREDIT</a:t>
            </a:r>
            <a:endParaRPr kumimoji="0" sz="1200" b="0" i="0" u="none" strike="noStrike" kern="1200" cap="none" normalizeH="0" noProof="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sz="1200" b="0" i="0" u="heavy" strike="noStrike" kern="1200" cap="none" normalizeH="0" noProof="0" dirty="0">
                <a:ln>
                  <a:noFill/>
                </a:ln>
                <a:solidFill>
                  <a:srgbClr val="B6B6B6"/>
                </a:solidFill>
                <a:effectLst/>
                <a:uLnTx/>
                <a:uFill>
                  <a:solidFill>
                    <a:srgbClr val="B6B6B6"/>
                  </a:solidFill>
                </a:uFill>
                <a:latin typeface="Arial"/>
                <a:ea typeface="+mn-ea"/>
                <a:cs typeface="Arial"/>
                <a:hlinkClick r:id="rId2"/>
              </a:rPr>
              <a:t>ProPublica. Northpointe: Risk in Criminal Sentencing. 2016</a:t>
            </a:r>
            <a:r>
              <a:rPr kumimoji="0" sz="1200" b="0" i="0" u="none" strike="noStrike" kern="1200" cap="none" normalizeH="0" noProof="0" dirty="0">
                <a:ln>
                  <a:noFill/>
                </a:ln>
                <a:solidFill>
                  <a:srgbClr val="B6B6B6"/>
                </a:solidFill>
                <a:effectLst/>
                <a:uLnTx/>
                <a:uFillTx/>
                <a:latin typeface="Arial"/>
                <a:ea typeface="+mn-ea"/>
                <a:cs typeface="Arial"/>
              </a:rPr>
              <a:t>.</a:t>
            </a:r>
            <a:endParaRPr kumimoji="0" sz="1200" b="0" i="0" u="none" strike="noStrike" kern="1200" cap="none" normalizeH="0" noProof="0">
              <a:ln>
                <a:noFill/>
              </a:ln>
              <a:solidFill>
                <a:prstClr val="black"/>
              </a:solidFill>
              <a:effectLst/>
              <a:uLnTx/>
              <a:uFillTx/>
              <a:latin typeface="Arial"/>
              <a:ea typeface="+mn-ea"/>
              <a:cs typeface="Arial"/>
            </a:endParaRPr>
          </a:p>
        </p:txBody>
      </p:sp>
      <p:sp>
        <p:nvSpPr>
          <p:cNvPr id="5" name="object 32">
            <a:extLst>
              <a:ext uri="{FF2B5EF4-FFF2-40B4-BE49-F238E27FC236}">
                <a16:creationId xmlns:a16="http://schemas.microsoft.com/office/drawing/2014/main" id="{FB78D535-83BB-4593-A5AF-8E86BC0E5524}"/>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725" y="1361075"/>
            <a:ext cx="6045572" cy="443711"/>
          </a:xfrm>
          <a:prstGeom prst="rect">
            <a:avLst/>
          </a:prstGeom>
        </p:spPr>
        <p:txBody>
          <a:bodyPr vert="horz" wrap="square" lIns="0" tIns="12700" rIns="0" bIns="0" rtlCol="0">
            <a:spAutoFit/>
          </a:bodyPr>
          <a:lstStyle/>
          <a:p>
            <a:pPr marL="12700">
              <a:spcBef>
                <a:spcPts val="100"/>
              </a:spcBef>
            </a:pPr>
            <a:r>
              <a:rPr sz="2800" b="1" dirty="0">
                <a:latin typeface="Verdana"/>
                <a:cs typeface="Verdana"/>
              </a:rPr>
              <a:t>Predicting Criminality</a:t>
            </a:r>
            <a:endParaRPr sz="2800" dirty="0">
              <a:latin typeface="Verdana"/>
              <a:cs typeface="Verdana"/>
            </a:endParaRPr>
          </a:p>
        </p:txBody>
      </p:sp>
      <p:sp>
        <p:nvSpPr>
          <p:cNvPr id="3" name="object 3"/>
          <p:cNvSpPr txBox="1"/>
          <p:nvPr/>
        </p:nvSpPr>
        <p:spPr>
          <a:xfrm>
            <a:off x="384724" y="2353004"/>
            <a:ext cx="8111490" cy="28289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20" normalizeH="0" baseline="0" noProof="0" dirty="0">
                <a:ln>
                  <a:noFill/>
                </a:ln>
                <a:solidFill>
                  <a:srgbClr val="FFFFFF"/>
                </a:solidFill>
                <a:effectLst/>
                <a:uLnTx/>
                <a:uFillTx/>
                <a:latin typeface="Arial"/>
                <a:ea typeface="+mn-ea"/>
                <a:cs typeface="Arial"/>
              </a:rPr>
              <a:t>Israeli </a:t>
            </a:r>
            <a:r>
              <a:rPr kumimoji="0" sz="1800" b="0" i="0" u="none" strike="noStrike" kern="1200" cap="none" spc="20" normalizeH="0" baseline="0" noProof="0" dirty="0">
                <a:ln>
                  <a:noFill/>
                </a:ln>
                <a:solidFill>
                  <a:srgbClr val="FFFFFF"/>
                </a:solidFill>
                <a:effectLst/>
                <a:uLnTx/>
                <a:uFillTx/>
                <a:latin typeface="Arial"/>
                <a:ea typeface="+mn-ea"/>
                <a:cs typeface="Arial"/>
              </a:rPr>
              <a:t>startup,</a:t>
            </a:r>
            <a:r>
              <a:rPr kumimoji="0" sz="1800" b="0" i="0" u="none" strike="noStrike" kern="1200" cap="none" spc="30" normalizeH="0" baseline="0" noProof="0" dirty="0">
                <a:ln>
                  <a:noFill/>
                </a:ln>
                <a:solidFill>
                  <a:srgbClr val="FFFFFF"/>
                </a:solidFill>
                <a:effectLst/>
                <a:uLnTx/>
                <a:uFillTx/>
                <a:latin typeface="Arial"/>
                <a:ea typeface="+mn-ea"/>
                <a:cs typeface="Arial"/>
              </a:rPr>
              <a:t> </a:t>
            </a:r>
            <a:r>
              <a:rPr kumimoji="0" sz="1800" b="0" i="0" u="heavy" strike="noStrike" kern="1200" cap="none" spc="5" normalizeH="0" baseline="0" noProof="0" dirty="0">
                <a:ln>
                  <a:noFill/>
                </a:ln>
                <a:solidFill>
                  <a:srgbClr val="64FFDA"/>
                </a:solidFill>
                <a:effectLst/>
                <a:uLnTx/>
                <a:uFill>
                  <a:solidFill>
                    <a:srgbClr val="64FFDA"/>
                  </a:solidFill>
                </a:uFill>
                <a:latin typeface="Arial"/>
                <a:ea typeface="+mn-ea"/>
                <a:cs typeface="Arial"/>
                <a:hlinkClick r:id="rId2"/>
              </a:rPr>
              <a:t>Faception</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Arial"/>
              <a:ea typeface="+mn-ea"/>
              <a:cs typeface="Arial"/>
            </a:endParaRPr>
          </a:p>
          <a:p>
            <a:pPr marL="901065" marR="175895" lvl="0" indent="25400" algn="l" defTabSz="914400" rtl="0" eaLnBrk="1" fontAlgn="auto" latinLnBrk="0" hangingPunct="1">
              <a:lnSpc>
                <a:spcPct val="100099"/>
              </a:lnSpc>
              <a:spcBef>
                <a:spcPts val="0"/>
              </a:spcBef>
              <a:spcAft>
                <a:spcPts val="0"/>
              </a:spcAft>
              <a:buClrTx/>
              <a:buSzTx/>
              <a:buFontTx/>
              <a:buNone/>
              <a:tabLst/>
              <a:defRPr/>
            </a:pPr>
            <a:r>
              <a:rPr kumimoji="0" sz="1800" b="0" i="1" u="none" strike="noStrike" kern="1200" cap="none" spc="15" normalizeH="0" baseline="0" noProof="0" dirty="0">
                <a:ln>
                  <a:noFill/>
                </a:ln>
                <a:solidFill>
                  <a:srgbClr val="FFFFFF"/>
                </a:solidFill>
                <a:effectLst/>
                <a:uLnTx/>
                <a:uFillTx/>
                <a:latin typeface="Arial"/>
                <a:ea typeface="+mn-ea"/>
                <a:cs typeface="Arial"/>
              </a:rPr>
              <a:t>“Faception </a:t>
            </a:r>
            <a:r>
              <a:rPr kumimoji="0" sz="1800" b="0" i="1" u="none" strike="noStrike" kern="1200" cap="none" spc="-20" normalizeH="0" baseline="0" noProof="0" dirty="0">
                <a:ln>
                  <a:noFill/>
                </a:ln>
                <a:solidFill>
                  <a:srgbClr val="FFFFFF"/>
                </a:solidFill>
                <a:effectLst/>
                <a:uLnTx/>
                <a:uFillTx/>
                <a:latin typeface="Arial"/>
                <a:ea typeface="+mn-ea"/>
                <a:cs typeface="Arial"/>
              </a:rPr>
              <a:t>is </a:t>
            </a:r>
            <a:r>
              <a:rPr kumimoji="0" sz="1800" b="0" i="1" u="none" strike="noStrike" kern="1200" cap="none" spc="20" normalizeH="0" baseline="0" noProof="0" dirty="0">
                <a:ln>
                  <a:noFill/>
                </a:ln>
                <a:solidFill>
                  <a:srgbClr val="FFFFFF"/>
                </a:solidFill>
                <a:effectLst/>
                <a:uLnTx/>
                <a:uFillTx/>
                <a:latin typeface="Arial"/>
                <a:ea typeface="+mn-ea"/>
                <a:cs typeface="Arial"/>
              </a:rPr>
              <a:t>first-to-technology </a:t>
            </a:r>
            <a:r>
              <a:rPr kumimoji="0" sz="1800" b="0" i="1" u="none" strike="noStrike" kern="1200" cap="none" spc="-5" normalizeH="0" baseline="0" noProof="0" dirty="0">
                <a:ln>
                  <a:noFill/>
                </a:ln>
                <a:solidFill>
                  <a:srgbClr val="FFFFFF"/>
                </a:solidFill>
                <a:effectLst/>
                <a:uLnTx/>
                <a:uFillTx/>
                <a:latin typeface="Arial"/>
                <a:ea typeface="+mn-ea"/>
                <a:cs typeface="Arial"/>
              </a:rPr>
              <a:t>and </a:t>
            </a:r>
            <a:r>
              <a:rPr kumimoji="0" sz="1800" b="0" i="1" u="none" strike="noStrike" kern="1200" cap="none" spc="15" normalizeH="0" baseline="0" noProof="0" dirty="0">
                <a:ln>
                  <a:noFill/>
                </a:ln>
                <a:solidFill>
                  <a:srgbClr val="FFFFFF"/>
                </a:solidFill>
                <a:effectLst/>
                <a:uLnTx/>
                <a:uFillTx/>
                <a:latin typeface="Arial"/>
                <a:ea typeface="+mn-ea"/>
                <a:cs typeface="Arial"/>
              </a:rPr>
              <a:t>first-to-market </a:t>
            </a:r>
            <a:r>
              <a:rPr kumimoji="0" sz="1800" b="0" i="1" u="none" strike="noStrike" kern="1200" cap="none" spc="25" normalizeH="0" baseline="0" noProof="0" dirty="0">
                <a:ln>
                  <a:noFill/>
                </a:ln>
                <a:solidFill>
                  <a:srgbClr val="FFFFFF"/>
                </a:solidFill>
                <a:effectLst/>
                <a:uLnTx/>
                <a:uFillTx/>
                <a:latin typeface="Arial"/>
                <a:ea typeface="+mn-ea"/>
                <a:cs typeface="Arial"/>
              </a:rPr>
              <a:t>with </a:t>
            </a:r>
            <a:r>
              <a:rPr kumimoji="0" sz="1800" b="0" i="1" u="none" strike="noStrike" kern="1200" cap="none" spc="0" normalizeH="0" baseline="0" noProof="0" dirty="0">
                <a:ln>
                  <a:noFill/>
                </a:ln>
                <a:solidFill>
                  <a:srgbClr val="FFFFFF"/>
                </a:solidFill>
                <a:effectLst/>
                <a:uLnTx/>
                <a:uFillTx/>
                <a:latin typeface="Arial"/>
                <a:ea typeface="+mn-ea"/>
                <a:cs typeface="Arial"/>
              </a:rPr>
              <a:t>proprietary  </a:t>
            </a:r>
            <a:r>
              <a:rPr kumimoji="0" sz="1800" b="0" i="1" u="none" strike="noStrike" kern="1200" cap="none" spc="20" normalizeH="0" baseline="0" noProof="0" dirty="0">
                <a:ln>
                  <a:noFill/>
                </a:ln>
                <a:solidFill>
                  <a:srgbClr val="FFFFFF"/>
                </a:solidFill>
                <a:effectLst/>
                <a:uLnTx/>
                <a:uFillTx/>
                <a:latin typeface="Arial"/>
                <a:ea typeface="+mn-ea"/>
                <a:cs typeface="Arial"/>
              </a:rPr>
              <a:t>computer </a:t>
            </a:r>
            <a:r>
              <a:rPr kumimoji="0" sz="1800" b="0" i="1" u="none" strike="noStrike" kern="1200" cap="none" spc="-15" normalizeH="0" baseline="0" noProof="0" dirty="0">
                <a:ln>
                  <a:noFill/>
                </a:ln>
                <a:solidFill>
                  <a:srgbClr val="FFFFFF"/>
                </a:solidFill>
                <a:effectLst/>
                <a:uLnTx/>
                <a:uFillTx/>
                <a:latin typeface="Arial"/>
                <a:ea typeface="+mn-ea"/>
                <a:cs typeface="Arial"/>
              </a:rPr>
              <a:t>vision </a:t>
            </a:r>
            <a:r>
              <a:rPr kumimoji="0" sz="1800" b="0" i="1" u="none" strike="noStrike" kern="1200" cap="none" spc="-5" normalizeH="0" baseline="0" noProof="0" dirty="0">
                <a:ln>
                  <a:noFill/>
                </a:ln>
                <a:solidFill>
                  <a:srgbClr val="FFFFFF"/>
                </a:solidFill>
                <a:effectLst/>
                <a:uLnTx/>
                <a:uFillTx/>
                <a:latin typeface="Arial"/>
                <a:ea typeface="+mn-ea"/>
                <a:cs typeface="Arial"/>
              </a:rPr>
              <a:t>and machine </a:t>
            </a:r>
            <a:r>
              <a:rPr kumimoji="0" sz="1800" b="0" i="1" u="none" strike="noStrike" kern="1200" cap="none" spc="-15" normalizeH="0" baseline="0" noProof="0" dirty="0">
                <a:ln>
                  <a:noFill/>
                </a:ln>
                <a:solidFill>
                  <a:srgbClr val="FFFFFF"/>
                </a:solidFill>
                <a:effectLst/>
                <a:uLnTx/>
                <a:uFillTx/>
                <a:latin typeface="Arial"/>
                <a:ea typeface="+mn-ea"/>
                <a:cs typeface="Arial"/>
              </a:rPr>
              <a:t>learning </a:t>
            </a:r>
            <a:r>
              <a:rPr kumimoji="0" sz="1800" b="0" i="1" u="none" strike="noStrike" kern="1200" cap="none" spc="10" normalizeH="0" baseline="0" noProof="0" dirty="0">
                <a:ln>
                  <a:noFill/>
                </a:ln>
                <a:solidFill>
                  <a:srgbClr val="FFFFFF"/>
                </a:solidFill>
                <a:effectLst/>
                <a:uLnTx/>
                <a:uFillTx/>
                <a:latin typeface="Arial"/>
                <a:ea typeface="+mn-ea"/>
                <a:cs typeface="Arial"/>
              </a:rPr>
              <a:t>technology </a:t>
            </a:r>
            <a:r>
              <a:rPr kumimoji="0" sz="1800" b="0" i="1" u="none" strike="noStrike" kern="1200" cap="none" spc="15" normalizeH="0" baseline="0" noProof="0" dirty="0">
                <a:ln>
                  <a:noFill/>
                </a:ln>
                <a:solidFill>
                  <a:srgbClr val="FFFFFF"/>
                </a:solidFill>
                <a:effectLst/>
                <a:uLnTx/>
                <a:uFillTx/>
                <a:latin typeface="Arial"/>
                <a:ea typeface="+mn-ea"/>
                <a:cs typeface="Arial"/>
              </a:rPr>
              <a:t>for </a:t>
            </a:r>
            <a:r>
              <a:rPr kumimoji="0" sz="1800" b="0" i="1" u="none" strike="noStrike" kern="1200" cap="none" spc="10" normalizeH="0" baseline="0" noProof="0" dirty="0">
                <a:ln>
                  <a:noFill/>
                </a:ln>
                <a:solidFill>
                  <a:srgbClr val="FFFFFF"/>
                </a:solidFill>
                <a:effectLst/>
                <a:uLnTx/>
                <a:uFillTx/>
                <a:latin typeface="Arial"/>
                <a:ea typeface="+mn-ea"/>
                <a:cs typeface="Arial"/>
              </a:rPr>
              <a:t>profiling people  </a:t>
            </a:r>
            <a:r>
              <a:rPr kumimoji="0" sz="1800" b="0" i="1" u="none" strike="noStrike" kern="1200" cap="none" spc="-5" normalizeH="0" baseline="0" noProof="0" dirty="0">
                <a:ln>
                  <a:noFill/>
                </a:ln>
                <a:solidFill>
                  <a:srgbClr val="FFFFFF"/>
                </a:solidFill>
                <a:effectLst/>
                <a:uLnTx/>
                <a:uFillTx/>
                <a:latin typeface="Arial"/>
                <a:ea typeface="+mn-ea"/>
                <a:cs typeface="Arial"/>
              </a:rPr>
              <a:t>and </a:t>
            </a:r>
            <a:r>
              <a:rPr kumimoji="0" sz="1800" b="1" i="1" u="none" strike="noStrike" kern="1200" cap="none" spc="-10" normalizeH="0" baseline="0" noProof="0" dirty="0">
                <a:ln>
                  <a:noFill/>
                </a:ln>
                <a:solidFill>
                  <a:srgbClr val="64FFDA"/>
                </a:solidFill>
                <a:effectLst/>
                <a:uLnTx/>
                <a:uFillTx/>
                <a:latin typeface="Arial"/>
                <a:ea typeface="+mn-ea"/>
                <a:cs typeface="Arial"/>
              </a:rPr>
              <a:t>revealing </a:t>
            </a:r>
            <a:r>
              <a:rPr kumimoji="0" sz="1800" b="1" i="1" u="none" strike="noStrike" kern="1200" cap="none" spc="5" normalizeH="0" baseline="0" noProof="0" dirty="0">
                <a:ln>
                  <a:noFill/>
                </a:ln>
                <a:solidFill>
                  <a:srgbClr val="64FFDA"/>
                </a:solidFill>
                <a:effectLst/>
                <a:uLnTx/>
                <a:uFillTx/>
                <a:latin typeface="Arial"/>
                <a:ea typeface="+mn-ea"/>
                <a:cs typeface="Arial"/>
              </a:rPr>
              <a:t>their </a:t>
            </a:r>
            <a:r>
              <a:rPr kumimoji="0" sz="1800" b="1" i="1" u="none" strike="noStrike" kern="1200" cap="none" spc="-15" normalizeH="0" baseline="0" noProof="0" dirty="0">
                <a:ln>
                  <a:noFill/>
                </a:ln>
                <a:solidFill>
                  <a:srgbClr val="64FFDA"/>
                </a:solidFill>
                <a:effectLst/>
                <a:uLnTx/>
                <a:uFillTx/>
                <a:latin typeface="Arial"/>
                <a:ea typeface="+mn-ea"/>
                <a:cs typeface="Arial"/>
              </a:rPr>
              <a:t>personality </a:t>
            </a:r>
            <a:r>
              <a:rPr kumimoji="0" sz="1800" b="1" i="1" u="none" strike="noStrike" kern="1200" cap="none" spc="0" normalizeH="0" baseline="0" noProof="0" dirty="0">
                <a:ln>
                  <a:noFill/>
                </a:ln>
                <a:solidFill>
                  <a:srgbClr val="64FFDA"/>
                </a:solidFill>
                <a:effectLst/>
                <a:uLnTx/>
                <a:uFillTx/>
                <a:latin typeface="Arial"/>
                <a:ea typeface="+mn-ea"/>
                <a:cs typeface="Arial"/>
              </a:rPr>
              <a:t>based </a:t>
            </a:r>
            <a:r>
              <a:rPr kumimoji="0" sz="1800" b="1" i="1" u="none" strike="noStrike" kern="1200" cap="none" spc="-40" normalizeH="0" baseline="0" noProof="0" dirty="0">
                <a:ln>
                  <a:noFill/>
                </a:ln>
                <a:solidFill>
                  <a:srgbClr val="64FFDA"/>
                </a:solidFill>
                <a:effectLst/>
                <a:uLnTx/>
                <a:uFillTx/>
                <a:latin typeface="Arial"/>
                <a:ea typeface="+mn-ea"/>
                <a:cs typeface="Arial"/>
              </a:rPr>
              <a:t>only </a:t>
            </a:r>
            <a:r>
              <a:rPr kumimoji="0" sz="1800" b="1" i="1" u="none" strike="noStrike" kern="1200" cap="none" spc="-25" normalizeH="0" baseline="0" noProof="0" dirty="0">
                <a:ln>
                  <a:noFill/>
                </a:ln>
                <a:solidFill>
                  <a:srgbClr val="64FFDA"/>
                </a:solidFill>
                <a:effectLst/>
                <a:uLnTx/>
                <a:uFillTx/>
                <a:latin typeface="Arial"/>
                <a:ea typeface="+mn-ea"/>
                <a:cs typeface="Arial"/>
              </a:rPr>
              <a:t>on </a:t>
            </a:r>
            <a:r>
              <a:rPr kumimoji="0" sz="1800" b="1" i="1" u="none" strike="noStrike" kern="1200" cap="none" spc="5" normalizeH="0" baseline="0" noProof="0" dirty="0">
                <a:ln>
                  <a:noFill/>
                </a:ln>
                <a:solidFill>
                  <a:srgbClr val="64FFDA"/>
                </a:solidFill>
                <a:effectLst/>
                <a:uLnTx/>
                <a:uFillTx/>
                <a:latin typeface="Arial"/>
                <a:ea typeface="+mn-ea"/>
                <a:cs typeface="Arial"/>
              </a:rPr>
              <a:t>their </a:t>
            </a:r>
            <a:r>
              <a:rPr kumimoji="0" sz="1800" b="1" i="1" u="none" strike="noStrike" kern="1200" cap="none" spc="0" normalizeH="0" baseline="0" noProof="0" dirty="0">
                <a:ln>
                  <a:noFill/>
                </a:ln>
                <a:solidFill>
                  <a:srgbClr val="64FFDA"/>
                </a:solidFill>
                <a:effectLst/>
                <a:uLnTx/>
                <a:uFillTx/>
                <a:latin typeface="Arial"/>
                <a:ea typeface="+mn-ea"/>
                <a:cs typeface="Arial"/>
              </a:rPr>
              <a:t>facial</a:t>
            </a:r>
            <a:r>
              <a:rPr kumimoji="0" sz="1800" b="1" i="1" u="none" strike="noStrike" kern="1200" cap="none" spc="110" normalizeH="0" baseline="0" noProof="0" dirty="0">
                <a:ln>
                  <a:noFill/>
                </a:ln>
                <a:solidFill>
                  <a:srgbClr val="64FFDA"/>
                </a:solidFill>
                <a:effectLst/>
                <a:uLnTx/>
                <a:uFillTx/>
                <a:latin typeface="Arial"/>
                <a:ea typeface="+mn-ea"/>
                <a:cs typeface="Arial"/>
              </a:rPr>
              <a:t> </a:t>
            </a:r>
            <a:r>
              <a:rPr kumimoji="0" sz="1800" b="1" i="1" u="none" strike="noStrike" kern="1200" cap="none" spc="35" normalizeH="0" baseline="0" noProof="0" dirty="0">
                <a:ln>
                  <a:noFill/>
                </a:ln>
                <a:solidFill>
                  <a:srgbClr val="64FFDA"/>
                </a:solidFill>
                <a:effectLst/>
                <a:uLnTx/>
                <a:uFillTx/>
                <a:latin typeface="Arial"/>
                <a:ea typeface="+mn-ea"/>
                <a:cs typeface="Arial"/>
              </a:rPr>
              <a:t>image</a:t>
            </a:r>
            <a:r>
              <a:rPr kumimoji="0" sz="1800" b="0" i="1" u="none" strike="noStrike" kern="1200" cap="none" spc="35" normalizeH="0" baseline="0" noProof="0" dirty="0">
                <a:ln>
                  <a:noFill/>
                </a:ln>
                <a:solidFill>
                  <a:srgbClr val="FFFFFF"/>
                </a:solidFill>
                <a:effectLst/>
                <a:uLnTx/>
                <a:uFillTx/>
                <a:latin typeface="Arial"/>
                <a:ea typeface="+mn-ea"/>
                <a:cs typeface="Arial"/>
              </a:rPr>
              <a:t>.”</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Offering </a:t>
            </a:r>
            <a:r>
              <a:rPr kumimoji="0" sz="1800" b="0" i="0" u="none" strike="noStrike" kern="1200" cap="none" spc="5" normalizeH="0" baseline="0" noProof="0" dirty="0">
                <a:ln>
                  <a:noFill/>
                </a:ln>
                <a:solidFill>
                  <a:srgbClr val="FFFFFF"/>
                </a:solidFill>
                <a:effectLst/>
                <a:uLnTx/>
                <a:uFillTx/>
                <a:latin typeface="Arial"/>
                <a:ea typeface="+mn-ea"/>
                <a:cs typeface="Arial"/>
              </a:rPr>
              <a:t>specialized </a:t>
            </a:r>
            <a:r>
              <a:rPr kumimoji="0" sz="1800" b="0" i="0" u="none" strike="noStrike" kern="1200" cap="none" spc="-10" normalizeH="0" baseline="0" noProof="0" dirty="0">
                <a:ln>
                  <a:noFill/>
                </a:ln>
                <a:solidFill>
                  <a:srgbClr val="FFFFFF"/>
                </a:solidFill>
                <a:effectLst/>
                <a:uLnTx/>
                <a:uFillTx/>
                <a:latin typeface="Arial"/>
                <a:ea typeface="+mn-ea"/>
                <a:cs typeface="Arial"/>
              </a:rPr>
              <a:t>engines </a:t>
            </a:r>
            <a:r>
              <a:rPr kumimoji="0" sz="1800" b="0" i="0" u="none" strike="noStrike" kern="1200" cap="none" spc="15" normalizeH="0" baseline="0" noProof="0" dirty="0">
                <a:ln>
                  <a:noFill/>
                </a:ln>
                <a:solidFill>
                  <a:srgbClr val="FFFFFF"/>
                </a:solidFill>
                <a:effectLst/>
                <a:uLnTx/>
                <a:uFillTx/>
                <a:latin typeface="Arial"/>
                <a:ea typeface="+mn-ea"/>
                <a:cs typeface="Arial"/>
              </a:rPr>
              <a:t>for </a:t>
            </a:r>
            <a:r>
              <a:rPr kumimoji="0" sz="1800" b="0" i="0" u="none" strike="noStrike" kern="1200" cap="none" spc="5" normalizeH="0" baseline="0" noProof="0" dirty="0">
                <a:ln>
                  <a:noFill/>
                </a:ln>
                <a:solidFill>
                  <a:srgbClr val="FFFFFF"/>
                </a:solidFill>
                <a:effectLst/>
                <a:uLnTx/>
                <a:uFillTx/>
                <a:latin typeface="Arial"/>
                <a:ea typeface="+mn-ea"/>
                <a:cs typeface="Arial"/>
              </a:rPr>
              <a:t>recognizing </a:t>
            </a:r>
            <a:r>
              <a:rPr kumimoji="0" sz="1800" b="0" i="0" u="none" strike="noStrike" kern="1200" cap="none" spc="35" normalizeH="0" baseline="0" noProof="0" dirty="0">
                <a:ln>
                  <a:noFill/>
                </a:ln>
                <a:solidFill>
                  <a:srgbClr val="FFFFFF"/>
                </a:solidFill>
                <a:effectLst/>
                <a:uLnTx/>
                <a:uFillTx/>
                <a:latin typeface="Arial"/>
                <a:ea typeface="+mn-ea"/>
                <a:cs typeface="Arial"/>
              </a:rPr>
              <a:t>“High </a:t>
            </a:r>
            <a:r>
              <a:rPr kumimoji="0" sz="1800" b="0" i="0" u="none" strike="noStrike" kern="1200" cap="none" spc="20" normalizeH="0" baseline="0" noProof="0" dirty="0">
                <a:ln>
                  <a:noFill/>
                </a:ln>
                <a:solidFill>
                  <a:srgbClr val="FFFFFF"/>
                </a:solidFill>
                <a:effectLst/>
                <a:uLnTx/>
                <a:uFillTx/>
                <a:latin typeface="Arial"/>
                <a:ea typeface="+mn-ea"/>
                <a:cs typeface="Arial"/>
              </a:rPr>
              <a:t>IQ”, </a:t>
            </a:r>
            <a:r>
              <a:rPr kumimoji="0" sz="1800" b="0" i="0" u="none" strike="noStrike" kern="1200" cap="none" spc="15" normalizeH="0" baseline="0" noProof="0" dirty="0">
                <a:ln>
                  <a:noFill/>
                </a:ln>
                <a:solidFill>
                  <a:srgbClr val="FFFFFF"/>
                </a:solidFill>
                <a:effectLst/>
                <a:uLnTx/>
                <a:uFillTx/>
                <a:latin typeface="Arial"/>
                <a:ea typeface="+mn-ea"/>
                <a:cs typeface="Arial"/>
              </a:rPr>
              <a:t>“White-Collar </a:t>
            </a:r>
            <a:r>
              <a:rPr kumimoji="0" sz="1800" b="0" i="0" u="none" strike="noStrike" kern="1200" cap="none" spc="10" normalizeH="0" baseline="0" noProof="0" dirty="0">
                <a:ln>
                  <a:noFill/>
                </a:ln>
                <a:solidFill>
                  <a:srgbClr val="FFFFFF"/>
                </a:solidFill>
                <a:effectLst/>
                <a:uLnTx/>
                <a:uFillTx/>
                <a:latin typeface="Arial"/>
                <a:ea typeface="+mn-ea"/>
                <a:cs typeface="Arial"/>
              </a:rPr>
              <a:t>Offender”,  </a:t>
            </a:r>
            <a:r>
              <a:rPr kumimoji="0" sz="1800" b="0" i="0" u="none" strike="noStrike" kern="1200" cap="none" spc="25" normalizeH="0" baseline="0" noProof="0" dirty="0">
                <a:ln>
                  <a:noFill/>
                </a:ln>
                <a:solidFill>
                  <a:srgbClr val="FFFFFF"/>
                </a:solidFill>
                <a:effectLst/>
                <a:uLnTx/>
                <a:uFillTx/>
                <a:latin typeface="Arial"/>
                <a:ea typeface="+mn-ea"/>
                <a:cs typeface="Arial"/>
              </a:rPr>
              <a:t>“Pedophile”, </a:t>
            </a:r>
            <a:r>
              <a:rPr kumimoji="0" sz="1800" b="0" i="0" u="none" strike="noStrike" kern="1200" cap="none" spc="5" normalizeH="0" baseline="0" noProof="0" dirty="0">
                <a:ln>
                  <a:noFill/>
                </a:ln>
                <a:solidFill>
                  <a:srgbClr val="FFFFFF"/>
                </a:solidFill>
                <a:effectLst/>
                <a:uLnTx/>
                <a:uFillTx/>
                <a:latin typeface="Arial"/>
                <a:ea typeface="+mn-ea"/>
                <a:cs typeface="Arial"/>
              </a:rPr>
              <a:t>and </a:t>
            </a:r>
            <a:r>
              <a:rPr kumimoji="0" sz="1800" b="0" i="0" u="none" strike="noStrike" kern="1200" cap="none" spc="25" normalizeH="0" baseline="0" noProof="0" dirty="0">
                <a:ln>
                  <a:noFill/>
                </a:ln>
                <a:solidFill>
                  <a:srgbClr val="FFFFFF"/>
                </a:solidFill>
                <a:effectLst/>
                <a:uLnTx/>
                <a:uFillTx/>
                <a:latin typeface="Arial"/>
                <a:ea typeface="+mn-ea"/>
                <a:cs typeface="Arial"/>
              </a:rPr>
              <a:t>“Terrorist” </a:t>
            </a:r>
            <a:r>
              <a:rPr kumimoji="0" sz="1800" b="0" i="0" u="none" strike="noStrike" kern="1200" cap="none" spc="20" normalizeH="0" baseline="0" noProof="0" dirty="0">
                <a:ln>
                  <a:noFill/>
                </a:ln>
                <a:solidFill>
                  <a:srgbClr val="FFFFFF"/>
                </a:solidFill>
                <a:effectLst/>
                <a:uLnTx/>
                <a:uFillTx/>
                <a:latin typeface="Arial"/>
                <a:ea typeface="+mn-ea"/>
                <a:cs typeface="Arial"/>
              </a:rPr>
              <a:t>from </a:t>
            </a:r>
            <a:r>
              <a:rPr kumimoji="0" sz="1800" b="0" i="0" u="none" strike="noStrike" kern="1200" cap="none" spc="-35" normalizeH="0" baseline="0" noProof="0" dirty="0">
                <a:ln>
                  <a:noFill/>
                </a:ln>
                <a:solidFill>
                  <a:srgbClr val="FFFFFF"/>
                </a:solidFill>
                <a:effectLst/>
                <a:uLnTx/>
                <a:uFillTx/>
                <a:latin typeface="Arial"/>
                <a:ea typeface="+mn-ea"/>
                <a:cs typeface="Arial"/>
              </a:rPr>
              <a:t>a </a:t>
            </a:r>
            <a:r>
              <a:rPr kumimoji="0" sz="1800" b="0" i="0" u="none" strike="noStrike" kern="1200" cap="none" spc="0" normalizeH="0" baseline="0" noProof="0" dirty="0">
                <a:ln>
                  <a:noFill/>
                </a:ln>
                <a:solidFill>
                  <a:srgbClr val="FFFFFF"/>
                </a:solidFill>
                <a:effectLst/>
                <a:uLnTx/>
                <a:uFillTx/>
                <a:latin typeface="Arial"/>
                <a:ea typeface="+mn-ea"/>
                <a:cs typeface="Arial"/>
              </a:rPr>
              <a:t>face</a:t>
            </a:r>
            <a:r>
              <a:rPr kumimoji="0" sz="1800" b="0" i="0" u="none" strike="noStrike" kern="1200" cap="none" spc="-75"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image.</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srgbClr val="FFFFFF"/>
                </a:solidFill>
                <a:effectLst/>
                <a:uLnTx/>
                <a:uFillTx/>
                <a:latin typeface="Arial"/>
                <a:ea typeface="+mn-ea"/>
                <a:cs typeface="Arial"/>
              </a:rPr>
              <a:t>Main </a:t>
            </a:r>
            <a:r>
              <a:rPr kumimoji="0" sz="1800" b="0" i="0" u="none" strike="noStrike" kern="1200" cap="none" spc="5" normalizeH="0" baseline="0" noProof="0" dirty="0">
                <a:ln>
                  <a:noFill/>
                </a:ln>
                <a:solidFill>
                  <a:srgbClr val="FFFFFF"/>
                </a:solidFill>
                <a:effectLst/>
                <a:uLnTx/>
                <a:uFillTx/>
                <a:latin typeface="Arial"/>
                <a:ea typeface="+mn-ea"/>
                <a:cs typeface="Arial"/>
              </a:rPr>
              <a:t>clients </a:t>
            </a:r>
            <a:r>
              <a:rPr kumimoji="0" sz="1800" b="0" i="0" u="none" strike="noStrike" kern="1200" cap="none" spc="-30" normalizeH="0" baseline="0" noProof="0" dirty="0">
                <a:ln>
                  <a:noFill/>
                </a:ln>
                <a:solidFill>
                  <a:srgbClr val="FFFFFF"/>
                </a:solidFill>
                <a:effectLst/>
                <a:uLnTx/>
                <a:uFillTx/>
                <a:latin typeface="Arial"/>
                <a:ea typeface="+mn-ea"/>
                <a:cs typeface="Arial"/>
              </a:rPr>
              <a:t>are </a:t>
            </a:r>
            <a:r>
              <a:rPr kumimoji="0" sz="1800" b="0" i="0" u="none" strike="noStrike" kern="1200" cap="none" spc="-5" normalizeH="0" baseline="0" noProof="0" dirty="0">
                <a:ln>
                  <a:noFill/>
                </a:ln>
                <a:solidFill>
                  <a:srgbClr val="FFFFFF"/>
                </a:solidFill>
                <a:effectLst/>
                <a:uLnTx/>
                <a:uFillTx/>
                <a:latin typeface="Arial"/>
                <a:ea typeface="+mn-ea"/>
                <a:cs typeface="Arial"/>
              </a:rPr>
              <a:t>in </a:t>
            </a:r>
            <a:r>
              <a:rPr kumimoji="0" sz="1800" b="0" i="0" u="none" strike="noStrike" kern="1200" cap="none" spc="0" normalizeH="0" baseline="0" noProof="0" dirty="0">
                <a:ln>
                  <a:noFill/>
                </a:ln>
                <a:solidFill>
                  <a:srgbClr val="FFFFFF"/>
                </a:solidFill>
                <a:effectLst/>
                <a:uLnTx/>
                <a:uFillTx/>
                <a:latin typeface="Arial"/>
                <a:ea typeface="+mn-ea"/>
                <a:cs typeface="Arial"/>
              </a:rPr>
              <a:t>homeland </a:t>
            </a:r>
            <a:r>
              <a:rPr kumimoji="0" sz="1800" b="0" i="0" u="none" strike="noStrike" kern="1200" cap="none" spc="10" normalizeH="0" baseline="0" noProof="0" dirty="0">
                <a:ln>
                  <a:noFill/>
                </a:ln>
                <a:solidFill>
                  <a:srgbClr val="FFFFFF"/>
                </a:solidFill>
                <a:effectLst/>
                <a:uLnTx/>
                <a:uFillTx/>
                <a:latin typeface="Arial"/>
                <a:ea typeface="+mn-ea"/>
                <a:cs typeface="Arial"/>
              </a:rPr>
              <a:t>security </a:t>
            </a:r>
            <a:r>
              <a:rPr kumimoji="0" sz="1800" b="0" i="0" u="none" strike="noStrike" kern="1200" cap="none" spc="5" normalizeH="0" baseline="0" noProof="0" dirty="0">
                <a:ln>
                  <a:noFill/>
                </a:ln>
                <a:solidFill>
                  <a:srgbClr val="FFFFFF"/>
                </a:solidFill>
                <a:effectLst/>
                <a:uLnTx/>
                <a:uFillTx/>
                <a:latin typeface="Arial"/>
                <a:ea typeface="+mn-ea"/>
                <a:cs typeface="Arial"/>
              </a:rPr>
              <a:t>and </a:t>
            </a:r>
            <a:r>
              <a:rPr kumimoji="0" sz="1800" b="0" i="0" u="none" strike="noStrike" kern="1200" cap="none" spc="25" normalizeH="0" baseline="0" noProof="0" dirty="0">
                <a:ln>
                  <a:noFill/>
                </a:ln>
                <a:solidFill>
                  <a:srgbClr val="FFFFFF"/>
                </a:solidFill>
                <a:effectLst/>
                <a:uLnTx/>
                <a:uFillTx/>
                <a:latin typeface="Arial"/>
                <a:ea typeface="+mn-ea"/>
                <a:cs typeface="Arial"/>
              </a:rPr>
              <a:t>public</a:t>
            </a:r>
            <a:r>
              <a:rPr kumimoji="0" sz="1800" b="0" i="0" u="none" strike="noStrike" kern="1200" cap="none" spc="-15" normalizeH="0" baseline="0" noProof="0" dirty="0">
                <a:ln>
                  <a:noFill/>
                </a:ln>
                <a:solidFill>
                  <a:srgbClr val="FFFFFF"/>
                </a:solidFill>
                <a:effectLst/>
                <a:uLnTx/>
                <a:uFillTx/>
                <a:latin typeface="Arial"/>
                <a:ea typeface="+mn-ea"/>
                <a:cs typeface="Arial"/>
              </a:rPr>
              <a:t> </a:t>
            </a:r>
            <a:r>
              <a:rPr kumimoji="0" sz="1800" b="0" i="0" u="none" strike="noStrike" kern="1200" cap="none" spc="0" normalizeH="0" baseline="0" noProof="0" dirty="0">
                <a:ln>
                  <a:noFill/>
                </a:ln>
                <a:solidFill>
                  <a:srgbClr val="FFFFFF"/>
                </a:solidFill>
                <a:effectLst/>
                <a:uLnTx/>
                <a:uFillTx/>
                <a:latin typeface="Arial"/>
                <a:ea typeface="+mn-ea"/>
                <a:cs typeface="Arial"/>
              </a:rPr>
              <a:t>safety.</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32">
            <a:extLst>
              <a:ext uri="{FF2B5EF4-FFF2-40B4-BE49-F238E27FC236}">
                <a16:creationId xmlns:a16="http://schemas.microsoft.com/office/drawing/2014/main" id="{E3037402-C8CA-4EFD-8D08-435FB2131DB9}"/>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65116" y="2710522"/>
            <a:ext cx="2120620" cy="264046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6708036" y="2710522"/>
            <a:ext cx="2120620" cy="264046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384724" y="2200605"/>
            <a:ext cx="8063230" cy="1703030"/>
          </a:xfrm>
          <a:prstGeom prst="rect">
            <a:avLst/>
          </a:prstGeom>
        </p:spPr>
        <p:txBody>
          <a:bodyPr vert="horz" wrap="square" lIns="0" tIns="22860" rIns="0" bIns="0" rtlCol="0">
            <a:spAutoFit/>
          </a:bodyPr>
          <a:lstStyle/>
          <a:p>
            <a:pPr marL="12700" marR="5080" lvl="0" indent="0" algn="l" defTabSz="914400" rtl="0" eaLnBrk="1" fontAlgn="auto" latinLnBrk="0" hangingPunct="1">
              <a:lnSpc>
                <a:spcPts val="2150"/>
              </a:lnSpc>
              <a:spcBef>
                <a:spcPts val="180"/>
              </a:spcBef>
              <a:spcAft>
                <a:spcPts val="0"/>
              </a:spcAft>
              <a:buClrTx/>
              <a:buSzTx/>
              <a:buFontTx/>
              <a:buNone/>
              <a:tabLst/>
              <a:defRPr/>
            </a:pPr>
            <a:r>
              <a:rPr kumimoji="0" sz="1800" b="0" i="0" u="none" strike="noStrike" kern="1200" cap="none" spc="25" normalizeH="0" baseline="0" noProof="0" dirty="0">
                <a:ln>
                  <a:noFill/>
                </a:ln>
                <a:solidFill>
                  <a:srgbClr val="FFFFFF"/>
                </a:solidFill>
                <a:effectLst/>
                <a:uLnTx/>
                <a:uFillTx/>
                <a:latin typeface="Arial"/>
                <a:ea typeface="+mn-ea"/>
                <a:cs typeface="Arial"/>
              </a:rPr>
              <a:t>“</a:t>
            </a:r>
            <a:r>
              <a:rPr kumimoji="0" sz="1800" b="0" i="0" u="heavy" strike="noStrike" kern="1200" cap="none" spc="25" normalizeH="0" baseline="0" noProof="0" dirty="0">
                <a:ln>
                  <a:noFill/>
                </a:ln>
                <a:solidFill>
                  <a:srgbClr val="64FFDA"/>
                </a:solidFill>
                <a:effectLst/>
                <a:uLnTx/>
                <a:uFill>
                  <a:solidFill>
                    <a:srgbClr val="64FFDA"/>
                  </a:solidFill>
                </a:uFill>
                <a:latin typeface="Arial"/>
                <a:ea typeface="+mn-ea"/>
                <a:cs typeface="Arial"/>
                <a:hlinkClick r:id="rId4"/>
              </a:rPr>
              <a:t>Automated </a:t>
            </a:r>
            <a:r>
              <a:rPr kumimoji="0" sz="1800" b="0" i="0" u="heavy" strike="noStrike" kern="1200" cap="none" spc="-10" normalizeH="0" baseline="0" noProof="0" dirty="0">
                <a:ln>
                  <a:noFill/>
                </a:ln>
                <a:solidFill>
                  <a:srgbClr val="64FFDA"/>
                </a:solidFill>
                <a:effectLst/>
                <a:uLnTx/>
                <a:uFill>
                  <a:solidFill>
                    <a:srgbClr val="64FFDA"/>
                  </a:solidFill>
                </a:uFill>
                <a:latin typeface="Arial"/>
                <a:ea typeface="+mn-ea"/>
                <a:cs typeface="Arial"/>
                <a:hlinkClick r:id="rId4"/>
              </a:rPr>
              <a:t>Inference </a:t>
            </a:r>
            <a:r>
              <a:rPr kumimoji="0" sz="1800" b="0" i="0" u="heavy" strike="noStrike" kern="1200" cap="none" spc="10" normalizeH="0" baseline="0" noProof="0" dirty="0">
                <a:ln>
                  <a:noFill/>
                </a:ln>
                <a:solidFill>
                  <a:srgbClr val="64FFDA"/>
                </a:solidFill>
                <a:effectLst/>
                <a:uLnTx/>
                <a:uFill>
                  <a:solidFill>
                    <a:srgbClr val="64FFDA"/>
                  </a:solidFill>
                </a:uFill>
                <a:latin typeface="Arial"/>
                <a:ea typeface="+mn-ea"/>
                <a:cs typeface="Arial"/>
                <a:hlinkClick r:id="rId4"/>
              </a:rPr>
              <a:t>on </a:t>
            </a:r>
            <a:r>
              <a:rPr kumimoji="0" sz="1800" b="0" i="0" u="heavy" strike="noStrike" kern="1200" cap="none" spc="0" normalizeH="0" baseline="0" noProof="0" dirty="0">
                <a:ln>
                  <a:noFill/>
                </a:ln>
                <a:solidFill>
                  <a:srgbClr val="64FFDA"/>
                </a:solidFill>
                <a:effectLst/>
                <a:uLnTx/>
                <a:uFill>
                  <a:solidFill>
                    <a:srgbClr val="64FFDA"/>
                  </a:solidFill>
                </a:uFill>
                <a:latin typeface="Arial"/>
                <a:ea typeface="+mn-ea"/>
                <a:cs typeface="Arial"/>
                <a:hlinkClick r:id="rId4"/>
              </a:rPr>
              <a:t>Criminality using </a:t>
            </a:r>
            <a:r>
              <a:rPr kumimoji="0" sz="1800" b="0" i="0" u="heavy" strike="noStrike" kern="1200" cap="none" spc="-25" normalizeH="0" baseline="0" noProof="0" dirty="0">
                <a:ln>
                  <a:noFill/>
                </a:ln>
                <a:solidFill>
                  <a:srgbClr val="64FFDA"/>
                </a:solidFill>
                <a:effectLst/>
                <a:uLnTx/>
                <a:uFill>
                  <a:solidFill>
                    <a:srgbClr val="64FFDA"/>
                  </a:solidFill>
                </a:uFill>
                <a:latin typeface="Arial"/>
                <a:ea typeface="+mn-ea"/>
                <a:cs typeface="Arial"/>
                <a:hlinkClick r:id="rId4"/>
              </a:rPr>
              <a:t>Face </a:t>
            </a:r>
            <a:r>
              <a:rPr kumimoji="0" sz="1800" b="0" i="0" u="heavy" strike="noStrike" kern="1200" cap="none" spc="25" normalizeH="0" baseline="0" noProof="0" dirty="0">
                <a:ln>
                  <a:noFill/>
                </a:ln>
                <a:solidFill>
                  <a:srgbClr val="64FFDA"/>
                </a:solidFill>
                <a:effectLst/>
                <a:uLnTx/>
                <a:uFill>
                  <a:solidFill>
                    <a:srgbClr val="64FFDA"/>
                  </a:solidFill>
                </a:uFill>
                <a:latin typeface="Arial"/>
                <a:ea typeface="+mn-ea"/>
                <a:cs typeface="Arial"/>
                <a:hlinkClick r:id="rId4"/>
              </a:rPr>
              <a:t>Images</a:t>
            </a:r>
            <a:r>
              <a:rPr kumimoji="0" sz="1800" b="0" i="0" u="none" strike="noStrike" kern="1200" cap="none" spc="25" normalizeH="0" baseline="0" noProof="0" dirty="0">
                <a:ln>
                  <a:noFill/>
                </a:ln>
                <a:solidFill>
                  <a:srgbClr val="FFFFFF"/>
                </a:solidFill>
                <a:effectLst/>
                <a:uLnTx/>
                <a:uFillTx/>
                <a:latin typeface="Arial"/>
                <a:ea typeface="+mn-ea"/>
                <a:cs typeface="Arial"/>
              </a:rPr>
              <a:t>” </a:t>
            </a:r>
            <a:r>
              <a:rPr kumimoji="0" sz="1800" b="0" i="0" u="none" strike="noStrike" kern="1200" cap="none" spc="-20" normalizeH="0" baseline="0" noProof="0" dirty="0">
                <a:ln>
                  <a:noFill/>
                </a:ln>
                <a:solidFill>
                  <a:srgbClr val="FFFFFF"/>
                </a:solidFill>
                <a:effectLst/>
                <a:uLnTx/>
                <a:uFillTx/>
                <a:latin typeface="Arial"/>
                <a:ea typeface="+mn-ea"/>
                <a:cs typeface="Arial"/>
              </a:rPr>
              <a:t>Wu </a:t>
            </a:r>
            <a:r>
              <a:rPr kumimoji="0" sz="1800" b="0" i="0" u="none" strike="noStrike" kern="1200" cap="none" spc="5" normalizeH="0" baseline="0" noProof="0" dirty="0">
                <a:ln>
                  <a:noFill/>
                </a:ln>
                <a:solidFill>
                  <a:srgbClr val="FFFFFF"/>
                </a:solidFill>
                <a:effectLst/>
                <a:uLnTx/>
                <a:uFillTx/>
                <a:latin typeface="Arial"/>
                <a:ea typeface="+mn-ea"/>
                <a:cs typeface="Arial"/>
              </a:rPr>
              <a:t>and </a:t>
            </a:r>
            <a:r>
              <a:rPr kumimoji="0" sz="1800" b="0" i="0" u="none" strike="noStrike" kern="1200" cap="none" spc="-5" normalizeH="0" baseline="0" noProof="0" dirty="0">
                <a:ln>
                  <a:noFill/>
                </a:ln>
                <a:solidFill>
                  <a:srgbClr val="FFFFFF"/>
                </a:solidFill>
                <a:effectLst/>
                <a:uLnTx/>
                <a:uFillTx/>
                <a:latin typeface="Arial"/>
                <a:ea typeface="+mn-ea"/>
                <a:cs typeface="Arial"/>
              </a:rPr>
              <a:t>Zhang, 2016.  </a:t>
            </a:r>
            <a:r>
              <a:rPr kumimoji="0" sz="1800" b="0" i="0" u="none" strike="noStrike" kern="1200" cap="none" spc="-35" normalizeH="0" baseline="0" noProof="0" dirty="0">
                <a:ln>
                  <a:noFill/>
                </a:ln>
                <a:solidFill>
                  <a:srgbClr val="FFFFFF"/>
                </a:solidFill>
                <a:effectLst/>
                <a:uLnTx/>
                <a:uFillTx/>
                <a:latin typeface="Arial"/>
                <a:ea typeface="+mn-ea"/>
                <a:cs typeface="Arial"/>
              </a:rPr>
              <a:t>arXiv</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850" b="0" i="0" u="none" strike="noStrike" kern="1200" cap="none" spc="0" normalizeH="0" baseline="0" noProof="0">
              <a:ln>
                <a:noFill/>
              </a:ln>
              <a:solidFill>
                <a:prstClr val="black"/>
              </a:solidFill>
              <a:effectLst/>
              <a:uLnTx/>
              <a:uFillTx/>
              <a:latin typeface="Arial"/>
              <a:ea typeface="+mn-ea"/>
              <a:cs typeface="Arial"/>
            </a:endParaRPr>
          </a:p>
          <a:p>
            <a:pPr marL="12700" marR="4040504" lvl="0" indent="0" algn="l" defTabSz="914400" rtl="0" eaLnBrk="1" fontAlgn="auto" latinLnBrk="0" hangingPunct="1">
              <a:lnSpc>
                <a:spcPct val="100099"/>
              </a:lnSpc>
              <a:spcBef>
                <a:spcPts val="0"/>
              </a:spcBef>
              <a:spcAft>
                <a:spcPts val="0"/>
              </a:spcAft>
              <a:buClrTx/>
              <a:buSzTx/>
              <a:buFontTx/>
              <a:buNone/>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1,856 </a:t>
            </a:r>
            <a:r>
              <a:rPr kumimoji="0" sz="1800" b="0" i="0" u="none" strike="noStrike" kern="1200" cap="none" spc="5" normalizeH="0" baseline="0" noProof="0" dirty="0">
                <a:ln>
                  <a:noFill/>
                </a:ln>
                <a:solidFill>
                  <a:srgbClr val="FFFFFF"/>
                </a:solidFill>
                <a:effectLst/>
                <a:uLnTx/>
                <a:uFillTx/>
                <a:latin typeface="Arial"/>
                <a:ea typeface="+mn-ea"/>
                <a:cs typeface="Arial"/>
              </a:rPr>
              <a:t>closely </a:t>
            </a:r>
            <a:r>
              <a:rPr kumimoji="0" sz="1800" b="0" i="0" u="none" strike="noStrike" kern="1200" cap="none" spc="30" normalizeH="0" baseline="0" noProof="0" dirty="0">
                <a:ln>
                  <a:noFill/>
                </a:ln>
                <a:solidFill>
                  <a:srgbClr val="FFFFFF"/>
                </a:solidFill>
                <a:effectLst/>
                <a:uLnTx/>
                <a:uFillTx/>
                <a:latin typeface="Arial"/>
                <a:ea typeface="+mn-ea"/>
                <a:cs typeface="Arial"/>
              </a:rPr>
              <a:t>cropped </a:t>
            </a:r>
            <a:r>
              <a:rPr kumimoji="0" sz="1800" b="0" i="0" u="none" strike="noStrike" kern="1200" cap="none" spc="-5" normalizeH="0" baseline="0" noProof="0" dirty="0">
                <a:ln>
                  <a:noFill/>
                </a:ln>
                <a:solidFill>
                  <a:srgbClr val="FFFFFF"/>
                </a:solidFill>
                <a:effectLst/>
                <a:uLnTx/>
                <a:uFillTx/>
                <a:latin typeface="Arial"/>
                <a:ea typeface="+mn-ea"/>
                <a:cs typeface="Arial"/>
              </a:rPr>
              <a:t>images </a:t>
            </a:r>
            <a:r>
              <a:rPr kumimoji="0" sz="1800" b="0" i="0" u="none" strike="noStrike" kern="1200" cap="none" spc="30" normalizeH="0" baseline="0" noProof="0" dirty="0">
                <a:ln>
                  <a:noFill/>
                </a:ln>
                <a:solidFill>
                  <a:srgbClr val="FFFFFF"/>
                </a:solidFill>
                <a:effectLst/>
                <a:uLnTx/>
                <a:uFillTx/>
                <a:latin typeface="Arial"/>
                <a:ea typeface="+mn-ea"/>
                <a:cs typeface="Arial"/>
              </a:rPr>
              <a:t>of</a:t>
            </a:r>
            <a:r>
              <a:rPr kumimoji="0" sz="1800" b="0" i="0" u="none" strike="noStrike" kern="1200" cap="none" spc="-114" normalizeH="0" baseline="0" noProof="0" dirty="0">
                <a:ln>
                  <a:noFill/>
                </a:ln>
                <a:solidFill>
                  <a:srgbClr val="FFFFFF"/>
                </a:solidFill>
                <a:effectLst/>
                <a:uLnTx/>
                <a:uFillTx/>
                <a:latin typeface="Arial"/>
                <a:ea typeface="+mn-ea"/>
                <a:cs typeface="Arial"/>
              </a:rPr>
              <a:t> </a:t>
            </a:r>
            <a:r>
              <a:rPr kumimoji="0" sz="1800" b="0" i="0" u="none" strike="noStrike" kern="1200" cap="none" spc="0" normalizeH="0" baseline="0" noProof="0" dirty="0">
                <a:ln>
                  <a:noFill/>
                </a:ln>
                <a:solidFill>
                  <a:srgbClr val="FFFFFF"/>
                </a:solidFill>
                <a:effectLst/>
                <a:uLnTx/>
                <a:uFillTx/>
                <a:latin typeface="Arial"/>
                <a:ea typeface="+mn-ea"/>
                <a:cs typeface="Arial"/>
              </a:rPr>
              <a:t>faces;  Includes </a:t>
            </a:r>
            <a:r>
              <a:rPr kumimoji="0" sz="1800" b="0" i="0" u="none" strike="noStrike" kern="1200" cap="none" spc="35" normalizeH="0" baseline="0" noProof="0" dirty="0">
                <a:ln>
                  <a:noFill/>
                </a:ln>
                <a:solidFill>
                  <a:srgbClr val="FFFFFF"/>
                </a:solidFill>
                <a:effectLst/>
                <a:uLnTx/>
                <a:uFillTx/>
                <a:latin typeface="Arial"/>
                <a:ea typeface="+mn-ea"/>
                <a:cs typeface="Arial"/>
              </a:rPr>
              <a:t>“wanted </a:t>
            </a:r>
            <a:r>
              <a:rPr kumimoji="0" sz="1800" b="0" i="0" u="none" strike="noStrike" kern="1200" cap="none" spc="40" normalizeH="0" baseline="0" noProof="0" dirty="0">
                <a:ln>
                  <a:noFill/>
                </a:ln>
                <a:solidFill>
                  <a:srgbClr val="FFFFFF"/>
                </a:solidFill>
                <a:effectLst/>
                <a:uLnTx/>
                <a:uFillTx/>
                <a:latin typeface="Arial"/>
                <a:ea typeface="+mn-ea"/>
                <a:cs typeface="Arial"/>
              </a:rPr>
              <a:t>suspect” </a:t>
            </a:r>
            <a:r>
              <a:rPr kumimoji="0" sz="1800" b="0" i="0" u="none" strike="noStrike" kern="1200" cap="none" spc="-40" normalizeH="0" baseline="0" noProof="0" dirty="0">
                <a:ln>
                  <a:noFill/>
                </a:ln>
                <a:solidFill>
                  <a:srgbClr val="FFFFFF"/>
                </a:solidFill>
                <a:effectLst/>
                <a:uLnTx/>
                <a:uFillTx/>
                <a:latin typeface="Arial"/>
                <a:ea typeface="+mn-ea"/>
                <a:cs typeface="Arial"/>
              </a:rPr>
              <a:t>ID </a:t>
            </a:r>
            <a:r>
              <a:rPr kumimoji="0" sz="1800" b="0" i="0" u="none" strike="noStrike" kern="1200" cap="none" spc="15" normalizeH="0" baseline="0" noProof="0" dirty="0">
                <a:ln>
                  <a:noFill/>
                </a:ln>
                <a:solidFill>
                  <a:srgbClr val="FFFFFF"/>
                </a:solidFill>
                <a:effectLst/>
                <a:uLnTx/>
                <a:uFillTx/>
                <a:latin typeface="Arial"/>
                <a:ea typeface="+mn-ea"/>
                <a:cs typeface="Arial"/>
              </a:rPr>
              <a:t>pictures  </a:t>
            </a:r>
            <a:r>
              <a:rPr kumimoji="0" sz="1800" b="0" i="0" u="none" strike="noStrike" kern="1200" cap="none" spc="20" normalizeH="0" baseline="0" noProof="0" dirty="0">
                <a:ln>
                  <a:noFill/>
                </a:ln>
                <a:solidFill>
                  <a:srgbClr val="FFFFFF"/>
                </a:solidFill>
                <a:effectLst/>
                <a:uLnTx/>
                <a:uFillTx/>
                <a:latin typeface="Arial"/>
                <a:ea typeface="+mn-ea"/>
                <a:cs typeface="Arial"/>
              </a:rPr>
              <a:t>from specific</a:t>
            </a:r>
            <a:r>
              <a:rPr kumimoji="0" sz="1800" b="0" i="0" u="none" strike="noStrike" kern="1200" cap="none" spc="-35" normalizeH="0" baseline="0" noProof="0" dirty="0">
                <a:ln>
                  <a:noFill/>
                </a:ln>
                <a:solidFill>
                  <a:srgbClr val="FFFFFF"/>
                </a:solidFill>
                <a:effectLst/>
                <a:uLnTx/>
                <a:uFillTx/>
                <a:latin typeface="Arial"/>
                <a:ea typeface="+mn-ea"/>
                <a:cs typeface="Arial"/>
              </a:rPr>
              <a:t> </a:t>
            </a:r>
            <a:r>
              <a:rPr kumimoji="0" sz="1800" b="0" i="0" u="none" strike="noStrike" kern="1200" cap="none" spc="0" normalizeH="0" baseline="0" noProof="0" dirty="0">
                <a:ln>
                  <a:noFill/>
                </a:ln>
                <a:solidFill>
                  <a:srgbClr val="FFFFFF"/>
                </a:solidFill>
                <a:effectLst/>
                <a:uLnTx/>
                <a:uFillTx/>
                <a:latin typeface="Arial"/>
                <a:ea typeface="+mn-ea"/>
                <a:cs typeface="Arial"/>
              </a:rPr>
              <a:t>regions.</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p:nvPr/>
        </p:nvSpPr>
        <p:spPr>
          <a:xfrm>
            <a:off x="294000" y="4168294"/>
            <a:ext cx="3820795" cy="1172845"/>
          </a:xfrm>
          <a:prstGeom prst="rect">
            <a:avLst/>
          </a:prstGeom>
          <a:solidFill>
            <a:srgbClr val="64FFDA"/>
          </a:solidFill>
          <a:ln w="9524">
            <a:solidFill>
              <a:srgbClr val="595959"/>
            </a:solidFill>
          </a:ln>
        </p:spPr>
        <p:txBody>
          <a:bodyPr vert="horz" wrap="square" lIns="0" tIns="21590" rIns="0" bIns="0" rtlCol="0">
            <a:spAutoFit/>
          </a:bodyPr>
          <a:lstStyle/>
          <a:p>
            <a:pPr marL="115570" marR="87630" lvl="0" indent="0" algn="l" defTabSz="914400" rtl="0" eaLnBrk="1" fontAlgn="auto" latinLnBrk="0" hangingPunct="1">
              <a:lnSpc>
                <a:spcPct val="100699"/>
              </a:lnSpc>
              <a:spcBef>
                <a:spcPts val="170"/>
              </a:spcBef>
              <a:spcAft>
                <a:spcPts val="0"/>
              </a:spcAft>
              <a:buClrTx/>
              <a:buSzTx/>
              <a:buFontTx/>
              <a:buNone/>
              <a:tabLst/>
              <a:defRPr/>
            </a:pPr>
            <a:r>
              <a:rPr kumimoji="0" sz="1800" b="0" i="1" u="none" strike="noStrike" kern="1200" cap="none" spc="20" normalizeH="0" baseline="0" noProof="0" dirty="0">
                <a:ln>
                  <a:noFill/>
                </a:ln>
                <a:solidFill>
                  <a:srgbClr val="424242"/>
                </a:solidFill>
                <a:effectLst/>
                <a:uLnTx/>
                <a:uFillTx/>
                <a:latin typeface="Arial"/>
                <a:ea typeface="+mn-ea"/>
                <a:cs typeface="Arial"/>
              </a:rPr>
              <a:t>“[…] </a:t>
            </a:r>
            <a:r>
              <a:rPr kumimoji="0" sz="1800" b="0" i="1" u="none" strike="noStrike" kern="1200" cap="none" spc="-20" normalizeH="0" baseline="0" noProof="0" dirty="0">
                <a:ln>
                  <a:noFill/>
                </a:ln>
                <a:solidFill>
                  <a:srgbClr val="424242"/>
                </a:solidFill>
                <a:effectLst/>
                <a:uLnTx/>
                <a:uFillTx/>
                <a:latin typeface="Arial"/>
                <a:ea typeface="+mn-ea"/>
                <a:cs typeface="Arial"/>
              </a:rPr>
              <a:t>angle </a:t>
            </a:r>
            <a:r>
              <a:rPr kumimoji="0" sz="1800" b="0" i="1" u="none" strike="noStrike" kern="1200" cap="none" spc="-25" normalizeH="0" baseline="0" noProof="0" dirty="0">
                <a:ln>
                  <a:noFill/>
                </a:ln>
                <a:solidFill>
                  <a:srgbClr val="424242"/>
                </a:solidFill>
                <a:effectLst/>
                <a:uLnTx/>
                <a:uFillTx/>
                <a:latin typeface="Arial"/>
                <a:ea typeface="+mn-ea"/>
                <a:cs typeface="Arial"/>
              </a:rPr>
              <a:t>θ </a:t>
            </a:r>
            <a:r>
              <a:rPr kumimoji="0" sz="1800" b="0" i="1" u="none" strike="noStrike" kern="1200" cap="none" spc="20" normalizeH="0" baseline="0" noProof="0" dirty="0">
                <a:ln>
                  <a:noFill/>
                </a:ln>
                <a:solidFill>
                  <a:srgbClr val="424242"/>
                </a:solidFill>
                <a:effectLst/>
                <a:uLnTx/>
                <a:uFillTx/>
                <a:latin typeface="Arial"/>
                <a:ea typeface="+mn-ea"/>
                <a:cs typeface="Arial"/>
              </a:rPr>
              <a:t>from </a:t>
            </a:r>
            <a:r>
              <a:rPr kumimoji="0" sz="1800" b="0" i="1" u="none" strike="noStrike" kern="1200" cap="none" spc="-15" normalizeH="0" baseline="0" noProof="0" dirty="0">
                <a:ln>
                  <a:noFill/>
                </a:ln>
                <a:solidFill>
                  <a:srgbClr val="424242"/>
                </a:solidFill>
                <a:effectLst/>
                <a:uLnTx/>
                <a:uFillTx/>
                <a:latin typeface="Arial"/>
                <a:ea typeface="+mn-ea"/>
                <a:cs typeface="Arial"/>
              </a:rPr>
              <a:t>nose </a:t>
            </a:r>
            <a:r>
              <a:rPr kumimoji="0" sz="1800" b="0" i="1" u="none" strike="noStrike" kern="1200" cap="none" spc="40" normalizeH="0" baseline="0" noProof="0" dirty="0">
                <a:ln>
                  <a:noFill/>
                </a:ln>
                <a:solidFill>
                  <a:srgbClr val="424242"/>
                </a:solidFill>
                <a:effectLst/>
                <a:uLnTx/>
                <a:uFillTx/>
                <a:latin typeface="Arial"/>
                <a:ea typeface="+mn-ea"/>
                <a:cs typeface="Arial"/>
              </a:rPr>
              <a:t>tip </a:t>
            </a:r>
            <a:r>
              <a:rPr kumimoji="0" sz="1800" b="0" i="1" u="none" strike="noStrike" kern="1200" cap="none" spc="45" normalizeH="0" baseline="0" noProof="0" dirty="0">
                <a:ln>
                  <a:noFill/>
                </a:ln>
                <a:solidFill>
                  <a:srgbClr val="424242"/>
                </a:solidFill>
                <a:effectLst/>
                <a:uLnTx/>
                <a:uFillTx/>
                <a:latin typeface="Arial"/>
                <a:ea typeface="+mn-ea"/>
                <a:cs typeface="Arial"/>
              </a:rPr>
              <a:t>to </a:t>
            </a:r>
            <a:r>
              <a:rPr kumimoji="0" sz="1800" b="0" i="1" u="none" strike="noStrike" kern="1200" cap="none" spc="50" normalizeH="0" baseline="0" noProof="0" dirty="0">
                <a:ln>
                  <a:noFill/>
                </a:ln>
                <a:solidFill>
                  <a:srgbClr val="424242"/>
                </a:solidFill>
                <a:effectLst/>
                <a:uLnTx/>
                <a:uFillTx/>
                <a:latin typeface="Arial"/>
                <a:ea typeface="+mn-ea"/>
                <a:cs typeface="Arial"/>
              </a:rPr>
              <a:t>two  </a:t>
            </a:r>
            <a:r>
              <a:rPr kumimoji="0" sz="1800" b="0" i="1" u="none" strike="noStrike" kern="1200" cap="none" spc="20" normalizeH="0" baseline="0" noProof="0" dirty="0">
                <a:ln>
                  <a:noFill/>
                </a:ln>
                <a:solidFill>
                  <a:srgbClr val="424242"/>
                </a:solidFill>
                <a:effectLst/>
                <a:uLnTx/>
                <a:uFillTx/>
                <a:latin typeface="Arial"/>
                <a:ea typeface="+mn-ea"/>
                <a:cs typeface="Arial"/>
              </a:rPr>
              <a:t>mouth </a:t>
            </a:r>
            <a:r>
              <a:rPr kumimoji="0" sz="1800" b="0" i="1" u="none" strike="noStrike" kern="1200" cap="none" spc="0" normalizeH="0" baseline="0" noProof="0" dirty="0">
                <a:ln>
                  <a:noFill/>
                </a:ln>
                <a:solidFill>
                  <a:srgbClr val="424242"/>
                </a:solidFill>
                <a:effectLst/>
                <a:uLnTx/>
                <a:uFillTx/>
                <a:latin typeface="Arial"/>
                <a:ea typeface="+mn-ea"/>
                <a:cs typeface="Arial"/>
              </a:rPr>
              <a:t>corners </a:t>
            </a:r>
            <a:r>
              <a:rPr kumimoji="0" sz="1800" b="0" i="1" u="none" strike="noStrike" kern="1200" cap="none" spc="-20" normalizeH="0" baseline="0" noProof="0" dirty="0">
                <a:ln>
                  <a:noFill/>
                </a:ln>
                <a:solidFill>
                  <a:srgbClr val="424242"/>
                </a:solidFill>
                <a:effectLst/>
                <a:uLnTx/>
                <a:uFillTx/>
                <a:latin typeface="Arial"/>
                <a:ea typeface="+mn-ea"/>
                <a:cs typeface="Arial"/>
              </a:rPr>
              <a:t>is </a:t>
            </a:r>
            <a:r>
              <a:rPr kumimoji="0" sz="1800" b="0" i="1" u="none" strike="noStrike" kern="1200" cap="none" spc="10" normalizeH="0" baseline="0" noProof="0" dirty="0">
                <a:ln>
                  <a:noFill/>
                </a:ln>
                <a:solidFill>
                  <a:srgbClr val="424242"/>
                </a:solidFill>
                <a:effectLst/>
                <a:uLnTx/>
                <a:uFillTx/>
                <a:latin typeface="Arial"/>
                <a:ea typeface="+mn-ea"/>
                <a:cs typeface="Arial"/>
              </a:rPr>
              <a:t>on </a:t>
            </a:r>
            <a:r>
              <a:rPr kumimoji="0" sz="1800" b="0" i="1" u="none" strike="noStrike" kern="1200" cap="none" spc="-35" normalizeH="0" baseline="0" noProof="0" dirty="0">
                <a:ln>
                  <a:noFill/>
                </a:ln>
                <a:solidFill>
                  <a:srgbClr val="424242"/>
                </a:solidFill>
                <a:effectLst/>
                <a:uLnTx/>
                <a:uFillTx/>
                <a:latin typeface="Arial"/>
                <a:ea typeface="+mn-ea"/>
                <a:cs typeface="Arial"/>
              </a:rPr>
              <a:t>average </a:t>
            </a:r>
            <a:r>
              <a:rPr kumimoji="0" sz="1800" b="0" i="1" u="none" strike="noStrike" kern="1200" cap="none" spc="5" normalizeH="0" baseline="0" noProof="0" dirty="0">
                <a:ln>
                  <a:noFill/>
                </a:ln>
                <a:solidFill>
                  <a:srgbClr val="424242"/>
                </a:solidFill>
                <a:effectLst/>
                <a:uLnTx/>
                <a:uFillTx/>
                <a:latin typeface="Arial"/>
                <a:ea typeface="+mn-ea"/>
                <a:cs typeface="Arial"/>
              </a:rPr>
              <a:t>19.6%  </a:t>
            </a:r>
            <a:r>
              <a:rPr kumimoji="0" sz="1800" b="0" i="1" u="none" strike="noStrike" kern="1200" cap="none" spc="-20" normalizeH="0" baseline="0" noProof="0" dirty="0">
                <a:ln>
                  <a:noFill/>
                </a:ln>
                <a:solidFill>
                  <a:srgbClr val="424242"/>
                </a:solidFill>
                <a:effectLst/>
                <a:uLnTx/>
                <a:uFillTx/>
                <a:latin typeface="Arial"/>
                <a:ea typeface="+mn-ea"/>
                <a:cs typeface="Arial"/>
              </a:rPr>
              <a:t>smaller </a:t>
            </a:r>
            <a:r>
              <a:rPr kumimoji="0" sz="1800" b="0" i="1" u="none" strike="noStrike" kern="1200" cap="none" spc="15" normalizeH="0" baseline="0" noProof="0" dirty="0">
                <a:ln>
                  <a:noFill/>
                </a:ln>
                <a:solidFill>
                  <a:srgbClr val="424242"/>
                </a:solidFill>
                <a:effectLst/>
                <a:uLnTx/>
                <a:uFillTx/>
                <a:latin typeface="Arial"/>
                <a:ea typeface="+mn-ea"/>
                <a:cs typeface="Arial"/>
              </a:rPr>
              <a:t>for </a:t>
            </a:r>
            <a:r>
              <a:rPr kumimoji="0" sz="1800" b="0" i="1" u="none" strike="noStrike" kern="1200" cap="none" spc="-5" normalizeH="0" baseline="0" noProof="0" dirty="0">
                <a:ln>
                  <a:noFill/>
                </a:ln>
                <a:solidFill>
                  <a:srgbClr val="424242"/>
                </a:solidFill>
                <a:effectLst/>
                <a:uLnTx/>
                <a:uFillTx/>
                <a:latin typeface="Arial"/>
                <a:ea typeface="+mn-ea"/>
                <a:cs typeface="Arial"/>
              </a:rPr>
              <a:t>criminals than</a:t>
            </a:r>
            <a:r>
              <a:rPr kumimoji="0" sz="1800" b="0" i="1" u="none" strike="noStrike" kern="1200" cap="none" spc="-30" normalizeH="0" baseline="0" noProof="0" dirty="0">
                <a:ln>
                  <a:noFill/>
                </a:ln>
                <a:solidFill>
                  <a:srgbClr val="424242"/>
                </a:solidFill>
                <a:effectLst/>
                <a:uLnTx/>
                <a:uFillTx/>
                <a:latin typeface="Arial"/>
                <a:ea typeface="+mn-ea"/>
                <a:cs typeface="Arial"/>
              </a:rPr>
              <a:t> </a:t>
            </a:r>
            <a:r>
              <a:rPr kumimoji="0" sz="1800" b="0" i="1" u="none" strike="noStrike" kern="1200" cap="none" spc="15" normalizeH="0" baseline="0" noProof="0" dirty="0">
                <a:ln>
                  <a:noFill/>
                </a:ln>
                <a:solidFill>
                  <a:srgbClr val="424242"/>
                </a:solidFill>
                <a:effectLst/>
                <a:uLnTx/>
                <a:uFillTx/>
                <a:latin typeface="Arial"/>
                <a:ea typeface="+mn-ea"/>
                <a:cs typeface="Arial"/>
              </a:rPr>
              <a:t>for</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15570" marR="0" lvl="0" indent="0" algn="l" defTabSz="914400" rtl="0" eaLnBrk="1" fontAlgn="auto" latinLnBrk="0" hangingPunct="1">
              <a:lnSpc>
                <a:spcPct val="100000"/>
              </a:lnSpc>
              <a:spcBef>
                <a:spcPts val="15"/>
              </a:spcBef>
              <a:spcAft>
                <a:spcPts val="0"/>
              </a:spcAft>
              <a:buClrTx/>
              <a:buSzTx/>
              <a:buFontTx/>
              <a:buNone/>
              <a:tabLst/>
              <a:defRPr/>
            </a:pPr>
            <a:r>
              <a:rPr kumimoji="0" sz="1800" b="0" i="1" u="none" strike="noStrike" kern="1200" cap="none" spc="5" normalizeH="0" baseline="0" noProof="0" dirty="0">
                <a:ln>
                  <a:noFill/>
                </a:ln>
                <a:solidFill>
                  <a:srgbClr val="424242"/>
                </a:solidFill>
                <a:effectLst/>
                <a:uLnTx/>
                <a:uFillTx/>
                <a:latin typeface="Arial"/>
                <a:ea typeface="+mn-ea"/>
                <a:cs typeface="Arial"/>
              </a:rPr>
              <a:t>non-criminals</a:t>
            </a:r>
            <a:r>
              <a:rPr kumimoji="0" sz="1800" b="0" i="1" u="none" strike="noStrike" kern="1200" cap="none" spc="-10" normalizeH="0" baseline="0" noProof="0" dirty="0">
                <a:ln>
                  <a:noFill/>
                </a:ln>
                <a:solidFill>
                  <a:srgbClr val="424242"/>
                </a:solidFill>
                <a:effectLst/>
                <a:uLnTx/>
                <a:uFillTx/>
                <a:latin typeface="Arial"/>
                <a:ea typeface="+mn-ea"/>
                <a:cs typeface="Arial"/>
              </a:rPr>
              <a:t> </a:t>
            </a:r>
            <a:r>
              <a:rPr kumimoji="0" sz="1800" b="0" i="1" u="none" strike="noStrike" kern="1200" cap="none" spc="35" normalizeH="0" baseline="0" noProof="0" dirty="0">
                <a:ln>
                  <a:noFill/>
                </a:ln>
                <a:solidFill>
                  <a:srgbClr val="424242"/>
                </a:solidFill>
                <a:effectLst/>
                <a:uLnTx/>
                <a:uFillTx/>
                <a:latin typeface="Arial"/>
                <a:ea typeface="+mn-ea"/>
                <a:cs typeface="Arial"/>
              </a:rPr>
              <a:t>...”</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p:nvPr/>
        </p:nvSpPr>
        <p:spPr>
          <a:xfrm>
            <a:off x="5357440" y="4240769"/>
            <a:ext cx="427355" cy="67945"/>
          </a:xfrm>
          <a:custGeom>
            <a:avLst/>
            <a:gdLst/>
            <a:ahLst/>
            <a:cxnLst/>
            <a:rect l="l" t="t" r="r" b="b"/>
            <a:pathLst>
              <a:path w="427354" h="67945">
                <a:moveTo>
                  <a:pt x="192899" y="24"/>
                </a:moveTo>
                <a:lnTo>
                  <a:pt x="0" y="57024"/>
                </a:lnTo>
              </a:path>
              <a:path w="427354" h="67945">
                <a:moveTo>
                  <a:pt x="426874" y="67499"/>
                </a:moveTo>
                <a:lnTo>
                  <a:pt x="190774" y="0"/>
                </a:lnTo>
              </a:path>
            </a:pathLst>
          </a:custGeom>
          <a:ln w="9524">
            <a:solidFill>
              <a:srgbClr val="64FF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604110" y="4252394"/>
            <a:ext cx="360045" cy="178435"/>
          </a:xfrm>
          <a:custGeom>
            <a:avLst/>
            <a:gdLst/>
            <a:ahLst/>
            <a:cxnLst/>
            <a:rect l="l" t="t" r="r" b="b"/>
            <a:pathLst>
              <a:path w="360045" h="178435">
                <a:moveTo>
                  <a:pt x="159299" y="0"/>
                </a:moveTo>
                <a:lnTo>
                  <a:pt x="0" y="178199"/>
                </a:lnTo>
              </a:path>
              <a:path w="360045" h="178435">
                <a:moveTo>
                  <a:pt x="359424" y="173274"/>
                </a:moveTo>
                <a:lnTo>
                  <a:pt x="159324" y="1074"/>
                </a:lnTo>
              </a:path>
            </a:pathLst>
          </a:custGeom>
          <a:ln w="9524">
            <a:solidFill>
              <a:srgbClr val="64FF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5485204" y="3944934"/>
            <a:ext cx="12446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srgbClr val="64FFDA"/>
                </a:solidFill>
                <a:effectLst/>
                <a:uLnTx/>
                <a:uFillTx/>
                <a:latin typeface="Arial"/>
                <a:ea typeface="+mn-ea"/>
                <a:cs typeface="Arial"/>
              </a:rPr>
              <a:t>θ</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7709058" y="3944934"/>
            <a:ext cx="12446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srgbClr val="64FFDA"/>
                </a:solidFill>
                <a:effectLst/>
                <a:uLnTx/>
                <a:uFillTx/>
                <a:latin typeface="Arial"/>
                <a:ea typeface="+mn-ea"/>
                <a:cs typeface="Arial"/>
              </a:rPr>
              <a:t>θ</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txBox="1">
            <a:spLocks noGrp="1"/>
          </p:cNvSpPr>
          <p:nvPr>
            <p:ph type="title"/>
          </p:nvPr>
        </p:nvSpPr>
        <p:spPr>
          <a:xfrm>
            <a:off x="384725" y="1361075"/>
            <a:ext cx="6518824" cy="452120"/>
          </a:xfrm>
          <a:prstGeom prst="rect">
            <a:avLst/>
          </a:prstGeom>
        </p:spPr>
        <p:txBody>
          <a:bodyPr vert="horz" wrap="square" lIns="0" tIns="12700" rIns="0" bIns="0" rtlCol="0">
            <a:spAutoFit/>
          </a:bodyPr>
          <a:lstStyle/>
          <a:p>
            <a:pPr marL="12700">
              <a:spcBef>
                <a:spcPts val="100"/>
              </a:spcBef>
            </a:pPr>
            <a:r>
              <a:rPr sz="2800" b="1" dirty="0">
                <a:latin typeface="Verdana"/>
                <a:cs typeface="Verdana"/>
              </a:rPr>
              <a:t>Predicting Criminality</a:t>
            </a:r>
            <a:endParaRPr sz="2800">
              <a:latin typeface="Verdana"/>
              <a:cs typeface="Verdana"/>
            </a:endParaRPr>
          </a:p>
        </p:txBody>
      </p:sp>
      <p:sp>
        <p:nvSpPr>
          <p:cNvPr id="11" name="object 11"/>
          <p:cNvSpPr txBox="1"/>
          <p:nvPr/>
        </p:nvSpPr>
        <p:spPr>
          <a:xfrm>
            <a:off x="293199" y="5508447"/>
            <a:ext cx="661035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40" normalizeH="0" baseline="0" noProof="0" dirty="0">
                <a:ln>
                  <a:noFill/>
                </a:ln>
                <a:solidFill>
                  <a:srgbClr val="FFFFFF"/>
                </a:solidFill>
                <a:effectLst/>
                <a:uLnTx/>
                <a:uFillTx/>
                <a:latin typeface="Arial"/>
                <a:ea typeface="+mn-ea"/>
                <a:cs typeface="Arial"/>
              </a:rPr>
              <a:t>See </a:t>
            </a:r>
            <a:r>
              <a:rPr kumimoji="0" sz="1800" b="0" i="0" u="none" strike="noStrike" kern="1200" cap="none" spc="5" normalizeH="0" baseline="0" noProof="0" dirty="0">
                <a:ln>
                  <a:noFill/>
                </a:ln>
                <a:solidFill>
                  <a:srgbClr val="FFFFFF"/>
                </a:solidFill>
                <a:effectLst/>
                <a:uLnTx/>
                <a:uFillTx/>
                <a:latin typeface="Arial"/>
                <a:ea typeface="+mn-ea"/>
                <a:cs typeface="Arial"/>
              </a:rPr>
              <a:t>our </a:t>
            </a:r>
            <a:r>
              <a:rPr kumimoji="0" sz="1800" b="0" i="0" u="none" strike="noStrike" kern="1200" cap="none" spc="0" normalizeH="0" baseline="0" noProof="0" dirty="0">
                <a:ln>
                  <a:noFill/>
                </a:ln>
                <a:solidFill>
                  <a:srgbClr val="FFFFFF"/>
                </a:solidFill>
                <a:effectLst/>
                <a:uLnTx/>
                <a:uFillTx/>
                <a:latin typeface="Arial"/>
                <a:ea typeface="+mn-ea"/>
                <a:cs typeface="Arial"/>
              </a:rPr>
              <a:t>longer </a:t>
            </a:r>
            <a:r>
              <a:rPr kumimoji="0" sz="1800" b="0" i="0" u="none" strike="noStrike" kern="1200" cap="none" spc="5" normalizeH="0" baseline="0" noProof="0" dirty="0">
                <a:ln>
                  <a:noFill/>
                </a:ln>
                <a:solidFill>
                  <a:srgbClr val="FFFFFF"/>
                </a:solidFill>
                <a:effectLst/>
                <a:uLnTx/>
                <a:uFillTx/>
                <a:latin typeface="Arial"/>
                <a:ea typeface="+mn-ea"/>
                <a:cs typeface="Arial"/>
              </a:rPr>
              <a:t>piece </a:t>
            </a:r>
            <a:r>
              <a:rPr kumimoji="0" sz="1800" b="0" i="0" u="none" strike="noStrike" kern="1200" cap="none" spc="10" normalizeH="0" baseline="0" noProof="0" dirty="0">
                <a:ln>
                  <a:noFill/>
                </a:ln>
                <a:solidFill>
                  <a:srgbClr val="FFFFFF"/>
                </a:solidFill>
                <a:effectLst/>
                <a:uLnTx/>
                <a:uFillTx/>
                <a:latin typeface="Arial"/>
                <a:ea typeface="+mn-ea"/>
                <a:cs typeface="Arial"/>
              </a:rPr>
              <a:t>on </a:t>
            </a:r>
            <a:r>
              <a:rPr kumimoji="0" sz="1800" b="0" i="0" u="none" strike="noStrike" kern="1200" cap="none" spc="15" normalizeH="0" baseline="0" noProof="0" dirty="0">
                <a:ln>
                  <a:noFill/>
                </a:ln>
                <a:solidFill>
                  <a:srgbClr val="FFFFFF"/>
                </a:solidFill>
                <a:effectLst/>
                <a:uLnTx/>
                <a:uFillTx/>
                <a:latin typeface="Arial"/>
                <a:ea typeface="+mn-ea"/>
                <a:cs typeface="Arial"/>
              </a:rPr>
              <a:t>Medium, </a:t>
            </a:r>
            <a:r>
              <a:rPr kumimoji="0" sz="1800" b="0" i="0" u="none" strike="noStrike" kern="1200" cap="none" spc="20" normalizeH="0" baseline="0" noProof="0" dirty="0">
                <a:ln>
                  <a:noFill/>
                </a:ln>
                <a:solidFill>
                  <a:srgbClr val="FFFFFF"/>
                </a:solidFill>
                <a:effectLst/>
                <a:uLnTx/>
                <a:uFillTx/>
                <a:latin typeface="Arial"/>
                <a:ea typeface="+mn-ea"/>
                <a:cs typeface="Arial"/>
              </a:rPr>
              <a:t>“</a:t>
            </a:r>
            <a:r>
              <a:rPr kumimoji="0" sz="1800" b="0" i="0" u="heavy" strike="noStrike" kern="1200" cap="none" spc="20" normalizeH="0" baseline="0" noProof="0" dirty="0">
                <a:ln>
                  <a:noFill/>
                </a:ln>
                <a:solidFill>
                  <a:srgbClr val="64FFDA"/>
                </a:solidFill>
                <a:effectLst/>
                <a:uLnTx/>
                <a:uFill>
                  <a:solidFill>
                    <a:srgbClr val="64FFDA"/>
                  </a:solidFill>
                </a:uFill>
                <a:latin typeface="Arial"/>
                <a:ea typeface="+mn-ea"/>
                <a:cs typeface="Arial"/>
                <a:hlinkClick r:id="rId5"/>
              </a:rPr>
              <a:t>Physiognomy’s </a:t>
            </a:r>
            <a:r>
              <a:rPr kumimoji="0" sz="1800" b="0" i="0" u="heavy" strike="noStrike" kern="1200" cap="none" spc="5" normalizeH="0" baseline="0" noProof="0" dirty="0">
                <a:ln>
                  <a:noFill/>
                </a:ln>
                <a:solidFill>
                  <a:srgbClr val="64FFDA"/>
                </a:solidFill>
                <a:effectLst/>
                <a:uLnTx/>
                <a:uFill>
                  <a:solidFill>
                    <a:srgbClr val="64FFDA"/>
                  </a:solidFill>
                </a:uFill>
                <a:latin typeface="Arial"/>
                <a:ea typeface="+mn-ea"/>
                <a:cs typeface="Arial"/>
                <a:hlinkClick r:id="rId5"/>
              </a:rPr>
              <a:t>New</a:t>
            </a:r>
            <a:r>
              <a:rPr kumimoji="0" sz="1800" b="0" i="0" u="heavy" strike="noStrike" kern="1200" cap="none" spc="-30" normalizeH="0" baseline="0" noProof="0" dirty="0">
                <a:ln>
                  <a:noFill/>
                </a:ln>
                <a:solidFill>
                  <a:srgbClr val="64FFDA"/>
                </a:solidFill>
                <a:effectLst/>
                <a:uLnTx/>
                <a:uFill>
                  <a:solidFill>
                    <a:srgbClr val="64FFDA"/>
                  </a:solidFill>
                </a:uFill>
                <a:latin typeface="Arial"/>
                <a:ea typeface="+mn-ea"/>
                <a:cs typeface="Arial"/>
                <a:hlinkClick r:id="rId5"/>
              </a:rPr>
              <a:t> </a:t>
            </a:r>
            <a:r>
              <a:rPr kumimoji="0" sz="1800" b="0" i="0" u="heavy" strike="noStrike" kern="1200" cap="none" spc="30" normalizeH="0" baseline="0" noProof="0" dirty="0">
                <a:ln>
                  <a:noFill/>
                </a:ln>
                <a:solidFill>
                  <a:srgbClr val="64FFDA"/>
                </a:solidFill>
                <a:effectLst/>
                <a:uLnTx/>
                <a:uFill>
                  <a:solidFill>
                    <a:srgbClr val="64FFDA"/>
                  </a:solidFill>
                </a:uFill>
                <a:latin typeface="Arial"/>
                <a:ea typeface="+mn-ea"/>
                <a:cs typeface="Arial"/>
                <a:hlinkClick r:id="rId5"/>
              </a:rPr>
              <a:t>Clothes</a:t>
            </a:r>
            <a:r>
              <a:rPr kumimoji="0" sz="1800" b="0" i="0" u="none" strike="noStrike" kern="1200" cap="none" spc="30" normalizeH="0" baseline="0" noProof="0" dirty="0">
                <a:ln>
                  <a:noFill/>
                </a:ln>
                <a:solidFill>
                  <a:srgbClr val="FFFFFF"/>
                </a:solidFill>
                <a:effectLst/>
                <a:uLnTx/>
                <a:uFillTx/>
                <a:latin typeface="Arial"/>
                <a:ea typeface="+mn-ea"/>
                <a:cs typeface="Arial"/>
              </a:rPr>
              <a:t>”</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2" name="object 32">
            <a:extLst>
              <a:ext uri="{FF2B5EF4-FFF2-40B4-BE49-F238E27FC236}">
                <a16:creationId xmlns:a16="http://schemas.microsoft.com/office/drawing/2014/main" id="{5DEB1144-BD9B-41BB-BF57-40AE3E2831B4}"/>
              </a:ext>
            </a:extLst>
          </p:cNvPr>
          <p:cNvSpPr txBox="1"/>
          <p:nvPr/>
        </p:nvSpPr>
        <p:spPr>
          <a:xfrm>
            <a:off x="6098" y="6660510"/>
            <a:ext cx="1552575"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30" normalizeH="0" baseline="0" noProof="0" dirty="0">
                <a:ln>
                  <a:noFill/>
                </a:ln>
                <a:solidFill>
                  <a:srgbClr val="EFEFEF"/>
                </a:solidFill>
                <a:effectLst/>
                <a:uLnTx/>
                <a:uFillTx/>
                <a:latin typeface="Arial"/>
                <a:ea typeface="+mn-ea"/>
                <a:cs typeface="Arial"/>
              </a:rPr>
              <a:t>Margaret</a:t>
            </a:r>
            <a:r>
              <a:rPr kumimoji="0" sz="1200" b="0" i="0" u="none" strike="noStrike" kern="1200" cap="none" spc="-25" normalizeH="0" baseline="0" noProof="0" dirty="0">
                <a:ln>
                  <a:noFill/>
                </a:ln>
                <a:solidFill>
                  <a:srgbClr val="EFEFEF"/>
                </a:solidFill>
                <a:effectLst/>
                <a:uLnTx/>
                <a:uFillTx/>
                <a:latin typeface="Arial"/>
                <a:ea typeface="+mn-ea"/>
                <a:cs typeface="Arial"/>
              </a:rPr>
              <a:t> </a:t>
            </a:r>
            <a:r>
              <a:rPr kumimoji="0" sz="1200" b="0" i="0" u="none" strike="noStrike" kern="1200" cap="none" spc="25" normalizeH="0" baseline="0" noProof="0" dirty="0">
                <a:ln>
                  <a:noFill/>
                </a:ln>
                <a:solidFill>
                  <a:srgbClr val="EFEFEF"/>
                </a:solidFill>
                <a:effectLst/>
                <a:uLnTx/>
                <a:uFillTx/>
                <a:latin typeface="Arial"/>
                <a:ea typeface="+mn-ea"/>
                <a:cs typeface="Arial"/>
              </a:rPr>
              <a:t>Mitchell</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18E99-A603-4908-9FF0-A070989542DC}"/>
              </a:ext>
            </a:extLst>
          </p:cNvPr>
          <p:cNvSpPr>
            <a:spLocks noGrp="1"/>
          </p:cNvSpPr>
          <p:nvPr>
            <p:ph type="title"/>
          </p:nvPr>
        </p:nvSpPr>
        <p:spPr/>
        <p:txBody>
          <a:bodyPr/>
          <a:lstStyle/>
          <a:p>
            <a:r>
              <a:rPr lang="en-US" dirty="0"/>
              <a:t>“</a:t>
            </a:r>
            <a:r>
              <a:rPr lang="en-US" dirty="0" err="1"/>
              <a:t>Deepfakes</a:t>
            </a:r>
            <a:r>
              <a:rPr lang="en-US" dirty="0"/>
              <a:t>”</a:t>
            </a:r>
          </a:p>
        </p:txBody>
      </p:sp>
      <p:pic>
        <p:nvPicPr>
          <p:cNvPr id="5" name="Content Placeholder 4">
            <a:extLst>
              <a:ext uri="{FF2B5EF4-FFF2-40B4-BE49-F238E27FC236}">
                <a16:creationId xmlns:a16="http://schemas.microsoft.com/office/drawing/2014/main" id="{D6EECCD3-4E40-4148-83E4-486F4D609E9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972" y="1612054"/>
            <a:ext cx="3500246" cy="1914918"/>
          </a:xfrm>
        </p:spPr>
      </p:pic>
      <p:grpSp>
        <p:nvGrpSpPr>
          <p:cNvPr id="16" name="Group 15">
            <a:extLst>
              <a:ext uri="{FF2B5EF4-FFF2-40B4-BE49-F238E27FC236}">
                <a16:creationId xmlns:a16="http://schemas.microsoft.com/office/drawing/2014/main" id="{E1397F52-9D16-4890-A543-8D7B15753859}"/>
              </a:ext>
            </a:extLst>
          </p:cNvPr>
          <p:cNvGrpSpPr/>
          <p:nvPr/>
        </p:nvGrpSpPr>
        <p:grpSpPr>
          <a:xfrm>
            <a:off x="2188029" y="3674009"/>
            <a:ext cx="4767943" cy="2677674"/>
            <a:chOff x="2351314" y="3674009"/>
            <a:chExt cx="4767943" cy="2677674"/>
          </a:xfrm>
        </p:grpSpPr>
        <p:pic>
          <p:nvPicPr>
            <p:cNvPr id="7" name="Picture 6">
              <a:extLst>
                <a:ext uri="{FF2B5EF4-FFF2-40B4-BE49-F238E27FC236}">
                  <a16:creationId xmlns:a16="http://schemas.microsoft.com/office/drawing/2014/main" id="{A8917E67-3E13-44F0-895C-4756E0BE0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314" y="3674009"/>
              <a:ext cx="4767943" cy="1295293"/>
            </a:xfrm>
            <a:prstGeom prst="rect">
              <a:avLst/>
            </a:prstGeom>
          </p:spPr>
        </p:pic>
        <p:pic>
          <p:nvPicPr>
            <p:cNvPr id="9" name="Picture 8">
              <a:extLst>
                <a:ext uri="{FF2B5EF4-FFF2-40B4-BE49-F238E27FC236}">
                  <a16:creationId xmlns:a16="http://schemas.microsoft.com/office/drawing/2014/main" id="{19D9F64A-F470-4046-80EE-8A35DCD096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314" y="5056390"/>
              <a:ext cx="4767943" cy="1295293"/>
            </a:xfrm>
            <a:prstGeom prst="rect">
              <a:avLst/>
            </a:prstGeom>
          </p:spPr>
        </p:pic>
      </p:grpSp>
      <p:sp>
        <p:nvSpPr>
          <p:cNvPr id="10" name="TextBox 9">
            <a:extLst>
              <a:ext uri="{FF2B5EF4-FFF2-40B4-BE49-F238E27FC236}">
                <a16:creationId xmlns:a16="http://schemas.microsoft.com/office/drawing/2014/main" id="{5219130D-FF1D-400C-A351-F9AFBA31E574}"/>
              </a:ext>
            </a:extLst>
          </p:cNvPr>
          <p:cNvSpPr txBox="1"/>
          <p:nvPr/>
        </p:nvSpPr>
        <p:spPr>
          <a:xfrm>
            <a:off x="0" y="6396335"/>
            <a:ext cx="8011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https://www.technologyreview.com/s/611726/the-defense-department-has-produced-the-first-tools-for-catching-deepfakes/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https://www.niemanlab.org/2018/11/how-the-wall-street-journal-is-preparing-its-journalists-to-detect-deepfakes/</a:t>
            </a:r>
          </a:p>
        </p:txBody>
      </p:sp>
      <p:pic>
        <p:nvPicPr>
          <p:cNvPr id="15" name="Picture 14">
            <a:extLst>
              <a:ext uri="{FF2B5EF4-FFF2-40B4-BE49-F238E27FC236}">
                <a16:creationId xmlns:a16="http://schemas.microsoft.com/office/drawing/2014/main" id="{75F75842-148F-4BE5-A62A-F5CF953B69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9611" y="1612054"/>
            <a:ext cx="3961899" cy="1914918"/>
          </a:xfrm>
          <a:prstGeom prst="rect">
            <a:avLst/>
          </a:prstGeom>
        </p:spPr>
      </p:pic>
    </p:spTree>
    <p:extLst>
      <p:ext uri="{BB962C8B-B14F-4D97-AF65-F5344CB8AC3E}">
        <p14:creationId xmlns:p14="http://schemas.microsoft.com/office/powerpoint/2010/main" val="316554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A08112-E4DE-4EEE-915E-5CBAA107A168}"/>
              </a:ext>
            </a:extLst>
          </p:cNvPr>
          <p:cNvPicPr>
            <a:picLocks noChangeAspect="1"/>
          </p:cNvPicPr>
          <p:nvPr/>
        </p:nvPicPr>
        <p:blipFill rotWithShape="1">
          <a:blip r:embed="rId2"/>
          <a:srcRect l="5808" t="16786" r="19355" b="8280"/>
          <a:stretch/>
        </p:blipFill>
        <p:spPr>
          <a:xfrm>
            <a:off x="260850" y="1000835"/>
            <a:ext cx="8622300" cy="4856330"/>
          </a:xfrm>
          <a:prstGeom prst="rect">
            <a:avLst/>
          </a:prstGeom>
        </p:spPr>
      </p:pic>
      <p:sp>
        <p:nvSpPr>
          <p:cNvPr id="3" name="Rectangle 2">
            <a:extLst>
              <a:ext uri="{FF2B5EF4-FFF2-40B4-BE49-F238E27FC236}">
                <a16:creationId xmlns:a16="http://schemas.microsoft.com/office/drawing/2014/main" id="{F3C54273-1B82-418A-BEEA-E10D1CF82240}"/>
              </a:ext>
            </a:extLst>
          </p:cNvPr>
          <p:cNvSpPr/>
          <p:nvPr/>
        </p:nvSpPr>
        <p:spPr>
          <a:xfrm>
            <a:off x="0" y="6581001"/>
            <a:ext cx="86837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Matt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Turek</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711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2B554-C1D5-32F8-C878-08635EF1AF85}"/>
              </a:ext>
            </a:extLst>
          </p:cNvPr>
          <p:cNvSpPr>
            <a:spLocks noGrp="1"/>
          </p:cNvSpPr>
          <p:nvPr>
            <p:ph type="title"/>
          </p:nvPr>
        </p:nvSpPr>
        <p:spPr/>
        <p:txBody>
          <a:bodyPr/>
          <a:lstStyle/>
          <a:p>
            <a:r>
              <a:rPr lang="en-US" dirty="0" err="1"/>
              <a:t>DomainNet</a:t>
            </a:r>
            <a:r>
              <a:rPr lang="en-US" dirty="0"/>
              <a:t> Dataset</a:t>
            </a:r>
          </a:p>
        </p:txBody>
      </p:sp>
      <p:pic>
        <p:nvPicPr>
          <p:cNvPr id="5" name="Content Placeholder 4" descr="A screenshot of a computer&#10;&#10;Description automatically generated">
            <a:extLst>
              <a:ext uri="{FF2B5EF4-FFF2-40B4-BE49-F238E27FC236}">
                <a16:creationId xmlns:a16="http://schemas.microsoft.com/office/drawing/2014/main" id="{8476BAC4-EA55-A151-ABF5-896732C294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368122"/>
            <a:ext cx="8229600" cy="2990118"/>
          </a:xfrm>
        </p:spPr>
      </p:pic>
      <p:sp>
        <p:nvSpPr>
          <p:cNvPr id="6" name="TextBox 5">
            <a:extLst>
              <a:ext uri="{FF2B5EF4-FFF2-40B4-BE49-F238E27FC236}">
                <a16:creationId xmlns:a16="http://schemas.microsoft.com/office/drawing/2014/main" id="{A4959D63-4E4F-1243-1ACD-584110D2F876}"/>
              </a:ext>
            </a:extLst>
          </p:cNvPr>
          <p:cNvSpPr txBox="1"/>
          <p:nvPr/>
        </p:nvSpPr>
        <p:spPr>
          <a:xfrm>
            <a:off x="0" y="6581001"/>
            <a:ext cx="5024196" cy="276999"/>
          </a:xfrm>
          <a:prstGeom prst="rect">
            <a:avLst/>
          </a:prstGeom>
          <a:noFill/>
        </p:spPr>
        <p:txBody>
          <a:bodyPr wrap="none" rtlCol="0">
            <a:spAutoFit/>
          </a:bodyPr>
          <a:lstStyle/>
          <a:p>
            <a:r>
              <a:rPr lang="en-US" sz="1200" dirty="0"/>
              <a:t>Peng et al. </a:t>
            </a:r>
            <a:r>
              <a:rPr lang="en-US" sz="1200" i="1" dirty="0"/>
              <a:t>Moment matching for multi-source domain adaptation. </a:t>
            </a:r>
            <a:r>
              <a:rPr lang="en-US" sz="1200" dirty="0"/>
              <a:t>ICCV 2019.</a:t>
            </a:r>
          </a:p>
        </p:txBody>
      </p:sp>
    </p:spTree>
    <p:extLst>
      <p:ext uri="{BB962C8B-B14F-4D97-AF65-F5344CB8AC3E}">
        <p14:creationId xmlns:p14="http://schemas.microsoft.com/office/powerpoint/2010/main" val="2032667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4D0EEC-63D0-49B9-8BC4-744230275251}"/>
              </a:ext>
            </a:extLst>
          </p:cNvPr>
          <p:cNvPicPr>
            <a:picLocks noChangeAspect="1"/>
          </p:cNvPicPr>
          <p:nvPr/>
        </p:nvPicPr>
        <p:blipFill rotWithShape="1">
          <a:blip r:embed="rId2"/>
          <a:srcRect l="4838" t="16021" r="19033" b="8853"/>
          <a:stretch/>
        </p:blipFill>
        <p:spPr>
          <a:xfrm>
            <a:off x="214739" y="1010350"/>
            <a:ext cx="8714521" cy="4837299"/>
          </a:xfrm>
          <a:prstGeom prst="rect">
            <a:avLst/>
          </a:prstGeom>
        </p:spPr>
      </p:pic>
      <p:sp>
        <p:nvSpPr>
          <p:cNvPr id="5" name="Rectangle 4">
            <a:extLst>
              <a:ext uri="{FF2B5EF4-FFF2-40B4-BE49-F238E27FC236}">
                <a16:creationId xmlns:a16="http://schemas.microsoft.com/office/drawing/2014/main" id="{98BEEC7E-292C-4C79-A06A-4F3E3D972BA5}"/>
              </a:ext>
            </a:extLst>
          </p:cNvPr>
          <p:cNvSpPr/>
          <p:nvPr/>
        </p:nvSpPr>
        <p:spPr>
          <a:xfrm>
            <a:off x="0" y="6581001"/>
            <a:ext cx="86837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Matt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Turek</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8540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012B-29A5-4662-BD2A-4D7B407F8FE8}"/>
              </a:ext>
            </a:extLst>
          </p:cNvPr>
          <p:cNvSpPr>
            <a:spLocks noGrp="1"/>
          </p:cNvSpPr>
          <p:nvPr>
            <p:ph type="title"/>
          </p:nvPr>
        </p:nvSpPr>
        <p:spPr/>
        <p:txBody>
          <a:bodyPr/>
          <a:lstStyle/>
          <a:p>
            <a:r>
              <a:rPr lang="en-US" dirty="0"/>
              <a:t>Adversarial Attacks</a:t>
            </a:r>
          </a:p>
        </p:txBody>
      </p:sp>
      <p:pic>
        <p:nvPicPr>
          <p:cNvPr id="3" name="Picture 2">
            <a:extLst>
              <a:ext uri="{FF2B5EF4-FFF2-40B4-BE49-F238E27FC236}">
                <a16:creationId xmlns:a16="http://schemas.microsoft.com/office/drawing/2014/main" id="{16A1FA7F-2B84-4A1B-B33C-541B2DED527F}"/>
              </a:ext>
            </a:extLst>
          </p:cNvPr>
          <p:cNvPicPr>
            <a:picLocks noChangeAspect="1"/>
          </p:cNvPicPr>
          <p:nvPr/>
        </p:nvPicPr>
        <p:blipFill rotWithShape="1">
          <a:blip r:embed="rId2"/>
          <a:srcRect l="25377" t="17933" r="26236" b="25866"/>
          <a:stretch/>
        </p:blipFill>
        <p:spPr>
          <a:xfrm>
            <a:off x="1465006" y="1652738"/>
            <a:ext cx="6213988" cy="4059806"/>
          </a:xfrm>
          <a:prstGeom prst="rect">
            <a:avLst/>
          </a:prstGeom>
        </p:spPr>
      </p:pic>
      <p:sp>
        <p:nvSpPr>
          <p:cNvPr id="4" name="Rectangle 3">
            <a:extLst>
              <a:ext uri="{FF2B5EF4-FFF2-40B4-BE49-F238E27FC236}">
                <a16:creationId xmlns:a16="http://schemas.microsoft.com/office/drawing/2014/main" id="{C0CAD89A-649A-4073-8139-4CCB987B4401}"/>
              </a:ext>
            </a:extLst>
          </p:cNvPr>
          <p:cNvSpPr/>
          <p:nvPr/>
        </p:nvSpPr>
        <p:spPr>
          <a:xfrm>
            <a:off x="-39330" y="6581001"/>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https://bair.berkeley.edu/blog/2017/12/30/yolo-attack/</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026445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012B-29A5-4662-BD2A-4D7B407F8FE8}"/>
              </a:ext>
            </a:extLst>
          </p:cNvPr>
          <p:cNvSpPr>
            <a:spLocks noGrp="1"/>
          </p:cNvSpPr>
          <p:nvPr>
            <p:ph type="title"/>
          </p:nvPr>
        </p:nvSpPr>
        <p:spPr/>
        <p:txBody>
          <a:bodyPr/>
          <a:lstStyle/>
          <a:p>
            <a:r>
              <a:rPr lang="en-US" dirty="0"/>
              <a:t>Adversarial Attacks</a:t>
            </a:r>
          </a:p>
        </p:txBody>
      </p:sp>
      <p:pic>
        <p:nvPicPr>
          <p:cNvPr id="3" name="Picture 2">
            <a:extLst>
              <a:ext uri="{FF2B5EF4-FFF2-40B4-BE49-F238E27FC236}">
                <a16:creationId xmlns:a16="http://schemas.microsoft.com/office/drawing/2014/main" id="{03BA21F4-40BB-4676-BF9C-FC8AE02EBCD9}"/>
              </a:ext>
            </a:extLst>
          </p:cNvPr>
          <p:cNvPicPr>
            <a:picLocks noChangeAspect="1"/>
          </p:cNvPicPr>
          <p:nvPr/>
        </p:nvPicPr>
        <p:blipFill rotWithShape="1">
          <a:blip r:embed="rId2"/>
          <a:srcRect l="13333" t="15065" r="36452" b="27013"/>
          <a:stretch/>
        </p:blipFill>
        <p:spPr>
          <a:xfrm>
            <a:off x="1563329" y="1710812"/>
            <a:ext cx="6017342" cy="3904186"/>
          </a:xfrm>
          <a:prstGeom prst="rect">
            <a:avLst/>
          </a:prstGeom>
        </p:spPr>
      </p:pic>
      <p:sp>
        <p:nvSpPr>
          <p:cNvPr id="4" name="Rectangle 3">
            <a:extLst>
              <a:ext uri="{FF2B5EF4-FFF2-40B4-BE49-F238E27FC236}">
                <a16:creationId xmlns:a16="http://schemas.microsoft.com/office/drawing/2014/main" id="{8BE638DE-FBED-4B5C-BD89-91CCD22FAE68}"/>
              </a:ext>
            </a:extLst>
          </p:cNvPr>
          <p:cNvSpPr/>
          <p:nvPr/>
        </p:nvSpPr>
        <p:spPr>
          <a:xfrm>
            <a:off x="0" y="6581001"/>
            <a:ext cx="868680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https://www.theverge.com/2019/4/23/18512472/fool-ai-surveillance-adversarial-example-yolov2-person-detection</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63344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69F87-0A22-4A77-A5B3-406FE385582D}"/>
              </a:ext>
            </a:extLst>
          </p:cNvPr>
          <p:cNvSpPr>
            <a:spLocks noGrp="1"/>
          </p:cNvSpPr>
          <p:nvPr>
            <p:ph type="title"/>
          </p:nvPr>
        </p:nvSpPr>
        <p:spPr/>
        <p:txBody>
          <a:bodyPr/>
          <a:lstStyle/>
          <a:p>
            <a:r>
              <a:rPr lang="en-US" dirty="0"/>
              <a:t>Adversarial Attacks</a:t>
            </a:r>
          </a:p>
        </p:txBody>
      </p:sp>
      <p:pic>
        <p:nvPicPr>
          <p:cNvPr id="4" name="Picture 3" descr="A group of people in a room&#10;&#10;Description automatically generated">
            <a:extLst>
              <a:ext uri="{FF2B5EF4-FFF2-40B4-BE49-F238E27FC236}">
                <a16:creationId xmlns:a16="http://schemas.microsoft.com/office/drawing/2014/main" id="{0E772EF2-853F-4597-861D-A15A3E800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055" y="1239075"/>
            <a:ext cx="7335890" cy="2272233"/>
          </a:xfrm>
          <a:prstGeom prst="rect">
            <a:avLst/>
          </a:prstGeom>
        </p:spPr>
      </p:pic>
      <p:pic>
        <p:nvPicPr>
          <p:cNvPr id="6" name="Picture 5" descr="A group of people posing for the camera&#10;&#10;Description automatically generated">
            <a:extLst>
              <a:ext uri="{FF2B5EF4-FFF2-40B4-BE49-F238E27FC236}">
                <a16:creationId xmlns:a16="http://schemas.microsoft.com/office/drawing/2014/main" id="{A826EDB9-D9E0-4ADD-A5BA-1546490F9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749" y="3619412"/>
            <a:ext cx="4404501" cy="2912477"/>
          </a:xfrm>
          <a:prstGeom prst="rect">
            <a:avLst/>
          </a:prstGeom>
        </p:spPr>
      </p:pic>
      <p:sp>
        <p:nvSpPr>
          <p:cNvPr id="7" name="TextBox 6">
            <a:extLst>
              <a:ext uri="{FF2B5EF4-FFF2-40B4-BE49-F238E27FC236}">
                <a16:creationId xmlns:a16="http://schemas.microsoft.com/office/drawing/2014/main" id="{FFF15E3D-FF1D-4F2C-BF5B-6CC7C754FDE9}"/>
              </a:ext>
            </a:extLst>
          </p:cNvPr>
          <p:cNvSpPr txBox="1"/>
          <p:nvPr/>
        </p:nvSpPr>
        <p:spPr>
          <a:xfrm>
            <a:off x="0" y="6581001"/>
            <a:ext cx="4340547" cy="276999"/>
          </a:xfrm>
          <a:prstGeom prst="rect">
            <a:avLst/>
          </a:prstGeom>
          <a:noFill/>
        </p:spPr>
        <p:txBody>
          <a:bodyPr wrap="none" rtlCol="0">
            <a:spAutoFit/>
          </a:bodyPr>
          <a:lstStyle/>
          <a:p>
            <a:r>
              <a:rPr lang="en-US" sz="1200" dirty="0"/>
              <a:t>Tom Goldstein </a:t>
            </a:r>
            <a:r>
              <a:rPr lang="en-US" sz="1200" dirty="0">
                <a:hlinkClick r:id="rId4"/>
              </a:rPr>
              <a:t>https://www.cs.umd.edu/~tomg/projects/invisible/</a:t>
            </a:r>
            <a:r>
              <a:rPr lang="en-US" sz="1200" dirty="0"/>
              <a:t> </a:t>
            </a:r>
          </a:p>
        </p:txBody>
      </p:sp>
    </p:spTree>
    <p:extLst>
      <p:ext uri="{BB962C8B-B14F-4D97-AF65-F5344CB8AC3E}">
        <p14:creationId xmlns:p14="http://schemas.microsoft.com/office/powerpoint/2010/main" val="3028785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012B-29A5-4662-BD2A-4D7B407F8FE8}"/>
              </a:ext>
            </a:extLst>
          </p:cNvPr>
          <p:cNvSpPr>
            <a:spLocks noGrp="1"/>
          </p:cNvSpPr>
          <p:nvPr>
            <p:ph type="title"/>
          </p:nvPr>
        </p:nvSpPr>
        <p:spPr/>
        <p:txBody>
          <a:bodyPr/>
          <a:lstStyle/>
          <a:p>
            <a:r>
              <a:rPr lang="en-US" dirty="0"/>
              <a:t>Adversarial Attacks</a:t>
            </a:r>
          </a:p>
        </p:txBody>
      </p:sp>
      <p:pic>
        <p:nvPicPr>
          <p:cNvPr id="4" name="Picture 3">
            <a:extLst>
              <a:ext uri="{FF2B5EF4-FFF2-40B4-BE49-F238E27FC236}">
                <a16:creationId xmlns:a16="http://schemas.microsoft.com/office/drawing/2014/main" id="{80D8C994-0D79-46AB-AD00-3CCBCAE97E42}"/>
              </a:ext>
            </a:extLst>
          </p:cNvPr>
          <p:cNvPicPr>
            <a:picLocks noChangeAspect="1"/>
          </p:cNvPicPr>
          <p:nvPr/>
        </p:nvPicPr>
        <p:blipFill rotWithShape="1">
          <a:blip r:embed="rId2"/>
          <a:srcRect l="21291" t="9522" r="22366" b="12294"/>
          <a:stretch/>
        </p:blipFill>
        <p:spPr>
          <a:xfrm>
            <a:off x="1386348" y="1368784"/>
            <a:ext cx="6371304" cy="4973023"/>
          </a:xfrm>
          <a:prstGeom prst="rect">
            <a:avLst/>
          </a:prstGeom>
        </p:spPr>
      </p:pic>
      <p:sp>
        <p:nvSpPr>
          <p:cNvPr id="5" name="Rectangle 4">
            <a:extLst>
              <a:ext uri="{FF2B5EF4-FFF2-40B4-BE49-F238E27FC236}">
                <a16:creationId xmlns:a16="http://schemas.microsoft.com/office/drawing/2014/main" id="{C544E243-21C2-4644-80D0-CAA5995B8186}"/>
              </a:ext>
            </a:extLst>
          </p:cNvPr>
          <p:cNvSpPr/>
          <p:nvPr/>
        </p:nvSpPr>
        <p:spPr>
          <a:xfrm>
            <a:off x="0" y="6581001"/>
            <a:ext cx="685800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http://news.mit.edu/2019/object-recognition-dataset-stumped-worlds-best-computer-vision-models-1210</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744908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FE44E-6377-9B9F-625D-DE94EE6E9954}"/>
              </a:ext>
            </a:extLst>
          </p:cNvPr>
          <p:cNvSpPr>
            <a:spLocks noGrp="1"/>
          </p:cNvSpPr>
          <p:nvPr>
            <p:ph type="title"/>
          </p:nvPr>
        </p:nvSpPr>
        <p:spPr/>
        <p:txBody>
          <a:bodyPr/>
          <a:lstStyle/>
          <a:p>
            <a:r>
              <a:rPr lang="en-US" dirty="0"/>
              <a:t>Coping with Domain Shifts</a:t>
            </a:r>
          </a:p>
        </p:txBody>
      </p:sp>
      <p:pic>
        <p:nvPicPr>
          <p:cNvPr id="5" name="Content Placeholder 4" descr="A diagram of a network&#10;&#10;Description automatically generated with medium confidence">
            <a:extLst>
              <a:ext uri="{FF2B5EF4-FFF2-40B4-BE49-F238E27FC236}">
                <a16:creationId xmlns:a16="http://schemas.microsoft.com/office/drawing/2014/main" id="{275B637C-692E-3BEE-CFF9-44EB16A5F6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66460"/>
            <a:ext cx="8229600" cy="3593442"/>
          </a:xfrm>
        </p:spPr>
      </p:pic>
      <p:sp>
        <p:nvSpPr>
          <p:cNvPr id="6" name="TextBox 5">
            <a:extLst>
              <a:ext uri="{FF2B5EF4-FFF2-40B4-BE49-F238E27FC236}">
                <a16:creationId xmlns:a16="http://schemas.microsoft.com/office/drawing/2014/main" id="{3D9B4ED5-29FC-2B6F-E03E-1C4FFFDF6512}"/>
              </a:ext>
            </a:extLst>
          </p:cNvPr>
          <p:cNvSpPr txBox="1"/>
          <p:nvPr/>
        </p:nvSpPr>
        <p:spPr>
          <a:xfrm>
            <a:off x="0" y="6581001"/>
            <a:ext cx="5024196" cy="276999"/>
          </a:xfrm>
          <a:prstGeom prst="rect">
            <a:avLst/>
          </a:prstGeom>
          <a:noFill/>
        </p:spPr>
        <p:txBody>
          <a:bodyPr wrap="none" rtlCol="0">
            <a:spAutoFit/>
          </a:bodyPr>
          <a:lstStyle/>
          <a:p>
            <a:r>
              <a:rPr lang="en-US" sz="1200" dirty="0"/>
              <a:t>Peng et al. </a:t>
            </a:r>
            <a:r>
              <a:rPr lang="en-US" sz="1200" i="1" dirty="0"/>
              <a:t>Moment matching for multi-source domain adaptation. </a:t>
            </a:r>
            <a:r>
              <a:rPr lang="en-US" sz="1200" dirty="0"/>
              <a:t>ICCV 2019.</a:t>
            </a:r>
          </a:p>
        </p:txBody>
      </p:sp>
    </p:spTree>
    <p:extLst>
      <p:ext uri="{BB962C8B-B14F-4D97-AF65-F5344CB8AC3E}">
        <p14:creationId xmlns:p14="http://schemas.microsoft.com/office/powerpoint/2010/main" val="1933822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800B0-E06B-E9F4-D848-B71ED5D4520A}"/>
              </a:ext>
            </a:extLst>
          </p:cNvPr>
          <p:cNvSpPr>
            <a:spLocks noGrp="1"/>
          </p:cNvSpPr>
          <p:nvPr>
            <p:ph type="title"/>
          </p:nvPr>
        </p:nvSpPr>
        <p:spPr/>
        <p:txBody>
          <a:bodyPr/>
          <a:lstStyle/>
          <a:p>
            <a:r>
              <a:rPr lang="en-US" dirty="0"/>
              <a:t>Domain Adversarial Networks</a:t>
            </a:r>
          </a:p>
        </p:txBody>
      </p:sp>
      <p:pic>
        <p:nvPicPr>
          <p:cNvPr id="5" name="Picture 4">
            <a:extLst>
              <a:ext uri="{FF2B5EF4-FFF2-40B4-BE49-F238E27FC236}">
                <a16:creationId xmlns:a16="http://schemas.microsoft.com/office/drawing/2014/main" id="{059EDBDF-C38B-CE7A-39E5-3A84E0B2295F}"/>
              </a:ext>
            </a:extLst>
          </p:cNvPr>
          <p:cNvPicPr>
            <a:picLocks noChangeAspect="1"/>
          </p:cNvPicPr>
          <p:nvPr/>
        </p:nvPicPr>
        <p:blipFill rotWithShape="1">
          <a:blip r:embed="rId2"/>
          <a:srcRect l="31648" t="30416" r="19230" b="9022"/>
          <a:stretch/>
        </p:blipFill>
        <p:spPr>
          <a:xfrm>
            <a:off x="979715" y="1417638"/>
            <a:ext cx="7184570" cy="4982588"/>
          </a:xfrm>
          <a:prstGeom prst="rect">
            <a:avLst/>
          </a:prstGeom>
        </p:spPr>
      </p:pic>
      <p:sp>
        <p:nvSpPr>
          <p:cNvPr id="6" name="TextBox 5">
            <a:extLst>
              <a:ext uri="{FF2B5EF4-FFF2-40B4-BE49-F238E27FC236}">
                <a16:creationId xmlns:a16="http://schemas.microsoft.com/office/drawing/2014/main" id="{ECB5068B-7DB3-D6DE-45F7-18EC9F7AC8DB}"/>
              </a:ext>
            </a:extLst>
          </p:cNvPr>
          <p:cNvSpPr txBox="1"/>
          <p:nvPr/>
        </p:nvSpPr>
        <p:spPr>
          <a:xfrm>
            <a:off x="0" y="6581001"/>
            <a:ext cx="5827814" cy="276999"/>
          </a:xfrm>
          <a:prstGeom prst="rect">
            <a:avLst/>
          </a:prstGeom>
          <a:noFill/>
        </p:spPr>
        <p:txBody>
          <a:bodyPr wrap="none" rtlCol="0">
            <a:spAutoFit/>
          </a:bodyPr>
          <a:lstStyle/>
          <a:p>
            <a:r>
              <a:rPr lang="en-US" sz="1200" dirty="0" err="1"/>
              <a:t>Ganin</a:t>
            </a:r>
            <a:r>
              <a:rPr lang="en-US" sz="1200" dirty="0"/>
              <a:t> and </a:t>
            </a:r>
            <a:r>
              <a:rPr lang="en-US" sz="1200" dirty="0" err="1"/>
              <a:t>Lempitsky</a:t>
            </a:r>
            <a:r>
              <a:rPr lang="en-US" sz="1200" dirty="0"/>
              <a:t>. </a:t>
            </a:r>
            <a:r>
              <a:rPr lang="en-US" sz="1200" i="1" dirty="0"/>
              <a:t>Unsupervised domain adaptation by backpropagation.</a:t>
            </a:r>
            <a:r>
              <a:rPr lang="en-US" sz="1200" dirty="0"/>
              <a:t> ICML 2015. </a:t>
            </a:r>
          </a:p>
        </p:txBody>
      </p:sp>
    </p:spTree>
    <p:extLst>
      <p:ext uri="{BB962C8B-B14F-4D97-AF65-F5344CB8AC3E}">
        <p14:creationId xmlns:p14="http://schemas.microsoft.com/office/powerpoint/2010/main" val="406387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730C-E6C0-8F85-EF76-1E6F3D38C1E7}"/>
              </a:ext>
            </a:extLst>
          </p:cNvPr>
          <p:cNvSpPr>
            <a:spLocks noGrp="1"/>
          </p:cNvSpPr>
          <p:nvPr>
            <p:ph type="title"/>
          </p:nvPr>
        </p:nvSpPr>
        <p:spPr/>
        <p:txBody>
          <a:bodyPr/>
          <a:lstStyle/>
          <a:p>
            <a:r>
              <a:rPr lang="en-US" dirty="0"/>
              <a:t>Geographic Domain Shifts</a:t>
            </a:r>
          </a:p>
        </p:txBody>
      </p:sp>
      <p:pic>
        <p:nvPicPr>
          <p:cNvPr id="5" name="Picture 4" descr="A collage of a person running&#10;&#10;Description automatically generated">
            <a:extLst>
              <a:ext uri="{FF2B5EF4-FFF2-40B4-BE49-F238E27FC236}">
                <a16:creationId xmlns:a16="http://schemas.microsoft.com/office/drawing/2014/main" id="{8312DD4B-EDBD-8CEE-DE86-966952AC0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018" y="1621021"/>
            <a:ext cx="7167964" cy="2189099"/>
          </a:xfrm>
          <a:prstGeom prst="rect">
            <a:avLst/>
          </a:prstGeom>
        </p:spPr>
      </p:pic>
      <p:sp>
        <p:nvSpPr>
          <p:cNvPr id="14" name="Rectangle 5">
            <a:extLst>
              <a:ext uri="{FF2B5EF4-FFF2-40B4-BE49-F238E27FC236}">
                <a16:creationId xmlns:a16="http://schemas.microsoft.com/office/drawing/2014/main" id="{0561D7AE-2A2D-3ACF-9048-D4109CFD2E4E}"/>
              </a:ext>
            </a:extLst>
          </p:cNvPr>
          <p:cNvSpPr>
            <a:spLocks noGrp="1" noChangeArrowheads="1"/>
          </p:cNvSpPr>
          <p:nvPr>
            <p:ph sz="half" idx="1"/>
          </p:nvPr>
        </p:nvSpPr>
        <p:spPr bwMode="auto">
          <a:xfrm>
            <a:off x="1209675" y="4013503"/>
            <a:ext cx="694630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Unicode MS"/>
              </a:rPr>
              <a:t>“While modern computer vision models yield human-level accuracies when trained and tested on the images from the same geographical domain, the accuracy drops significantly when presented with images from different geographies. Here, images belonging to mailbox and running track are misclassified due to design and context shifts between the domains induced by disparate geographies.”</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241E60C0-17A9-D6AC-55FE-545477269E75}"/>
              </a:ext>
            </a:extLst>
          </p:cNvPr>
          <p:cNvSpPr txBox="1"/>
          <p:nvPr/>
        </p:nvSpPr>
        <p:spPr>
          <a:xfrm>
            <a:off x="0" y="6581001"/>
            <a:ext cx="6228372" cy="276999"/>
          </a:xfrm>
          <a:prstGeom prst="rect">
            <a:avLst/>
          </a:prstGeom>
          <a:noFill/>
        </p:spPr>
        <p:txBody>
          <a:bodyPr wrap="none" rtlCol="0">
            <a:spAutoFit/>
          </a:bodyPr>
          <a:lstStyle/>
          <a:p>
            <a:r>
              <a:rPr lang="en-US" sz="1200" dirty="0" err="1"/>
              <a:t>Kalluri</a:t>
            </a:r>
            <a:r>
              <a:rPr lang="en-US" sz="1200" dirty="0"/>
              <a:t> et al. </a:t>
            </a:r>
            <a:r>
              <a:rPr lang="en-US" sz="1200" i="1" dirty="0" err="1"/>
              <a:t>GeoNet</a:t>
            </a:r>
            <a:r>
              <a:rPr lang="en-US" sz="1200" i="1" dirty="0"/>
              <a:t>: Benchmarking Unsupervised Adaptation across Geographies</a:t>
            </a:r>
            <a:r>
              <a:rPr lang="en-US" sz="1200" dirty="0"/>
              <a:t>. CVPR 2023. </a:t>
            </a:r>
          </a:p>
        </p:txBody>
      </p:sp>
    </p:spTree>
    <p:extLst>
      <p:ext uri="{BB962C8B-B14F-4D97-AF65-F5344CB8AC3E}">
        <p14:creationId xmlns:p14="http://schemas.microsoft.com/office/powerpoint/2010/main" val="4274514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60"/>
        <p:cNvGrpSpPr/>
        <p:nvPr/>
      </p:nvGrpSpPr>
      <p:grpSpPr>
        <a:xfrm>
          <a:off x="0" y="0"/>
          <a:ext cx="0" cy="0"/>
          <a:chOff x="0" y="0"/>
          <a:chExt cx="0" cy="0"/>
        </a:xfrm>
      </p:grpSpPr>
      <p:sp>
        <p:nvSpPr>
          <p:cNvPr id="163" name="Google Shape;163;p29"/>
          <p:cNvSpPr txBox="1"/>
          <p:nvPr/>
        </p:nvSpPr>
        <p:spPr>
          <a:xfrm>
            <a:off x="-45200" y="1807390"/>
            <a:ext cx="2127300" cy="3936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000" kern="0">
                <a:solidFill>
                  <a:srgbClr val="003493"/>
                </a:solidFill>
                <a:highlight>
                  <a:srgbClr val="FFB71B"/>
                </a:highlight>
                <a:latin typeface="Courier New"/>
                <a:ea typeface="Courier New"/>
                <a:cs typeface="Courier New"/>
                <a:sym typeface="Courier New"/>
              </a:rPr>
              <a:t>⠀</a:t>
            </a:r>
            <a:r>
              <a:rPr lang="en" sz="1600" kern="0">
                <a:solidFill>
                  <a:srgbClr val="003493"/>
                </a:solidFill>
                <a:highlight>
                  <a:srgbClr val="FFB71B"/>
                </a:highlight>
                <a:latin typeface="Roboto"/>
                <a:ea typeface="Roboto"/>
                <a:cs typeface="Roboto"/>
                <a:sym typeface="Roboto"/>
              </a:rPr>
              <a:t>Context Shift</a:t>
            </a:r>
            <a:r>
              <a:rPr lang="en" sz="1000" kern="0">
                <a:solidFill>
                  <a:srgbClr val="003493"/>
                </a:solidFill>
                <a:highlight>
                  <a:srgbClr val="FFB71B"/>
                </a:highlight>
                <a:latin typeface="Courier New"/>
                <a:ea typeface="Courier New"/>
                <a:cs typeface="Courier New"/>
                <a:sym typeface="Courier New"/>
              </a:rPr>
              <a:t>⠀</a:t>
            </a:r>
            <a:endParaRPr sz="1000" kern="0">
              <a:solidFill>
                <a:srgbClr val="003493"/>
              </a:solidFill>
              <a:latin typeface="Roboto"/>
              <a:ea typeface="Roboto"/>
              <a:cs typeface="Roboto"/>
              <a:sym typeface="Roboto"/>
            </a:endParaRPr>
          </a:p>
        </p:txBody>
      </p:sp>
      <p:sp>
        <p:nvSpPr>
          <p:cNvPr id="164" name="Google Shape;164;p29"/>
          <p:cNvSpPr txBox="1"/>
          <p:nvPr/>
        </p:nvSpPr>
        <p:spPr>
          <a:xfrm>
            <a:off x="-45200" y="1807390"/>
            <a:ext cx="2127300" cy="3936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000" kern="0">
                <a:solidFill>
                  <a:srgbClr val="003493"/>
                </a:solidFill>
                <a:latin typeface="Courier New"/>
                <a:ea typeface="Courier New"/>
                <a:cs typeface="Courier New"/>
                <a:sym typeface="Courier New"/>
              </a:rPr>
              <a:t>⠀</a:t>
            </a:r>
            <a:r>
              <a:rPr lang="en" sz="1600" kern="0">
                <a:solidFill>
                  <a:srgbClr val="003493"/>
                </a:solidFill>
                <a:latin typeface="Roboto"/>
                <a:ea typeface="Roboto"/>
                <a:cs typeface="Roboto"/>
                <a:sym typeface="Roboto"/>
              </a:rPr>
              <a:t>Context Shift</a:t>
            </a:r>
            <a:r>
              <a:rPr lang="en" sz="1000" kern="0">
                <a:solidFill>
                  <a:srgbClr val="003493"/>
                </a:solidFill>
                <a:latin typeface="Courier New"/>
                <a:ea typeface="Courier New"/>
                <a:cs typeface="Courier New"/>
                <a:sym typeface="Courier New"/>
              </a:rPr>
              <a:t>⠀</a:t>
            </a:r>
            <a:endParaRPr sz="1000" kern="0">
              <a:solidFill>
                <a:srgbClr val="003493"/>
              </a:solidFill>
              <a:latin typeface="Roboto"/>
              <a:ea typeface="Roboto"/>
              <a:cs typeface="Roboto"/>
              <a:sym typeface="Roboto"/>
            </a:endParaRPr>
          </a:p>
        </p:txBody>
      </p:sp>
      <p:sp>
        <p:nvSpPr>
          <p:cNvPr id="165" name="Google Shape;165;p29"/>
          <p:cNvSpPr txBox="1"/>
          <p:nvPr/>
        </p:nvSpPr>
        <p:spPr>
          <a:xfrm>
            <a:off x="220400" y="2201000"/>
            <a:ext cx="3108900" cy="635100"/>
          </a:xfrm>
          <a:prstGeom prst="rect">
            <a:avLst/>
          </a:prstGeom>
          <a:noFill/>
          <a:ln>
            <a:noFill/>
          </a:ln>
        </p:spPr>
        <p:txBody>
          <a:bodyPr spcFirstLastPara="1" wrap="square" lIns="91425" tIns="91425" rIns="91425" bIns="91425" anchor="t" anchorCtr="0">
            <a:noAutofit/>
          </a:bodyPr>
          <a:lstStyle/>
          <a:p>
            <a:pPr>
              <a:buClr>
                <a:srgbClr val="000000"/>
              </a:buClr>
            </a:pPr>
            <a:r>
              <a:rPr lang="en" sz="1400" kern="0">
                <a:solidFill>
                  <a:srgbClr val="003493"/>
                </a:solidFill>
                <a:latin typeface="Roboto"/>
                <a:ea typeface="Roboto"/>
                <a:cs typeface="Roboto"/>
                <a:sym typeface="Roboto"/>
              </a:rPr>
              <a:t>⠀Task-irrelevant⠀ </a:t>
            </a:r>
            <a:endParaRPr sz="1400" kern="0">
              <a:solidFill>
                <a:srgbClr val="003493"/>
              </a:solidFill>
              <a:latin typeface="Roboto"/>
              <a:ea typeface="Roboto"/>
              <a:cs typeface="Roboto"/>
              <a:sym typeface="Roboto"/>
            </a:endParaRPr>
          </a:p>
          <a:p>
            <a:pPr>
              <a:buClr>
                <a:srgbClr val="000000"/>
              </a:buClr>
            </a:pPr>
            <a:r>
              <a:rPr lang="en" sz="1400" kern="0">
                <a:solidFill>
                  <a:srgbClr val="003493"/>
                </a:solidFill>
                <a:latin typeface="Roboto"/>
                <a:ea typeface="Roboto"/>
                <a:cs typeface="Roboto"/>
                <a:sym typeface="Roboto"/>
              </a:rPr>
              <a:t>⠀information⠀ </a:t>
            </a:r>
            <a:endParaRPr sz="1400" kern="0">
              <a:solidFill>
                <a:srgbClr val="003493"/>
              </a:solidFill>
              <a:latin typeface="Roboto"/>
              <a:ea typeface="Roboto"/>
              <a:cs typeface="Roboto"/>
              <a:sym typeface="Roboto"/>
            </a:endParaRPr>
          </a:p>
          <a:p>
            <a:pPr>
              <a:buClr>
                <a:srgbClr val="000000"/>
              </a:buClr>
            </a:pPr>
            <a:r>
              <a:rPr lang="en" sz="1400" kern="0">
                <a:solidFill>
                  <a:srgbClr val="003493"/>
                </a:solidFill>
                <a:latin typeface="Roboto"/>
                <a:ea typeface="Roboto"/>
                <a:cs typeface="Roboto"/>
                <a:sym typeface="Roboto"/>
              </a:rPr>
              <a:t>⠀(e.g., background⠀ </a:t>
            </a:r>
            <a:endParaRPr sz="1400" kern="0">
              <a:solidFill>
                <a:srgbClr val="003493"/>
              </a:solidFill>
              <a:latin typeface="Roboto"/>
              <a:ea typeface="Roboto"/>
              <a:cs typeface="Roboto"/>
              <a:sym typeface="Roboto"/>
            </a:endParaRPr>
          </a:p>
          <a:p>
            <a:pPr>
              <a:buClr>
                <a:srgbClr val="000000"/>
              </a:buClr>
            </a:pPr>
            <a:r>
              <a:rPr lang="en" sz="1400" kern="0">
                <a:solidFill>
                  <a:srgbClr val="003493"/>
                </a:solidFill>
                <a:latin typeface="Roboto"/>
                <a:ea typeface="Roboto"/>
                <a:cs typeface="Roboto"/>
                <a:sym typeface="Roboto"/>
              </a:rPr>
              <a:t>⠀or surroundings)⠀</a:t>
            </a:r>
            <a:endParaRPr sz="1400" kern="0">
              <a:solidFill>
                <a:srgbClr val="003493"/>
              </a:solidFill>
              <a:latin typeface="Roboto"/>
              <a:ea typeface="Roboto"/>
              <a:cs typeface="Roboto"/>
              <a:sym typeface="Roboto"/>
            </a:endParaRPr>
          </a:p>
          <a:p>
            <a:pPr>
              <a:buClr>
                <a:srgbClr val="000000"/>
              </a:buClr>
            </a:pPr>
            <a:endParaRPr sz="1400" kern="0">
              <a:solidFill>
                <a:srgbClr val="003493"/>
              </a:solidFill>
              <a:latin typeface="Roboto"/>
              <a:ea typeface="Roboto"/>
              <a:cs typeface="Roboto"/>
              <a:sym typeface="Roboto"/>
            </a:endParaRPr>
          </a:p>
        </p:txBody>
      </p:sp>
      <p:pic>
        <p:nvPicPr>
          <p:cNvPr id="166" name="Google Shape;166;p29"/>
          <p:cNvPicPr preferRelativeResize="0"/>
          <p:nvPr/>
        </p:nvPicPr>
        <p:blipFill rotWithShape="1">
          <a:blip r:embed="rId4">
            <a:alphaModFix/>
          </a:blip>
          <a:srcRect l="6347" r="5740" b="7355"/>
          <a:stretch/>
        </p:blipFill>
        <p:spPr>
          <a:xfrm>
            <a:off x="1989391" y="1807400"/>
            <a:ext cx="6888361" cy="3745474"/>
          </a:xfrm>
          <a:prstGeom prst="rect">
            <a:avLst/>
          </a:prstGeom>
          <a:noFill/>
          <a:ln>
            <a:noFill/>
          </a:ln>
        </p:spPr>
      </p:pic>
      <p:sp>
        <p:nvSpPr>
          <p:cNvPr id="4" name="Title 1">
            <a:extLst>
              <a:ext uri="{FF2B5EF4-FFF2-40B4-BE49-F238E27FC236}">
                <a16:creationId xmlns:a16="http://schemas.microsoft.com/office/drawing/2014/main" id="{3029E272-E274-C5CE-5DC8-B107F754446B}"/>
              </a:ext>
            </a:extLst>
          </p:cNvPr>
          <p:cNvSpPr>
            <a:spLocks noGrp="1"/>
          </p:cNvSpPr>
          <p:nvPr>
            <p:ph type="title"/>
          </p:nvPr>
        </p:nvSpPr>
        <p:spPr>
          <a:xfrm>
            <a:off x="457200" y="274638"/>
            <a:ext cx="8229600" cy="1143000"/>
          </a:xfrm>
        </p:spPr>
        <p:txBody>
          <a:bodyPr/>
          <a:lstStyle/>
          <a:p>
            <a:pPr algn="ctr"/>
            <a:r>
              <a:rPr lang="en-US" dirty="0"/>
              <a:t>Geographic Domain Shifts</a:t>
            </a:r>
          </a:p>
        </p:txBody>
      </p:sp>
      <p:sp>
        <p:nvSpPr>
          <p:cNvPr id="5" name="TextBox 4">
            <a:extLst>
              <a:ext uri="{FF2B5EF4-FFF2-40B4-BE49-F238E27FC236}">
                <a16:creationId xmlns:a16="http://schemas.microsoft.com/office/drawing/2014/main" id="{DB9EE2D1-6396-3687-09C5-6273654B5E5B}"/>
              </a:ext>
            </a:extLst>
          </p:cNvPr>
          <p:cNvSpPr txBox="1"/>
          <p:nvPr/>
        </p:nvSpPr>
        <p:spPr>
          <a:xfrm>
            <a:off x="0" y="6581001"/>
            <a:ext cx="9145837" cy="276999"/>
          </a:xfrm>
          <a:prstGeom prst="rect">
            <a:avLst/>
          </a:prstGeom>
          <a:noFill/>
        </p:spPr>
        <p:txBody>
          <a:bodyPr wrap="none" rtlCol="0">
            <a:spAutoFit/>
          </a:bodyPr>
          <a:lstStyle/>
          <a:p>
            <a:r>
              <a:rPr lang="en-US" sz="1200" dirty="0"/>
              <a:t>Prabhu et al. </a:t>
            </a:r>
            <a:r>
              <a:rPr lang="en-US" sz="1200" i="1" dirty="0"/>
              <a:t>Can domain adaptation make object recognition work for everyone?</a:t>
            </a:r>
            <a:r>
              <a:rPr lang="en-US" sz="1200" dirty="0"/>
              <a:t> CVPRW 2022.		Slide: Marcelo </a:t>
            </a:r>
            <a:r>
              <a:rPr lang="en-US" sz="1200" dirty="0" err="1"/>
              <a:t>d’Almeida</a:t>
            </a:r>
            <a:r>
              <a:rPr lang="en-US" sz="1200" dirty="0"/>
              <a:t> </a:t>
            </a:r>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79"/>
        <p:cNvGrpSpPr/>
        <p:nvPr/>
      </p:nvGrpSpPr>
      <p:grpSpPr>
        <a:xfrm>
          <a:off x="0" y="0"/>
          <a:ext cx="0" cy="0"/>
          <a:chOff x="0" y="0"/>
          <a:chExt cx="0" cy="0"/>
        </a:xfrm>
      </p:grpSpPr>
      <p:sp>
        <p:nvSpPr>
          <p:cNvPr id="182" name="Google Shape;182;p31"/>
          <p:cNvSpPr txBox="1"/>
          <p:nvPr/>
        </p:nvSpPr>
        <p:spPr>
          <a:xfrm>
            <a:off x="6520812" y="1807408"/>
            <a:ext cx="2485800" cy="3936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000" kern="0">
                <a:solidFill>
                  <a:srgbClr val="003493"/>
                </a:solidFill>
                <a:highlight>
                  <a:srgbClr val="FFB71B"/>
                </a:highlight>
                <a:latin typeface="Courier New"/>
                <a:ea typeface="Courier New"/>
                <a:cs typeface="Courier New"/>
                <a:sym typeface="Courier New"/>
              </a:rPr>
              <a:t>⠀</a:t>
            </a:r>
            <a:r>
              <a:rPr lang="en" sz="1600" kern="0">
                <a:solidFill>
                  <a:srgbClr val="003493"/>
                </a:solidFill>
                <a:highlight>
                  <a:srgbClr val="FFB71B"/>
                </a:highlight>
                <a:latin typeface="Roboto"/>
                <a:ea typeface="Roboto"/>
                <a:cs typeface="Roboto"/>
                <a:sym typeface="Roboto"/>
              </a:rPr>
              <a:t>Subpopulation Shift</a:t>
            </a:r>
            <a:r>
              <a:rPr lang="en" sz="1000" kern="0">
                <a:solidFill>
                  <a:srgbClr val="003493"/>
                </a:solidFill>
                <a:highlight>
                  <a:srgbClr val="FFB71B"/>
                </a:highlight>
                <a:latin typeface="Courier New"/>
                <a:ea typeface="Courier New"/>
                <a:cs typeface="Courier New"/>
                <a:sym typeface="Courier New"/>
              </a:rPr>
              <a:t>⠀</a:t>
            </a:r>
            <a:endParaRPr sz="1000" kern="0">
              <a:solidFill>
                <a:srgbClr val="003493"/>
              </a:solidFill>
              <a:latin typeface="Roboto"/>
              <a:ea typeface="Roboto"/>
              <a:cs typeface="Roboto"/>
              <a:sym typeface="Roboto"/>
            </a:endParaRPr>
          </a:p>
        </p:txBody>
      </p:sp>
      <p:sp>
        <p:nvSpPr>
          <p:cNvPr id="183" name="Google Shape;183;p31"/>
          <p:cNvSpPr txBox="1"/>
          <p:nvPr/>
        </p:nvSpPr>
        <p:spPr>
          <a:xfrm>
            <a:off x="6520812" y="1807408"/>
            <a:ext cx="2485800" cy="3936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000" kern="0">
                <a:solidFill>
                  <a:srgbClr val="003493"/>
                </a:solidFill>
                <a:highlight>
                  <a:srgbClr val="FFB71B"/>
                </a:highlight>
                <a:latin typeface="Courier New"/>
                <a:ea typeface="Courier New"/>
                <a:cs typeface="Courier New"/>
                <a:sym typeface="Courier New"/>
              </a:rPr>
              <a:t>⠀</a:t>
            </a:r>
            <a:r>
              <a:rPr lang="en" sz="1600" kern="0">
                <a:solidFill>
                  <a:srgbClr val="003493"/>
                </a:solidFill>
                <a:highlight>
                  <a:srgbClr val="FFB71B"/>
                </a:highlight>
                <a:latin typeface="Roboto"/>
                <a:ea typeface="Roboto"/>
                <a:cs typeface="Roboto"/>
                <a:sym typeface="Roboto"/>
              </a:rPr>
              <a:t>Subpopulation Shift</a:t>
            </a:r>
            <a:r>
              <a:rPr lang="en" sz="1000" kern="0">
                <a:solidFill>
                  <a:srgbClr val="003493"/>
                </a:solidFill>
                <a:highlight>
                  <a:srgbClr val="FFB71B"/>
                </a:highlight>
                <a:latin typeface="Courier New"/>
                <a:ea typeface="Courier New"/>
                <a:cs typeface="Courier New"/>
                <a:sym typeface="Courier New"/>
              </a:rPr>
              <a:t>⠀</a:t>
            </a:r>
            <a:endParaRPr sz="1000" kern="0">
              <a:solidFill>
                <a:srgbClr val="003493"/>
              </a:solidFill>
              <a:latin typeface="Roboto"/>
              <a:ea typeface="Roboto"/>
              <a:cs typeface="Roboto"/>
              <a:sym typeface="Roboto"/>
            </a:endParaRPr>
          </a:p>
        </p:txBody>
      </p:sp>
      <p:pic>
        <p:nvPicPr>
          <p:cNvPr id="184" name="Google Shape;184;p31"/>
          <p:cNvPicPr preferRelativeResize="0"/>
          <p:nvPr/>
        </p:nvPicPr>
        <p:blipFill rotWithShape="1">
          <a:blip r:embed="rId4">
            <a:alphaModFix/>
          </a:blip>
          <a:srcRect l="19558" r="19740" b="21048"/>
          <a:stretch/>
        </p:blipFill>
        <p:spPr>
          <a:xfrm>
            <a:off x="236800" y="1807401"/>
            <a:ext cx="5835550" cy="3745475"/>
          </a:xfrm>
          <a:prstGeom prst="rect">
            <a:avLst/>
          </a:prstGeom>
          <a:noFill/>
          <a:ln>
            <a:noFill/>
          </a:ln>
        </p:spPr>
      </p:pic>
      <p:sp>
        <p:nvSpPr>
          <p:cNvPr id="185" name="Google Shape;185;p31"/>
          <p:cNvSpPr txBox="1"/>
          <p:nvPr/>
        </p:nvSpPr>
        <p:spPr>
          <a:xfrm>
            <a:off x="6406050" y="2201000"/>
            <a:ext cx="2485800" cy="635100"/>
          </a:xfrm>
          <a:prstGeom prst="rect">
            <a:avLst/>
          </a:prstGeom>
          <a:noFill/>
          <a:ln>
            <a:noFill/>
          </a:ln>
        </p:spPr>
        <p:txBody>
          <a:bodyPr spcFirstLastPara="1" wrap="square" lIns="91425" tIns="91425" rIns="91425" bIns="91425" anchor="t" anchorCtr="0">
            <a:noAutofit/>
          </a:bodyPr>
          <a:lstStyle/>
          <a:p>
            <a:pPr algn="r">
              <a:buClr>
                <a:srgbClr val="000000"/>
              </a:buClr>
            </a:pPr>
            <a:r>
              <a:rPr lang="en" sz="1400" kern="0">
                <a:solidFill>
                  <a:srgbClr val="003493"/>
                </a:solidFill>
                <a:latin typeface="Roboto"/>
                <a:ea typeface="Roboto"/>
                <a:cs typeface="Roboto"/>
                <a:sym typeface="Roboto"/>
              </a:rPr>
              <a:t>⠀Change within category⠀</a:t>
            </a:r>
            <a:endParaRPr sz="1400" kern="0">
              <a:solidFill>
                <a:srgbClr val="003493"/>
              </a:solidFill>
              <a:latin typeface="Roboto"/>
              <a:ea typeface="Roboto"/>
              <a:cs typeface="Roboto"/>
              <a:sym typeface="Roboto"/>
            </a:endParaRPr>
          </a:p>
          <a:p>
            <a:pPr algn="r">
              <a:buClr>
                <a:srgbClr val="000000"/>
              </a:buClr>
            </a:pPr>
            <a:r>
              <a:rPr lang="en" sz="1400" kern="0">
                <a:solidFill>
                  <a:srgbClr val="003493"/>
                </a:solidFill>
                <a:latin typeface="Roboto"/>
                <a:ea typeface="Roboto"/>
                <a:cs typeface="Roboto"/>
                <a:sym typeface="Roboto"/>
              </a:rPr>
              <a:t>(e.g., “cleaning equipment”⠀ can be brooms, mops,⠀ vacuum cleaners, etc.)⠀</a:t>
            </a:r>
            <a:endParaRPr sz="1400" kern="0">
              <a:solidFill>
                <a:srgbClr val="003493"/>
              </a:solidFill>
              <a:latin typeface="Roboto"/>
              <a:ea typeface="Roboto"/>
              <a:cs typeface="Roboto"/>
              <a:sym typeface="Roboto"/>
            </a:endParaRPr>
          </a:p>
        </p:txBody>
      </p:sp>
      <p:pic>
        <p:nvPicPr>
          <p:cNvPr id="186" name="Google Shape;186;p31"/>
          <p:cNvPicPr preferRelativeResize="0"/>
          <p:nvPr/>
        </p:nvPicPr>
        <p:blipFill rotWithShape="1">
          <a:blip r:embed="rId5">
            <a:alphaModFix/>
          </a:blip>
          <a:srcRect b="29248"/>
          <a:stretch/>
        </p:blipFill>
        <p:spPr>
          <a:xfrm>
            <a:off x="6215650" y="3623901"/>
            <a:ext cx="2676200" cy="1836975"/>
          </a:xfrm>
          <a:prstGeom prst="rect">
            <a:avLst/>
          </a:prstGeom>
          <a:noFill/>
          <a:ln>
            <a:noFill/>
          </a:ln>
        </p:spPr>
      </p:pic>
      <p:sp>
        <p:nvSpPr>
          <p:cNvPr id="4" name="Title 1">
            <a:extLst>
              <a:ext uri="{FF2B5EF4-FFF2-40B4-BE49-F238E27FC236}">
                <a16:creationId xmlns:a16="http://schemas.microsoft.com/office/drawing/2014/main" id="{4B164854-F565-FF63-6398-57ED6135D110}"/>
              </a:ext>
            </a:extLst>
          </p:cNvPr>
          <p:cNvSpPr>
            <a:spLocks noGrp="1"/>
          </p:cNvSpPr>
          <p:nvPr>
            <p:ph type="title"/>
          </p:nvPr>
        </p:nvSpPr>
        <p:spPr>
          <a:xfrm>
            <a:off x="457200" y="274638"/>
            <a:ext cx="8229600" cy="1143000"/>
          </a:xfrm>
        </p:spPr>
        <p:txBody>
          <a:bodyPr/>
          <a:lstStyle/>
          <a:p>
            <a:pPr algn="ctr"/>
            <a:r>
              <a:rPr lang="en-US" dirty="0"/>
              <a:t>Geographic Domain Shifts</a:t>
            </a:r>
          </a:p>
        </p:txBody>
      </p:sp>
      <p:sp>
        <p:nvSpPr>
          <p:cNvPr id="5" name="TextBox 4">
            <a:extLst>
              <a:ext uri="{FF2B5EF4-FFF2-40B4-BE49-F238E27FC236}">
                <a16:creationId xmlns:a16="http://schemas.microsoft.com/office/drawing/2014/main" id="{97F84E32-37A7-450B-EF4F-2ABABADE4A6E}"/>
              </a:ext>
            </a:extLst>
          </p:cNvPr>
          <p:cNvSpPr txBox="1"/>
          <p:nvPr/>
        </p:nvSpPr>
        <p:spPr>
          <a:xfrm>
            <a:off x="0" y="6581001"/>
            <a:ext cx="9145837" cy="276999"/>
          </a:xfrm>
          <a:prstGeom prst="rect">
            <a:avLst/>
          </a:prstGeom>
          <a:noFill/>
        </p:spPr>
        <p:txBody>
          <a:bodyPr wrap="none" rtlCol="0">
            <a:spAutoFit/>
          </a:bodyPr>
          <a:lstStyle/>
          <a:p>
            <a:r>
              <a:rPr lang="en-US" sz="1200" dirty="0"/>
              <a:t>Prabhu et al. </a:t>
            </a:r>
            <a:r>
              <a:rPr lang="en-US" sz="1200" i="1" dirty="0"/>
              <a:t>Can domain adaptation make object recognition work for everyone?</a:t>
            </a:r>
            <a:r>
              <a:rPr lang="en-US" sz="1200" dirty="0"/>
              <a:t> CVPRW 2022.		Slide: Marcelo </a:t>
            </a:r>
            <a:r>
              <a:rPr lang="en-US" sz="1200" dirty="0" err="1"/>
              <a:t>d’Almeida</a:t>
            </a:r>
            <a:r>
              <a:rPr lang="en-US" sz="1200" dirty="0"/>
              <a:t> </a:t>
            </a:r>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mp; Bullet">
  <a:themeElements>
    <a:clrScheme name="Custom 1">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4196</TotalTime>
  <Words>1388</Words>
  <Application>Microsoft Office PowerPoint</Application>
  <PresentationFormat>On-screen Show (4:3)</PresentationFormat>
  <Paragraphs>185</Paragraphs>
  <Slides>44</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44</vt:i4>
      </vt:variant>
    </vt:vector>
  </HeadingPairs>
  <TitlesOfParts>
    <vt:vector size="57" baseType="lpstr">
      <vt:lpstr>Arial</vt:lpstr>
      <vt:lpstr>Arial Unicode MS</vt:lpstr>
      <vt:lpstr>Calibri</vt:lpstr>
      <vt:lpstr>Century Gothic</vt:lpstr>
      <vt:lpstr>Courier New</vt:lpstr>
      <vt:lpstr>Georgia</vt:lpstr>
      <vt:lpstr>Roboto</vt:lpstr>
      <vt:lpstr>Trebuchet MS</vt:lpstr>
      <vt:lpstr>Verdana</vt:lpstr>
      <vt:lpstr>Wingdings</vt:lpstr>
      <vt:lpstr>1_Office Theme</vt:lpstr>
      <vt:lpstr>Title &amp; Bullet</vt:lpstr>
      <vt:lpstr>4_Office Theme</vt:lpstr>
      <vt:lpstr>CS 1678/2078: Intro to Deep Learning Bias, domain shifts, attacks</vt:lpstr>
      <vt:lpstr>Plan for this lecture</vt:lpstr>
      <vt:lpstr>Domain Shifts</vt:lpstr>
      <vt:lpstr>DomainNet Dataset</vt:lpstr>
      <vt:lpstr>Coping with Domain Shifts</vt:lpstr>
      <vt:lpstr>Domain Adversarial Networks</vt:lpstr>
      <vt:lpstr>Geographic Domain Shifts</vt:lpstr>
      <vt:lpstr>Geographic Domain Shifts</vt:lpstr>
      <vt:lpstr>Geographic Domain Shifts</vt:lpstr>
      <vt:lpstr>Dollar Street-DA</vt:lpstr>
      <vt:lpstr>GeoYFCC-DA</vt:lpstr>
      <vt:lpstr>Results</vt:lpstr>
      <vt:lpstr>PowerPoint Presentation</vt:lpstr>
      <vt:lpstr>PowerPoint Presentation</vt:lpstr>
      <vt:lpstr>PowerPoint Presentation</vt:lpstr>
      <vt:lpstr>Plan for this lecture</vt:lpstr>
      <vt:lpstr>Bias in Language</vt:lpstr>
      <vt:lpstr>Bias in Language</vt:lpstr>
      <vt:lpstr>Bias in Vision</vt:lpstr>
      <vt:lpstr>Human Reporting Bias</vt:lpstr>
      <vt:lpstr>What do you see?</vt:lpstr>
      <vt:lpstr>PowerPoint Presentation</vt:lpstr>
      <vt:lpstr>What do you see?</vt:lpstr>
      <vt:lpstr>What do you see?</vt:lpstr>
      <vt:lpstr>Prototype Theory</vt:lpstr>
      <vt:lpstr>PowerPoint Presentation</vt:lpstr>
      <vt:lpstr>PowerPoint Presentation</vt:lpstr>
      <vt:lpstr>PowerPoint Presentation</vt:lpstr>
      <vt:lpstr>PowerPoint Presentation</vt:lpstr>
      <vt:lpstr>Biases in Data Selection Bias: Selection does not reflect a random sample</vt:lpstr>
      <vt:lpstr>Biases in Data</vt:lpstr>
      <vt:lpstr>Biases in Data →  Biased Data Representation</vt:lpstr>
      <vt:lpstr>Biases in Data → Biased Labels</vt:lpstr>
      <vt:lpstr>Predicting Policing</vt:lpstr>
      <vt:lpstr>Predicting Sentencing</vt:lpstr>
      <vt:lpstr>Predicting Criminality</vt:lpstr>
      <vt:lpstr>Predicting Criminality</vt:lpstr>
      <vt:lpstr>“Deepfakes”</vt:lpstr>
      <vt:lpstr>PowerPoint Presentation</vt:lpstr>
      <vt:lpstr>PowerPoint Presentation</vt:lpstr>
      <vt:lpstr>Adversarial Attacks</vt:lpstr>
      <vt:lpstr>Adversarial Attacks</vt:lpstr>
      <vt:lpstr>Adversarial Attacks</vt:lpstr>
      <vt:lpstr>Adversarial Attacks</vt:lpstr>
    </vt:vector>
  </TitlesOfParts>
  <Company>University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1678: Intro to Deep Learning</dc:title>
  <dc:creator>Adriana I. Kovashka</dc:creator>
  <cp:lastModifiedBy>Kovashka, Adriana Ivanona</cp:lastModifiedBy>
  <cp:revision>398</cp:revision>
  <dcterms:created xsi:type="dcterms:W3CDTF">2015-04-17T19:15:42Z</dcterms:created>
  <dcterms:modified xsi:type="dcterms:W3CDTF">2024-03-13T05:06:37Z</dcterms:modified>
</cp:coreProperties>
</file>