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6" r:id="rId2"/>
  </p:sldMasterIdLst>
  <p:notesMasterIdLst>
    <p:notesMasterId r:id="rId46"/>
  </p:notesMasterIdLst>
  <p:sldIdLst>
    <p:sldId id="256" r:id="rId3"/>
    <p:sldId id="874" r:id="rId4"/>
    <p:sldId id="266" r:id="rId5"/>
    <p:sldId id="875" r:id="rId6"/>
    <p:sldId id="876" r:id="rId7"/>
    <p:sldId id="270" r:id="rId8"/>
    <p:sldId id="271" r:id="rId9"/>
    <p:sldId id="272" r:id="rId10"/>
    <p:sldId id="273" r:id="rId11"/>
    <p:sldId id="274" r:id="rId12"/>
    <p:sldId id="877" r:id="rId13"/>
    <p:sldId id="276" r:id="rId14"/>
    <p:sldId id="277" r:id="rId15"/>
    <p:sldId id="878" r:id="rId16"/>
    <p:sldId id="879" r:id="rId17"/>
    <p:sldId id="290" r:id="rId18"/>
    <p:sldId id="880" r:id="rId19"/>
    <p:sldId id="881" r:id="rId20"/>
    <p:sldId id="882" r:id="rId21"/>
    <p:sldId id="308" r:id="rId22"/>
    <p:sldId id="883" r:id="rId23"/>
    <p:sldId id="310" r:id="rId24"/>
    <p:sldId id="884" r:id="rId25"/>
    <p:sldId id="312" r:id="rId26"/>
    <p:sldId id="885" r:id="rId27"/>
    <p:sldId id="886" r:id="rId28"/>
    <p:sldId id="317" r:id="rId29"/>
    <p:sldId id="320" r:id="rId30"/>
    <p:sldId id="887" r:id="rId31"/>
    <p:sldId id="808" r:id="rId32"/>
    <p:sldId id="1677" r:id="rId33"/>
    <p:sldId id="1673" r:id="rId34"/>
    <p:sldId id="1674" r:id="rId35"/>
    <p:sldId id="1676" r:id="rId36"/>
    <p:sldId id="344" r:id="rId37"/>
    <p:sldId id="809" r:id="rId38"/>
    <p:sldId id="811" r:id="rId39"/>
    <p:sldId id="803" r:id="rId40"/>
    <p:sldId id="804" r:id="rId41"/>
    <p:sldId id="805" r:id="rId42"/>
    <p:sldId id="806" r:id="rId43"/>
    <p:sldId id="800" r:id="rId44"/>
    <p:sldId id="8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2" autoAdjust="0"/>
    <p:restoredTop sz="91160" autoAdjust="0"/>
  </p:normalViewPr>
  <p:slideViewPr>
    <p:cSldViewPr snapToGrid="0">
      <p:cViewPr varScale="1">
        <p:scale>
          <a:sx n="76" d="100"/>
          <a:sy n="76" d="100"/>
        </p:scale>
        <p:origin x="153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430" y="89238"/>
            <a:ext cx="896514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lang="en-US" sz="1800" b="0" i="0" u="none" strike="noStrike" kern="1200" cap="none" spc="-12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22,</a:t>
            </a:r>
            <a:r>
              <a:rPr kumimoji="0" lang="en-US" sz="2000" b="0" i="0" u="none" strike="noStrike" kern="1200" cap="none" spc="-9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lang="en-US" sz="20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589405" marR="0" lvl="0" indent="0" algn="r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589405" marR="0" lvl="0" indent="0" algn="r" defTabSz="914400" rtl="0" eaLnBrk="1" fontAlgn="auto" latinLnBrk="0" hangingPunct="1">
                <a:lnSpc>
                  <a:spcPts val="23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89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83455"/>
            <a:ext cx="8313420" cy="5078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25" y="1848366"/>
            <a:ext cx="8290560" cy="4620479"/>
          </a:xfrm>
        </p:spPr>
        <p:txBody>
          <a:bodyPr/>
          <a:lstStyle>
            <a:lvl1pPr marL="285739" indent="-285739">
              <a:buClr>
                <a:schemeClr val="bg2"/>
              </a:buClr>
              <a:buSzPct val="100000"/>
              <a:buFont typeface="Arial"/>
              <a:buChar char="•"/>
              <a:defRPr sz="2000" baseline="0">
                <a:solidFill>
                  <a:schemeClr val="bg1"/>
                </a:solidFill>
              </a:defRPr>
            </a:lvl1pPr>
            <a:lvl2pPr marL="761970" indent="-285739">
              <a:buClr>
                <a:schemeClr val="bg2"/>
              </a:buClr>
              <a:buSzPct val="100000"/>
              <a:buFont typeface="Wingdings" charset="2"/>
              <a:buChar char="§"/>
              <a:defRPr sz="1667" baseline="0">
                <a:solidFill>
                  <a:schemeClr val="bg1"/>
                </a:solidFill>
              </a:defRPr>
            </a:lvl2pPr>
            <a:lvl3pPr marL="907485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28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83455"/>
            <a:ext cx="8313420" cy="5078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25" y="2336706"/>
            <a:ext cx="829056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667">
                <a:solidFill>
                  <a:schemeClr val="bg1"/>
                </a:solidFill>
              </a:defRPr>
            </a:lvl1pPr>
            <a:lvl2pPr marL="476231" indent="0">
              <a:buClr>
                <a:schemeClr val="bg2"/>
              </a:buClr>
              <a:buSzPct val="100000"/>
              <a:buFontTx/>
              <a:buNone/>
              <a:defRPr sz="1500">
                <a:solidFill>
                  <a:schemeClr val="bg1"/>
                </a:solidFill>
              </a:defRPr>
            </a:lvl2pPr>
            <a:lvl3pPr marL="907485" indent="0">
              <a:buClr>
                <a:schemeClr val="bg2"/>
              </a:buClr>
              <a:buSzPct val="100000"/>
              <a:buFontTx/>
              <a:buNone/>
              <a:defRPr sz="1333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14815"/>
            <a:ext cx="831342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874774" y="6424130"/>
            <a:ext cx="2302388" cy="275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marL="0" marR="0" lvl="0" indent="0" algn="r" defTabSz="38098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 b="1" i="0" kern="0" dirty="0">
                <a:solidFill>
                  <a:schemeClr val="bg1"/>
                </a:solidFill>
                <a:latin typeface="Trebuchet MS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2455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83455"/>
            <a:ext cx="8313420" cy="5078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336705"/>
            <a:ext cx="8290560" cy="410417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667">
                <a:solidFill>
                  <a:schemeClr val="bg1"/>
                </a:solidFill>
              </a:defRPr>
            </a:lvl1pPr>
            <a:lvl2pPr marL="476231" indent="0">
              <a:buClr>
                <a:schemeClr val="bg2"/>
              </a:buClr>
              <a:buSzPct val="100000"/>
              <a:buFontTx/>
              <a:buNone/>
              <a:defRPr sz="1500">
                <a:solidFill>
                  <a:schemeClr val="bg1"/>
                </a:solidFill>
              </a:defRPr>
            </a:lvl2pPr>
            <a:lvl3pPr marL="907485" indent="0">
              <a:buClr>
                <a:schemeClr val="bg2"/>
              </a:buClr>
              <a:buSzPct val="100000"/>
              <a:buFontTx/>
              <a:buNone/>
              <a:defRPr sz="1500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14815"/>
            <a:ext cx="831342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9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467956"/>
            <a:ext cx="4935098" cy="92333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2336705"/>
            <a:ext cx="4921528" cy="410417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1667">
                <a:solidFill>
                  <a:schemeClr val="bg1"/>
                </a:solidFill>
              </a:defRPr>
            </a:lvl1pPr>
            <a:lvl2pPr marL="476231" indent="0">
              <a:buClr>
                <a:schemeClr val="bg2"/>
              </a:buClr>
              <a:buSzPct val="100000"/>
              <a:buFontTx/>
              <a:buNone/>
              <a:defRPr sz="1500">
                <a:solidFill>
                  <a:schemeClr val="bg1"/>
                </a:solidFill>
              </a:defRPr>
            </a:lvl2pPr>
            <a:lvl3pPr marL="907485" indent="0">
              <a:buClr>
                <a:schemeClr val="bg2"/>
              </a:buClr>
              <a:buSzPct val="100000"/>
              <a:buFontTx/>
              <a:buNone/>
              <a:defRPr sz="1500">
                <a:solidFill>
                  <a:schemeClr val="bg1"/>
                </a:solidFill>
              </a:defRPr>
            </a:lvl3pPr>
            <a:lvl4pPr marL="1478962" indent="-190492">
              <a:buClr>
                <a:schemeClr val="bg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</a:defRPr>
            </a:lvl4pPr>
            <a:lvl5pPr marL="1764700" indent="-190492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14815"/>
            <a:ext cx="4935098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9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83455"/>
            <a:ext cx="8313420" cy="5078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29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3175085"/>
            <a:ext cx="8313420" cy="507831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2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875817"/>
            <a:ext cx="8313420" cy="5078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290" y="2346291"/>
            <a:ext cx="4120886" cy="4103912"/>
          </a:xfrm>
        </p:spPr>
        <p:txBody>
          <a:bodyPr/>
          <a:lstStyle>
            <a:lvl1pPr marL="193138" indent="-193138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1pPr>
            <a:lvl2pPr marL="669369" indent="-193138">
              <a:buSzPct val="100000"/>
              <a:buFontTx/>
              <a:buBlip>
                <a:blip r:embed="rId2"/>
              </a:buBlip>
              <a:defRPr sz="1667" b="0">
                <a:solidFill>
                  <a:schemeClr val="bg1"/>
                </a:solidFill>
              </a:defRPr>
            </a:lvl2pPr>
            <a:lvl3pPr marL="1046386" indent="-138901">
              <a:buSzPct val="100000"/>
              <a:buFontTx/>
              <a:buBlip>
                <a:blip r:embed="rId2"/>
              </a:buBlip>
              <a:defRPr sz="1500" b="0">
                <a:solidFill>
                  <a:schemeClr val="bg1"/>
                </a:solidFill>
              </a:defRPr>
            </a:lvl3pPr>
            <a:lvl4pPr marL="1478962" indent="-190492"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4pPr>
            <a:lvl5pPr marL="1764700" indent="-190492"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825" y="2346291"/>
            <a:ext cx="4120885" cy="4103912"/>
          </a:xfrm>
        </p:spPr>
        <p:txBody>
          <a:bodyPr/>
          <a:lstStyle>
            <a:lvl1pPr marL="193138" indent="-193138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1pPr>
            <a:lvl2pPr marL="669369" indent="-193138">
              <a:buSzPct val="100000"/>
              <a:buFontTx/>
              <a:buBlip>
                <a:blip r:embed="rId2"/>
              </a:buBlip>
              <a:defRPr sz="1667" b="0">
                <a:solidFill>
                  <a:schemeClr val="bg1"/>
                </a:solidFill>
              </a:defRPr>
            </a:lvl2pPr>
            <a:lvl3pPr marL="1046386" indent="-138901">
              <a:buSzPct val="100000"/>
              <a:buFontTx/>
              <a:buBlip>
                <a:blip r:embed="rId2"/>
              </a:buBlip>
              <a:defRPr sz="1500" b="0">
                <a:solidFill>
                  <a:schemeClr val="bg1"/>
                </a:solidFill>
              </a:defRPr>
            </a:lvl3pPr>
            <a:lvl4pPr marL="1478962" indent="-190492"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4pPr>
            <a:lvl5pPr marL="1764700" indent="-190492"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5290" y="1311743"/>
            <a:ext cx="8313420" cy="583848"/>
          </a:xfrm>
        </p:spPr>
        <p:txBody>
          <a:bodyPr/>
          <a:lstStyle>
            <a:lvl1pPr marL="0" indent="0" algn="l">
              <a:buFontTx/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76231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7485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288469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1574208" indent="0" algn="ctr">
              <a:buFontTx/>
              <a:buNone/>
              <a:defRPr sz="2333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2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81" y="6034507"/>
            <a:ext cx="6554838" cy="323230"/>
          </a:xfrm>
        </p:spPr>
        <p:txBody>
          <a:bodyPr anchor="b"/>
          <a:lstStyle>
            <a:lvl1pPr algn="l">
              <a:defRPr sz="1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26" y="5713473"/>
            <a:ext cx="6288548" cy="1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639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5810512"/>
            <a:ext cx="8313420" cy="461729"/>
          </a:xfrm>
        </p:spPr>
        <p:txBody>
          <a:bodyPr anchor="ctr"/>
          <a:lstStyle>
            <a:lvl1pPr algn="l"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5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6453" y="874906"/>
            <a:ext cx="83110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169" y="2224853"/>
            <a:ext cx="8290776" cy="4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3854" y="6501648"/>
            <a:ext cx="267523" cy="1346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/>
            <a:fld id="{9EF62655-870B-4C06-BC3D-C67D37BAE36D}" type="slidenum">
              <a:rPr lang="en-US" sz="708" kern="1200" smtClean="0">
                <a:solidFill>
                  <a:schemeClr val="accent4"/>
                </a:solidFill>
                <a:latin typeface="Trebuchet MS" panose="020B0603020202020204" pitchFamily="34" charset="0"/>
                <a:ea typeface="MS PGothic" pitchFamily="34" charset="-128"/>
                <a:cs typeface="+mn-cs"/>
              </a:rPr>
              <a:pPr algn="r"/>
              <a:t>‹#›</a:t>
            </a:fld>
            <a:r>
              <a:rPr lang="en-US" sz="875" cap="non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875" cap="non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736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0" cap="none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667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476231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500" b="0">
          <a:solidFill>
            <a:schemeClr val="bg1"/>
          </a:solidFill>
          <a:latin typeface="Trebuchet MS" pitchFamily="34" charset="0"/>
        </a:defRPr>
      </a:lvl2pPr>
      <a:lvl3pPr marL="907485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333" b="0">
          <a:solidFill>
            <a:schemeClr val="bg1"/>
          </a:solidFill>
          <a:latin typeface="Trebuchet MS" pitchFamily="34" charset="0"/>
        </a:defRPr>
      </a:lvl3pPr>
      <a:lvl4pPr marL="1478962" indent="-190492" algn="l" rtl="0" fontAlgn="base">
        <a:spcBef>
          <a:spcPct val="20000"/>
        </a:spcBef>
        <a:spcAft>
          <a:spcPct val="0"/>
        </a:spcAft>
        <a:buChar char="–"/>
        <a:defRPr sz="1667">
          <a:solidFill>
            <a:schemeClr val="bg1"/>
          </a:solidFill>
          <a:latin typeface="+mn-lt"/>
        </a:defRPr>
      </a:lvl4pPr>
      <a:lvl5pPr marL="176470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5pPr>
      <a:lvl6pPr marL="2145685" indent="-190492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6pPr>
      <a:lvl7pPr marL="2526670" indent="-190492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7pPr>
      <a:lvl8pPr marL="2907655" indent="-190492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8pPr>
      <a:lvl9pPr marL="3288639" indent="-190492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hyperlink" Target="https://arxiv.org/pdf/1312.5602.pdf" TargetMode="Externa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1678/2078: Intro to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Reinforcement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April 8, 2024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05630" y="2418162"/>
          <a:ext cx="1922779" cy="1496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dirty="0">
                          <a:latin typeface="DejaVu Sans"/>
                          <a:cs typeface="DejaVu Sans"/>
                        </a:rPr>
                        <a:t>★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dirty="0">
                          <a:latin typeface="DejaVu Sans"/>
                          <a:cs typeface="DejaVu Sans"/>
                        </a:rPr>
                        <a:t>★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01293" y="2236600"/>
            <a:ext cx="8502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{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1694" y="2449960"/>
            <a:ext cx="827405" cy="132080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89255" marR="0" lvl="0" indent="-376555" algn="l" defTabSz="914400" rtl="0" eaLnBrk="1" fontAlgn="auto" latinLnBrk="0" hangingPunct="1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89255" algn="l"/>
                <a:tab pos="38989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9255" marR="0" lvl="0" indent="-376555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89255" algn="l"/>
                <a:tab pos="38989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left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9255" marR="0" lvl="0" indent="-376555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89255" algn="l"/>
                <a:tab pos="38989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9255" marR="0" lvl="0" indent="-376555" algn="l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89255" algn="l"/>
                <a:tab pos="38989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1293" y="3855848"/>
            <a:ext cx="5892165" cy="113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}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938655" marR="5080" lvl="0" indent="-1582420" algn="l" defTabSz="914400" rtl="0" eaLnBrk="1" fontAlgn="auto" latinLnBrk="0" hangingPunct="1">
              <a:lnSpc>
                <a:spcPct val="100699"/>
              </a:lnSpc>
              <a:spcBef>
                <a:spcPts val="9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Objective: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of terminal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 (greyed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out) in  least number of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4158" y="2696533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1962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32820" y="268086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2" y="31334"/>
                </a:moveTo>
                <a:lnTo>
                  <a:pt x="7014" y="31334"/>
                </a:lnTo>
                <a:lnTo>
                  <a:pt x="0" y="24319"/>
                </a:lnTo>
                <a:lnTo>
                  <a:pt x="0" y="7014"/>
                </a:lnTo>
                <a:lnTo>
                  <a:pt x="7014" y="0"/>
                </a:lnTo>
                <a:lnTo>
                  <a:pt x="24322" y="0"/>
                </a:lnTo>
                <a:lnTo>
                  <a:pt x="31337" y="7014"/>
                </a:lnTo>
                <a:lnTo>
                  <a:pt x="31337" y="24319"/>
                </a:lnTo>
                <a:lnTo>
                  <a:pt x="24322" y="313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2820" y="268086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15667"/>
                </a:moveTo>
                <a:lnTo>
                  <a:pt x="0" y="7014"/>
                </a:lnTo>
                <a:lnTo>
                  <a:pt x="7014" y="0"/>
                </a:lnTo>
                <a:lnTo>
                  <a:pt x="15667" y="0"/>
                </a:lnTo>
                <a:lnTo>
                  <a:pt x="24322" y="0"/>
                </a:lnTo>
                <a:lnTo>
                  <a:pt x="31337" y="7014"/>
                </a:lnTo>
                <a:lnTo>
                  <a:pt x="31337" y="15667"/>
                </a:lnTo>
                <a:lnTo>
                  <a:pt x="31337" y="24319"/>
                </a:lnTo>
                <a:lnTo>
                  <a:pt x="24322" y="31334"/>
                </a:lnTo>
                <a:lnTo>
                  <a:pt x="15667" y="31334"/>
                </a:lnTo>
                <a:lnTo>
                  <a:pt x="7014" y="31334"/>
                </a:lnTo>
                <a:lnTo>
                  <a:pt x="0" y="24319"/>
                </a:lnTo>
                <a:lnTo>
                  <a:pt x="0" y="15667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36121" y="2680801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36120" y="2680801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85208" y="3019633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171962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57169" y="300396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99" y="31334"/>
                </a:moveTo>
                <a:lnTo>
                  <a:pt x="6999" y="31334"/>
                </a:lnTo>
                <a:lnTo>
                  <a:pt x="0" y="24319"/>
                </a:lnTo>
                <a:lnTo>
                  <a:pt x="0" y="7014"/>
                </a:lnTo>
                <a:lnTo>
                  <a:pt x="6999" y="0"/>
                </a:lnTo>
                <a:lnTo>
                  <a:pt x="24299" y="0"/>
                </a:lnTo>
                <a:lnTo>
                  <a:pt x="31324" y="7014"/>
                </a:lnTo>
                <a:lnTo>
                  <a:pt x="31324" y="24319"/>
                </a:lnTo>
                <a:lnTo>
                  <a:pt x="24299" y="313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57169" y="300396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324" y="15667"/>
                </a:moveTo>
                <a:lnTo>
                  <a:pt x="31324" y="24319"/>
                </a:lnTo>
                <a:lnTo>
                  <a:pt x="24299" y="31334"/>
                </a:lnTo>
                <a:lnTo>
                  <a:pt x="15649" y="31334"/>
                </a:lnTo>
                <a:lnTo>
                  <a:pt x="6999" y="31334"/>
                </a:lnTo>
                <a:lnTo>
                  <a:pt x="0" y="24319"/>
                </a:lnTo>
                <a:lnTo>
                  <a:pt x="0" y="15667"/>
                </a:lnTo>
                <a:lnTo>
                  <a:pt x="0" y="7014"/>
                </a:lnTo>
                <a:lnTo>
                  <a:pt x="6999" y="0"/>
                </a:lnTo>
                <a:lnTo>
                  <a:pt x="15649" y="0"/>
                </a:lnTo>
                <a:lnTo>
                  <a:pt x="24299" y="0"/>
                </a:lnTo>
                <a:lnTo>
                  <a:pt x="31324" y="7014"/>
                </a:lnTo>
                <a:lnTo>
                  <a:pt x="31324" y="15667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41983" y="3003900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41983" y="3003900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60657" y="3254358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171962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44990" y="342631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19" y="31324"/>
                </a:moveTo>
                <a:lnTo>
                  <a:pt x="7014" y="31324"/>
                </a:lnTo>
                <a:lnTo>
                  <a:pt x="0" y="24299"/>
                </a:lnTo>
                <a:lnTo>
                  <a:pt x="0" y="6999"/>
                </a:lnTo>
                <a:lnTo>
                  <a:pt x="7014" y="0"/>
                </a:lnTo>
                <a:lnTo>
                  <a:pt x="24319" y="0"/>
                </a:lnTo>
                <a:lnTo>
                  <a:pt x="31334" y="6999"/>
                </a:lnTo>
                <a:lnTo>
                  <a:pt x="31334" y="24299"/>
                </a:lnTo>
                <a:lnTo>
                  <a:pt x="24319" y="313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4990" y="342631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67" y="31324"/>
                </a:moveTo>
                <a:lnTo>
                  <a:pt x="7014" y="31324"/>
                </a:lnTo>
                <a:lnTo>
                  <a:pt x="0" y="24299"/>
                </a:lnTo>
                <a:lnTo>
                  <a:pt x="0" y="15649"/>
                </a:lnTo>
                <a:lnTo>
                  <a:pt x="0" y="6999"/>
                </a:lnTo>
                <a:lnTo>
                  <a:pt x="7014" y="0"/>
                </a:lnTo>
                <a:lnTo>
                  <a:pt x="15667" y="0"/>
                </a:lnTo>
                <a:lnTo>
                  <a:pt x="24319" y="0"/>
                </a:lnTo>
                <a:lnTo>
                  <a:pt x="31334" y="6999"/>
                </a:lnTo>
                <a:lnTo>
                  <a:pt x="31334" y="15649"/>
                </a:lnTo>
                <a:lnTo>
                  <a:pt x="31334" y="24299"/>
                </a:lnTo>
                <a:lnTo>
                  <a:pt x="24319" y="31324"/>
                </a:lnTo>
                <a:lnTo>
                  <a:pt x="15667" y="313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44925" y="32111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0" y="43224"/>
                </a:lnTo>
                <a:lnTo>
                  <a:pt x="15732" y="0"/>
                </a:lnTo>
                <a:lnTo>
                  <a:pt x="3146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44924" y="321113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15732" y="0"/>
                </a:lnTo>
                <a:lnTo>
                  <a:pt x="0" y="43224"/>
                </a:lnTo>
                <a:lnTo>
                  <a:pt x="31464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60657" y="3628370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0"/>
                </a:moveTo>
                <a:lnTo>
                  <a:pt x="0" y="171974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44990" y="359704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19" y="31324"/>
                </a:moveTo>
                <a:lnTo>
                  <a:pt x="7014" y="31324"/>
                </a:lnTo>
                <a:lnTo>
                  <a:pt x="0" y="24324"/>
                </a:lnTo>
                <a:lnTo>
                  <a:pt x="0" y="7024"/>
                </a:lnTo>
                <a:lnTo>
                  <a:pt x="7014" y="0"/>
                </a:lnTo>
                <a:lnTo>
                  <a:pt x="24319" y="0"/>
                </a:lnTo>
                <a:lnTo>
                  <a:pt x="31334" y="7024"/>
                </a:lnTo>
                <a:lnTo>
                  <a:pt x="31334" y="24324"/>
                </a:lnTo>
                <a:lnTo>
                  <a:pt x="24319" y="313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44990" y="359704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67" y="0"/>
                </a:moveTo>
                <a:lnTo>
                  <a:pt x="24319" y="0"/>
                </a:lnTo>
                <a:lnTo>
                  <a:pt x="31334" y="7024"/>
                </a:lnTo>
                <a:lnTo>
                  <a:pt x="31334" y="15674"/>
                </a:lnTo>
                <a:lnTo>
                  <a:pt x="31334" y="24324"/>
                </a:lnTo>
                <a:lnTo>
                  <a:pt x="24319" y="31324"/>
                </a:lnTo>
                <a:lnTo>
                  <a:pt x="15667" y="31324"/>
                </a:lnTo>
                <a:lnTo>
                  <a:pt x="7014" y="31324"/>
                </a:lnTo>
                <a:lnTo>
                  <a:pt x="0" y="24324"/>
                </a:lnTo>
                <a:lnTo>
                  <a:pt x="0" y="15674"/>
                </a:lnTo>
                <a:lnTo>
                  <a:pt x="0" y="7024"/>
                </a:lnTo>
                <a:lnTo>
                  <a:pt x="7014" y="0"/>
                </a:lnTo>
                <a:lnTo>
                  <a:pt x="15667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44925" y="3800345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4"/>
                </a:moveTo>
                <a:lnTo>
                  <a:pt x="0" y="0"/>
                </a:lnTo>
                <a:lnTo>
                  <a:pt x="31464" y="0"/>
                </a:lnTo>
                <a:lnTo>
                  <a:pt x="15732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44924" y="3800345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61294" y="2895262"/>
            <a:ext cx="1871980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negative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“reward”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transition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35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=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-1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2295" y="2132238"/>
            <a:ext cx="5003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053B21-405B-4E41-A55E-28FAE001EFEE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097BBC9-94C3-6E39-AB4E-A6B23D41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MDP: </a:t>
            </a:r>
            <a:r>
              <a:rPr lang="en-US" spc="-5" dirty="0"/>
              <a:t>Grid</a:t>
            </a:r>
            <a:r>
              <a:rPr lang="en-US" spc="-125" dirty="0"/>
              <a:t> </a:t>
            </a:r>
            <a:r>
              <a:rPr lang="en-US" spc="-5" dirty="0"/>
              <a:t>World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16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67" name="object 16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165" name="object 165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4519" y="4032427"/>
            <a:ext cx="156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Random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8160" y="4032427"/>
            <a:ext cx="148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Optimal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59534" y="2208913"/>
          <a:ext cx="1922779" cy="1496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dirty="0">
                          <a:latin typeface="DejaVu Sans"/>
                          <a:cs typeface="DejaVu Sans"/>
                        </a:rPr>
                        <a:t>★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dirty="0">
                          <a:latin typeface="DejaVu Sans"/>
                          <a:cs typeface="DejaVu Sans"/>
                        </a:rPr>
                        <a:t>★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177145" y="2306273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61413" y="262187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4"/>
                </a:moveTo>
                <a:lnTo>
                  <a:pt x="0" y="0"/>
                </a:lnTo>
                <a:lnTo>
                  <a:pt x="31464" y="0"/>
                </a:lnTo>
                <a:lnTo>
                  <a:pt x="15732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61413" y="262187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61413" y="226304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64" y="43224"/>
                </a:moveTo>
                <a:lnTo>
                  <a:pt x="0" y="43224"/>
                </a:lnTo>
                <a:lnTo>
                  <a:pt x="15732" y="0"/>
                </a:lnTo>
                <a:lnTo>
                  <a:pt x="3146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61413" y="226304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64" y="43224"/>
                </a:moveTo>
                <a:lnTo>
                  <a:pt x="15732" y="0"/>
                </a:lnTo>
                <a:lnTo>
                  <a:pt x="0" y="43224"/>
                </a:lnTo>
                <a:lnTo>
                  <a:pt x="31464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19346" y="2464071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6122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76122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34946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34946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38333" y="2425259"/>
            <a:ext cx="77624" cy="77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48944" y="2306273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33219" y="262187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24" y="43224"/>
                </a:moveTo>
                <a:lnTo>
                  <a:pt x="0" y="0"/>
                </a:lnTo>
                <a:lnTo>
                  <a:pt x="31449" y="0"/>
                </a:lnTo>
                <a:lnTo>
                  <a:pt x="1572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33219" y="262187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33219" y="226304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33219" y="226304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91146" y="2464071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47921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47921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06745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06745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10132" y="2425259"/>
            <a:ext cx="77624" cy="77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49943" y="2306273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34218" y="262187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24" y="43224"/>
                </a:moveTo>
                <a:lnTo>
                  <a:pt x="0" y="0"/>
                </a:lnTo>
                <a:lnTo>
                  <a:pt x="31449" y="0"/>
                </a:lnTo>
                <a:lnTo>
                  <a:pt x="1572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34218" y="262187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34218" y="226304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34218" y="226304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92144" y="2464071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48920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48920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07744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07744" y="24483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11131" y="2425259"/>
            <a:ext cx="77624" cy="77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9943" y="329687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34218" y="361247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24" y="43224"/>
                </a:moveTo>
                <a:lnTo>
                  <a:pt x="0" y="0"/>
                </a:lnTo>
                <a:lnTo>
                  <a:pt x="31449" y="0"/>
                </a:lnTo>
                <a:lnTo>
                  <a:pt x="1572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34218" y="361247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34218" y="325364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34218" y="325364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92144" y="3454669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48920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49"/>
                </a:moveTo>
                <a:lnTo>
                  <a:pt x="0" y="15724"/>
                </a:lnTo>
                <a:lnTo>
                  <a:pt x="43224" y="0"/>
                </a:lnTo>
                <a:lnTo>
                  <a:pt x="43224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48920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24"/>
                </a:lnTo>
                <a:lnTo>
                  <a:pt x="43224" y="31449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307744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0" y="0"/>
                </a:lnTo>
                <a:lnTo>
                  <a:pt x="43224" y="15724"/>
                </a:lnTo>
                <a:lnTo>
                  <a:pt x="0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307744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11131" y="3415857"/>
            <a:ext cx="77624" cy="77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48944" y="330257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33219" y="361817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24" y="43224"/>
                </a:moveTo>
                <a:lnTo>
                  <a:pt x="0" y="0"/>
                </a:lnTo>
                <a:lnTo>
                  <a:pt x="31449" y="0"/>
                </a:lnTo>
                <a:lnTo>
                  <a:pt x="1572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33219" y="361817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33219" y="325934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33219" y="325934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91146" y="3460369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447921" y="34446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49"/>
                </a:moveTo>
                <a:lnTo>
                  <a:pt x="0" y="15724"/>
                </a:lnTo>
                <a:lnTo>
                  <a:pt x="43224" y="0"/>
                </a:lnTo>
                <a:lnTo>
                  <a:pt x="43224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447921" y="34446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24"/>
                </a:lnTo>
                <a:lnTo>
                  <a:pt x="43224" y="31449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806745" y="34446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0" y="0"/>
                </a:lnTo>
                <a:lnTo>
                  <a:pt x="43224" y="15724"/>
                </a:lnTo>
                <a:lnTo>
                  <a:pt x="0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06745" y="34446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10132" y="3421557"/>
            <a:ext cx="77624" cy="77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48944" y="2804422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33219" y="312002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24" y="43224"/>
                </a:moveTo>
                <a:lnTo>
                  <a:pt x="0" y="0"/>
                </a:lnTo>
                <a:lnTo>
                  <a:pt x="31449" y="0"/>
                </a:lnTo>
                <a:lnTo>
                  <a:pt x="1572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33219" y="312002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33219" y="276119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633219" y="276119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491146" y="2962220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447921" y="294648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447921" y="294648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806745" y="294648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806745" y="294648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10132" y="2923408"/>
            <a:ext cx="77624" cy="77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177145" y="2801572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161413" y="311717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4"/>
                </a:moveTo>
                <a:lnTo>
                  <a:pt x="0" y="0"/>
                </a:lnTo>
                <a:lnTo>
                  <a:pt x="31464" y="0"/>
                </a:lnTo>
                <a:lnTo>
                  <a:pt x="15732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161413" y="311717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161413" y="275834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0" y="43224"/>
                </a:lnTo>
                <a:lnTo>
                  <a:pt x="15732" y="0"/>
                </a:lnTo>
                <a:lnTo>
                  <a:pt x="3146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161413" y="275834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15732" y="0"/>
                </a:lnTo>
                <a:lnTo>
                  <a:pt x="0" y="43224"/>
                </a:lnTo>
                <a:lnTo>
                  <a:pt x="31464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19346" y="2959370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976122" y="294363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76122" y="294363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334946" y="294363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334946" y="294363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138333" y="2920558"/>
            <a:ext cx="77624" cy="77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705346" y="2804422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689614" y="312002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4"/>
                </a:moveTo>
                <a:lnTo>
                  <a:pt x="0" y="0"/>
                </a:lnTo>
                <a:lnTo>
                  <a:pt x="31464" y="0"/>
                </a:lnTo>
                <a:lnTo>
                  <a:pt x="15732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689614" y="312002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689614" y="276119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0" y="43224"/>
                </a:lnTo>
                <a:lnTo>
                  <a:pt x="15732" y="0"/>
                </a:lnTo>
                <a:lnTo>
                  <a:pt x="3146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689614" y="276119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15732" y="0"/>
                </a:lnTo>
                <a:lnTo>
                  <a:pt x="0" y="43224"/>
                </a:lnTo>
                <a:lnTo>
                  <a:pt x="31464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547547" y="2962220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504323" y="294648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04322" y="294648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863147" y="294648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863147" y="294648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666534" y="2923408"/>
            <a:ext cx="77624" cy="77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705346" y="329687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689614" y="361247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4"/>
                </a:moveTo>
                <a:lnTo>
                  <a:pt x="0" y="0"/>
                </a:lnTo>
                <a:lnTo>
                  <a:pt x="31464" y="0"/>
                </a:lnTo>
                <a:lnTo>
                  <a:pt x="15732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689614" y="361247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689614" y="325364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0" y="43224"/>
                </a:lnTo>
                <a:lnTo>
                  <a:pt x="15732" y="0"/>
                </a:lnTo>
                <a:lnTo>
                  <a:pt x="3146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689614" y="325364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15732" y="0"/>
                </a:lnTo>
                <a:lnTo>
                  <a:pt x="0" y="43224"/>
                </a:lnTo>
                <a:lnTo>
                  <a:pt x="31464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547547" y="3454669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504323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43224" y="31449"/>
                </a:moveTo>
                <a:lnTo>
                  <a:pt x="0" y="15724"/>
                </a:lnTo>
                <a:lnTo>
                  <a:pt x="43224" y="0"/>
                </a:lnTo>
                <a:lnTo>
                  <a:pt x="43224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504322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43224" y="0"/>
                </a:moveTo>
                <a:lnTo>
                  <a:pt x="0" y="15724"/>
                </a:lnTo>
                <a:lnTo>
                  <a:pt x="43224" y="31449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863147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0" y="0"/>
                </a:lnTo>
                <a:lnTo>
                  <a:pt x="43224" y="15724"/>
                </a:lnTo>
                <a:lnTo>
                  <a:pt x="0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863147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666534" y="3415857"/>
            <a:ext cx="77624" cy="77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177145" y="329687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161413" y="361247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32" y="43224"/>
                </a:moveTo>
                <a:lnTo>
                  <a:pt x="0" y="0"/>
                </a:lnTo>
                <a:lnTo>
                  <a:pt x="31464" y="0"/>
                </a:lnTo>
                <a:lnTo>
                  <a:pt x="15732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161413" y="361247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161413" y="325364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0" y="43224"/>
                </a:lnTo>
                <a:lnTo>
                  <a:pt x="15732" y="0"/>
                </a:lnTo>
                <a:lnTo>
                  <a:pt x="3146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161413" y="325364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64" y="43224"/>
                </a:moveTo>
                <a:lnTo>
                  <a:pt x="15732" y="0"/>
                </a:lnTo>
                <a:lnTo>
                  <a:pt x="0" y="43224"/>
                </a:lnTo>
                <a:lnTo>
                  <a:pt x="31464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019346" y="3454669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59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976122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49"/>
                </a:moveTo>
                <a:lnTo>
                  <a:pt x="0" y="15724"/>
                </a:lnTo>
                <a:lnTo>
                  <a:pt x="43224" y="0"/>
                </a:lnTo>
                <a:lnTo>
                  <a:pt x="43224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976122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24"/>
                </a:lnTo>
                <a:lnTo>
                  <a:pt x="43224" y="31449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334946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0" y="0"/>
                </a:lnTo>
                <a:lnTo>
                  <a:pt x="43224" y="15724"/>
                </a:lnTo>
                <a:lnTo>
                  <a:pt x="0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334946" y="3438944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138333" y="3415857"/>
            <a:ext cx="77624" cy="77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6" name="object 116"/>
          <p:cNvGraphicFramePr>
            <a:graphicFrameLocks noGrp="1"/>
          </p:cNvGraphicFramePr>
          <p:nvPr/>
        </p:nvGraphicFramePr>
        <p:xfrm>
          <a:off x="5654950" y="2244363"/>
          <a:ext cx="1922779" cy="1496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dirty="0">
                          <a:latin typeface="DejaVu Sans"/>
                          <a:cs typeface="DejaVu Sans"/>
                        </a:rPr>
                        <a:t>★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400" dirty="0">
                          <a:latin typeface="DejaVu Sans"/>
                          <a:cs typeface="DejaVu Sans"/>
                        </a:rPr>
                        <a:t>★</a:t>
                      </a:r>
                      <a:endParaRPr sz="1400">
                        <a:latin typeface="DejaVu Sans"/>
                        <a:cs typeface="DejaVu Sans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object 117"/>
          <p:cNvSpPr/>
          <p:nvPr/>
        </p:nvSpPr>
        <p:spPr>
          <a:xfrm>
            <a:off x="6388587" y="3501144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574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357262" y="34854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299" y="31349"/>
                </a:moveTo>
                <a:lnTo>
                  <a:pt x="6999" y="31349"/>
                </a:lnTo>
                <a:lnTo>
                  <a:pt x="0" y="24324"/>
                </a:lnTo>
                <a:lnTo>
                  <a:pt x="0" y="7024"/>
                </a:lnTo>
                <a:lnTo>
                  <a:pt x="6999" y="0"/>
                </a:lnTo>
                <a:lnTo>
                  <a:pt x="24299" y="0"/>
                </a:lnTo>
                <a:lnTo>
                  <a:pt x="31324" y="7024"/>
                </a:lnTo>
                <a:lnTo>
                  <a:pt x="31324" y="24324"/>
                </a:lnTo>
                <a:lnTo>
                  <a:pt x="24299" y="313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357262" y="34854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15674"/>
                </a:moveTo>
                <a:lnTo>
                  <a:pt x="0" y="7024"/>
                </a:lnTo>
                <a:lnTo>
                  <a:pt x="6999" y="0"/>
                </a:lnTo>
                <a:lnTo>
                  <a:pt x="15649" y="0"/>
                </a:lnTo>
                <a:lnTo>
                  <a:pt x="24299" y="0"/>
                </a:lnTo>
                <a:lnTo>
                  <a:pt x="31324" y="7024"/>
                </a:lnTo>
                <a:lnTo>
                  <a:pt x="31324" y="15674"/>
                </a:lnTo>
                <a:lnTo>
                  <a:pt x="31324" y="24324"/>
                </a:lnTo>
                <a:lnTo>
                  <a:pt x="24299" y="31349"/>
                </a:lnTo>
                <a:lnTo>
                  <a:pt x="15649" y="31349"/>
                </a:lnTo>
                <a:lnTo>
                  <a:pt x="6999" y="31349"/>
                </a:lnTo>
                <a:lnTo>
                  <a:pt x="0" y="24324"/>
                </a:lnTo>
                <a:lnTo>
                  <a:pt x="0" y="1567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544337" y="34854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0" y="0"/>
                </a:lnTo>
                <a:lnTo>
                  <a:pt x="43224" y="15724"/>
                </a:lnTo>
                <a:lnTo>
                  <a:pt x="0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544337" y="34854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214762" y="249952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1557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370512" y="248385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4" y="31334"/>
                </a:moveTo>
                <a:lnTo>
                  <a:pt x="7024" y="31334"/>
                </a:lnTo>
                <a:lnTo>
                  <a:pt x="0" y="24319"/>
                </a:lnTo>
                <a:lnTo>
                  <a:pt x="0" y="7014"/>
                </a:lnTo>
                <a:lnTo>
                  <a:pt x="7024" y="0"/>
                </a:lnTo>
                <a:lnTo>
                  <a:pt x="24324" y="0"/>
                </a:lnTo>
                <a:lnTo>
                  <a:pt x="31324" y="7014"/>
                </a:lnTo>
                <a:lnTo>
                  <a:pt x="31324" y="24319"/>
                </a:lnTo>
                <a:lnTo>
                  <a:pt x="24324" y="313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370512" y="248385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324" y="15667"/>
                </a:moveTo>
                <a:lnTo>
                  <a:pt x="31324" y="24319"/>
                </a:lnTo>
                <a:lnTo>
                  <a:pt x="24324" y="31334"/>
                </a:lnTo>
                <a:lnTo>
                  <a:pt x="15674" y="31334"/>
                </a:lnTo>
                <a:lnTo>
                  <a:pt x="7024" y="31334"/>
                </a:lnTo>
                <a:lnTo>
                  <a:pt x="0" y="24319"/>
                </a:lnTo>
                <a:lnTo>
                  <a:pt x="0" y="15667"/>
                </a:lnTo>
                <a:lnTo>
                  <a:pt x="0" y="7014"/>
                </a:lnTo>
                <a:lnTo>
                  <a:pt x="7024" y="0"/>
                </a:lnTo>
                <a:lnTo>
                  <a:pt x="15674" y="0"/>
                </a:lnTo>
                <a:lnTo>
                  <a:pt x="24324" y="0"/>
                </a:lnTo>
                <a:lnTo>
                  <a:pt x="31324" y="7014"/>
                </a:lnTo>
                <a:lnTo>
                  <a:pt x="31324" y="15667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171538" y="248378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64"/>
                </a:moveTo>
                <a:lnTo>
                  <a:pt x="0" y="15732"/>
                </a:lnTo>
                <a:lnTo>
                  <a:pt x="43224" y="0"/>
                </a:lnTo>
                <a:lnTo>
                  <a:pt x="43224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171538" y="248378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84612" y="3338021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15754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368937" y="34955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4" y="31349"/>
                </a:moveTo>
                <a:lnTo>
                  <a:pt x="7024" y="31349"/>
                </a:lnTo>
                <a:lnTo>
                  <a:pt x="0" y="24324"/>
                </a:lnTo>
                <a:lnTo>
                  <a:pt x="0" y="7024"/>
                </a:lnTo>
                <a:lnTo>
                  <a:pt x="7024" y="0"/>
                </a:lnTo>
                <a:lnTo>
                  <a:pt x="24324" y="0"/>
                </a:lnTo>
                <a:lnTo>
                  <a:pt x="31349" y="7024"/>
                </a:lnTo>
                <a:lnTo>
                  <a:pt x="31349" y="24324"/>
                </a:lnTo>
                <a:lnTo>
                  <a:pt x="24324" y="313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368937" y="34955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74" y="31349"/>
                </a:moveTo>
                <a:lnTo>
                  <a:pt x="7024" y="31349"/>
                </a:lnTo>
                <a:lnTo>
                  <a:pt x="0" y="24324"/>
                </a:lnTo>
                <a:lnTo>
                  <a:pt x="0" y="15674"/>
                </a:lnTo>
                <a:lnTo>
                  <a:pt x="0" y="7024"/>
                </a:lnTo>
                <a:lnTo>
                  <a:pt x="7024" y="0"/>
                </a:lnTo>
                <a:lnTo>
                  <a:pt x="15674" y="0"/>
                </a:lnTo>
                <a:lnTo>
                  <a:pt x="24324" y="0"/>
                </a:lnTo>
                <a:lnTo>
                  <a:pt x="31349" y="7024"/>
                </a:lnTo>
                <a:lnTo>
                  <a:pt x="31349" y="15674"/>
                </a:lnTo>
                <a:lnTo>
                  <a:pt x="31349" y="24324"/>
                </a:lnTo>
                <a:lnTo>
                  <a:pt x="24324" y="31349"/>
                </a:lnTo>
                <a:lnTo>
                  <a:pt x="15674" y="3134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368887" y="329479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368887" y="329479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900763" y="2839872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15754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885088" y="299742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4" y="31337"/>
                </a:moveTo>
                <a:lnTo>
                  <a:pt x="7024" y="31337"/>
                </a:lnTo>
                <a:lnTo>
                  <a:pt x="0" y="24322"/>
                </a:lnTo>
                <a:lnTo>
                  <a:pt x="0" y="7014"/>
                </a:lnTo>
                <a:lnTo>
                  <a:pt x="7024" y="0"/>
                </a:lnTo>
                <a:lnTo>
                  <a:pt x="24324" y="0"/>
                </a:lnTo>
                <a:lnTo>
                  <a:pt x="31349" y="7014"/>
                </a:lnTo>
                <a:lnTo>
                  <a:pt x="31349" y="24322"/>
                </a:lnTo>
                <a:lnTo>
                  <a:pt x="24324" y="3133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885088" y="299742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74" y="31337"/>
                </a:moveTo>
                <a:lnTo>
                  <a:pt x="7024" y="31337"/>
                </a:lnTo>
                <a:lnTo>
                  <a:pt x="0" y="24322"/>
                </a:lnTo>
                <a:lnTo>
                  <a:pt x="0" y="15669"/>
                </a:lnTo>
                <a:lnTo>
                  <a:pt x="0" y="7014"/>
                </a:lnTo>
                <a:lnTo>
                  <a:pt x="7024" y="0"/>
                </a:lnTo>
                <a:lnTo>
                  <a:pt x="15674" y="0"/>
                </a:lnTo>
                <a:lnTo>
                  <a:pt x="24324" y="0"/>
                </a:lnTo>
                <a:lnTo>
                  <a:pt x="31349" y="7014"/>
                </a:lnTo>
                <a:lnTo>
                  <a:pt x="31349" y="15669"/>
                </a:lnTo>
                <a:lnTo>
                  <a:pt x="31349" y="24322"/>
                </a:lnTo>
                <a:lnTo>
                  <a:pt x="24324" y="31337"/>
                </a:lnTo>
                <a:lnTo>
                  <a:pt x="15674" y="31337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885038" y="279664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885038" y="279664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900763" y="3332321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15754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885088" y="34898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4" y="31349"/>
                </a:moveTo>
                <a:lnTo>
                  <a:pt x="7024" y="31349"/>
                </a:lnTo>
                <a:lnTo>
                  <a:pt x="0" y="24324"/>
                </a:lnTo>
                <a:lnTo>
                  <a:pt x="0" y="7024"/>
                </a:lnTo>
                <a:lnTo>
                  <a:pt x="7024" y="0"/>
                </a:lnTo>
                <a:lnTo>
                  <a:pt x="24324" y="0"/>
                </a:lnTo>
                <a:lnTo>
                  <a:pt x="31349" y="7024"/>
                </a:lnTo>
                <a:lnTo>
                  <a:pt x="31349" y="24324"/>
                </a:lnTo>
                <a:lnTo>
                  <a:pt x="24324" y="313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885088" y="34898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74" y="31349"/>
                </a:moveTo>
                <a:lnTo>
                  <a:pt x="7024" y="31349"/>
                </a:lnTo>
                <a:lnTo>
                  <a:pt x="0" y="24324"/>
                </a:lnTo>
                <a:lnTo>
                  <a:pt x="0" y="15674"/>
                </a:lnTo>
                <a:lnTo>
                  <a:pt x="0" y="7024"/>
                </a:lnTo>
                <a:lnTo>
                  <a:pt x="7024" y="0"/>
                </a:lnTo>
                <a:lnTo>
                  <a:pt x="15674" y="0"/>
                </a:lnTo>
                <a:lnTo>
                  <a:pt x="24324" y="0"/>
                </a:lnTo>
                <a:lnTo>
                  <a:pt x="31349" y="7024"/>
                </a:lnTo>
                <a:lnTo>
                  <a:pt x="31349" y="15674"/>
                </a:lnTo>
                <a:lnTo>
                  <a:pt x="31349" y="24324"/>
                </a:lnTo>
                <a:lnTo>
                  <a:pt x="24324" y="31349"/>
                </a:lnTo>
                <a:lnTo>
                  <a:pt x="15674" y="3134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885038" y="328909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885038" y="3289096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819224" y="3284321"/>
            <a:ext cx="239824" cy="241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846411" y="2997670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5749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815061" y="298200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4" y="31334"/>
                </a:moveTo>
                <a:lnTo>
                  <a:pt x="7024" y="31334"/>
                </a:lnTo>
                <a:lnTo>
                  <a:pt x="0" y="24319"/>
                </a:lnTo>
                <a:lnTo>
                  <a:pt x="0" y="7014"/>
                </a:lnTo>
                <a:lnTo>
                  <a:pt x="7024" y="0"/>
                </a:lnTo>
                <a:lnTo>
                  <a:pt x="24324" y="0"/>
                </a:lnTo>
                <a:lnTo>
                  <a:pt x="31349" y="7014"/>
                </a:lnTo>
                <a:lnTo>
                  <a:pt x="31349" y="24319"/>
                </a:lnTo>
                <a:lnTo>
                  <a:pt x="24324" y="313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815061" y="298200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15667"/>
                </a:moveTo>
                <a:lnTo>
                  <a:pt x="0" y="7014"/>
                </a:lnTo>
                <a:lnTo>
                  <a:pt x="7024" y="0"/>
                </a:lnTo>
                <a:lnTo>
                  <a:pt x="15674" y="0"/>
                </a:lnTo>
                <a:lnTo>
                  <a:pt x="24324" y="0"/>
                </a:lnTo>
                <a:lnTo>
                  <a:pt x="31349" y="7014"/>
                </a:lnTo>
                <a:lnTo>
                  <a:pt x="31349" y="15667"/>
                </a:lnTo>
                <a:lnTo>
                  <a:pt x="31349" y="24319"/>
                </a:lnTo>
                <a:lnTo>
                  <a:pt x="24324" y="31334"/>
                </a:lnTo>
                <a:lnTo>
                  <a:pt x="15674" y="31334"/>
                </a:lnTo>
                <a:lnTo>
                  <a:pt x="7024" y="31334"/>
                </a:lnTo>
                <a:lnTo>
                  <a:pt x="0" y="24319"/>
                </a:lnTo>
                <a:lnTo>
                  <a:pt x="0" y="15667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7002161" y="298193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0" y="0"/>
                </a:lnTo>
                <a:lnTo>
                  <a:pt x="43224" y="15732"/>
                </a:lnTo>
                <a:lnTo>
                  <a:pt x="0" y="314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7002161" y="2981938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7345360" y="2508597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549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7329685" y="247725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4" y="31337"/>
                </a:moveTo>
                <a:lnTo>
                  <a:pt x="7024" y="31337"/>
                </a:lnTo>
                <a:lnTo>
                  <a:pt x="0" y="24322"/>
                </a:lnTo>
                <a:lnTo>
                  <a:pt x="0" y="7014"/>
                </a:lnTo>
                <a:lnTo>
                  <a:pt x="7024" y="0"/>
                </a:lnTo>
                <a:lnTo>
                  <a:pt x="24324" y="0"/>
                </a:lnTo>
                <a:lnTo>
                  <a:pt x="31349" y="7014"/>
                </a:lnTo>
                <a:lnTo>
                  <a:pt x="31349" y="24322"/>
                </a:lnTo>
                <a:lnTo>
                  <a:pt x="24324" y="3133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329685" y="247725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74" y="0"/>
                </a:moveTo>
                <a:lnTo>
                  <a:pt x="24324" y="0"/>
                </a:lnTo>
                <a:lnTo>
                  <a:pt x="31349" y="7014"/>
                </a:lnTo>
                <a:lnTo>
                  <a:pt x="31349" y="15667"/>
                </a:lnTo>
                <a:lnTo>
                  <a:pt x="31349" y="24322"/>
                </a:lnTo>
                <a:lnTo>
                  <a:pt x="24324" y="31337"/>
                </a:lnTo>
                <a:lnTo>
                  <a:pt x="15674" y="31337"/>
                </a:lnTo>
                <a:lnTo>
                  <a:pt x="7024" y="31337"/>
                </a:lnTo>
                <a:lnTo>
                  <a:pt x="0" y="24322"/>
                </a:lnTo>
                <a:lnTo>
                  <a:pt x="0" y="15667"/>
                </a:lnTo>
                <a:lnTo>
                  <a:pt x="0" y="7014"/>
                </a:lnTo>
                <a:lnTo>
                  <a:pt x="7024" y="0"/>
                </a:lnTo>
                <a:lnTo>
                  <a:pt x="1567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7329635" y="266614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5724" y="43224"/>
                </a:moveTo>
                <a:lnTo>
                  <a:pt x="0" y="0"/>
                </a:lnTo>
                <a:lnTo>
                  <a:pt x="31449" y="0"/>
                </a:lnTo>
                <a:lnTo>
                  <a:pt x="15724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329635" y="266614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24" y="43224"/>
                </a:lnTo>
                <a:lnTo>
                  <a:pt x="3144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345360" y="3360745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157549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329685" y="351829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4" y="31349"/>
                </a:moveTo>
                <a:lnTo>
                  <a:pt x="7024" y="31349"/>
                </a:lnTo>
                <a:lnTo>
                  <a:pt x="0" y="24324"/>
                </a:lnTo>
                <a:lnTo>
                  <a:pt x="0" y="7024"/>
                </a:lnTo>
                <a:lnTo>
                  <a:pt x="7024" y="0"/>
                </a:lnTo>
                <a:lnTo>
                  <a:pt x="24324" y="0"/>
                </a:lnTo>
                <a:lnTo>
                  <a:pt x="31349" y="7024"/>
                </a:lnTo>
                <a:lnTo>
                  <a:pt x="31349" y="24324"/>
                </a:lnTo>
                <a:lnTo>
                  <a:pt x="24324" y="313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7329685" y="351829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74" y="31349"/>
                </a:moveTo>
                <a:lnTo>
                  <a:pt x="7024" y="31349"/>
                </a:lnTo>
                <a:lnTo>
                  <a:pt x="0" y="24324"/>
                </a:lnTo>
                <a:lnTo>
                  <a:pt x="0" y="15674"/>
                </a:lnTo>
                <a:lnTo>
                  <a:pt x="0" y="7024"/>
                </a:lnTo>
                <a:lnTo>
                  <a:pt x="7024" y="0"/>
                </a:lnTo>
                <a:lnTo>
                  <a:pt x="15674" y="0"/>
                </a:lnTo>
                <a:lnTo>
                  <a:pt x="24324" y="0"/>
                </a:lnTo>
                <a:lnTo>
                  <a:pt x="31349" y="7024"/>
                </a:lnTo>
                <a:lnTo>
                  <a:pt x="31349" y="15674"/>
                </a:lnTo>
                <a:lnTo>
                  <a:pt x="31349" y="24324"/>
                </a:lnTo>
                <a:lnTo>
                  <a:pt x="24324" y="31349"/>
                </a:lnTo>
                <a:lnTo>
                  <a:pt x="15674" y="31349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329635" y="331752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0" y="43224"/>
                </a:lnTo>
                <a:lnTo>
                  <a:pt x="15724" y="0"/>
                </a:lnTo>
                <a:lnTo>
                  <a:pt x="31449" y="4322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329635" y="331752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222737" y="3501144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15574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378487" y="34854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24" y="31349"/>
                </a:moveTo>
                <a:lnTo>
                  <a:pt x="7024" y="31349"/>
                </a:lnTo>
                <a:lnTo>
                  <a:pt x="0" y="24324"/>
                </a:lnTo>
                <a:lnTo>
                  <a:pt x="0" y="7024"/>
                </a:lnTo>
                <a:lnTo>
                  <a:pt x="7024" y="0"/>
                </a:lnTo>
                <a:lnTo>
                  <a:pt x="24324" y="0"/>
                </a:lnTo>
                <a:lnTo>
                  <a:pt x="31324" y="7024"/>
                </a:lnTo>
                <a:lnTo>
                  <a:pt x="31324" y="24324"/>
                </a:lnTo>
                <a:lnTo>
                  <a:pt x="24324" y="313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378487" y="348546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324" y="15674"/>
                </a:moveTo>
                <a:lnTo>
                  <a:pt x="31324" y="24324"/>
                </a:lnTo>
                <a:lnTo>
                  <a:pt x="24324" y="31349"/>
                </a:lnTo>
                <a:lnTo>
                  <a:pt x="15674" y="31349"/>
                </a:lnTo>
                <a:lnTo>
                  <a:pt x="7024" y="31349"/>
                </a:lnTo>
                <a:lnTo>
                  <a:pt x="0" y="24324"/>
                </a:lnTo>
                <a:lnTo>
                  <a:pt x="0" y="15674"/>
                </a:lnTo>
                <a:lnTo>
                  <a:pt x="0" y="7024"/>
                </a:lnTo>
                <a:lnTo>
                  <a:pt x="7024" y="0"/>
                </a:lnTo>
                <a:lnTo>
                  <a:pt x="15674" y="0"/>
                </a:lnTo>
                <a:lnTo>
                  <a:pt x="24324" y="0"/>
                </a:lnTo>
                <a:lnTo>
                  <a:pt x="31324" y="7024"/>
                </a:lnTo>
                <a:lnTo>
                  <a:pt x="31324" y="15674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179513" y="34854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31449"/>
                </a:moveTo>
                <a:lnTo>
                  <a:pt x="0" y="15724"/>
                </a:lnTo>
                <a:lnTo>
                  <a:pt x="43224" y="0"/>
                </a:lnTo>
                <a:lnTo>
                  <a:pt x="43224" y="314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179513" y="348541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24"/>
                </a:lnTo>
                <a:lnTo>
                  <a:pt x="43224" y="31449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174750" y="2773959"/>
            <a:ext cx="417574" cy="2416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667199" y="2472497"/>
            <a:ext cx="417574" cy="2416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F454FBC-3D4A-45E8-BAA2-0C81044867EC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70" name="Title 169">
            <a:extLst>
              <a:ext uri="{FF2B5EF4-FFF2-40B4-BE49-F238E27FC236}">
                <a16:creationId xmlns:a16="http://schemas.microsoft.com/office/drawing/2014/main" id="{7ECB164B-A30E-9709-D7E8-A2495DE0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MDP: </a:t>
            </a:r>
            <a:r>
              <a:rPr lang="en-US" spc="-5" dirty="0"/>
              <a:t>Grid</a:t>
            </a:r>
            <a:r>
              <a:rPr lang="en-US" spc="-125" dirty="0"/>
              <a:t> </a:t>
            </a:r>
            <a:r>
              <a:rPr lang="en-US" spc="-5" dirty="0"/>
              <a:t>World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073" y="1931456"/>
            <a:ext cx="741299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want to find optimal policy 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u*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do we handle 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randomness (initial state,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transition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probability…)?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123DF-70F7-4667-A1DD-5E66FFE03E52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8188F6A-A20D-98B7-B42E-5383A5E0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-5" dirty="0"/>
              <a:t>The optimal policy</a:t>
            </a:r>
            <a:r>
              <a:rPr lang="en-US" sz="4400" spc="-65" dirty="0"/>
              <a:t> </a:t>
            </a:r>
            <a:r>
              <a:rPr lang="en-US" sz="4400" spc="65" dirty="0"/>
              <a:t>u*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16090" y="3915318"/>
            <a:ext cx="3952866" cy="238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8846" y="3660120"/>
            <a:ext cx="2486494" cy="748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073" y="1931456"/>
            <a:ext cx="7412990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want to find optimal policy 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u*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do we handle 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randomness (initial state,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transition probability…)?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expected sum of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rewards!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073" y="3865026"/>
            <a:ext cx="96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Formally: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3988" y="3865026"/>
            <a:ext cx="43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B1E10-0E8E-4B52-84D3-D83576C09201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892953B-DEDD-D552-D447-81EC107E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-5" dirty="0"/>
              <a:t>The optimal policy</a:t>
            </a:r>
            <a:r>
              <a:rPr lang="en-US" sz="4400" spc="-65" dirty="0"/>
              <a:t> </a:t>
            </a:r>
            <a:r>
              <a:rPr lang="en-US" sz="4400" spc="65" dirty="0"/>
              <a:t>u*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23" y="1827870"/>
            <a:ext cx="8090534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 produces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trajectories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(or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paths)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575" b="0" i="0" u="none" strike="noStrike" kern="1200" cap="none" spc="30" normalizeH="0" baseline="-317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575" b="0" i="0" u="none" strike="noStrike" kern="1200" cap="none" spc="0" normalizeH="0" baseline="-317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r</a:t>
            </a:r>
            <a:r>
              <a:rPr kumimoji="0" sz="1575" b="0" i="0" u="none" strike="noStrike" kern="1200" cap="none" spc="0" normalizeH="0" baseline="-317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</a:t>
            </a:r>
            <a:r>
              <a:rPr kumimoji="0" sz="1575" b="0" i="0" u="none" strike="noStrike" kern="1200" cap="none" spc="0" normalizeH="0" baseline="-317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</a:t>
            </a:r>
            <a:r>
              <a:rPr kumimoji="0" sz="1575" b="0" i="0" u="none" strike="noStrike" kern="1200" cap="none" spc="0" normalizeH="0" baseline="-317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r</a:t>
            </a:r>
            <a:r>
              <a:rPr kumimoji="0" sz="1575" b="0" i="0" u="none" strike="noStrike" kern="1200" cap="none" spc="0" normalizeH="0" baseline="-3174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good is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state?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s,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expected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cumulative reward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following the policy  from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s: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223" y="4163028"/>
            <a:ext cx="772160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good is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state-action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pair?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Q-value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action a, is the expected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cumulative reward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 taking action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then following the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1995" y="2856809"/>
            <a:ext cx="3317444" cy="919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1720" y="5026805"/>
            <a:ext cx="4395077" cy="91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F3597-3578-4D6C-AAEE-81B14F1C6723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6B6C40-0DE4-7340-7609-6123D15C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99" y="274638"/>
            <a:ext cx="8521001" cy="1143000"/>
          </a:xfrm>
        </p:spPr>
        <p:txBody>
          <a:bodyPr>
            <a:normAutofit fontScale="90000"/>
          </a:bodyPr>
          <a:lstStyle/>
          <a:p>
            <a:r>
              <a:rPr lang="en-US" sz="4400" spc="-5" dirty="0"/>
              <a:t>Definitions: </a:t>
            </a:r>
            <a:r>
              <a:rPr lang="en-US" sz="4400" spc="-10" dirty="0"/>
              <a:t>Value </a:t>
            </a:r>
            <a:r>
              <a:rPr lang="en-US" sz="4400" spc="-5" dirty="0"/>
              <a:t>and Q-value</a:t>
            </a:r>
            <a:r>
              <a:rPr lang="en-US" sz="4400" spc="-85" dirty="0"/>
              <a:t> </a:t>
            </a:r>
            <a:r>
              <a:rPr lang="en-US" sz="4400" spc="-5" dirty="0"/>
              <a:t>functions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98198" y="4620505"/>
            <a:ext cx="8159750" cy="134229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17525" lvl="0" indent="0" algn="l" defTabSz="914400" rtl="0" eaLnBrk="1" fontAlgn="auto" latinLnBrk="0" hangingPunct="1">
              <a:lnSpc>
                <a:spcPct val="1016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Intuition: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the optimal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state-action values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next time-step Q*(s’,a’) are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known,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 the optimal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strategy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to take the action that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expected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2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optimal policy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u*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corresponds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taking the best action in any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specified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Q*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6669" y="3899895"/>
            <a:ext cx="5046853" cy="484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198" y="3548790"/>
            <a:ext cx="4044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Q*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satisfies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following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Bellman</a:t>
            </a:r>
            <a:r>
              <a:rPr kumimoji="0" sz="16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equation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973" y="5166409"/>
            <a:ext cx="1516046" cy="265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750" y="1795620"/>
            <a:ext cx="7999095" cy="50802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16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optimal Q-value function Q* </a:t>
            </a:r>
            <a:endParaRPr kumimoji="0" lang="bg-BG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maximum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expected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cumulative reward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achievable  from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action)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pair: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1496" y="2431514"/>
            <a:ext cx="5326677" cy="999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6E485-6D06-4D2B-823B-0B97FE9796C9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752B39E-A77A-5363-6B86-82CB2728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Bellman</a:t>
            </a:r>
            <a:r>
              <a:rPr lang="en-US" spc="-90" dirty="0"/>
              <a:t> </a:t>
            </a:r>
            <a:r>
              <a:rPr lang="en-US" spc="-5" dirty="0"/>
              <a:t>equation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6495" y="2610742"/>
            <a:ext cx="2036520" cy="24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5169" y="2863159"/>
            <a:ext cx="328295" cy="208915"/>
          </a:xfrm>
          <a:custGeom>
            <a:avLst/>
            <a:gdLst/>
            <a:ahLst/>
            <a:cxnLst/>
            <a:rect l="l" t="t" r="r" b="b"/>
            <a:pathLst>
              <a:path w="328295" h="208914">
                <a:moveTo>
                  <a:pt x="328299" y="208437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2644" y="2807299"/>
            <a:ext cx="108899" cy="91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199" y="2162443"/>
            <a:ext cx="6923405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Q-learning: Use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approximator to estimate the action-value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0829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parameters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(weights)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the function approximator is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deep neural network =&gt;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deep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q-learning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E077F-9AAF-4010-9EE4-EB7ADB4344DF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B2D9F8F-3C2E-5095-E2AD-4DC3C2B5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0" dirty="0"/>
              <a:t>Solving </a:t>
            </a:r>
            <a:r>
              <a:rPr lang="en-US" spc="-5" dirty="0"/>
              <a:t>for the optimal policy:</a:t>
            </a:r>
            <a:r>
              <a:rPr lang="en-US" spc="-85" dirty="0"/>
              <a:t> </a:t>
            </a:r>
            <a:br>
              <a:rPr lang="en-US" spc="-85" dirty="0"/>
            </a:br>
            <a:r>
              <a:rPr lang="en-US" spc="-5" dirty="0"/>
              <a:t>Q-learning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523" y="2060315"/>
            <a:ext cx="135763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792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neural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  with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7243" y="3686444"/>
            <a:ext cx="1072397" cy="767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5043" y="3686444"/>
            <a:ext cx="1072397" cy="772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22893" y="3686444"/>
            <a:ext cx="1072397" cy="772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2217" y="3686444"/>
            <a:ext cx="1072397" cy="772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1965" y="4514233"/>
            <a:ext cx="512762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 state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350" b="1" i="0" u="none" strike="noStrike" kern="1200" cap="none" spc="0" normalizeH="0" baseline="-3086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84x84x4 stack of last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(after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RGB-&gt;grayscale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conversion,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downsampling, and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cropping)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0443" y="3287735"/>
            <a:ext cx="2067560" cy="271780"/>
          </a:xfrm>
          <a:custGeom>
            <a:avLst/>
            <a:gdLst/>
            <a:ahLst/>
            <a:cxnLst/>
            <a:rect l="l" t="t" r="r" b="b"/>
            <a:pathLst>
              <a:path w="2067560" h="271780">
                <a:moveTo>
                  <a:pt x="0" y="0"/>
                </a:moveTo>
                <a:lnTo>
                  <a:pt x="2066995" y="0"/>
                </a:lnTo>
                <a:lnTo>
                  <a:pt x="2066995" y="271509"/>
                </a:lnTo>
                <a:lnTo>
                  <a:pt x="0" y="271509"/>
                </a:lnTo>
                <a:lnTo>
                  <a:pt x="0" y="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0443" y="3287735"/>
            <a:ext cx="2067560" cy="271780"/>
          </a:xfrm>
          <a:custGeom>
            <a:avLst/>
            <a:gdLst/>
            <a:ahLst/>
            <a:cxnLst/>
            <a:rect l="l" t="t" r="r" b="b"/>
            <a:pathLst>
              <a:path w="2067560" h="271780">
                <a:moveTo>
                  <a:pt x="0" y="0"/>
                </a:moveTo>
                <a:lnTo>
                  <a:pt x="2066995" y="0"/>
                </a:lnTo>
                <a:lnTo>
                  <a:pt x="2066995" y="271509"/>
                </a:lnTo>
                <a:lnTo>
                  <a:pt x="0" y="27150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3005" y="3362592"/>
            <a:ext cx="1591986" cy="151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40443" y="2919738"/>
            <a:ext cx="2067560" cy="271780"/>
          </a:xfrm>
          <a:custGeom>
            <a:avLst/>
            <a:gdLst/>
            <a:ahLst/>
            <a:cxnLst/>
            <a:rect l="l" t="t" r="r" b="b"/>
            <a:pathLst>
              <a:path w="2067560" h="271780">
                <a:moveTo>
                  <a:pt x="0" y="0"/>
                </a:moveTo>
                <a:lnTo>
                  <a:pt x="2066995" y="0"/>
                </a:lnTo>
                <a:lnTo>
                  <a:pt x="2066995" y="271499"/>
                </a:lnTo>
                <a:lnTo>
                  <a:pt x="0" y="271499"/>
                </a:lnTo>
                <a:lnTo>
                  <a:pt x="0" y="0"/>
                </a:lnTo>
                <a:close/>
              </a:path>
            </a:pathLst>
          </a:custGeom>
          <a:solidFill>
            <a:srgbClr val="FBE4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40443" y="2919738"/>
            <a:ext cx="2067560" cy="271780"/>
          </a:xfrm>
          <a:custGeom>
            <a:avLst/>
            <a:gdLst/>
            <a:ahLst/>
            <a:cxnLst/>
            <a:rect l="l" t="t" r="r" b="b"/>
            <a:pathLst>
              <a:path w="2067560" h="271780">
                <a:moveTo>
                  <a:pt x="0" y="0"/>
                </a:moveTo>
                <a:lnTo>
                  <a:pt x="2066995" y="0"/>
                </a:lnTo>
                <a:lnTo>
                  <a:pt x="2066995" y="271499"/>
                </a:lnTo>
                <a:lnTo>
                  <a:pt x="0" y="2714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71298" y="2994604"/>
            <a:ext cx="1600416" cy="151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0443" y="2551744"/>
            <a:ext cx="2067560" cy="271780"/>
          </a:xfrm>
          <a:custGeom>
            <a:avLst/>
            <a:gdLst/>
            <a:ahLst/>
            <a:cxnLst/>
            <a:rect l="l" t="t" r="r" b="b"/>
            <a:pathLst>
              <a:path w="2067560" h="271780">
                <a:moveTo>
                  <a:pt x="0" y="0"/>
                </a:moveTo>
                <a:lnTo>
                  <a:pt x="2066995" y="0"/>
                </a:lnTo>
                <a:lnTo>
                  <a:pt x="2066995" y="271499"/>
                </a:lnTo>
                <a:lnTo>
                  <a:pt x="0" y="271499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40443" y="2551744"/>
            <a:ext cx="2067560" cy="271780"/>
          </a:xfrm>
          <a:custGeom>
            <a:avLst/>
            <a:gdLst/>
            <a:ahLst/>
            <a:cxnLst/>
            <a:rect l="l" t="t" r="r" b="b"/>
            <a:pathLst>
              <a:path w="2067560" h="271780">
                <a:moveTo>
                  <a:pt x="0" y="0"/>
                </a:moveTo>
                <a:lnTo>
                  <a:pt x="2066995" y="0"/>
                </a:lnTo>
                <a:lnTo>
                  <a:pt x="2066995" y="271499"/>
                </a:lnTo>
                <a:lnTo>
                  <a:pt x="0" y="2714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95330" y="2623927"/>
            <a:ext cx="564515" cy="132715"/>
          </a:xfrm>
          <a:custGeom>
            <a:avLst/>
            <a:gdLst/>
            <a:ahLst/>
            <a:cxnLst/>
            <a:rect l="l" t="t" r="r" b="b"/>
            <a:pathLst>
              <a:path w="564514" h="132714">
                <a:moveTo>
                  <a:pt x="12055" y="129480"/>
                </a:moveTo>
                <a:lnTo>
                  <a:pt x="0" y="129480"/>
                </a:lnTo>
                <a:lnTo>
                  <a:pt x="0" y="2678"/>
                </a:lnTo>
                <a:lnTo>
                  <a:pt x="80516" y="2678"/>
                </a:lnTo>
                <a:lnTo>
                  <a:pt x="80516" y="12947"/>
                </a:lnTo>
                <a:lnTo>
                  <a:pt x="12055" y="12947"/>
                </a:lnTo>
                <a:lnTo>
                  <a:pt x="12055" y="58787"/>
                </a:lnTo>
                <a:lnTo>
                  <a:pt x="72777" y="58787"/>
                </a:lnTo>
                <a:lnTo>
                  <a:pt x="72777" y="69055"/>
                </a:lnTo>
                <a:lnTo>
                  <a:pt x="12055" y="69055"/>
                </a:lnTo>
                <a:lnTo>
                  <a:pt x="12055" y="129480"/>
                </a:lnTo>
                <a:close/>
              </a:path>
              <a:path w="564514" h="132714">
                <a:moveTo>
                  <a:pt x="149320" y="132158"/>
                </a:moveTo>
                <a:lnTo>
                  <a:pt x="105565" y="113555"/>
                </a:lnTo>
                <a:lnTo>
                  <a:pt x="89343" y="66079"/>
                </a:lnTo>
                <a:lnTo>
                  <a:pt x="90366" y="52229"/>
                </a:lnTo>
                <a:lnTo>
                  <a:pt x="114578" y="10464"/>
                </a:lnTo>
                <a:lnTo>
                  <a:pt x="149320" y="0"/>
                </a:lnTo>
                <a:lnTo>
                  <a:pt x="158622" y="688"/>
                </a:lnTo>
                <a:lnTo>
                  <a:pt x="167328" y="2753"/>
                </a:lnTo>
                <a:lnTo>
                  <a:pt x="175440" y="6194"/>
                </a:lnTo>
                <a:lnTo>
                  <a:pt x="181795" y="10269"/>
                </a:lnTo>
                <a:lnTo>
                  <a:pt x="149171" y="10269"/>
                </a:lnTo>
                <a:lnTo>
                  <a:pt x="138735" y="11245"/>
                </a:lnTo>
                <a:lnTo>
                  <a:pt x="104746" y="43755"/>
                </a:lnTo>
                <a:lnTo>
                  <a:pt x="101546" y="66079"/>
                </a:lnTo>
                <a:lnTo>
                  <a:pt x="102337" y="77557"/>
                </a:lnTo>
                <a:lnTo>
                  <a:pt x="121126" y="112932"/>
                </a:lnTo>
                <a:lnTo>
                  <a:pt x="149171" y="121890"/>
                </a:lnTo>
                <a:lnTo>
                  <a:pt x="181019" y="121890"/>
                </a:lnTo>
                <a:lnTo>
                  <a:pt x="177644" y="124540"/>
                </a:lnTo>
                <a:lnTo>
                  <a:pt x="169152" y="128773"/>
                </a:lnTo>
                <a:lnTo>
                  <a:pt x="159710" y="131312"/>
                </a:lnTo>
                <a:lnTo>
                  <a:pt x="149320" y="132158"/>
                </a:lnTo>
                <a:close/>
              </a:path>
              <a:path w="564514" h="132714">
                <a:moveTo>
                  <a:pt x="200373" y="40927"/>
                </a:moveTo>
                <a:lnTo>
                  <a:pt x="188313" y="40927"/>
                </a:lnTo>
                <a:lnTo>
                  <a:pt x="186081" y="34044"/>
                </a:lnTo>
                <a:lnTo>
                  <a:pt x="182955" y="27979"/>
                </a:lnTo>
                <a:lnTo>
                  <a:pt x="149171" y="10269"/>
                </a:lnTo>
                <a:lnTo>
                  <a:pt x="181795" y="10269"/>
                </a:lnTo>
                <a:lnTo>
                  <a:pt x="182955" y="11013"/>
                </a:lnTo>
                <a:lnTo>
                  <a:pt x="189514" y="16957"/>
                </a:lnTo>
                <a:lnTo>
                  <a:pt x="194603" y="23924"/>
                </a:lnTo>
                <a:lnTo>
                  <a:pt x="198223" y="31914"/>
                </a:lnTo>
                <a:lnTo>
                  <a:pt x="200373" y="40927"/>
                </a:lnTo>
                <a:close/>
              </a:path>
              <a:path w="564514" h="132714">
                <a:moveTo>
                  <a:pt x="181019" y="121890"/>
                </a:moveTo>
                <a:lnTo>
                  <a:pt x="149171" y="121890"/>
                </a:lnTo>
                <a:lnTo>
                  <a:pt x="157087" y="121192"/>
                </a:lnTo>
                <a:lnTo>
                  <a:pt x="164315" y="119099"/>
                </a:lnTo>
                <a:lnTo>
                  <a:pt x="189950" y="81260"/>
                </a:lnTo>
                <a:lnTo>
                  <a:pt x="202001" y="81260"/>
                </a:lnTo>
                <a:lnTo>
                  <a:pt x="199948" y="92524"/>
                </a:lnTo>
                <a:lnTo>
                  <a:pt x="196461" y="102504"/>
                </a:lnTo>
                <a:lnTo>
                  <a:pt x="191541" y="111201"/>
                </a:lnTo>
                <a:lnTo>
                  <a:pt x="185188" y="118615"/>
                </a:lnTo>
                <a:lnTo>
                  <a:pt x="181019" y="121890"/>
                </a:lnTo>
                <a:close/>
              </a:path>
              <a:path w="564514" h="132714">
                <a:moveTo>
                  <a:pt x="262828" y="85724"/>
                </a:moveTo>
                <a:lnTo>
                  <a:pt x="218480" y="85724"/>
                </a:lnTo>
                <a:lnTo>
                  <a:pt x="218480" y="75455"/>
                </a:lnTo>
                <a:lnTo>
                  <a:pt x="262828" y="75455"/>
                </a:lnTo>
                <a:lnTo>
                  <a:pt x="262828" y="85724"/>
                </a:lnTo>
                <a:close/>
              </a:path>
              <a:path w="564514" h="132714">
                <a:moveTo>
                  <a:pt x="294070" y="48071"/>
                </a:moveTo>
                <a:lnTo>
                  <a:pt x="283059" y="48071"/>
                </a:lnTo>
                <a:lnTo>
                  <a:pt x="283101" y="45690"/>
                </a:lnTo>
                <a:lnTo>
                  <a:pt x="299076" y="10548"/>
                </a:lnTo>
                <a:lnTo>
                  <a:pt x="322797" y="4018"/>
                </a:lnTo>
                <a:lnTo>
                  <a:pt x="331077" y="4613"/>
                </a:lnTo>
                <a:lnTo>
                  <a:pt x="338499" y="6399"/>
                </a:lnTo>
                <a:lnTo>
                  <a:pt x="345064" y="9376"/>
                </a:lnTo>
                <a:lnTo>
                  <a:pt x="350772" y="13543"/>
                </a:lnTo>
                <a:lnTo>
                  <a:pt x="313672" y="13543"/>
                </a:lnTo>
                <a:lnTo>
                  <a:pt x="306919" y="16371"/>
                </a:lnTo>
                <a:lnTo>
                  <a:pt x="301957" y="22026"/>
                </a:lnTo>
                <a:lnTo>
                  <a:pt x="297004" y="27582"/>
                </a:lnTo>
                <a:lnTo>
                  <a:pt x="294375" y="35470"/>
                </a:lnTo>
                <a:lnTo>
                  <a:pt x="294070" y="45690"/>
                </a:lnTo>
                <a:lnTo>
                  <a:pt x="294070" y="48071"/>
                </a:lnTo>
                <a:close/>
              </a:path>
              <a:path w="564514" h="132714">
                <a:moveTo>
                  <a:pt x="361935" y="129480"/>
                </a:moveTo>
                <a:lnTo>
                  <a:pt x="279935" y="129480"/>
                </a:lnTo>
                <a:lnTo>
                  <a:pt x="280481" y="122727"/>
                </a:lnTo>
                <a:lnTo>
                  <a:pt x="306435" y="86757"/>
                </a:lnTo>
                <a:lnTo>
                  <a:pt x="324804" y="74413"/>
                </a:lnTo>
                <a:lnTo>
                  <a:pt x="332320" y="68869"/>
                </a:lnTo>
                <a:lnTo>
                  <a:pt x="338312" y="63800"/>
                </a:lnTo>
                <a:lnTo>
                  <a:pt x="342743" y="59233"/>
                </a:lnTo>
                <a:lnTo>
                  <a:pt x="347696" y="53379"/>
                </a:lnTo>
                <a:lnTo>
                  <a:pt x="350182" y="46582"/>
                </a:lnTo>
                <a:lnTo>
                  <a:pt x="350182" y="31402"/>
                </a:lnTo>
                <a:lnTo>
                  <a:pt x="347553" y="25350"/>
                </a:lnTo>
                <a:lnTo>
                  <a:pt x="342295" y="20687"/>
                </a:lnTo>
                <a:lnTo>
                  <a:pt x="337132" y="15924"/>
                </a:lnTo>
                <a:lnTo>
                  <a:pt x="330436" y="13543"/>
                </a:lnTo>
                <a:lnTo>
                  <a:pt x="350772" y="13543"/>
                </a:lnTo>
                <a:lnTo>
                  <a:pt x="355398" y="18659"/>
                </a:lnTo>
                <a:lnTo>
                  <a:pt x="358702" y="24631"/>
                </a:lnTo>
                <a:lnTo>
                  <a:pt x="360684" y="31458"/>
                </a:lnTo>
                <a:lnTo>
                  <a:pt x="361345" y="39141"/>
                </a:lnTo>
                <a:lnTo>
                  <a:pt x="361345" y="47575"/>
                </a:lnTo>
                <a:lnTo>
                  <a:pt x="334135" y="80515"/>
                </a:lnTo>
                <a:lnTo>
                  <a:pt x="316731" y="91724"/>
                </a:lnTo>
                <a:lnTo>
                  <a:pt x="310147" y="96328"/>
                </a:lnTo>
                <a:lnTo>
                  <a:pt x="292736" y="119210"/>
                </a:lnTo>
                <a:lnTo>
                  <a:pt x="361935" y="119210"/>
                </a:lnTo>
                <a:lnTo>
                  <a:pt x="361935" y="129480"/>
                </a:lnTo>
                <a:close/>
              </a:path>
              <a:path w="564514" h="132714">
                <a:moveTo>
                  <a:pt x="392006" y="71139"/>
                </a:moveTo>
                <a:lnTo>
                  <a:pt x="382481" y="71139"/>
                </a:lnTo>
                <a:lnTo>
                  <a:pt x="394539" y="6697"/>
                </a:lnTo>
                <a:lnTo>
                  <a:pt x="456747" y="6697"/>
                </a:lnTo>
                <a:lnTo>
                  <a:pt x="456747" y="16966"/>
                </a:lnTo>
                <a:lnTo>
                  <a:pt x="402426" y="16966"/>
                </a:lnTo>
                <a:lnTo>
                  <a:pt x="394387" y="58191"/>
                </a:lnTo>
                <a:lnTo>
                  <a:pt x="394682" y="58638"/>
                </a:lnTo>
                <a:lnTo>
                  <a:pt x="407336" y="58638"/>
                </a:lnTo>
                <a:lnTo>
                  <a:pt x="404360" y="60126"/>
                </a:lnTo>
                <a:lnTo>
                  <a:pt x="399502" y="62606"/>
                </a:lnTo>
                <a:lnTo>
                  <a:pt x="395378" y="66278"/>
                </a:lnTo>
                <a:lnTo>
                  <a:pt x="392006" y="71139"/>
                </a:lnTo>
                <a:close/>
              </a:path>
              <a:path w="564514" h="132714">
                <a:moveTo>
                  <a:pt x="407336" y="58638"/>
                </a:moveTo>
                <a:lnTo>
                  <a:pt x="394682" y="58638"/>
                </a:lnTo>
                <a:lnTo>
                  <a:pt x="397959" y="54867"/>
                </a:lnTo>
                <a:lnTo>
                  <a:pt x="401931" y="51990"/>
                </a:lnTo>
                <a:lnTo>
                  <a:pt x="411256" y="48021"/>
                </a:lnTo>
                <a:lnTo>
                  <a:pt x="416123" y="47029"/>
                </a:lnTo>
                <a:lnTo>
                  <a:pt x="421181" y="47029"/>
                </a:lnTo>
                <a:lnTo>
                  <a:pt x="430157" y="47773"/>
                </a:lnTo>
                <a:lnTo>
                  <a:pt x="438184" y="50006"/>
                </a:lnTo>
                <a:lnTo>
                  <a:pt x="445263" y="53726"/>
                </a:lnTo>
                <a:lnTo>
                  <a:pt x="448416" y="56405"/>
                </a:lnTo>
                <a:lnTo>
                  <a:pt x="414485" y="56405"/>
                </a:lnTo>
                <a:lnTo>
                  <a:pt x="409322" y="57645"/>
                </a:lnTo>
                <a:lnTo>
                  <a:pt x="407336" y="58638"/>
                </a:lnTo>
                <a:close/>
              </a:path>
              <a:path w="564514" h="132714">
                <a:moveTo>
                  <a:pt x="446854" y="122782"/>
                </a:moveTo>
                <a:lnTo>
                  <a:pt x="429610" y="122782"/>
                </a:lnTo>
                <a:lnTo>
                  <a:pt x="437002" y="119508"/>
                </a:lnTo>
                <a:lnTo>
                  <a:pt x="442755" y="112960"/>
                </a:lnTo>
                <a:lnTo>
                  <a:pt x="451537" y="79424"/>
                </a:lnTo>
                <a:lnTo>
                  <a:pt x="448460" y="71685"/>
                </a:lnTo>
                <a:lnTo>
                  <a:pt x="442307" y="65632"/>
                </a:lnTo>
                <a:lnTo>
                  <a:pt x="436259" y="59481"/>
                </a:lnTo>
                <a:lnTo>
                  <a:pt x="428772" y="56405"/>
                </a:lnTo>
                <a:lnTo>
                  <a:pt x="448416" y="56405"/>
                </a:lnTo>
                <a:lnTo>
                  <a:pt x="462700" y="90040"/>
                </a:lnTo>
                <a:lnTo>
                  <a:pt x="461920" y="98616"/>
                </a:lnTo>
                <a:lnTo>
                  <a:pt x="459577" y="106486"/>
                </a:lnTo>
                <a:lnTo>
                  <a:pt x="455672" y="113648"/>
                </a:lnTo>
                <a:lnTo>
                  <a:pt x="450203" y="120104"/>
                </a:lnTo>
                <a:lnTo>
                  <a:pt x="446854" y="122782"/>
                </a:lnTo>
                <a:close/>
              </a:path>
              <a:path w="564514" h="132714">
                <a:moveTo>
                  <a:pt x="419695" y="132158"/>
                </a:moveTo>
                <a:lnTo>
                  <a:pt x="382109" y="110057"/>
                </a:lnTo>
                <a:lnTo>
                  <a:pt x="378766" y="93910"/>
                </a:lnTo>
                <a:lnTo>
                  <a:pt x="389929" y="93910"/>
                </a:lnTo>
                <a:lnTo>
                  <a:pt x="390225" y="102541"/>
                </a:lnTo>
                <a:lnTo>
                  <a:pt x="393244" y="109537"/>
                </a:lnTo>
                <a:lnTo>
                  <a:pt x="399007" y="114894"/>
                </a:lnTo>
                <a:lnTo>
                  <a:pt x="404760" y="120153"/>
                </a:lnTo>
                <a:lnTo>
                  <a:pt x="411951" y="122782"/>
                </a:lnTo>
                <a:lnTo>
                  <a:pt x="446854" y="122782"/>
                </a:lnTo>
                <a:lnTo>
                  <a:pt x="443608" y="125377"/>
                </a:lnTo>
                <a:lnTo>
                  <a:pt x="436324" y="129145"/>
                </a:lnTo>
                <a:lnTo>
                  <a:pt x="428353" y="131405"/>
                </a:lnTo>
                <a:lnTo>
                  <a:pt x="419695" y="132158"/>
                </a:lnTo>
                <a:close/>
              </a:path>
              <a:path w="564514" h="132714">
                <a:moveTo>
                  <a:pt x="521793" y="132158"/>
                </a:moveTo>
                <a:lnTo>
                  <a:pt x="483860" y="107537"/>
                </a:lnTo>
                <a:lnTo>
                  <a:pt x="478433" y="69055"/>
                </a:lnTo>
                <a:lnTo>
                  <a:pt x="478340" y="66209"/>
                </a:lnTo>
                <a:lnTo>
                  <a:pt x="479038" y="53364"/>
                </a:lnTo>
                <a:lnTo>
                  <a:pt x="495954" y="13896"/>
                </a:lnTo>
                <a:lnTo>
                  <a:pt x="522689" y="4018"/>
                </a:lnTo>
                <a:lnTo>
                  <a:pt x="530781" y="4539"/>
                </a:lnTo>
                <a:lnTo>
                  <a:pt x="537942" y="6101"/>
                </a:lnTo>
                <a:lnTo>
                  <a:pt x="544172" y="8706"/>
                </a:lnTo>
                <a:lnTo>
                  <a:pt x="549473" y="12352"/>
                </a:lnTo>
                <a:lnTo>
                  <a:pt x="550587" y="13543"/>
                </a:lnTo>
                <a:lnTo>
                  <a:pt x="523727" y="13543"/>
                </a:lnTo>
                <a:lnTo>
                  <a:pt x="515884" y="14436"/>
                </a:lnTo>
                <a:lnTo>
                  <a:pt x="491804" y="45280"/>
                </a:lnTo>
                <a:lnTo>
                  <a:pt x="489646" y="69055"/>
                </a:lnTo>
                <a:lnTo>
                  <a:pt x="498528" y="69055"/>
                </a:lnTo>
                <a:lnTo>
                  <a:pt x="494752" y="73024"/>
                </a:lnTo>
                <a:lnTo>
                  <a:pt x="491875" y="80962"/>
                </a:lnTo>
                <a:lnTo>
                  <a:pt x="491875" y="100806"/>
                </a:lnTo>
                <a:lnTo>
                  <a:pt x="494561" y="108644"/>
                </a:lnTo>
                <a:lnTo>
                  <a:pt x="499914" y="114299"/>
                </a:lnTo>
                <a:lnTo>
                  <a:pt x="505372" y="119955"/>
                </a:lnTo>
                <a:lnTo>
                  <a:pt x="513011" y="122782"/>
                </a:lnTo>
                <a:lnTo>
                  <a:pt x="548774" y="122782"/>
                </a:lnTo>
                <a:lnTo>
                  <a:pt x="545512" y="125461"/>
                </a:lnTo>
                <a:lnTo>
                  <a:pt x="538388" y="129182"/>
                </a:lnTo>
                <a:lnTo>
                  <a:pt x="530482" y="131414"/>
                </a:lnTo>
                <a:lnTo>
                  <a:pt x="521793" y="132158"/>
                </a:lnTo>
                <a:close/>
              </a:path>
              <a:path w="564514" h="132714">
                <a:moveTo>
                  <a:pt x="560931" y="36611"/>
                </a:moveTo>
                <a:lnTo>
                  <a:pt x="549768" y="36611"/>
                </a:lnTo>
                <a:lnTo>
                  <a:pt x="548777" y="29666"/>
                </a:lnTo>
                <a:lnTo>
                  <a:pt x="545949" y="24110"/>
                </a:lnTo>
                <a:lnTo>
                  <a:pt x="541291" y="19942"/>
                </a:lnTo>
                <a:lnTo>
                  <a:pt x="536728" y="15676"/>
                </a:lnTo>
                <a:lnTo>
                  <a:pt x="530871" y="13543"/>
                </a:lnTo>
                <a:lnTo>
                  <a:pt x="550587" y="13543"/>
                </a:lnTo>
                <a:lnTo>
                  <a:pt x="553816" y="16994"/>
                </a:lnTo>
                <a:lnTo>
                  <a:pt x="557174" y="22584"/>
                </a:lnTo>
                <a:lnTo>
                  <a:pt x="559545" y="29123"/>
                </a:lnTo>
                <a:lnTo>
                  <a:pt x="560931" y="36611"/>
                </a:lnTo>
                <a:close/>
              </a:path>
              <a:path w="564514" h="132714">
                <a:moveTo>
                  <a:pt x="498528" y="69055"/>
                </a:moveTo>
                <a:lnTo>
                  <a:pt x="489799" y="69055"/>
                </a:lnTo>
                <a:lnTo>
                  <a:pt x="492971" y="62706"/>
                </a:lnTo>
                <a:lnTo>
                  <a:pt x="497581" y="57695"/>
                </a:lnTo>
                <a:lnTo>
                  <a:pt x="503639" y="54024"/>
                </a:lnTo>
                <a:lnTo>
                  <a:pt x="509687" y="50254"/>
                </a:lnTo>
                <a:lnTo>
                  <a:pt x="516135" y="48368"/>
                </a:lnTo>
                <a:lnTo>
                  <a:pt x="522984" y="48368"/>
                </a:lnTo>
                <a:lnTo>
                  <a:pt x="531635" y="49094"/>
                </a:lnTo>
                <a:lnTo>
                  <a:pt x="539430" y="51270"/>
                </a:lnTo>
                <a:lnTo>
                  <a:pt x="546369" y="54898"/>
                </a:lnTo>
                <a:lnTo>
                  <a:pt x="549957" y="57893"/>
                </a:lnTo>
                <a:lnTo>
                  <a:pt x="513611" y="57893"/>
                </a:lnTo>
                <a:lnTo>
                  <a:pt x="506267" y="60920"/>
                </a:lnTo>
                <a:lnTo>
                  <a:pt x="498528" y="69055"/>
                </a:lnTo>
                <a:close/>
              </a:path>
              <a:path w="564514" h="132714">
                <a:moveTo>
                  <a:pt x="548774" y="122782"/>
                </a:moveTo>
                <a:lnTo>
                  <a:pt x="531471" y="122782"/>
                </a:lnTo>
                <a:lnTo>
                  <a:pt x="538614" y="119657"/>
                </a:lnTo>
                <a:lnTo>
                  <a:pt x="549920" y="107155"/>
                </a:lnTo>
                <a:lnTo>
                  <a:pt x="552749" y="99615"/>
                </a:lnTo>
                <a:lnTo>
                  <a:pt x="552646" y="80962"/>
                </a:lnTo>
                <a:lnTo>
                  <a:pt x="550025" y="73422"/>
                </a:lnTo>
                <a:lnTo>
                  <a:pt x="544567" y="67269"/>
                </a:lnTo>
                <a:lnTo>
                  <a:pt x="539110" y="61019"/>
                </a:lnTo>
                <a:lnTo>
                  <a:pt x="531766" y="57893"/>
                </a:lnTo>
                <a:lnTo>
                  <a:pt x="549957" y="57893"/>
                </a:lnTo>
                <a:lnTo>
                  <a:pt x="563913" y="90040"/>
                </a:lnTo>
                <a:lnTo>
                  <a:pt x="563159" y="98793"/>
                </a:lnTo>
                <a:lnTo>
                  <a:pt x="560898" y="106746"/>
                </a:lnTo>
                <a:lnTo>
                  <a:pt x="557130" y="113899"/>
                </a:lnTo>
                <a:lnTo>
                  <a:pt x="551854" y="120252"/>
                </a:lnTo>
                <a:lnTo>
                  <a:pt x="548774" y="122782"/>
                </a:lnTo>
                <a:close/>
              </a:path>
            </a:pathLst>
          </a:custGeom>
          <a:solidFill>
            <a:srgbClr val="38751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27442" y="2183747"/>
            <a:ext cx="1828164" cy="271780"/>
          </a:xfrm>
          <a:custGeom>
            <a:avLst/>
            <a:gdLst/>
            <a:ahLst/>
            <a:cxnLst/>
            <a:rect l="l" t="t" r="r" b="b"/>
            <a:pathLst>
              <a:path w="1828164" h="271780">
                <a:moveTo>
                  <a:pt x="0" y="0"/>
                </a:moveTo>
                <a:lnTo>
                  <a:pt x="1827596" y="0"/>
                </a:lnTo>
                <a:lnTo>
                  <a:pt x="1827596" y="271499"/>
                </a:lnTo>
                <a:lnTo>
                  <a:pt x="0" y="271499"/>
                </a:lnTo>
                <a:lnTo>
                  <a:pt x="0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27442" y="2183747"/>
            <a:ext cx="1828164" cy="271780"/>
          </a:xfrm>
          <a:custGeom>
            <a:avLst/>
            <a:gdLst/>
            <a:ahLst/>
            <a:cxnLst/>
            <a:rect l="l" t="t" r="r" b="b"/>
            <a:pathLst>
              <a:path w="1828164" h="271780">
                <a:moveTo>
                  <a:pt x="0" y="0"/>
                </a:moveTo>
                <a:lnTo>
                  <a:pt x="1827596" y="0"/>
                </a:lnTo>
                <a:lnTo>
                  <a:pt x="1827596" y="271499"/>
                </a:lnTo>
                <a:lnTo>
                  <a:pt x="0" y="2714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54910" y="2255928"/>
            <a:ext cx="1176655" cy="163830"/>
          </a:xfrm>
          <a:custGeom>
            <a:avLst/>
            <a:gdLst/>
            <a:ahLst/>
            <a:cxnLst/>
            <a:rect l="l" t="t" r="r" b="b"/>
            <a:pathLst>
              <a:path w="1176654" h="163830">
                <a:moveTo>
                  <a:pt x="12054" y="129480"/>
                </a:moveTo>
                <a:lnTo>
                  <a:pt x="0" y="129480"/>
                </a:lnTo>
                <a:lnTo>
                  <a:pt x="0" y="2678"/>
                </a:lnTo>
                <a:lnTo>
                  <a:pt x="80515" y="2678"/>
                </a:lnTo>
                <a:lnTo>
                  <a:pt x="80515" y="12947"/>
                </a:lnTo>
                <a:lnTo>
                  <a:pt x="12054" y="12947"/>
                </a:lnTo>
                <a:lnTo>
                  <a:pt x="12054" y="58787"/>
                </a:lnTo>
                <a:lnTo>
                  <a:pt x="72776" y="58787"/>
                </a:lnTo>
                <a:lnTo>
                  <a:pt x="72776" y="69055"/>
                </a:lnTo>
                <a:lnTo>
                  <a:pt x="12054" y="69055"/>
                </a:lnTo>
                <a:lnTo>
                  <a:pt x="12054" y="129480"/>
                </a:lnTo>
                <a:close/>
              </a:path>
              <a:path w="1176654" h="163830">
                <a:moveTo>
                  <a:pt x="149320" y="132158"/>
                </a:moveTo>
                <a:lnTo>
                  <a:pt x="105564" y="113555"/>
                </a:lnTo>
                <a:lnTo>
                  <a:pt x="89342" y="66079"/>
                </a:lnTo>
                <a:lnTo>
                  <a:pt x="90365" y="52229"/>
                </a:lnTo>
                <a:lnTo>
                  <a:pt x="114578" y="10464"/>
                </a:lnTo>
                <a:lnTo>
                  <a:pt x="149320" y="0"/>
                </a:lnTo>
                <a:lnTo>
                  <a:pt x="158621" y="688"/>
                </a:lnTo>
                <a:lnTo>
                  <a:pt x="167328" y="2753"/>
                </a:lnTo>
                <a:lnTo>
                  <a:pt x="175439" y="6194"/>
                </a:lnTo>
                <a:lnTo>
                  <a:pt x="181794" y="10269"/>
                </a:lnTo>
                <a:lnTo>
                  <a:pt x="149171" y="10269"/>
                </a:lnTo>
                <a:lnTo>
                  <a:pt x="138734" y="11245"/>
                </a:lnTo>
                <a:lnTo>
                  <a:pt x="104746" y="43755"/>
                </a:lnTo>
                <a:lnTo>
                  <a:pt x="101546" y="66079"/>
                </a:lnTo>
                <a:lnTo>
                  <a:pt x="102337" y="77557"/>
                </a:lnTo>
                <a:lnTo>
                  <a:pt x="121126" y="112932"/>
                </a:lnTo>
                <a:lnTo>
                  <a:pt x="149171" y="121890"/>
                </a:lnTo>
                <a:lnTo>
                  <a:pt x="181018" y="121890"/>
                </a:lnTo>
                <a:lnTo>
                  <a:pt x="177643" y="124540"/>
                </a:lnTo>
                <a:lnTo>
                  <a:pt x="169151" y="128773"/>
                </a:lnTo>
                <a:lnTo>
                  <a:pt x="159710" y="131312"/>
                </a:lnTo>
                <a:lnTo>
                  <a:pt x="149320" y="132158"/>
                </a:lnTo>
                <a:close/>
              </a:path>
              <a:path w="1176654" h="163830">
                <a:moveTo>
                  <a:pt x="200367" y="40927"/>
                </a:moveTo>
                <a:lnTo>
                  <a:pt x="188312" y="40927"/>
                </a:lnTo>
                <a:lnTo>
                  <a:pt x="186080" y="34044"/>
                </a:lnTo>
                <a:lnTo>
                  <a:pt x="182954" y="27979"/>
                </a:lnTo>
                <a:lnTo>
                  <a:pt x="149171" y="10269"/>
                </a:lnTo>
                <a:lnTo>
                  <a:pt x="181794" y="10269"/>
                </a:lnTo>
                <a:lnTo>
                  <a:pt x="182954" y="11013"/>
                </a:lnTo>
                <a:lnTo>
                  <a:pt x="189512" y="16957"/>
                </a:lnTo>
                <a:lnTo>
                  <a:pt x="194600" y="23924"/>
                </a:lnTo>
                <a:lnTo>
                  <a:pt x="198218" y="31914"/>
                </a:lnTo>
                <a:lnTo>
                  <a:pt x="200367" y="40927"/>
                </a:lnTo>
                <a:close/>
              </a:path>
              <a:path w="1176654" h="163830">
                <a:moveTo>
                  <a:pt x="181018" y="121890"/>
                </a:moveTo>
                <a:lnTo>
                  <a:pt x="149171" y="121890"/>
                </a:lnTo>
                <a:lnTo>
                  <a:pt x="157087" y="121192"/>
                </a:lnTo>
                <a:lnTo>
                  <a:pt x="164314" y="119099"/>
                </a:lnTo>
                <a:lnTo>
                  <a:pt x="189950" y="81260"/>
                </a:lnTo>
                <a:lnTo>
                  <a:pt x="202004" y="81260"/>
                </a:lnTo>
                <a:lnTo>
                  <a:pt x="199949" y="92524"/>
                </a:lnTo>
                <a:lnTo>
                  <a:pt x="196461" y="102504"/>
                </a:lnTo>
                <a:lnTo>
                  <a:pt x="191540" y="111201"/>
                </a:lnTo>
                <a:lnTo>
                  <a:pt x="185187" y="118615"/>
                </a:lnTo>
                <a:lnTo>
                  <a:pt x="181018" y="121890"/>
                </a:lnTo>
                <a:close/>
              </a:path>
              <a:path w="1176654" h="163830">
                <a:moveTo>
                  <a:pt x="262830" y="85724"/>
                </a:moveTo>
                <a:lnTo>
                  <a:pt x="218480" y="85724"/>
                </a:lnTo>
                <a:lnTo>
                  <a:pt x="218480" y="75455"/>
                </a:lnTo>
                <a:lnTo>
                  <a:pt x="262830" y="75455"/>
                </a:lnTo>
                <a:lnTo>
                  <a:pt x="262830" y="85724"/>
                </a:lnTo>
                <a:close/>
              </a:path>
              <a:path w="1176654" h="163830">
                <a:moveTo>
                  <a:pt x="365212" y="98524"/>
                </a:moveTo>
                <a:lnTo>
                  <a:pt x="278892" y="98524"/>
                </a:lnTo>
                <a:lnTo>
                  <a:pt x="278892" y="87808"/>
                </a:lnTo>
                <a:lnTo>
                  <a:pt x="336488" y="5060"/>
                </a:lnTo>
                <a:lnTo>
                  <a:pt x="346608" y="5060"/>
                </a:lnTo>
                <a:lnTo>
                  <a:pt x="346608" y="21431"/>
                </a:lnTo>
                <a:lnTo>
                  <a:pt x="335892" y="21431"/>
                </a:lnTo>
                <a:lnTo>
                  <a:pt x="289012" y="89147"/>
                </a:lnTo>
                <a:lnTo>
                  <a:pt x="365212" y="89147"/>
                </a:lnTo>
                <a:lnTo>
                  <a:pt x="365212" y="98524"/>
                </a:lnTo>
                <a:close/>
              </a:path>
              <a:path w="1176654" h="163830">
                <a:moveTo>
                  <a:pt x="346608" y="89147"/>
                </a:moveTo>
                <a:lnTo>
                  <a:pt x="336339" y="89147"/>
                </a:lnTo>
                <a:lnTo>
                  <a:pt x="336339" y="21431"/>
                </a:lnTo>
                <a:lnTo>
                  <a:pt x="346608" y="21431"/>
                </a:lnTo>
                <a:lnTo>
                  <a:pt x="346608" y="89147"/>
                </a:lnTo>
                <a:close/>
              </a:path>
              <a:path w="1176654" h="163830">
                <a:moveTo>
                  <a:pt x="346608" y="129480"/>
                </a:moveTo>
                <a:lnTo>
                  <a:pt x="336339" y="129480"/>
                </a:lnTo>
                <a:lnTo>
                  <a:pt x="336339" y="98524"/>
                </a:lnTo>
                <a:lnTo>
                  <a:pt x="346608" y="98524"/>
                </a:lnTo>
                <a:lnTo>
                  <a:pt x="346608" y="129480"/>
                </a:lnTo>
                <a:close/>
              </a:path>
              <a:path w="1176654" h="163830">
                <a:moveTo>
                  <a:pt x="464744" y="163413"/>
                </a:moveTo>
                <a:lnTo>
                  <a:pt x="455815" y="163413"/>
                </a:lnTo>
                <a:lnTo>
                  <a:pt x="449406" y="152130"/>
                </a:lnTo>
                <a:lnTo>
                  <a:pt x="433909" y="111704"/>
                </a:lnTo>
                <a:lnTo>
                  <a:pt x="430812" y="82152"/>
                </a:lnTo>
                <a:lnTo>
                  <a:pt x="431202" y="71548"/>
                </a:lnTo>
                <a:lnTo>
                  <a:pt x="440579" y="29858"/>
                </a:lnTo>
                <a:lnTo>
                  <a:pt x="455815" y="0"/>
                </a:lnTo>
                <a:lnTo>
                  <a:pt x="464744" y="0"/>
                </a:lnTo>
                <a:lnTo>
                  <a:pt x="459377" y="9245"/>
                </a:lnTo>
                <a:lnTo>
                  <a:pt x="454736" y="18975"/>
                </a:lnTo>
                <a:lnTo>
                  <a:pt x="443388" y="62358"/>
                </a:lnTo>
                <a:lnTo>
                  <a:pt x="441974" y="86022"/>
                </a:lnTo>
                <a:lnTo>
                  <a:pt x="442355" y="95659"/>
                </a:lnTo>
                <a:lnTo>
                  <a:pt x="451461" y="136010"/>
                </a:lnTo>
                <a:lnTo>
                  <a:pt x="459796" y="154762"/>
                </a:lnTo>
                <a:lnTo>
                  <a:pt x="464744" y="163413"/>
                </a:lnTo>
                <a:close/>
              </a:path>
              <a:path w="1176654" h="163830">
                <a:moveTo>
                  <a:pt x="537175" y="132158"/>
                </a:moveTo>
                <a:lnTo>
                  <a:pt x="530528" y="132158"/>
                </a:lnTo>
                <a:lnTo>
                  <a:pt x="517533" y="131005"/>
                </a:lnTo>
                <a:lnTo>
                  <a:pt x="479823" y="103751"/>
                </a:lnTo>
                <a:lnTo>
                  <a:pt x="470698" y="66079"/>
                </a:lnTo>
                <a:lnTo>
                  <a:pt x="471712" y="52229"/>
                </a:lnTo>
                <a:lnTo>
                  <a:pt x="495729" y="10464"/>
                </a:lnTo>
                <a:lnTo>
                  <a:pt x="530528" y="0"/>
                </a:lnTo>
                <a:lnTo>
                  <a:pt x="543513" y="1162"/>
                </a:lnTo>
                <a:lnTo>
                  <a:pt x="555084" y="4650"/>
                </a:lnTo>
                <a:lnTo>
                  <a:pt x="564900" y="10269"/>
                </a:lnTo>
                <a:lnTo>
                  <a:pt x="530378" y="10269"/>
                </a:lnTo>
                <a:lnTo>
                  <a:pt x="519942" y="11245"/>
                </a:lnTo>
                <a:lnTo>
                  <a:pt x="485953" y="43755"/>
                </a:lnTo>
                <a:lnTo>
                  <a:pt x="482753" y="66079"/>
                </a:lnTo>
                <a:lnTo>
                  <a:pt x="483544" y="77557"/>
                </a:lnTo>
                <a:lnTo>
                  <a:pt x="502343" y="112932"/>
                </a:lnTo>
                <a:lnTo>
                  <a:pt x="530528" y="121890"/>
                </a:lnTo>
                <a:lnTo>
                  <a:pt x="578349" y="121890"/>
                </a:lnTo>
                <a:lnTo>
                  <a:pt x="579507" y="122782"/>
                </a:lnTo>
                <a:lnTo>
                  <a:pt x="563418" y="122782"/>
                </a:lnTo>
                <a:lnTo>
                  <a:pt x="559052" y="125859"/>
                </a:lnTo>
                <a:lnTo>
                  <a:pt x="554141" y="128189"/>
                </a:lnTo>
                <a:lnTo>
                  <a:pt x="543227" y="131365"/>
                </a:lnTo>
                <a:lnTo>
                  <a:pt x="537175" y="132158"/>
                </a:lnTo>
                <a:close/>
              </a:path>
              <a:path w="1176654" h="163830">
                <a:moveTo>
                  <a:pt x="576927" y="109388"/>
                </a:moveTo>
                <a:lnTo>
                  <a:pt x="561930" y="109388"/>
                </a:lnTo>
                <a:lnTo>
                  <a:pt x="567386" y="104228"/>
                </a:lnTo>
                <a:lnTo>
                  <a:pt x="571455" y="97879"/>
                </a:lnTo>
                <a:lnTo>
                  <a:pt x="576812" y="82797"/>
                </a:lnTo>
                <a:lnTo>
                  <a:pt x="578153" y="74711"/>
                </a:lnTo>
                <a:lnTo>
                  <a:pt x="578153" y="66079"/>
                </a:lnTo>
                <a:lnTo>
                  <a:pt x="565501" y="26193"/>
                </a:lnTo>
                <a:lnTo>
                  <a:pt x="530378" y="10269"/>
                </a:lnTo>
                <a:lnTo>
                  <a:pt x="564900" y="10269"/>
                </a:lnTo>
                <a:lnTo>
                  <a:pt x="589193" y="52285"/>
                </a:lnTo>
                <a:lnTo>
                  <a:pt x="590207" y="66079"/>
                </a:lnTo>
                <a:lnTo>
                  <a:pt x="589882" y="73669"/>
                </a:lnTo>
                <a:lnTo>
                  <a:pt x="578971" y="106597"/>
                </a:lnTo>
                <a:lnTo>
                  <a:pt x="576927" y="109388"/>
                </a:lnTo>
                <a:close/>
              </a:path>
              <a:path w="1176654" h="163830">
                <a:moveTo>
                  <a:pt x="578349" y="121890"/>
                </a:moveTo>
                <a:lnTo>
                  <a:pt x="535091" y="121890"/>
                </a:lnTo>
                <a:lnTo>
                  <a:pt x="539308" y="121393"/>
                </a:lnTo>
                <a:lnTo>
                  <a:pt x="543178" y="120401"/>
                </a:lnTo>
                <a:lnTo>
                  <a:pt x="547047" y="119310"/>
                </a:lnTo>
                <a:lnTo>
                  <a:pt x="550619" y="117722"/>
                </a:lnTo>
                <a:lnTo>
                  <a:pt x="553893" y="115638"/>
                </a:lnTo>
                <a:lnTo>
                  <a:pt x="537373" y="102988"/>
                </a:lnTo>
                <a:lnTo>
                  <a:pt x="543475" y="95398"/>
                </a:lnTo>
                <a:lnTo>
                  <a:pt x="561930" y="109388"/>
                </a:lnTo>
                <a:lnTo>
                  <a:pt x="576927" y="109388"/>
                </a:lnTo>
                <a:lnTo>
                  <a:pt x="575232" y="111704"/>
                </a:lnTo>
                <a:lnTo>
                  <a:pt x="571009" y="116234"/>
                </a:lnTo>
                <a:lnTo>
                  <a:pt x="578349" y="121890"/>
                </a:lnTo>
                <a:close/>
              </a:path>
              <a:path w="1176654" h="163830">
                <a:moveTo>
                  <a:pt x="583064" y="137665"/>
                </a:moveTo>
                <a:lnTo>
                  <a:pt x="563418" y="122782"/>
                </a:lnTo>
                <a:lnTo>
                  <a:pt x="579507" y="122782"/>
                </a:lnTo>
                <a:lnTo>
                  <a:pt x="589165" y="130224"/>
                </a:lnTo>
                <a:lnTo>
                  <a:pt x="583064" y="137665"/>
                </a:lnTo>
                <a:close/>
              </a:path>
              <a:path w="1176654" h="163830">
                <a:moveTo>
                  <a:pt x="651378" y="85724"/>
                </a:moveTo>
                <a:lnTo>
                  <a:pt x="607026" y="85724"/>
                </a:lnTo>
                <a:lnTo>
                  <a:pt x="607026" y="75455"/>
                </a:lnTo>
                <a:lnTo>
                  <a:pt x="651378" y="75455"/>
                </a:lnTo>
                <a:lnTo>
                  <a:pt x="651378" y="85724"/>
                </a:lnTo>
                <a:close/>
              </a:path>
              <a:path w="1176654" h="163830">
                <a:moveTo>
                  <a:pt x="709709" y="129480"/>
                </a:moveTo>
                <a:lnTo>
                  <a:pt x="697802" y="129480"/>
                </a:lnTo>
                <a:lnTo>
                  <a:pt x="662379" y="37802"/>
                </a:lnTo>
                <a:lnTo>
                  <a:pt x="674876" y="37802"/>
                </a:lnTo>
                <a:lnTo>
                  <a:pt x="703603" y="118318"/>
                </a:lnTo>
                <a:lnTo>
                  <a:pt x="713876" y="118318"/>
                </a:lnTo>
                <a:lnTo>
                  <a:pt x="709709" y="129480"/>
                </a:lnTo>
                <a:close/>
              </a:path>
              <a:path w="1176654" h="163830">
                <a:moveTo>
                  <a:pt x="713876" y="118318"/>
                </a:moveTo>
                <a:lnTo>
                  <a:pt x="704051" y="118318"/>
                </a:lnTo>
                <a:lnTo>
                  <a:pt x="732473" y="37802"/>
                </a:lnTo>
                <a:lnTo>
                  <a:pt x="743932" y="37802"/>
                </a:lnTo>
                <a:lnTo>
                  <a:pt x="713876" y="118318"/>
                </a:lnTo>
                <a:close/>
              </a:path>
              <a:path w="1176654" h="163830">
                <a:moveTo>
                  <a:pt x="765173" y="65930"/>
                </a:moveTo>
                <a:lnTo>
                  <a:pt x="754009" y="65930"/>
                </a:lnTo>
                <a:lnTo>
                  <a:pt x="754505" y="55810"/>
                </a:lnTo>
                <a:lnTo>
                  <a:pt x="791214" y="35123"/>
                </a:lnTo>
                <a:lnTo>
                  <a:pt x="799281" y="35597"/>
                </a:lnTo>
                <a:lnTo>
                  <a:pt x="806211" y="37020"/>
                </a:lnTo>
                <a:lnTo>
                  <a:pt x="812005" y="39392"/>
                </a:lnTo>
                <a:lnTo>
                  <a:pt x="816665" y="42713"/>
                </a:lnTo>
                <a:lnTo>
                  <a:pt x="818630" y="44499"/>
                </a:lnTo>
                <a:lnTo>
                  <a:pt x="781994" y="44499"/>
                </a:lnTo>
                <a:lnTo>
                  <a:pt x="775984" y="46335"/>
                </a:lnTo>
                <a:lnTo>
                  <a:pt x="771716" y="50005"/>
                </a:lnTo>
                <a:lnTo>
                  <a:pt x="767554" y="53676"/>
                </a:lnTo>
                <a:lnTo>
                  <a:pt x="765373" y="58985"/>
                </a:lnTo>
                <a:lnTo>
                  <a:pt x="765173" y="65930"/>
                </a:lnTo>
                <a:close/>
              </a:path>
              <a:path w="1176654" h="163830">
                <a:moveTo>
                  <a:pt x="788442" y="132158"/>
                </a:moveTo>
                <a:lnTo>
                  <a:pt x="771573" y="132158"/>
                </a:lnTo>
                <a:lnTo>
                  <a:pt x="764134" y="129827"/>
                </a:lnTo>
                <a:lnTo>
                  <a:pt x="752819" y="120501"/>
                </a:lnTo>
                <a:lnTo>
                  <a:pt x="749990" y="113852"/>
                </a:lnTo>
                <a:lnTo>
                  <a:pt x="749990" y="96390"/>
                </a:lnTo>
                <a:lnTo>
                  <a:pt x="786009" y="77409"/>
                </a:lnTo>
                <a:lnTo>
                  <a:pt x="805454" y="75257"/>
                </a:lnTo>
                <a:lnTo>
                  <a:pt x="808826" y="74116"/>
                </a:lnTo>
                <a:lnTo>
                  <a:pt x="810712" y="72330"/>
                </a:lnTo>
                <a:lnTo>
                  <a:pt x="812693" y="70544"/>
                </a:lnTo>
                <a:lnTo>
                  <a:pt x="813693" y="67568"/>
                </a:lnTo>
                <a:lnTo>
                  <a:pt x="813693" y="57149"/>
                </a:lnTo>
                <a:lnTo>
                  <a:pt x="811807" y="52436"/>
                </a:lnTo>
                <a:lnTo>
                  <a:pt x="804263" y="46087"/>
                </a:lnTo>
                <a:lnTo>
                  <a:pt x="798158" y="44499"/>
                </a:lnTo>
                <a:lnTo>
                  <a:pt x="818630" y="44499"/>
                </a:lnTo>
                <a:lnTo>
                  <a:pt x="822123" y="47674"/>
                </a:lnTo>
                <a:lnTo>
                  <a:pt x="824856" y="54718"/>
                </a:lnTo>
                <a:lnTo>
                  <a:pt x="824856" y="79324"/>
                </a:lnTo>
                <a:lnTo>
                  <a:pt x="813245" y="79324"/>
                </a:lnTo>
                <a:lnTo>
                  <a:pt x="812150" y="81408"/>
                </a:lnTo>
                <a:lnTo>
                  <a:pt x="808626" y="82847"/>
                </a:lnTo>
                <a:lnTo>
                  <a:pt x="796719" y="84434"/>
                </a:lnTo>
                <a:lnTo>
                  <a:pt x="790176" y="85476"/>
                </a:lnTo>
                <a:lnTo>
                  <a:pt x="783032" y="86766"/>
                </a:lnTo>
                <a:lnTo>
                  <a:pt x="775888" y="87957"/>
                </a:lnTo>
                <a:lnTo>
                  <a:pt x="770478" y="89990"/>
                </a:lnTo>
                <a:lnTo>
                  <a:pt x="763134" y="95745"/>
                </a:lnTo>
                <a:lnTo>
                  <a:pt x="761306" y="99665"/>
                </a:lnTo>
                <a:lnTo>
                  <a:pt x="761306" y="109983"/>
                </a:lnTo>
                <a:lnTo>
                  <a:pt x="763287" y="114349"/>
                </a:lnTo>
                <a:lnTo>
                  <a:pt x="767259" y="117722"/>
                </a:lnTo>
                <a:lnTo>
                  <a:pt x="771326" y="121096"/>
                </a:lnTo>
                <a:lnTo>
                  <a:pt x="776136" y="122782"/>
                </a:lnTo>
                <a:lnTo>
                  <a:pt x="807312" y="122782"/>
                </a:lnTo>
                <a:lnTo>
                  <a:pt x="804758" y="125362"/>
                </a:lnTo>
                <a:lnTo>
                  <a:pt x="794738" y="130819"/>
                </a:lnTo>
                <a:lnTo>
                  <a:pt x="788442" y="132158"/>
                </a:lnTo>
                <a:close/>
              </a:path>
              <a:path w="1176654" h="163830">
                <a:moveTo>
                  <a:pt x="807312" y="122782"/>
                </a:moveTo>
                <a:lnTo>
                  <a:pt x="790823" y="122782"/>
                </a:lnTo>
                <a:lnTo>
                  <a:pt x="798405" y="120054"/>
                </a:lnTo>
                <a:lnTo>
                  <a:pt x="804463" y="114597"/>
                </a:lnTo>
                <a:lnTo>
                  <a:pt x="810616" y="109140"/>
                </a:lnTo>
                <a:lnTo>
                  <a:pt x="813693" y="102393"/>
                </a:lnTo>
                <a:lnTo>
                  <a:pt x="813693" y="79324"/>
                </a:lnTo>
                <a:lnTo>
                  <a:pt x="824856" y="79324"/>
                </a:lnTo>
                <a:lnTo>
                  <a:pt x="824856" y="113555"/>
                </a:lnTo>
                <a:lnTo>
                  <a:pt x="814141" y="113555"/>
                </a:lnTo>
                <a:lnTo>
                  <a:pt x="809569" y="120501"/>
                </a:lnTo>
                <a:lnTo>
                  <a:pt x="807312" y="122782"/>
                </a:lnTo>
                <a:close/>
              </a:path>
              <a:path w="1176654" h="163830">
                <a:moveTo>
                  <a:pt x="829019" y="129480"/>
                </a:moveTo>
                <a:lnTo>
                  <a:pt x="822970" y="129480"/>
                </a:lnTo>
                <a:lnTo>
                  <a:pt x="819541" y="128339"/>
                </a:lnTo>
                <a:lnTo>
                  <a:pt x="817560" y="126057"/>
                </a:lnTo>
                <a:lnTo>
                  <a:pt x="815579" y="123675"/>
                </a:lnTo>
                <a:lnTo>
                  <a:pt x="814643" y="120054"/>
                </a:lnTo>
                <a:lnTo>
                  <a:pt x="814579" y="113555"/>
                </a:lnTo>
                <a:lnTo>
                  <a:pt x="824856" y="113555"/>
                </a:lnTo>
                <a:lnTo>
                  <a:pt x="824856" y="115589"/>
                </a:lnTo>
                <a:lnTo>
                  <a:pt x="825352" y="117127"/>
                </a:lnTo>
                <a:lnTo>
                  <a:pt x="826342" y="118318"/>
                </a:lnTo>
                <a:lnTo>
                  <a:pt x="827428" y="119409"/>
                </a:lnTo>
                <a:lnTo>
                  <a:pt x="829114" y="119955"/>
                </a:lnTo>
                <a:lnTo>
                  <a:pt x="834972" y="119955"/>
                </a:lnTo>
                <a:lnTo>
                  <a:pt x="834972" y="128735"/>
                </a:lnTo>
                <a:lnTo>
                  <a:pt x="833581" y="129033"/>
                </a:lnTo>
                <a:lnTo>
                  <a:pt x="832343" y="129231"/>
                </a:lnTo>
                <a:lnTo>
                  <a:pt x="830162" y="129430"/>
                </a:lnTo>
                <a:lnTo>
                  <a:pt x="829019" y="129480"/>
                </a:lnTo>
                <a:close/>
              </a:path>
              <a:path w="1176654" h="163830">
                <a:moveTo>
                  <a:pt x="834972" y="119955"/>
                </a:moveTo>
                <a:lnTo>
                  <a:pt x="833191" y="119955"/>
                </a:lnTo>
                <a:lnTo>
                  <a:pt x="833781" y="119856"/>
                </a:lnTo>
                <a:lnTo>
                  <a:pt x="834381" y="119657"/>
                </a:lnTo>
                <a:lnTo>
                  <a:pt x="834972" y="119360"/>
                </a:lnTo>
                <a:lnTo>
                  <a:pt x="834972" y="119955"/>
                </a:lnTo>
                <a:close/>
              </a:path>
              <a:path w="1176654" h="163830">
                <a:moveTo>
                  <a:pt x="858594" y="129480"/>
                </a:moveTo>
                <a:lnTo>
                  <a:pt x="847430" y="129480"/>
                </a:lnTo>
                <a:lnTo>
                  <a:pt x="847430" y="2678"/>
                </a:lnTo>
                <a:lnTo>
                  <a:pt x="858594" y="2678"/>
                </a:lnTo>
                <a:lnTo>
                  <a:pt x="858594" y="129480"/>
                </a:lnTo>
                <a:close/>
              </a:path>
              <a:path w="1176654" h="163830">
                <a:moveTo>
                  <a:pt x="919068" y="132158"/>
                </a:moveTo>
                <a:lnTo>
                  <a:pt x="912019" y="132158"/>
                </a:lnTo>
                <a:lnTo>
                  <a:pt x="904309" y="131610"/>
                </a:lnTo>
                <a:lnTo>
                  <a:pt x="880025" y="98077"/>
                </a:lnTo>
                <a:lnTo>
                  <a:pt x="880025" y="37802"/>
                </a:lnTo>
                <a:lnTo>
                  <a:pt x="891188" y="37802"/>
                </a:lnTo>
                <a:lnTo>
                  <a:pt x="891188" y="105221"/>
                </a:lnTo>
                <a:lnTo>
                  <a:pt x="892969" y="111372"/>
                </a:lnTo>
                <a:lnTo>
                  <a:pt x="896541" y="115936"/>
                </a:lnTo>
                <a:lnTo>
                  <a:pt x="900208" y="120501"/>
                </a:lnTo>
                <a:lnTo>
                  <a:pt x="906561" y="122782"/>
                </a:lnTo>
                <a:lnTo>
                  <a:pt x="937333" y="122782"/>
                </a:lnTo>
                <a:lnTo>
                  <a:pt x="936479" y="123725"/>
                </a:lnTo>
                <a:lnTo>
                  <a:pt x="925364" y="130472"/>
                </a:lnTo>
                <a:lnTo>
                  <a:pt x="919068" y="132158"/>
                </a:lnTo>
                <a:close/>
              </a:path>
              <a:path w="1176654" h="163830">
                <a:moveTo>
                  <a:pt x="937333" y="122782"/>
                </a:moveTo>
                <a:lnTo>
                  <a:pt x="924126" y="122782"/>
                </a:lnTo>
                <a:lnTo>
                  <a:pt x="930869" y="119360"/>
                </a:lnTo>
                <a:lnTo>
                  <a:pt x="935832" y="112513"/>
                </a:lnTo>
                <a:lnTo>
                  <a:pt x="939088" y="106988"/>
                </a:lnTo>
                <a:lnTo>
                  <a:pt x="941412" y="100831"/>
                </a:lnTo>
                <a:lnTo>
                  <a:pt x="942806" y="94040"/>
                </a:lnTo>
                <a:lnTo>
                  <a:pt x="943271" y="86618"/>
                </a:lnTo>
                <a:lnTo>
                  <a:pt x="943271" y="37802"/>
                </a:lnTo>
                <a:lnTo>
                  <a:pt x="954434" y="37802"/>
                </a:lnTo>
                <a:lnTo>
                  <a:pt x="954434" y="112960"/>
                </a:lnTo>
                <a:lnTo>
                  <a:pt x="943718" y="112960"/>
                </a:lnTo>
                <a:lnTo>
                  <a:pt x="940747" y="119012"/>
                </a:lnTo>
                <a:lnTo>
                  <a:pt x="937333" y="122782"/>
                </a:lnTo>
                <a:close/>
              </a:path>
              <a:path w="1176654" h="163830">
                <a:moveTo>
                  <a:pt x="954434" y="129480"/>
                </a:moveTo>
                <a:lnTo>
                  <a:pt x="944014" y="129480"/>
                </a:lnTo>
                <a:lnTo>
                  <a:pt x="944014" y="112960"/>
                </a:lnTo>
                <a:lnTo>
                  <a:pt x="954434" y="112960"/>
                </a:lnTo>
                <a:lnTo>
                  <a:pt x="954434" y="129480"/>
                </a:lnTo>
                <a:close/>
              </a:path>
              <a:path w="1176654" h="163830">
                <a:moveTo>
                  <a:pt x="1012375" y="132158"/>
                </a:moveTo>
                <a:lnTo>
                  <a:pt x="977114" y="112076"/>
                </a:lnTo>
                <a:lnTo>
                  <a:pt x="970998" y="83641"/>
                </a:lnTo>
                <a:lnTo>
                  <a:pt x="971687" y="73483"/>
                </a:lnTo>
                <a:lnTo>
                  <a:pt x="995110" y="38546"/>
                </a:lnTo>
                <a:lnTo>
                  <a:pt x="1012375" y="35123"/>
                </a:lnTo>
                <a:lnTo>
                  <a:pt x="1021221" y="35978"/>
                </a:lnTo>
                <a:lnTo>
                  <a:pt x="1029042" y="38509"/>
                </a:lnTo>
                <a:lnTo>
                  <a:pt x="1035926" y="42741"/>
                </a:lnTo>
                <a:lnTo>
                  <a:pt x="1037682" y="44499"/>
                </a:lnTo>
                <a:lnTo>
                  <a:pt x="1004288" y="44499"/>
                </a:lnTo>
                <a:lnTo>
                  <a:pt x="997592" y="47476"/>
                </a:lnTo>
                <a:lnTo>
                  <a:pt x="982161" y="77241"/>
                </a:lnTo>
                <a:lnTo>
                  <a:pt x="1052224" y="77241"/>
                </a:lnTo>
                <a:lnTo>
                  <a:pt x="1052628" y="83641"/>
                </a:lnTo>
                <a:lnTo>
                  <a:pt x="1052703" y="86618"/>
                </a:lnTo>
                <a:lnTo>
                  <a:pt x="982161" y="86618"/>
                </a:lnTo>
                <a:lnTo>
                  <a:pt x="982822" y="94291"/>
                </a:lnTo>
                <a:lnTo>
                  <a:pt x="1003450" y="122782"/>
                </a:lnTo>
                <a:lnTo>
                  <a:pt x="1039743" y="122782"/>
                </a:lnTo>
                <a:lnTo>
                  <a:pt x="1038568" y="123973"/>
                </a:lnTo>
                <a:lnTo>
                  <a:pt x="1033303" y="127554"/>
                </a:lnTo>
                <a:lnTo>
                  <a:pt x="1027182" y="130112"/>
                </a:lnTo>
                <a:lnTo>
                  <a:pt x="1020206" y="131647"/>
                </a:lnTo>
                <a:lnTo>
                  <a:pt x="1012375" y="132158"/>
                </a:lnTo>
                <a:close/>
              </a:path>
              <a:path w="1176654" h="163830">
                <a:moveTo>
                  <a:pt x="1052224" y="77241"/>
                </a:moveTo>
                <a:lnTo>
                  <a:pt x="1041550" y="77241"/>
                </a:lnTo>
                <a:lnTo>
                  <a:pt x="1041245" y="68113"/>
                </a:lnTo>
                <a:lnTo>
                  <a:pt x="1038368" y="60374"/>
                </a:lnTo>
                <a:lnTo>
                  <a:pt x="1032910" y="54024"/>
                </a:lnTo>
                <a:lnTo>
                  <a:pt x="1027557" y="47674"/>
                </a:lnTo>
                <a:lnTo>
                  <a:pt x="1020661" y="44499"/>
                </a:lnTo>
                <a:lnTo>
                  <a:pt x="1037682" y="44499"/>
                </a:lnTo>
                <a:lnTo>
                  <a:pt x="1041845" y="48666"/>
                </a:lnTo>
                <a:lnTo>
                  <a:pt x="1046595" y="56005"/>
                </a:lnTo>
                <a:lnTo>
                  <a:pt x="1049989" y="64479"/>
                </a:lnTo>
                <a:lnTo>
                  <a:pt x="1052025" y="74088"/>
                </a:lnTo>
                <a:lnTo>
                  <a:pt x="1052224" y="77241"/>
                </a:lnTo>
                <a:close/>
              </a:path>
              <a:path w="1176654" h="163830">
                <a:moveTo>
                  <a:pt x="1039743" y="122782"/>
                </a:moveTo>
                <a:lnTo>
                  <a:pt x="1019814" y="122782"/>
                </a:lnTo>
                <a:lnTo>
                  <a:pt x="1025919" y="120848"/>
                </a:lnTo>
                <a:lnTo>
                  <a:pt x="1030682" y="116978"/>
                </a:lnTo>
                <a:lnTo>
                  <a:pt x="1035539" y="113108"/>
                </a:lnTo>
                <a:lnTo>
                  <a:pt x="1038996" y="107239"/>
                </a:lnTo>
                <a:lnTo>
                  <a:pt x="1041102" y="99268"/>
                </a:lnTo>
                <a:lnTo>
                  <a:pt x="1052408" y="99268"/>
                </a:lnTo>
                <a:lnTo>
                  <a:pt x="1050038" y="107007"/>
                </a:lnTo>
                <a:lnTo>
                  <a:pt x="1046942" y="113704"/>
                </a:lnTo>
                <a:lnTo>
                  <a:pt x="1043119" y="119359"/>
                </a:lnTo>
                <a:lnTo>
                  <a:pt x="1039743" y="122782"/>
                </a:lnTo>
                <a:close/>
              </a:path>
              <a:path w="1176654" h="163830">
                <a:moveTo>
                  <a:pt x="1129597" y="122782"/>
                </a:moveTo>
                <a:lnTo>
                  <a:pt x="1107834" y="122782"/>
                </a:lnTo>
                <a:lnTo>
                  <a:pt x="1113739" y="121245"/>
                </a:lnTo>
                <a:lnTo>
                  <a:pt x="1118597" y="118169"/>
                </a:lnTo>
                <a:lnTo>
                  <a:pt x="1123464" y="114993"/>
                </a:lnTo>
                <a:lnTo>
                  <a:pt x="1125893" y="110678"/>
                </a:lnTo>
                <a:lnTo>
                  <a:pt x="1125893" y="101153"/>
                </a:lnTo>
                <a:lnTo>
                  <a:pt x="1124303" y="97779"/>
                </a:lnTo>
                <a:lnTo>
                  <a:pt x="1121131" y="95101"/>
                </a:lnTo>
                <a:lnTo>
                  <a:pt x="1118054" y="92322"/>
                </a:lnTo>
                <a:lnTo>
                  <a:pt x="1112844" y="90140"/>
                </a:lnTo>
                <a:lnTo>
                  <a:pt x="1083326" y="83641"/>
                </a:lnTo>
                <a:lnTo>
                  <a:pt x="1077030" y="80813"/>
                </a:lnTo>
                <a:lnTo>
                  <a:pt x="1072468" y="76943"/>
                </a:lnTo>
                <a:lnTo>
                  <a:pt x="1068000" y="73074"/>
                </a:lnTo>
                <a:lnTo>
                  <a:pt x="1065762" y="67716"/>
                </a:lnTo>
                <a:lnTo>
                  <a:pt x="1065762" y="52932"/>
                </a:lnTo>
                <a:lnTo>
                  <a:pt x="1100290" y="35123"/>
                </a:lnTo>
                <a:lnTo>
                  <a:pt x="1110310" y="35123"/>
                </a:lnTo>
                <a:lnTo>
                  <a:pt x="1118254" y="37703"/>
                </a:lnTo>
                <a:lnTo>
                  <a:pt x="1124103" y="42862"/>
                </a:lnTo>
                <a:lnTo>
                  <a:pt x="1126029" y="44499"/>
                </a:lnTo>
                <a:lnTo>
                  <a:pt x="1092203" y="44499"/>
                </a:lnTo>
                <a:lnTo>
                  <a:pt x="1087003" y="45888"/>
                </a:lnTo>
                <a:lnTo>
                  <a:pt x="1079059" y="51445"/>
                </a:lnTo>
                <a:lnTo>
                  <a:pt x="1077154" y="55165"/>
                </a:lnTo>
                <a:lnTo>
                  <a:pt x="1077078" y="64243"/>
                </a:lnTo>
                <a:lnTo>
                  <a:pt x="1078811" y="67518"/>
                </a:lnTo>
                <a:lnTo>
                  <a:pt x="1115330" y="80069"/>
                </a:lnTo>
                <a:lnTo>
                  <a:pt x="1121578" y="81557"/>
                </a:lnTo>
                <a:lnTo>
                  <a:pt x="1126789" y="84434"/>
                </a:lnTo>
                <a:lnTo>
                  <a:pt x="1130951" y="88701"/>
                </a:lnTo>
                <a:lnTo>
                  <a:pt x="1135123" y="92868"/>
                </a:lnTo>
                <a:lnTo>
                  <a:pt x="1137199" y="98176"/>
                </a:lnTo>
                <a:lnTo>
                  <a:pt x="1137199" y="113158"/>
                </a:lnTo>
                <a:lnTo>
                  <a:pt x="1133685" y="119905"/>
                </a:lnTo>
                <a:lnTo>
                  <a:pt x="1129597" y="122782"/>
                </a:lnTo>
                <a:close/>
              </a:path>
              <a:path w="1176654" h="163830">
                <a:moveTo>
                  <a:pt x="1133932" y="64591"/>
                </a:moveTo>
                <a:lnTo>
                  <a:pt x="1122769" y="64591"/>
                </a:lnTo>
                <a:lnTo>
                  <a:pt x="1122369" y="58142"/>
                </a:lnTo>
                <a:lnTo>
                  <a:pt x="1119988" y="53181"/>
                </a:lnTo>
                <a:lnTo>
                  <a:pt x="1111253" y="46235"/>
                </a:lnTo>
                <a:lnTo>
                  <a:pt x="1105605" y="44499"/>
                </a:lnTo>
                <a:lnTo>
                  <a:pt x="1126029" y="44499"/>
                </a:lnTo>
                <a:lnTo>
                  <a:pt x="1130056" y="47922"/>
                </a:lnTo>
                <a:lnTo>
                  <a:pt x="1133332" y="55165"/>
                </a:lnTo>
                <a:lnTo>
                  <a:pt x="1133932" y="64591"/>
                </a:lnTo>
                <a:close/>
              </a:path>
              <a:path w="1176654" h="163830">
                <a:moveTo>
                  <a:pt x="1100290" y="132158"/>
                </a:moveTo>
                <a:lnTo>
                  <a:pt x="1066025" y="113853"/>
                </a:lnTo>
                <a:lnTo>
                  <a:pt x="1062638" y="99863"/>
                </a:lnTo>
                <a:lnTo>
                  <a:pt x="1073954" y="99863"/>
                </a:lnTo>
                <a:lnTo>
                  <a:pt x="1074344" y="107007"/>
                </a:lnTo>
                <a:lnTo>
                  <a:pt x="1076973" y="112612"/>
                </a:lnTo>
                <a:lnTo>
                  <a:pt x="1086698" y="120748"/>
                </a:lnTo>
                <a:lnTo>
                  <a:pt x="1093051" y="122782"/>
                </a:lnTo>
                <a:lnTo>
                  <a:pt x="1129597" y="122782"/>
                </a:lnTo>
                <a:lnTo>
                  <a:pt x="1126636" y="124866"/>
                </a:lnTo>
                <a:lnTo>
                  <a:pt x="1121026" y="128056"/>
                </a:lnTo>
                <a:lnTo>
                  <a:pt x="1114767" y="130335"/>
                </a:lnTo>
                <a:lnTo>
                  <a:pt x="1107856" y="131703"/>
                </a:lnTo>
                <a:lnTo>
                  <a:pt x="1100290" y="132158"/>
                </a:lnTo>
                <a:close/>
              </a:path>
              <a:path w="1176654" h="163830">
                <a:moveTo>
                  <a:pt x="1151382" y="163263"/>
                </a:moveTo>
                <a:lnTo>
                  <a:pt x="1142448" y="163263"/>
                </a:lnTo>
                <a:lnTo>
                  <a:pt x="1147845" y="153766"/>
                </a:lnTo>
                <a:lnTo>
                  <a:pt x="1152456" y="143990"/>
                </a:lnTo>
                <a:lnTo>
                  <a:pt x="1163807" y="100756"/>
                </a:lnTo>
                <a:lnTo>
                  <a:pt x="1165222" y="77241"/>
                </a:lnTo>
                <a:lnTo>
                  <a:pt x="1164840" y="67893"/>
                </a:lnTo>
                <a:lnTo>
                  <a:pt x="1155845" y="28351"/>
                </a:lnTo>
                <a:lnTo>
                  <a:pt x="1142448" y="0"/>
                </a:lnTo>
                <a:lnTo>
                  <a:pt x="1151230" y="0"/>
                </a:lnTo>
                <a:lnTo>
                  <a:pt x="1170280" y="40332"/>
                </a:lnTo>
                <a:lnTo>
                  <a:pt x="1176385" y="81110"/>
                </a:lnTo>
                <a:lnTo>
                  <a:pt x="1175985" y="92040"/>
                </a:lnTo>
                <a:lnTo>
                  <a:pt x="1166421" y="134047"/>
                </a:lnTo>
                <a:lnTo>
                  <a:pt x="1157081" y="153832"/>
                </a:lnTo>
                <a:lnTo>
                  <a:pt x="1151382" y="163263"/>
                </a:lnTo>
                <a:close/>
              </a:path>
            </a:pathLst>
          </a:custGeom>
          <a:solidFill>
            <a:srgbClr val="1154C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5373" y="2058898"/>
            <a:ext cx="1005280" cy="271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92472" y="2581794"/>
            <a:ext cx="125273" cy="211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90089" y="2124882"/>
            <a:ext cx="2811145" cy="1114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9490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Last FC layer has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4-d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43305" marR="508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(if 4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actions),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corresponding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endParaRPr kumimoji="0" lang="en-US" sz="1400" b="0" i="0" u="none" strike="noStrike" kern="1200" cap="none" spc="-5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43305" marR="508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Q(s</a:t>
            </a:r>
            <a:r>
              <a:rPr kumimoji="0" sz="1350" b="0" i="0" u="none" strike="noStrike" kern="1200" cap="none" spc="-7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350" b="0" i="0" u="none" strike="noStrike" kern="1200" cap="none" spc="0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Q(s</a:t>
            </a:r>
            <a:r>
              <a:rPr kumimoji="0" sz="1350" b="0" i="0" u="none" strike="noStrike" kern="1200" cap="none" spc="-7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350" b="0" i="0" u="none" strike="noStrike" kern="1200" cap="none" spc="0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Q(s</a:t>
            </a:r>
            <a:r>
              <a:rPr kumimoji="0" sz="1350" b="0" i="0" u="none" strike="noStrike" kern="1200" cap="none" spc="-7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350" b="0" i="0" u="none" strike="noStrike" kern="1200" cap="none" spc="0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),  Q(s</a:t>
            </a:r>
            <a:r>
              <a:rPr kumimoji="0" sz="1350" b="0" i="0" u="none" strike="noStrike" kern="1200" cap="none" spc="0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,a</a:t>
            </a:r>
            <a:r>
              <a:rPr kumimoji="0" sz="1350" b="0" i="0" u="none" strike="noStrike" kern="1200" cap="none" spc="0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06814" y="2270433"/>
            <a:ext cx="105499" cy="81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83837" y="3548943"/>
            <a:ext cx="259334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 of actions between 4-18  depending on Atari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3650" y="3091772"/>
            <a:ext cx="2145665" cy="8814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single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feedforward pass  to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Q-values for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 actions from the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  state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efficient!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24518" y="1195482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3F1BF6-6FFA-40AA-86DB-5963AA8A2C07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D04BF1D4-1845-EC0C-F05C-2013AC77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Q-network</a:t>
            </a:r>
            <a:r>
              <a:rPr lang="en-US" spc="-95" dirty="0"/>
              <a:t> </a:t>
            </a:r>
            <a:r>
              <a:rPr lang="en-US" spc="-5" dirty="0"/>
              <a:t>Architecture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Putting it together: Deep Q-Learning with Experience</a:t>
            </a:r>
            <a:r>
              <a:rPr kumimoji="0" sz="23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Replay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22,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3AB61-006D-4FB5-96A3-8F8E31C44CFD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F735B97-961B-478B-BFA1-B4F2345416DC}"/>
              </a:ext>
            </a:extLst>
          </p:cNvPr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Putting it together: Deep Q-Learning with Experience</a:t>
            </a:r>
            <a:r>
              <a:rPr kumimoji="0" sz="23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Replay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3141" y="2094735"/>
            <a:ext cx="28073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Initialize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replay memory,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Q-network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4815" y="2239897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4">
                <a:moveTo>
                  <a:pt x="94529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8841" y="2198908"/>
            <a:ext cx="105499" cy="8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22,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71596-4554-4814-A4B5-F2057DB2E3DC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14FB-2498-4291-8FAC-1CC98680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Basics: actions, states, rewards, MDP</a:t>
            </a:r>
          </a:p>
          <a:p>
            <a:r>
              <a:rPr lang="en-US" dirty="0"/>
              <a:t>Different techniques (Q learning, policy gradients, actor-critic, etc.)</a:t>
            </a:r>
          </a:p>
          <a:p>
            <a:r>
              <a:rPr lang="en-US" dirty="0"/>
              <a:t>Example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4134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Putting it together: Deep Q-Learning with Experience</a:t>
            </a:r>
            <a:r>
              <a:rPr kumimoji="0" sz="23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Replay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3141" y="2399534"/>
            <a:ext cx="23056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episodes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(full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games)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4815" y="2544696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4">
                <a:moveTo>
                  <a:pt x="94529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28841" y="2503707"/>
            <a:ext cx="105499" cy="8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22,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1D8EB-8945-481E-93C7-22510A3C11B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Putting it together: Deep Q-Learning with Experience</a:t>
            </a:r>
            <a:r>
              <a:rPr sz="23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Replay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0507" y="2619609"/>
            <a:ext cx="1614805" cy="10994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Initialize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 (starting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screen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pixels) at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beginning of each  episode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38438" y="2738821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29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2463" y="2697832"/>
            <a:ext cx="105499" cy="8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FC1A3-0F4F-4EC2-A5AC-43A2C206FF55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0507" y="2848209"/>
            <a:ext cx="154368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timestep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38438" y="2967420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29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2463" y="2926431"/>
            <a:ext cx="105499" cy="8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Justin Johnson &amp;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Serena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Yeung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22,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0A3E3-489E-4B7D-BCA2-F9344C82B79E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1E3E8D7E-399E-465F-BF7B-62113EBBCBB2}"/>
              </a:ext>
            </a:extLst>
          </p:cNvPr>
          <p:cNvSpPr txBox="1">
            <a:spLocks/>
          </p:cNvSpPr>
          <p:nvPr/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200" b="0" i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300" i="0" spc="-5" dirty="0">
                <a:latin typeface="Arial" panose="020B0604020202020204" pitchFamily="34" charset="0"/>
                <a:cs typeface="Arial" panose="020B0604020202020204" pitchFamily="34" charset="0"/>
              </a:rPr>
              <a:t>Putting it together: Deep Q-Learning with Experience</a:t>
            </a:r>
            <a:r>
              <a:rPr lang="en-US" sz="2300" i="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0" spc="-5" dirty="0">
                <a:latin typeface="Arial" panose="020B0604020202020204" pitchFamily="34" charset="0"/>
                <a:cs typeface="Arial" panose="020B0604020202020204" pitchFamily="34" charset="0"/>
              </a:rPr>
              <a:t>Replay</a:t>
            </a:r>
            <a:endParaRPr lang="en-US" sz="23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Putting it together: Deep Q-Learning with Experience</a:t>
            </a:r>
            <a:r>
              <a:rPr sz="23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Replay</a:t>
            </a:r>
            <a:endParaRPr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6762" y="3000609"/>
            <a:ext cx="1752600" cy="131747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probability,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 a random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(explore),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otherwise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greedy action from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38438" y="3119820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29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2463" y="3078831"/>
            <a:ext cx="105499" cy="8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275DD-EE3E-4719-A10A-EDDA1FEF2146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Putting it together: Deep Q-Learning with Experience</a:t>
            </a:r>
            <a:r>
              <a:rPr sz="23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Replay</a:t>
            </a:r>
            <a:endParaRPr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0507" y="3534007"/>
            <a:ext cx="1589405" cy="8814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 the action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</a:t>
            </a:r>
            <a:r>
              <a:rPr kumimoji="0" sz="1350" b="0" i="0" u="none" strike="noStrike" kern="1200" cap="none" spc="0" normalizeH="0" baseline="-3395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),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observe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 r</a:t>
            </a:r>
            <a:r>
              <a:rPr kumimoji="0" sz="1350" b="0" i="0" u="none" strike="noStrike" kern="1200" cap="none" spc="0" normalizeH="0" baseline="-30864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next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350" b="0" i="0" u="none" strike="noStrike" kern="1200" cap="none" spc="7" normalizeH="0" baseline="-30864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t+1</a:t>
            </a:r>
            <a:endParaRPr kumimoji="0" sz="1350" b="0" i="0" u="none" strike="noStrike" kern="1200" cap="none" spc="0" normalizeH="0" baseline="-30864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38438" y="3653219"/>
            <a:ext cx="945515" cy="0"/>
          </a:xfrm>
          <a:custGeom>
            <a:avLst/>
            <a:gdLst/>
            <a:ahLst/>
            <a:cxnLst/>
            <a:rect l="l" t="t" r="r" b="b"/>
            <a:pathLst>
              <a:path w="945515">
                <a:moveTo>
                  <a:pt x="945298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2463" y="3612220"/>
            <a:ext cx="105499" cy="8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AB005-5F7E-4C40-AF27-580AD97D0489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Putting it together: Deep Q-Learning with Experience</a:t>
            </a:r>
            <a:r>
              <a:rPr sz="23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Replay</a:t>
            </a:r>
            <a:endParaRPr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5738" y="3686408"/>
            <a:ext cx="259905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9490" algn="l"/>
                <a:tab pos="1207135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Store transition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07135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replay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memory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2463" y="3840820"/>
            <a:ext cx="105499" cy="8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603E1-A13B-4AA7-859C-A064F9FC80FC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99" y="1779173"/>
            <a:ext cx="6941636" cy="3496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6138" y="3915007"/>
            <a:ext cx="2785745" cy="1320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2330" algn="l"/>
              </a:tabLst>
              <a:defRPr/>
            </a:pPr>
            <a:r>
              <a:rPr kumimoji="0" sz="1400" b="0" i="0" u="heavy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Experience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Replay: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7580" marR="5080" lvl="0" indent="0" algn="l" defTabSz="914400" rtl="0" eaLnBrk="1" fontAlgn="auto" latinLnBrk="0" hangingPunct="1">
              <a:lnSpc>
                <a:spcPts val="165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random  minibatch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transitions  from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replay memory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perform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  descent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2387" y="4069594"/>
            <a:ext cx="105524" cy="8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5436" y="924178"/>
            <a:ext cx="3239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[Mnih et al. NIPS Workshop 2013; Nature</a:t>
            </a:r>
            <a:r>
              <a:rPr kumimoji="0" sz="12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2015]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F106E-0FCA-42E8-8C3E-914CAD156F63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141DE-E746-4EB7-A921-FBAC2C540123}"/>
              </a:ext>
            </a:extLst>
          </p:cNvPr>
          <p:cNvSpPr txBox="1"/>
          <p:nvPr/>
        </p:nvSpPr>
        <p:spPr>
          <a:xfrm>
            <a:off x="2286000" y="57375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https://arxiv.org/pdf/1312.5602.pdf</a:t>
            </a:r>
            <a:r>
              <a:rPr lang="en-US" dirty="0"/>
              <a:t> 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C8F688C-D0D8-4A5E-ADF2-F9DB0DC8E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223" y="1291330"/>
            <a:ext cx="78295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Putting it together: Deep Q-Learning with Experience</a:t>
            </a:r>
            <a:r>
              <a:rPr sz="23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5" dirty="0">
                <a:latin typeface="Arial" panose="020B0604020202020204" pitchFamily="34" charset="0"/>
                <a:cs typeface="Arial" panose="020B0604020202020204" pitchFamily="34" charset="0"/>
              </a:rPr>
              <a:t>Replay</a:t>
            </a:r>
            <a:endParaRPr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375" y="1980699"/>
            <a:ext cx="7996555" cy="250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problem with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Q-learning?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Q-function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very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complicated!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robot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grasping an object has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very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high-dimensional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=&gt; hard  to learn exact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every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(state,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action)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the policy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much simpler: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 your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60985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we learn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 directly, e.g. finding the best policy from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collection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policies?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CB292-F4E4-43D3-A94F-C17B23C4604B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A13591-D869-496B-8F10-9EB142E2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824" y="1891003"/>
            <a:ext cx="5558155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Formally, let’s define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class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parameterized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policies: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policy, define its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8045" y="2795196"/>
            <a:ext cx="2295245" cy="8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0392" y="4167668"/>
            <a:ext cx="1842721" cy="347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5887" y="1920622"/>
            <a:ext cx="2153138" cy="297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823" y="4100798"/>
            <a:ext cx="3454400" cy="1156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want to find the optimal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do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 ascent on policy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parameters!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0BE5C-E77E-4857-B375-DE59275683CE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9075EE7-09BF-4480-8D05-5EE2B3C0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875" y="1845055"/>
            <a:ext cx="7915909" cy="2233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estimator: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Interpretation: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r(</a:t>
            </a:r>
            <a:r>
              <a:rPr kumimoji="0" lang="el-GR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τ</a:t>
            </a:r>
            <a:r>
              <a:rPr kumimoji="0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high, push up the probabilities of the actions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</a:t>
            </a:r>
          </a:p>
          <a:p>
            <a:pPr marL="4699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r(</a:t>
            </a:r>
            <a:r>
              <a:rPr kumimoji="0" lang="el-GR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τ</a:t>
            </a:r>
            <a:r>
              <a:rPr kumimoji="0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low, push down the probabilities of the actions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Might seem simplistic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if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trajectory is good then all its actions were  good.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in expectation, it averages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2620" y="1832473"/>
            <a:ext cx="3992291" cy="635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46248-164C-4D2F-B98C-89D3D9EF2DAF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D19C8AA-DB03-494F-BCF3-3C4A1CA0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5" dirty="0"/>
              <a:t>REINFORCE Algorithm </a:t>
            </a:r>
            <a:r>
              <a:rPr lang="en-US" sz="4400" spc="-5" dirty="0"/>
              <a:t>(Williams 1992)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2968" y="2150773"/>
            <a:ext cx="1905000" cy="472565"/>
          </a:xfrm>
          <a:prstGeom prst="rect">
            <a:avLst/>
          </a:prstGeom>
          <a:solidFill>
            <a:srgbClr val="FBE4CD"/>
          </a:solidFill>
          <a:ln w="19049">
            <a:solidFill>
              <a:srgbClr val="FF9900"/>
            </a:solidFill>
          </a:ln>
        </p:spPr>
        <p:txBody>
          <a:bodyPr vert="horz" wrap="square" lIns="0" tIns="19367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2968" y="3718895"/>
            <a:ext cx="1905000" cy="472565"/>
          </a:xfrm>
          <a:prstGeom prst="rect">
            <a:avLst/>
          </a:prstGeom>
          <a:solidFill>
            <a:srgbClr val="C8DAF7"/>
          </a:solidFill>
          <a:ln w="19049">
            <a:solidFill>
              <a:srgbClr val="4985E8"/>
            </a:solidFill>
          </a:ln>
        </p:spPr>
        <p:txBody>
          <a:bodyPr vert="horz" wrap="square" lIns="0" tIns="193675" rIns="0" bIns="0" rtlCol="0">
            <a:spAutoFit/>
          </a:bodyPr>
          <a:lstStyle/>
          <a:p>
            <a:pPr marL="310515" marR="0" lvl="0" indent="0" algn="l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985E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7664" y="2492021"/>
            <a:ext cx="1650364" cy="1565910"/>
          </a:xfrm>
          <a:custGeom>
            <a:avLst/>
            <a:gdLst/>
            <a:ahLst/>
            <a:cxnLst/>
            <a:rect l="l" t="t" r="r" b="b"/>
            <a:pathLst>
              <a:path w="1650365" h="1565910">
                <a:moveTo>
                  <a:pt x="0" y="0"/>
                </a:moveTo>
                <a:lnTo>
                  <a:pt x="58913" y="661"/>
                </a:lnTo>
                <a:lnTo>
                  <a:pt x="117760" y="2624"/>
                </a:lnTo>
                <a:lnTo>
                  <a:pt x="176472" y="5857"/>
                </a:lnTo>
                <a:lnTo>
                  <a:pt x="234985" y="10328"/>
                </a:lnTo>
                <a:lnTo>
                  <a:pt x="293229" y="16006"/>
                </a:lnTo>
                <a:lnTo>
                  <a:pt x="351140" y="22858"/>
                </a:lnTo>
                <a:lnTo>
                  <a:pt x="408649" y="30853"/>
                </a:lnTo>
                <a:lnTo>
                  <a:pt x="465691" y="39960"/>
                </a:lnTo>
                <a:lnTo>
                  <a:pt x="522198" y="50145"/>
                </a:lnTo>
                <a:lnTo>
                  <a:pt x="578104" y="61379"/>
                </a:lnTo>
                <a:lnTo>
                  <a:pt x="633342" y="73628"/>
                </a:lnTo>
                <a:lnTo>
                  <a:pt x="687844" y="86862"/>
                </a:lnTo>
                <a:lnTo>
                  <a:pt x="741545" y="101048"/>
                </a:lnTo>
                <a:lnTo>
                  <a:pt x="794378" y="116155"/>
                </a:lnTo>
                <a:lnTo>
                  <a:pt x="846275" y="132151"/>
                </a:lnTo>
                <a:lnTo>
                  <a:pt x="897170" y="149003"/>
                </a:lnTo>
                <a:lnTo>
                  <a:pt x="946996" y="166682"/>
                </a:lnTo>
                <a:lnTo>
                  <a:pt x="995686" y="185154"/>
                </a:lnTo>
                <a:lnTo>
                  <a:pt x="1043174" y="204388"/>
                </a:lnTo>
                <a:lnTo>
                  <a:pt x="1089393" y="224352"/>
                </a:lnTo>
                <a:lnTo>
                  <a:pt x="1134275" y="245015"/>
                </a:lnTo>
                <a:lnTo>
                  <a:pt x="1177755" y="266344"/>
                </a:lnTo>
                <a:lnTo>
                  <a:pt x="1219765" y="288308"/>
                </a:lnTo>
                <a:lnTo>
                  <a:pt x="1260239" y="310876"/>
                </a:lnTo>
                <a:lnTo>
                  <a:pt x="1299109" y="334015"/>
                </a:lnTo>
                <a:lnTo>
                  <a:pt x="1336310" y="357694"/>
                </a:lnTo>
                <a:lnTo>
                  <a:pt x="1371774" y="381880"/>
                </a:lnTo>
                <a:lnTo>
                  <a:pt x="1405434" y="406543"/>
                </a:lnTo>
                <a:lnTo>
                  <a:pt x="1437223" y="431650"/>
                </a:lnTo>
                <a:lnTo>
                  <a:pt x="1467076" y="457171"/>
                </a:lnTo>
                <a:lnTo>
                  <a:pt x="1520702" y="509322"/>
                </a:lnTo>
                <a:lnTo>
                  <a:pt x="1565779" y="562743"/>
                </a:lnTo>
                <a:lnTo>
                  <a:pt x="1601771" y="617180"/>
                </a:lnTo>
                <a:lnTo>
                  <a:pt x="1628144" y="672380"/>
                </a:lnTo>
                <a:lnTo>
                  <a:pt x="1644364" y="728087"/>
                </a:lnTo>
                <a:lnTo>
                  <a:pt x="1649896" y="784048"/>
                </a:lnTo>
                <a:lnTo>
                  <a:pt x="1647510" y="820790"/>
                </a:lnTo>
                <a:lnTo>
                  <a:pt x="1628845" y="893986"/>
                </a:lnTo>
                <a:lnTo>
                  <a:pt x="1612868" y="930296"/>
                </a:lnTo>
                <a:lnTo>
                  <a:pt x="1592662" y="966319"/>
                </a:lnTo>
                <a:lnTo>
                  <a:pt x="1568380" y="1001982"/>
                </a:lnTo>
                <a:lnTo>
                  <a:pt x="1540171" y="1037215"/>
                </a:lnTo>
                <a:lnTo>
                  <a:pt x="1508187" y="1071944"/>
                </a:lnTo>
                <a:lnTo>
                  <a:pt x="1472579" y="1106099"/>
                </a:lnTo>
                <a:lnTo>
                  <a:pt x="1433497" y="1139608"/>
                </a:lnTo>
                <a:lnTo>
                  <a:pt x="1391093" y="1172399"/>
                </a:lnTo>
                <a:lnTo>
                  <a:pt x="1345517" y="1204400"/>
                </a:lnTo>
                <a:lnTo>
                  <a:pt x="1296922" y="1235539"/>
                </a:lnTo>
                <a:lnTo>
                  <a:pt x="1245457" y="1265746"/>
                </a:lnTo>
                <a:lnTo>
                  <a:pt x="1191273" y="1294947"/>
                </a:lnTo>
                <a:lnTo>
                  <a:pt x="1134522" y="1323072"/>
                </a:lnTo>
                <a:lnTo>
                  <a:pt x="1091722" y="1342815"/>
                </a:lnTo>
                <a:lnTo>
                  <a:pt x="1047703" y="1361922"/>
                </a:lnTo>
                <a:lnTo>
                  <a:pt x="1002521" y="1380366"/>
                </a:lnTo>
                <a:lnTo>
                  <a:pt x="956236" y="1398118"/>
                </a:lnTo>
                <a:lnTo>
                  <a:pt x="908906" y="1415152"/>
                </a:lnTo>
                <a:lnTo>
                  <a:pt x="860588" y="1431439"/>
                </a:lnTo>
                <a:lnTo>
                  <a:pt x="811341" y="1446953"/>
                </a:lnTo>
                <a:lnTo>
                  <a:pt x="761222" y="1461666"/>
                </a:lnTo>
                <a:lnTo>
                  <a:pt x="710291" y="1475550"/>
                </a:lnTo>
                <a:lnTo>
                  <a:pt x="658606" y="1488577"/>
                </a:lnTo>
                <a:lnTo>
                  <a:pt x="606223" y="1500721"/>
                </a:lnTo>
                <a:lnTo>
                  <a:pt x="557637" y="1511049"/>
                </a:lnTo>
                <a:lnTo>
                  <a:pt x="508559" y="1520593"/>
                </a:lnTo>
                <a:lnTo>
                  <a:pt x="459033" y="1529331"/>
                </a:lnTo>
                <a:lnTo>
                  <a:pt x="409105" y="1537242"/>
                </a:lnTo>
                <a:lnTo>
                  <a:pt x="358820" y="1544304"/>
                </a:lnTo>
                <a:lnTo>
                  <a:pt x="308224" y="1550496"/>
                </a:lnTo>
                <a:lnTo>
                  <a:pt x="270104" y="1554540"/>
                </a:lnTo>
                <a:lnTo>
                  <a:pt x="231849" y="1558078"/>
                </a:lnTo>
                <a:lnTo>
                  <a:pt x="193481" y="1561099"/>
                </a:lnTo>
                <a:lnTo>
                  <a:pt x="155024" y="1563596"/>
                </a:lnTo>
                <a:lnTo>
                  <a:pt x="116474" y="1565546"/>
                </a:lnTo>
                <a:lnTo>
                  <a:pt x="114874" y="1565621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6590" y="4016643"/>
            <a:ext cx="106149" cy="8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5006" y="3098474"/>
            <a:ext cx="848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51002" y="3260399"/>
            <a:ext cx="679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8321" y="2493912"/>
            <a:ext cx="1905000" cy="1566545"/>
          </a:xfrm>
          <a:custGeom>
            <a:avLst/>
            <a:gdLst/>
            <a:ahLst/>
            <a:cxnLst/>
            <a:rect l="l" t="t" r="r" b="b"/>
            <a:pathLst>
              <a:path w="1905000" h="1566545">
                <a:moveTo>
                  <a:pt x="1904646" y="1566231"/>
                </a:moveTo>
                <a:lnTo>
                  <a:pt x="1843868" y="1565703"/>
                </a:lnTo>
                <a:lnTo>
                  <a:pt x="1783145" y="1564132"/>
                </a:lnTo>
                <a:lnTo>
                  <a:pt x="1722533" y="1561542"/>
                </a:lnTo>
                <a:lnTo>
                  <a:pt x="1662085" y="1557955"/>
                </a:lnTo>
                <a:lnTo>
                  <a:pt x="1601857" y="1553393"/>
                </a:lnTo>
                <a:lnTo>
                  <a:pt x="1541904" y="1547881"/>
                </a:lnTo>
                <a:lnTo>
                  <a:pt x="1482282" y="1541439"/>
                </a:lnTo>
                <a:lnTo>
                  <a:pt x="1423044" y="1534091"/>
                </a:lnTo>
                <a:lnTo>
                  <a:pt x="1364247" y="1525860"/>
                </a:lnTo>
                <a:lnTo>
                  <a:pt x="1305944" y="1516767"/>
                </a:lnTo>
                <a:lnTo>
                  <a:pt x="1248193" y="1506837"/>
                </a:lnTo>
                <a:lnTo>
                  <a:pt x="1191046" y="1496090"/>
                </a:lnTo>
                <a:lnTo>
                  <a:pt x="1134560" y="1484551"/>
                </a:lnTo>
                <a:lnTo>
                  <a:pt x="1078789" y="1472242"/>
                </a:lnTo>
                <a:lnTo>
                  <a:pt x="1023789" y="1459185"/>
                </a:lnTo>
                <a:lnTo>
                  <a:pt x="969614" y="1445403"/>
                </a:lnTo>
                <a:lnTo>
                  <a:pt x="916320" y="1430919"/>
                </a:lnTo>
                <a:lnTo>
                  <a:pt x="863961" y="1415755"/>
                </a:lnTo>
                <a:lnTo>
                  <a:pt x="812593" y="1399934"/>
                </a:lnTo>
                <a:lnTo>
                  <a:pt x="762271" y="1383478"/>
                </a:lnTo>
                <a:lnTo>
                  <a:pt x="713050" y="1366411"/>
                </a:lnTo>
                <a:lnTo>
                  <a:pt x="664984" y="1348755"/>
                </a:lnTo>
                <a:lnTo>
                  <a:pt x="618129" y="1330533"/>
                </a:lnTo>
                <a:lnTo>
                  <a:pt x="572541" y="1311767"/>
                </a:lnTo>
                <a:lnTo>
                  <a:pt x="528273" y="1292479"/>
                </a:lnTo>
                <a:lnTo>
                  <a:pt x="485381" y="1272694"/>
                </a:lnTo>
                <a:lnTo>
                  <a:pt x="443920" y="1252432"/>
                </a:lnTo>
                <a:lnTo>
                  <a:pt x="403945" y="1231718"/>
                </a:lnTo>
                <a:lnTo>
                  <a:pt x="365512" y="1210573"/>
                </a:lnTo>
                <a:lnTo>
                  <a:pt x="328674" y="1189020"/>
                </a:lnTo>
                <a:lnTo>
                  <a:pt x="293488" y="1167082"/>
                </a:lnTo>
                <a:lnTo>
                  <a:pt x="260008" y="1144782"/>
                </a:lnTo>
                <a:lnTo>
                  <a:pt x="228290" y="1122141"/>
                </a:lnTo>
                <a:lnTo>
                  <a:pt x="170357" y="1075932"/>
                </a:lnTo>
                <a:lnTo>
                  <a:pt x="120130" y="1028635"/>
                </a:lnTo>
                <a:lnTo>
                  <a:pt x="78050" y="980432"/>
                </a:lnTo>
                <a:lnTo>
                  <a:pt x="44556" y="931504"/>
                </a:lnTo>
                <a:lnTo>
                  <a:pt x="20090" y="882033"/>
                </a:lnTo>
                <a:lnTo>
                  <a:pt x="5091" y="832198"/>
                </a:lnTo>
                <a:lnTo>
                  <a:pt x="0" y="782183"/>
                </a:lnTo>
                <a:lnTo>
                  <a:pt x="2190" y="749523"/>
                </a:lnTo>
                <a:lnTo>
                  <a:pt x="19310" y="684404"/>
                </a:lnTo>
                <a:lnTo>
                  <a:pt x="52599" y="619890"/>
                </a:lnTo>
                <a:lnTo>
                  <a:pt x="75000" y="587986"/>
                </a:lnTo>
                <a:lnTo>
                  <a:pt x="101076" y="556384"/>
                </a:lnTo>
                <a:lnTo>
                  <a:pt x="130705" y="525135"/>
                </a:lnTo>
                <a:lnTo>
                  <a:pt x="163763" y="494290"/>
                </a:lnTo>
                <a:lnTo>
                  <a:pt x="200128" y="463898"/>
                </a:lnTo>
                <a:lnTo>
                  <a:pt x="239678" y="434011"/>
                </a:lnTo>
                <a:lnTo>
                  <a:pt x="282291" y="404678"/>
                </a:lnTo>
                <a:lnTo>
                  <a:pt x="327843" y="375950"/>
                </a:lnTo>
                <a:lnTo>
                  <a:pt x="376213" y="347877"/>
                </a:lnTo>
                <a:lnTo>
                  <a:pt x="427277" y="320511"/>
                </a:lnTo>
                <a:lnTo>
                  <a:pt x="480914" y="293900"/>
                </a:lnTo>
                <a:lnTo>
                  <a:pt x="537001" y="268096"/>
                </a:lnTo>
                <a:lnTo>
                  <a:pt x="595416" y="243149"/>
                </a:lnTo>
                <a:lnTo>
                  <a:pt x="637156" y="226407"/>
                </a:lnTo>
                <a:lnTo>
                  <a:pt x="679912" y="210116"/>
                </a:lnTo>
                <a:lnTo>
                  <a:pt x="723643" y="194294"/>
                </a:lnTo>
                <a:lnTo>
                  <a:pt x="768309" y="178957"/>
                </a:lnTo>
                <a:lnTo>
                  <a:pt x="813869" y="164122"/>
                </a:lnTo>
                <a:lnTo>
                  <a:pt x="860282" y="149805"/>
                </a:lnTo>
                <a:lnTo>
                  <a:pt x="907509" y="136024"/>
                </a:lnTo>
                <a:lnTo>
                  <a:pt x="955508" y="122795"/>
                </a:lnTo>
                <a:lnTo>
                  <a:pt x="1004239" y="110134"/>
                </a:lnTo>
                <a:lnTo>
                  <a:pt x="1053661" y="98059"/>
                </a:lnTo>
                <a:lnTo>
                  <a:pt x="1103735" y="86586"/>
                </a:lnTo>
                <a:lnTo>
                  <a:pt x="1154419" y="75733"/>
                </a:lnTo>
                <a:lnTo>
                  <a:pt x="1205672" y="65514"/>
                </a:lnTo>
                <a:lnTo>
                  <a:pt x="1253735" y="56609"/>
                </a:lnTo>
                <a:lnTo>
                  <a:pt x="1302224" y="48280"/>
                </a:lnTo>
                <a:lnTo>
                  <a:pt x="1351104" y="40541"/>
                </a:lnTo>
                <a:lnTo>
                  <a:pt x="1400343" y="33404"/>
                </a:lnTo>
                <a:lnTo>
                  <a:pt x="1449906" y="26884"/>
                </a:lnTo>
                <a:lnTo>
                  <a:pt x="1499760" y="20993"/>
                </a:lnTo>
                <a:lnTo>
                  <a:pt x="1549871" y="15744"/>
                </a:lnTo>
                <a:lnTo>
                  <a:pt x="1593907" y="11690"/>
                </a:lnTo>
                <a:lnTo>
                  <a:pt x="1638099" y="8148"/>
                </a:lnTo>
                <a:lnTo>
                  <a:pt x="1682428" y="5125"/>
                </a:lnTo>
                <a:lnTo>
                  <a:pt x="1726871" y="2632"/>
                </a:lnTo>
                <a:lnTo>
                  <a:pt x="1771371" y="679"/>
                </a:lnTo>
                <a:lnTo>
                  <a:pt x="1790971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149" y="2956066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7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endParaRPr kumimoji="0" sz="1800" b="0" i="0" u="none" strike="noStrike" kern="1200" cap="none" spc="0" normalizeH="0" baseline="-30092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5370" y="2494980"/>
            <a:ext cx="1517650" cy="1565275"/>
          </a:xfrm>
          <a:custGeom>
            <a:avLst/>
            <a:gdLst/>
            <a:ahLst/>
            <a:cxnLst/>
            <a:rect l="l" t="t" r="r" b="b"/>
            <a:pathLst>
              <a:path w="1517650" h="1565275">
                <a:moveTo>
                  <a:pt x="1517596" y="1565164"/>
                </a:moveTo>
                <a:lnTo>
                  <a:pt x="1459240" y="1564397"/>
                </a:lnTo>
                <a:lnTo>
                  <a:pt x="1400960" y="1562124"/>
                </a:lnTo>
                <a:lnTo>
                  <a:pt x="1342833" y="1558383"/>
                </a:lnTo>
                <a:lnTo>
                  <a:pt x="1284937" y="1553215"/>
                </a:lnTo>
                <a:lnTo>
                  <a:pt x="1227347" y="1546659"/>
                </a:lnTo>
                <a:lnTo>
                  <a:pt x="1170140" y="1538755"/>
                </a:lnTo>
                <a:lnTo>
                  <a:pt x="1113394" y="1529543"/>
                </a:lnTo>
                <a:lnTo>
                  <a:pt x="1057185" y="1519061"/>
                </a:lnTo>
                <a:lnTo>
                  <a:pt x="1001590" y="1507351"/>
                </a:lnTo>
                <a:lnTo>
                  <a:pt x="946686" y="1494450"/>
                </a:lnTo>
                <a:lnTo>
                  <a:pt x="892549" y="1480400"/>
                </a:lnTo>
                <a:lnTo>
                  <a:pt x="839257" y="1465240"/>
                </a:lnTo>
                <a:lnTo>
                  <a:pt x="786885" y="1449009"/>
                </a:lnTo>
                <a:lnTo>
                  <a:pt x="735511" y="1431746"/>
                </a:lnTo>
                <a:lnTo>
                  <a:pt x="685212" y="1413493"/>
                </a:lnTo>
                <a:lnTo>
                  <a:pt x="636064" y="1394288"/>
                </a:lnTo>
                <a:lnTo>
                  <a:pt x="588144" y="1374171"/>
                </a:lnTo>
                <a:lnTo>
                  <a:pt x="541529" y="1353182"/>
                </a:lnTo>
                <a:lnTo>
                  <a:pt x="496295" y="1331360"/>
                </a:lnTo>
                <a:lnTo>
                  <a:pt x="452520" y="1308744"/>
                </a:lnTo>
                <a:lnTo>
                  <a:pt x="410280" y="1285376"/>
                </a:lnTo>
                <a:lnTo>
                  <a:pt x="369652" y="1261294"/>
                </a:lnTo>
                <a:lnTo>
                  <a:pt x="330713" y="1236537"/>
                </a:lnTo>
                <a:lnTo>
                  <a:pt x="293539" y="1211147"/>
                </a:lnTo>
                <a:lnTo>
                  <a:pt x="258208" y="1185161"/>
                </a:lnTo>
                <a:lnTo>
                  <a:pt x="224795" y="1158620"/>
                </a:lnTo>
                <a:lnTo>
                  <a:pt x="193379" y="1131564"/>
                </a:lnTo>
                <a:lnTo>
                  <a:pt x="164035" y="1104032"/>
                </a:lnTo>
                <a:lnTo>
                  <a:pt x="136840" y="1076064"/>
                </a:lnTo>
                <a:lnTo>
                  <a:pt x="89206" y="1018977"/>
                </a:lnTo>
                <a:lnTo>
                  <a:pt x="51091" y="960622"/>
                </a:lnTo>
                <a:lnTo>
                  <a:pt x="23109" y="901315"/>
                </a:lnTo>
                <a:lnTo>
                  <a:pt x="5873" y="841374"/>
                </a:lnTo>
                <a:lnTo>
                  <a:pt x="0" y="781115"/>
                </a:lnTo>
                <a:lnTo>
                  <a:pt x="2207" y="744375"/>
                </a:lnTo>
                <a:lnTo>
                  <a:pt x="19407" y="671182"/>
                </a:lnTo>
                <a:lnTo>
                  <a:pt x="34121" y="634872"/>
                </a:lnTo>
                <a:lnTo>
                  <a:pt x="52727" y="598850"/>
                </a:lnTo>
                <a:lnTo>
                  <a:pt x="75085" y="563186"/>
                </a:lnTo>
                <a:lnTo>
                  <a:pt x="101056" y="527953"/>
                </a:lnTo>
                <a:lnTo>
                  <a:pt x="130501" y="493223"/>
                </a:lnTo>
                <a:lnTo>
                  <a:pt x="163282" y="459066"/>
                </a:lnTo>
                <a:lnTo>
                  <a:pt x="199259" y="425556"/>
                </a:lnTo>
                <a:lnTo>
                  <a:pt x="238293" y="392764"/>
                </a:lnTo>
                <a:lnTo>
                  <a:pt x="280246" y="360761"/>
                </a:lnTo>
                <a:lnTo>
                  <a:pt x="324979" y="329620"/>
                </a:lnTo>
                <a:lnTo>
                  <a:pt x="372352" y="299411"/>
                </a:lnTo>
                <a:lnTo>
                  <a:pt x="422226" y="270208"/>
                </a:lnTo>
                <a:lnTo>
                  <a:pt x="474464" y="242082"/>
                </a:lnTo>
                <a:lnTo>
                  <a:pt x="517864" y="220404"/>
                </a:lnTo>
                <a:lnTo>
                  <a:pt x="562615" y="199498"/>
                </a:lnTo>
                <a:lnTo>
                  <a:pt x="608647" y="179401"/>
                </a:lnTo>
                <a:lnTo>
                  <a:pt x="655889" y="160149"/>
                </a:lnTo>
                <a:lnTo>
                  <a:pt x="704269" y="141779"/>
                </a:lnTo>
                <a:lnTo>
                  <a:pt x="753715" y="124328"/>
                </a:lnTo>
                <a:lnTo>
                  <a:pt x="804158" y="107832"/>
                </a:lnTo>
                <a:lnTo>
                  <a:pt x="855525" y="92329"/>
                </a:lnTo>
                <a:lnTo>
                  <a:pt x="907745" y="77855"/>
                </a:lnTo>
                <a:lnTo>
                  <a:pt x="960748" y="64447"/>
                </a:lnTo>
                <a:lnTo>
                  <a:pt x="1014462" y="52140"/>
                </a:lnTo>
                <a:lnTo>
                  <a:pt x="1068819" y="40973"/>
                </a:lnTo>
                <a:lnTo>
                  <a:pt x="1123746" y="30983"/>
                </a:lnTo>
                <a:lnTo>
                  <a:pt x="1179171" y="22205"/>
                </a:lnTo>
                <a:lnTo>
                  <a:pt x="1235022" y="14677"/>
                </a:lnTo>
                <a:lnTo>
                  <a:pt x="1305328" y="7080"/>
                </a:lnTo>
                <a:lnTo>
                  <a:pt x="1376047" y="1564"/>
                </a:lnTo>
                <a:lnTo>
                  <a:pt x="1393772" y="519"/>
                </a:lnTo>
                <a:lnTo>
                  <a:pt x="1403947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4891" y="2967773"/>
            <a:ext cx="1231900" cy="602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1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0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46718" y="5562144"/>
            <a:ext cx="174498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12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71849" y="3464100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t+1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D82F6-6ADC-42B3-BFE6-A2B8BFFC913E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B5C52938-6C56-4273-B2AB-68DA4B71E937}"/>
              </a:ext>
            </a:extLst>
          </p:cNvPr>
          <p:cNvSpPr/>
          <p:nvPr/>
        </p:nvSpPr>
        <p:spPr>
          <a:xfrm>
            <a:off x="3338968" y="2454000"/>
            <a:ext cx="106274" cy="81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BD1FD7C-C824-FD7D-5C2A-150DE56D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 animBg="1"/>
      <p:bldP spid="10" grpId="0"/>
      <p:bldP spid="11" grpId="0" animBg="1"/>
      <p:bldP spid="13" grpId="0"/>
      <p:bldP spid="14" grpId="0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425651-5AF6-49E4-AE54-00213469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2289492"/>
            <a:ext cx="9010650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E1FD17-216F-4F64-A94D-B259555FFCE5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7FF95826-FDA9-421E-B97D-2396E702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Policy Gradients</a:t>
            </a:r>
          </a:p>
        </p:txBody>
      </p:sp>
    </p:spTree>
    <p:extLst>
      <p:ext uri="{BB962C8B-B14F-4D97-AF65-F5344CB8AC3E}">
        <p14:creationId xmlns:p14="http://schemas.microsoft.com/office/powerpoint/2010/main" val="3403532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875" y="1845055"/>
            <a:ext cx="7915909" cy="2233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estimator: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Interpretation: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r(</a:t>
            </a:r>
            <a:r>
              <a:rPr kumimoji="0" lang="el-GR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τ</a:t>
            </a:r>
            <a:r>
              <a:rPr kumimoji="0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high, push up the probabilities of the actions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</a:t>
            </a:r>
          </a:p>
          <a:p>
            <a:pPr marL="4699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r(</a:t>
            </a:r>
            <a:r>
              <a:rPr kumimoji="0" lang="el-GR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τ</a:t>
            </a:r>
            <a:r>
              <a:rPr kumimoji="0" sz="18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low, push down the probabilities of the actions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Might seem simplistic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if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trajectory is good then all its actions were  good.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in expectation, it averages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2620" y="1832473"/>
            <a:ext cx="3992291" cy="63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46248-164C-4D2F-B98C-89D3D9EF2DAF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D19C8AA-DB03-494F-BCF3-3C4A1CA0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5" dirty="0"/>
              <a:t>REINFORCE Algorithm </a:t>
            </a:r>
            <a:r>
              <a:rPr lang="en-US" sz="4400" spc="-5" dirty="0"/>
              <a:t>(Williams 1992)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CB6173-A803-476F-9C9A-6D406719C5A0}"/>
              </a:ext>
            </a:extLst>
          </p:cNvPr>
          <p:cNvSpPr txBox="1"/>
          <p:nvPr/>
        </p:nvSpPr>
        <p:spPr>
          <a:xfrm>
            <a:off x="457200" y="4426927"/>
            <a:ext cx="800358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47980">
              <a:lnSpc>
                <a:spcPct val="100699"/>
              </a:lnSpc>
            </a:pPr>
            <a:r>
              <a:rPr lang="en-US" sz="1800" spc="-20" dirty="0">
                <a:solidFill>
                  <a:srgbClr val="FF0000"/>
                </a:solidFill>
                <a:latin typeface="Arial"/>
                <a:cs typeface="Arial"/>
              </a:rPr>
              <a:t>However, </a:t>
            </a:r>
            <a:r>
              <a:rPr lang="en-US" sz="1800" spc="-5" dirty="0">
                <a:solidFill>
                  <a:srgbClr val="FF0000"/>
                </a:solidFill>
                <a:latin typeface="Arial"/>
                <a:cs typeface="Arial"/>
              </a:rPr>
              <a:t>this also </a:t>
            </a:r>
            <a:r>
              <a:rPr lang="en-US" sz="1800" spc="-10" dirty="0">
                <a:solidFill>
                  <a:srgbClr val="FF0000"/>
                </a:solidFill>
                <a:latin typeface="Arial"/>
                <a:cs typeface="Arial"/>
              </a:rPr>
              <a:t>suffers </a:t>
            </a:r>
            <a:r>
              <a:rPr lang="en-US" sz="1800" spc="-5" dirty="0">
                <a:solidFill>
                  <a:srgbClr val="FF0000"/>
                </a:solidFill>
                <a:latin typeface="Arial"/>
                <a:cs typeface="Arial"/>
              </a:rPr>
              <a:t>from high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variance </a:t>
            </a:r>
            <a:r>
              <a:rPr lang="en-US" sz="1800" spc="-5" dirty="0">
                <a:solidFill>
                  <a:srgbClr val="FF0000"/>
                </a:solidFill>
                <a:latin typeface="Arial"/>
                <a:cs typeface="Arial"/>
              </a:rPr>
              <a:t>because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credit </a:t>
            </a:r>
            <a:r>
              <a:rPr lang="en-US" sz="1800" spc="-5" dirty="0">
                <a:solidFill>
                  <a:srgbClr val="FF0000"/>
                </a:solidFill>
                <a:latin typeface="Arial"/>
                <a:cs typeface="Arial"/>
              </a:rPr>
              <a:t>assignment is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really </a:t>
            </a:r>
            <a:r>
              <a:rPr lang="en-US" sz="1800" spc="-5" dirty="0">
                <a:solidFill>
                  <a:srgbClr val="FF0000"/>
                </a:solidFill>
                <a:latin typeface="Arial"/>
                <a:cs typeface="Arial"/>
              </a:rPr>
              <a:t>hard. Can we help the</a:t>
            </a:r>
            <a:r>
              <a:rPr lang="en-US"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spc="-5" dirty="0">
                <a:solidFill>
                  <a:srgbClr val="FF0000"/>
                </a:solidFill>
                <a:latin typeface="Arial"/>
                <a:cs typeface="Arial"/>
              </a:rPr>
              <a:t>estimator?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895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8662" y="1869954"/>
            <a:ext cx="7490459" cy="140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Gradient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estimator: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b="1" spc="-5" dirty="0">
                <a:latin typeface="Arial"/>
                <a:cs typeface="Arial"/>
              </a:rPr>
              <a:t>First idea: </a:t>
            </a:r>
            <a:r>
              <a:rPr spc="-5" dirty="0">
                <a:latin typeface="Arial"/>
                <a:cs typeface="Arial"/>
              </a:rPr>
              <a:t>Push up probabilities of an action </a:t>
            </a:r>
            <a:r>
              <a:rPr dirty="0">
                <a:latin typeface="Arial"/>
                <a:cs typeface="Arial"/>
              </a:rPr>
              <a:t>seen, </a:t>
            </a:r>
            <a:r>
              <a:rPr spc="-5" dirty="0">
                <a:latin typeface="Arial"/>
                <a:cs typeface="Arial"/>
              </a:rPr>
              <a:t>only by the </a:t>
            </a:r>
            <a:r>
              <a:rPr dirty="0">
                <a:latin typeface="Arial"/>
                <a:cs typeface="Arial"/>
              </a:rPr>
              <a:t>cumulative  </a:t>
            </a:r>
            <a:r>
              <a:rPr spc="-5" dirty="0">
                <a:latin typeface="Arial"/>
                <a:cs typeface="Arial"/>
              </a:rPr>
              <a:t>future </a:t>
            </a:r>
            <a:r>
              <a:rPr dirty="0">
                <a:latin typeface="Arial"/>
                <a:cs typeface="Arial"/>
              </a:rPr>
              <a:t>reward </a:t>
            </a:r>
            <a:r>
              <a:rPr spc="-5" dirty="0">
                <a:latin typeface="Arial"/>
                <a:cs typeface="Arial"/>
              </a:rPr>
              <a:t>from that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state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661" y="4394381"/>
            <a:ext cx="69878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Second idea: </a:t>
            </a:r>
            <a:r>
              <a:rPr spc="-5" dirty="0">
                <a:latin typeface="Arial"/>
                <a:cs typeface="Arial"/>
              </a:rPr>
              <a:t>Use discount factor </a:t>
            </a:r>
            <a:r>
              <a:rPr spc="440" dirty="0">
                <a:latin typeface="FreeSerif"/>
                <a:cs typeface="FreeSerif"/>
              </a:rPr>
              <a:t>𝛾</a:t>
            </a:r>
            <a:r>
              <a:rPr spc="50" dirty="0">
                <a:latin typeface="FreeSerif"/>
                <a:cs typeface="FreeSerif"/>
              </a:rPr>
              <a:t> </a:t>
            </a:r>
            <a:r>
              <a:rPr spc="-5" dirty="0">
                <a:latin typeface="Arial"/>
                <a:cs typeface="Arial"/>
              </a:rPr>
              <a:t>to ignore delayed </a:t>
            </a:r>
            <a:r>
              <a:rPr spc="-10" dirty="0">
                <a:latin typeface="Arial"/>
                <a:cs typeface="Arial"/>
              </a:rPr>
              <a:t>effects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8945" y="4795500"/>
            <a:ext cx="4368066" cy="812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8945" y="3257596"/>
            <a:ext cx="3893142" cy="812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0220" y="1832473"/>
            <a:ext cx="3992291" cy="635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65719" y="5714543"/>
            <a:ext cx="13798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14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7456513" y="4857292"/>
            <a:ext cx="163512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/>
              <a:t>June </a:t>
            </a:r>
            <a:r>
              <a:rPr lang="en-US" spc="-5"/>
              <a:t>04,</a:t>
            </a:r>
            <a:r>
              <a:rPr lang="en-US" spc="-95"/>
              <a:t> </a:t>
            </a:r>
            <a:r>
              <a:rPr lang="en-US" spc="-5"/>
              <a:t>2020</a:t>
            </a:r>
            <a:endParaRPr spc="-5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7D0D4C7-DBF4-4791-9B6C-94196A01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Reduction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0424D-6661-4E90-A675-0ACF5AEFE2BC}"/>
              </a:ext>
            </a:extLst>
          </p:cNvPr>
          <p:cNvSpPr txBox="1"/>
          <p:nvPr/>
        </p:nvSpPr>
        <p:spPr>
          <a:xfrm>
            <a:off x="0" y="6604084"/>
            <a:ext cx="21226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Ranjay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Krishna,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Danfei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0223" y="2031340"/>
            <a:ext cx="7818120" cy="253409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21970" algn="just">
              <a:lnSpc>
                <a:spcPct val="100699"/>
              </a:lnSpc>
              <a:spcBef>
                <a:spcPts val="85"/>
              </a:spcBef>
            </a:pPr>
            <a:r>
              <a:rPr b="1" spc="-5" dirty="0">
                <a:latin typeface="Arial"/>
                <a:cs typeface="Arial"/>
              </a:rPr>
              <a:t>Problem: </a:t>
            </a:r>
            <a:r>
              <a:rPr spc="-5" dirty="0">
                <a:latin typeface="Arial"/>
                <a:cs typeface="Arial"/>
              </a:rPr>
              <a:t>The </a:t>
            </a:r>
            <a:r>
              <a:rPr dirty="0">
                <a:latin typeface="Arial"/>
                <a:cs typeface="Arial"/>
              </a:rPr>
              <a:t>raw value </a:t>
            </a:r>
            <a:r>
              <a:rPr spc="-5" dirty="0">
                <a:latin typeface="Arial"/>
                <a:cs typeface="Arial"/>
              </a:rPr>
              <a:t>of </a:t>
            </a: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trajectory isn’t necessarily </a:t>
            </a:r>
            <a:r>
              <a:rPr dirty="0">
                <a:latin typeface="Arial"/>
                <a:cs typeface="Arial"/>
              </a:rPr>
              <a:t>meaningful. </a:t>
            </a:r>
            <a:r>
              <a:rPr spc="-5" dirty="0">
                <a:latin typeface="Arial"/>
                <a:cs typeface="Arial"/>
              </a:rPr>
              <a:t>For  example, if </a:t>
            </a:r>
            <a:r>
              <a:rPr dirty="0">
                <a:latin typeface="Arial"/>
                <a:cs typeface="Arial"/>
              </a:rPr>
              <a:t>rewards </a:t>
            </a:r>
            <a:r>
              <a:rPr spc="-5" dirty="0">
                <a:latin typeface="Arial"/>
                <a:cs typeface="Arial"/>
              </a:rPr>
              <a:t>are all positive, </a:t>
            </a:r>
            <a:r>
              <a:rPr dirty="0">
                <a:latin typeface="Arial"/>
                <a:cs typeface="Arial"/>
              </a:rPr>
              <a:t>you keep </a:t>
            </a:r>
            <a:r>
              <a:rPr spc="-5" dirty="0">
                <a:latin typeface="Arial"/>
                <a:cs typeface="Arial"/>
              </a:rPr>
              <a:t>pushing up probabilities of  actions.</a:t>
            </a:r>
            <a:endParaRPr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b="1" spc="-5" dirty="0">
                <a:latin typeface="Arial"/>
                <a:cs typeface="Arial"/>
              </a:rPr>
              <a:t>What is important </a:t>
            </a:r>
            <a:r>
              <a:rPr b="1" dirty="0">
                <a:latin typeface="Arial"/>
                <a:cs typeface="Arial"/>
              </a:rPr>
              <a:t>then? </a:t>
            </a:r>
            <a:r>
              <a:rPr spc="-5" dirty="0">
                <a:latin typeface="Arial"/>
                <a:cs typeface="Arial"/>
              </a:rPr>
              <a:t>Whether </a:t>
            </a:r>
            <a:r>
              <a:rPr dirty="0">
                <a:latin typeface="Arial"/>
                <a:cs typeface="Arial"/>
              </a:rPr>
              <a:t>a reward </a:t>
            </a:r>
            <a:r>
              <a:rPr spc="-5" dirty="0">
                <a:latin typeface="Arial"/>
                <a:cs typeface="Arial"/>
              </a:rPr>
              <a:t>is better or worse than what </a:t>
            </a:r>
            <a:r>
              <a:rPr dirty="0">
                <a:latin typeface="Arial"/>
                <a:cs typeface="Arial"/>
              </a:rPr>
              <a:t>you  </a:t>
            </a:r>
            <a:r>
              <a:rPr spc="-5" dirty="0">
                <a:latin typeface="Arial"/>
                <a:cs typeface="Arial"/>
              </a:rPr>
              <a:t>expect to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get</a:t>
            </a:r>
            <a:endParaRPr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850">
              <a:latin typeface="Arial"/>
              <a:cs typeface="Arial"/>
            </a:endParaRPr>
          </a:p>
          <a:p>
            <a:pPr marL="12700" marR="1821814">
              <a:lnSpc>
                <a:spcPct val="100699"/>
              </a:lnSpc>
            </a:pPr>
            <a:r>
              <a:rPr b="1" spc="-5" dirty="0">
                <a:latin typeface="Arial"/>
                <a:cs typeface="Arial"/>
              </a:rPr>
              <a:t>Idea: </a:t>
            </a:r>
            <a:r>
              <a:rPr spc="-5" dirty="0">
                <a:latin typeface="Arial"/>
                <a:cs typeface="Arial"/>
              </a:rPr>
              <a:t>Introduce </a:t>
            </a: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baseline function dependent on the </a:t>
            </a:r>
            <a:r>
              <a:rPr dirty="0">
                <a:latin typeface="Arial"/>
                <a:cs typeface="Arial"/>
              </a:rPr>
              <a:t>state.  </a:t>
            </a:r>
            <a:r>
              <a:rPr spc="-20" dirty="0">
                <a:latin typeface="Arial"/>
                <a:cs typeface="Arial"/>
              </a:rPr>
              <a:t>Concretely, </a:t>
            </a:r>
            <a:r>
              <a:rPr spc="-5" dirty="0">
                <a:latin typeface="Arial"/>
                <a:cs typeface="Arial"/>
              </a:rPr>
              <a:t>estimator is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now: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5196" y="4602668"/>
            <a:ext cx="4812315" cy="76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5719" y="5714543"/>
            <a:ext cx="13798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14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456513" y="4857292"/>
            <a:ext cx="163512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10"/>
              </a:lnSpc>
            </a:pPr>
            <a:r>
              <a:rPr lang="en-US"/>
              <a:t>June </a:t>
            </a:r>
            <a:r>
              <a:rPr lang="en-US" spc="-5"/>
              <a:t>04,</a:t>
            </a:r>
            <a:r>
              <a:rPr lang="en-US" spc="-95"/>
              <a:t> </a:t>
            </a:r>
            <a:r>
              <a:rPr lang="en-US" spc="-5"/>
              <a:t>2020</a:t>
            </a:r>
            <a:endParaRPr spc="-5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E429F7D-D22C-4624-80C3-8A8DB881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Reduction: Baseline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39813-1E2C-4625-9E33-5C659CE62BB7}"/>
              </a:ext>
            </a:extLst>
          </p:cNvPr>
          <p:cNvSpPr txBox="1"/>
          <p:nvPr/>
        </p:nvSpPr>
        <p:spPr>
          <a:xfrm>
            <a:off x="0" y="6604084"/>
            <a:ext cx="21226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Ranjay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Krishna,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Danfei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8249" y="1908300"/>
            <a:ext cx="7861300" cy="271458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0010" marR="17780" algn="just">
              <a:lnSpc>
                <a:spcPct val="100699"/>
              </a:lnSpc>
              <a:spcBef>
                <a:spcPts val="85"/>
              </a:spcBef>
            </a:pPr>
            <a:r>
              <a:rPr spc="-20" dirty="0">
                <a:latin typeface="Arial"/>
                <a:cs typeface="Arial"/>
              </a:rPr>
              <a:t>Want </a:t>
            </a:r>
            <a:r>
              <a:rPr spc="-5" dirty="0">
                <a:latin typeface="Arial"/>
                <a:cs typeface="Arial"/>
              </a:rPr>
              <a:t>to push up the probability of an action from </a:t>
            </a:r>
            <a:r>
              <a:rPr dirty="0">
                <a:latin typeface="Arial"/>
                <a:cs typeface="Arial"/>
              </a:rPr>
              <a:t>a state, </a:t>
            </a:r>
            <a:r>
              <a:rPr spc="-5" dirty="0">
                <a:latin typeface="Arial"/>
                <a:cs typeface="Arial"/>
              </a:rPr>
              <a:t>if this action was better than the </a:t>
            </a:r>
            <a:r>
              <a:rPr b="1" spc="-5" dirty="0">
                <a:latin typeface="Arial"/>
                <a:cs typeface="Arial"/>
              </a:rPr>
              <a:t>expected value of what we should get </a:t>
            </a:r>
            <a:r>
              <a:rPr b="1" dirty="0">
                <a:latin typeface="Arial"/>
                <a:cs typeface="Arial"/>
              </a:rPr>
              <a:t>from that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state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50800">
              <a:spcBef>
                <a:spcPts val="765"/>
              </a:spcBef>
            </a:pPr>
            <a:endParaRPr lang="en-US" spc="-20" dirty="0">
              <a:latin typeface="Arial"/>
              <a:cs typeface="Arial"/>
            </a:endParaRPr>
          </a:p>
          <a:p>
            <a:pPr marL="50800">
              <a:spcBef>
                <a:spcPts val="765"/>
              </a:spcBef>
            </a:pPr>
            <a:r>
              <a:rPr spc="-20" dirty="0">
                <a:latin typeface="Arial"/>
                <a:cs typeface="Arial"/>
              </a:rPr>
              <a:t>Intuitively, </a:t>
            </a:r>
            <a:r>
              <a:rPr spc="-5" dirty="0">
                <a:latin typeface="Arial"/>
                <a:cs typeface="Arial"/>
              </a:rPr>
              <a:t>we are happy with an action </a:t>
            </a:r>
            <a:r>
              <a:rPr spc="20" dirty="0">
                <a:latin typeface="Arial"/>
                <a:cs typeface="Arial"/>
              </a:rPr>
              <a:t>a</a:t>
            </a:r>
            <a:r>
              <a:rPr spc="30" baseline="-30092" dirty="0">
                <a:latin typeface="Arial"/>
                <a:cs typeface="Arial"/>
              </a:rPr>
              <a:t>t </a:t>
            </a:r>
            <a:r>
              <a:rPr spc="-5" dirty="0">
                <a:latin typeface="Arial"/>
                <a:cs typeface="Arial"/>
              </a:rPr>
              <a:t>in </a:t>
            </a:r>
            <a:r>
              <a:rPr dirty="0">
                <a:latin typeface="Arial"/>
                <a:cs typeface="Arial"/>
              </a:rPr>
              <a:t>a state s</a:t>
            </a:r>
            <a:r>
              <a:rPr baseline="-30092" dirty="0">
                <a:latin typeface="Arial"/>
                <a:cs typeface="Arial"/>
              </a:rPr>
              <a:t>t</a:t>
            </a:r>
            <a:r>
              <a:rPr spc="-60" baseline="-30092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if</a:t>
            </a:r>
            <a:endParaRPr dirty="0">
              <a:latin typeface="Arial"/>
              <a:cs typeface="Arial"/>
            </a:endParaRPr>
          </a:p>
          <a:p>
            <a:pPr marL="50800">
              <a:spcBef>
                <a:spcPts val="15"/>
              </a:spcBef>
            </a:pPr>
            <a:r>
              <a:rPr spc="-5" dirty="0">
                <a:latin typeface="Arial"/>
                <a:cs typeface="Arial"/>
              </a:rPr>
              <a:t>is large. On the </a:t>
            </a:r>
            <a:r>
              <a:rPr spc="-15" dirty="0">
                <a:latin typeface="Arial"/>
                <a:cs typeface="Arial"/>
              </a:rPr>
              <a:t>contrary, </a:t>
            </a:r>
            <a:r>
              <a:rPr spc="-5" dirty="0">
                <a:latin typeface="Arial"/>
                <a:cs typeface="Arial"/>
              </a:rPr>
              <a:t>we are unhappy with an action if </a:t>
            </a:r>
            <a:r>
              <a:rPr spc="-15" dirty="0">
                <a:latin typeface="Arial"/>
                <a:cs typeface="Arial"/>
              </a:rPr>
              <a:t>it’s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small.</a:t>
            </a:r>
            <a:endParaRPr lang="en-US" dirty="0">
              <a:latin typeface="Arial"/>
              <a:cs typeface="Arial"/>
            </a:endParaRPr>
          </a:p>
          <a:p>
            <a:pPr marL="50800">
              <a:spcBef>
                <a:spcPts val="15"/>
              </a:spcBef>
            </a:pPr>
            <a:endParaRPr lang="en-US" dirty="0">
              <a:latin typeface="Arial"/>
              <a:cs typeface="Arial"/>
            </a:endParaRPr>
          </a:p>
          <a:p>
            <a:pPr marL="50800">
              <a:spcBef>
                <a:spcPts val="15"/>
              </a:spcBef>
            </a:pPr>
            <a:endParaRPr lang="en-US" dirty="0">
              <a:latin typeface="Arial"/>
              <a:cs typeface="Arial"/>
            </a:endParaRPr>
          </a:p>
          <a:p>
            <a:pPr marL="50800">
              <a:spcBef>
                <a:spcPts val="15"/>
              </a:spcBef>
            </a:pPr>
            <a:r>
              <a:rPr lang="en-US" spc="-5" dirty="0">
                <a:latin typeface="Arial"/>
                <a:cs typeface="Arial"/>
              </a:rPr>
              <a:t>Using this, we get the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estimator:</a:t>
            </a:r>
            <a:endParaRPr lang="en-US" dirty="0">
              <a:latin typeface="Arial"/>
              <a:cs typeface="Arial"/>
            </a:endParaRPr>
          </a:p>
          <a:p>
            <a:pPr marL="50800">
              <a:spcBef>
                <a:spcPts val="15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7705" y="2949739"/>
            <a:ext cx="2066370" cy="256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65719" y="5714543"/>
            <a:ext cx="13798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Lecture 14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315405" y="4871460"/>
            <a:ext cx="386079" cy="316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2310"/>
              </a:lnSpc>
            </a:pPr>
            <a:fld id="{81D60167-4931-47E6-BA6A-407CBD079E47}" type="slidenum">
              <a:rPr lang="en-US" smtClean="0"/>
              <a:pPr marL="38100">
                <a:lnSpc>
                  <a:spcPts val="2310"/>
                </a:lnSpc>
              </a:pPr>
              <a:t>34</a:t>
            </a:fld>
            <a:endParaRPr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FB2EA0A-6773-440A-8C7E-D8FAD00C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the baseline?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9BB2122-7272-41B7-A884-7C7256F4C9D9}"/>
              </a:ext>
            </a:extLst>
          </p:cNvPr>
          <p:cNvSpPr/>
          <p:nvPr/>
        </p:nvSpPr>
        <p:spPr>
          <a:xfrm>
            <a:off x="2452036" y="4534019"/>
            <a:ext cx="4827365" cy="495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EC09A-CB66-4CA5-A5D2-5F07E8D1E98E}"/>
              </a:ext>
            </a:extLst>
          </p:cNvPr>
          <p:cNvSpPr txBox="1"/>
          <p:nvPr/>
        </p:nvSpPr>
        <p:spPr>
          <a:xfrm>
            <a:off x="0" y="6604084"/>
            <a:ext cx="21226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Ranjay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Krishna,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Danfei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424" y="1832104"/>
            <a:ext cx="7353300" cy="2802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combine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 Gradients and Q-learning  by training both an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policy) and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critic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Q-function).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153035" lvl="0" indent="-3048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actor decides which action to take, and 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critic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tells the actor  how good its action was and how it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63500" lvl="0" indent="-3048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alleviates the task of 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critic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it only has to learn 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(state,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action) pairs generated by the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also incorporate Q-learning tricks e.g. experience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replay</a:t>
            </a:r>
          </a:p>
          <a:p>
            <a:pPr marL="469900" marR="217804" lvl="0" indent="-3048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469265" algn="l"/>
                <a:tab pos="469900" algn="l"/>
              </a:tabLst>
              <a:defRPr/>
            </a:pPr>
            <a:r>
              <a:rPr kumimoji="0" lang="en-US" sz="1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Define </a:t>
            </a:r>
            <a:r>
              <a:rPr kumimoji="0" sz="1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the advantage </a:t>
            </a:r>
            <a:r>
              <a:rPr kumimoji="0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action was better than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expected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6287" y="4450729"/>
            <a:ext cx="2958243" cy="252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C5192-7ABD-4AC1-9AA5-451C7118BAAA}"/>
              </a:ext>
            </a:extLst>
          </p:cNvPr>
          <p:cNvSpPr txBox="1"/>
          <p:nvPr/>
        </p:nvSpPr>
        <p:spPr>
          <a:xfrm>
            <a:off x="0" y="6604084"/>
            <a:ext cx="4046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6453A09-FA67-48E7-9E12-4C9D978D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Algorithm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124CA-D4AC-4BB0-B70A-715E81B4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5040"/>
            <a:ext cx="8229600" cy="3901123"/>
          </a:xfrm>
        </p:spPr>
        <p:txBody>
          <a:bodyPr/>
          <a:lstStyle/>
          <a:p>
            <a:r>
              <a:rPr lang="en-US" dirty="0"/>
              <a:t>Objective:</a:t>
            </a:r>
          </a:p>
          <a:p>
            <a:r>
              <a:rPr lang="en-US" dirty="0">
                <a:latin typeface="+mj-lt"/>
              </a:rPr>
              <a:t>x</a:t>
            </a:r>
            <a:r>
              <a:rPr lang="en-US" altLang="en-US" baseline="-25000" dirty="0">
                <a:latin typeface="+mj-lt"/>
              </a:rPr>
              <a:t>i</a:t>
            </a:r>
            <a:r>
              <a:rPr lang="en-US" altLang="en-US" dirty="0">
                <a:latin typeface="+mj-lt"/>
              </a:rPr>
              <a:t> = state</a:t>
            </a:r>
          </a:p>
          <a:p>
            <a:r>
              <a:rPr lang="en-US" altLang="en-US" dirty="0" err="1">
                <a:latin typeface="+mj-lt"/>
              </a:rPr>
              <a:t>y</a:t>
            </a:r>
            <a:r>
              <a:rPr lang="en-US" altLang="en-US" baseline="-25000" dirty="0" err="1">
                <a:latin typeface="+mj-lt"/>
              </a:rPr>
              <a:t>i</a:t>
            </a:r>
            <a:r>
              <a:rPr lang="en-US" altLang="en-US" dirty="0">
                <a:latin typeface="+mj-lt"/>
              </a:rPr>
              <a:t> = sampled action</a:t>
            </a:r>
          </a:p>
          <a:p>
            <a:r>
              <a:rPr lang="en-US" altLang="en-US" dirty="0">
                <a:latin typeface="+mj-lt"/>
              </a:rPr>
              <a:t>A</a:t>
            </a:r>
            <a:r>
              <a:rPr lang="en-US" altLang="en-US" baseline="-25000" dirty="0">
                <a:latin typeface="+mj-lt"/>
              </a:rPr>
              <a:t>i</a:t>
            </a:r>
            <a:r>
              <a:rPr lang="en-US" altLang="en-US" dirty="0">
                <a:latin typeface="+mj-lt"/>
              </a:rPr>
              <a:t> = “advantage” e.g. +1/-1 for win/lose in simplest version, or discounted, or improvement over “baseline”</a:t>
            </a:r>
          </a:p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4D47BC-38F4-42DC-9A1A-E9111EFD4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465" y="2166038"/>
            <a:ext cx="44046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Size1"/>
                <a:ea typeface="+mn-ea"/>
                <a:cs typeface="+mn-cs"/>
              </a:rPr>
              <a:t>∑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A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i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in"/>
                <a:ea typeface="+mn-ea"/>
                <a:cs typeface="+mn-cs"/>
              </a:rPr>
              <a:t>log 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p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in"/>
                <a:ea typeface="+mn-ea"/>
                <a:cs typeface="+mn-cs"/>
              </a:rPr>
              <a:t>(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y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i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in"/>
                <a:ea typeface="+mn-ea"/>
                <a:cs typeface="+mn-cs"/>
              </a:rPr>
              <a:t>∣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th"/>
                <a:ea typeface="+mn-ea"/>
                <a:cs typeface="+mn-cs"/>
              </a:rPr>
              <a:t>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thJax_Main"/>
                <a:ea typeface="+mn-ea"/>
                <a:cs typeface="+mn-cs"/>
              </a:rPr>
              <a:t>)</a:t>
            </a:r>
            <a:endParaRPr kumimoji="0" lang="en-US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14B94-1875-4762-957E-32CA7950E1C6}"/>
              </a:ext>
            </a:extLst>
          </p:cNvPr>
          <p:cNvSpPr txBox="1"/>
          <p:nvPr/>
        </p:nvSpPr>
        <p:spPr>
          <a:xfrm>
            <a:off x="0" y="6604084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1CA96C34-EAFC-4479-8963-C7E1B8D8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Policy Gradients </a:t>
            </a:r>
            <a:r>
              <a:rPr lang="en-US" dirty="0" err="1"/>
              <a:t>tl;dr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09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97CF-CBF7-4009-9869-431AEF062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5040"/>
            <a:ext cx="8229600" cy="390112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Policy gradients suffers from high variance and instability; might want to make gradients smaller (e.g. relative to a baseline)</a:t>
            </a:r>
            <a:endParaRPr lang="en-US" dirty="0"/>
          </a:p>
          <a:p>
            <a:r>
              <a:rPr lang="en-US" altLang="en-US" dirty="0"/>
              <a:t>Policy gradients can handle continuous action spaces (Gaussian policy)</a:t>
            </a:r>
          </a:p>
          <a:p>
            <a:r>
              <a:rPr lang="en-US" dirty="0"/>
              <a:t>Estimating exact value of state-action pairs vs choosing what actions to take (value not important)</a:t>
            </a:r>
          </a:p>
          <a:p>
            <a:r>
              <a:rPr lang="en-US" altLang="en-US" dirty="0">
                <a:latin typeface="+mj-lt"/>
              </a:rPr>
              <a:t>Step-by-step (did I correctly estimate the reward at this time) vs delayed feedback (run policy and wait until game terminates)</a:t>
            </a: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8E33134F-D65F-4191-A97D-368E990A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Policy Gradients vs Q-Learning</a:t>
            </a:r>
          </a:p>
        </p:txBody>
      </p:sp>
    </p:spTree>
    <p:extLst>
      <p:ext uri="{BB962C8B-B14F-4D97-AF65-F5344CB8AC3E}">
        <p14:creationId xmlns:p14="http://schemas.microsoft.com/office/powerpoint/2010/main" val="2960464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C331-F850-4B5A-A309-47E0959B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7629-2EDF-44E3-83B1-DA4193E4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3BC72-71B2-4ED3-984D-B733B143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9" t="24373" r="25638" b="7730"/>
          <a:stretch/>
        </p:blipFill>
        <p:spPr>
          <a:xfrm>
            <a:off x="1546698" y="1524115"/>
            <a:ext cx="6050604" cy="4602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8308F-92F9-4F2D-B863-F05AEB14FADA}"/>
              </a:ext>
            </a:extLst>
          </p:cNvPr>
          <p:cNvSpPr txBox="1"/>
          <p:nvPr/>
        </p:nvSpPr>
        <p:spPr>
          <a:xfrm>
            <a:off x="0" y="6584628"/>
            <a:ext cx="6399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Zhu et al., “Target-driven Visual Navigation in Indoor Scenes using Deep Reinforcement Learning”, ICRA 2017</a:t>
            </a:r>
          </a:p>
        </p:txBody>
      </p:sp>
    </p:spTree>
    <p:extLst>
      <p:ext uri="{BB962C8B-B14F-4D97-AF65-F5344CB8AC3E}">
        <p14:creationId xmlns:p14="http://schemas.microsoft.com/office/powerpoint/2010/main" val="3557189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C331-F850-4B5A-A309-47E0959B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7629-2EDF-44E3-83B1-DA4193E4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61247-AD4E-4D7B-8B30-8941B78A0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6" t="41773" r="32766" b="27210"/>
          <a:stretch/>
        </p:blipFill>
        <p:spPr>
          <a:xfrm>
            <a:off x="457200" y="1279036"/>
            <a:ext cx="4813461" cy="2436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15AA7-C40D-45FB-B8E5-B330DAB2A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0" t="24941" r="21276" b="16619"/>
          <a:stretch/>
        </p:blipFill>
        <p:spPr>
          <a:xfrm>
            <a:off x="3696510" y="3615789"/>
            <a:ext cx="4990290" cy="285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84C35-2C79-44AE-874C-074BD063DEA5}"/>
              </a:ext>
            </a:extLst>
          </p:cNvPr>
          <p:cNvSpPr txBox="1"/>
          <p:nvPr/>
        </p:nvSpPr>
        <p:spPr>
          <a:xfrm>
            <a:off x="0" y="6584628"/>
            <a:ext cx="4333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 et al., “Visual Semantic Navigation using Scene Priors”, ICLR 2019</a:t>
            </a:r>
          </a:p>
        </p:txBody>
      </p:sp>
    </p:spTree>
    <p:extLst>
      <p:ext uri="{BB962C8B-B14F-4D97-AF65-F5344CB8AC3E}">
        <p14:creationId xmlns:p14="http://schemas.microsoft.com/office/powerpoint/2010/main" val="175638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9405" marR="0" lvl="0" indent="0" algn="r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589405" marR="0" lvl="0" indent="0" algn="r" defTabSz="914400" rtl="0" eaLnBrk="1" fontAlgn="auto" latinLnBrk="0" hangingPunct="1">
                <a:lnSpc>
                  <a:spcPts val="23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4048" y="1910422"/>
            <a:ext cx="2444820" cy="2688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23" y="2281295"/>
            <a:ext cx="508317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Objective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Balance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pole on top of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movable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angle, angular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speed,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position, horizontal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velocity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horizontal force applied on the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Reward: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each time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the pole is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upright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6719" y="5562144"/>
            <a:ext cx="13798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14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4F3-23DB-438C-9757-57B80515F4A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36A1EC6-AFC4-2767-C84C-0E0BAEC9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Cart-Pole</a:t>
            </a:r>
            <a:r>
              <a:rPr lang="en-US" spc="-90" dirty="0"/>
              <a:t> </a:t>
            </a:r>
            <a:r>
              <a:rPr lang="en-US" spc="-5" dirty="0"/>
              <a:t>Problem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C331-F850-4B5A-A309-47E0959B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question-answering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7629-2EDF-44E3-83B1-DA4193E4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00C48-42A3-49F4-B372-73BCB8D7F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66" t="23428" r="21490" b="11324"/>
          <a:stretch/>
        </p:blipFill>
        <p:spPr>
          <a:xfrm>
            <a:off x="1425101" y="1600200"/>
            <a:ext cx="6293798" cy="4552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16BD6-80A1-4369-8612-203A2EE33FEC}"/>
              </a:ext>
            </a:extLst>
          </p:cNvPr>
          <p:cNvSpPr txBox="1"/>
          <p:nvPr/>
        </p:nvSpPr>
        <p:spPr>
          <a:xfrm>
            <a:off x="0" y="6584628"/>
            <a:ext cx="3352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 et al., “Embodied Question Answering”, CVPR 2018</a:t>
            </a:r>
          </a:p>
        </p:txBody>
      </p:sp>
    </p:spTree>
    <p:extLst>
      <p:ext uri="{BB962C8B-B14F-4D97-AF65-F5344CB8AC3E}">
        <p14:creationId xmlns:p14="http://schemas.microsoft.com/office/powerpoint/2010/main" val="4283653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C331-F850-4B5A-A309-47E0959B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question-answering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7629-2EDF-44E3-83B1-DA4193E4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FCD39-11B3-4001-88E6-A8131AFD6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0023" r="20845" b="37613"/>
          <a:stretch/>
        </p:blipFill>
        <p:spPr>
          <a:xfrm>
            <a:off x="457200" y="1684185"/>
            <a:ext cx="8229600" cy="264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B04B87-EB10-4DD1-8F06-4D91DB1B375B}"/>
              </a:ext>
            </a:extLst>
          </p:cNvPr>
          <p:cNvSpPr txBox="1"/>
          <p:nvPr/>
        </p:nvSpPr>
        <p:spPr>
          <a:xfrm>
            <a:off x="0" y="6584628"/>
            <a:ext cx="3352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 et al., “Embodied Question Answering”, CVPR 2018</a:t>
            </a:r>
          </a:p>
        </p:txBody>
      </p:sp>
    </p:spTree>
    <p:extLst>
      <p:ext uri="{BB962C8B-B14F-4D97-AF65-F5344CB8AC3E}">
        <p14:creationId xmlns:p14="http://schemas.microsoft.com/office/powerpoint/2010/main" val="4088115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C331-F850-4B5A-A309-47E0959B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object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7629-2EDF-44E3-83B1-DA4193E4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51A4D-124A-4D12-A4C5-8EC60CA72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96" t="34964" r="25109" b="30994"/>
          <a:stretch/>
        </p:blipFill>
        <p:spPr>
          <a:xfrm>
            <a:off x="1272208" y="1600200"/>
            <a:ext cx="6599583" cy="3750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8BC2C-660B-4E28-B73C-B72BC92EC9FA}"/>
              </a:ext>
            </a:extLst>
          </p:cNvPr>
          <p:cNvSpPr txBox="1"/>
          <p:nvPr/>
        </p:nvSpPr>
        <p:spPr>
          <a:xfrm>
            <a:off x="0" y="6584628"/>
            <a:ext cx="622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Caicedo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Lazebnik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“Active Object Localization with Deep Reinforcement Learning”, ICCV 2015</a:t>
            </a:r>
          </a:p>
        </p:txBody>
      </p:sp>
    </p:spTree>
    <p:extLst>
      <p:ext uri="{BB962C8B-B14F-4D97-AF65-F5344CB8AC3E}">
        <p14:creationId xmlns:p14="http://schemas.microsoft.com/office/powerpoint/2010/main" val="1834827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C331-F850-4B5A-A309-47E0959B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for object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7629-2EDF-44E3-83B1-DA4193E4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6D0FD-E9CA-4233-82DF-F5CF4D4AC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4" t="41304" r="59240" b="38985"/>
          <a:stretch/>
        </p:blipFill>
        <p:spPr>
          <a:xfrm>
            <a:off x="1953263" y="1607205"/>
            <a:ext cx="5237473" cy="1685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5A71CC-EFF4-4F94-91C2-1AEF3931D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75" y="3243650"/>
            <a:ext cx="4254565" cy="664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B4BA7-F277-4AF3-96E4-968F81A59A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02" b="15971"/>
          <a:stretch/>
        </p:blipFill>
        <p:spPr>
          <a:xfrm>
            <a:off x="4938743" y="3237848"/>
            <a:ext cx="3921600" cy="664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167C3-DBDE-4D55-87EC-40FA8EB52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199" y="3863181"/>
            <a:ext cx="3921600" cy="2579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9A2D2C-2F48-464C-9BB1-89570B02A3FE}"/>
              </a:ext>
            </a:extLst>
          </p:cNvPr>
          <p:cNvSpPr txBox="1"/>
          <p:nvPr/>
        </p:nvSpPr>
        <p:spPr>
          <a:xfrm>
            <a:off x="0" y="6584628"/>
            <a:ext cx="622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Caicedo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Lazebnik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“Active Object Localization with Deep Reinforcement Learning”, ICCV 2015</a:t>
            </a:r>
          </a:p>
        </p:txBody>
      </p:sp>
    </p:spTree>
    <p:extLst>
      <p:ext uri="{BB962C8B-B14F-4D97-AF65-F5344CB8AC3E}">
        <p14:creationId xmlns:p14="http://schemas.microsoft.com/office/powerpoint/2010/main" val="408775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94CA76-0971-FA14-B108-1876620B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Atari</a:t>
            </a:r>
            <a:r>
              <a:rPr lang="en-US" spc="-90" dirty="0"/>
              <a:t> </a:t>
            </a:r>
            <a:r>
              <a:rPr lang="en-US" spc="-5" dirty="0"/>
              <a:t>Games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9405" marR="0" lvl="0" indent="0" algn="r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589405" marR="0" lvl="0" indent="0" algn="r" defTabSz="914400" rtl="0" eaLnBrk="1" fontAlgn="auto" latinLnBrk="0" hangingPunct="1">
                <a:lnSpc>
                  <a:spcPts val="23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199" y="1692024"/>
            <a:ext cx="8469582" cy="1205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800" y="3396746"/>
            <a:ext cx="484314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Objective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Complete the game with the highest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Raw pixel inputs of the game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Left, Right, Up,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 increase/decrease at each time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6719" y="5562144"/>
            <a:ext cx="13798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14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F0F70-F6FE-4809-BC6E-2985FBCFB5E1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9405" marR="0" lvl="0" indent="0" algn="r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589405" marR="0" lvl="0" indent="0" algn="r" defTabSz="914400" rtl="0" eaLnBrk="1" fontAlgn="auto" latinLnBrk="0" hangingPunct="1">
                <a:lnSpc>
                  <a:spcPts val="23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5618" y="2673591"/>
            <a:ext cx="475297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Objective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Win the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game!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Position of all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pieces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to put the next piece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Reward: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win at the end of the game,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otherwise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699" y="1676773"/>
            <a:ext cx="3504442" cy="3504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6719" y="5562144"/>
            <a:ext cx="137985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14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081F2-1404-4E7E-9E0C-A4082C5A0E4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17EA02-8EBF-1BB6-020F-6239BCE7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2968" y="2455572"/>
            <a:ext cx="1905000" cy="472565"/>
          </a:xfrm>
          <a:prstGeom prst="rect">
            <a:avLst/>
          </a:prstGeom>
          <a:solidFill>
            <a:srgbClr val="FBE4CD"/>
          </a:solidFill>
          <a:ln w="19049">
            <a:solidFill>
              <a:srgbClr val="FF9900"/>
            </a:solidFill>
          </a:ln>
        </p:spPr>
        <p:txBody>
          <a:bodyPr vert="horz" wrap="square" lIns="0" tIns="19367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2968" y="4023694"/>
            <a:ext cx="1905000" cy="472565"/>
          </a:xfrm>
          <a:prstGeom prst="rect">
            <a:avLst/>
          </a:prstGeom>
          <a:solidFill>
            <a:srgbClr val="C8DAF7"/>
          </a:solidFill>
          <a:ln w="19049">
            <a:solidFill>
              <a:srgbClr val="4985E8"/>
            </a:solidFill>
          </a:ln>
        </p:spPr>
        <p:txBody>
          <a:bodyPr vert="horz" wrap="square" lIns="0" tIns="193675" rIns="0" bIns="0" rtlCol="0">
            <a:spAutoFit/>
          </a:bodyPr>
          <a:lstStyle/>
          <a:p>
            <a:pPr marL="310515" marR="0" lvl="0" indent="0" algn="l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4985E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7664" y="2796821"/>
            <a:ext cx="1650364" cy="1565910"/>
          </a:xfrm>
          <a:custGeom>
            <a:avLst/>
            <a:gdLst/>
            <a:ahLst/>
            <a:cxnLst/>
            <a:rect l="l" t="t" r="r" b="b"/>
            <a:pathLst>
              <a:path w="1650365" h="1565910">
                <a:moveTo>
                  <a:pt x="0" y="0"/>
                </a:moveTo>
                <a:lnTo>
                  <a:pt x="58913" y="661"/>
                </a:lnTo>
                <a:lnTo>
                  <a:pt x="117760" y="2624"/>
                </a:lnTo>
                <a:lnTo>
                  <a:pt x="176472" y="5857"/>
                </a:lnTo>
                <a:lnTo>
                  <a:pt x="234985" y="10328"/>
                </a:lnTo>
                <a:lnTo>
                  <a:pt x="293229" y="16006"/>
                </a:lnTo>
                <a:lnTo>
                  <a:pt x="351140" y="22858"/>
                </a:lnTo>
                <a:lnTo>
                  <a:pt x="408649" y="30853"/>
                </a:lnTo>
                <a:lnTo>
                  <a:pt x="465691" y="39960"/>
                </a:lnTo>
                <a:lnTo>
                  <a:pt x="522198" y="50145"/>
                </a:lnTo>
                <a:lnTo>
                  <a:pt x="578104" y="61379"/>
                </a:lnTo>
                <a:lnTo>
                  <a:pt x="633342" y="73628"/>
                </a:lnTo>
                <a:lnTo>
                  <a:pt x="687844" y="86862"/>
                </a:lnTo>
                <a:lnTo>
                  <a:pt x="741545" y="101048"/>
                </a:lnTo>
                <a:lnTo>
                  <a:pt x="794378" y="116155"/>
                </a:lnTo>
                <a:lnTo>
                  <a:pt x="846275" y="132151"/>
                </a:lnTo>
                <a:lnTo>
                  <a:pt x="897170" y="149003"/>
                </a:lnTo>
                <a:lnTo>
                  <a:pt x="946996" y="166682"/>
                </a:lnTo>
                <a:lnTo>
                  <a:pt x="995686" y="185154"/>
                </a:lnTo>
                <a:lnTo>
                  <a:pt x="1043174" y="204388"/>
                </a:lnTo>
                <a:lnTo>
                  <a:pt x="1089393" y="224352"/>
                </a:lnTo>
                <a:lnTo>
                  <a:pt x="1134275" y="245015"/>
                </a:lnTo>
                <a:lnTo>
                  <a:pt x="1177755" y="266344"/>
                </a:lnTo>
                <a:lnTo>
                  <a:pt x="1219765" y="288308"/>
                </a:lnTo>
                <a:lnTo>
                  <a:pt x="1260239" y="310876"/>
                </a:lnTo>
                <a:lnTo>
                  <a:pt x="1299109" y="334015"/>
                </a:lnTo>
                <a:lnTo>
                  <a:pt x="1336310" y="357694"/>
                </a:lnTo>
                <a:lnTo>
                  <a:pt x="1371774" y="381880"/>
                </a:lnTo>
                <a:lnTo>
                  <a:pt x="1405434" y="406543"/>
                </a:lnTo>
                <a:lnTo>
                  <a:pt x="1437223" y="431650"/>
                </a:lnTo>
                <a:lnTo>
                  <a:pt x="1467076" y="457171"/>
                </a:lnTo>
                <a:lnTo>
                  <a:pt x="1520702" y="509322"/>
                </a:lnTo>
                <a:lnTo>
                  <a:pt x="1565779" y="562743"/>
                </a:lnTo>
                <a:lnTo>
                  <a:pt x="1601771" y="617180"/>
                </a:lnTo>
                <a:lnTo>
                  <a:pt x="1628144" y="672380"/>
                </a:lnTo>
                <a:lnTo>
                  <a:pt x="1644364" y="728087"/>
                </a:lnTo>
                <a:lnTo>
                  <a:pt x="1649896" y="784048"/>
                </a:lnTo>
                <a:lnTo>
                  <a:pt x="1647510" y="820790"/>
                </a:lnTo>
                <a:lnTo>
                  <a:pt x="1628845" y="893986"/>
                </a:lnTo>
                <a:lnTo>
                  <a:pt x="1612868" y="930296"/>
                </a:lnTo>
                <a:lnTo>
                  <a:pt x="1592662" y="966319"/>
                </a:lnTo>
                <a:lnTo>
                  <a:pt x="1568380" y="1001982"/>
                </a:lnTo>
                <a:lnTo>
                  <a:pt x="1540171" y="1037215"/>
                </a:lnTo>
                <a:lnTo>
                  <a:pt x="1508187" y="1071944"/>
                </a:lnTo>
                <a:lnTo>
                  <a:pt x="1472579" y="1106099"/>
                </a:lnTo>
                <a:lnTo>
                  <a:pt x="1433497" y="1139608"/>
                </a:lnTo>
                <a:lnTo>
                  <a:pt x="1391093" y="1172399"/>
                </a:lnTo>
                <a:lnTo>
                  <a:pt x="1345517" y="1204400"/>
                </a:lnTo>
                <a:lnTo>
                  <a:pt x="1296922" y="1235539"/>
                </a:lnTo>
                <a:lnTo>
                  <a:pt x="1245457" y="1265746"/>
                </a:lnTo>
                <a:lnTo>
                  <a:pt x="1191273" y="1294947"/>
                </a:lnTo>
                <a:lnTo>
                  <a:pt x="1134522" y="1323072"/>
                </a:lnTo>
                <a:lnTo>
                  <a:pt x="1091722" y="1342815"/>
                </a:lnTo>
                <a:lnTo>
                  <a:pt x="1047703" y="1361922"/>
                </a:lnTo>
                <a:lnTo>
                  <a:pt x="1002521" y="1380366"/>
                </a:lnTo>
                <a:lnTo>
                  <a:pt x="956236" y="1398118"/>
                </a:lnTo>
                <a:lnTo>
                  <a:pt x="908906" y="1415152"/>
                </a:lnTo>
                <a:lnTo>
                  <a:pt x="860588" y="1431439"/>
                </a:lnTo>
                <a:lnTo>
                  <a:pt x="811341" y="1446953"/>
                </a:lnTo>
                <a:lnTo>
                  <a:pt x="761222" y="1461666"/>
                </a:lnTo>
                <a:lnTo>
                  <a:pt x="710291" y="1475550"/>
                </a:lnTo>
                <a:lnTo>
                  <a:pt x="658606" y="1488577"/>
                </a:lnTo>
                <a:lnTo>
                  <a:pt x="606223" y="1500721"/>
                </a:lnTo>
                <a:lnTo>
                  <a:pt x="557637" y="1511049"/>
                </a:lnTo>
                <a:lnTo>
                  <a:pt x="508559" y="1520593"/>
                </a:lnTo>
                <a:lnTo>
                  <a:pt x="459033" y="1529331"/>
                </a:lnTo>
                <a:lnTo>
                  <a:pt x="409105" y="1537242"/>
                </a:lnTo>
                <a:lnTo>
                  <a:pt x="358820" y="1544304"/>
                </a:lnTo>
                <a:lnTo>
                  <a:pt x="308224" y="1550496"/>
                </a:lnTo>
                <a:lnTo>
                  <a:pt x="270104" y="1554540"/>
                </a:lnTo>
                <a:lnTo>
                  <a:pt x="231849" y="1558078"/>
                </a:lnTo>
                <a:lnTo>
                  <a:pt x="193481" y="1561099"/>
                </a:lnTo>
                <a:lnTo>
                  <a:pt x="155024" y="1563596"/>
                </a:lnTo>
                <a:lnTo>
                  <a:pt x="116474" y="1565546"/>
                </a:lnTo>
                <a:lnTo>
                  <a:pt x="114874" y="1565621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6590" y="4321443"/>
            <a:ext cx="106149" cy="8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5006" y="3403274"/>
            <a:ext cx="848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1002" y="3565198"/>
            <a:ext cx="679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8321" y="2798712"/>
            <a:ext cx="1905000" cy="1566545"/>
          </a:xfrm>
          <a:custGeom>
            <a:avLst/>
            <a:gdLst/>
            <a:ahLst/>
            <a:cxnLst/>
            <a:rect l="l" t="t" r="r" b="b"/>
            <a:pathLst>
              <a:path w="1905000" h="1566545">
                <a:moveTo>
                  <a:pt x="1904646" y="1566231"/>
                </a:moveTo>
                <a:lnTo>
                  <a:pt x="1843868" y="1565703"/>
                </a:lnTo>
                <a:lnTo>
                  <a:pt x="1783145" y="1564132"/>
                </a:lnTo>
                <a:lnTo>
                  <a:pt x="1722533" y="1561542"/>
                </a:lnTo>
                <a:lnTo>
                  <a:pt x="1662085" y="1557955"/>
                </a:lnTo>
                <a:lnTo>
                  <a:pt x="1601857" y="1553393"/>
                </a:lnTo>
                <a:lnTo>
                  <a:pt x="1541904" y="1547881"/>
                </a:lnTo>
                <a:lnTo>
                  <a:pt x="1482282" y="1541439"/>
                </a:lnTo>
                <a:lnTo>
                  <a:pt x="1423044" y="1534091"/>
                </a:lnTo>
                <a:lnTo>
                  <a:pt x="1364247" y="1525860"/>
                </a:lnTo>
                <a:lnTo>
                  <a:pt x="1305944" y="1516767"/>
                </a:lnTo>
                <a:lnTo>
                  <a:pt x="1248193" y="1506837"/>
                </a:lnTo>
                <a:lnTo>
                  <a:pt x="1191046" y="1496090"/>
                </a:lnTo>
                <a:lnTo>
                  <a:pt x="1134560" y="1484551"/>
                </a:lnTo>
                <a:lnTo>
                  <a:pt x="1078789" y="1472242"/>
                </a:lnTo>
                <a:lnTo>
                  <a:pt x="1023789" y="1459185"/>
                </a:lnTo>
                <a:lnTo>
                  <a:pt x="969614" y="1445403"/>
                </a:lnTo>
                <a:lnTo>
                  <a:pt x="916320" y="1430919"/>
                </a:lnTo>
                <a:lnTo>
                  <a:pt x="863961" y="1415755"/>
                </a:lnTo>
                <a:lnTo>
                  <a:pt x="812593" y="1399934"/>
                </a:lnTo>
                <a:lnTo>
                  <a:pt x="762271" y="1383478"/>
                </a:lnTo>
                <a:lnTo>
                  <a:pt x="713050" y="1366411"/>
                </a:lnTo>
                <a:lnTo>
                  <a:pt x="664984" y="1348755"/>
                </a:lnTo>
                <a:lnTo>
                  <a:pt x="618129" y="1330533"/>
                </a:lnTo>
                <a:lnTo>
                  <a:pt x="572541" y="1311767"/>
                </a:lnTo>
                <a:lnTo>
                  <a:pt x="528273" y="1292479"/>
                </a:lnTo>
                <a:lnTo>
                  <a:pt x="485381" y="1272694"/>
                </a:lnTo>
                <a:lnTo>
                  <a:pt x="443920" y="1252432"/>
                </a:lnTo>
                <a:lnTo>
                  <a:pt x="403945" y="1231718"/>
                </a:lnTo>
                <a:lnTo>
                  <a:pt x="365512" y="1210573"/>
                </a:lnTo>
                <a:lnTo>
                  <a:pt x="328674" y="1189020"/>
                </a:lnTo>
                <a:lnTo>
                  <a:pt x="293488" y="1167082"/>
                </a:lnTo>
                <a:lnTo>
                  <a:pt x="260008" y="1144782"/>
                </a:lnTo>
                <a:lnTo>
                  <a:pt x="228290" y="1122141"/>
                </a:lnTo>
                <a:lnTo>
                  <a:pt x="170357" y="1075932"/>
                </a:lnTo>
                <a:lnTo>
                  <a:pt x="120130" y="1028635"/>
                </a:lnTo>
                <a:lnTo>
                  <a:pt x="78050" y="980432"/>
                </a:lnTo>
                <a:lnTo>
                  <a:pt x="44556" y="931504"/>
                </a:lnTo>
                <a:lnTo>
                  <a:pt x="20090" y="882033"/>
                </a:lnTo>
                <a:lnTo>
                  <a:pt x="5091" y="832198"/>
                </a:lnTo>
                <a:lnTo>
                  <a:pt x="0" y="782183"/>
                </a:lnTo>
                <a:lnTo>
                  <a:pt x="2190" y="749525"/>
                </a:lnTo>
                <a:lnTo>
                  <a:pt x="19310" y="684408"/>
                </a:lnTo>
                <a:lnTo>
                  <a:pt x="52599" y="619895"/>
                </a:lnTo>
                <a:lnTo>
                  <a:pt x="75000" y="587991"/>
                </a:lnTo>
                <a:lnTo>
                  <a:pt x="101076" y="556390"/>
                </a:lnTo>
                <a:lnTo>
                  <a:pt x="130705" y="525141"/>
                </a:lnTo>
                <a:lnTo>
                  <a:pt x="163763" y="494295"/>
                </a:lnTo>
                <a:lnTo>
                  <a:pt x="200128" y="463903"/>
                </a:lnTo>
                <a:lnTo>
                  <a:pt x="239678" y="434014"/>
                </a:lnTo>
                <a:lnTo>
                  <a:pt x="282291" y="404681"/>
                </a:lnTo>
                <a:lnTo>
                  <a:pt x="327843" y="375952"/>
                </a:lnTo>
                <a:lnTo>
                  <a:pt x="376213" y="347879"/>
                </a:lnTo>
                <a:lnTo>
                  <a:pt x="427277" y="320511"/>
                </a:lnTo>
                <a:lnTo>
                  <a:pt x="480914" y="293900"/>
                </a:lnTo>
                <a:lnTo>
                  <a:pt x="537001" y="268096"/>
                </a:lnTo>
                <a:lnTo>
                  <a:pt x="595416" y="243149"/>
                </a:lnTo>
                <a:lnTo>
                  <a:pt x="637156" y="226407"/>
                </a:lnTo>
                <a:lnTo>
                  <a:pt x="679912" y="210116"/>
                </a:lnTo>
                <a:lnTo>
                  <a:pt x="723643" y="194294"/>
                </a:lnTo>
                <a:lnTo>
                  <a:pt x="768309" y="178957"/>
                </a:lnTo>
                <a:lnTo>
                  <a:pt x="813869" y="164122"/>
                </a:lnTo>
                <a:lnTo>
                  <a:pt x="860282" y="149805"/>
                </a:lnTo>
                <a:lnTo>
                  <a:pt x="907509" y="136024"/>
                </a:lnTo>
                <a:lnTo>
                  <a:pt x="955508" y="122795"/>
                </a:lnTo>
                <a:lnTo>
                  <a:pt x="1004239" y="110134"/>
                </a:lnTo>
                <a:lnTo>
                  <a:pt x="1053661" y="98059"/>
                </a:lnTo>
                <a:lnTo>
                  <a:pt x="1103735" y="86586"/>
                </a:lnTo>
                <a:lnTo>
                  <a:pt x="1154419" y="75733"/>
                </a:lnTo>
                <a:lnTo>
                  <a:pt x="1205672" y="65514"/>
                </a:lnTo>
                <a:lnTo>
                  <a:pt x="1253735" y="56609"/>
                </a:lnTo>
                <a:lnTo>
                  <a:pt x="1302224" y="48280"/>
                </a:lnTo>
                <a:lnTo>
                  <a:pt x="1351104" y="40541"/>
                </a:lnTo>
                <a:lnTo>
                  <a:pt x="1400343" y="33404"/>
                </a:lnTo>
                <a:lnTo>
                  <a:pt x="1449906" y="26884"/>
                </a:lnTo>
                <a:lnTo>
                  <a:pt x="1499760" y="20993"/>
                </a:lnTo>
                <a:lnTo>
                  <a:pt x="1549871" y="15744"/>
                </a:lnTo>
                <a:lnTo>
                  <a:pt x="1593907" y="11690"/>
                </a:lnTo>
                <a:lnTo>
                  <a:pt x="1638099" y="8148"/>
                </a:lnTo>
                <a:lnTo>
                  <a:pt x="1682428" y="5125"/>
                </a:lnTo>
                <a:lnTo>
                  <a:pt x="1726871" y="2632"/>
                </a:lnTo>
                <a:lnTo>
                  <a:pt x="1771371" y="679"/>
                </a:lnTo>
                <a:lnTo>
                  <a:pt x="1790971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9244" y="2757726"/>
            <a:ext cx="105999" cy="81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149" y="3260866"/>
            <a:ext cx="77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7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endParaRPr kumimoji="0" sz="1800" b="0" i="0" u="none" strike="noStrike" kern="1200" cap="none" spc="0" normalizeH="0" baseline="-3009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5370" y="2799779"/>
            <a:ext cx="1517650" cy="1565275"/>
          </a:xfrm>
          <a:custGeom>
            <a:avLst/>
            <a:gdLst/>
            <a:ahLst/>
            <a:cxnLst/>
            <a:rect l="l" t="t" r="r" b="b"/>
            <a:pathLst>
              <a:path w="1517650" h="1565275">
                <a:moveTo>
                  <a:pt x="1517596" y="1565164"/>
                </a:moveTo>
                <a:lnTo>
                  <a:pt x="1459240" y="1564397"/>
                </a:lnTo>
                <a:lnTo>
                  <a:pt x="1400960" y="1562124"/>
                </a:lnTo>
                <a:lnTo>
                  <a:pt x="1342833" y="1558383"/>
                </a:lnTo>
                <a:lnTo>
                  <a:pt x="1284937" y="1553215"/>
                </a:lnTo>
                <a:lnTo>
                  <a:pt x="1227347" y="1546659"/>
                </a:lnTo>
                <a:lnTo>
                  <a:pt x="1170140" y="1538755"/>
                </a:lnTo>
                <a:lnTo>
                  <a:pt x="1113394" y="1529543"/>
                </a:lnTo>
                <a:lnTo>
                  <a:pt x="1057185" y="1519061"/>
                </a:lnTo>
                <a:lnTo>
                  <a:pt x="1001590" y="1507351"/>
                </a:lnTo>
                <a:lnTo>
                  <a:pt x="946686" y="1494450"/>
                </a:lnTo>
                <a:lnTo>
                  <a:pt x="892549" y="1480400"/>
                </a:lnTo>
                <a:lnTo>
                  <a:pt x="839257" y="1465240"/>
                </a:lnTo>
                <a:lnTo>
                  <a:pt x="786885" y="1449009"/>
                </a:lnTo>
                <a:lnTo>
                  <a:pt x="735511" y="1431746"/>
                </a:lnTo>
                <a:lnTo>
                  <a:pt x="685212" y="1413493"/>
                </a:lnTo>
                <a:lnTo>
                  <a:pt x="636064" y="1394288"/>
                </a:lnTo>
                <a:lnTo>
                  <a:pt x="588144" y="1374171"/>
                </a:lnTo>
                <a:lnTo>
                  <a:pt x="541529" y="1353182"/>
                </a:lnTo>
                <a:lnTo>
                  <a:pt x="496295" y="1331360"/>
                </a:lnTo>
                <a:lnTo>
                  <a:pt x="452520" y="1308744"/>
                </a:lnTo>
                <a:lnTo>
                  <a:pt x="410280" y="1285376"/>
                </a:lnTo>
                <a:lnTo>
                  <a:pt x="369652" y="1261294"/>
                </a:lnTo>
                <a:lnTo>
                  <a:pt x="330713" y="1236537"/>
                </a:lnTo>
                <a:lnTo>
                  <a:pt x="293539" y="1211147"/>
                </a:lnTo>
                <a:lnTo>
                  <a:pt x="258208" y="1185161"/>
                </a:lnTo>
                <a:lnTo>
                  <a:pt x="224795" y="1158620"/>
                </a:lnTo>
                <a:lnTo>
                  <a:pt x="193379" y="1131564"/>
                </a:lnTo>
                <a:lnTo>
                  <a:pt x="164035" y="1104032"/>
                </a:lnTo>
                <a:lnTo>
                  <a:pt x="136840" y="1076064"/>
                </a:lnTo>
                <a:lnTo>
                  <a:pt x="89206" y="1018977"/>
                </a:lnTo>
                <a:lnTo>
                  <a:pt x="51091" y="960622"/>
                </a:lnTo>
                <a:lnTo>
                  <a:pt x="23109" y="901315"/>
                </a:lnTo>
                <a:lnTo>
                  <a:pt x="5873" y="841374"/>
                </a:lnTo>
                <a:lnTo>
                  <a:pt x="0" y="781115"/>
                </a:lnTo>
                <a:lnTo>
                  <a:pt x="2207" y="744377"/>
                </a:lnTo>
                <a:lnTo>
                  <a:pt x="19407" y="671186"/>
                </a:lnTo>
                <a:lnTo>
                  <a:pt x="34121" y="634877"/>
                </a:lnTo>
                <a:lnTo>
                  <a:pt x="52727" y="598855"/>
                </a:lnTo>
                <a:lnTo>
                  <a:pt x="75085" y="563191"/>
                </a:lnTo>
                <a:lnTo>
                  <a:pt x="101056" y="527958"/>
                </a:lnTo>
                <a:lnTo>
                  <a:pt x="130501" y="493227"/>
                </a:lnTo>
                <a:lnTo>
                  <a:pt x="163282" y="459070"/>
                </a:lnTo>
                <a:lnTo>
                  <a:pt x="199259" y="425560"/>
                </a:lnTo>
                <a:lnTo>
                  <a:pt x="238293" y="392766"/>
                </a:lnTo>
                <a:lnTo>
                  <a:pt x="280246" y="360763"/>
                </a:lnTo>
                <a:lnTo>
                  <a:pt x="324979" y="329621"/>
                </a:lnTo>
                <a:lnTo>
                  <a:pt x="372352" y="299412"/>
                </a:lnTo>
                <a:lnTo>
                  <a:pt x="422226" y="270208"/>
                </a:lnTo>
                <a:lnTo>
                  <a:pt x="474464" y="242082"/>
                </a:lnTo>
                <a:lnTo>
                  <a:pt x="517864" y="220404"/>
                </a:lnTo>
                <a:lnTo>
                  <a:pt x="562615" y="199498"/>
                </a:lnTo>
                <a:lnTo>
                  <a:pt x="608647" y="179401"/>
                </a:lnTo>
                <a:lnTo>
                  <a:pt x="655889" y="160149"/>
                </a:lnTo>
                <a:lnTo>
                  <a:pt x="704269" y="141779"/>
                </a:lnTo>
                <a:lnTo>
                  <a:pt x="753715" y="124328"/>
                </a:lnTo>
                <a:lnTo>
                  <a:pt x="804158" y="107832"/>
                </a:lnTo>
                <a:lnTo>
                  <a:pt x="855525" y="92329"/>
                </a:lnTo>
                <a:lnTo>
                  <a:pt x="907745" y="77855"/>
                </a:lnTo>
                <a:lnTo>
                  <a:pt x="960748" y="64447"/>
                </a:lnTo>
                <a:lnTo>
                  <a:pt x="1014462" y="52140"/>
                </a:lnTo>
                <a:lnTo>
                  <a:pt x="1068819" y="40973"/>
                </a:lnTo>
                <a:lnTo>
                  <a:pt x="1123746" y="30983"/>
                </a:lnTo>
                <a:lnTo>
                  <a:pt x="1179171" y="22205"/>
                </a:lnTo>
                <a:lnTo>
                  <a:pt x="1235022" y="14677"/>
                </a:lnTo>
                <a:lnTo>
                  <a:pt x="1305328" y="7080"/>
                </a:lnTo>
                <a:lnTo>
                  <a:pt x="1376047" y="1564"/>
                </a:lnTo>
                <a:lnTo>
                  <a:pt x="1393772" y="519"/>
                </a:lnTo>
                <a:lnTo>
                  <a:pt x="1403947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38968" y="2758799"/>
            <a:ext cx="106274" cy="81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4891" y="3272573"/>
            <a:ext cx="1231900" cy="602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1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0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71849" y="3768899"/>
            <a:ext cx="241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t+1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00F3DF-3F6C-471D-897B-2A008F37F590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99056250-8B8D-364B-32C3-4BA4C813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spc="-5" dirty="0"/>
              <a:t>How </a:t>
            </a:r>
            <a:r>
              <a:rPr lang="en-US" sz="4400" dirty="0"/>
              <a:t>can </a:t>
            </a:r>
            <a:r>
              <a:rPr lang="en-US" sz="4400" spc="-5" dirty="0"/>
              <a:t>we </a:t>
            </a:r>
            <a:r>
              <a:rPr lang="en-US" sz="4400" dirty="0"/>
              <a:t>mathematically </a:t>
            </a:r>
            <a:r>
              <a:rPr lang="en-US" sz="4400" spc="-5" dirty="0"/>
              <a:t>formalize the RL</a:t>
            </a:r>
            <a:r>
              <a:rPr lang="en-US" sz="4400" spc="-100" dirty="0"/>
              <a:t> </a:t>
            </a:r>
            <a:r>
              <a:rPr lang="en-US" sz="4400" spc="-5" dirty="0"/>
              <a:t>problem?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697" y="1984500"/>
            <a:ext cx="7720330" cy="304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Mathematical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formulation of the RL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problem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5080" lvl="0" indent="-304165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Markov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property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Current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completely characterises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 world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5570" marR="0" lvl="0" indent="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Defined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727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set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possible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</a:p>
          <a:p>
            <a:pPr marL="57277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set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possible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277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of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action)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277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transition probability i.e. distribution over next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(state,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action)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277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discount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5897" y="3274270"/>
            <a:ext cx="1860371" cy="32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1249" y="3836794"/>
            <a:ext cx="152399" cy="180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6960" y="4094818"/>
            <a:ext cx="180974" cy="180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2186" y="4352893"/>
            <a:ext cx="190499" cy="171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6023" y="4601417"/>
            <a:ext cx="142874" cy="161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5535" y="4840417"/>
            <a:ext cx="123824" cy="152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22239-FDCF-43BE-BC06-0F6C0C9F4604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9377B88-A777-7875-6B7A-88E7CADD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</a:t>
            </a:r>
            <a:r>
              <a:rPr lang="en-US" spc="-5" dirty="0"/>
              <a:t>Decision</a:t>
            </a:r>
            <a:r>
              <a:rPr lang="en-US" spc="-100" dirty="0"/>
              <a:t> </a:t>
            </a:r>
            <a:r>
              <a:rPr lang="en-US" spc="-5" dirty="0"/>
              <a:t>Process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22,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Justin Johnson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Serena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Yeung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5246720" y="7987691"/>
            <a:ext cx="1897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14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sz="3000" b="0" i="0" u="none" strike="noStrike" kern="1200" cap="none" spc="-82" normalizeH="0" baseline="1388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2700" marR="0" lvl="0" indent="0" algn="r" defTabSz="914400" rtl="0" eaLnBrk="1" fontAlgn="auto" latinLnBrk="0" hangingPunct="1">
                <a:lnSpc>
                  <a:spcPts val="23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099" y="2014274"/>
            <a:ext cx="7530465" cy="306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time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t=0, environment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37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p(s</a:t>
            </a:r>
            <a:r>
              <a:rPr kumimoji="0" sz="1800" b="0" i="0" u="none" strike="noStrike" kern="1200" cap="none" spc="-7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Then, for t=0 until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4065" marR="0" lvl="1" indent="-30416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774065" algn="l"/>
                <a:tab pos="7747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15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endParaRPr kumimoji="0" sz="1800" b="0" i="0" u="none" strike="noStrike" kern="1200" cap="none" spc="0" normalizeH="0" baseline="-3009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4065" marR="0" lvl="1" indent="-30416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774065" algn="l"/>
                <a:tab pos="7747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samples reward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30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R(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|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7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0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4065" marR="0" lvl="1" indent="-30416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774065" algn="l"/>
                <a:tab pos="7747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7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t+1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P(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|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7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0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4065" marR="0" lvl="1" indent="-30416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774065" algn="l"/>
                <a:tab pos="7747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receives reward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0" i="0" u="none" strike="noStrike" kern="1200" cap="none" spc="15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next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7" normalizeH="0" baseline="-30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t+1</a:t>
            </a:r>
            <a:endParaRPr kumimoji="0" sz="1800" b="0" i="0" u="none" strike="noStrike" kern="1200" cap="none" spc="0" normalizeH="0" baseline="-30092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-"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6865" marR="116205" lvl="0" indent="-304165" algn="l" defTabSz="914400" rtl="0" eaLnBrk="1" fontAlgn="auto" latinLnBrk="0" hangingPunct="1">
              <a:lnSpc>
                <a:spcPct val="100699"/>
              </a:lnSpc>
              <a:spcBef>
                <a:spcPts val="147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 </a:t>
            </a:r>
            <a:r>
              <a:rPr kumimoji="0" sz="18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from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specifies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action to take</a:t>
            </a:r>
            <a:r>
              <a:rPr kumimoji="0" sz="18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each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-"/>
              <a:tabLst>
                <a:tab pos="316865" algn="l"/>
                <a:tab pos="317500" algn="l"/>
              </a:tabLst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Objective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find policy 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u*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maximizes cumulative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discounted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reward: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55535" y="4734600"/>
            <a:ext cx="733423" cy="533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5D31-77C1-41B4-9AD2-7E8140C8C1E1}"/>
              </a:ext>
            </a:extLst>
          </p:cNvPr>
          <p:cNvSpPr txBox="1"/>
          <p:nvPr/>
        </p:nvSpPr>
        <p:spPr>
          <a:xfrm>
            <a:off x="0" y="6604084"/>
            <a:ext cx="3283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Justin Johnson, Serena Yeung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998BB15-6498-18DA-D593-8E970C62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</a:t>
            </a:r>
            <a:r>
              <a:rPr lang="en-US" spc="-5" dirty="0"/>
              <a:t>Decision</a:t>
            </a:r>
            <a:r>
              <a:rPr lang="en-US" spc="-100" dirty="0"/>
              <a:t> </a:t>
            </a:r>
            <a:r>
              <a:rPr lang="en-US" spc="-5" dirty="0"/>
              <a:t>Process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">
  <a:themeElements>
    <a:clrScheme name="Custom 1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4188</TotalTime>
  <Words>2771</Words>
  <Application>Microsoft Office PowerPoint</Application>
  <PresentationFormat>On-screen Show (4:3)</PresentationFormat>
  <Paragraphs>367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Calibri</vt:lpstr>
      <vt:lpstr>Century Gothic</vt:lpstr>
      <vt:lpstr>DejaVu Sans</vt:lpstr>
      <vt:lpstr>FreeSerif</vt:lpstr>
      <vt:lpstr>Georgia</vt:lpstr>
      <vt:lpstr>MathJax_Main</vt:lpstr>
      <vt:lpstr>MathJax_Math</vt:lpstr>
      <vt:lpstr>MathJax_Size1</vt:lpstr>
      <vt:lpstr>Times New Roman</vt:lpstr>
      <vt:lpstr>Trebuchet MS</vt:lpstr>
      <vt:lpstr>Wingdings</vt:lpstr>
      <vt:lpstr>1_Office Theme</vt:lpstr>
      <vt:lpstr>Title &amp; Bullet</vt:lpstr>
      <vt:lpstr>CS 1678/2078: Intro to Deep Learning Reinforcement Learning</vt:lpstr>
      <vt:lpstr>Plan for this lecture</vt:lpstr>
      <vt:lpstr>Reinforcement Learning</vt:lpstr>
      <vt:lpstr>Cart-Pole Problem</vt:lpstr>
      <vt:lpstr>Atari Games</vt:lpstr>
      <vt:lpstr>Go</vt:lpstr>
      <vt:lpstr>How can we mathematically formalize the RL problem?</vt:lpstr>
      <vt:lpstr>Markov Decision Process</vt:lpstr>
      <vt:lpstr>Markov Decision Process</vt:lpstr>
      <vt:lpstr>A simple MDP: Grid World</vt:lpstr>
      <vt:lpstr>A simple MDP: Grid World</vt:lpstr>
      <vt:lpstr>The optimal policy u*</vt:lpstr>
      <vt:lpstr>The optimal policy u*</vt:lpstr>
      <vt:lpstr>Definitions: Value and Q-value functions</vt:lpstr>
      <vt:lpstr>Bellman equation</vt:lpstr>
      <vt:lpstr>Solving for the optimal policy:  Q-learning</vt:lpstr>
      <vt:lpstr>Q-network Architecture</vt:lpstr>
      <vt:lpstr>PowerPoint Presentation</vt:lpstr>
      <vt:lpstr>PowerPoint Presentation</vt:lpstr>
      <vt:lpstr>PowerPoint Presentation</vt:lpstr>
      <vt:lpstr>Putting it together: Deep Q-Learning with Experience Replay</vt:lpstr>
      <vt:lpstr>PowerPoint Presentation</vt:lpstr>
      <vt:lpstr>Putting it together: Deep Q-Learning with Experience Replay</vt:lpstr>
      <vt:lpstr>Putting it together: Deep Q-Learning with Experience Replay</vt:lpstr>
      <vt:lpstr>Putting it together: Deep Q-Learning with Experience Replay</vt:lpstr>
      <vt:lpstr>Putting it together: Deep Q-Learning with Experience Replay</vt:lpstr>
      <vt:lpstr>Policy Gradients</vt:lpstr>
      <vt:lpstr>Policy Gradients</vt:lpstr>
      <vt:lpstr>REINFORCE Algorithm (Williams 1992)</vt:lpstr>
      <vt:lpstr>Policy Gradients</vt:lpstr>
      <vt:lpstr>REINFORCE Algorithm (Williams 1992)</vt:lpstr>
      <vt:lpstr>Variance Reduction</vt:lpstr>
      <vt:lpstr>Variance Reduction: Baseline</vt:lpstr>
      <vt:lpstr>How to choose the baseline?</vt:lpstr>
      <vt:lpstr>Actor-Critic Algorithm</vt:lpstr>
      <vt:lpstr>Policy Gradients tl;dr</vt:lpstr>
      <vt:lpstr>Policy Gradients vs Q-Learning</vt:lpstr>
      <vt:lpstr>RL for navigation</vt:lpstr>
      <vt:lpstr>RL for navigation</vt:lpstr>
      <vt:lpstr>RL for question-answering</vt:lpstr>
      <vt:lpstr>RL for question-answering</vt:lpstr>
      <vt:lpstr>RL for object detection</vt:lpstr>
      <vt:lpstr>RL for object detection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1678: Intro to Deep Learning</dc:title>
  <dc:creator>Adriana I. Kovashka</dc:creator>
  <cp:lastModifiedBy>Kovashka, Adriana Ivanona</cp:lastModifiedBy>
  <cp:revision>386</cp:revision>
  <dcterms:created xsi:type="dcterms:W3CDTF">2015-04-17T19:15:42Z</dcterms:created>
  <dcterms:modified xsi:type="dcterms:W3CDTF">2024-03-13T03:52:04Z</dcterms:modified>
</cp:coreProperties>
</file>