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39" r:id="rId2"/>
    <p:sldMasterId id="2147483745" r:id="rId3"/>
    <p:sldMasterId id="2147483751" r:id="rId4"/>
    <p:sldMasterId id="2147483757" r:id="rId5"/>
  </p:sldMasterIdLst>
  <p:notesMasterIdLst>
    <p:notesMasterId r:id="rId112"/>
  </p:notesMasterIdLst>
  <p:sldIdLst>
    <p:sldId id="256" r:id="rId6"/>
    <p:sldId id="869" r:id="rId7"/>
    <p:sldId id="923" r:id="rId8"/>
    <p:sldId id="266" r:id="rId9"/>
    <p:sldId id="894" r:id="rId10"/>
    <p:sldId id="895" r:id="rId11"/>
    <p:sldId id="896" r:id="rId12"/>
    <p:sldId id="897" r:id="rId13"/>
    <p:sldId id="898" r:id="rId14"/>
    <p:sldId id="1044" r:id="rId15"/>
    <p:sldId id="1045" r:id="rId16"/>
    <p:sldId id="1046" r:id="rId17"/>
    <p:sldId id="1047" r:id="rId18"/>
    <p:sldId id="1048" r:id="rId19"/>
    <p:sldId id="1049" r:id="rId20"/>
    <p:sldId id="1050" r:id="rId21"/>
    <p:sldId id="899" r:id="rId22"/>
    <p:sldId id="900" r:id="rId23"/>
    <p:sldId id="901" r:id="rId24"/>
    <p:sldId id="902" r:id="rId25"/>
    <p:sldId id="903" r:id="rId26"/>
    <p:sldId id="277" r:id="rId27"/>
    <p:sldId id="904" r:id="rId28"/>
    <p:sldId id="905" r:id="rId29"/>
    <p:sldId id="961" r:id="rId30"/>
    <p:sldId id="261" r:id="rId31"/>
    <p:sldId id="262" r:id="rId32"/>
    <p:sldId id="263" r:id="rId33"/>
    <p:sldId id="264" r:id="rId34"/>
    <p:sldId id="265" r:id="rId35"/>
    <p:sldId id="321" r:id="rId36"/>
    <p:sldId id="889" r:id="rId37"/>
    <p:sldId id="1033" r:id="rId38"/>
    <p:sldId id="282" r:id="rId39"/>
    <p:sldId id="283" r:id="rId40"/>
    <p:sldId id="284" r:id="rId41"/>
    <p:sldId id="285" r:id="rId42"/>
    <p:sldId id="924" r:id="rId43"/>
    <p:sldId id="925" r:id="rId44"/>
    <p:sldId id="1034" r:id="rId45"/>
    <p:sldId id="269" r:id="rId46"/>
    <p:sldId id="270" r:id="rId47"/>
    <p:sldId id="267" r:id="rId48"/>
    <p:sldId id="273" r:id="rId49"/>
    <p:sldId id="276" r:id="rId50"/>
    <p:sldId id="278" r:id="rId51"/>
    <p:sldId id="300" r:id="rId52"/>
    <p:sldId id="1086" r:id="rId53"/>
    <p:sldId id="305" r:id="rId54"/>
    <p:sldId id="1087" r:id="rId55"/>
    <p:sldId id="1088" r:id="rId56"/>
    <p:sldId id="311" r:id="rId57"/>
    <p:sldId id="313" r:id="rId58"/>
    <p:sldId id="314" r:id="rId59"/>
    <p:sldId id="318" r:id="rId60"/>
    <p:sldId id="320" r:id="rId61"/>
    <p:sldId id="922" r:id="rId62"/>
    <p:sldId id="932" r:id="rId63"/>
    <p:sldId id="933" r:id="rId64"/>
    <p:sldId id="1032" r:id="rId65"/>
    <p:sldId id="290" r:id="rId66"/>
    <p:sldId id="281" r:id="rId67"/>
    <p:sldId id="286" r:id="rId68"/>
    <p:sldId id="287" r:id="rId69"/>
    <p:sldId id="289" r:id="rId70"/>
    <p:sldId id="291" r:id="rId71"/>
    <p:sldId id="292" r:id="rId72"/>
    <p:sldId id="294" r:id="rId73"/>
    <p:sldId id="295" r:id="rId74"/>
    <p:sldId id="301" r:id="rId75"/>
    <p:sldId id="302" r:id="rId76"/>
    <p:sldId id="303" r:id="rId77"/>
    <p:sldId id="304" r:id="rId78"/>
    <p:sldId id="1043" r:id="rId79"/>
    <p:sldId id="1059" r:id="rId80"/>
    <p:sldId id="1055" r:id="rId81"/>
    <p:sldId id="1056" r:id="rId82"/>
    <p:sldId id="1082" r:id="rId83"/>
    <p:sldId id="1068" r:id="rId84"/>
    <p:sldId id="1069" r:id="rId85"/>
    <p:sldId id="312" r:id="rId86"/>
    <p:sldId id="942" r:id="rId87"/>
    <p:sldId id="1070" r:id="rId88"/>
    <p:sldId id="1071" r:id="rId89"/>
    <p:sldId id="1072" r:id="rId90"/>
    <p:sldId id="1074" r:id="rId91"/>
    <p:sldId id="1075" r:id="rId92"/>
    <p:sldId id="1062" r:id="rId93"/>
    <p:sldId id="1061" r:id="rId94"/>
    <p:sldId id="1063" r:id="rId95"/>
    <p:sldId id="1064" r:id="rId96"/>
    <p:sldId id="1065" r:id="rId97"/>
    <p:sldId id="1066" r:id="rId98"/>
    <p:sldId id="1036" r:id="rId99"/>
    <p:sldId id="1037" r:id="rId100"/>
    <p:sldId id="1038" r:id="rId101"/>
    <p:sldId id="1039" r:id="rId102"/>
    <p:sldId id="1078" r:id="rId103"/>
    <p:sldId id="1080" r:id="rId104"/>
    <p:sldId id="306" r:id="rId105"/>
    <p:sldId id="307" r:id="rId106"/>
    <p:sldId id="308" r:id="rId107"/>
    <p:sldId id="1085" r:id="rId108"/>
    <p:sldId id="955" r:id="rId109"/>
    <p:sldId id="954" r:id="rId110"/>
    <p:sldId id="917" r:id="rId1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2" autoAdjust="0"/>
    <p:restoredTop sz="91160" autoAdjust="0"/>
  </p:normalViewPr>
  <p:slideViewPr>
    <p:cSldViewPr snapToGrid="0">
      <p:cViewPr varScale="1">
        <p:scale>
          <a:sx n="76" d="100"/>
          <a:sy n="76" d="100"/>
        </p:scale>
        <p:origin x="153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76956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941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84" Type="http://schemas.openxmlformats.org/officeDocument/2006/relationships/slide" Target="slides/slide79.xml"/><Relationship Id="rId89" Type="http://schemas.openxmlformats.org/officeDocument/2006/relationships/slide" Target="slides/slide84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1.xml"/><Relationship Id="rId107" Type="http://schemas.openxmlformats.org/officeDocument/2006/relationships/slide" Target="slides/slide102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slide" Target="slides/slide74.xml"/><Relationship Id="rId87" Type="http://schemas.openxmlformats.org/officeDocument/2006/relationships/slide" Target="slides/slide82.xml"/><Relationship Id="rId102" Type="http://schemas.openxmlformats.org/officeDocument/2006/relationships/slide" Target="slides/slide97.xml"/><Relationship Id="rId110" Type="http://schemas.openxmlformats.org/officeDocument/2006/relationships/slide" Target="slides/slide105.xml"/><Relationship Id="rId11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slide" Target="slides/slide77.xml"/><Relationship Id="rId90" Type="http://schemas.openxmlformats.org/officeDocument/2006/relationships/slide" Target="slides/slide85.xml"/><Relationship Id="rId95" Type="http://schemas.openxmlformats.org/officeDocument/2006/relationships/slide" Target="slides/slide90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100" Type="http://schemas.openxmlformats.org/officeDocument/2006/relationships/slide" Target="slides/slide95.xml"/><Relationship Id="rId105" Type="http://schemas.openxmlformats.org/officeDocument/2006/relationships/slide" Target="slides/slide100.xml"/><Relationship Id="rId113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slide" Target="slides/slide75.xml"/><Relationship Id="rId85" Type="http://schemas.openxmlformats.org/officeDocument/2006/relationships/slide" Target="slides/slide80.xml"/><Relationship Id="rId93" Type="http://schemas.openxmlformats.org/officeDocument/2006/relationships/slide" Target="slides/slide88.xml"/><Relationship Id="rId98" Type="http://schemas.openxmlformats.org/officeDocument/2006/relationships/slide" Target="slides/slide9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103" Type="http://schemas.openxmlformats.org/officeDocument/2006/relationships/slide" Target="slides/slide98.xml"/><Relationship Id="rId108" Type="http://schemas.openxmlformats.org/officeDocument/2006/relationships/slide" Target="slides/slide103.xml"/><Relationship Id="rId11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slide" Target="slides/slide78.xml"/><Relationship Id="rId88" Type="http://schemas.openxmlformats.org/officeDocument/2006/relationships/slide" Target="slides/slide83.xml"/><Relationship Id="rId91" Type="http://schemas.openxmlformats.org/officeDocument/2006/relationships/slide" Target="slides/slide86.xml"/><Relationship Id="rId96" Type="http://schemas.openxmlformats.org/officeDocument/2006/relationships/slide" Target="slides/slide91.xml"/><Relationship Id="rId111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6" Type="http://schemas.openxmlformats.org/officeDocument/2006/relationships/slide" Target="slides/slide101.xml"/><Relationship Id="rId114" Type="http://schemas.openxmlformats.org/officeDocument/2006/relationships/viewProps" Target="view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slide" Target="slides/slide76.xml"/><Relationship Id="rId86" Type="http://schemas.openxmlformats.org/officeDocument/2006/relationships/slide" Target="slides/slide81.xml"/><Relationship Id="rId94" Type="http://schemas.openxmlformats.org/officeDocument/2006/relationships/slide" Target="slides/slide89.xml"/><Relationship Id="rId99" Type="http://schemas.openxmlformats.org/officeDocument/2006/relationships/slide" Target="slides/slide94.xml"/><Relationship Id="rId101" Type="http://schemas.openxmlformats.org/officeDocument/2006/relationships/slide" Target="slides/slide9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Relationship Id="rId109" Type="http://schemas.openxmlformats.org/officeDocument/2006/relationships/slide" Target="slides/slide104.xml"/><Relationship Id="rId34" Type="http://schemas.openxmlformats.org/officeDocument/2006/relationships/slide" Target="slides/slide29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6" Type="http://schemas.openxmlformats.org/officeDocument/2006/relationships/slide" Target="slides/slide71.xml"/><Relationship Id="rId97" Type="http://schemas.openxmlformats.org/officeDocument/2006/relationships/slide" Target="slides/slide92.xml"/><Relationship Id="rId104" Type="http://schemas.openxmlformats.org/officeDocument/2006/relationships/slide" Target="slides/slide99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92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37736-4DC9-4C05-99A7-856CCC231FA5}" type="datetimeFigureOut">
              <a:rPr lang="en-US" smtClean="0"/>
              <a:pPr/>
              <a:t>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AD559-58E6-437A-A7FE-2E6C4DB0F6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956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BAD559-58E6-437A-A7FE-2E6C4DB0F6C1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08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48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13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45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1926" y="438148"/>
            <a:ext cx="81201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24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3619">
              <a:spcBef>
                <a:spcPts val="22"/>
              </a:spcBef>
            </a:pPr>
            <a:fld id="{81D60167-4931-47E6-BA6A-407CBD079E47}" type="slidenum">
              <a:rPr lang="en-US" spc="-26" smtClean="0"/>
              <a:pPr marL="33619">
                <a:spcBef>
                  <a:spcPts val="22"/>
                </a:spcBef>
              </a:pPr>
              <a:t>‹#›</a:t>
            </a:fld>
            <a:endParaRPr lang="en-US" spc="-26" dirty="0"/>
          </a:p>
        </p:txBody>
      </p:sp>
    </p:spTree>
    <p:extLst>
      <p:ext uri="{BB962C8B-B14F-4D97-AF65-F5344CB8AC3E}">
        <p14:creationId xmlns:p14="http://schemas.microsoft.com/office/powerpoint/2010/main" val="134600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65247" y="490146"/>
            <a:ext cx="6813504" cy="515975"/>
          </a:xfrm>
        </p:spPr>
        <p:txBody>
          <a:bodyPr lIns="0" tIns="0" rIns="0" bIns="0"/>
          <a:lstStyle>
            <a:lvl1pPr>
              <a:defRPr sz="3353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24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3619">
              <a:spcBef>
                <a:spcPts val="22"/>
              </a:spcBef>
            </a:pPr>
            <a:fld id="{81D60167-4931-47E6-BA6A-407CBD079E47}" type="slidenum">
              <a:rPr lang="en-US" spc="-26" smtClean="0"/>
              <a:pPr marL="33619">
                <a:spcBef>
                  <a:spcPts val="22"/>
                </a:spcBef>
              </a:pPr>
              <a:t>‹#›</a:t>
            </a:fld>
            <a:endParaRPr lang="en-US" spc="-26" dirty="0"/>
          </a:p>
        </p:txBody>
      </p:sp>
    </p:spTree>
    <p:extLst>
      <p:ext uri="{BB962C8B-B14F-4D97-AF65-F5344CB8AC3E}">
        <p14:creationId xmlns:p14="http://schemas.microsoft.com/office/powerpoint/2010/main" val="325828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65247" y="490146"/>
            <a:ext cx="6813504" cy="515975"/>
          </a:xfrm>
        </p:spPr>
        <p:txBody>
          <a:bodyPr lIns="0" tIns="0" rIns="0" bIns="0"/>
          <a:lstStyle>
            <a:lvl1pPr>
              <a:defRPr sz="3353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24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3619">
              <a:spcBef>
                <a:spcPts val="22"/>
              </a:spcBef>
            </a:pPr>
            <a:fld id="{81D60167-4931-47E6-BA6A-407CBD079E47}" type="slidenum">
              <a:rPr lang="en-US" spc="-26" smtClean="0"/>
              <a:pPr marL="33619">
                <a:spcBef>
                  <a:spcPts val="22"/>
                </a:spcBef>
              </a:pPr>
              <a:t>‹#›</a:t>
            </a:fld>
            <a:endParaRPr lang="en-US" spc="-26" dirty="0"/>
          </a:p>
        </p:txBody>
      </p:sp>
    </p:spTree>
    <p:extLst>
      <p:ext uri="{BB962C8B-B14F-4D97-AF65-F5344CB8AC3E}">
        <p14:creationId xmlns:p14="http://schemas.microsoft.com/office/powerpoint/2010/main" val="1009947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65247" y="490146"/>
            <a:ext cx="6813504" cy="515975"/>
          </a:xfrm>
        </p:spPr>
        <p:txBody>
          <a:bodyPr lIns="0" tIns="0" rIns="0" bIns="0"/>
          <a:lstStyle>
            <a:lvl1pPr>
              <a:defRPr sz="3353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24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3619">
              <a:spcBef>
                <a:spcPts val="22"/>
              </a:spcBef>
            </a:pPr>
            <a:fld id="{81D60167-4931-47E6-BA6A-407CBD079E47}" type="slidenum">
              <a:rPr lang="en-US" spc="-26" smtClean="0"/>
              <a:pPr marL="33619">
                <a:spcBef>
                  <a:spcPts val="22"/>
                </a:spcBef>
              </a:pPr>
              <a:t>‹#›</a:t>
            </a:fld>
            <a:endParaRPr lang="en-US" spc="-26" dirty="0"/>
          </a:p>
        </p:txBody>
      </p:sp>
    </p:spTree>
    <p:extLst>
      <p:ext uri="{BB962C8B-B14F-4D97-AF65-F5344CB8AC3E}">
        <p14:creationId xmlns:p14="http://schemas.microsoft.com/office/powerpoint/2010/main" val="2595146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324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3619">
              <a:spcBef>
                <a:spcPts val="22"/>
              </a:spcBef>
            </a:pPr>
            <a:fld id="{81D60167-4931-47E6-BA6A-407CBD079E47}" type="slidenum">
              <a:rPr lang="en-US" spc="-26" smtClean="0"/>
              <a:pPr marL="33619">
                <a:spcBef>
                  <a:spcPts val="22"/>
                </a:spcBef>
              </a:pPr>
              <a:t>‹#›</a:t>
            </a:fld>
            <a:endParaRPr lang="en-US" spc="-26" dirty="0"/>
          </a:p>
        </p:txBody>
      </p:sp>
    </p:spTree>
    <p:extLst>
      <p:ext uri="{BB962C8B-B14F-4D97-AF65-F5344CB8AC3E}">
        <p14:creationId xmlns:p14="http://schemas.microsoft.com/office/powerpoint/2010/main" val="2461740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83540" y="251460"/>
            <a:ext cx="8376919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040"/>
              </a:spcBef>
            </a:pPr>
            <a:fld id="{81D60167-4931-47E6-BA6A-407CBD079E47}" type="slidenum">
              <a:rPr spc="-70" dirty="0"/>
              <a:t>‹#›</a:t>
            </a:fld>
            <a:endParaRPr spc="-70" dirty="0"/>
          </a:p>
        </p:txBody>
      </p:sp>
    </p:spTree>
    <p:extLst>
      <p:ext uri="{BB962C8B-B14F-4D97-AF65-F5344CB8AC3E}">
        <p14:creationId xmlns:p14="http://schemas.microsoft.com/office/powerpoint/2010/main" val="4184663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3A87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040"/>
              </a:spcBef>
            </a:pPr>
            <a:fld id="{81D60167-4931-47E6-BA6A-407CBD079E47}" type="slidenum">
              <a:rPr spc="-70" dirty="0"/>
              <a:t>‹#›</a:t>
            </a:fld>
            <a:endParaRPr spc="-70" dirty="0"/>
          </a:p>
        </p:txBody>
      </p:sp>
    </p:spTree>
    <p:extLst>
      <p:ext uri="{BB962C8B-B14F-4D97-AF65-F5344CB8AC3E}">
        <p14:creationId xmlns:p14="http://schemas.microsoft.com/office/powerpoint/2010/main" val="3187472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3A87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040"/>
              </a:spcBef>
            </a:pPr>
            <a:fld id="{81D60167-4931-47E6-BA6A-407CBD079E47}" type="slidenum">
              <a:rPr spc="-70" dirty="0"/>
              <a:t>‹#›</a:t>
            </a:fld>
            <a:endParaRPr spc="-70" dirty="0"/>
          </a:p>
        </p:txBody>
      </p:sp>
    </p:spTree>
    <p:extLst>
      <p:ext uri="{BB962C8B-B14F-4D97-AF65-F5344CB8AC3E}">
        <p14:creationId xmlns:p14="http://schemas.microsoft.com/office/powerpoint/2010/main" val="56100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4082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900" b="1" i="0">
                <a:solidFill>
                  <a:srgbClr val="3A87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040"/>
              </a:spcBef>
            </a:pPr>
            <a:fld id="{81D60167-4931-47E6-BA6A-407CBD079E47}" type="slidenum">
              <a:rPr spc="-70" dirty="0"/>
              <a:t>‹#›</a:t>
            </a:fld>
            <a:endParaRPr spc="-70" dirty="0"/>
          </a:p>
        </p:txBody>
      </p:sp>
    </p:spTree>
    <p:extLst>
      <p:ext uri="{BB962C8B-B14F-4D97-AF65-F5344CB8AC3E}">
        <p14:creationId xmlns:p14="http://schemas.microsoft.com/office/powerpoint/2010/main" val="42147560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92608" y="0"/>
            <a:ext cx="4279392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593336" y="2557272"/>
            <a:ext cx="4258056" cy="2225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040"/>
              </a:spcBef>
            </a:pPr>
            <a:fld id="{81D60167-4931-47E6-BA6A-407CBD079E47}" type="slidenum">
              <a:rPr spc="-70" dirty="0"/>
              <a:t>‹#›</a:t>
            </a:fld>
            <a:endParaRPr spc="-70" dirty="0"/>
          </a:p>
        </p:txBody>
      </p:sp>
    </p:spTree>
    <p:extLst>
      <p:ext uri="{BB962C8B-B14F-4D97-AF65-F5344CB8AC3E}">
        <p14:creationId xmlns:p14="http://schemas.microsoft.com/office/powerpoint/2010/main" val="8839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6569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986F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62879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986F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23216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986F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852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460552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spc="-70" dirty="0"/>
              <a:t>‹#›</a:t>
            </a:fld>
            <a:endParaRPr spc="-70" dirty="0"/>
          </a:p>
        </p:txBody>
      </p:sp>
    </p:spTree>
    <p:extLst>
      <p:ext uri="{BB962C8B-B14F-4D97-AF65-F5344CB8AC3E}">
        <p14:creationId xmlns:p14="http://schemas.microsoft.com/office/powerpoint/2010/main" val="2943146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986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spc="-70" dirty="0"/>
              <a:t>‹#›</a:t>
            </a:fld>
            <a:endParaRPr spc="-70" dirty="0"/>
          </a:p>
        </p:txBody>
      </p:sp>
    </p:spTree>
    <p:extLst>
      <p:ext uri="{BB962C8B-B14F-4D97-AF65-F5344CB8AC3E}">
        <p14:creationId xmlns:p14="http://schemas.microsoft.com/office/powerpoint/2010/main" val="22580401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986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spc="-70" dirty="0"/>
              <a:t>‹#›</a:t>
            </a:fld>
            <a:endParaRPr spc="-70" dirty="0"/>
          </a:p>
        </p:txBody>
      </p:sp>
    </p:spTree>
    <p:extLst>
      <p:ext uri="{BB962C8B-B14F-4D97-AF65-F5344CB8AC3E}">
        <p14:creationId xmlns:p14="http://schemas.microsoft.com/office/powerpoint/2010/main" val="1304147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3362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3986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spc="-70" dirty="0"/>
              <a:t>‹#›</a:t>
            </a:fld>
            <a:endParaRPr spc="-70" dirty="0"/>
          </a:p>
        </p:txBody>
      </p:sp>
    </p:spTree>
    <p:extLst>
      <p:ext uri="{BB962C8B-B14F-4D97-AF65-F5344CB8AC3E}">
        <p14:creationId xmlns:p14="http://schemas.microsoft.com/office/powerpoint/2010/main" val="39067999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spc="-70" dirty="0"/>
              <a:t>‹#›</a:t>
            </a:fld>
            <a:endParaRPr spc="-70" dirty="0"/>
          </a:p>
        </p:txBody>
      </p:sp>
    </p:spTree>
    <p:extLst>
      <p:ext uri="{BB962C8B-B14F-4D97-AF65-F5344CB8AC3E}">
        <p14:creationId xmlns:p14="http://schemas.microsoft.com/office/powerpoint/2010/main" val="295387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155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88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79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631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710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16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7FD94-9782-41F3-B2A5-0D7934C54F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9CEBD-06BE-4342-B09A-C7EEE98F9B1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49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65247" y="490146"/>
            <a:ext cx="6813504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1926" y="1173255"/>
            <a:ext cx="812014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88835" y="6253081"/>
            <a:ext cx="245341" cy="20377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24" b="0" i="0">
                <a:solidFill>
                  <a:schemeClr val="tx1"/>
                </a:solidFill>
                <a:latin typeface="Trebuchet MS"/>
                <a:cs typeface="Trebuchet MS"/>
              </a:defRPr>
            </a:lvl1pPr>
          </a:lstStyle>
          <a:p>
            <a:pPr marL="33619">
              <a:spcBef>
                <a:spcPts val="22"/>
              </a:spcBef>
            </a:pPr>
            <a:fld id="{81D60167-4931-47E6-BA6A-407CBD079E47}" type="slidenum">
              <a:rPr lang="en-US" spc="-26" smtClean="0"/>
              <a:pPr marL="33619">
                <a:spcBef>
                  <a:spcPts val="22"/>
                </a:spcBef>
              </a:pPr>
              <a:t>‹#›</a:t>
            </a:fld>
            <a:endParaRPr lang="en-US" spc="-26" dirty="0"/>
          </a:p>
        </p:txBody>
      </p:sp>
    </p:spTree>
    <p:extLst>
      <p:ext uri="{BB962C8B-B14F-4D97-AF65-F5344CB8AC3E}">
        <p14:creationId xmlns:p14="http://schemas.microsoft.com/office/powerpoint/2010/main" val="3583749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03433">
        <a:defRPr>
          <a:latin typeface="+mn-lt"/>
          <a:ea typeface="+mn-ea"/>
          <a:cs typeface="+mn-cs"/>
        </a:defRPr>
      </a:lvl2pPr>
      <a:lvl3pPr marL="806867">
        <a:defRPr>
          <a:latin typeface="+mn-lt"/>
          <a:ea typeface="+mn-ea"/>
          <a:cs typeface="+mn-cs"/>
        </a:defRPr>
      </a:lvl3pPr>
      <a:lvl4pPr marL="1210300">
        <a:defRPr>
          <a:latin typeface="+mn-lt"/>
          <a:ea typeface="+mn-ea"/>
          <a:cs typeface="+mn-cs"/>
        </a:defRPr>
      </a:lvl4pPr>
      <a:lvl5pPr marL="1613733">
        <a:defRPr>
          <a:latin typeface="+mn-lt"/>
          <a:ea typeface="+mn-ea"/>
          <a:cs typeface="+mn-cs"/>
        </a:defRPr>
      </a:lvl5pPr>
      <a:lvl6pPr marL="2017166">
        <a:defRPr>
          <a:latin typeface="+mn-lt"/>
          <a:ea typeface="+mn-ea"/>
          <a:cs typeface="+mn-cs"/>
        </a:defRPr>
      </a:lvl6pPr>
      <a:lvl7pPr marL="2420600">
        <a:defRPr>
          <a:latin typeface="+mn-lt"/>
          <a:ea typeface="+mn-ea"/>
          <a:cs typeface="+mn-cs"/>
        </a:defRPr>
      </a:lvl7pPr>
      <a:lvl8pPr marL="2824033">
        <a:defRPr>
          <a:latin typeface="+mn-lt"/>
          <a:ea typeface="+mn-ea"/>
          <a:cs typeface="+mn-cs"/>
        </a:defRPr>
      </a:lvl8pPr>
      <a:lvl9pPr marL="3227466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9124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rgbClr val="3A87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6240" y="1224641"/>
            <a:ext cx="8316595" cy="2200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58140" y="6301104"/>
            <a:ext cx="257175" cy="370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ct val="100000"/>
              </a:lnSpc>
              <a:spcBef>
                <a:spcPts val="1040"/>
              </a:spcBef>
            </a:pPr>
            <a:fld id="{81D60167-4931-47E6-BA6A-407CBD079E47}" type="slidenum">
              <a:rPr spc="-70" dirty="0"/>
              <a:t>‹#›</a:t>
            </a:fld>
            <a:endParaRPr spc="-70" dirty="0"/>
          </a:p>
        </p:txBody>
      </p:sp>
    </p:spTree>
    <p:extLst>
      <p:ext uri="{BB962C8B-B14F-4D97-AF65-F5344CB8AC3E}">
        <p14:creationId xmlns:p14="http://schemas.microsoft.com/office/powerpoint/2010/main" val="412463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540" y="249377"/>
            <a:ext cx="750570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986F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6524" y="1105661"/>
            <a:ext cx="8870950" cy="2400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58140" y="6465595"/>
            <a:ext cx="256540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149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3540" y="249377"/>
            <a:ext cx="5879465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3986FF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3540" y="1318006"/>
            <a:ext cx="6951980" cy="4273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58140" y="6465595"/>
            <a:ext cx="256540" cy="2038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35"/>
              </a:lnSpc>
            </a:pPr>
            <a:fld id="{81D60167-4931-47E6-BA6A-407CBD079E47}" type="slidenum">
              <a:rPr spc="-70" dirty="0"/>
              <a:t>‹#›</a:t>
            </a:fld>
            <a:endParaRPr spc="-70" dirty="0"/>
          </a:p>
        </p:txBody>
      </p:sp>
    </p:spTree>
    <p:extLst>
      <p:ext uri="{BB962C8B-B14F-4D97-AF65-F5344CB8AC3E}">
        <p14:creationId xmlns:p14="http://schemas.microsoft.com/office/powerpoint/2010/main" val="165345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2.jpg"/><Relationship Id="rId1" Type="http://schemas.openxmlformats.org/officeDocument/2006/relationships/slideLayout" Target="../slideLayouts/slideLayout18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rdevFK_am4" TargetMode="External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0.xml"/><Relationship Id="rId4" Type="http://schemas.openxmlformats.org/officeDocument/2006/relationships/hyperlink" Target="https://github.com/google-research/vision_transformer" TargetMode="Externa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4.png"/><Relationship Id="rId1" Type="http://schemas.openxmlformats.org/officeDocument/2006/relationships/slideLayout" Target="../slideLayouts/slideLayout18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5.png"/><Relationship Id="rId1" Type="http://schemas.openxmlformats.org/officeDocument/2006/relationships/slideLayout" Target="../slideLayouts/slideLayout18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9.png"/><Relationship Id="rId4" Type="http://schemas.openxmlformats.org/officeDocument/2006/relationships/image" Target="../media/image18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jpg"/><Relationship Id="rId26" Type="http://schemas.openxmlformats.org/officeDocument/2006/relationships/image" Target="../media/image41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2" Type="http://schemas.openxmlformats.org/officeDocument/2006/relationships/image" Target="../media/image17.png"/><Relationship Id="rId16" Type="http://schemas.openxmlformats.org/officeDocument/2006/relationships/image" Target="../media/image31.png"/><Relationship Id="rId20" Type="http://schemas.openxmlformats.org/officeDocument/2006/relationships/image" Target="../media/image35.png"/><Relationship Id="rId29" Type="http://schemas.openxmlformats.org/officeDocument/2006/relationships/image" Target="../media/image44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24" Type="http://schemas.openxmlformats.org/officeDocument/2006/relationships/image" Target="../media/image39.png"/><Relationship Id="rId32" Type="http://schemas.openxmlformats.org/officeDocument/2006/relationships/image" Target="../media/image47.jpg"/><Relationship Id="rId5" Type="http://schemas.openxmlformats.org/officeDocument/2006/relationships/image" Target="../media/image20.jp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31" Type="http://schemas.openxmlformats.org/officeDocument/2006/relationships/image" Target="../media/image46.jpg"/><Relationship Id="rId4" Type="http://schemas.openxmlformats.org/officeDocument/2006/relationships/image" Target="../media/image19.png"/><Relationship Id="rId9" Type="http://schemas.openxmlformats.org/officeDocument/2006/relationships/image" Target="../media/image24.jpg"/><Relationship Id="rId14" Type="http://schemas.openxmlformats.org/officeDocument/2006/relationships/image" Target="../media/image29.jpg"/><Relationship Id="rId22" Type="http://schemas.openxmlformats.org/officeDocument/2006/relationships/image" Target="../media/image37.png"/><Relationship Id="rId27" Type="http://schemas.openxmlformats.org/officeDocument/2006/relationships/image" Target="../media/image42.png"/><Relationship Id="rId30" Type="http://schemas.openxmlformats.org/officeDocument/2006/relationships/image" Target="../media/image4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48.png"/><Relationship Id="rId7" Type="http://schemas.openxmlformats.org/officeDocument/2006/relationships/image" Target="../media/image56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jalammar.github.io/illustrated-transformer/" TargetMode="External"/><Relationship Id="rId2" Type="http://schemas.openxmlformats.org/officeDocument/2006/relationships/hyperlink" Target="http://nlp.seas.harvard.edu/2018/04/03/attention.html" TargetMode="Externa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github.com/jessevig/bertviz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g"/><Relationship Id="rId13" Type="http://schemas.openxmlformats.org/officeDocument/2006/relationships/image" Target="../media/image77.jpg"/><Relationship Id="rId3" Type="http://schemas.openxmlformats.org/officeDocument/2006/relationships/image" Target="../media/image67.jpg"/><Relationship Id="rId7" Type="http://schemas.openxmlformats.org/officeDocument/2006/relationships/image" Target="../media/image71.jpg"/><Relationship Id="rId12" Type="http://schemas.openxmlformats.org/officeDocument/2006/relationships/image" Target="../media/image76.jpg"/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70.jpg"/><Relationship Id="rId11" Type="http://schemas.openxmlformats.org/officeDocument/2006/relationships/image" Target="../media/image75.jpg"/><Relationship Id="rId5" Type="http://schemas.openxmlformats.org/officeDocument/2006/relationships/image" Target="../media/image69.jpg"/><Relationship Id="rId10" Type="http://schemas.openxmlformats.org/officeDocument/2006/relationships/image" Target="../media/image74.jpg"/><Relationship Id="rId4" Type="http://schemas.openxmlformats.org/officeDocument/2006/relationships/image" Target="../media/image68.jpg"/><Relationship Id="rId9" Type="http://schemas.openxmlformats.org/officeDocument/2006/relationships/image" Target="../media/image73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9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png"/><Relationship Id="rId18" Type="http://schemas.openxmlformats.org/officeDocument/2006/relationships/image" Target="../media/image106.png"/><Relationship Id="rId3" Type="http://schemas.openxmlformats.org/officeDocument/2006/relationships/image" Target="../media/image91.png"/><Relationship Id="rId7" Type="http://schemas.openxmlformats.org/officeDocument/2006/relationships/image" Target="../media/image95.png"/><Relationship Id="rId12" Type="http://schemas.openxmlformats.org/officeDocument/2006/relationships/image" Target="../media/image100.png"/><Relationship Id="rId17" Type="http://schemas.openxmlformats.org/officeDocument/2006/relationships/image" Target="../media/image105.png"/><Relationship Id="rId2" Type="http://schemas.openxmlformats.org/officeDocument/2006/relationships/image" Target="../media/image90.jpg"/><Relationship Id="rId16" Type="http://schemas.openxmlformats.org/officeDocument/2006/relationships/image" Target="../media/image104.png"/><Relationship Id="rId20" Type="http://schemas.openxmlformats.org/officeDocument/2006/relationships/image" Target="../media/image10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4.png"/><Relationship Id="rId11" Type="http://schemas.openxmlformats.org/officeDocument/2006/relationships/image" Target="../media/image99.png"/><Relationship Id="rId5" Type="http://schemas.openxmlformats.org/officeDocument/2006/relationships/image" Target="../media/image93.png"/><Relationship Id="rId15" Type="http://schemas.openxmlformats.org/officeDocument/2006/relationships/image" Target="../media/image103.png"/><Relationship Id="rId10" Type="http://schemas.openxmlformats.org/officeDocument/2006/relationships/image" Target="../media/image98.png"/><Relationship Id="rId19" Type="http://schemas.openxmlformats.org/officeDocument/2006/relationships/image" Target="../media/image107.png"/><Relationship Id="rId4" Type="http://schemas.openxmlformats.org/officeDocument/2006/relationships/image" Target="../media/image92.png"/><Relationship Id="rId9" Type="http://schemas.openxmlformats.org/officeDocument/2006/relationships/image" Target="../media/image97.png"/><Relationship Id="rId14" Type="http://schemas.openxmlformats.org/officeDocument/2006/relationships/image" Target="../media/image10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kazemnejad.com/blog/transformer_architecture_positional_encoding/" TargetMode="External"/><Relationship Id="rId4" Type="http://schemas.openxmlformats.org/officeDocument/2006/relationships/image" Target="../media/image111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706.03762.pdf" TargetMode="External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6.png"/><Relationship Id="rId18" Type="http://schemas.openxmlformats.org/officeDocument/2006/relationships/image" Target="../media/image131.png"/><Relationship Id="rId26" Type="http://schemas.openxmlformats.org/officeDocument/2006/relationships/image" Target="../media/image139.png"/><Relationship Id="rId3" Type="http://schemas.openxmlformats.org/officeDocument/2006/relationships/image" Target="../media/image116.png"/><Relationship Id="rId21" Type="http://schemas.openxmlformats.org/officeDocument/2006/relationships/image" Target="../media/image134.png"/><Relationship Id="rId7" Type="http://schemas.openxmlformats.org/officeDocument/2006/relationships/image" Target="../media/image120.png"/><Relationship Id="rId12" Type="http://schemas.openxmlformats.org/officeDocument/2006/relationships/image" Target="../media/image125.png"/><Relationship Id="rId17" Type="http://schemas.openxmlformats.org/officeDocument/2006/relationships/image" Target="../media/image130.png"/><Relationship Id="rId25" Type="http://schemas.openxmlformats.org/officeDocument/2006/relationships/image" Target="../media/image138.png"/><Relationship Id="rId2" Type="http://schemas.openxmlformats.org/officeDocument/2006/relationships/image" Target="../media/image115.png"/><Relationship Id="rId16" Type="http://schemas.openxmlformats.org/officeDocument/2006/relationships/image" Target="../media/image129.png"/><Relationship Id="rId20" Type="http://schemas.openxmlformats.org/officeDocument/2006/relationships/image" Target="../media/image133.png"/><Relationship Id="rId29" Type="http://schemas.openxmlformats.org/officeDocument/2006/relationships/image" Target="../media/image14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24" Type="http://schemas.openxmlformats.org/officeDocument/2006/relationships/image" Target="../media/image137.png"/><Relationship Id="rId5" Type="http://schemas.openxmlformats.org/officeDocument/2006/relationships/image" Target="../media/image118.png"/><Relationship Id="rId15" Type="http://schemas.openxmlformats.org/officeDocument/2006/relationships/image" Target="../media/image128.png"/><Relationship Id="rId23" Type="http://schemas.openxmlformats.org/officeDocument/2006/relationships/image" Target="../media/image136.png"/><Relationship Id="rId28" Type="http://schemas.openxmlformats.org/officeDocument/2006/relationships/image" Target="../media/image141.png"/><Relationship Id="rId10" Type="http://schemas.openxmlformats.org/officeDocument/2006/relationships/image" Target="../media/image123.png"/><Relationship Id="rId19" Type="http://schemas.openxmlformats.org/officeDocument/2006/relationships/image" Target="../media/image132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Relationship Id="rId14" Type="http://schemas.openxmlformats.org/officeDocument/2006/relationships/image" Target="../media/image127.png"/><Relationship Id="rId22" Type="http://schemas.openxmlformats.org/officeDocument/2006/relationships/image" Target="../media/image135.png"/><Relationship Id="rId27" Type="http://schemas.openxmlformats.org/officeDocument/2006/relationships/image" Target="../media/image140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44.png"/><Relationship Id="rId7" Type="http://schemas.openxmlformats.org/officeDocument/2006/relationships/image" Target="../media/image57.png"/><Relationship Id="rId12" Type="http://schemas.openxmlformats.org/officeDocument/2006/relationships/hyperlink" Target="https://arxiv.org/pdf/1706.03762.pdf" TargetMode="External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7.png"/><Relationship Id="rId11" Type="http://schemas.openxmlformats.org/officeDocument/2006/relationships/image" Target="../media/image149.png"/><Relationship Id="rId5" Type="http://schemas.openxmlformats.org/officeDocument/2006/relationships/image" Target="../media/image146.png"/><Relationship Id="rId10" Type="http://schemas.openxmlformats.org/officeDocument/2006/relationships/image" Target="../media/image58.png"/><Relationship Id="rId4" Type="http://schemas.openxmlformats.org/officeDocument/2006/relationships/image" Target="../media/image145.png"/><Relationship Id="rId9" Type="http://schemas.openxmlformats.org/officeDocument/2006/relationships/image" Target="../media/image52.pn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pdf/1706.03762.pdf" TargetMode="External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712.09913.pdf" TargetMode="External"/><Relationship Id="rId2" Type="http://schemas.openxmlformats.org/officeDocument/2006/relationships/image" Target="../media/image150.jp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arxiv.org/abs/1512.03385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607.06450" TargetMode="External"/><Relationship Id="rId2" Type="http://schemas.openxmlformats.org/officeDocument/2006/relationships/hyperlink" Target="https://papers.nips.cc/paper/2019/file/2f4fe03d77724a7217006e5d16728874-Paper.pdf" TargetMode="External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pdf/1706.03762.pdf" TargetMode="External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13" Type="http://schemas.openxmlformats.org/officeDocument/2006/relationships/image" Target="../media/image152.png"/><Relationship Id="rId3" Type="http://schemas.openxmlformats.org/officeDocument/2006/relationships/image" Target="../media/image145.png"/><Relationship Id="rId7" Type="http://schemas.openxmlformats.org/officeDocument/2006/relationships/image" Target="../media/image57.png"/><Relationship Id="rId12" Type="http://schemas.openxmlformats.org/officeDocument/2006/relationships/image" Target="../media/image149.png"/><Relationship Id="rId17" Type="http://schemas.openxmlformats.org/officeDocument/2006/relationships/hyperlink" Target="https://arxiv.org/pdf/1706.03762.pdf" TargetMode="External"/><Relationship Id="rId2" Type="http://schemas.openxmlformats.org/officeDocument/2006/relationships/image" Target="../media/image144.png"/><Relationship Id="rId16" Type="http://schemas.openxmlformats.org/officeDocument/2006/relationships/image" Target="../media/image15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7.png"/><Relationship Id="rId11" Type="http://schemas.openxmlformats.org/officeDocument/2006/relationships/image" Target="../media/image58.png"/><Relationship Id="rId5" Type="http://schemas.openxmlformats.org/officeDocument/2006/relationships/image" Target="../media/image151.png"/><Relationship Id="rId15" Type="http://schemas.openxmlformats.org/officeDocument/2006/relationships/image" Target="../media/image154.png"/><Relationship Id="rId10" Type="http://schemas.openxmlformats.org/officeDocument/2006/relationships/image" Target="../media/image146.png"/><Relationship Id="rId4" Type="http://schemas.openxmlformats.org/officeDocument/2006/relationships/image" Target="../media/image143.png"/><Relationship Id="rId9" Type="http://schemas.openxmlformats.org/officeDocument/2006/relationships/image" Target="../media/image52.png"/><Relationship Id="rId14" Type="http://schemas.openxmlformats.org/officeDocument/2006/relationships/image" Target="../media/image153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image" Target="../media/image144.png"/><Relationship Id="rId7" Type="http://schemas.openxmlformats.org/officeDocument/2006/relationships/image" Target="../media/image57.png"/><Relationship Id="rId12" Type="http://schemas.openxmlformats.org/officeDocument/2006/relationships/hyperlink" Target="https://arxiv.org/pdf/1706.03762.pdf" TargetMode="External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47.png"/><Relationship Id="rId11" Type="http://schemas.openxmlformats.org/officeDocument/2006/relationships/image" Target="../media/image157.png"/><Relationship Id="rId5" Type="http://schemas.openxmlformats.org/officeDocument/2006/relationships/image" Target="../media/image146.png"/><Relationship Id="rId10" Type="http://schemas.openxmlformats.org/officeDocument/2006/relationships/image" Target="../media/image149.png"/><Relationship Id="rId4" Type="http://schemas.openxmlformats.org/officeDocument/2006/relationships/image" Target="../media/image145.png"/><Relationship Id="rId9" Type="http://schemas.openxmlformats.org/officeDocument/2006/relationships/image" Target="../media/image148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909.00383.pdf" TargetMode="External"/><Relationship Id="rId2" Type="http://schemas.openxmlformats.org/officeDocument/2006/relationships/hyperlink" Target="https://arxiv.org/abs/1803.02155" TargetMode="External"/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g"/><Relationship Id="rId2" Type="http://schemas.openxmlformats.org/officeDocument/2006/relationships/hyperlink" Target="https://arxiv.org/pdf/2006.04768.pdf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9.jp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hyperlink" Target="https://arxiv.org/pdf/2007.14062.pdf" TargetMode="External"/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4.png"/><Relationship Id="rId5" Type="http://schemas.openxmlformats.org/officeDocument/2006/relationships/image" Target="../media/image48.png"/><Relationship Id="rId4" Type="http://schemas.openxmlformats.org/officeDocument/2006/relationships/image" Target="../media/image163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png"/><Relationship Id="rId2" Type="http://schemas.openxmlformats.org/officeDocument/2006/relationships/image" Target="../media/image165.png"/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Relationship Id="rId4" Type="http://schemas.openxmlformats.org/officeDocument/2006/relationships/hyperlink" Target="https://arxiv.org/pdf/1511.01432.pdf" TargetMode="Externa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7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pdf/1810.04805.pdf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pdf/1810.04805.pdf" TargetMode="External"/><Relationship Id="rId1" Type="http://schemas.openxmlformats.org/officeDocument/2006/relationships/slideLayout" Target="../slideLayouts/slideLayout1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18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907.11692" TargetMode="External"/><Relationship Id="rId2" Type="http://schemas.openxmlformats.org/officeDocument/2006/relationships/hyperlink" Target="https://arxiv.org/pdf/1810.04805.pdf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9.jp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hyperlink" Target="https://arxiv.org/pdf/1810.04805.pdf" TargetMode="External"/><Relationship Id="rId1" Type="http://schemas.openxmlformats.org/officeDocument/2006/relationships/slideLayout" Target="../slideLayouts/slideLayout18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810.04805.pdf" TargetMode="External"/><Relationship Id="rId2" Type="http://schemas.openxmlformats.org/officeDocument/2006/relationships/image" Target="../media/image170.jpg"/><Relationship Id="rId1" Type="http://schemas.openxmlformats.org/officeDocument/2006/relationships/slideLayout" Target="../slideLayouts/slideLayout18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arxiv.org/abs/1907.10529" TargetMode="External"/><Relationship Id="rId4" Type="http://schemas.openxmlformats.org/officeDocument/2006/relationships/hyperlink" Target="https://arxiv.org/abs/1907.11692" TargetMode="Externa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jp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2.xml"/><Relationship Id="rId5" Type="http://schemas.openxmlformats.org/officeDocument/2006/relationships/hyperlink" Target="https://arxiv.org/abs/1907.10529" TargetMode="External"/><Relationship Id="rId4" Type="http://schemas.openxmlformats.org/officeDocument/2006/relationships/hyperlink" Target="https://arxiv.org/abs/1907.11692" TargetMode="Externa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ubc.ca/~amuham01/LING530/papers/radford2018improving.pdf" TargetMode="External"/><Relationship Id="rId2" Type="http://schemas.openxmlformats.org/officeDocument/2006/relationships/hyperlink" Target="https://arxiv.org/pdf/1810.04805.pdf" TargetMode="External"/><Relationship Id="rId1" Type="http://schemas.openxmlformats.org/officeDocument/2006/relationships/slideLayout" Target="../slideLayouts/slideLayout18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ubc.ca/~amuham01/LING530/papers/radford2018improving.pdf" TargetMode="External"/><Relationship Id="rId1" Type="http://schemas.openxmlformats.org/officeDocument/2006/relationships/slideLayout" Target="../slideLayouts/slideLayout18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ubc.ca/~amuham01/LING530/papers/radford2018improving.pdf" TargetMode="External"/><Relationship Id="rId2" Type="http://schemas.openxmlformats.org/officeDocument/2006/relationships/image" Target="../media/image172.jpg"/><Relationship Id="rId1" Type="http://schemas.openxmlformats.org/officeDocument/2006/relationships/slideLayout" Target="../slideLayouts/slideLayout18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.ubc.ca/~amuham01/LING530/papers/radford2018improving.pdf" TargetMode="External"/><Relationship Id="rId2" Type="http://schemas.openxmlformats.org/officeDocument/2006/relationships/image" Target="../media/image173.jpg"/><Relationship Id="rId1" Type="http://schemas.openxmlformats.org/officeDocument/2006/relationships/slideLayout" Target="../slideLayouts/slideLayout18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tionary.org/wiki/ambia" TargetMode="External"/><Relationship Id="rId2" Type="http://schemas.openxmlformats.org/officeDocument/2006/relationships/image" Target="../media/image174.jpg"/><Relationship Id="rId1" Type="http://schemas.openxmlformats.org/officeDocument/2006/relationships/slideLayout" Target="../slideLayouts/slideLayout18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609.08144.pdf" TargetMode="External"/><Relationship Id="rId2" Type="http://schemas.openxmlformats.org/officeDocument/2006/relationships/hyperlink" Target="https://www.aclweb.org/anthology/P16-1162.pdf" TargetMode="External"/><Relationship Id="rId1" Type="http://schemas.openxmlformats.org/officeDocument/2006/relationships/slideLayout" Target="../slideLayouts/slideLayout18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jpg"/><Relationship Id="rId2" Type="http://schemas.openxmlformats.org/officeDocument/2006/relationships/hyperlink" Target="https://arxiv.org/pdf/1910.10683.pdf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7.jpg"/><Relationship Id="rId4" Type="http://schemas.openxmlformats.org/officeDocument/2006/relationships/image" Target="../media/image176.jp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1910.10683.pdf" TargetMode="External"/><Relationship Id="rId2" Type="http://schemas.openxmlformats.org/officeDocument/2006/relationships/image" Target="../media/image178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1.png"/><Relationship Id="rId5" Type="http://schemas.openxmlformats.org/officeDocument/2006/relationships/image" Target="../media/image180.jpg"/><Relationship Id="rId4" Type="http://schemas.openxmlformats.org/officeDocument/2006/relationships/image" Target="../media/image17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76135"/>
            <a:ext cx="9144000" cy="3071400"/>
          </a:xfrm>
        </p:spPr>
        <p:txBody>
          <a:bodyPr>
            <a:normAutofit/>
          </a:bodyPr>
          <a:lstStyle/>
          <a:p>
            <a:r>
              <a:rPr lang="en-US" sz="3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 1678: Intro to Deep Learning</a:t>
            </a:r>
            <a:br>
              <a:rPr lang="en-US" sz="5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2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47535"/>
            <a:ext cx="6400800" cy="1805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</a:rPr>
              <a:t>Prof. Adriana </a:t>
            </a:r>
            <a:r>
              <a:rPr lang="en-US" sz="3600" dirty="0" err="1">
                <a:solidFill>
                  <a:schemeClr val="tx1"/>
                </a:solidFill>
              </a:rPr>
              <a:t>Kovashka</a:t>
            </a:r>
            <a:br>
              <a:rPr lang="en-US" sz="3600" dirty="0">
                <a:solidFill>
                  <a:schemeClr val="tx1"/>
                </a:solidFill>
              </a:rPr>
            </a:br>
            <a:r>
              <a:rPr lang="en-US" sz="3600" dirty="0">
                <a:solidFill>
                  <a:schemeClr val="tx1"/>
                </a:solidFill>
              </a:rPr>
              <a:t>University of Pittsburgh</a:t>
            </a:r>
          </a:p>
          <a:p>
            <a:pPr>
              <a:spcBef>
                <a:spcPts val="0"/>
              </a:spcBef>
            </a:pPr>
            <a:r>
              <a:rPr lang="en-US" sz="3600" dirty="0">
                <a:solidFill>
                  <a:schemeClr val="tx1"/>
                </a:solidFill>
              </a:rPr>
              <a:t>March 18, 2024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62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29143" y="3377432"/>
            <a:ext cx="6081236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  <a:tabLst>
                <a:tab pos="4839176" algn="l"/>
              </a:tabLst>
            </a:pPr>
            <a:r>
              <a:rPr sz="2100" spc="-8" dirty="0">
                <a:latin typeface="Calibri"/>
                <a:cs typeface="Calibri"/>
              </a:rPr>
              <a:t>Stanford University </a:t>
            </a:r>
            <a:r>
              <a:rPr sz="2100" spc="-4" dirty="0">
                <a:latin typeface="Calibri"/>
                <a:cs typeface="Calibri"/>
              </a:rPr>
              <a:t>is</a:t>
            </a:r>
            <a:r>
              <a:rPr sz="2100" spc="90" dirty="0">
                <a:latin typeface="Calibri"/>
                <a:cs typeface="Calibri"/>
              </a:rPr>
              <a:t> </a:t>
            </a:r>
            <a:r>
              <a:rPr sz="2100" spc="-4" dirty="0">
                <a:latin typeface="Calibri"/>
                <a:cs typeface="Calibri"/>
              </a:rPr>
              <a:t>located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in</a:t>
            </a:r>
            <a:r>
              <a:rPr sz="2100" u="heavy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2100" spc="-4" dirty="0">
                <a:latin typeface="Calibri"/>
                <a:cs typeface="Calibri"/>
              </a:rPr>
              <a:t>,</a:t>
            </a:r>
            <a:r>
              <a:rPr sz="2100" spc="4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California.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04FB09-28A7-4475-9433-B1277C9CE9AC}"/>
              </a:ext>
            </a:extLst>
          </p:cNvPr>
          <p:cNvSpPr txBox="1"/>
          <p:nvPr/>
        </p:nvSpPr>
        <p:spPr>
          <a:xfrm>
            <a:off x="0" y="6581001"/>
            <a:ext cx="930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Hewitt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AB1EC0C9-0039-41F4-963D-0F14B8A35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446276"/>
          </a:xfrm>
        </p:spPr>
        <p:txBody>
          <a:bodyPr/>
          <a:lstStyle/>
          <a:p>
            <a:r>
              <a:rPr lang="en-US" b="0" dirty="0"/>
              <a:t>What can we learn from reconstructing the input?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63779" y="1669732"/>
            <a:ext cx="8075771" cy="2919549"/>
          </a:xfrm>
          <a:prstGeom prst="rect">
            <a:avLst/>
          </a:prstGeom>
        </p:spPr>
        <p:txBody>
          <a:bodyPr vert="horz" wrap="square" lIns="0" tIns="64294" rIns="0" bIns="0" rtlCol="0">
            <a:spAutoFit/>
          </a:bodyPr>
          <a:lstStyle/>
          <a:p>
            <a:pPr marL="9525">
              <a:spcBef>
                <a:spcPts val="506"/>
              </a:spcBef>
            </a:pPr>
            <a:r>
              <a:rPr spc="-4" dirty="0">
                <a:latin typeface="Calibri"/>
                <a:cs typeface="Calibri"/>
              </a:rPr>
              <a:t>So far, </a:t>
            </a:r>
            <a:r>
              <a:rPr dirty="0">
                <a:latin typeface="Calibri"/>
                <a:cs typeface="Calibri"/>
              </a:rPr>
              <a:t>we’ve interacted with </a:t>
            </a:r>
            <a:r>
              <a:rPr spc="-4" dirty="0">
                <a:latin typeface="Calibri"/>
                <a:cs typeface="Calibri"/>
              </a:rPr>
              <a:t>pretrained </a:t>
            </a:r>
            <a:r>
              <a:rPr dirty="0">
                <a:latin typeface="Calibri"/>
                <a:cs typeface="Calibri"/>
              </a:rPr>
              <a:t>models in two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ways:</a:t>
            </a:r>
          </a:p>
          <a:p>
            <a:pPr marL="266700" indent="-257175">
              <a:spcBef>
                <a:spcPts val="431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6700" algn="l"/>
              </a:tabLst>
            </a:pPr>
            <a:r>
              <a:rPr spc="-4" dirty="0">
                <a:latin typeface="Calibri"/>
                <a:cs typeface="Calibri"/>
              </a:rPr>
              <a:t>Sample from </a:t>
            </a:r>
            <a:r>
              <a:rPr dirty="0">
                <a:latin typeface="Calibri"/>
                <a:cs typeface="Calibri"/>
              </a:rPr>
              <a:t>the </a:t>
            </a:r>
            <a:r>
              <a:rPr spc="-4" dirty="0">
                <a:latin typeface="Calibri"/>
                <a:cs typeface="Calibri"/>
              </a:rPr>
              <a:t>distributions </a:t>
            </a:r>
            <a:r>
              <a:rPr dirty="0">
                <a:latin typeface="Calibri"/>
                <a:cs typeface="Calibri"/>
              </a:rPr>
              <a:t>they </a:t>
            </a:r>
            <a:r>
              <a:rPr spc="-4" dirty="0">
                <a:latin typeface="Calibri"/>
                <a:cs typeface="Calibri"/>
              </a:rPr>
              <a:t>define (maybe providing </a:t>
            </a:r>
            <a:r>
              <a:rPr dirty="0">
                <a:latin typeface="Calibri"/>
                <a:cs typeface="Calibri"/>
              </a:rPr>
              <a:t>a </a:t>
            </a:r>
            <a:r>
              <a:rPr spc="-4" dirty="0">
                <a:latin typeface="Calibri"/>
                <a:cs typeface="Calibri"/>
              </a:rPr>
              <a:t>prompt)</a:t>
            </a:r>
            <a:endParaRPr dirty="0">
              <a:latin typeface="Calibri"/>
              <a:cs typeface="Calibri"/>
            </a:endParaRPr>
          </a:p>
          <a:p>
            <a:pPr marL="266700" indent="-257175">
              <a:spcBef>
                <a:spcPts val="435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6700" algn="l"/>
              </a:tabLst>
            </a:pPr>
            <a:r>
              <a:rPr spc="-4" dirty="0">
                <a:latin typeface="Calibri"/>
                <a:cs typeface="Calibri"/>
              </a:rPr>
              <a:t>Fine-tune </a:t>
            </a:r>
            <a:r>
              <a:rPr dirty="0">
                <a:latin typeface="Calibri"/>
                <a:cs typeface="Calibri"/>
              </a:rPr>
              <a:t>them </a:t>
            </a:r>
            <a:r>
              <a:rPr spc="-4" dirty="0">
                <a:latin typeface="Calibri"/>
                <a:cs typeface="Calibri"/>
              </a:rPr>
              <a:t>on </a:t>
            </a:r>
            <a:r>
              <a:rPr dirty="0">
                <a:latin typeface="Calibri"/>
                <a:cs typeface="Calibri"/>
              </a:rPr>
              <a:t>a task we care about, and take their</a:t>
            </a:r>
            <a:r>
              <a:rPr spc="-7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predictions.</a:t>
            </a:r>
          </a:p>
          <a:p>
            <a:pPr>
              <a:lnSpc>
                <a:spcPct val="100000"/>
              </a:lnSpc>
            </a:pPr>
            <a:endParaRPr sz="2475" dirty="0">
              <a:latin typeface="Calibri"/>
              <a:cs typeface="Calibri"/>
            </a:endParaRPr>
          </a:p>
          <a:p>
            <a:pPr marL="9525" marR="171926">
              <a:spcBef>
                <a:spcPts val="4"/>
              </a:spcBef>
            </a:pPr>
            <a:r>
              <a:rPr spc="-4" dirty="0">
                <a:latin typeface="Calibri"/>
                <a:cs typeface="Calibri"/>
              </a:rPr>
              <a:t>Very </a:t>
            </a:r>
            <a:r>
              <a:rPr dirty="0">
                <a:latin typeface="Calibri"/>
                <a:cs typeface="Calibri"/>
              </a:rPr>
              <a:t>large language models </a:t>
            </a:r>
            <a:r>
              <a:rPr spc="-4" dirty="0">
                <a:latin typeface="Calibri"/>
                <a:cs typeface="Calibri"/>
              </a:rPr>
              <a:t>seem </a:t>
            </a:r>
            <a:r>
              <a:rPr dirty="0">
                <a:latin typeface="Calibri"/>
                <a:cs typeface="Calibri"/>
              </a:rPr>
              <a:t>to </a:t>
            </a:r>
            <a:r>
              <a:rPr spc="-4" dirty="0">
                <a:latin typeface="Calibri"/>
                <a:cs typeface="Calibri"/>
              </a:rPr>
              <a:t>perform some </a:t>
            </a:r>
            <a:r>
              <a:rPr dirty="0">
                <a:latin typeface="Calibri"/>
                <a:cs typeface="Calibri"/>
              </a:rPr>
              <a:t>kind </a:t>
            </a:r>
            <a:r>
              <a:rPr spc="-4" dirty="0">
                <a:latin typeface="Calibri"/>
                <a:cs typeface="Calibri"/>
              </a:rPr>
              <a:t>of </a:t>
            </a:r>
            <a:r>
              <a:rPr dirty="0">
                <a:latin typeface="Calibri"/>
                <a:cs typeface="Calibri"/>
              </a:rPr>
              <a:t>learning </a:t>
            </a:r>
            <a:r>
              <a:rPr b="1" spc="-4" dirty="0">
                <a:latin typeface="Calibri"/>
                <a:cs typeface="Calibri"/>
              </a:rPr>
              <a:t>without gradient  </a:t>
            </a:r>
            <a:r>
              <a:rPr b="1" dirty="0">
                <a:latin typeface="Calibri"/>
                <a:cs typeface="Calibri"/>
              </a:rPr>
              <a:t>steps </a:t>
            </a:r>
            <a:r>
              <a:rPr spc="-4" dirty="0">
                <a:latin typeface="Calibri"/>
                <a:cs typeface="Calibri"/>
              </a:rPr>
              <a:t>simply from </a:t>
            </a:r>
            <a:r>
              <a:rPr dirty="0">
                <a:latin typeface="Calibri"/>
                <a:cs typeface="Calibri"/>
              </a:rPr>
              <a:t>examples you </a:t>
            </a:r>
            <a:r>
              <a:rPr spc="-4" dirty="0">
                <a:latin typeface="Calibri"/>
                <a:cs typeface="Calibri"/>
              </a:rPr>
              <a:t>provide </a:t>
            </a:r>
            <a:r>
              <a:rPr dirty="0">
                <a:latin typeface="Calibri"/>
                <a:cs typeface="Calibri"/>
              </a:rPr>
              <a:t>within their</a:t>
            </a:r>
            <a:r>
              <a:rPr spc="-3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contexts.</a:t>
            </a:r>
          </a:p>
          <a:p>
            <a:pPr>
              <a:spcBef>
                <a:spcPts val="4"/>
              </a:spcBef>
            </a:pPr>
            <a:endParaRPr sz="2475" dirty="0">
              <a:latin typeface="Calibri"/>
              <a:cs typeface="Calibri"/>
            </a:endParaRPr>
          </a:p>
          <a:p>
            <a:pPr marL="9525"/>
            <a:r>
              <a:rPr spc="-4" dirty="0">
                <a:latin typeface="Calibri"/>
                <a:cs typeface="Calibri"/>
              </a:rPr>
              <a:t>GPT-3 </a:t>
            </a:r>
            <a:r>
              <a:rPr dirty="0">
                <a:latin typeface="Calibri"/>
                <a:cs typeface="Calibri"/>
              </a:rPr>
              <a:t>is the </a:t>
            </a:r>
            <a:r>
              <a:rPr spc="-4" dirty="0">
                <a:latin typeface="Calibri"/>
                <a:cs typeface="Calibri"/>
              </a:rPr>
              <a:t>canonical </a:t>
            </a:r>
            <a:r>
              <a:rPr dirty="0">
                <a:latin typeface="Calibri"/>
                <a:cs typeface="Calibri"/>
              </a:rPr>
              <a:t>example </a:t>
            </a:r>
            <a:r>
              <a:rPr spc="-4" dirty="0">
                <a:latin typeface="Calibri"/>
                <a:cs typeface="Calibri"/>
              </a:rPr>
              <a:t>of </a:t>
            </a:r>
            <a:r>
              <a:rPr dirty="0">
                <a:latin typeface="Calibri"/>
                <a:cs typeface="Calibri"/>
              </a:rPr>
              <a:t>this. </a:t>
            </a:r>
            <a:r>
              <a:rPr spc="-4" dirty="0">
                <a:latin typeface="Calibri"/>
                <a:cs typeface="Calibri"/>
              </a:rPr>
              <a:t>The </a:t>
            </a:r>
            <a:r>
              <a:rPr dirty="0">
                <a:latin typeface="Calibri"/>
                <a:cs typeface="Calibri"/>
              </a:rPr>
              <a:t>largest </a:t>
            </a:r>
            <a:r>
              <a:rPr spc="-4" dirty="0">
                <a:latin typeface="Calibri"/>
                <a:cs typeface="Calibri"/>
              </a:rPr>
              <a:t>T5 </a:t>
            </a:r>
            <a:r>
              <a:rPr dirty="0">
                <a:latin typeface="Calibri"/>
                <a:cs typeface="Calibri"/>
              </a:rPr>
              <a:t>model </a:t>
            </a:r>
            <a:r>
              <a:rPr spc="-4" dirty="0">
                <a:latin typeface="Calibri"/>
                <a:cs typeface="Calibri"/>
              </a:rPr>
              <a:t>had 11 billion</a:t>
            </a:r>
            <a:r>
              <a:rPr spc="-71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parameters.</a:t>
            </a:r>
            <a:endParaRPr dirty="0">
              <a:latin typeface="Calibri"/>
              <a:cs typeface="Calibri"/>
            </a:endParaRPr>
          </a:p>
          <a:p>
            <a:pPr marL="9525">
              <a:spcBef>
                <a:spcPts val="431"/>
              </a:spcBef>
            </a:pPr>
            <a:r>
              <a:rPr b="1" spc="-8" dirty="0">
                <a:latin typeface="Calibri"/>
                <a:cs typeface="Calibri"/>
              </a:rPr>
              <a:t>GPT-3 </a:t>
            </a:r>
            <a:r>
              <a:rPr b="1" dirty="0">
                <a:latin typeface="Calibri"/>
                <a:cs typeface="Calibri"/>
              </a:rPr>
              <a:t>has </a:t>
            </a:r>
            <a:r>
              <a:rPr b="1" spc="-4" dirty="0">
                <a:latin typeface="Calibri"/>
                <a:cs typeface="Calibri"/>
              </a:rPr>
              <a:t>175 billion</a:t>
            </a:r>
            <a:r>
              <a:rPr b="1" spc="-11" dirty="0">
                <a:latin typeface="Calibri"/>
                <a:cs typeface="Calibri"/>
              </a:rPr>
              <a:t> </a:t>
            </a:r>
            <a:r>
              <a:rPr b="1" dirty="0">
                <a:latin typeface="Calibri"/>
                <a:cs typeface="Calibri"/>
              </a:rPr>
              <a:t>parameters.</a:t>
            </a:r>
            <a:endParaRPr dirty="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AF0ABC-50AE-402F-89CD-1A6DAC99E4C8}"/>
              </a:ext>
            </a:extLst>
          </p:cNvPr>
          <p:cNvSpPr txBox="1"/>
          <p:nvPr/>
        </p:nvSpPr>
        <p:spPr>
          <a:xfrm>
            <a:off x="0" y="6581001"/>
            <a:ext cx="930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Hewitt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3AB205B-D16C-4E1A-B93A-B21E6A968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492443"/>
          </a:xfrm>
        </p:spPr>
        <p:txBody>
          <a:bodyPr/>
          <a:lstStyle/>
          <a:p>
            <a:r>
              <a:rPr lang="en-US" sz="3200" b="0" dirty="0"/>
              <a:t>GPT-3, </a:t>
            </a:r>
            <a:r>
              <a:rPr lang="en-US" sz="3200" b="0" spc="-4" dirty="0"/>
              <a:t>in-context </a:t>
            </a:r>
            <a:r>
              <a:rPr lang="en-US" sz="3200" b="0" dirty="0"/>
              <a:t>learning, </a:t>
            </a:r>
            <a:r>
              <a:rPr lang="en-US" sz="3200" b="0" spc="-4" dirty="0"/>
              <a:t>very </a:t>
            </a:r>
            <a:r>
              <a:rPr lang="en-US" sz="3200" b="0" dirty="0"/>
              <a:t>large</a:t>
            </a:r>
            <a:r>
              <a:rPr lang="en-US" sz="3200" b="0" spc="-83" dirty="0"/>
              <a:t> </a:t>
            </a:r>
            <a:r>
              <a:rPr lang="en-US" sz="3200" b="0" spc="-4" dirty="0"/>
              <a:t>models</a:t>
            </a:r>
            <a:endParaRPr lang="en-US" b="0" dirty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97181" y="1775731"/>
            <a:ext cx="8483040" cy="172290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176689">
              <a:spcBef>
                <a:spcPts val="75"/>
              </a:spcBef>
            </a:pPr>
            <a:r>
              <a:rPr sz="1800" spc="-4" dirty="0">
                <a:latin typeface="+mj-lt"/>
              </a:rPr>
              <a:t>Very </a:t>
            </a:r>
            <a:r>
              <a:rPr sz="1800" dirty="0">
                <a:latin typeface="+mj-lt"/>
              </a:rPr>
              <a:t>large language models </a:t>
            </a:r>
            <a:r>
              <a:rPr sz="1800" spc="-4" dirty="0">
                <a:latin typeface="+mj-lt"/>
              </a:rPr>
              <a:t>seem </a:t>
            </a:r>
            <a:r>
              <a:rPr sz="1800" dirty="0">
                <a:latin typeface="+mj-lt"/>
              </a:rPr>
              <a:t>to </a:t>
            </a:r>
            <a:r>
              <a:rPr sz="1800" spc="-4" dirty="0">
                <a:latin typeface="+mj-lt"/>
              </a:rPr>
              <a:t>perform some </a:t>
            </a:r>
            <a:r>
              <a:rPr sz="1800" dirty="0">
                <a:latin typeface="+mj-lt"/>
              </a:rPr>
              <a:t>kind </a:t>
            </a:r>
            <a:r>
              <a:rPr sz="1800" spc="-4" dirty="0">
                <a:latin typeface="+mj-lt"/>
              </a:rPr>
              <a:t>of </a:t>
            </a:r>
            <a:r>
              <a:rPr sz="1800" dirty="0">
                <a:latin typeface="+mj-lt"/>
              </a:rPr>
              <a:t>learning </a:t>
            </a:r>
            <a:r>
              <a:rPr sz="1800" b="1" spc="-4" dirty="0">
                <a:latin typeface="+mj-lt"/>
                <a:cs typeface="Calibri"/>
              </a:rPr>
              <a:t>without gradient  </a:t>
            </a:r>
            <a:r>
              <a:rPr sz="1800" b="1" dirty="0">
                <a:latin typeface="+mj-lt"/>
                <a:cs typeface="Calibri"/>
              </a:rPr>
              <a:t>steps </a:t>
            </a:r>
            <a:r>
              <a:rPr sz="1800" spc="-4" dirty="0">
                <a:latin typeface="+mj-lt"/>
              </a:rPr>
              <a:t>simply from </a:t>
            </a:r>
            <a:r>
              <a:rPr sz="1800" dirty="0">
                <a:latin typeface="+mj-lt"/>
              </a:rPr>
              <a:t>examples you </a:t>
            </a:r>
            <a:r>
              <a:rPr sz="1800" spc="-4" dirty="0">
                <a:latin typeface="+mj-lt"/>
              </a:rPr>
              <a:t>provide </a:t>
            </a:r>
            <a:r>
              <a:rPr sz="1800" dirty="0">
                <a:latin typeface="+mj-lt"/>
              </a:rPr>
              <a:t>within their</a:t>
            </a:r>
            <a:r>
              <a:rPr sz="1800" spc="-23" dirty="0">
                <a:latin typeface="+mj-lt"/>
              </a:rPr>
              <a:t> </a:t>
            </a:r>
            <a:r>
              <a:rPr sz="1800" dirty="0">
                <a:latin typeface="+mj-lt"/>
              </a:rPr>
              <a:t>contexts.</a:t>
            </a:r>
          </a:p>
          <a:p>
            <a:pPr>
              <a:spcBef>
                <a:spcPts val="4"/>
              </a:spcBef>
            </a:pPr>
            <a:endParaRPr sz="1800" dirty="0">
              <a:latin typeface="+mj-lt"/>
            </a:endParaRPr>
          </a:p>
          <a:p>
            <a:pPr marL="9525" marR="3810"/>
            <a:r>
              <a:rPr sz="1800" spc="-4" dirty="0">
                <a:latin typeface="+mj-lt"/>
              </a:rPr>
              <a:t>The </a:t>
            </a:r>
            <a:r>
              <a:rPr sz="1800" dirty="0">
                <a:latin typeface="+mj-lt"/>
              </a:rPr>
              <a:t>in-context examples </a:t>
            </a:r>
            <a:r>
              <a:rPr sz="1800" spc="-4" dirty="0">
                <a:latin typeface="+mj-lt"/>
              </a:rPr>
              <a:t>seem </a:t>
            </a:r>
            <a:r>
              <a:rPr sz="1800" dirty="0">
                <a:latin typeface="+mj-lt"/>
              </a:rPr>
              <a:t>to </a:t>
            </a:r>
            <a:r>
              <a:rPr sz="1800" spc="-4" dirty="0">
                <a:latin typeface="+mj-lt"/>
              </a:rPr>
              <a:t>specify </a:t>
            </a:r>
            <a:r>
              <a:rPr sz="1800" dirty="0">
                <a:latin typeface="+mj-lt"/>
              </a:rPr>
              <a:t>the task to </a:t>
            </a:r>
            <a:r>
              <a:rPr sz="1800" spc="-4" dirty="0">
                <a:latin typeface="+mj-lt"/>
              </a:rPr>
              <a:t>be performed, </a:t>
            </a:r>
            <a:r>
              <a:rPr sz="1800" dirty="0">
                <a:latin typeface="+mj-lt"/>
              </a:rPr>
              <a:t>and the conditional  </a:t>
            </a:r>
            <a:r>
              <a:rPr sz="1800" spc="-4" dirty="0">
                <a:latin typeface="+mj-lt"/>
              </a:rPr>
              <a:t>distribution mocks performing </a:t>
            </a:r>
            <a:r>
              <a:rPr sz="1800" dirty="0">
                <a:latin typeface="+mj-lt"/>
              </a:rPr>
              <a:t>the task to a certain</a:t>
            </a:r>
            <a:r>
              <a:rPr sz="1800" spc="-68" dirty="0">
                <a:latin typeface="+mj-lt"/>
              </a:rPr>
              <a:t> </a:t>
            </a:r>
            <a:r>
              <a:rPr sz="1800" dirty="0">
                <a:latin typeface="+mj-lt"/>
              </a:rPr>
              <a:t>extent.</a:t>
            </a:r>
          </a:p>
          <a:p>
            <a:pPr marL="9525">
              <a:spcBef>
                <a:spcPts val="431"/>
              </a:spcBef>
            </a:pPr>
            <a:r>
              <a:rPr sz="1800" b="1" spc="-4" dirty="0">
                <a:latin typeface="+mj-lt"/>
                <a:cs typeface="Calibri"/>
              </a:rPr>
              <a:t>Input (prefix within </a:t>
            </a:r>
            <a:r>
              <a:rPr sz="1800" b="1" dirty="0">
                <a:latin typeface="+mj-lt"/>
                <a:cs typeface="Calibri"/>
              </a:rPr>
              <a:t>a single </a:t>
            </a:r>
            <a:r>
              <a:rPr sz="1800" b="1" spc="-4" dirty="0">
                <a:latin typeface="+mj-lt"/>
                <a:cs typeface="Calibri"/>
              </a:rPr>
              <a:t>Transformer </a:t>
            </a:r>
            <a:r>
              <a:rPr sz="1800" b="1" dirty="0">
                <a:latin typeface="+mj-lt"/>
                <a:cs typeface="Calibri"/>
              </a:rPr>
              <a:t>decoder</a:t>
            </a:r>
            <a:r>
              <a:rPr sz="1800" b="1" spc="-11" dirty="0">
                <a:latin typeface="+mj-lt"/>
                <a:cs typeface="Calibri"/>
              </a:rPr>
              <a:t> </a:t>
            </a:r>
            <a:r>
              <a:rPr sz="1800" b="1" spc="-4" dirty="0">
                <a:latin typeface="+mj-lt"/>
                <a:cs typeface="Calibri"/>
              </a:rPr>
              <a:t>context):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3779" y="3590449"/>
            <a:ext cx="114776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dirty="0">
                <a:latin typeface="Calibri"/>
                <a:cs typeface="Calibri"/>
              </a:rPr>
              <a:t>“</a:t>
            </a:r>
            <a:endParaRPr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49846" y="3535585"/>
            <a:ext cx="1500664" cy="131702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algn="just">
              <a:lnSpc>
                <a:spcPct val="120000"/>
              </a:lnSpc>
              <a:spcBef>
                <a:spcPts val="75"/>
              </a:spcBef>
              <a:tabLst>
                <a:tab pos="1380648" algn="l"/>
              </a:tabLst>
            </a:pPr>
            <a:r>
              <a:rPr dirty="0">
                <a:latin typeface="Calibri"/>
                <a:cs typeface="Calibri"/>
              </a:rPr>
              <a:t>thanks </a:t>
            </a:r>
            <a:r>
              <a:rPr spc="-4" dirty="0">
                <a:latin typeface="Calibri"/>
                <a:cs typeface="Calibri"/>
              </a:rPr>
              <a:t>-&gt; </a:t>
            </a:r>
            <a:r>
              <a:rPr dirty="0">
                <a:latin typeface="Calibri"/>
                <a:cs typeface="Calibri"/>
              </a:rPr>
              <a:t>merci  </a:t>
            </a:r>
            <a:r>
              <a:rPr spc="-4" dirty="0">
                <a:latin typeface="Calibri"/>
                <a:cs typeface="Calibri"/>
              </a:rPr>
              <a:t>hello -&gt;</a:t>
            </a:r>
            <a:r>
              <a:rPr spc="-64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bonjour  </a:t>
            </a:r>
            <a:r>
              <a:rPr dirty="0">
                <a:latin typeface="Calibri"/>
                <a:cs typeface="Calibri"/>
              </a:rPr>
              <a:t>mint </a:t>
            </a:r>
            <a:r>
              <a:rPr spc="-4" dirty="0">
                <a:latin typeface="Calibri"/>
                <a:cs typeface="Calibri"/>
              </a:rPr>
              <a:t>-&gt; </a:t>
            </a:r>
            <a:r>
              <a:rPr dirty="0">
                <a:latin typeface="Calibri"/>
                <a:cs typeface="Calibri"/>
              </a:rPr>
              <a:t>menthe  </a:t>
            </a:r>
            <a:r>
              <a:rPr spc="-4" dirty="0">
                <a:latin typeface="Calibri"/>
                <a:cs typeface="Calibri"/>
              </a:rPr>
              <a:t>otter</a:t>
            </a:r>
            <a:r>
              <a:rPr spc="-8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-&gt;	</a:t>
            </a:r>
            <a:r>
              <a:rPr dirty="0">
                <a:latin typeface="Calibri"/>
                <a:cs typeface="Calibri"/>
              </a:rPr>
              <a:t>”</a:t>
            </a:r>
            <a:endParaRPr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3779" y="4852568"/>
            <a:ext cx="3207544" cy="670216"/>
          </a:xfrm>
          <a:prstGeom prst="rect">
            <a:avLst/>
          </a:prstGeom>
        </p:spPr>
        <p:txBody>
          <a:bodyPr vert="horz" wrap="square" lIns="0" tIns="64294" rIns="0" bIns="0" rtlCol="0">
            <a:spAutoFit/>
          </a:bodyPr>
          <a:lstStyle/>
          <a:p>
            <a:pPr marL="9525">
              <a:spcBef>
                <a:spcPts val="506"/>
              </a:spcBef>
            </a:pPr>
            <a:r>
              <a:rPr b="1" spc="-4" dirty="0">
                <a:latin typeface="Calibri"/>
                <a:cs typeface="Calibri"/>
              </a:rPr>
              <a:t>Output (conditional</a:t>
            </a:r>
            <a:r>
              <a:rPr b="1" spc="8" dirty="0">
                <a:latin typeface="Calibri"/>
                <a:cs typeface="Calibri"/>
              </a:rPr>
              <a:t> </a:t>
            </a:r>
            <a:r>
              <a:rPr b="1" spc="-4" dirty="0">
                <a:latin typeface="Calibri"/>
                <a:cs typeface="Calibri"/>
              </a:rPr>
              <a:t>generations):</a:t>
            </a:r>
            <a:endParaRPr>
              <a:latin typeface="Calibri"/>
              <a:cs typeface="Calibri"/>
            </a:endParaRPr>
          </a:p>
          <a:p>
            <a:pPr marL="695325">
              <a:spcBef>
                <a:spcPts val="431"/>
              </a:spcBef>
            </a:pPr>
            <a:r>
              <a:rPr spc="-4" dirty="0">
                <a:latin typeface="Calibri"/>
                <a:cs typeface="Calibri"/>
              </a:rPr>
              <a:t>loutre…”</a:t>
            </a:r>
            <a:endParaRPr>
              <a:latin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5B29DC-F779-4A5A-8503-D71495066949}"/>
              </a:ext>
            </a:extLst>
          </p:cNvPr>
          <p:cNvSpPr txBox="1"/>
          <p:nvPr/>
        </p:nvSpPr>
        <p:spPr>
          <a:xfrm>
            <a:off x="0" y="6581001"/>
            <a:ext cx="930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Hewitt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0CDC4445-211B-4395-854E-58C9C4811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492443"/>
          </a:xfrm>
        </p:spPr>
        <p:txBody>
          <a:bodyPr/>
          <a:lstStyle/>
          <a:p>
            <a:r>
              <a:rPr lang="en-US" sz="3200" b="0" dirty="0"/>
              <a:t>GPT-3, </a:t>
            </a:r>
            <a:r>
              <a:rPr lang="en-US" sz="3200" b="0" spc="-4" dirty="0"/>
              <a:t>in-context </a:t>
            </a:r>
            <a:r>
              <a:rPr lang="en-US" sz="3200" b="0" dirty="0"/>
              <a:t>learning, </a:t>
            </a:r>
            <a:r>
              <a:rPr lang="en-US" sz="3200" b="0" spc="-4" dirty="0"/>
              <a:t>very </a:t>
            </a:r>
            <a:r>
              <a:rPr lang="en-US" sz="3200" b="0" dirty="0"/>
              <a:t>large</a:t>
            </a:r>
            <a:r>
              <a:rPr lang="en-US" sz="3200" b="0" spc="-83" dirty="0"/>
              <a:t> </a:t>
            </a:r>
            <a:r>
              <a:rPr lang="en-US" sz="3200" b="0" spc="-4" dirty="0"/>
              <a:t>models</a:t>
            </a:r>
            <a:endParaRPr lang="en-US" b="0" dirty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63779" y="1724596"/>
            <a:ext cx="7907655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pc="-4" dirty="0">
                <a:latin typeface="Calibri"/>
                <a:cs typeface="Calibri"/>
              </a:rPr>
              <a:t>Very </a:t>
            </a:r>
            <a:r>
              <a:rPr dirty="0">
                <a:latin typeface="Calibri"/>
                <a:cs typeface="Calibri"/>
              </a:rPr>
              <a:t>large language models </a:t>
            </a:r>
            <a:r>
              <a:rPr spc="-4" dirty="0">
                <a:latin typeface="Calibri"/>
                <a:cs typeface="Calibri"/>
              </a:rPr>
              <a:t>seem </a:t>
            </a:r>
            <a:r>
              <a:rPr dirty="0">
                <a:latin typeface="Calibri"/>
                <a:cs typeface="Calibri"/>
              </a:rPr>
              <a:t>to </a:t>
            </a:r>
            <a:r>
              <a:rPr spc="-4" dirty="0">
                <a:latin typeface="Calibri"/>
                <a:cs typeface="Calibri"/>
              </a:rPr>
              <a:t>perform some </a:t>
            </a:r>
            <a:r>
              <a:rPr dirty="0">
                <a:latin typeface="Calibri"/>
                <a:cs typeface="Calibri"/>
              </a:rPr>
              <a:t>kind </a:t>
            </a:r>
            <a:r>
              <a:rPr spc="-4" dirty="0">
                <a:latin typeface="Calibri"/>
                <a:cs typeface="Calibri"/>
              </a:rPr>
              <a:t>of </a:t>
            </a:r>
            <a:r>
              <a:rPr dirty="0">
                <a:latin typeface="Calibri"/>
                <a:cs typeface="Calibri"/>
              </a:rPr>
              <a:t>learning </a:t>
            </a:r>
            <a:r>
              <a:rPr b="1" spc="-4" dirty="0">
                <a:latin typeface="Calibri"/>
                <a:cs typeface="Calibri"/>
              </a:rPr>
              <a:t>without gradient  </a:t>
            </a:r>
            <a:r>
              <a:rPr b="1" dirty="0">
                <a:latin typeface="Calibri"/>
                <a:cs typeface="Calibri"/>
              </a:rPr>
              <a:t>steps </a:t>
            </a:r>
            <a:r>
              <a:rPr spc="-4" dirty="0">
                <a:latin typeface="Calibri"/>
                <a:cs typeface="Calibri"/>
              </a:rPr>
              <a:t>simply from </a:t>
            </a:r>
            <a:r>
              <a:rPr dirty="0">
                <a:latin typeface="Calibri"/>
                <a:cs typeface="Calibri"/>
              </a:rPr>
              <a:t>examples you </a:t>
            </a:r>
            <a:r>
              <a:rPr spc="-4" dirty="0">
                <a:latin typeface="Calibri"/>
                <a:cs typeface="Calibri"/>
              </a:rPr>
              <a:t>provide </a:t>
            </a:r>
            <a:r>
              <a:rPr dirty="0">
                <a:latin typeface="Calibri"/>
                <a:cs typeface="Calibri"/>
              </a:rPr>
              <a:t>within their</a:t>
            </a:r>
            <a:r>
              <a:rPr spc="-23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contexts.</a:t>
            </a:r>
            <a:endParaRPr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8656" y="2439163"/>
            <a:ext cx="7315526" cy="3200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553B94F-5B82-4FB2-A3D2-962609BAE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492443"/>
          </a:xfrm>
        </p:spPr>
        <p:txBody>
          <a:bodyPr/>
          <a:lstStyle/>
          <a:p>
            <a:r>
              <a:rPr lang="en-US" sz="3200" b="0" dirty="0"/>
              <a:t>GPT-3, </a:t>
            </a:r>
            <a:r>
              <a:rPr lang="en-US" sz="3200" b="0" spc="-4" dirty="0"/>
              <a:t>in-context </a:t>
            </a:r>
            <a:r>
              <a:rPr lang="en-US" sz="3200" b="0" dirty="0"/>
              <a:t>learning, </a:t>
            </a:r>
            <a:r>
              <a:rPr lang="en-US" sz="3200" b="0" spc="-4" dirty="0"/>
              <a:t>very </a:t>
            </a:r>
            <a:r>
              <a:rPr lang="en-US" sz="3200" b="0" dirty="0"/>
              <a:t>large</a:t>
            </a:r>
            <a:r>
              <a:rPr lang="en-US" sz="3200" b="0" spc="-83" dirty="0"/>
              <a:t> </a:t>
            </a:r>
            <a:r>
              <a:rPr lang="en-US" sz="3200" b="0" spc="-4" dirty="0"/>
              <a:t>models</a:t>
            </a:r>
            <a:endParaRPr lang="en-US" b="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60D0B3-822A-4427-B8B8-96A32BBBE204}"/>
              </a:ext>
            </a:extLst>
          </p:cNvPr>
          <p:cNvSpPr txBox="1"/>
          <p:nvPr/>
        </p:nvSpPr>
        <p:spPr>
          <a:xfrm>
            <a:off x="0" y="6581001"/>
            <a:ext cx="930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Hewitt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9C0C55-C142-4C5B-9B92-9DB09F138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446276"/>
          </a:xfrm>
        </p:spPr>
        <p:txBody>
          <a:bodyPr/>
          <a:lstStyle/>
          <a:p>
            <a:r>
              <a:rPr lang="en-US" b="0" dirty="0"/>
              <a:t>Transformers in vision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1EC43864-11D6-4BD5-A21F-C2B5AB2DC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" y="1081548"/>
            <a:ext cx="9128488" cy="495546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717177-15A2-4112-973A-DB5F9753752D}"/>
              </a:ext>
            </a:extLst>
          </p:cNvPr>
          <p:cNvSpPr txBox="1"/>
          <p:nvPr/>
        </p:nvSpPr>
        <p:spPr>
          <a:xfrm>
            <a:off x="5821146" y="6581001"/>
            <a:ext cx="35784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https://www.youtube.com/watch?v=TrdevFK_am4</a:t>
            </a:r>
            <a:r>
              <a:rPr lang="en-US" sz="1200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59B96F-E56C-4B51-9E6A-464610290443}"/>
              </a:ext>
            </a:extLst>
          </p:cNvPr>
          <p:cNvSpPr txBox="1"/>
          <p:nvPr/>
        </p:nvSpPr>
        <p:spPr>
          <a:xfrm>
            <a:off x="0" y="6581001"/>
            <a:ext cx="51696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Dosovitskiy</a:t>
            </a:r>
            <a:r>
              <a:rPr lang="en-US" sz="1200" dirty="0"/>
              <a:t>, ICLR 2021, </a:t>
            </a:r>
            <a:r>
              <a:rPr lang="en-US" sz="1200" dirty="0">
                <a:hlinkClick r:id="rId4"/>
              </a:rPr>
              <a:t>https://github.com/google-research/vision_transformer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6695179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DF5E-D8B9-4196-8D23-A28B42ABC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446276"/>
          </a:xfrm>
        </p:spPr>
        <p:txBody>
          <a:bodyPr/>
          <a:lstStyle/>
          <a:p>
            <a:r>
              <a:rPr lang="en-US" b="0" dirty="0"/>
              <a:t>Cross-modal transformers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363443-4B75-4B70-91ED-F40D7F8502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83" t="27109" r="21721" b="23954"/>
          <a:stretch/>
        </p:blipFill>
        <p:spPr>
          <a:xfrm>
            <a:off x="383539" y="1150373"/>
            <a:ext cx="8426163" cy="40623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784933-6D7C-4020-ABA1-BBB8ACBC206A}"/>
              </a:ext>
            </a:extLst>
          </p:cNvPr>
          <p:cNvSpPr txBox="1"/>
          <p:nvPr/>
        </p:nvSpPr>
        <p:spPr>
          <a:xfrm>
            <a:off x="0" y="6581001"/>
            <a:ext cx="53414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j-lt"/>
                <a:cs typeface="Arial" panose="020B0604020202020204" pitchFamily="34" charset="0"/>
              </a:rPr>
              <a:t>Chen et al., “</a:t>
            </a:r>
            <a:r>
              <a:rPr lang="en-US" sz="1200" dirty="0"/>
              <a:t>UNITER: Learning </a:t>
            </a:r>
            <a:r>
              <a:rPr lang="en-US" sz="1200" dirty="0" err="1"/>
              <a:t>UNiversal</a:t>
            </a:r>
            <a:r>
              <a:rPr lang="en-US" sz="1200" dirty="0"/>
              <a:t> Image-</a:t>
            </a:r>
            <a:r>
              <a:rPr lang="en-US" sz="1200" dirty="0" err="1"/>
              <a:t>TExt</a:t>
            </a:r>
            <a:r>
              <a:rPr lang="en-US" sz="1200" dirty="0"/>
              <a:t> Representations</a:t>
            </a:r>
            <a:r>
              <a:rPr lang="en-US" sz="1200" dirty="0">
                <a:latin typeface="+mj-lt"/>
                <a:cs typeface="Arial" panose="020B0604020202020204" pitchFamily="34" charset="0"/>
              </a:rPr>
              <a:t>”, </a:t>
            </a:r>
            <a:r>
              <a:rPr lang="en-US" sz="1200" dirty="0" err="1">
                <a:latin typeface="+mj-lt"/>
                <a:cs typeface="Arial" panose="020B0604020202020204" pitchFamily="34" charset="0"/>
              </a:rPr>
              <a:t>arxiv</a:t>
            </a:r>
            <a:r>
              <a:rPr lang="en-US" sz="1200" dirty="0">
                <a:latin typeface="+mj-lt"/>
                <a:cs typeface="Arial" panose="020B0604020202020204" pitchFamily="34" charset="0"/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411392039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FDF5E-D8B9-4196-8D23-A28B42ABC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446276"/>
          </a:xfrm>
        </p:spPr>
        <p:txBody>
          <a:bodyPr/>
          <a:lstStyle/>
          <a:p>
            <a:r>
              <a:rPr lang="en-US" b="0" dirty="0"/>
              <a:t>Cross-modal transformers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17A5C1-382A-47A0-B7CE-A1A7E2B440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549" t="25389" r="10645" b="27777"/>
          <a:stretch/>
        </p:blipFill>
        <p:spPr>
          <a:xfrm>
            <a:off x="285135" y="1317522"/>
            <a:ext cx="8583561" cy="343623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62D872-AC1A-430B-A123-2D3DDC70DD1E}"/>
              </a:ext>
            </a:extLst>
          </p:cNvPr>
          <p:cNvSpPr txBox="1"/>
          <p:nvPr/>
        </p:nvSpPr>
        <p:spPr>
          <a:xfrm>
            <a:off x="0" y="6581001"/>
            <a:ext cx="7010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+mj-lt"/>
                <a:cs typeface="Arial" panose="020B0604020202020204" pitchFamily="34" charset="0"/>
              </a:rPr>
              <a:t>Tan and Bansal, “LXMERT: Learning Cross-Modality Encoder </a:t>
            </a:r>
            <a:r>
              <a:rPr lang="en-US" sz="1200" dirty="0" err="1">
                <a:latin typeface="+mj-lt"/>
                <a:cs typeface="Arial" panose="020B0604020202020204" pitchFamily="34" charset="0"/>
              </a:rPr>
              <a:t>Representationsfrom</a:t>
            </a:r>
            <a:r>
              <a:rPr lang="en-US" sz="1200" dirty="0">
                <a:latin typeface="+mj-lt"/>
                <a:cs typeface="Arial" panose="020B0604020202020204" pitchFamily="34" charset="0"/>
              </a:rPr>
              <a:t> Transformers”, EMNLP 2019</a:t>
            </a:r>
          </a:p>
        </p:txBody>
      </p:sp>
    </p:spTree>
    <p:extLst>
      <p:ext uri="{BB962C8B-B14F-4D97-AF65-F5344CB8AC3E}">
        <p14:creationId xmlns:p14="http://schemas.microsoft.com/office/powerpoint/2010/main" val="57636199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6498" y="2294635"/>
            <a:ext cx="1305560" cy="1464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6850" lvl="0" indent="0" algn="l" defTabSz="914400" rtl="0" eaLnBrk="1" fontAlgn="auto" latinLnBrk="0" hangingPunct="1">
              <a:lnSpc>
                <a:spcPct val="1208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ULMfit  Jan 2018</a:t>
            </a:r>
          </a:p>
          <a:p>
            <a:pPr marL="12700" marR="5080" lvl="0" indent="0" algn="l" defTabSz="914400" rtl="0" eaLnBrk="1" fontAlgn="auto" latinLnBrk="0" hangingPunct="1">
              <a:lnSpc>
                <a:spcPct val="1183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Training:  1 GPU day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97462" y="2312923"/>
            <a:ext cx="1689735" cy="220675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52450" lvl="0" indent="0" algn="l" defTabSz="914400" rtl="0" eaLnBrk="1" fontAlgn="auto" latinLnBrk="0" hangingPunct="1">
              <a:lnSpc>
                <a:spcPct val="1208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BERT  Oct 2018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Training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256 TPU days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~320–560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GPU days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54570" y="2294635"/>
            <a:ext cx="1834514" cy="20246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76275" lvl="0" indent="0" algn="l" defTabSz="914400" rtl="0" eaLnBrk="1" fontAlgn="auto" latinLnBrk="0" hangingPunct="1">
              <a:lnSpc>
                <a:spcPct val="1208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GPT-2  Feb 2019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Training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~2048 TPU v3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508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days according to  </a:t>
            </a:r>
            <a:r>
              <a:rPr kumimoji="0" sz="1800" b="0" i="0" u="sng" strike="noStrike" kern="1200" cap="none" spc="0" normalizeH="0" baseline="0" noProof="0" dirty="0">
                <a:ln>
                  <a:noFill/>
                </a:ln>
                <a:solidFill>
                  <a:srgbClr val="EF8E1C"/>
                </a:solidFill>
                <a:effectLst/>
                <a:uLnTx/>
                <a:uFill>
                  <a:solidFill>
                    <a:srgbClr val="EF8E1C"/>
                  </a:solidFill>
                </a:uFill>
                <a:latin typeface="Arial"/>
                <a:ea typeface="+mn-ea"/>
                <a:cs typeface="Arial"/>
              </a:rPr>
              <a:t>a reddit thread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45219" y="2294635"/>
            <a:ext cx="1732914" cy="1667123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GPT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457834" lvl="0" indent="0" algn="l" defTabSz="914400" rtl="0" eaLnBrk="1" fontAlgn="auto" latinLnBrk="0" hangingPunct="1">
              <a:lnSpc>
                <a:spcPts val="35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June 2018  Training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31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240 GPU days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80935" y="1147864"/>
            <a:ext cx="7918450" cy="1391285"/>
          </a:xfrm>
          <a:custGeom>
            <a:avLst/>
            <a:gdLst/>
            <a:ahLst/>
            <a:cxnLst/>
            <a:rect l="l" t="t" r="r" b="b"/>
            <a:pathLst>
              <a:path w="7918450" h="1391285">
                <a:moveTo>
                  <a:pt x="7222794" y="0"/>
                </a:moveTo>
                <a:lnTo>
                  <a:pt x="7222794" y="347751"/>
                </a:lnTo>
                <a:lnTo>
                  <a:pt x="0" y="347751"/>
                </a:lnTo>
                <a:lnTo>
                  <a:pt x="0" y="1043292"/>
                </a:lnTo>
                <a:lnTo>
                  <a:pt x="7222794" y="1043292"/>
                </a:lnTo>
                <a:lnTo>
                  <a:pt x="7222794" y="1391056"/>
                </a:lnTo>
                <a:lnTo>
                  <a:pt x="7918310" y="695528"/>
                </a:lnTo>
                <a:lnTo>
                  <a:pt x="7222794" y="0"/>
                </a:lnTo>
                <a:close/>
              </a:path>
            </a:pathLst>
          </a:custGeom>
          <a:solidFill>
            <a:srgbClr val="BDD7FF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4800" y="4998720"/>
            <a:ext cx="1914144" cy="920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80488" y="4831079"/>
            <a:ext cx="1758695" cy="12557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001256" y="4831079"/>
            <a:ext cx="1755648" cy="12557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639055" y="5245608"/>
            <a:ext cx="2008631" cy="576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4D6D46-88C7-4332-8B96-DCB891566A67}"/>
              </a:ext>
            </a:extLst>
          </p:cNvPr>
          <p:cNvSpPr txBox="1"/>
          <p:nvPr/>
        </p:nvSpPr>
        <p:spPr>
          <a:xfrm>
            <a:off x="0" y="6581001"/>
            <a:ext cx="1503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Christopher Manning</a:t>
            </a: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534AE3E1-8CAF-4FAB-AA6D-89C3960A3B99}"/>
              </a:ext>
            </a:extLst>
          </p:cNvPr>
          <p:cNvSpPr txBox="1">
            <a:spLocks/>
          </p:cNvSpPr>
          <p:nvPr/>
        </p:nvSpPr>
        <p:spPr>
          <a:xfrm>
            <a:off x="383540" y="251460"/>
            <a:ext cx="444373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900" b="1" i="0">
                <a:solidFill>
                  <a:srgbClr val="3A87FF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-135" normalizeH="0" baseline="0" noProof="0" dirty="0">
                <a:ln>
                  <a:noFill/>
                </a:ln>
                <a:solidFill>
                  <a:srgbClr val="3A87FF"/>
                </a:solidFill>
                <a:effectLst/>
                <a:uLnTx/>
                <a:uFillTx/>
                <a:latin typeface="Trebuchet MS"/>
                <a:ea typeface="+mj-ea"/>
              </a:rPr>
              <a:t>Cost of training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A87FF"/>
              </a:solidFill>
              <a:effectLst/>
              <a:uLnTx/>
              <a:uFillTx/>
              <a:latin typeface="Trebuchet MS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11189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776442" y="3377432"/>
            <a:ext cx="3587115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  <a:tabLst>
                <a:tab pos="1023938" algn="l"/>
              </a:tabLst>
            </a:pPr>
            <a:r>
              <a:rPr sz="2100" spc="-4" dirty="0">
                <a:latin typeface="Calibri"/>
                <a:cs typeface="Calibri"/>
              </a:rPr>
              <a:t>I </a:t>
            </a:r>
            <a:r>
              <a:rPr sz="2100" spc="-8" dirty="0">
                <a:latin typeface="Calibri"/>
                <a:cs typeface="Calibri"/>
              </a:rPr>
              <a:t>put</a:t>
            </a:r>
            <a:r>
              <a:rPr sz="2100" u="heavy" spc="-8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2100" spc="-4" dirty="0">
                <a:latin typeface="Calibri"/>
                <a:cs typeface="Calibri"/>
              </a:rPr>
              <a:t>fork down on the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spc="-4" dirty="0">
                <a:latin typeface="Calibri"/>
                <a:cs typeface="Calibri"/>
              </a:rPr>
              <a:t>table.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3307BC-9CEC-4E0A-8C70-5710FCC9BA67}"/>
              </a:ext>
            </a:extLst>
          </p:cNvPr>
          <p:cNvSpPr txBox="1"/>
          <p:nvPr/>
        </p:nvSpPr>
        <p:spPr>
          <a:xfrm>
            <a:off x="0" y="6581001"/>
            <a:ext cx="930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Hewitt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8F01FE8B-9534-4A4C-B2B3-31E18541F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5" y="125413"/>
            <a:ext cx="8355013" cy="912812"/>
          </a:xfrm>
        </p:spPr>
        <p:txBody>
          <a:bodyPr/>
          <a:lstStyle/>
          <a:p>
            <a:r>
              <a:rPr lang="en-US" b="0" dirty="0"/>
              <a:t>What can we learn from reconstructing the input?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505551" y="2984294"/>
            <a:ext cx="4130516" cy="75889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 indent="34290">
              <a:lnSpc>
                <a:spcPct val="120000"/>
              </a:lnSpc>
              <a:spcBef>
                <a:spcPts val="71"/>
              </a:spcBef>
              <a:tabLst>
                <a:tab pos="3098959" algn="l"/>
              </a:tabLst>
            </a:pPr>
            <a:r>
              <a:rPr sz="2100" spc="-8" dirty="0">
                <a:latin typeface="Calibri"/>
                <a:cs typeface="Calibri"/>
              </a:rPr>
              <a:t>The </a:t>
            </a:r>
            <a:r>
              <a:rPr sz="2100" spc="-4" dirty="0">
                <a:latin typeface="Calibri"/>
                <a:cs typeface="Calibri"/>
              </a:rPr>
              <a:t>woman walked across the </a:t>
            </a:r>
            <a:r>
              <a:rPr sz="2100" spc="-8" dirty="0">
                <a:latin typeface="Calibri"/>
                <a:cs typeface="Calibri"/>
              </a:rPr>
              <a:t>street,  </a:t>
            </a:r>
            <a:r>
              <a:rPr sz="2100" spc="-4" dirty="0">
                <a:latin typeface="Calibri"/>
                <a:cs typeface="Calibri"/>
              </a:rPr>
              <a:t>checki</a:t>
            </a:r>
            <a:r>
              <a:rPr sz="2100" spc="-15" dirty="0">
                <a:latin typeface="Calibri"/>
                <a:cs typeface="Calibri"/>
              </a:rPr>
              <a:t>n</a:t>
            </a:r>
            <a:r>
              <a:rPr sz="2100" spc="-4" dirty="0">
                <a:latin typeface="Calibri"/>
                <a:cs typeface="Calibri"/>
              </a:rPr>
              <a:t>g</a:t>
            </a:r>
            <a:r>
              <a:rPr sz="2100" spc="11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fo</a:t>
            </a:r>
            <a:r>
              <a:rPr sz="2100" spc="-4" dirty="0">
                <a:latin typeface="Calibri"/>
                <a:cs typeface="Calibri"/>
              </a:rPr>
              <a:t>r traff</a:t>
            </a:r>
            <a:r>
              <a:rPr sz="2100" spc="-15" dirty="0">
                <a:latin typeface="Calibri"/>
                <a:cs typeface="Calibri"/>
              </a:rPr>
              <a:t>i</a:t>
            </a:r>
            <a:r>
              <a:rPr sz="2100" spc="-4" dirty="0">
                <a:latin typeface="Calibri"/>
                <a:cs typeface="Calibri"/>
              </a:rPr>
              <a:t>c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4" dirty="0">
                <a:latin typeface="Calibri"/>
                <a:cs typeface="Calibri"/>
              </a:rPr>
              <a:t>over</a:t>
            </a:r>
            <a:r>
              <a:rPr sz="2100" spc="-11" dirty="0">
                <a:latin typeface="Calibri"/>
                <a:cs typeface="Calibri"/>
              </a:rPr>
              <a:t> </a:t>
            </a:r>
            <a:r>
              <a:rPr sz="2100" u="heavy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100" spc="-8" dirty="0">
                <a:latin typeface="Calibri"/>
                <a:cs typeface="Calibri"/>
              </a:rPr>
              <a:t>sho</a:t>
            </a:r>
            <a:r>
              <a:rPr sz="2100" spc="-15" dirty="0">
                <a:latin typeface="Calibri"/>
                <a:cs typeface="Calibri"/>
              </a:rPr>
              <a:t>u</a:t>
            </a:r>
            <a:r>
              <a:rPr sz="2100" spc="-4" dirty="0">
                <a:latin typeface="Calibri"/>
                <a:cs typeface="Calibri"/>
              </a:rPr>
              <a:t>l</a:t>
            </a:r>
            <a:r>
              <a:rPr sz="2100" spc="-15" dirty="0">
                <a:latin typeface="Calibri"/>
                <a:cs typeface="Calibri"/>
              </a:rPr>
              <a:t>d</a:t>
            </a:r>
            <a:r>
              <a:rPr sz="2100" spc="-4" dirty="0">
                <a:latin typeface="Calibri"/>
                <a:cs typeface="Calibri"/>
              </a:rPr>
              <a:t>er.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01349A-6DB7-4B5D-8ADD-1C4F04E5A442}"/>
              </a:ext>
            </a:extLst>
          </p:cNvPr>
          <p:cNvSpPr txBox="1"/>
          <p:nvPr/>
        </p:nvSpPr>
        <p:spPr>
          <a:xfrm>
            <a:off x="0" y="6581001"/>
            <a:ext cx="930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Hewitt</a:t>
            </a:r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1CE2857C-D59B-437D-BF45-99848F69BE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5" y="125413"/>
            <a:ext cx="8355013" cy="912812"/>
          </a:xfrm>
        </p:spPr>
        <p:txBody>
          <a:bodyPr/>
          <a:lstStyle/>
          <a:p>
            <a:r>
              <a:rPr lang="en-US" b="0" dirty="0"/>
              <a:t>What can we learn from reconstructing the input?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301687" y="3377432"/>
            <a:ext cx="6536531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  <a:tabLst>
                <a:tab pos="6459379" algn="l"/>
              </a:tabLst>
            </a:pPr>
            <a:r>
              <a:rPr sz="2100" spc="-4" dirty="0">
                <a:latin typeface="Calibri"/>
                <a:cs typeface="Calibri"/>
              </a:rPr>
              <a:t>I we</a:t>
            </a:r>
            <a:r>
              <a:rPr sz="2100" spc="-11" dirty="0">
                <a:latin typeface="Calibri"/>
                <a:cs typeface="Calibri"/>
              </a:rPr>
              <a:t>n</a:t>
            </a:r>
            <a:r>
              <a:rPr sz="2100" spc="-4" dirty="0">
                <a:latin typeface="Calibri"/>
                <a:cs typeface="Calibri"/>
              </a:rPr>
              <a:t>t</a:t>
            </a:r>
            <a:r>
              <a:rPr sz="2100" spc="8" dirty="0">
                <a:latin typeface="Calibri"/>
                <a:cs typeface="Calibri"/>
              </a:rPr>
              <a:t> </a:t>
            </a:r>
            <a:r>
              <a:rPr sz="2100" spc="-4" dirty="0">
                <a:latin typeface="Calibri"/>
                <a:cs typeface="Calibri"/>
              </a:rPr>
              <a:t>to the</a:t>
            </a:r>
            <a:r>
              <a:rPr sz="2100" spc="4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ocea</a:t>
            </a:r>
            <a:r>
              <a:rPr sz="2100" spc="-4" dirty="0">
                <a:latin typeface="Calibri"/>
                <a:cs typeface="Calibri"/>
              </a:rPr>
              <a:t>n to</a:t>
            </a:r>
            <a:r>
              <a:rPr sz="2100" spc="4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se</a:t>
            </a:r>
            <a:r>
              <a:rPr sz="2100" spc="-4" dirty="0">
                <a:latin typeface="Calibri"/>
                <a:cs typeface="Calibri"/>
              </a:rPr>
              <a:t>e t</a:t>
            </a:r>
            <a:r>
              <a:rPr sz="2100" spc="-11" dirty="0">
                <a:latin typeface="Calibri"/>
                <a:cs typeface="Calibri"/>
              </a:rPr>
              <a:t>h</a:t>
            </a:r>
            <a:r>
              <a:rPr sz="2100" spc="-4" dirty="0">
                <a:latin typeface="Calibri"/>
                <a:cs typeface="Calibri"/>
              </a:rPr>
              <a:t>e</a:t>
            </a:r>
            <a:r>
              <a:rPr sz="2100" spc="8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f</a:t>
            </a:r>
            <a:r>
              <a:rPr sz="2100" spc="-11" dirty="0">
                <a:latin typeface="Calibri"/>
                <a:cs typeface="Calibri"/>
              </a:rPr>
              <a:t>i</a:t>
            </a:r>
            <a:r>
              <a:rPr sz="2100" spc="-8" dirty="0">
                <a:latin typeface="Calibri"/>
                <a:cs typeface="Calibri"/>
              </a:rPr>
              <a:t>sh</a:t>
            </a:r>
            <a:r>
              <a:rPr sz="2100" spc="-4" dirty="0">
                <a:latin typeface="Calibri"/>
                <a:cs typeface="Calibri"/>
              </a:rPr>
              <a:t>,</a:t>
            </a:r>
            <a:r>
              <a:rPr sz="2100" spc="8" dirty="0">
                <a:latin typeface="Calibri"/>
                <a:cs typeface="Calibri"/>
              </a:rPr>
              <a:t> </a:t>
            </a:r>
            <a:r>
              <a:rPr sz="2100" spc="-4" dirty="0">
                <a:latin typeface="Calibri"/>
                <a:cs typeface="Calibri"/>
              </a:rPr>
              <a:t>tu</a:t>
            </a:r>
            <a:r>
              <a:rPr sz="2100" spc="-15" dirty="0">
                <a:latin typeface="Calibri"/>
                <a:cs typeface="Calibri"/>
              </a:rPr>
              <a:t>r</a:t>
            </a:r>
            <a:r>
              <a:rPr sz="2100" spc="-4" dirty="0">
                <a:latin typeface="Calibri"/>
                <a:cs typeface="Calibri"/>
              </a:rPr>
              <a:t>t</a:t>
            </a:r>
            <a:r>
              <a:rPr sz="2100" spc="-11" dirty="0">
                <a:latin typeface="Calibri"/>
                <a:cs typeface="Calibri"/>
              </a:rPr>
              <a:t>l</a:t>
            </a:r>
            <a:r>
              <a:rPr sz="2100" spc="-4" dirty="0">
                <a:latin typeface="Calibri"/>
                <a:cs typeface="Calibri"/>
              </a:rPr>
              <a:t>es,</a:t>
            </a:r>
            <a:r>
              <a:rPr sz="2100" spc="11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seal</a:t>
            </a:r>
            <a:r>
              <a:rPr sz="2100" spc="-15" dirty="0">
                <a:latin typeface="Calibri"/>
                <a:cs typeface="Calibri"/>
              </a:rPr>
              <a:t>s</a:t>
            </a:r>
            <a:r>
              <a:rPr sz="2100" spc="-4" dirty="0">
                <a:latin typeface="Calibri"/>
                <a:cs typeface="Calibri"/>
              </a:rPr>
              <a:t>,</a:t>
            </a:r>
            <a:r>
              <a:rPr sz="2100" spc="8" dirty="0">
                <a:latin typeface="Calibri"/>
                <a:cs typeface="Calibri"/>
              </a:rPr>
              <a:t> </a:t>
            </a:r>
            <a:r>
              <a:rPr sz="2100" spc="-4" dirty="0">
                <a:latin typeface="Calibri"/>
                <a:cs typeface="Calibri"/>
              </a:rPr>
              <a:t>and</a:t>
            </a:r>
            <a:r>
              <a:rPr sz="2100" spc="11" dirty="0">
                <a:latin typeface="Calibri"/>
                <a:cs typeface="Calibri"/>
              </a:rPr>
              <a:t> </a:t>
            </a:r>
            <a:r>
              <a:rPr sz="2100" u="heavy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sz="2100" spc="-8" dirty="0">
                <a:latin typeface="Calibri"/>
                <a:cs typeface="Calibri"/>
              </a:rPr>
              <a:t>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6C7260-559B-49EA-988B-8C423F9B58A2}"/>
              </a:ext>
            </a:extLst>
          </p:cNvPr>
          <p:cNvSpPr txBox="1"/>
          <p:nvPr/>
        </p:nvSpPr>
        <p:spPr>
          <a:xfrm>
            <a:off x="0" y="6581001"/>
            <a:ext cx="930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Hewitt</a:t>
            </a:r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B05AF220-912A-4448-A985-CAA1BD9C3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5" y="125413"/>
            <a:ext cx="8355013" cy="912812"/>
          </a:xfrm>
        </p:spPr>
        <p:txBody>
          <a:bodyPr/>
          <a:lstStyle/>
          <a:p>
            <a:r>
              <a:rPr lang="en-US" b="0" dirty="0"/>
              <a:t>What can we learn from reconstructing the input?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729168" y="2984295"/>
            <a:ext cx="5680710" cy="117202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049" marR="3810" algn="ctr">
              <a:lnSpc>
                <a:spcPct val="120000"/>
              </a:lnSpc>
              <a:spcBef>
                <a:spcPts val="71"/>
              </a:spcBef>
            </a:pPr>
            <a:r>
              <a:rPr sz="2100" spc="-8" dirty="0">
                <a:latin typeface="Calibri"/>
                <a:cs typeface="Calibri"/>
              </a:rPr>
              <a:t>Overall, </a:t>
            </a:r>
            <a:r>
              <a:rPr sz="2100" spc="-4" dirty="0">
                <a:latin typeface="Calibri"/>
                <a:cs typeface="Calibri"/>
              </a:rPr>
              <a:t>the value I got </a:t>
            </a:r>
            <a:r>
              <a:rPr sz="2100" spc="-8" dirty="0">
                <a:latin typeface="Calibri"/>
                <a:cs typeface="Calibri"/>
              </a:rPr>
              <a:t>from </a:t>
            </a:r>
            <a:r>
              <a:rPr sz="2100" spc="-4" dirty="0">
                <a:latin typeface="Calibri"/>
                <a:cs typeface="Calibri"/>
              </a:rPr>
              <a:t>the two </a:t>
            </a:r>
            <a:r>
              <a:rPr sz="2100" spc="-8" dirty="0">
                <a:latin typeface="Calibri"/>
                <a:cs typeface="Calibri"/>
              </a:rPr>
              <a:t>hours </a:t>
            </a:r>
            <a:r>
              <a:rPr sz="2100" spc="-4" dirty="0">
                <a:latin typeface="Calibri"/>
                <a:cs typeface="Calibri"/>
              </a:rPr>
              <a:t>watching  it was the sum total of the popcorn and the</a:t>
            </a:r>
            <a:r>
              <a:rPr sz="2100" spc="83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drink.</a:t>
            </a:r>
            <a:endParaRPr sz="2100">
              <a:latin typeface="Calibri"/>
              <a:cs typeface="Calibri"/>
            </a:endParaRPr>
          </a:p>
          <a:p>
            <a:pPr marL="2381" algn="ctr">
              <a:spcBef>
                <a:spcPts val="506"/>
              </a:spcBef>
              <a:tabLst>
                <a:tab pos="2073593" algn="l"/>
              </a:tabLst>
            </a:pPr>
            <a:r>
              <a:rPr sz="2100" spc="-8" dirty="0">
                <a:latin typeface="Calibri"/>
                <a:cs typeface="Calibri"/>
              </a:rPr>
              <a:t>The</a:t>
            </a:r>
            <a:r>
              <a:rPr sz="2100" dirty="0">
                <a:latin typeface="Calibri"/>
                <a:cs typeface="Calibri"/>
              </a:rPr>
              <a:t> </a:t>
            </a:r>
            <a:r>
              <a:rPr sz="2100" spc="-4" dirty="0">
                <a:latin typeface="Calibri"/>
                <a:cs typeface="Calibri"/>
              </a:rPr>
              <a:t>movie</a:t>
            </a:r>
            <a:r>
              <a:rPr sz="2100" spc="11" dirty="0">
                <a:latin typeface="Calibri"/>
                <a:cs typeface="Calibri"/>
              </a:rPr>
              <a:t> </a:t>
            </a:r>
            <a:r>
              <a:rPr sz="2100" spc="-4" dirty="0">
                <a:latin typeface="Calibri"/>
                <a:cs typeface="Calibri"/>
              </a:rPr>
              <a:t>was</a:t>
            </a:r>
            <a:r>
              <a:rPr sz="2100" u="heavy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2100" spc="-8" dirty="0">
                <a:latin typeface="Calibri"/>
                <a:cs typeface="Calibri"/>
              </a:rPr>
              <a:t>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87DC51-5175-4B03-8F01-B5777295E1E8}"/>
              </a:ext>
            </a:extLst>
          </p:cNvPr>
          <p:cNvSpPr txBox="1"/>
          <p:nvPr/>
        </p:nvSpPr>
        <p:spPr>
          <a:xfrm>
            <a:off x="0" y="6581001"/>
            <a:ext cx="930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Hewitt</a:t>
            </a:r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C81ECBF8-5F8F-406F-96CA-A5D8795972B1}"/>
              </a:ext>
            </a:extLst>
          </p:cNvPr>
          <p:cNvSpPr txBox="1">
            <a:spLocks/>
          </p:cNvSpPr>
          <p:nvPr/>
        </p:nvSpPr>
        <p:spPr>
          <a:xfrm>
            <a:off x="383540" y="124968"/>
            <a:ext cx="835533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rgbClr val="3A87FF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en-US" b="0" kern="0"/>
              <a:t>What can we learn from reconstructing the input?</a:t>
            </a:r>
            <a:endParaRPr lang="en-US" b="0" kern="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895189" y="2984295"/>
            <a:ext cx="5349240" cy="1171796"/>
          </a:xfrm>
          <a:prstGeom prst="rect">
            <a:avLst/>
          </a:prstGeom>
        </p:spPr>
        <p:txBody>
          <a:bodyPr vert="horz" wrap="square" lIns="0" tIns="73343" rIns="0" bIns="0" rtlCol="0">
            <a:spAutoFit/>
          </a:bodyPr>
          <a:lstStyle/>
          <a:p>
            <a:pPr marL="2858" algn="ctr">
              <a:spcBef>
                <a:spcPts val="578"/>
              </a:spcBef>
            </a:pPr>
            <a:r>
              <a:rPr sz="2100" spc="-4" dirty="0">
                <a:latin typeface="Calibri"/>
                <a:cs typeface="Calibri"/>
              </a:rPr>
              <a:t>Iroh went into the kitchen to make </a:t>
            </a:r>
            <a:r>
              <a:rPr sz="2100" spc="-8" dirty="0">
                <a:latin typeface="Calibri"/>
                <a:cs typeface="Calibri"/>
              </a:rPr>
              <a:t>some</a:t>
            </a:r>
            <a:r>
              <a:rPr sz="2100" spc="71" dirty="0">
                <a:latin typeface="Calibri"/>
                <a:cs typeface="Calibri"/>
              </a:rPr>
              <a:t> </a:t>
            </a:r>
            <a:r>
              <a:rPr sz="2100" spc="-4" dirty="0">
                <a:latin typeface="Calibri"/>
                <a:cs typeface="Calibri"/>
              </a:rPr>
              <a:t>tea.</a:t>
            </a:r>
            <a:endParaRPr sz="2100">
              <a:latin typeface="Calibri"/>
              <a:cs typeface="Calibri"/>
            </a:endParaRPr>
          </a:p>
          <a:p>
            <a:pPr algn="ctr">
              <a:spcBef>
                <a:spcPts val="503"/>
              </a:spcBef>
            </a:pPr>
            <a:r>
              <a:rPr sz="2100" spc="-8" dirty="0">
                <a:latin typeface="Calibri"/>
                <a:cs typeface="Calibri"/>
              </a:rPr>
              <a:t>Standing </a:t>
            </a:r>
            <a:r>
              <a:rPr sz="2100" spc="-4" dirty="0">
                <a:latin typeface="Calibri"/>
                <a:cs typeface="Calibri"/>
              </a:rPr>
              <a:t>next to Iroh, Zuko </a:t>
            </a:r>
            <a:r>
              <a:rPr sz="2100" spc="-8" dirty="0">
                <a:latin typeface="Calibri"/>
                <a:cs typeface="Calibri"/>
              </a:rPr>
              <a:t>pondered his</a:t>
            </a:r>
            <a:r>
              <a:rPr sz="2100" spc="124" dirty="0">
                <a:latin typeface="Calibri"/>
                <a:cs typeface="Calibri"/>
              </a:rPr>
              <a:t> </a:t>
            </a:r>
            <a:r>
              <a:rPr sz="2100" spc="-8" dirty="0">
                <a:latin typeface="Calibri"/>
                <a:cs typeface="Calibri"/>
              </a:rPr>
              <a:t>destiny.</a:t>
            </a:r>
            <a:endParaRPr sz="2100">
              <a:latin typeface="Calibri"/>
              <a:cs typeface="Calibri"/>
            </a:endParaRPr>
          </a:p>
          <a:p>
            <a:pPr marL="2858" algn="ctr">
              <a:spcBef>
                <a:spcPts val="506"/>
              </a:spcBef>
              <a:tabLst>
                <a:tab pos="2233136" algn="l"/>
              </a:tabLst>
            </a:pPr>
            <a:r>
              <a:rPr sz="2100" spc="-8" dirty="0">
                <a:latin typeface="Calibri"/>
                <a:cs typeface="Calibri"/>
              </a:rPr>
              <a:t>Zuko</a:t>
            </a:r>
            <a:r>
              <a:rPr sz="2100" spc="23" dirty="0">
                <a:latin typeface="Calibri"/>
                <a:cs typeface="Calibri"/>
              </a:rPr>
              <a:t> </a:t>
            </a:r>
            <a:r>
              <a:rPr sz="2100" spc="-4" dirty="0">
                <a:latin typeface="Calibri"/>
                <a:cs typeface="Calibri"/>
              </a:rPr>
              <a:t>left</a:t>
            </a:r>
            <a:r>
              <a:rPr sz="2100" spc="-8" dirty="0">
                <a:latin typeface="Calibri"/>
                <a:cs typeface="Calibri"/>
              </a:rPr>
              <a:t> </a:t>
            </a:r>
            <a:r>
              <a:rPr sz="2100" spc="-4" dirty="0">
                <a:latin typeface="Calibri"/>
                <a:cs typeface="Calibri"/>
              </a:rPr>
              <a:t>the</a:t>
            </a:r>
            <a:r>
              <a:rPr sz="2100" u="heavy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2100" spc="-8" dirty="0">
                <a:latin typeface="Calibri"/>
                <a:cs typeface="Calibri"/>
              </a:rPr>
              <a:t>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907A1F-8019-400D-B093-2B69D041470F}"/>
              </a:ext>
            </a:extLst>
          </p:cNvPr>
          <p:cNvSpPr txBox="1"/>
          <p:nvPr/>
        </p:nvSpPr>
        <p:spPr>
          <a:xfrm>
            <a:off x="0" y="6581001"/>
            <a:ext cx="930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Hewitt</a:t>
            </a:r>
          </a:p>
        </p:txBody>
      </p:sp>
      <p:sp>
        <p:nvSpPr>
          <p:cNvPr id="6" name="Title 8">
            <a:extLst>
              <a:ext uri="{FF2B5EF4-FFF2-40B4-BE49-F238E27FC236}">
                <a16:creationId xmlns:a16="http://schemas.microsoft.com/office/drawing/2014/main" id="{A3DBBB39-C287-47B0-B819-EC45F4C79C15}"/>
              </a:ext>
            </a:extLst>
          </p:cNvPr>
          <p:cNvSpPr txBox="1">
            <a:spLocks/>
          </p:cNvSpPr>
          <p:nvPr/>
        </p:nvSpPr>
        <p:spPr>
          <a:xfrm>
            <a:off x="383540" y="124968"/>
            <a:ext cx="835533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00" b="1" i="0">
                <a:solidFill>
                  <a:srgbClr val="3A87FF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r>
              <a:rPr lang="en-US" b="0" kern="0"/>
              <a:t>What can we learn from reconstructing the input?</a:t>
            </a:r>
            <a:endParaRPr lang="en-US" b="0" kern="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171795" y="2984294"/>
            <a:ext cx="4798219" cy="75889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45356" marR="3810" indent="-936308">
              <a:lnSpc>
                <a:spcPct val="120000"/>
              </a:lnSpc>
              <a:spcBef>
                <a:spcPts val="71"/>
              </a:spcBef>
              <a:tabLst>
                <a:tab pos="3910965" algn="l"/>
              </a:tabLst>
            </a:pPr>
            <a:r>
              <a:rPr sz="2100" spc="-4" dirty="0">
                <a:latin typeface="Calibri"/>
                <a:cs typeface="Calibri"/>
              </a:rPr>
              <a:t>I was thinking about the </a:t>
            </a:r>
            <a:r>
              <a:rPr sz="2100" spc="-8" dirty="0">
                <a:latin typeface="Calibri"/>
                <a:cs typeface="Calibri"/>
              </a:rPr>
              <a:t>sequence </a:t>
            </a:r>
            <a:r>
              <a:rPr sz="2100" spc="-4" dirty="0">
                <a:latin typeface="Calibri"/>
                <a:cs typeface="Calibri"/>
              </a:rPr>
              <a:t>that goes  1, 1, 2, 3, 5, 8, 13,</a:t>
            </a:r>
            <a:r>
              <a:rPr sz="2100" spc="38" dirty="0">
                <a:latin typeface="Calibri"/>
                <a:cs typeface="Calibri"/>
              </a:rPr>
              <a:t> </a:t>
            </a:r>
            <a:r>
              <a:rPr sz="2100" spc="-4" dirty="0">
                <a:latin typeface="Calibri"/>
                <a:cs typeface="Calibri"/>
              </a:rPr>
              <a:t>21,</a:t>
            </a:r>
            <a:r>
              <a:rPr sz="2100" spc="15" dirty="0">
                <a:latin typeface="Calibri"/>
                <a:cs typeface="Calibri"/>
              </a:rPr>
              <a:t> </a:t>
            </a:r>
            <a:r>
              <a:rPr sz="2100" u="heavy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1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805B89-3702-4D33-937C-92DA4C4A831E}"/>
              </a:ext>
            </a:extLst>
          </p:cNvPr>
          <p:cNvSpPr txBox="1"/>
          <p:nvPr/>
        </p:nvSpPr>
        <p:spPr>
          <a:xfrm>
            <a:off x="0" y="6581001"/>
            <a:ext cx="930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Hewitt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97A2C8C-829A-4733-B87B-C47DEB280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5" y="134938"/>
            <a:ext cx="8355013" cy="912812"/>
          </a:xfrm>
        </p:spPr>
        <p:txBody>
          <a:bodyPr/>
          <a:lstStyle/>
          <a:p>
            <a:r>
              <a:rPr lang="en-US" b="0" dirty="0"/>
              <a:t>What can we learn from reconstructing the input?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1340" y="438149"/>
            <a:ext cx="2162735" cy="472980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3000" spc="-88" dirty="0">
                <a:solidFill>
                  <a:srgbClr val="3A87FF"/>
                </a:solidFill>
              </a:rPr>
              <a:t>Word</a:t>
            </a:r>
            <a:r>
              <a:rPr sz="3000" spc="-274" dirty="0">
                <a:solidFill>
                  <a:srgbClr val="3A87FF"/>
                </a:solidFill>
              </a:rPr>
              <a:t> </a:t>
            </a:r>
            <a:r>
              <a:rPr sz="3000" spc="-172" dirty="0">
                <a:solidFill>
                  <a:srgbClr val="3A87FF"/>
                </a:solidFill>
              </a:rPr>
              <a:t>vectors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631338" y="1302348"/>
            <a:ext cx="7307356" cy="717390"/>
          </a:xfrm>
          <a:prstGeom prst="rect">
            <a:avLst/>
          </a:prstGeom>
        </p:spPr>
        <p:txBody>
          <a:bodyPr vert="horz" wrap="square" lIns="0" tIns="24652" rIns="0" bIns="0" rtlCol="0">
            <a:spAutoFit/>
          </a:bodyPr>
          <a:lstStyle/>
          <a:p>
            <a:pPr marL="11206" marR="4483" lvl="0" indent="0" algn="l" defTabSz="806867" rtl="0" eaLnBrk="1" fontAlgn="auto" latinLnBrk="0" hangingPunct="1">
              <a:lnSpc>
                <a:spcPts val="2735"/>
              </a:lnSpc>
              <a:spcBef>
                <a:spcPts val="1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94" b="0" i="0" u="none" strike="noStrike" kern="120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We</a:t>
            </a:r>
            <a:r>
              <a:rPr kumimoji="0" sz="2294" b="0" i="0" u="none" strike="noStrike" kern="1200" cap="none" spc="-1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will</a:t>
            </a:r>
            <a:r>
              <a:rPr kumimoji="0" sz="2294" b="0" i="0" u="none" strike="noStrike" kern="1200" cap="none" spc="-19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build</a:t>
            </a:r>
            <a:r>
              <a:rPr kumimoji="0" sz="2294" b="0" i="0" u="none" strike="noStrike" kern="1200" cap="none" spc="-1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</a:t>
            </a:r>
            <a:r>
              <a:rPr kumimoji="0" sz="2294" b="0" i="0" u="none" strike="noStrike" kern="1200" cap="none" spc="-20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8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dense</a:t>
            </a:r>
            <a:r>
              <a:rPr kumimoji="0" sz="2294" b="0" i="0" u="none" strike="noStrike" kern="1200" cap="none" spc="-1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vector</a:t>
            </a:r>
            <a:r>
              <a:rPr kumimoji="0" sz="2294" b="0" i="0" u="none" strike="noStrike" kern="1200" cap="none" spc="-19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0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for</a:t>
            </a:r>
            <a:r>
              <a:rPr kumimoji="0" sz="2294" b="0" i="0" u="none" strike="noStrike" kern="1200" cap="none" spc="-1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each</a:t>
            </a:r>
            <a:r>
              <a:rPr kumimoji="0" sz="2294" b="0" i="0" u="none" strike="noStrike" kern="1200" cap="none" spc="-20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word,</a:t>
            </a:r>
            <a:r>
              <a:rPr kumimoji="0" sz="2294" b="0" i="0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8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chosen</a:t>
            </a:r>
            <a:r>
              <a:rPr kumimoji="0" sz="2294" b="0" i="0" u="none" strike="noStrike" kern="1200" cap="none" spc="-20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so</a:t>
            </a:r>
            <a:r>
              <a:rPr kumimoji="0" sz="2294" b="0" i="0" u="none" strike="noStrike" kern="1200" cap="none" spc="-20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that</a:t>
            </a:r>
            <a:r>
              <a:rPr kumimoji="0" sz="2294" b="0" i="0" u="none" strike="noStrike" kern="1200" cap="none" spc="-20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4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it</a:t>
            </a:r>
            <a:r>
              <a:rPr kumimoji="0" sz="2294" b="0" i="0" u="none" strike="noStrike" kern="1200" cap="none" spc="-20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8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is  </a:t>
            </a:r>
            <a:r>
              <a:rPr kumimoji="0" sz="2294" b="0" i="0" u="none" strike="noStrike" kern="1200" cap="none" spc="-1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similar</a:t>
            </a:r>
            <a:r>
              <a:rPr kumimoji="0" sz="2294" b="0" i="0" u="none" strike="noStrike" kern="1200" cap="none" spc="-1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to</a:t>
            </a:r>
            <a:r>
              <a:rPr kumimoji="0" sz="2294" b="0" i="0" u="none" strike="noStrike" kern="1200" cap="none" spc="-20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vectors</a:t>
            </a:r>
            <a:r>
              <a:rPr kumimoji="0" sz="2294" b="0" i="0" u="none" strike="noStrike" kern="1200" cap="none" spc="-1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0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of</a:t>
            </a:r>
            <a:r>
              <a:rPr kumimoji="0" sz="2294" b="0" i="0" u="none" strike="noStrike" kern="1200" cap="none" spc="-19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7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words</a:t>
            </a:r>
            <a:r>
              <a:rPr kumimoji="0" sz="2294" b="0" i="0" u="none" strike="noStrike" kern="1200" cap="none" spc="-1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that</a:t>
            </a:r>
            <a:r>
              <a:rPr kumimoji="0" sz="2294" b="0" i="0" u="none" strike="noStrike" kern="1200" cap="none" spc="-1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appear</a:t>
            </a:r>
            <a:r>
              <a:rPr kumimoji="0" sz="2294" b="0" i="0" u="none" strike="noStrike" kern="1200" cap="none" spc="-1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</a:t>
            </a:r>
            <a:r>
              <a:rPr kumimoji="0" sz="2294" b="0" i="0" u="none" strike="noStrike" kern="1200" cap="none" spc="-1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similar</a:t>
            </a:r>
            <a:r>
              <a:rPr kumimoji="0" sz="2294" b="0" i="0" u="none" strike="noStrike" kern="1200" cap="none" spc="-19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contexts</a:t>
            </a:r>
            <a:endParaRPr kumimoji="0" sz="22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1338" y="5449422"/>
            <a:ext cx="7281581" cy="700796"/>
          </a:xfrm>
          <a:prstGeom prst="rect">
            <a:avLst/>
          </a:prstGeom>
        </p:spPr>
        <p:txBody>
          <a:bodyPr vert="horz" wrap="square" lIns="0" tIns="33618" rIns="0" bIns="0" rtlCol="0">
            <a:spAutoFit/>
          </a:bodyPr>
          <a:lstStyle/>
          <a:p>
            <a:pPr marL="11206" marR="4483" lvl="0" indent="0" algn="l" defTabSz="806867" rtl="0" eaLnBrk="1" fontAlgn="auto" latinLnBrk="0" hangingPunct="1">
              <a:lnSpc>
                <a:spcPts val="2647"/>
              </a:lnSpc>
              <a:spcBef>
                <a:spcPts val="2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94" b="0" i="0" u="none" strike="noStrike" kern="1200" cap="none" spc="-1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Note:</a:t>
            </a:r>
            <a:r>
              <a:rPr kumimoji="0" sz="2294" b="0" i="0" u="none" strike="noStrike" kern="1200" cap="none" spc="-19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84" normalizeH="0" baseline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word</a:t>
            </a:r>
            <a:r>
              <a:rPr kumimoji="0" sz="2294" b="0" i="0" u="none" strike="noStrike" kern="1200" cap="none" spc="-194" normalizeH="0" baseline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10" normalizeH="0" baseline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vectors</a:t>
            </a:r>
            <a:r>
              <a:rPr kumimoji="0" sz="2294" b="0" i="0" u="none" strike="noStrike" kern="1200" cap="none" spc="-190" normalizeH="0" baseline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are</a:t>
            </a:r>
            <a:r>
              <a:rPr kumimoji="0" sz="2294" b="0" i="0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0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sometimes</a:t>
            </a:r>
            <a:r>
              <a:rPr kumimoji="0" sz="2294" b="0" i="0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4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called</a:t>
            </a:r>
            <a:r>
              <a:rPr kumimoji="0" sz="2294" b="0" i="0" u="none" strike="noStrike" kern="1200" cap="none" spc="-2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84" normalizeH="0" baseline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word</a:t>
            </a:r>
            <a:r>
              <a:rPr kumimoji="0" sz="2294" b="0" i="0" u="none" strike="noStrike" kern="1200" cap="none" spc="-194" normalizeH="0" baseline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01" normalizeH="0" baseline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embeddings</a:t>
            </a:r>
            <a:r>
              <a:rPr kumimoji="0" sz="2294" b="0" i="0" u="none" strike="noStrike" kern="1200" cap="none" spc="-185" normalizeH="0" baseline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7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or  </a:t>
            </a:r>
            <a:r>
              <a:rPr kumimoji="0" sz="2294" b="0" i="0" u="none" strike="noStrike" kern="1200" cap="none" spc="-84" normalizeH="0" baseline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word</a:t>
            </a:r>
            <a:r>
              <a:rPr kumimoji="0" sz="2294" b="0" i="0" u="none" strike="noStrike" kern="1200" cap="none" spc="-202" normalizeH="0" baseline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15" normalizeH="0" baseline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representations.</a:t>
            </a:r>
            <a:r>
              <a:rPr kumimoji="0" sz="2294" b="0" i="0" u="none" strike="noStrike" kern="1200" cap="none" spc="-199" normalizeH="0" baseline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2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They</a:t>
            </a:r>
            <a:r>
              <a:rPr kumimoji="0" sz="2294" b="0" i="0" u="none" strike="noStrike" kern="1200" cap="none" spc="-1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are</a:t>
            </a:r>
            <a:r>
              <a:rPr kumimoji="0" sz="2294" b="0" i="0" u="none" strike="noStrike" kern="1200" cap="none" spc="-20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</a:t>
            </a:r>
            <a:r>
              <a:rPr kumimoji="0" sz="2294" b="0" i="0" u="none" strike="noStrike" kern="1200" cap="none" spc="-1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10" normalizeH="0" baseline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distributed</a:t>
            </a:r>
            <a:r>
              <a:rPr kumimoji="0" sz="2294" b="0" i="0" u="none" strike="noStrike" kern="1200" cap="none" spc="-199" normalizeH="0" baseline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representation.</a:t>
            </a:r>
            <a:endParaRPr kumimoji="0" sz="22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32206" y="3779296"/>
            <a:ext cx="1231526" cy="36436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94" b="0" i="1" u="none" strike="noStrike" kern="1200" cap="none" spc="-93" normalizeH="0" baseline="0" noProof="0" dirty="0">
                <a:ln>
                  <a:noFill/>
                </a:ln>
                <a:solidFill>
                  <a:srgbClr val="3A87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banking</a:t>
            </a:r>
            <a:r>
              <a:rPr kumimoji="0" sz="2294" b="0" i="1" u="none" strike="noStrike" kern="1200" cap="none" spc="234" normalizeH="0" baseline="0" noProof="0" dirty="0">
                <a:ln>
                  <a:noFill/>
                </a:ln>
                <a:solidFill>
                  <a:srgbClr val="3A87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6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=</a:t>
            </a:r>
            <a:endParaRPr kumimoji="0" sz="22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68527" y="2656466"/>
            <a:ext cx="751914" cy="253610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42322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30" b="0" i="0" u="none" strike="noStrike" kern="1200" cap="none" spc="-14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0</a:t>
            </a:r>
            <a:r>
              <a:rPr kumimoji="0" sz="203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.</a:t>
            </a:r>
            <a:r>
              <a:rPr kumimoji="0" sz="2030" b="0" i="0" u="none" strike="noStrike" kern="120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286</a:t>
            </a:r>
            <a:endParaRPr kumimoji="0" sz="203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42322" marR="0" lvl="0" indent="0" algn="l" defTabSz="806867" rtl="0" eaLnBrk="1" fontAlgn="auto" latinLnBrk="0" hangingPunct="1">
              <a:lnSpc>
                <a:spcPct val="100000"/>
              </a:lnSpc>
              <a:spcBef>
                <a:spcPts val="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30" b="0" i="0" u="none" strike="noStrike" kern="1200" cap="none" spc="-14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0</a:t>
            </a:r>
            <a:r>
              <a:rPr kumimoji="0" sz="203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.</a:t>
            </a:r>
            <a:r>
              <a:rPr kumimoji="0" sz="2030" b="0" i="0" u="none" strike="noStrike" kern="120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792</a:t>
            </a:r>
            <a:endParaRPr kumimoji="0" sz="203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30" b="0" i="0" u="none" strike="noStrike" kern="1200" cap="none" spc="-6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−0.177</a:t>
            </a:r>
            <a:endParaRPr kumimoji="0" sz="203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12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30" b="0" i="0" u="none" strike="noStrike" kern="1200" cap="none" spc="-6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−0.107</a:t>
            </a:r>
            <a:endParaRPr kumimoji="0" sz="203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42322" marR="0" lvl="0" indent="0" algn="l" defTabSz="806867" rtl="0" eaLnBrk="1" fontAlgn="auto" latinLnBrk="0" hangingPunct="1">
              <a:lnSpc>
                <a:spcPct val="100000"/>
              </a:lnSpc>
              <a:spcBef>
                <a:spcPts val="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30" b="0" i="0" u="none" strike="noStrike" kern="1200" cap="none" spc="-14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0</a:t>
            </a:r>
            <a:r>
              <a:rPr kumimoji="0" sz="203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.</a:t>
            </a:r>
            <a:r>
              <a:rPr kumimoji="0" sz="2030" b="0" i="0" u="none" strike="noStrike" kern="120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109</a:t>
            </a:r>
            <a:endParaRPr kumimoji="0" sz="203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30" b="0" i="0" u="none" strike="noStrike" kern="1200" cap="none" spc="-6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−0.542</a:t>
            </a:r>
            <a:endParaRPr kumimoji="0" sz="203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42322" marR="0" lvl="0" indent="0" algn="l" defTabSz="806867" rtl="0" eaLnBrk="1" fontAlgn="auto" latinLnBrk="0" hangingPunct="1">
              <a:lnSpc>
                <a:spcPct val="100000"/>
              </a:lnSpc>
              <a:spcBef>
                <a:spcPts val="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30" b="0" i="0" u="none" strike="noStrike" kern="1200" cap="none" spc="-14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0</a:t>
            </a:r>
            <a:r>
              <a:rPr kumimoji="0" sz="203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.</a:t>
            </a:r>
            <a:r>
              <a:rPr kumimoji="0" sz="2030" b="0" i="0" u="none" strike="noStrike" kern="120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349</a:t>
            </a:r>
            <a:endParaRPr kumimoji="0" sz="203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42322" marR="0" lvl="0" indent="0" algn="l" defTabSz="806867" rtl="0" eaLnBrk="1" fontAlgn="auto" latinLnBrk="0" hangingPunct="1">
              <a:lnSpc>
                <a:spcPct val="100000"/>
              </a:lnSpc>
              <a:spcBef>
                <a:spcPts val="12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30" b="0" i="0" u="none" strike="noStrike" kern="1200" cap="none" spc="-14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0</a:t>
            </a:r>
            <a:r>
              <a:rPr kumimoji="0" sz="2030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.</a:t>
            </a:r>
            <a:r>
              <a:rPr kumimoji="0" sz="2030" b="0" i="0" u="none" strike="noStrike" kern="120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271</a:t>
            </a:r>
            <a:endParaRPr kumimoji="0" sz="203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81982" y="2516079"/>
            <a:ext cx="216834" cy="2728632"/>
          </a:xfrm>
          <a:custGeom>
            <a:avLst/>
            <a:gdLst/>
            <a:ahLst/>
            <a:cxnLst/>
            <a:rect l="l" t="t" r="r" b="b"/>
            <a:pathLst>
              <a:path w="245745" h="3092450">
                <a:moveTo>
                  <a:pt x="245197" y="3091893"/>
                </a:moveTo>
                <a:lnTo>
                  <a:pt x="195782" y="3086911"/>
                </a:lnTo>
                <a:lnTo>
                  <a:pt x="149755" y="3072624"/>
                </a:lnTo>
                <a:lnTo>
                  <a:pt x="108105" y="3050016"/>
                </a:lnTo>
                <a:lnTo>
                  <a:pt x="71816" y="3020075"/>
                </a:lnTo>
                <a:lnTo>
                  <a:pt x="41876" y="2983787"/>
                </a:lnTo>
                <a:lnTo>
                  <a:pt x="19268" y="2942137"/>
                </a:lnTo>
                <a:lnTo>
                  <a:pt x="4981" y="2896112"/>
                </a:lnTo>
                <a:lnTo>
                  <a:pt x="0" y="2846698"/>
                </a:lnTo>
                <a:lnTo>
                  <a:pt x="0" y="245197"/>
                </a:lnTo>
                <a:lnTo>
                  <a:pt x="4981" y="195781"/>
                </a:lnTo>
                <a:lnTo>
                  <a:pt x="19268" y="149755"/>
                </a:lnTo>
                <a:lnTo>
                  <a:pt x="41876" y="108105"/>
                </a:lnTo>
                <a:lnTo>
                  <a:pt x="71816" y="71816"/>
                </a:lnTo>
                <a:lnTo>
                  <a:pt x="108105" y="41875"/>
                </a:lnTo>
                <a:lnTo>
                  <a:pt x="149755" y="19268"/>
                </a:lnTo>
                <a:lnTo>
                  <a:pt x="195782" y="4981"/>
                </a:lnTo>
                <a:lnTo>
                  <a:pt x="245197" y="0"/>
                </a:lnTo>
              </a:path>
            </a:pathLst>
          </a:custGeom>
          <a:ln w="101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63704" y="2516079"/>
            <a:ext cx="216834" cy="2728632"/>
          </a:xfrm>
          <a:custGeom>
            <a:avLst/>
            <a:gdLst/>
            <a:ahLst/>
            <a:cxnLst/>
            <a:rect l="l" t="t" r="r" b="b"/>
            <a:pathLst>
              <a:path w="245745" h="3092450">
                <a:moveTo>
                  <a:pt x="0" y="0"/>
                </a:moveTo>
                <a:lnTo>
                  <a:pt x="49417" y="4981"/>
                </a:lnTo>
                <a:lnTo>
                  <a:pt x="95445" y="19268"/>
                </a:lnTo>
                <a:lnTo>
                  <a:pt x="137096" y="41875"/>
                </a:lnTo>
                <a:lnTo>
                  <a:pt x="173386" y="71816"/>
                </a:lnTo>
                <a:lnTo>
                  <a:pt x="203328" y="108105"/>
                </a:lnTo>
                <a:lnTo>
                  <a:pt x="225935" y="149755"/>
                </a:lnTo>
                <a:lnTo>
                  <a:pt x="240223" y="195781"/>
                </a:lnTo>
                <a:lnTo>
                  <a:pt x="245205" y="245197"/>
                </a:lnTo>
                <a:lnTo>
                  <a:pt x="245205" y="2846698"/>
                </a:lnTo>
                <a:lnTo>
                  <a:pt x="240223" y="2896112"/>
                </a:lnTo>
                <a:lnTo>
                  <a:pt x="225935" y="2942137"/>
                </a:lnTo>
                <a:lnTo>
                  <a:pt x="203328" y="2983787"/>
                </a:lnTo>
                <a:lnTo>
                  <a:pt x="173386" y="3020075"/>
                </a:lnTo>
                <a:lnTo>
                  <a:pt x="137096" y="3050016"/>
                </a:lnTo>
                <a:lnTo>
                  <a:pt x="95445" y="3072624"/>
                </a:lnTo>
                <a:lnTo>
                  <a:pt x="49417" y="3086911"/>
                </a:lnTo>
                <a:lnTo>
                  <a:pt x="0" y="3091893"/>
                </a:lnTo>
              </a:path>
            </a:pathLst>
          </a:custGeom>
          <a:ln w="101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0BB01D-48C1-4C2E-985B-C1655304C715}"/>
              </a:ext>
            </a:extLst>
          </p:cNvPr>
          <p:cNvSpPr txBox="1"/>
          <p:nvPr/>
        </p:nvSpPr>
        <p:spPr>
          <a:xfrm>
            <a:off x="0" y="6581001"/>
            <a:ext cx="1503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Christopher Manning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99851" y="1370927"/>
            <a:ext cx="8576422" cy="5283013"/>
            <a:chOff x="187431" y="1553717"/>
            <a:chExt cx="9719945" cy="5987415"/>
          </a:xfrm>
        </p:grpSpPr>
        <p:sp>
          <p:nvSpPr>
            <p:cNvPr id="3" name="object 3"/>
            <p:cNvSpPr/>
            <p:nvPr/>
          </p:nvSpPr>
          <p:spPr>
            <a:xfrm>
              <a:off x="744473" y="1553717"/>
              <a:ext cx="8839200" cy="53400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802386" y="1553717"/>
              <a:ext cx="9104376" cy="47426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244601" y="1553717"/>
              <a:ext cx="9607296" cy="534009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87431" y="1687220"/>
              <a:ext cx="9662795" cy="5854065"/>
            </a:xfrm>
            <a:custGeom>
              <a:avLst/>
              <a:gdLst/>
              <a:ahLst/>
              <a:cxnLst/>
              <a:rect l="l" t="t" r="r" b="b"/>
              <a:pathLst>
                <a:path w="9662795" h="5854065">
                  <a:moveTo>
                    <a:pt x="9662218" y="0"/>
                  </a:moveTo>
                  <a:lnTo>
                    <a:pt x="0" y="0"/>
                  </a:lnTo>
                  <a:lnTo>
                    <a:pt x="0" y="5853775"/>
                  </a:lnTo>
                  <a:lnTo>
                    <a:pt x="9662218" y="5853775"/>
                  </a:lnTo>
                  <a:lnTo>
                    <a:pt x="966221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338321" y="1648205"/>
              <a:ext cx="6001512" cy="494690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8068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588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31339" y="479835"/>
            <a:ext cx="7751109" cy="432200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2735" spc="-93" dirty="0">
                <a:solidFill>
                  <a:srgbClr val="3A87FF"/>
                </a:solidFill>
              </a:rPr>
              <a:t>Word</a:t>
            </a:r>
            <a:r>
              <a:rPr sz="2735" spc="-224" dirty="0">
                <a:solidFill>
                  <a:srgbClr val="3A87FF"/>
                </a:solidFill>
              </a:rPr>
              <a:t> </a:t>
            </a:r>
            <a:r>
              <a:rPr sz="2735" spc="-141" dirty="0">
                <a:solidFill>
                  <a:srgbClr val="3A87FF"/>
                </a:solidFill>
              </a:rPr>
              <a:t>meaning</a:t>
            </a:r>
            <a:r>
              <a:rPr sz="2735" spc="-221" dirty="0">
                <a:solidFill>
                  <a:srgbClr val="3A87FF"/>
                </a:solidFill>
              </a:rPr>
              <a:t> </a:t>
            </a:r>
            <a:r>
              <a:rPr sz="2735" spc="-97" dirty="0">
                <a:solidFill>
                  <a:srgbClr val="3A87FF"/>
                </a:solidFill>
              </a:rPr>
              <a:t>as</a:t>
            </a:r>
            <a:r>
              <a:rPr sz="2735" spc="-207" dirty="0">
                <a:solidFill>
                  <a:srgbClr val="3A87FF"/>
                </a:solidFill>
              </a:rPr>
              <a:t> </a:t>
            </a:r>
            <a:r>
              <a:rPr sz="2735" spc="-110" dirty="0">
                <a:solidFill>
                  <a:srgbClr val="3A87FF"/>
                </a:solidFill>
              </a:rPr>
              <a:t>a</a:t>
            </a:r>
            <a:r>
              <a:rPr sz="2735" spc="-216" dirty="0">
                <a:solidFill>
                  <a:srgbClr val="3A87FF"/>
                </a:solidFill>
              </a:rPr>
              <a:t> </a:t>
            </a:r>
            <a:r>
              <a:rPr sz="2735" spc="-163" dirty="0">
                <a:solidFill>
                  <a:srgbClr val="3A87FF"/>
                </a:solidFill>
              </a:rPr>
              <a:t>neural</a:t>
            </a:r>
            <a:r>
              <a:rPr sz="2735" spc="-216" dirty="0">
                <a:solidFill>
                  <a:srgbClr val="3A87FF"/>
                </a:solidFill>
              </a:rPr>
              <a:t> </a:t>
            </a:r>
            <a:r>
              <a:rPr sz="2735" spc="-132" dirty="0">
                <a:solidFill>
                  <a:srgbClr val="3A87FF"/>
                </a:solidFill>
              </a:rPr>
              <a:t>word</a:t>
            </a:r>
            <a:r>
              <a:rPr sz="2735" spc="-224" dirty="0">
                <a:solidFill>
                  <a:srgbClr val="3A87FF"/>
                </a:solidFill>
              </a:rPr>
              <a:t> </a:t>
            </a:r>
            <a:r>
              <a:rPr sz="2735" spc="-172" dirty="0">
                <a:solidFill>
                  <a:srgbClr val="3A87FF"/>
                </a:solidFill>
              </a:rPr>
              <a:t>vector</a:t>
            </a:r>
            <a:r>
              <a:rPr sz="2735" spc="-229" dirty="0">
                <a:solidFill>
                  <a:srgbClr val="3A87FF"/>
                </a:solidFill>
              </a:rPr>
              <a:t> </a:t>
            </a:r>
            <a:r>
              <a:rPr sz="2735" spc="357" dirty="0">
                <a:solidFill>
                  <a:srgbClr val="3A87FF"/>
                </a:solidFill>
              </a:rPr>
              <a:t>–</a:t>
            </a:r>
            <a:r>
              <a:rPr sz="2735" spc="-212" dirty="0">
                <a:solidFill>
                  <a:srgbClr val="3A87FF"/>
                </a:solidFill>
              </a:rPr>
              <a:t> </a:t>
            </a:r>
            <a:r>
              <a:rPr sz="2735" spc="-150" dirty="0">
                <a:solidFill>
                  <a:srgbClr val="3A87FF"/>
                </a:solidFill>
              </a:rPr>
              <a:t>visualization</a:t>
            </a:r>
            <a:endParaRPr sz="2735"/>
          </a:p>
        </p:txBody>
      </p:sp>
      <p:sp>
        <p:nvSpPr>
          <p:cNvPr id="9" name="object 9"/>
          <p:cNvSpPr txBox="1"/>
          <p:nvPr/>
        </p:nvSpPr>
        <p:spPr>
          <a:xfrm>
            <a:off x="2127975" y="2384836"/>
            <a:ext cx="561975" cy="212727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06462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120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0</a:t>
            </a:r>
            <a:r>
              <a:rPr kumimoji="0" sz="15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.</a:t>
            </a:r>
            <a:r>
              <a:rPr kumimoji="0" sz="15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286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06462" marR="0" lvl="0" indent="0" algn="l" defTabSz="806867" rtl="0" eaLnBrk="1" fontAlgn="auto" latinLnBrk="0" hangingPunct="1">
              <a:lnSpc>
                <a:spcPct val="100000"/>
              </a:lnSpc>
              <a:spcBef>
                <a:spcPts val="6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120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0</a:t>
            </a:r>
            <a:r>
              <a:rPr kumimoji="0" sz="15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.</a:t>
            </a:r>
            <a:r>
              <a:rPr kumimoji="0" sz="15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792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1206" marR="0" lvl="0" indent="0" algn="l" defTabSz="806867" rtl="0" eaLnBrk="1" fontAlgn="auto" latinLnBrk="0" hangingPunct="1">
              <a:lnSpc>
                <a:spcPts val="1791"/>
              </a:lnSpc>
              <a:spcBef>
                <a:spcPts val="4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120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−</a:t>
            </a:r>
            <a:r>
              <a:rPr kumimoji="0" sz="1500" b="0" i="0" u="none" strike="noStrike" kern="120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0</a:t>
            </a:r>
            <a:r>
              <a:rPr kumimoji="0" sz="1500" b="0" i="0" u="none" strike="noStrike" kern="1200" cap="none" spc="-16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.</a:t>
            </a:r>
            <a:r>
              <a:rPr kumimoji="0" sz="15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17</a:t>
            </a:r>
            <a:r>
              <a:rPr kumimoji="0" sz="1500" b="0" i="0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7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1206" marR="0" lvl="0" indent="0" algn="l" defTabSz="806867" rtl="0" eaLnBrk="1" fontAlgn="auto" latinLnBrk="0" hangingPunct="1">
              <a:lnSpc>
                <a:spcPts val="179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120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−</a:t>
            </a:r>
            <a:r>
              <a:rPr kumimoji="0" sz="1500" b="0" i="0" u="none" strike="noStrike" kern="120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0</a:t>
            </a:r>
            <a:r>
              <a:rPr kumimoji="0" sz="1500" b="0" i="0" u="none" strike="noStrike" kern="1200" cap="none" spc="-16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.</a:t>
            </a:r>
            <a:r>
              <a:rPr kumimoji="0" sz="15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10</a:t>
            </a:r>
            <a:r>
              <a:rPr kumimoji="0" sz="1500" b="0" i="0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7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06462" marR="0" lvl="0" indent="0" algn="l" defTabSz="806867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120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0</a:t>
            </a:r>
            <a:r>
              <a:rPr kumimoji="0" sz="15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.</a:t>
            </a:r>
            <a:r>
              <a:rPr kumimoji="0" sz="15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109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120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−</a:t>
            </a:r>
            <a:r>
              <a:rPr kumimoji="0" sz="1500" b="0" i="0" u="none" strike="noStrike" kern="120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0</a:t>
            </a:r>
            <a:r>
              <a:rPr kumimoji="0" sz="1500" b="0" i="0" u="none" strike="noStrike" kern="1200" cap="none" spc="-16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.</a:t>
            </a:r>
            <a:r>
              <a:rPr kumimoji="0" sz="15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54</a:t>
            </a:r>
            <a:r>
              <a:rPr kumimoji="0" sz="1500" b="0" i="0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2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06462" marR="0" lvl="0" indent="0" algn="l" defTabSz="806867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120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0</a:t>
            </a:r>
            <a:r>
              <a:rPr kumimoji="0" sz="15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.</a:t>
            </a:r>
            <a:r>
              <a:rPr kumimoji="0" sz="15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349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06462" marR="0" lvl="0" indent="0" algn="l" defTabSz="806867" rtl="0" eaLnBrk="1" fontAlgn="auto" latinLnBrk="0" hangingPunct="1">
              <a:lnSpc>
                <a:spcPts val="1777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120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0</a:t>
            </a:r>
            <a:r>
              <a:rPr kumimoji="0" sz="15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.</a:t>
            </a:r>
            <a:r>
              <a:rPr kumimoji="0" sz="15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271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06462" marR="0" lvl="0" indent="0" algn="l" defTabSz="806867" rtl="0" eaLnBrk="1" fontAlgn="auto" latinLnBrk="0" hangingPunct="1">
              <a:lnSpc>
                <a:spcPts val="17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120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0</a:t>
            </a:r>
            <a:r>
              <a:rPr kumimoji="0" sz="15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.</a:t>
            </a:r>
            <a:r>
              <a:rPr kumimoji="0" sz="1500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487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974711" y="2365674"/>
            <a:ext cx="1020296" cy="2172821"/>
          </a:xfrm>
          <a:custGeom>
            <a:avLst/>
            <a:gdLst/>
            <a:ahLst/>
            <a:cxnLst/>
            <a:rect l="l" t="t" r="r" b="b"/>
            <a:pathLst>
              <a:path w="1156335" h="2462529">
                <a:moveTo>
                  <a:pt x="192705" y="2462090"/>
                </a:moveTo>
                <a:lnTo>
                  <a:pt x="148519" y="2457000"/>
                </a:lnTo>
                <a:lnTo>
                  <a:pt x="107958" y="2442502"/>
                </a:lnTo>
                <a:lnTo>
                  <a:pt x="72177" y="2419753"/>
                </a:lnTo>
                <a:lnTo>
                  <a:pt x="42335" y="2389910"/>
                </a:lnTo>
                <a:lnTo>
                  <a:pt x="19586" y="2354130"/>
                </a:lnTo>
                <a:lnTo>
                  <a:pt x="5089" y="2313569"/>
                </a:lnTo>
                <a:lnTo>
                  <a:pt x="0" y="2269386"/>
                </a:lnTo>
                <a:lnTo>
                  <a:pt x="0" y="192705"/>
                </a:lnTo>
                <a:lnTo>
                  <a:pt x="5089" y="148519"/>
                </a:lnTo>
                <a:lnTo>
                  <a:pt x="19586" y="107958"/>
                </a:lnTo>
                <a:lnTo>
                  <a:pt x="42335" y="72177"/>
                </a:lnTo>
                <a:lnTo>
                  <a:pt x="72177" y="42335"/>
                </a:lnTo>
                <a:lnTo>
                  <a:pt x="107958" y="19586"/>
                </a:lnTo>
                <a:lnTo>
                  <a:pt x="148519" y="5089"/>
                </a:lnTo>
                <a:lnTo>
                  <a:pt x="192705" y="0"/>
                </a:lnTo>
              </a:path>
              <a:path w="1156335" h="2462529">
                <a:moveTo>
                  <a:pt x="963496" y="0"/>
                </a:moveTo>
                <a:lnTo>
                  <a:pt x="1007680" y="5089"/>
                </a:lnTo>
                <a:lnTo>
                  <a:pt x="1048241" y="19586"/>
                </a:lnTo>
                <a:lnTo>
                  <a:pt x="1084022" y="42335"/>
                </a:lnTo>
                <a:lnTo>
                  <a:pt x="1113865" y="72177"/>
                </a:lnTo>
                <a:lnTo>
                  <a:pt x="1136614" y="107958"/>
                </a:lnTo>
                <a:lnTo>
                  <a:pt x="1151112" y="148519"/>
                </a:lnTo>
                <a:lnTo>
                  <a:pt x="1156202" y="192705"/>
                </a:lnTo>
                <a:lnTo>
                  <a:pt x="1156202" y="2269386"/>
                </a:lnTo>
                <a:lnTo>
                  <a:pt x="1151112" y="2313569"/>
                </a:lnTo>
                <a:lnTo>
                  <a:pt x="1136614" y="2354130"/>
                </a:lnTo>
                <a:lnTo>
                  <a:pt x="1113865" y="2389910"/>
                </a:lnTo>
                <a:lnTo>
                  <a:pt x="1084022" y="2419753"/>
                </a:lnTo>
                <a:lnTo>
                  <a:pt x="1048241" y="2442502"/>
                </a:lnTo>
                <a:lnTo>
                  <a:pt x="1007680" y="2457000"/>
                </a:lnTo>
                <a:lnTo>
                  <a:pt x="963496" y="2462090"/>
                </a:lnTo>
              </a:path>
            </a:pathLst>
          </a:custGeom>
          <a:ln w="101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4323" y="3338681"/>
            <a:ext cx="778809" cy="26939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77" b="0" i="1" u="none" strike="noStrike" kern="1200" cap="none" spc="-115" normalizeH="0" baseline="0" noProof="0" dirty="0">
                <a:ln>
                  <a:noFill/>
                </a:ln>
                <a:solidFill>
                  <a:srgbClr val="3A87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expect</a:t>
            </a:r>
            <a:r>
              <a:rPr kumimoji="0" sz="1677" b="0" i="1" u="none" strike="noStrike" kern="1200" cap="none" spc="168" normalizeH="0" baseline="0" noProof="0" dirty="0">
                <a:ln>
                  <a:noFill/>
                </a:ln>
                <a:solidFill>
                  <a:srgbClr val="3A87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77" b="0" i="0" u="none" strike="noStrike" kern="1200" cap="none" spc="-4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=</a:t>
            </a:r>
            <a:endParaRPr kumimoji="0" sz="167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587027-C38C-4AC1-B259-95200EA7BFF6}"/>
              </a:ext>
            </a:extLst>
          </p:cNvPr>
          <p:cNvSpPr txBox="1"/>
          <p:nvPr/>
        </p:nvSpPr>
        <p:spPr>
          <a:xfrm>
            <a:off x="0" y="6581001"/>
            <a:ext cx="1503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Christopher Manning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1339" y="438149"/>
            <a:ext cx="3740524" cy="472980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3000" dirty="0">
                <a:solidFill>
                  <a:srgbClr val="3A87FF"/>
                </a:solidFill>
              </a:rPr>
              <a:t>Word2</a:t>
            </a:r>
            <a:r>
              <a:rPr lang="en-US" sz="3000" dirty="0">
                <a:solidFill>
                  <a:srgbClr val="3A87FF"/>
                </a:solidFill>
              </a:rPr>
              <a:t>V</a:t>
            </a:r>
            <a:r>
              <a:rPr sz="3000" dirty="0">
                <a:solidFill>
                  <a:srgbClr val="3A87FF"/>
                </a:solidFill>
              </a:rPr>
              <a:t>ec Overview</a:t>
            </a:r>
            <a:endParaRPr sz="3000" dirty="0"/>
          </a:p>
        </p:txBody>
      </p:sp>
      <p:sp>
        <p:nvSpPr>
          <p:cNvPr id="3" name="object 3"/>
          <p:cNvSpPr txBox="1"/>
          <p:nvPr/>
        </p:nvSpPr>
        <p:spPr>
          <a:xfrm>
            <a:off x="631339" y="1237802"/>
            <a:ext cx="7705165" cy="4317286"/>
          </a:xfrm>
          <a:prstGeom prst="rect">
            <a:avLst/>
          </a:prstGeom>
        </p:spPr>
        <p:txBody>
          <a:bodyPr vert="horz" wrap="square" lIns="0" tIns="24652" rIns="0" bIns="0" rtlCol="0">
            <a:spAutoFit/>
          </a:bodyPr>
          <a:lstStyle/>
          <a:p>
            <a:pPr marL="11206" marR="818073" lvl="0" indent="0" algn="l" defTabSz="806867" rtl="0" eaLnBrk="1" fontAlgn="auto" latinLnBrk="0" hangingPunct="1">
              <a:lnSpc>
                <a:spcPts val="2735"/>
              </a:lnSpc>
              <a:spcBef>
                <a:spcPts val="1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94" b="0" i="0" u="none" strike="noStrike" kern="1200" cap="none" spc="-79" normalizeH="0" baseline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Word2vec</a:t>
            </a:r>
            <a:r>
              <a:rPr kumimoji="0" sz="2294" b="0" i="0" u="none" strike="noStrike" kern="1200" cap="none" spc="-207" normalizeH="0" baseline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6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(Mikolov</a:t>
            </a:r>
            <a:r>
              <a:rPr kumimoji="0" sz="2294" b="0" i="0" u="none" strike="noStrike" kern="1200" cap="none" spc="-20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3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et</a:t>
            </a:r>
            <a:r>
              <a:rPr kumimoji="0" sz="2294" b="0" i="0" u="none" strike="noStrike" kern="1200" cap="none" spc="-20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al.</a:t>
            </a:r>
            <a:r>
              <a:rPr kumimoji="0" sz="2294" b="0" i="0" u="none" strike="noStrike" kern="1200" cap="none" spc="-20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7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2013)</a:t>
            </a:r>
            <a:r>
              <a:rPr kumimoji="0" sz="2294" b="0" i="0" u="none" strike="noStrike" kern="1200" cap="none" spc="-20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8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is</a:t>
            </a:r>
            <a:r>
              <a:rPr kumimoji="0" sz="2294" b="0" i="0" u="none" strike="noStrike" kern="1200" cap="none" spc="-20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</a:t>
            </a:r>
            <a:r>
              <a:rPr kumimoji="0" sz="2294" b="0" i="0" u="none" strike="noStrike" kern="1200" cap="none" spc="-2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framework</a:t>
            </a:r>
            <a:r>
              <a:rPr kumimoji="0" sz="2294" b="0" i="0" u="none" strike="noStrike" kern="1200" cap="none" spc="-2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0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for</a:t>
            </a:r>
            <a:r>
              <a:rPr kumimoji="0" sz="2294" b="0" i="0" u="none" strike="noStrike" kern="1200" cap="none" spc="-1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learning  </a:t>
            </a:r>
            <a:r>
              <a:rPr kumimoji="0" sz="2294" b="0" i="0" u="none" strike="noStrike" kern="1200" cap="none" spc="-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word</a:t>
            </a:r>
            <a:r>
              <a:rPr kumimoji="0" sz="2294" b="0" i="0" u="none" strike="noStrike" kern="1200" cap="none" spc="-2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vectors</a:t>
            </a:r>
            <a:endParaRPr kumimoji="0" sz="229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94" b="0" i="0" u="none" strike="noStrike" kern="1200" cap="none" spc="-12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Idea:</a:t>
            </a:r>
            <a:endParaRPr kumimoji="0" sz="229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333953" marR="0" lvl="0" indent="-322747" algn="l" defTabSz="806867" rtl="0" eaLnBrk="1" fontAlgn="auto" latinLnBrk="0" hangingPunct="1">
              <a:lnSpc>
                <a:spcPct val="100000"/>
              </a:lnSpc>
              <a:spcBef>
                <a:spcPts val="529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33393" algn="l"/>
                <a:tab pos="333953" algn="l"/>
              </a:tabLst>
              <a:defRPr/>
            </a:pPr>
            <a:r>
              <a:rPr kumimoji="0" sz="2294" b="0" i="0" u="none" strike="noStrike" kern="120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We</a:t>
            </a:r>
            <a:r>
              <a:rPr kumimoji="0" sz="2294" b="0" i="0" u="none" strike="noStrike" kern="1200" cap="none" spc="-20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0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have</a:t>
            </a:r>
            <a:r>
              <a:rPr kumimoji="0" sz="2294" b="0" i="0" u="none" strike="noStrike" kern="1200" cap="none" spc="-1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</a:t>
            </a:r>
            <a:r>
              <a:rPr kumimoji="0" sz="2294" b="0" i="0" u="none" strike="noStrike" kern="1200" cap="none" spc="-20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large</a:t>
            </a:r>
            <a:r>
              <a:rPr kumimoji="0" sz="2294" b="0" i="0" u="none" strike="noStrike" kern="1200" cap="none" spc="-1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8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corpus</a:t>
            </a:r>
            <a:r>
              <a:rPr kumimoji="0" sz="2294" b="0" i="0" u="none" strike="noStrike" kern="1200" cap="none" spc="-20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of</a:t>
            </a:r>
            <a:r>
              <a:rPr kumimoji="0" sz="2294" b="0" i="0" u="none" strike="noStrike" kern="1200" cap="none" spc="-19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text</a:t>
            </a:r>
            <a:endParaRPr kumimoji="0" sz="229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333953" marR="0" lvl="0" indent="-322747" algn="l" defTabSz="806867" rtl="0" eaLnBrk="1" fontAlgn="auto" latinLnBrk="0" hangingPunct="1">
              <a:lnSpc>
                <a:spcPct val="100000"/>
              </a:lnSpc>
              <a:spcBef>
                <a:spcPts val="507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33393" algn="l"/>
                <a:tab pos="333953" algn="l"/>
              </a:tabLst>
              <a:defRPr/>
            </a:pPr>
            <a:r>
              <a:rPr kumimoji="0" sz="2294" b="0" i="0" u="none" strike="noStrike" kern="1200" cap="none" spc="-1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Every</a:t>
            </a:r>
            <a:r>
              <a:rPr kumimoji="0" sz="2294" b="0" i="0" u="none" strike="noStrike" kern="1200" cap="none" spc="-20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word</a:t>
            </a:r>
            <a:r>
              <a:rPr kumimoji="0" sz="2294" b="0" i="0" u="none" strike="noStrike" kern="1200" cap="none" spc="-20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</a:t>
            </a:r>
            <a:r>
              <a:rPr kumimoji="0" sz="2294" b="0" i="0" u="none" strike="noStrike" kern="1200" cap="none" spc="-1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</a:t>
            </a:r>
            <a:r>
              <a:rPr kumimoji="0" sz="2294" b="0" i="0" u="none" strike="noStrike" kern="1200" cap="none" spc="-20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fixed</a:t>
            </a:r>
            <a:r>
              <a:rPr kumimoji="0" sz="2294" b="0" i="0" u="none" strike="noStrike" kern="1200" cap="none" spc="-20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vocabulary</a:t>
            </a:r>
            <a:r>
              <a:rPr kumimoji="0" sz="2294" b="0" i="0" u="none" strike="noStrike" kern="1200" cap="none" spc="-1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8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is</a:t>
            </a:r>
            <a:r>
              <a:rPr kumimoji="0" sz="2294" b="0" i="0" u="none" strike="noStrike" kern="1200" cap="none" spc="-20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represented</a:t>
            </a:r>
            <a:r>
              <a:rPr kumimoji="0" sz="2294" b="0" i="0" u="none" strike="noStrike" kern="1200" cap="none" spc="-20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by</a:t>
            </a:r>
            <a:r>
              <a:rPr kumimoji="0" sz="2294" b="0" i="0" u="none" strike="noStrike" kern="1200" cap="none" spc="-1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</a:t>
            </a:r>
            <a:r>
              <a:rPr kumimoji="0" sz="2294" b="0" i="0" u="none" strike="noStrike" kern="1200" cap="none" spc="-2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19" normalizeH="0" baseline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vector</a:t>
            </a:r>
            <a:endParaRPr kumimoji="0" sz="229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333953" marR="0" lvl="0" indent="-322747" algn="l" defTabSz="806867" rtl="0" eaLnBrk="1" fontAlgn="auto" latinLnBrk="0" hangingPunct="1">
              <a:lnSpc>
                <a:spcPts val="2700"/>
              </a:lnSpc>
              <a:spcBef>
                <a:spcPts val="507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33393" algn="l"/>
                <a:tab pos="333953" algn="l"/>
              </a:tabLst>
              <a:defRPr/>
            </a:pPr>
            <a:r>
              <a:rPr kumimoji="0" sz="2294" b="0" i="0" u="none" strike="noStrike" kern="1200" cap="none" spc="-7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Go</a:t>
            </a:r>
            <a:r>
              <a:rPr kumimoji="0" sz="2294" b="0" i="0" u="none" strike="noStrike" kern="1200" cap="none" spc="-20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8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through</a:t>
            </a:r>
            <a:r>
              <a:rPr kumimoji="0" sz="2294" b="0" i="0" u="none" strike="noStrike" kern="1200" cap="none" spc="-20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each</a:t>
            </a:r>
            <a:r>
              <a:rPr kumimoji="0" sz="2294" b="0" i="0" u="none" strike="noStrike" kern="1200" cap="none" spc="-20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position</a:t>
            </a:r>
            <a:r>
              <a:rPr kumimoji="0" sz="2294" b="0" i="0" u="none" strike="noStrike" kern="1200" cap="none" spc="-19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1" u="none" strike="noStrike" kern="1200" cap="none" spc="-1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 </a:t>
            </a:r>
            <a:r>
              <a:rPr kumimoji="0" sz="2294" b="0" i="0" u="none" strike="noStrike" kern="1200" cap="none" spc="-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</a:t>
            </a:r>
            <a:r>
              <a:rPr kumimoji="0" sz="2294" b="0" i="0" u="none" strike="noStrike" kern="1200" cap="none" spc="-20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the</a:t>
            </a:r>
            <a:r>
              <a:rPr kumimoji="0" sz="2294" b="0" i="0" u="none" strike="noStrike" kern="1200" cap="none" spc="-19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text,</a:t>
            </a:r>
            <a:r>
              <a:rPr kumimoji="0" sz="2294" b="0" i="0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which</a:t>
            </a:r>
            <a:r>
              <a:rPr kumimoji="0" sz="2294" b="0" i="0" u="none" strike="noStrike" kern="1200" cap="none" spc="-1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7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has</a:t>
            </a:r>
            <a:r>
              <a:rPr kumimoji="0" sz="2294" b="0" i="0" u="none" strike="noStrike" kern="1200" cap="none" spc="-1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</a:t>
            </a:r>
            <a:r>
              <a:rPr kumimoji="0" sz="2294" b="0" i="0" u="none" strike="noStrike" kern="1200" cap="none" spc="-1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2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center</a:t>
            </a:r>
            <a:r>
              <a:rPr kumimoji="0" sz="2294" b="0" i="0" u="none" strike="noStrike" kern="1200" cap="none" spc="-19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word</a:t>
            </a:r>
            <a:endParaRPr kumimoji="0" sz="229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333393" marR="0" lvl="0" indent="0" algn="l" defTabSz="806867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94" b="0" i="1" u="none" strike="noStrike" kern="1200" cap="none" spc="-10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</a:t>
            </a:r>
            <a:r>
              <a:rPr kumimoji="0" sz="2294" b="0" i="1" u="none" strike="noStrike" kern="1200" cap="none" spc="-20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8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and</a:t>
            </a:r>
            <a:r>
              <a:rPr kumimoji="0" sz="2294" b="0" i="0" u="none" strike="noStrike" kern="1200" cap="none" spc="-20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2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context</a:t>
            </a:r>
            <a:r>
              <a:rPr kumimoji="0" sz="2294" b="0" i="0" u="none" strike="noStrike" kern="1200" cap="none" spc="-20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(“outside”)</a:t>
            </a:r>
            <a:r>
              <a:rPr kumimoji="0" sz="2294" b="0" i="0" u="none" strike="noStrike" kern="1200" cap="none" spc="-20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words</a:t>
            </a:r>
            <a:r>
              <a:rPr kumimoji="0" sz="2294" b="0" i="0" u="none" strike="noStrike" kern="1200" cap="none" spc="-1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1" u="none" strike="noStrike" kern="1200" cap="none" spc="-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</a:t>
            </a:r>
            <a:endParaRPr kumimoji="0" sz="229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333393" marR="275679" lvl="0" indent="-322747" algn="l" defTabSz="806867" rtl="0" eaLnBrk="1" fontAlgn="auto" latinLnBrk="0" hangingPunct="1">
              <a:lnSpc>
                <a:spcPts val="2735"/>
              </a:lnSpc>
              <a:spcBef>
                <a:spcPts val="613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33393" algn="l"/>
                <a:tab pos="333953" algn="l"/>
              </a:tabLst>
              <a:defRPr/>
            </a:pPr>
            <a:r>
              <a:rPr kumimoji="0" sz="2294" b="0" i="0" u="none" strike="noStrike" kern="1200" cap="none" spc="-7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Use</a:t>
            </a:r>
            <a:r>
              <a:rPr kumimoji="0" sz="2294" b="0" i="0" u="none" strike="noStrike" kern="1200" cap="none" spc="-19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the</a:t>
            </a:r>
            <a:r>
              <a:rPr kumimoji="0" sz="2294" b="0" i="0" u="none" strike="noStrike" kern="1200" cap="none" spc="-19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24" normalizeH="0" baseline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similarity</a:t>
            </a:r>
            <a:r>
              <a:rPr kumimoji="0" sz="2294" b="0" i="0" u="none" strike="noStrike" kern="1200" cap="none" spc="-199" normalizeH="0" baseline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01" normalizeH="0" baseline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of</a:t>
            </a:r>
            <a:r>
              <a:rPr kumimoji="0" sz="2294" b="0" i="0" u="none" strike="noStrike" kern="1200" cap="none" spc="-190" normalizeH="0" baseline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15" normalizeH="0" baseline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the</a:t>
            </a:r>
            <a:r>
              <a:rPr kumimoji="0" sz="2294" b="0" i="0" u="none" strike="noStrike" kern="1200" cap="none" spc="-190" normalizeH="0" baseline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84" normalizeH="0" baseline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word</a:t>
            </a:r>
            <a:r>
              <a:rPr kumimoji="0" sz="2294" b="0" i="0" u="none" strike="noStrike" kern="1200" cap="none" spc="-199" normalizeH="0" baseline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10" normalizeH="0" baseline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vectors</a:t>
            </a:r>
            <a:r>
              <a:rPr kumimoji="0" sz="2294" b="0" i="0" u="none" strike="noStrike" kern="1200" cap="none" spc="-202" normalizeH="0" baseline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0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for</a:t>
            </a:r>
            <a:r>
              <a:rPr kumimoji="0" sz="2294" b="0" i="0" u="none" strike="noStrike" kern="1200" cap="none" spc="-19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1" u="none" strike="noStrike" kern="1200" cap="none" spc="-10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</a:t>
            </a:r>
            <a:r>
              <a:rPr kumimoji="0" sz="2294" b="0" i="1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8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and</a:t>
            </a:r>
            <a:r>
              <a:rPr kumimoji="0" sz="2294" b="0" i="0" u="none" strike="noStrike" kern="1200" cap="none" spc="-1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1" u="none" strike="noStrike" kern="1200" cap="none" spc="-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</a:t>
            </a:r>
            <a:r>
              <a:rPr kumimoji="0" sz="2294" b="0" i="1" u="none" strike="noStrike" kern="1200" cap="none" spc="-19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to</a:t>
            </a:r>
            <a:r>
              <a:rPr kumimoji="0" sz="2294" b="0" i="0" u="none" strike="noStrike" kern="1200" cap="none" spc="-20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46" normalizeH="0" baseline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calculate  </a:t>
            </a:r>
            <a:r>
              <a:rPr kumimoji="0" sz="2294" b="0" i="0" u="none" strike="noStrike" kern="1200" cap="none" spc="-115" normalizeH="0" baseline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the</a:t>
            </a:r>
            <a:r>
              <a:rPr kumimoji="0" sz="2294" b="0" i="0" u="none" strike="noStrike" kern="1200" cap="none" spc="-207" normalizeH="0" baseline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15" normalizeH="0" baseline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probability</a:t>
            </a:r>
            <a:r>
              <a:rPr kumimoji="0" sz="2294" b="0" i="0" u="none" strike="noStrike" kern="1200" cap="none" spc="-199" normalizeH="0" baseline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of</a:t>
            </a:r>
            <a:r>
              <a:rPr kumimoji="0" sz="2294" b="0" i="0" u="none" strike="noStrike" kern="1200" cap="none" spc="-19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1" u="none" strike="noStrike" kern="1200" cap="none" spc="-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</a:t>
            </a:r>
            <a:r>
              <a:rPr kumimoji="0" sz="2294" b="0" i="1" u="none" strike="noStrike" kern="1200" cap="none" spc="-1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0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given</a:t>
            </a:r>
            <a:r>
              <a:rPr kumimoji="0" sz="2294" b="0" i="0" u="none" strike="noStrike" kern="1200" cap="none" spc="-2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1" u="none" strike="noStrike" kern="1200" cap="none" spc="-10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</a:t>
            </a:r>
            <a:r>
              <a:rPr kumimoji="0" sz="2294" b="0" i="1" u="none" strike="noStrike" kern="1200" cap="none" spc="-1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0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(or</a:t>
            </a:r>
            <a:r>
              <a:rPr kumimoji="0" sz="2294" b="0" i="0" u="none" strike="noStrike" kern="1200" cap="none" spc="-1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vice</a:t>
            </a:r>
            <a:r>
              <a:rPr kumimoji="0" sz="2294" b="0" i="0" u="none" strike="noStrike" kern="1200" cap="none" spc="-1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versa)</a:t>
            </a:r>
            <a:endParaRPr kumimoji="0" sz="229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333953" marR="0" lvl="0" indent="-322747" algn="l" defTabSz="806867" rtl="0" eaLnBrk="1" fontAlgn="auto" latinLnBrk="0" hangingPunct="1">
              <a:lnSpc>
                <a:spcPct val="100000"/>
              </a:lnSpc>
              <a:spcBef>
                <a:spcPts val="419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33393" algn="l"/>
                <a:tab pos="333953" algn="l"/>
              </a:tabLst>
              <a:defRPr/>
            </a:pPr>
            <a:r>
              <a:rPr kumimoji="0" sz="2294" b="0" i="0" u="none" strike="noStrike" kern="1200" cap="none" spc="-119" normalizeH="0" baseline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Keep</a:t>
            </a:r>
            <a:r>
              <a:rPr kumimoji="0" sz="2294" b="0" i="0" u="none" strike="noStrike" kern="1200" cap="none" spc="-199" normalizeH="0" baseline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19" normalizeH="0" baseline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adjusting</a:t>
            </a:r>
            <a:r>
              <a:rPr kumimoji="0" sz="2294" b="0" i="0" u="none" strike="noStrike" kern="1200" cap="none" spc="-202" normalizeH="0" baseline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15" normalizeH="0" baseline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the</a:t>
            </a:r>
            <a:r>
              <a:rPr kumimoji="0" sz="2294" b="0" i="0" u="none" strike="noStrike" kern="1200" cap="none" spc="-194" normalizeH="0" baseline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84" normalizeH="0" baseline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word</a:t>
            </a:r>
            <a:r>
              <a:rPr kumimoji="0" sz="2294" b="0" i="0" u="none" strike="noStrike" kern="1200" cap="none" spc="-199" normalizeH="0" baseline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10" normalizeH="0" baseline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vectors</a:t>
            </a:r>
            <a:r>
              <a:rPr kumimoji="0" sz="2294" b="0" i="0" u="none" strike="noStrike" kern="1200" cap="none" spc="-199" normalizeH="0" baseline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to</a:t>
            </a:r>
            <a:r>
              <a:rPr kumimoji="0" sz="2294" b="0" i="0" u="none" strike="noStrike" kern="1200" cap="none" spc="-20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4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maximize</a:t>
            </a:r>
            <a:r>
              <a:rPr kumimoji="0" sz="2294" b="0" i="0" u="none" strike="noStrike" kern="1200" cap="none" spc="-19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0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this</a:t>
            </a:r>
            <a:r>
              <a:rPr kumimoji="0" sz="2294" b="0" i="0" u="none" strike="noStrike" kern="1200" cap="none" spc="-1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probability</a:t>
            </a:r>
            <a:endParaRPr kumimoji="0" sz="229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203B7F-A123-46E4-9F41-2E236A8FE857}"/>
              </a:ext>
            </a:extLst>
          </p:cNvPr>
          <p:cNvSpPr txBox="1"/>
          <p:nvPr/>
        </p:nvSpPr>
        <p:spPr>
          <a:xfrm>
            <a:off x="0" y="6581001"/>
            <a:ext cx="1503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Christopher Manning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83BBF-D211-4D3A-8EAF-22904973A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for this lecture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414FB-2498-4291-8FAC-1CC986809F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Background</a:t>
            </a:r>
          </a:p>
          <a:p>
            <a:pPr lvl="1"/>
            <a:r>
              <a:rPr lang="en-US" dirty="0"/>
              <a:t>Context prediction, unsupervised learning</a:t>
            </a:r>
          </a:p>
          <a:p>
            <a:r>
              <a:rPr lang="en-US" dirty="0"/>
              <a:t>Transformer models</a:t>
            </a:r>
          </a:p>
          <a:p>
            <a:pPr lvl="1"/>
            <a:r>
              <a:rPr lang="en-US" dirty="0"/>
              <a:t>Self-attention</a:t>
            </a:r>
          </a:p>
          <a:p>
            <a:pPr lvl="1"/>
            <a:r>
              <a:rPr lang="en-US" dirty="0"/>
              <a:t>Adapting self-attention for sequential data</a:t>
            </a:r>
          </a:p>
          <a:p>
            <a:pPr lvl="1"/>
            <a:r>
              <a:rPr lang="en-US" dirty="0"/>
              <a:t>The transformer architecture, encoder/decoder</a:t>
            </a:r>
          </a:p>
          <a:p>
            <a:pPr lvl="1"/>
            <a:r>
              <a:rPr lang="en-US" dirty="0"/>
              <a:t>Pre-training, BERT, GPT</a:t>
            </a:r>
          </a:p>
          <a:p>
            <a:r>
              <a:rPr lang="en-US" dirty="0"/>
              <a:t>Transformers beyond language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302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1340" y="438149"/>
            <a:ext cx="4481434" cy="472980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3000" dirty="0">
                <a:solidFill>
                  <a:srgbClr val="3A87FF"/>
                </a:solidFill>
              </a:rPr>
              <a:t>Word2Vec Overview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620134" y="1270075"/>
            <a:ext cx="7401485" cy="36436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45160" marR="0" lvl="0" indent="-322747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44599" algn="l"/>
                <a:tab pos="345160" algn="l"/>
              </a:tabLst>
              <a:defRPr/>
            </a:pPr>
            <a:r>
              <a:rPr kumimoji="0" sz="229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erif"/>
                <a:ea typeface="+mn-ea"/>
                <a:cs typeface="DejaVu Serif"/>
              </a:rPr>
              <a:t>Example windows and process for computing </a:t>
            </a:r>
            <a:r>
              <a:rPr kumimoji="0" lang="en-US" sz="229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erif"/>
                <a:ea typeface="+mn-ea"/>
                <a:cs typeface="DejaVu Serif"/>
              </a:rPr>
              <a:t> </a:t>
            </a:r>
            <a:r>
              <a:rPr kumimoji="0" lang="en-US" sz="2294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erif"/>
                <a:ea typeface="+mn-ea"/>
                <a:cs typeface="DejaVu Serif"/>
              </a:rPr>
              <a:t>P(</a:t>
            </a:r>
            <a:r>
              <a:rPr kumimoji="0" lang="en-US" sz="2294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erif"/>
                <a:ea typeface="+mn-ea"/>
                <a:cs typeface="DejaVu Serif"/>
              </a:rPr>
              <a:t>w</a:t>
            </a:r>
            <a:r>
              <a:rPr kumimoji="0" lang="en-US" sz="2294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erif"/>
                <a:ea typeface="+mn-ea"/>
                <a:cs typeface="DejaVu Serif"/>
              </a:rPr>
              <a:t>t+j</a:t>
            </a:r>
            <a:r>
              <a:rPr kumimoji="0" lang="en-US" sz="2294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erif"/>
                <a:ea typeface="+mn-ea"/>
                <a:cs typeface="DejaVu Serif"/>
              </a:rPr>
              <a:t>|w</a:t>
            </a:r>
            <a:r>
              <a:rPr kumimoji="0" lang="en-US" sz="2294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erif"/>
                <a:ea typeface="+mn-ea"/>
                <a:cs typeface="DejaVu Serif"/>
              </a:rPr>
              <a:t>t</a:t>
            </a:r>
            <a:r>
              <a:rPr kumimoji="0" lang="en-US" sz="2294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erif"/>
                <a:ea typeface="+mn-ea"/>
                <a:cs typeface="DejaVu Serif"/>
              </a:rPr>
              <a:t>)</a:t>
            </a:r>
            <a:endParaRPr kumimoji="0" sz="2515" b="0" i="1" u="none" strike="noStrike" kern="1200" cap="none" spc="0" normalizeH="0" baseline="-16081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jaVu Serif"/>
              <a:ea typeface="+mn-ea"/>
              <a:cs typeface="DejaVu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66020" y="3657824"/>
            <a:ext cx="337297" cy="312299"/>
          </a:xfrm>
          <a:prstGeom prst="rect">
            <a:avLst/>
          </a:prstGeom>
          <a:solidFill>
            <a:srgbClr val="BDD7FF"/>
          </a:solidFill>
        </p:spPr>
        <p:txBody>
          <a:bodyPr vert="horz" wrap="square" lIns="0" tIns="26894" rIns="0" bIns="0" rtlCol="0">
            <a:spAutoFit/>
          </a:bodyPr>
          <a:lstStyle/>
          <a:p>
            <a:pPr marL="85730" marR="0" lvl="0" indent="0" algn="l" defTabSz="806867" rtl="0" eaLnBrk="1" fontAlgn="auto" latinLnBrk="0" hangingPunct="1">
              <a:lnSpc>
                <a:spcPct val="100000"/>
              </a:lnSpc>
              <a:spcBef>
                <a:spcPts val="21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53" b="0" i="1" u="none" strike="noStrike" kern="1200" cap="none" spc="-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…</a:t>
            </a:r>
            <a:endParaRPr kumimoji="0" sz="185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00259" y="3647066"/>
            <a:ext cx="739028" cy="312299"/>
          </a:xfrm>
          <a:prstGeom prst="rect">
            <a:avLst/>
          </a:prstGeom>
          <a:solidFill>
            <a:srgbClr val="BDD7FF"/>
          </a:solidFill>
        </p:spPr>
        <p:txBody>
          <a:bodyPr vert="horz" wrap="square" lIns="0" tIns="26894" rIns="0" bIns="0" rtlCol="0">
            <a:spAutoFit/>
          </a:bodyPr>
          <a:lstStyle/>
          <a:p>
            <a:pPr marL="85730" marR="0" lvl="0" indent="0" algn="l" defTabSz="806867" rtl="0" eaLnBrk="1" fontAlgn="auto" latinLnBrk="0" hangingPunct="1">
              <a:lnSpc>
                <a:spcPct val="100000"/>
              </a:lnSpc>
              <a:spcBef>
                <a:spcPts val="21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53" b="0" i="1" u="none" strike="noStrike" kern="1200" cap="none" spc="-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crises</a:t>
            </a:r>
            <a:endParaRPr kumimoji="0" sz="185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88634" y="3654239"/>
            <a:ext cx="939613" cy="313431"/>
          </a:xfrm>
          <a:prstGeom prst="rect">
            <a:avLst/>
          </a:prstGeom>
          <a:solidFill>
            <a:srgbClr val="BDD7FF"/>
          </a:solidFill>
        </p:spPr>
        <p:txBody>
          <a:bodyPr vert="horz" wrap="square" lIns="0" tIns="28015" rIns="0" bIns="0" rtlCol="0">
            <a:spAutoFit/>
          </a:bodyPr>
          <a:lstStyle/>
          <a:p>
            <a:pPr marL="85730" marR="0" lvl="0" indent="0" algn="l" defTabSz="806867" rtl="0" eaLnBrk="1" fontAlgn="auto" latinLnBrk="0" hangingPunct="1">
              <a:lnSpc>
                <a:spcPct val="100000"/>
              </a:lnSpc>
              <a:spcBef>
                <a:spcPts val="22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53" b="0" i="1" u="none" strike="noStrike" kern="1200" cap="none" spc="-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banking</a:t>
            </a:r>
            <a:endParaRPr kumimoji="0" sz="185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12465" y="3654239"/>
            <a:ext cx="911038" cy="313431"/>
          </a:xfrm>
          <a:prstGeom prst="rect">
            <a:avLst/>
          </a:prstGeom>
          <a:solidFill>
            <a:srgbClr val="FF2F54"/>
          </a:solidFill>
        </p:spPr>
        <p:txBody>
          <a:bodyPr vert="horz" wrap="square" lIns="0" tIns="28015" rIns="0" bIns="0" rtlCol="0">
            <a:spAutoFit/>
          </a:bodyPr>
          <a:lstStyle/>
          <a:p>
            <a:pPr marL="267275" marR="0" lvl="0" indent="0" algn="l" defTabSz="806867" rtl="0" eaLnBrk="1" fontAlgn="auto" latinLnBrk="0" hangingPunct="1">
              <a:lnSpc>
                <a:spcPct val="100000"/>
              </a:lnSpc>
              <a:spcBef>
                <a:spcPts val="22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53" b="0" i="1" u="none" strike="noStrike" kern="120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into</a:t>
            </a:r>
            <a:endParaRPr kumimoji="0" sz="185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60030" y="3647066"/>
            <a:ext cx="918322" cy="312299"/>
          </a:xfrm>
          <a:prstGeom prst="rect">
            <a:avLst/>
          </a:prstGeom>
          <a:solidFill>
            <a:srgbClr val="BDD7FF"/>
          </a:solidFill>
        </p:spPr>
        <p:txBody>
          <a:bodyPr vert="horz" wrap="square" lIns="0" tIns="26894" rIns="0" bIns="0" rtlCol="0">
            <a:spAutoFit/>
          </a:bodyPr>
          <a:lstStyle/>
          <a:p>
            <a:pPr marL="85730" marR="0" lvl="0" indent="0" algn="l" defTabSz="806867" rtl="0" eaLnBrk="1" fontAlgn="auto" latinLnBrk="0" hangingPunct="1">
              <a:lnSpc>
                <a:spcPct val="100000"/>
              </a:lnSpc>
              <a:spcBef>
                <a:spcPts val="21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53" b="0" i="1" u="none" strike="noStrike" kern="1200" cap="none" spc="-7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turning</a:t>
            </a:r>
            <a:endParaRPr kumimoji="0" sz="185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48001" y="3647066"/>
            <a:ext cx="1083049" cy="312299"/>
          </a:xfrm>
          <a:prstGeom prst="rect">
            <a:avLst/>
          </a:prstGeom>
          <a:solidFill>
            <a:srgbClr val="BDD7FF"/>
          </a:solidFill>
        </p:spPr>
        <p:txBody>
          <a:bodyPr vert="horz" wrap="square" lIns="0" tIns="26894" rIns="0" bIns="0" rtlCol="0">
            <a:spAutoFit/>
          </a:bodyPr>
          <a:lstStyle/>
          <a:p>
            <a:pPr marL="85730" marR="0" lvl="0" indent="0" algn="l" defTabSz="806867" rtl="0" eaLnBrk="1" fontAlgn="auto" latinLnBrk="0" hangingPunct="1">
              <a:lnSpc>
                <a:spcPct val="100000"/>
              </a:lnSpc>
              <a:spcBef>
                <a:spcPts val="21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53" b="0" i="1" u="none" strike="noStrike" kern="1200" cap="none" spc="-7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problems</a:t>
            </a:r>
            <a:endParaRPr kumimoji="0" sz="185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6690" y="3661409"/>
            <a:ext cx="322729" cy="314561"/>
          </a:xfrm>
          <a:prstGeom prst="rect">
            <a:avLst/>
          </a:prstGeom>
          <a:solidFill>
            <a:srgbClr val="BDD7FF"/>
          </a:solidFill>
        </p:spPr>
        <p:txBody>
          <a:bodyPr vert="horz" wrap="square" lIns="0" tIns="29134" rIns="0" bIns="0" rtlCol="0">
            <a:spAutoFit/>
          </a:bodyPr>
          <a:lstStyle/>
          <a:p>
            <a:pPr marL="85730" marR="0" lvl="0" indent="0" algn="l" defTabSz="806867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53" b="0" i="1" u="none" strike="noStrike" kern="1200" cap="none" spc="-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…</a:t>
            </a:r>
            <a:endParaRPr kumimoji="0" sz="185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28138" y="3657824"/>
            <a:ext cx="459441" cy="312299"/>
          </a:xfrm>
          <a:prstGeom prst="rect">
            <a:avLst/>
          </a:prstGeom>
          <a:solidFill>
            <a:srgbClr val="BDD7FF"/>
          </a:solidFill>
        </p:spPr>
        <p:txBody>
          <a:bodyPr vert="horz" wrap="square" lIns="0" tIns="26894" rIns="0" bIns="0" rtlCol="0">
            <a:spAutoFit/>
          </a:bodyPr>
          <a:lstStyle/>
          <a:p>
            <a:pPr marL="85730" marR="0" lvl="0" indent="0" algn="l" defTabSz="806867" rtl="0" eaLnBrk="1" fontAlgn="auto" latinLnBrk="0" hangingPunct="1">
              <a:lnSpc>
                <a:spcPct val="100000"/>
              </a:lnSpc>
              <a:spcBef>
                <a:spcPts val="21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53" b="0" i="1" u="none" strike="noStrike" kern="120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as</a:t>
            </a:r>
            <a:endParaRPr kumimoji="0" sz="185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92675" y="4293421"/>
            <a:ext cx="1083049" cy="514009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11206" marR="4483" lvl="0" indent="0" algn="l" defTabSz="806867" rtl="0" eaLnBrk="1" fontAlgn="auto" latinLnBrk="0" hangingPunct="1">
              <a:lnSpc>
                <a:spcPct val="101099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77" b="0" i="0" u="none" strike="noStrike" kern="1200" cap="none" spc="-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center</a:t>
            </a:r>
            <a:r>
              <a:rPr kumimoji="0" sz="1677" b="0" i="0" u="none" strike="noStrike" kern="1200" cap="none" spc="-17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77" b="0" i="0" u="none" strike="noStrike" kern="1200" cap="none" spc="-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word  </a:t>
            </a:r>
            <a:r>
              <a:rPr kumimoji="0" sz="1677" b="0" i="0" u="none" strike="noStrike" kern="1200" cap="none" spc="-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at </a:t>
            </a:r>
            <a:r>
              <a:rPr kumimoji="0" sz="1677" b="0" i="0" u="none" strike="noStrike" kern="1200" cap="none" spc="-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position</a:t>
            </a:r>
            <a:r>
              <a:rPr kumimoji="0" sz="1677" b="0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77" b="0" i="0" u="none" strike="noStrike" kern="120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</a:t>
            </a:r>
            <a:endParaRPr kumimoji="0" sz="167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479457" y="4123988"/>
            <a:ext cx="2161054" cy="150719"/>
          </a:xfrm>
          <a:custGeom>
            <a:avLst/>
            <a:gdLst/>
            <a:ahLst/>
            <a:cxnLst/>
            <a:rect l="l" t="t" r="r" b="b"/>
            <a:pathLst>
              <a:path w="2449195" h="170814">
                <a:moveTo>
                  <a:pt x="2449013" y="3"/>
                </a:moveTo>
                <a:lnTo>
                  <a:pt x="2447895" y="33222"/>
                </a:lnTo>
                <a:lnTo>
                  <a:pt x="2444846" y="60350"/>
                </a:lnTo>
                <a:lnTo>
                  <a:pt x="2440323" y="78640"/>
                </a:lnTo>
                <a:lnTo>
                  <a:pt x="2434783" y="85347"/>
                </a:lnTo>
                <a:lnTo>
                  <a:pt x="1220159" y="85344"/>
                </a:lnTo>
                <a:lnTo>
                  <a:pt x="1214626" y="92051"/>
                </a:lnTo>
                <a:lnTo>
                  <a:pt x="1210106" y="110341"/>
                </a:lnTo>
                <a:lnTo>
                  <a:pt x="1207058" y="137469"/>
                </a:lnTo>
                <a:lnTo>
                  <a:pt x="1205941" y="170689"/>
                </a:lnTo>
                <a:lnTo>
                  <a:pt x="1204823" y="137469"/>
                </a:lnTo>
                <a:lnTo>
                  <a:pt x="1201774" y="110341"/>
                </a:lnTo>
                <a:lnTo>
                  <a:pt x="1197251" y="92051"/>
                </a:lnTo>
                <a:lnTo>
                  <a:pt x="1191711" y="85344"/>
                </a:lnTo>
                <a:lnTo>
                  <a:pt x="14224" y="85344"/>
                </a:lnTo>
                <a:lnTo>
                  <a:pt x="8687" y="78637"/>
                </a:lnTo>
                <a:lnTo>
                  <a:pt x="4166" y="60347"/>
                </a:lnTo>
                <a:lnTo>
                  <a:pt x="1117" y="33220"/>
                </a:lnTo>
                <a:lnTo>
                  <a:pt x="0" y="0"/>
                </a:lnTo>
              </a:path>
            </a:pathLst>
          </a:custGeom>
          <a:ln w="101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84491" y="4301490"/>
            <a:ext cx="1961029" cy="514009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11206" marR="4483" lvl="0" indent="0" algn="l" defTabSz="806867" rtl="0" eaLnBrk="1" fontAlgn="auto" latinLnBrk="0" hangingPunct="1">
              <a:lnSpc>
                <a:spcPct val="101099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77" b="0" i="0" u="none" strike="noStrike" kern="1200" cap="none" spc="-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outside </a:t>
            </a:r>
            <a:r>
              <a:rPr kumimoji="0" sz="1677" b="0" i="0" u="none" strike="noStrike" kern="1200" cap="none" spc="-8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context</a:t>
            </a:r>
            <a:r>
              <a:rPr kumimoji="0" sz="1677" b="0" i="0" u="none" strike="noStrike" kern="1200" cap="none" spc="-2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77" b="0" i="0" u="none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words  </a:t>
            </a:r>
            <a:r>
              <a:rPr kumimoji="0" sz="1677" b="0" i="0" u="none" strike="noStrike" kern="1200" cap="none" spc="-6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 </a:t>
            </a:r>
            <a:r>
              <a:rPr kumimoji="0" sz="1677" b="0" i="0" u="none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window </a:t>
            </a:r>
            <a:r>
              <a:rPr kumimoji="0" sz="1677" b="0" i="0" u="none" strike="noStrike" kern="1200" cap="none" spc="-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of </a:t>
            </a:r>
            <a:r>
              <a:rPr kumimoji="0" sz="1677" b="0" i="0" u="none" strike="noStrike" kern="120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size</a:t>
            </a:r>
            <a:r>
              <a:rPr kumimoji="0" sz="1677" b="0" i="0" u="none" strike="noStrike" kern="1200" cap="none" spc="-29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77" b="0" i="0" u="none" strike="noStrike" kern="120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2</a:t>
            </a:r>
            <a:endParaRPr kumimoji="0" sz="167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997431" y="4156261"/>
            <a:ext cx="1900518" cy="158003"/>
          </a:xfrm>
          <a:custGeom>
            <a:avLst/>
            <a:gdLst/>
            <a:ahLst/>
            <a:cxnLst/>
            <a:rect l="l" t="t" r="r" b="b"/>
            <a:pathLst>
              <a:path w="2153920" h="179070">
                <a:moveTo>
                  <a:pt x="2153919" y="2"/>
                </a:moveTo>
                <a:lnTo>
                  <a:pt x="2152749" y="34803"/>
                </a:lnTo>
                <a:lnTo>
                  <a:pt x="2149557" y="63223"/>
                </a:lnTo>
                <a:lnTo>
                  <a:pt x="2144820" y="82384"/>
                </a:lnTo>
                <a:lnTo>
                  <a:pt x="2139018" y="89410"/>
                </a:lnTo>
                <a:lnTo>
                  <a:pt x="1075541" y="89407"/>
                </a:lnTo>
                <a:lnTo>
                  <a:pt x="1069738" y="96434"/>
                </a:lnTo>
                <a:lnTo>
                  <a:pt x="1064999" y="115594"/>
                </a:lnTo>
                <a:lnTo>
                  <a:pt x="1061805" y="144014"/>
                </a:lnTo>
                <a:lnTo>
                  <a:pt x="1060634" y="178815"/>
                </a:lnTo>
                <a:lnTo>
                  <a:pt x="1059463" y="144014"/>
                </a:lnTo>
                <a:lnTo>
                  <a:pt x="1056270" y="115594"/>
                </a:lnTo>
                <a:lnTo>
                  <a:pt x="1051534" y="96434"/>
                </a:lnTo>
                <a:lnTo>
                  <a:pt x="1045734" y="89407"/>
                </a:lnTo>
                <a:lnTo>
                  <a:pt x="14901" y="89407"/>
                </a:lnTo>
                <a:lnTo>
                  <a:pt x="9101" y="82381"/>
                </a:lnTo>
                <a:lnTo>
                  <a:pt x="4364" y="63220"/>
                </a:lnTo>
                <a:lnTo>
                  <a:pt x="1171" y="34801"/>
                </a:lnTo>
                <a:lnTo>
                  <a:pt x="0" y="0"/>
                </a:lnTo>
              </a:path>
            </a:pathLst>
          </a:custGeom>
          <a:ln w="101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006115" y="4301490"/>
            <a:ext cx="1961029" cy="514009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11206" marR="4483" lvl="0" indent="0" algn="l" defTabSz="806867" rtl="0" eaLnBrk="1" fontAlgn="auto" latinLnBrk="0" hangingPunct="1">
              <a:lnSpc>
                <a:spcPct val="101099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77" b="0" i="0" u="none" strike="noStrike" kern="1200" cap="none" spc="-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outside </a:t>
            </a:r>
            <a:r>
              <a:rPr kumimoji="0" sz="1677" b="0" i="0" u="none" strike="noStrike" kern="1200" cap="none" spc="-8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context</a:t>
            </a:r>
            <a:r>
              <a:rPr kumimoji="0" sz="1677" b="0" i="0" u="none" strike="noStrike" kern="1200" cap="none" spc="-2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77" b="0" i="0" u="none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words  </a:t>
            </a:r>
            <a:r>
              <a:rPr kumimoji="0" sz="1677" b="0" i="0" u="none" strike="noStrike" kern="1200" cap="none" spc="-6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 </a:t>
            </a:r>
            <a:r>
              <a:rPr kumimoji="0" sz="1677" b="0" i="0" u="none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window </a:t>
            </a:r>
            <a:r>
              <a:rPr kumimoji="0" sz="1677" b="0" i="0" u="none" strike="noStrike" kern="1200" cap="none" spc="-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of </a:t>
            </a:r>
            <a:r>
              <a:rPr kumimoji="0" sz="1677" b="0" i="0" u="none" strike="noStrike" kern="120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size</a:t>
            </a:r>
            <a:r>
              <a:rPr kumimoji="0" sz="1677" b="0" i="0" u="none" strike="noStrike" kern="1200" cap="none" spc="-29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77" b="0" i="0" u="none" strike="noStrike" kern="120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2</a:t>
            </a:r>
            <a:endParaRPr kumimoji="0" sz="167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891355" y="4138321"/>
            <a:ext cx="753035" cy="143435"/>
          </a:xfrm>
          <a:custGeom>
            <a:avLst/>
            <a:gdLst/>
            <a:ahLst/>
            <a:cxnLst/>
            <a:rect l="l" t="t" r="r" b="b"/>
            <a:pathLst>
              <a:path w="853439" h="162560">
                <a:moveTo>
                  <a:pt x="853445" y="0"/>
                </a:moveTo>
                <a:lnTo>
                  <a:pt x="852380" y="31637"/>
                </a:lnTo>
                <a:lnTo>
                  <a:pt x="849477" y="57473"/>
                </a:lnTo>
                <a:lnTo>
                  <a:pt x="845171" y="74892"/>
                </a:lnTo>
                <a:lnTo>
                  <a:pt x="839898" y="81279"/>
                </a:lnTo>
                <a:lnTo>
                  <a:pt x="433799" y="81279"/>
                </a:lnTo>
                <a:lnTo>
                  <a:pt x="428526" y="87667"/>
                </a:lnTo>
                <a:lnTo>
                  <a:pt x="424220" y="105086"/>
                </a:lnTo>
                <a:lnTo>
                  <a:pt x="421317" y="130922"/>
                </a:lnTo>
                <a:lnTo>
                  <a:pt x="420252" y="162559"/>
                </a:lnTo>
                <a:lnTo>
                  <a:pt x="419188" y="130922"/>
                </a:lnTo>
                <a:lnTo>
                  <a:pt x="416285" y="105086"/>
                </a:lnTo>
                <a:lnTo>
                  <a:pt x="411979" y="87667"/>
                </a:lnTo>
                <a:lnTo>
                  <a:pt x="406706" y="81279"/>
                </a:lnTo>
                <a:lnTo>
                  <a:pt x="13546" y="81279"/>
                </a:lnTo>
                <a:lnTo>
                  <a:pt x="8273" y="74892"/>
                </a:lnTo>
                <a:lnTo>
                  <a:pt x="3967" y="57473"/>
                </a:lnTo>
                <a:lnTo>
                  <a:pt x="1064" y="31637"/>
                </a:lnTo>
                <a:lnTo>
                  <a:pt x="0" y="0"/>
                </a:lnTo>
              </a:path>
            </a:pathLst>
          </a:custGeom>
          <a:ln w="101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962272" y="2735121"/>
            <a:ext cx="5004401" cy="9254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34700A1-F847-4A75-B530-1352A79C242C}"/>
              </a:ext>
            </a:extLst>
          </p:cNvPr>
          <p:cNvGrpSpPr/>
          <p:nvPr/>
        </p:nvGrpSpPr>
        <p:grpSpPr>
          <a:xfrm>
            <a:off x="1752664" y="2600553"/>
            <a:ext cx="5255592" cy="869062"/>
            <a:chOff x="1752664" y="2600553"/>
            <a:chExt cx="5255592" cy="86906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529B328-F723-4418-9FD0-BAC400254A5B}"/>
                </a:ext>
              </a:extLst>
            </p:cNvPr>
            <p:cNvSpPr/>
            <p:nvPr/>
          </p:nvSpPr>
          <p:spPr>
            <a:xfrm>
              <a:off x="1752664" y="2601732"/>
              <a:ext cx="130452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1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jaVu Serif"/>
                  <a:ea typeface="+mn-ea"/>
                  <a:cs typeface="DejaVu Serif"/>
                </a:rPr>
                <a:t>P w</a:t>
              </a:r>
              <a:r>
                <a:rPr kumimoji="0" lang="en-US" sz="2100" b="0" i="1" u="none" strike="noStrike" kern="1200" cap="none" spc="10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jaVu Serif"/>
                  <a:ea typeface="+mn-ea"/>
                  <a:cs typeface="DejaVu Serif"/>
                </a:rPr>
                <a:t>t-2</a:t>
              </a:r>
              <a:r>
                <a:rPr kumimoji="0" lang="en-US" sz="2100" b="0" i="1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jaVu Serif"/>
                  <a:ea typeface="+mn-ea"/>
                  <a:cs typeface="DejaVu Serif"/>
                </a:rPr>
                <a:t>|w</a:t>
              </a:r>
              <a:r>
                <a:rPr kumimoji="0" lang="en-US" sz="2100" b="0" i="1" u="none" strike="noStrike" kern="1200" cap="none" spc="10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jaVu Serif"/>
                  <a:ea typeface="+mn-ea"/>
                  <a:cs typeface="DejaVu Serif"/>
                </a:rPr>
                <a:t>t</a:t>
              </a:r>
              <a:endParaRPr kumimoji="0" lang="en-US" sz="21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8277E8A-4E97-4D1F-9248-CF8FDBD89ECE}"/>
                </a:ext>
              </a:extLst>
            </p:cNvPr>
            <p:cNvSpPr/>
            <p:nvPr/>
          </p:nvSpPr>
          <p:spPr>
            <a:xfrm>
              <a:off x="2586831" y="3048487"/>
              <a:ext cx="1259640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1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jaVu Serif"/>
                  <a:ea typeface="+mn-ea"/>
                  <a:cs typeface="DejaVu Serif"/>
                </a:rPr>
                <a:t>P w</a:t>
              </a:r>
              <a:r>
                <a:rPr kumimoji="0" lang="en-US" sz="2100" b="0" i="1" u="none" strike="noStrike" kern="1200" cap="none" spc="10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jaVu Serif"/>
                  <a:ea typeface="+mn-ea"/>
                  <a:cs typeface="DejaVu Serif"/>
                </a:rPr>
                <a:t>t-1</a:t>
              </a:r>
              <a:r>
                <a:rPr kumimoji="0" lang="en-US" sz="2100" b="0" i="1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jaVu Serif"/>
                  <a:ea typeface="+mn-ea"/>
                  <a:cs typeface="DejaVu Serif"/>
                </a:rPr>
                <a:t>|w</a:t>
              </a:r>
              <a:r>
                <a:rPr kumimoji="0" lang="en-US" sz="2100" b="0" i="1" u="none" strike="noStrike" kern="1200" cap="none" spc="10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jaVu Serif"/>
                  <a:ea typeface="+mn-ea"/>
                  <a:cs typeface="DejaVu Serif"/>
                </a:rPr>
                <a:t>t</a:t>
              </a:r>
              <a:endParaRPr kumimoji="0" lang="en-US" sz="21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9329C192-61EC-46DE-B765-8619680EA32B}"/>
                </a:ext>
              </a:extLst>
            </p:cNvPr>
            <p:cNvSpPr/>
            <p:nvPr/>
          </p:nvSpPr>
          <p:spPr>
            <a:xfrm>
              <a:off x="4493322" y="3054117"/>
              <a:ext cx="1343509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1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jaVu Serif"/>
                  <a:ea typeface="+mn-ea"/>
                  <a:cs typeface="DejaVu Serif"/>
                </a:rPr>
                <a:t>P w</a:t>
              </a:r>
              <a:r>
                <a:rPr kumimoji="0" lang="en-US" sz="2100" b="0" i="1" u="none" strike="noStrike" kern="1200" cap="none" spc="10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jaVu Serif"/>
                  <a:ea typeface="+mn-ea"/>
                  <a:cs typeface="DejaVu Serif"/>
                </a:rPr>
                <a:t>t+1</a:t>
              </a:r>
              <a:r>
                <a:rPr kumimoji="0" lang="en-US" sz="2100" b="0" i="1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jaVu Serif"/>
                  <a:ea typeface="+mn-ea"/>
                  <a:cs typeface="DejaVu Serif"/>
                </a:rPr>
                <a:t>|w</a:t>
              </a:r>
              <a:r>
                <a:rPr kumimoji="0" lang="en-US" sz="2100" b="0" i="1" u="none" strike="noStrike" kern="1200" cap="none" spc="10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jaVu Serif"/>
                  <a:ea typeface="+mn-ea"/>
                  <a:cs typeface="DejaVu Serif"/>
                </a:rPr>
                <a:t>t </a:t>
              </a:r>
              <a:endParaRPr kumimoji="0" lang="en-US" sz="21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1385306-4097-4E02-B776-45C245AD841A}"/>
                </a:ext>
              </a:extLst>
            </p:cNvPr>
            <p:cNvSpPr/>
            <p:nvPr/>
          </p:nvSpPr>
          <p:spPr>
            <a:xfrm>
              <a:off x="5713350" y="2600553"/>
              <a:ext cx="1294906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1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jaVu Serif"/>
                  <a:ea typeface="+mn-ea"/>
                  <a:cs typeface="DejaVu Serif"/>
                </a:rPr>
                <a:t>P w</a:t>
              </a:r>
              <a:r>
                <a:rPr kumimoji="0" lang="en-US" sz="2100" b="0" i="1" u="none" strike="noStrike" kern="1200" cap="none" spc="10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jaVu Serif"/>
                  <a:ea typeface="+mn-ea"/>
                  <a:cs typeface="DejaVu Serif"/>
                </a:rPr>
                <a:t>t+2</a:t>
              </a:r>
              <a:r>
                <a:rPr kumimoji="0" lang="en-US" sz="2100" b="0" i="1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jaVu Serif"/>
                  <a:ea typeface="+mn-ea"/>
                  <a:cs typeface="DejaVu Serif"/>
                </a:rPr>
                <a:t>|w</a:t>
              </a:r>
              <a:r>
                <a:rPr kumimoji="0" lang="en-US" sz="2100" b="0" i="1" u="none" strike="noStrike" kern="1200" cap="none" spc="10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jaVu Serif"/>
                  <a:ea typeface="+mn-ea"/>
                  <a:cs typeface="DejaVu Serif"/>
                </a:rPr>
                <a:t>t</a:t>
              </a:r>
              <a:endParaRPr kumimoji="0" lang="en-US" sz="21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B4AA5D5-8FEE-4ADC-AD6A-E667AB66C141}"/>
              </a:ext>
            </a:extLst>
          </p:cNvPr>
          <p:cNvSpPr txBox="1"/>
          <p:nvPr/>
        </p:nvSpPr>
        <p:spPr>
          <a:xfrm>
            <a:off x="0" y="6581001"/>
            <a:ext cx="1503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Christopher Manning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1340" y="438149"/>
            <a:ext cx="4424501" cy="472980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3000" dirty="0">
                <a:solidFill>
                  <a:srgbClr val="3A87FF"/>
                </a:solidFill>
              </a:rPr>
              <a:t>Word2Vec Overview</a:t>
            </a:r>
            <a:endParaRPr sz="3000"/>
          </a:p>
        </p:txBody>
      </p:sp>
      <p:sp>
        <p:nvSpPr>
          <p:cNvPr id="4" name="object 4"/>
          <p:cNvSpPr txBox="1"/>
          <p:nvPr/>
        </p:nvSpPr>
        <p:spPr>
          <a:xfrm>
            <a:off x="620134" y="1270075"/>
            <a:ext cx="7401485" cy="36436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345160" marR="0" lvl="0" indent="-322747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44599" algn="l"/>
                <a:tab pos="345160" algn="l"/>
              </a:tabLst>
              <a:defRPr/>
            </a:pPr>
            <a:r>
              <a:rPr kumimoji="0" lang="en-US" sz="229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erif"/>
                <a:ea typeface="+mn-ea"/>
                <a:cs typeface="DejaVu Serif"/>
              </a:rPr>
              <a:t>Example windows and process for computing  </a:t>
            </a:r>
            <a:r>
              <a:rPr kumimoji="0" lang="en-US" sz="2294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erif"/>
                <a:ea typeface="+mn-ea"/>
                <a:cs typeface="DejaVu Serif"/>
              </a:rPr>
              <a:t>P(</a:t>
            </a:r>
            <a:r>
              <a:rPr kumimoji="0" lang="en-US" sz="2294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erif"/>
                <a:ea typeface="+mn-ea"/>
                <a:cs typeface="DejaVu Serif"/>
              </a:rPr>
              <a:t>w</a:t>
            </a:r>
            <a:r>
              <a:rPr kumimoji="0" lang="en-US" sz="2294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erif"/>
                <a:ea typeface="+mn-ea"/>
                <a:cs typeface="DejaVu Serif"/>
              </a:rPr>
              <a:t>t+j</a:t>
            </a:r>
            <a:r>
              <a:rPr kumimoji="0" lang="en-US" sz="2294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erif"/>
                <a:ea typeface="+mn-ea"/>
                <a:cs typeface="DejaVu Serif"/>
              </a:rPr>
              <a:t>|w</a:t>
            </a:r>
            <a:r>
              <a:rPr kumimoji="0" lang="en-US" sz="2294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erif"/>
                <a:ea typeface="+mn-ea"/>
                <a:cs typeface="DejaVu Serif"/>
              </a:rPr>
              <a:t>t</a:t>
            </a:r>
            <a:r>
              <a:rPr kumimoji="0" lang="en-US" sz="2294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erif"/>
                <a:ea typeface="+mn-ea"/>
                <a:cs typeface="DejaVu Serif"/>
              </a:rPr>
              <a:t>)</a:t>
            </a:r>
            <a:endParaRPr kumimoji="0" lang="en-US" sz="2515" b="0" i="1" u="none" strike="noStrike" kern="1200" cap="none" spc="0" normalizeH="0" baseline="-16081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jaVu Serif"/>
              <a:ea typeface="+mn-ea"/>
              <a:cs typeface="DejaVu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66020" y="3657824"/>
            <a:ext cx="337297" cy="312299"/>
          </a:xfrm>
          <a:prstGeom prst="rect">
            <a:avLst/>
          </a:prstGeom>
          <a:solidFill>
            <a:srgbClr val="BDD7FF"/>
          </a:solidFill>
        </p:spPr>
        <p:txBody>
          <a:bodyPr vert="horz" wrap="square" lIns="0" tIns="26894" rIns="0" bIns="0" rtlCol="0">
            <a:spAutoFit/>
          </a:bodyPr>
          <a:lstStyle/>
          <a:p>
            <a:pPr marL="85730" marR="0" lvl="0" indent="0" algn="l" defTabSz="806867" rtl="0" eaLnBrk="1" fontAlgn="auto" latinLnBrk="0" hangingPunct="1">
              <a:lnSpc>
                <a:spcPct val="100000"/>
              </a:lnSpc>
              <a:spcBef>
                <a:spcPts val="21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53" b="0" i="1" u="none" strike="noStrike" kern="1200" cap="none" spc="-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…</a:t>
            </a:r>
            <a:endParaRPr kumimoji="0" sz="185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00259" y="3647066"/>
            <a:ext cx="739028" cy="312299"/>
          </a:xfrm>
          <a:prstGeom prst="rect">
            <a:avLst/>
          </a:prstGeom>
          <a:solidFill>
            <a:srgbClr val="BDD7FF"/>
          </a:solidFill>
        </p:spPr>
        <p:txBody>
          <a:bodyPr vert="horz" wrap="square" lIns="0" tIns="26894" rIns="0" bIns="0" rtlCol="0">
            <a:spAutoFit/>
          </a:bodyPr>
          <a:lstStyle/>
          <a:p>
            <a:pPr marL="85730" marR="0" lvl="0" indent="0" algn="l" defTabSz="806867" rtl="0" eaLnBrk="1" fontAlgn="auto" latinLnBrk="0" hangingPunct="1">
              <a:lnSpc>
                <a:spcPct val="100000"/>
              </a:lnSpc>
              <a:spcBef>
                <a:spcPts val="21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53" b="0" i="1" u="none" strike="noStrike" kern="1200" cap="none" spc="-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crises</a:t>
            </a:r>
            <a:endParaRPr kumimoji="0" sz="185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88634" y="3654239"/>
            <a:ext cx="939613" cy="313431"/>
          </a:xfrm>
          <a:prstGeom prst="rect">
            <a:avLst/>
          </a:prstGeom>
          <a:solidFill>
            <a:srgbClr val="FF2F54"/>
          </a:solidFill>
        </p:spPr>
        <p:txBody>
          <a:bodyPr vert="horz" wrap="square" lIns="0" tIns="28015" rIns="0" bIns="0" rtlCol="0">
            <a:spAutoFit/>
          </a:bodyPr>
          <a:lstStyle/>
          <a:p>
            <a:pPr marL="85730" marR="0" lvl="0" indent="0" algn="l" defTabSz="806867" rtl="0" eaLnBrk="1" fontAlgn="auto" latinLnBrk="0" hangingPunct="1">
              <a:lnSpc>
                <a:spcPct val="100000"/>
              </a:lnSpc>
              <a:spcBef>
                <a:spcPts val="22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53" b="0" i="1" u="none" strike="noStrike" kern="1200" cap="none" spc="-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banking</a:t>
            </a:r>
            <a:endParaRPr kumimoji="0" sz="185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12465" y="3654239"/>
            <a:ext cx="911038" cy="313431"/>
          </a:xfrm>
          <a:prstGeom prst="rect">
            <a:avLst/>
          </a:prstGeom>
          <a:solidFill>
            <a:srgbClr val="BDD7FF"/>
          </a:solidFill>
        </p:spPr>
        <p:txBody>
          <a:bodyPr vert="horz" wrap="square" lIns="0" tIns="28015" rIns="0" bIns="0" rtlCol="0">
            <a:spAutoFit/>
          </a:bodyPr>
          <a:lstStyle/>
          <a:p>
            <a:pPr marL="267275" marR="0" lvl="0" indent="0" algn="l" defTabSz="806867" rtl="0" eaLnBrk="1" fontAlgn="auto" latinLnBrk="0" hangingPunct="1">
              <a:lnSpc>
                <a:spcPct val="100000"/>
              </a:lnSpc>
              <a:spcBef>
                <a:spcPts val="22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53" b="0" i="1" u="none" strike="noStrike" kern="120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into</a:t>
            </a:r>
            <a:endParaRPr kumimoji="0" sz="185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60030" y="3647066"/>
            <a:ext cx="918322" cy="312299"/>
          </a:xfrm>
          <a:prstGeom prst="rect">
            <a:avLst/>
          </a:prstGeom>
          <a:solidFill>
            <a:srgbClr val="BDD7FF"/>
          </a:solidFill>
        </p:spPr>
        <p:txBody>
          <a:bodyPr vert="horz" wrap="square" lIns="0" tIns="26894" rIns="0" bIns="0" rtlCol="0">
            <a:spAutoFit/>
          </a:bodyPr>
          <a:lstStyle/>
          <a:p>
            <a:pPr marL="85730" marR="0" lvl="0" indent="0" algn="l" defTabSz="806867" rtl="0" eaLnBrk="1" fontAlgn="auto" latinLnBrk="0" hangingPunct="1">
              <a:lnSpc>
                <a:spcPct val="100000"/>
              </a:lnSpc>
              <a:spcBef>
                <a:spcPts val="21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53" b="0" i="1" u="none" strike="noStrike" kern="1200" cap="none" spc="-7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turning</a:t>
            </a:r>
            <a:endParaRPr kumimoji="0" sz="185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448001" y="3647066"/>
            <a:ext cx="1083049" cy="312299"/>
          </a:xfrm>
          <a:prstGeom prst="rect">
            <a:avLst/>
          </a:prstGeom>
          <a:solidFill>
            <a:srgbClr val="BDD7FF"/>
          </a:solidFill>
        </p:spPr>
        <p:txBody>
          <a:bodyPr vert="horz" wrap="square" lIns="0" tIns="26894" rIns="0" bIns="0" rtlCol="0">
            <a:spAutoFit/>
          </a:bodyPr>
          <a:lstStyle/>
          <a:p>
            <a:pPr marL="85730" marR="0" lvl="0" indent="0" algn="l" defTabSz="806867" rtl="0" eaLnBrk="1" fontAlgn="auto" latinLnBrk="0" hangingPunct="1">
              <a:lnSpc>
                <a:spcPct val="100000"/>
              </a:lnSpc>
              <a:spcBef>
                <a:spcPts val="21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53" b="0" i="1" u="none" strike="noStrike" kern="1200" cap="none" spc="-7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problems</a:t>
            </a:r>
            <a:endParaRPr kumimoji="0" sz="185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26690" y="3661409"/>
            <a:ext cx="322729" cy="314561"/>
          </a:xfrm>
          <a:prstGeom prst="rect">
            <a:avLst/>
          </a:prstGeom>
          <a:solidFill>
            <a:srgbClr val="BDD7FF"/>
          </a:solidFill>
        </p:spPr>
        <p:txBody>
          <a:bodyPr vert="horz" wrap="square" lIns="0" tIns="29134" rIns="0" bIns="0" rtlCol="0">
            <a:spAutoFit/>
          </a:bodyPr>
          <a:lstStyle/>
          <a:p>
            <a:pPr marL="85730" marR="0" lvl="0" indent="0" algn="l" defTabSz="806867" rtl="0" eaLnBrk="1" fontAlgn="auto" latinLnBrk="0" hangingPunct="1">
              <a:lnSpc>
                <a:spcPct val="100000"/>
              </a:lnSpc>
              <a:spcBef>
                <a:spcPts val="2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53" b="0" i="1" u="none" strike="noStrike" kern="1200" cap="none" spc="-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…</a:t>
            </a:r>
            <a:endParaRPr kumimoji="0" sz="185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28138" y="3657824"/>
            <a:ext cx="459441" cy="312299"/>
          </a:xfrm>
          <a:prstGeom prst="rect">
            <a:avLst/>
          </a:prstGeom>
          <a:solidFill>
            <a:srgbClr val="BDD7FF"/>
          </a:solidFill>
        </p:spPr>
        <p:txBody>
          <a:bodyPr vert="horz" wrap="square" lIns="0" tIns="26894" rIns="0" bIns="0" rtlCol="0">
            <a:spAutoFit/>
          </a:bodyPr>
          <a:lstStyle/>
          <a:p>
            <a:pPr marL="85730" marR="0" lvl="0" indent="0" algn="l" defTabSz="806867" rtl="0" eaLnBrk="1" fontAlgn="auto" latinLnBrk="0" hangingPunct="1">
              <a:lnSpc>
                <a:spcPct val="100000"/>
              </a:lnSpc>
              <a:spcBef>
                <a:spcPts val="21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53" b="0" i="1" u="none" strike="noStrike" kern="120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as</a:t>
            </a:r>
            <a:endParaRPr kumimoji="0" sz="1853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73248" y="4352588"/>
            <a:ext cx="1083049" cy="514009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11206" marR="4483" lvl="0" indent="0" algn="l" defTabSz="806867" rtl="0" eaLnBrk="1" fontAlgn="auto" latinLnBrk="0" hangingPunct="1">
              <a:lnSpc>
                <a:spcPct val="101099"/>
              </a:lnSpc>
              <a:spcBef>
                <a:spcPts val="6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77" b="0" i="0" u="none" strike="noStrike" kern="1200" cap="none" spc="-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center</a:t>
            </a:r>
            <a:r>
              <a:rPr kumimoji="0" sz="1677" b="0" i="0" u="none" strike="noStrike" kern="1200" cap="none" spc="-17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77" b="0" i="0" u="none" strike="noStrike" kern="1200" cap="none" spc="-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word  </a:t>
            </a:r>
            <a:r>
              <a:rPr kumimoji="0" sz="1677" b="0" i="0" u="none" strike="noStrike" kern="1200" cap="none" spc="-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at </a:t>
            </a:r>
            <a:r>
              <a:rPr kumimoji="0" sz="1677" b="0" i="0" u="none" strike="noStrike" kern="1200" cap="none" spc="-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position</a:t>
            </a:r>
            <a:r>
              <a:rPr kumimoji="0" sz="1677" b="0" i="0" u="none" strike="noStrike" kern="1200" cap="none" spc="-1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77" b="0" i="0" u="none" strike="noStrike" kern="120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</a:t>
            </a:r>
            <a:endParaRPr kumimoji="0" sz="167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660030" y="4181586"/>
            <a:ext cx="2161054" cy="150719"/>
          </a:xfrm>
          <a:custGeom>
            <a:avLst/>
            <a:gdLst/>
            <a:ahLst/>
            <a:cxnLst/>
            <a:rect l="l" t="t" r="r" b="b"/>
            <a:pathLst>
              <a:path w="2449195" h="170814">
                <a:moveTo>
                  <a:pt x="2449013" y="3"/>
                </a:moveTo>
                <a:lnTo>
                  <a:pt x="2447895" y="33222"/>
                </a:lnTo>
                <a:lnTo>
                  <a:pt x="2444846" y="60350"/>
                </a:lnTo>
                <a:lnTo>
                  <a:pt x="2440323" y="78640"/>
                </a:lnTo>
                <a:lnTo>
                  <a:pt x="2434783" y="85347"/>
                </a:lnTo>
                <a:lnTo>
                  <a:pt x="1220159" y="85344"/>
                </a:lnTo>
                <a:lnTo>
                  <a:pt x="1214626" y="92051"/>
                </a:lnTo>
                <a:lnTo>
                  <a:pt x="1210106" y="110341"/>
                </a:lnTo>
                <a:lnTo>
                  <a:pt x="1207058" y="137469"/>
                </a:lnTo>
                <a:lnTo>
                  <a:pt x="1205941" y="170689"/>
                </a:lnTo>
                <a:lnTo>
                  <a:pt x="1204823" y="137469"/>
                </a:lnTo>
                <a:lnTo>
                  <a:pt x="1201774" y="110341"/>
                </a:lnTo>
                <a:lnTo>
                  <a:pt x="1197251" y="92051"/>
                </a:lnTo>
                <a:lnTo>
                  <a:pt x="1191711" y="85344"/>
                </a:lnTo>
                <a:lnTo>
                  <a:pt x="14224" y="85344"/>
                </a:lnTo>
                <a:lnTo>
                  <a:pt x="8687" y="78637"/>
                </a:lnTo>
                <a:lnTo>
                  <a:pt x="4166" y="60347"/>
                </a:lnTo>
                <a:lnTo>
                  <a:pt x="1117" y="33220"/>
                </a:lnTo>
                <a:lnTo>
                  <a:pt x="0" y="0"/>
                </a:lnTo>
              </a:path>
            </a:pathLst>
          </a:custGeom>
          <a:ln w="101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65075" y="4360657"/>
            <a:ext cx="1961029" cy="52748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77" b="0" i="0" u="none" strike="noStrike" kern="1200" cap="none" spc="-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outside </a:t>
            </a:r>
            <a:r>
              <a:rPr kumimoji="0" sz="1677" b="0" i="0" u="none" strike="noStrike" kern="1200" cap="none" spc="-8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context</a:t>
            </a:r>
            <a:r>
              <a:rPr kumimoji="0" sz="1677" b="0" i="0" u="none" strike="noStrike" kern="1200" cap="none" spc="-2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77" b="0" i="0" u="none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words  </a:t>
            </a:r>
            <a:r>
              <a:rPr kumimoji="0" sz="1677" b="0" i="0" u="none" strike="noStrike" kern="1200" cap="none" spc="-6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 </a:t>
            </a:r>
            <a:r>
              <a:rPr kumimoji="0" sz="1677" b="0" i="0" u="none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window </a:t>
            </a:r>
            <a:r>
              <a:rPr kumimoji="0" sz="1677" b="0" i="0" u="none" strike="noStrike" kern="1200" cap="none" spc="-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of </a:t>
            </a:r>
            <a:r>
              <a:rPr kumimoji="0" sz="1677" b="0" i="0" u="none" strike="noStrike" kern="120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size</a:t>
            </a:r>
            <a:r>
              <a:rPr kumimoji="0" sz="1677" b="0" i="0" u="none" strike="noStrike" kern="1200" cap="none" spc="-29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77" b="0" i="0" u="none" strike="noStrike" kern="120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2</a:t>
            </a:r>
            <a:endParaRPr kumimoji="0" sz="167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178015" y="4238732"/>
            <a:ext cx="1309407" cy="133350"/>
          </a:xfrm>
          <a:custGeom>
            <a:avLst/>
            <a:gdLst/>
            <a:ahLst/>
            <a:cxnLst/>
            <a:rect l="l" t="t" r="r" b="b"/>
            <a:pathLst>
              <a:path w="1483995" h="151129">
                <a:moveTo>
                  <a:pt x="1483669" y="2"/>
                </a:moveTo>
                <a:lnTo>
                  <a:pt x="1482684" y="29317"/>
                </a:lnTo>
                <a:lnTo>
                  <a:pt x="1479997" y="53256"/>
                </a:lnTo>
                <a:lnTo>
                  <a:pt x="1476010" y="69397"/>
                </a:lnTo>
                <a:lnTo>
                  <a:pt x="1471125" y="75315"/>
                </a:lnTo>
                <a:lnTo>
                  <a:pt x="743140" y="75313"/>
                </a:lnTo>
                <a:lnTo>
                  <a:pt x="738254" y="81232"/>
                </a:lnTo>
                <a:lnTo>
                  <a:pt x="734264" y="97372"/>
                </a:lnTo>
                <a:lnTo>
                  <a:pt x="731575" y="121311"/>
                </a:lnTo>
                <a:lnTo>
                  <a:pt x="730588" y="150627"/>
                </a:lnTo>
                <a:lnTo>
                  <a:pt x="729602" y="121311"/>
                </a:lnTo>
                <a:lnTo>
                  <a:pt x="726912" y="97372"/>
                </a:lnTo>
                <a:lnTo>
                  <a:pt x="722922" y="81232"/>
                </a:lnTo>
                <a:lnTo>
                  <a:pt x="718036" y="75313"/>
                </a:lnTo>
                <a:lnTo>
                  <a:pt x="12552" y="75313"/>
                </a:lnTo>
                <a:lnTo>
                  <a:pt x="7666" y="69395"/>
                </a:lnTo>
                <a:lnTo>
                  <a:pt x="3676" y="53254"/>
                </a:lnTo>
                <a:lnTo>
                  <a:pt x="986" y="29315"/>
                </a:lnTo>
                <a:lnTo>
                  <a:pt x="0" y="0"/>
                </a:lnTo>
              </a:path>
            </a:pathLst>
          </a:custGeom>
          <a:ln w="101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86700" y="4360657"/>
            <a:ext cx="1961029" cy="527482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4483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77" b="0" i="0" u="none" strike="noStrike" kern="1200" cap="none" spc="-5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outside </a:t>
            </a:r>
            <a:r>
              <a:rPr kumimoji="0" sz="1677" b="0" i="0" u="none" strike="noStrike" kern="1200" cap="none" spc="-8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context</a:t>
            </a:r>
            <a:r>
              <a:rPr kumimoji="0" sz="1677" b="0" i="0" u="none" strike="noStrike" kern="1200" cap="none" spc="-23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77" b="0" i="0" u="none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words  </a:t>
            </a:r>
            <a:r>
              <a:rPr kumimoji="0" sz="1677" b="0" i="0" u="none" strike="noStrike" kern="1200" cap="none" spc="-6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 </a:t>
            </a:r>
            <a:r>
              <a:rPr kumimoji="0" sz="1677" b="0" i="0" u="none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window </a:t>
            </a:r>
            <a:r>
              <a:rPr kumimoji="0" sz="1677" b="0" i="0" u="none" strike="noStrike" kern="1200" cap="none" spc="-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of </a:t>
            </a:r>
            <a:r>
              <a:rPr kumimoji="0" sz="1677" b="0" i="0" u="none" strike="noStrike" kern="120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size</a:t>
            </a:r>
            <a:r>
              <a:rPr kumimoji="0" sz="1677" b="0" i="0" u="none" strike="noStrike" kern="1200" cap="none" spc="-29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77" b="0" i="0" u="none" strike="noStrike" kern="120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2</a:t>
            </a:r>
            <a:endParaRPr kumimoji="0" sz="167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071928" y="4181592"/>
            <a:ext cx="856690" cy="158003"/>
          </a:xfrm>
          <a:custGeom>
            <a:avLst/>
            <a:gdLst/>
            <a:ahLst/>
            <a:cxnLst/>
            <a:rect l="l" t="t" r="r" b="b"/>
            <a:pathLst>
              <a:path w="970915" h="179070">
                <a:moveTo>
                  <a:pt x="970366" y="0"/>
                </a:moveTo>
                <a:lnTo>
                  <a:pt x="969196" y="34800"/>
                </a:lnTo>
                <a:lnTo>
                  <a:pt x="966002" y="63218"/>
                </a:lnTo>
                <a:lnTo>
                  <a:pt x="961266" y="82378"/>
                </a:lnTo>
                <a:lnTo>
                  <a:pt x="955466" y="89404"/>
                </a:lnTo>
                <a:lnTo>
                  <a:pt x="492728" y="89404"/>
                </a:lnTo>
                <a:lnTo>
                  <a:pt x="486928" y="96430"/>
                </a:lnTo>
                <a:lnTo>
                  <a:pt x="482192" y="115590"/>
                </a:lnTo>
                <a:lnTo>
                  <a:pt x="478999" y="144009"/>
                </a:lnTo>
                <a:lnTo>
                  <a:pt x="477828" y="178809"/>
                </a:lnTo>
                <a:lnTo>
                  <a:pt x="476657" y="144009"/>
                </a:lnTo>
                <a:lnTo>
                  <a:pt x="473464" y="115590"/>
                </a:lnTo>
                <a:lnTo>
                  <a:pt x="468727" y="96430"/>
                </a:lnTo>
                <a:lnTo>
                  <a:pt x="462927" y="89404"/>
                </a:lnTo>
                <a:lnTo>
                  <a:pt x="14900" y="89404"/>
                </a:lnTo>
                <a:lnTo>
                  <a:pt x="9100" y="82378"/>
                </a:lnTo>
                <a:lnTo>
                  <a:pt x="4364" y="63218"/>
                </a:lnTo>
                <a:lnTo>
                  <a:pt x="1170" y="34800"/>
                </a:lnTo>
                <a:lnTo>
                  <a:pt x="0" y="0"/>
                </a:lnTo>
              </a:path>
            </a:pathLst>
          </a:custGeom>
          <a:ln w="1015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167006" y="2727960"/>
            <a:ext cx="4646250" cy="9326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DA28CF8-E7C8-4231-8516-612B89A429AA}"/>
              </a:ext>
            </a:extLst>
          </p:cNvPr>
          <p:cNvGrpSpPr/>
          <p:nvPr/>
        </p:nvGrpSpPr>
        <p:grpSpPr>
          <a:xfrm>
            <a:off x="2962034" y="2600553"/>
            <a:ext cx="4901847" cy="869062"/>
            <a:chOff x="1752664" y="2600553"/>
            <a:chExt cx="4901847" cy="86906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95C2716D-DCFC-459D-A323-05F8051DB60B}"/>
                </a:ext>
              </a:extLst>
            </p:cNvPr>
            <p:cNvSpPr/>
            <p:nvPr/>
          </p:nvSpPr>
          <p:spPr>
            <a:xfrm>
              <a:off x="1752664" y="2601732"/>
              <a:ext cx="1304524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1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jaVu Serif"/>
                  <a:ea typeface="+mn-ea"/>
                  <a:cs typeface="DejaVu Serif"/>
                </a:rPr>
                <a:t>P w</a:t>
              </a:r>
              <a:r>
                <a:rPr kumimoji="0" lang="en-US" sz="2100" b="0" i="1" u="none" strike="noStrike" kern="1200" cap="none" spc="10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jaVu Serif"/>
                  <a:ea typeface="+mn-ea"/>
                  <a:cs typeface="DejaVu Serif"/>
                </a:rPr>
                <a:t>t-2</a:t>
              </a:r>
              <a:r>
                <a:rPr kumimoji="0" lang="en-US" sz="2100" b="0" i="1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jaVu Serif"/>
                  <a:ea typeface="+mn-ea"/>
                  <a:cs typeface="DejaVu Serif"/>
                </a:rPr>
                <a:t>|w</a:t>
              </a:r>
              <a:r>
                <a:rPr kumimoji="0" lang="en-US" sz="2100" b="0" i="1" u="none" strike="noStrike" kern="1200" cap="none" spc="10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jaVu Serif"/>
                  <a:ea typeface="+mn-ea"/>
                  <a:cs typeface="DejaVu Serif"/>
                </a:rPr>
                <a:t>t</a:t>
              </a:r>
              <a:endParaRPr kumimoji="0" lang="en-US" sz="21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B33638DB-3284-4367-8DA3-504A88033DE0}"/>
                </a:ext>
              </a:extLst>
            </p:cNvPr>
            <p:cNvSpPr/>
            <p:nvPr/>
          </p:nvSpPr>
          <p:spPr>
            <a:xfrm>
              <a:off x="2586831" y="3048487"/>
              <a:ext cx="1259640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1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jaVu Serif"/>
                  <a:ea typeface="+mn-ea"/>
                  <a:cs typeface="DejaVu Serif"/>
                </a:rPr>
                <a:t>P w</a:t>
              </a:r>
              <a:r>
                <a:rPr kumimoji="0" lang="en-US" sz="2100" b="0" i="1" u="none" strike="noStrike" kern="1200" cap="none" spc="10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jaVu Serif"/>
                  <a:ea typeface="+mn-ea"/>
                  <a:cs typeface="DejaVu Serif"/>
                </a:rPr>
                <a:t>t-1</a:t>
              </a:r>
              <a:r>
                <a:rPr kumimoji="0" lang="en-US" sz="2100" b="0" i="1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jaVu Serif"/>
                  <a:ea typeface="+mn-ea"/>
                  <a:cs typeface="DejaVu Serif"/>
                </a:rPr>
                <a:t>|w</a:t>
              </a:r>
              <a:r>
                <a:rPr kumimoji="0" lang="en-US" sz="2100" b="0" i="1" u="none" strike="noStrike" kern="1200" cap="none" spc="10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jaVu Serif"/>
                  <a:ea typeface="+mn-ea"/>
                  <a:cs typeface="DejaVu Serif"/>
                </a:rPr>
                <a:t>t</a:t>
              </a:r>
              <a:endParaRPr kumimoji="0" lang="en-US" sz="21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6F12EC2-93E9-4E5D-8510-25C782D8A6F4}"/>
                </a:ext>
              </a:extLst>
            </p:cNvPr>
            <p:cNvSpPr/>
            <p:nvPr/>
          </p:nvSpPr>
          <p:spPr>
            <a:xfrm>
              <a:off x="4493322" y="3054117"/>
              <a:ext cx="1294906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1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jaVu Serif"/>
                  <a:ea typeface="+mn-ea"/>
                  <a:cs typeface="DejaVu Serif"/>
                </a:rPr>
                <a:t>P w</a:t>
              </a:r>
              <a:r>
                <a:rPr kumimoji="0" lang="en-US" sz="2100" b="0" i="1" u="none" strike="noStrike" kern="1200" cap="none" spc="10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jaVu Serif"/>
                  <a:ea typeface="+mn-ea"/>
                  <a:cs typeface="DejaVu Serif"/>
                </a:rPr>
                <a:t>t+1</a:t>
              </a:r>
              <a:r>
                <a:rPr kumimoji="0" lang="en-US" sz="2100" b="0" i="1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jaVu Serif"/>
                  <a:ea typeface="+mn-ea"/>
                  <a:cs typeface="DejaVu Serif"/>
                </a:rPr>
                <a:t>|w</a:t>
              </a:r>
              <a:r>
                <a:rPr kumimoji="0" lang="en-US" sz="2100" b="0" i="1" u="none" strike="noStrike" kern="1200" cap="none" spc="10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jaVu Serif"/>
                  <a:ea typeface="+mn-ea"/>
                  <a:cs typeface="DejaVu Serif"/>
                </a:rPr>
                <a:t>t</a:t>
              </a:r>
              <a:endParaRPr kumimoji="0" lang="en-US" sz="21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2AAD741-C3DB-408F-8680-72D4C27C9500}"/>
                </a:ext>
              </a:extLst>
            </p:cNvPr>
            <p:cNvSpPr/>
            <p:nvPr/>
          </p:nvSpPr>
          <p:spPr>
            <a:xfrm>
              <a:off x="5359605" y="2600553"/>
              <a:ext cx="1294906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100" b="0" i="1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jaVu Serif"/>
                  <a:ea typeface="+mn-ea"/>
                  <a:cs typeface="DejaVu Serif"/>
                </a:rPr>
                <a:t>P w</a:t>
              </a:r>
              <a:r>
                <a:rPr kumimoji="0" lang="en-US" sz="2100" b="0" i="1" u="none" strike="noStrike" kern="1200" cap="none" spc="10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jaVu Serif"/>
                  <a:ea typeface="+mn-ea"/>
                  <a:cs typeface="DejaVu Serif"/>
                </a:rPr>
                <a:t>t+2</a:t>
              </a:r>
              <a:r>
                <a:rPr kumimoji="0" lang="en-US" sz="2100" b="0" i="1" u="none" strike="noStrike" kern="1200" cap="none" spc="10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jaVu Serif"/>
                  <a:ea typeface="+mn-ea"/>
                  <a:cs typeface="DejaVu Serif"/>
                </a:rPr>
                <a:t>|w</a:t>
              </a:r>
              <a:r>
                <a:rPr kumimoji="0" lang="en-US" sz="2100" b="0" i="1" u="none" strike="noStrike" kern="1200" cap="none" spc="10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DejaVu Serif"/>
                  <a:ea typeface="+mn-ea"/>
                  <a:cs typeface="DejaVu Serif"/>
                </a:rPr>
                <a:t>t</a:t>
              </a:r>
              <a:endParaRPr kumimoji="0" lang="en-US" sz="21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5624B9F-C17C-4231-890D-B9E56CA03B8B}"/>
              </a:ext>
            </a:extLst>
          </p:cNvPr>
          <p:cNvSpPr txBox="1"/>
          <p:nvPr/>
        </p:nvSpPr>
        <p:spPr>
          <a:xfrm>
            <a:off x="0" y="6581001"/>
            <a:ext cx="1503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Christopher Manning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1340" y="438149"/>
            <a:ext cx="6245710" cy="472980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3000" dirty="0">
                <a:solidFill>
                  <a:srgbClr val="3A87FF"/>
                </a:solidFill>
              </a:rPr>
              <a:t>Word2</a:t>
            </a:r>
            <a:r>
              <a:rPr lang="en-US" sz="3000" dirty="0">
                <a:solidFill>
                  <a:srgbClr val="3A87FF"/>
                </a:solidFill>
              </a:rPr>
              <a:t>V</a:t>
            </a:r>
            <a:r>
              <a:rPr sz="3000" dirty="0">
                <a:solidFill>
                  <a:srgbClr val="3A87FF"/>
                </a:solidFill>
              </a:rPr>
              <a:t>ec: objective function</a:t>
            </a:r>
            <a:endParaRPr sz="3000" dirty="0"/>
          </a:p>
        </p:txBody>
      </p:sp>
      <p:sp>
        <p:nvSpPr>
          <p:cNvPr id="3" name="object 3"/>
          <p:cNvSpPr txBox="1"/>
          <p:nvPr/>
        </p:nvSpPr>
        <p:spPr>
          <a:xfrm>
            <a:off x="620132" y="1028028"/>
            <a:ext cx="7849162" cy="717390"/>
          </a:xfrm>
          <a:prstGeom prst="rect">
            <a:avLst/>
          </a:prstGeom>
        </p:spPr>
        <p:txBody>
          <a:bodyPr vert="horz" wrap="square" lIns="0" tIns="24652" rIns="0" bIns="0" rtlCol="0">
            <a:spAutoFit/>
          </a:bodyPr>
          <a:lstStyle/>
          <a:p>
            <a:pPr marL="22413" marR="15689" lvl="0" indent="0" algn="l" defTabSz="806867" rtl="0" eaLnBrk="1" fontAlgn="auto" latinLnBrk="0" hangingPunct="1">
              <a:lnSpc>
                <a:spcPts val="2735"/>
              </a:lnSpc>
              <a:spcBef>
                <a:spcPts val="1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9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For each position </a:t>
            </a:r>
            <a:r>
              <a:rPr kumimoji="0" lang="en-US" sz="229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erif"/>
                <a:ea typeface="+mn-ea"/>
                <a:cs typeface="Trebuchet MS"/>
              </a:rPr>
              <a:t>t</a:t>
            </a:r>
            <a:r>
              <a:rPr kumimoji="0" sz="229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erif"/>
                <a:ea typeface="+mn-ea"/>
                <a:cs typeface="DejaVu Serif"/>
              </a:rPr>
              <a:t> = 1, … , </a:t>
            </a:r>
            <a:r>
              <a:rPr kumimoji="0" lang="en-US" sz="229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erif"/>
                <a:ea typeface="+mn-ea"/>
                <a:cs typeface="DejaVu Serif"/>
              </a:rPr>
              <a:t>T</a:t>
            </a:r>
            <a:r>
              <a:rPr kumimoji="0" sz="229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, predict context words within a window of fixed size </a:t>
            </a:r>
            <a:r>
              <a:rPr kumimoji="0" sz="2294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</a:t>
            </a:r>
            <a:r>
              <a:rPr kumimoji="0" sz="229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, given center word</a:t>
            </a:r>
            <a:r>
              <a:rPr kumimoji="0" lang="en-US" sz="229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lang="en-US" sz="2294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erif"/>
                <a:ea typeface="+mn-ea"/>
                <a:cs typeface="DejaVu Serif"/>
              </a:rPr>
              <a:t>w</a:t>
            </a:r>
            <a:r>
              <a:rPr kumimoji="0" lang="en-US" sz="2294" b="0" i="1" u="none" strike="noStrike" kern="1200" cap="none" spc="0" normalizeH="0" baseline="-2500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erif"/>
                <a:ea typeface="+mn-ea"/>
                <a:cs typeface="DejaVu Serif"/>
              </a:rPr>
              <a:t>j</a:t>
            </a:r>
            <a:r>
              <a:rPr kumimoji="0" sz="229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.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631340" y="3852200"/>
            <a:ext cx="7837954" cy="678165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0" marR="0" lvl="0" indent="0" algn="l" defTabSz="806867" rtl="0" eaLnBrk="1" fontAlgn="auto" latinLnBrk="0" hangingPunct="1">
              <a:lnSpc>
                <a:spcPts val="2647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>
                <a:tab pos="3256603" algn="l"/>
              </a:tabLst>
              <a:defRPr/>
            </a:pPr>
            <a:r>
              <a:rPr kumimoji="0" sz="229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The </a:t>
            </a:r>
            <a:r>
              <a:rPr kumimoji="0" sz="2294" b="0" i="0" u="none" strike="noStrike" kern="1200" cap="none" spc="0" normalizeH="0" baseline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objective function </a:t>
            </a:r>
            <a:r>
              <a:rPr kumimoji="0" sz="229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is the (average) negative log likelihood:</a:t>
            </a:r>
            <a:endParaRPr kumimoji="0" sz="167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jaVu Serif"/>
              <a:ea typeface="+mn-ea"/>
              <a:cs typeface="DejaVu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5490" y="5654207"/>
            <a:ext cx="8280019" cy="717406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15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94" b="0" i="0" u="none" strike="noStrike" kern="1200" cap="none" spc="0" normalizeH="0" baseline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Minimizing objective function </a:t>
            </a:r>
            <a:r>
              <a:rPr kumimoji="0" sz="2294" b="0" i="0" u="none" strike="noStrike" kern="1200" cap="none" spc="0" normalizeH="0" baseline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DejaVu Serif"/>
                <a:ea typeface="+mn-ea"/>
                <a:cs typeface="DejaVu Serif"/>
              </a:rPr>
              <a:t>⟺ </a:t>
            </a:r>
            <a:r>
              <a:rPr kumimoji="0" sz="2294" b="0" i="0" u="none" strike="noStrike" kern="1200" cap="none" spc="0" normalizeH="0" baseline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Maximizing predictive accuracy</a:t>
            </a:r>
            <a:endParaRPr kumimoji="0" sz="229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9F1EB5B-D026-4624-A7BC-E835FB08C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40" y="1814244"/>
            <a:ext cx="6627368" cy="198879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4BE7C0D-0F4E-4EF1-9B4B-625DC2BB3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026" y="4359477"/>
            <a:ext cx="6369160" cy="120901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DC0B933-EC83-498E-B679-0B274187AC9B}"/>
              </a:ext>
            </a:extLst>
          </p:cNvPr>
          <p:cNvSpPr txBox="1"/>
          <p:nvPr/>
        </p:nvSpPr>
        <p:spPr>
          <a:xfrm>
            <a:off x="0" y="6581001"/>
            <a:ext cx="1503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Christopher Manning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1340" y="438149"/>
            <a:ext cx="6836260" cy="472980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3000" dirty="0">
                <a:solidFill>
                  <a:srgbClr val="3A87FF"/>
                </a:solidFill>
              </a:rPr>
              <a:t>Word2</a:t>
            </a:r>
            <a:r>
              <a:rPr lang="en-US" sz="3000" dirty="0">
                <a:solidFill>
                  <a:srgbClr val="3A87FF"/>
                </a:solidFill>
              </a:rPr>
              <a:t>V</a:t>
            </a:r>
            <a:r>
              <a:rPr sz="3000" dirty="0">
                <a:solidFill>
                  <a:srgbClr val="3A87FF"/>
                </a:solidFill>
              </a:rPr>
              <a:t>ec: objective function</a:t>
            </a:r>
            <a:endParaRPr sz="3000" dirty="0"/>
          </a:p>
        </p:txBody>
      </p:sp>
      <p:sp>
        <p:nvSpPr>
          <p:cNvPr id="3" name="object 3"/>
          <p:cNvSpPr txBox="1"/>
          <p:nvPr/>
        </p:nvSpPr>
        <p:spPr>
          <a:xfrm>
            <a:off x="631340" y="1321174"/>
            <a:ext cx="5647204" cy="36436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441535" marR="0" lvl="0" indent="-430329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40975" algn="l"/>
                <a:tab pos="441535" algn="l"/>
              </a:tabLst>
              <a:defRPr/>
            </a:pPr>
            <a:r>
              <a:rPr kumimoji="0" sz="2294" b="0" i="0" u="none" strike="noStrike" kern="120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We</a:t>
            </a:r>
            <a:r>
              <a:rPr kumimoji="0" sz="2294" b="0" i="0" u="none" strike="noStrike" kern="1200" cap="none" spc="-1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want</a:t>
            </a:r>
            <a:r>
              <a:rPr kumimoji="0" sz="2294" b="0" i="0" u="none" strike="noStrike" kern="1200" cap="none" spc="-20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to</a:t>
            </a:r>
            <a:r>
              <a:rPr kumimoji="0" sz="2294" b="0" i="0" u="none" strike="noStrike" kern="1200" cap="none" spc="-2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2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minimize</a:t>
            </a:r>
            <a:r>
              <a:rPr kumimoji="0" sz="2294" b="0" i="0" u="none" strike="noStrike" kern="1200" cap="none" spc="-1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the</a:t>
            </a:r>
            <a:r>
              <a:rPr kumimoji="0" sz="2294" b="0" i="0" u="none" strike="noStrike" kern="1200" cap="none" spc="-1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4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objective</a:t>
            </a:r>
            <a:r>
              <a:rPr kumimoji="0" sz="2294" b="0" i="0" u="none" strike="noStrike" kern="1200" cap="none" spc="-19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function:</a:t>
            </a:r>
            <a:endParaRPr kumimoji="0" sz="22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21" name="object 12">
            <a:extLst>
              <a:ext uri="{FF2B5EF4-FFF2-40B4-BE49-F238E27FC236}">
                <a16:creationId xmlns:a16="http://schemas.microsoft.com/office/drawing/2014/main" id="{650DC816-A51B-469E-BFEF-5536DB37C87D}"/>
              </a:ext>
            </a:extLst>
          </p:cNvPr>
          <p:cNvSpPr txBox="1"/>
          <p:nvPr/>
        </p:nvSpPr>
        <p:spPr>
          <a:xfrm>
            <a:off x="586516" y="2956337"/>
            <a:ext cx="5985062" cy="2461473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486361" marR="0" lvl="0" indent="-430329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85801" algn="l"/>
                <a:tab pos="486361" algn="l"/>
                <a:tab pos="5602680" algn="l"/>
              </a:tabLst>
              <a:defRPr/>
            </a:pPr>
            <a:r>
              <a:rPr kumimoji="0" sz="2294" b="0" i="0" u="sng" strike="noStrike" kern="120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rebuchet MS"/>
                <a:ea typeface="+mn-ea"/>
                <a:cs typeface="Trebuchet MS"/>
              </a:rPr>
              <a:t>Question:</a:t>
            </a:r>
            <a:r>
              <a:rPr kumimoji="0" sz="2294" b="0" i="0" u="none" strike="noStrike" kern="120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71" normalizeH="0" baseline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How </a:t>
            </a:r>
            <a:r>
              <a:rPr kumimoji="0" sz="2294" b="0" i="0" u="none" strike="noStrike" kern="1200" cap="none" spc="-93" normalizeH="0" baseline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to </a:t>
            </a:r>
            <a:r>
              <a:rPr kumimoji="0" sz="2294" b="0" i="0" u="none" strike="noStrike" kern="1200" cap="none" spc="-146" normalizeH="0" baseline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calculate </a:t>
            </a:r>
            <a:r>
              <a:rPr kumimoji="0" lang="en-US" sz="2294" b="0" i="1" u="none" strike="noStrike" kern="1200" cap="none" spc="0" normalizeH="0" baseline="0" noProof="0" dirty="0">
                <a:ln>
                  <a:noFill/>
                </a:ln>
                <a:solidFill>
                  <a:srgbClr val="BE5EC1"/>
                </a:solidFill>
                <a:effectLst/>
                <a:uLnTx/>
                <a:uFillTx/>
                <a:latin typeface="DejaVu Serif"/>
                <a:ea typeface="+mn-ea"/>
                <a:cs typeface="DejaVu Serif"/>
              </a:rPr>
              <a:t>P(</a:t>
            </a:r>
            <a:r>
              <a:rPr kumimoji="0" lang="en-US" sz="2294" b="0" i="1" u="none" strike="noStrike" kern="1200" cap="none" spc="0" normalizeH="0" baseline="0" noProof="0" dirty="0" err="1">
                <a:ln>
                  <a:noFill/>
                </a:ln>
                <a:solidFill>
                  <a:srgbClr val="BE5EC1"/>
                </a:solidFill>
                <a:effectLst/>
                <a:uLnTx/>
                <a:uFillTx/>
                <a:latin typeface="DejaVu Serif"/>
                <a:ea typeface="+mn-ea"/>
                <a:cs typeface="DejaVu Serif"/>
              </a:rPr>
              <a:t>w</a:t>
            </a:r>
            <a:r>
              <a:rPr kumimoji="0" lang="en-US" sz="2294" b="0" i="1" u="none" strike="noStrike" kern="1200" cap="none" spc="0" normalizeH="0" baseline="-25000" noProof="0" dirty="0" err="1">
                <a:ln>
                  <a:noFill/>
                </a:ln>
                <a:solidFill>
                  <a:srgbClr val="BE5EC1"/>
                </a:solidFill>
                <a:effectLst/>
                <a:uLnTx/>
                <a:uFillTx/>
                <a:latin typeface="DejaVu Serif"/>
                <a:ea typeface="+mn-ea"/>
                <a:cs typeface="DejaVu Serif"/>
              </a:rPr>
              <a:t>t+j</a:t>
            </a:r>
            <a:r>
              <a:rPr kumimoji="0" lang="en-US" sz="2294" b="0" i="1" u="none" strike="noStrike" kern="1200" cap="none" spc="0" normalizeH="0" baseline="0" noProof="0" dirty="0" err="1">
                <a:ln>
                  <a:noFill/>
                </a:ln>
                <a:solidFill>
                  <a:srgbClr val="BE5EC1"/>
                </a:solidFill>
                <a:effectLst/>
                <a:uLnTx/>
                <a:uFillTx/>
                <a:latin typeface="DejaVu Serif"/>
                <a:ea typeface="+mn-ea"/>
                <a:cs typeface="DejaVu Serif"/>
              </a:rPr>
              <a:t>|w</a:t>
            </a:r>
            <a:r>
              <a:rPr kumimoji="0" lang="en-US" sz="2294" b="0" i="1" u="none" strike="noStrike" kern="1200" cap="none" spc="0" normalizeH="0" baseline="-25000" noProof="0" dirty="0" err="1">
                <a:ln>
                  <a:noFill/>
                </a:ln>
                <a:solidFill>
                  <a:srgbClr val="BE5EC1"/>
                </a:solidFill>
                <a:effectLst/>
                <a:uLnTx/>
                <a:uFillTx/>
                <a:latin typeface="DejaVu Serif"/>
                <a:ea typeface="+mn-ea"/>
                <a:cs typeface="DejaVu Serif"/>
              </a:rPr>
              <a:t>t</a:t>
            </a:r>
            <a:r>
              <a:rPr kumimoji="0" lang="en-US" sz="2294" b="0" i="1" u="none" strike="noStrike" kern="1200" cap="none" spc="0" normalizeH="0" baseline="-25000" noProof="0" dirty="0">
                <a:ln>
                  <a:noFill/>
                </a:ln>
                <a:solidFill>
                  <a:srgbClr val="BE5EC1"/>
                </a:solidFill>
                <a:effectLst/>
                <a:uLnTx/>
                <a:uFillTx/>
                <a:latin typeface="DejaVu Serif"/>
                <a:ea typeface="+mn-ea"/>
                <a:cs typeface="DejaVu Serif"/>
              </a:rPr>
              <a:t> </a:t>
            </a:r>
            <a:r>
              <a:rPr kumimoji="0" lang="en-US" sz="2294" b="0" i="1" u="none" strike="noStrike" kern="1200" cap="none" spc="0" normalizeH="0" baseline="0" noProof="0" dirty="0">
                <a:ln>
                  <a:noFill/>
                </a:ln>
                <a:solidFill>
                  <a:srgbClr val="BE5EC1"/>
                </a:solidFill>
                <a:effectLst/>
                <a:uLnTx/>
                <a:uFillTx/>
                <a:latin typeface="DejaVu Serif"/>
                <a:ea typeface="+mn-ea"/>
                <a:cs typeface="DejaVu Serif"/>
              </a:rPr>
              <a:t>; </a:t>
            </a:r>
            <a:r>
              <a:rPr kumimoji="0" lang="el-GR" sz="2294" b="0" i="1" u="none" strike="noStrike" kern="1200" cap="none" spc="0" normalizeH="0" baseline="0" noProof="0" dirty="0">
                <a:ln>
                  <a:noFill/>
                </a:ln>
                <a:solidFill>
                  <a:srgbClr val="BE5EC1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DejaVu Serif"/>
              </a:rPr>
              <a:t>θ</a:t>
            </a:r>
            <a:r>
              <a:rPr kumimoji="0" lang="en-US" sz="2294" b="0" i="1" u="none" strike="noStrike" kern="1200" cap="none" spc="0" normalizeH="0" baseline="0" noProof="0" dirty="0">
                <a:ln>
                  <a:noFill/>
                </a:ln>
                <a:solidFill>
                  <a:srgbClr val="BE5EC1"/>
                </a:solidFill>
                <a:effectLst/>
                <a:uLnTx/>
                <a:uFillTx/>
                <a:latin typeface="DejaVu Serif"/>
                <a:ea typeface="+mn-ea"/>
                <a:cs typeface="DejaVu Serif"/>
              </a:rPr>
              <a:t>)</a:t>
            </a:r>
            <a:r>
              <a:rPr kumimoji="0" sz="2294" b="0" i="0" u="none" strike="noStrike" kern="1200" cap="none" spc="221" normalizeH="0" baseline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?</a:t>
            </a:r>
            <a:endParaRPr kumimoji="0" sz="229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486361" marR="0" lvl="0" indent="-430329" algn="l" defTabSz="806867" rtl="0" eaLnBrk="1" fontAlgn="auto" latinLnBrk="0" hangingPunct="1">
              <a:lnSpc>
                <a:spcPct val="100000"/>
              </a:lnSpc>
              <a:spcBef>
                <a:spcPts val="184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85801" algn="l"/>
                <a:tab pos="486361" algn="l"/>
              </a:tabLst>
              <a:defRPr/>
            </a:pPr>
            <a:r>
              <a:rPr kumimoji="0" sz="2294" b="0" i="0" u="sng" strike="noStrike" kern="120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rebuchet MS"/>
                <a:ea typeface="+mn-ea"/>
                <a:cs typeface="Trebuchet MS"/>
              </a:rPr>
              <a:t>Answer:</a:t>
            </a:r>
            <a:r>
              <a:rPr kumimoji="0" sz="2294" b="0" i="0" u="none" strike="noStrike" kern="1200" cap="none" spc="-1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We</a:t>
            </a:r>
            <a:r>
              <a:rPr kumimoji="0" sz="2294" b="0" i="0" u="none" strike="noStrike" kern="1200" cap="none" spc="-1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3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will</a:t>
            </a:r>
            <a:r>
              <a:rPr kumimoji="0" sz="2294" b="0" i="0" u="none" strike="noStrike" kern="1200" cap="none" spc="-19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1" u="none" strike="noStrike" kern="1200" cap="none" spc="-10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use</a:t>
            </a:r>
            <a:r>
              <a:rPr kumimoji="0" sz="2294" b="0" i="1" u="none" strike="noStrike" kern="1200" cap="none" spc="-1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1" u="none" strike="noStrike" kern="1200" cap="none" spc="-12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two</a:t>
            </a:r>
            <a:r>
              <a:rPr kumimoji="0" sz="2294" b="0" i="1" u="none" strike="noStrike" kern="1200" cap="none" spc="-1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vectors</a:t>
            </a:r>
            <a:r>
              <a:rPr kumimoji="0" sz="2294" b="0" i="0" u="none" strike="noStrike" kern="1200" cap="none" spc="-1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0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per</a:t>
            </a:r>
            <a:r>
              <a:rPr kumimoji="0" sz="2294" b="0" i="0" u="none" strike="noStrike" kern="1200" cap="none" spc="-1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word</a:t>
            </a:r>
            <a:r>
              <a:rPr kumimoji="0" sz="2294" b="0" i="0" u="none" strike="noStrike" kern="1200" cap="none" spc="-20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1" u="none" strike="noStrike" kern="1200" cap="none" spc="-16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</a:t>
            </a:r>
            <a:r>
              <a:rPr kumimoji="0" sz="2294" b="0" i="0" u="none" strike="noStrike" kern="1200" cap="none" spc="-16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:</a:t>
            </a:r>
            <a:endParaRPr kumimoji="0" sz="229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916690" marR="0" lvl="1" indent="-430889" algn="l" defTabSz="806867" rtl="0" eaLnBrk="1" fontAlgn="auto" latinLnBrk="0" hangingPunct="1">
              <a:lnSpc>
                <a:spcPct val="100000"/>
              </a:lnSpc>
              <a:spcBef>
                <a:spcPts val="1478"/>
              </a:spcBef>
              <a:spcAft>
                <a:spcPts val="0"/>
              </a:spcAft>
              <a:buClr>
                <a:srgbClr val="3A87FF"/>
              </a:buClr>
              <a:buSzTx/>
              <a:buFont typeface="Arial"/>
              <a:buChar char="•"/>
              <a:tabLst>
                <a:tab pos="916130" algn="l"/>
                <a:tab pos="916690" algn="l"/>
              </a:tabLst>
              <a:defRPr/>
            </a:pPr>
            <a:r>
              <a:rPr kumimoji="0" lang="en-US" sz="1853" b="0" i="1" u="none" strike="noStrike" kern="1200" cap="none" spc="459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ans"/>
                <a:ea typeface="+mn-ea"/>
                <a:cs typeface="DejaVu Sans"/>
              </a:rPr>
              <a:t>v</a:t>
            </a:r>
            <a:r>
              <a:rPr kumimoji="0" lang="en-US" sz="1853" b="0" i="1" u="none" strike="noStrike" kern="1200" cap="none" spc="459" normalizeH="0" baseline="-16666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ans"/>
                <a:ea typeface="+mn-ea"/>
                <a:cs typeface="DejaVu Sans"/>
              </a:rPr>
              <a:t>w</a:t>
            </a:r>
            <a:r>
              <a:rPr kumimoji="0" sz="1985" b="0" i="0" u="none" strike="noStrike" kern="1200" cap="none" spc="-184" normalizeH="0" baseline="-1666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ans"/>
                <a:ea typeface="+mn-ea"/>
                <a:cs typeface="DejaVu Sans"/>
              </a:rPr>
              <a:t> </a:t>
            </a:r>
            <a:r>
              <a:rPr kumimoji="0" sz="1853" b="0" i="0" u="none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when </a:t>
            </a:r>
            <a:r>
              <a:rPr kumimoji="0" sz="1853" b="0" i="1" u="none" strike="noStrike" kern="1200" cap="none" spc="-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 </a:t>
            </a:r>
            <a:r>
              <a:rPr kumimoji="0" sz="1853" b="0" i="0" u="none" strike="noStrike" kern="1200" cap="none" spc="-6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is </a:t>
            </a:r>
            <a:r>
              <a:rPr kumimoji="0" sz="1853" b="0" i="0" u="none" strike="noStrike" kern="1200" cap="none" spc="-8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 </a:t>
            </a:r>
            <a:r>
              <a:rPr kumimoji="0" sz="1853" b="0" i="0" u="none" strike="noStrike" kern="1200" cap="none" spc="-7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center </a:t>
            </a:r>
            <a:r>
              <a:rPr kumimoji="0" sz="1853" b="0" i="0" u="none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word</a:t>
            </a:r>
            <a:endParaRPr kumimoji="0" sz="185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916690" marR="0" lvl="1" indent="-430889" algn="l" defTabSz="806867" rtl="0" eaLnBrk="1" fontAlgn="auto" latinLnBrk="0" hangingPunct="1">
              <a:lnSpc>
                <a:spcPct val="100000"/>
              </a:lnSpc>
              <a:spcBef>
                <a:spcPts val="1482"/>
              </a:spcBef>
              <a:spcAft>
                <a:spcPts val="0"/>
              </a:spcAft>
              <a:buClr>
                <a:srgbClr val="3A87FF"/>
              </a:buClr>
              <a:buSzTx/>
              <a:buFont typeface="Arial"/>
              <a:buChar char="•"/>
              <a:tabLst>
                <a:tab pos="916130" algn="l"/>
                <a:tab pos="916690" algn="l"/>
              </a:tabLst>
              <a:defRPr/>
            </a:pPr>
            <a:r>
              <a:rPr kumimoji="0" lang="en-US" sz="1853" b="0" i="1" u="none" strike="noStrike" kern="1200" cap="none" spc="79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ans"/>
                <a:ea typeface="+mn-ea"/>
                <a:cs typeface="DejaVu Sans"/>
              </a:rPr>
              <a:t>u</a:t>
            </a:r>
            <a:r>
              <a:rPr kumimoji="0" lang="en-US" sz="1853" b="0" i="1" u="none" strike="noStrike" kern="1200" cap="none" spc="79" normalizeH="0" baseline="-16666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ans"/>
                <a:ea typeface="+mn-ea"/>
                <a:cs typeface="DejaVu Sans"/>
              </a:rPr>
              <a:t>w</a:t>
            </a:r>
            <a:r>
              <a:rPr kumimoji="0" sz="1985" b="0" i="0" u="none" strike="noStrike" kern="1200" cap="none" spc="119" normalizeH="0" baseline="-16666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ans"/>
                <a:ea typeface="+mn-ea"/>
                <a:cs typeface="DejaVu Sans"/>
              </a:rPr>
              <a:t> </a:t>
            </a:r>
            <a:r>
              <a:rPr kumimoji="0" sz="1853" b="0" i="0" u="none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when </a:t>
            </a:r>
            <a:r>
              <a:rPr kumimoji="0" sz="1853" b="0" i="1" u="none" strike="noStrike" kern="1200" cap="none" spc="-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 </a:t>
            </a:r>
            <a:r>
              <a:rPr kumimoji="0" sz="1853" b="0" i="0" u="none" strike="noStrike" kern="1200" cap="none" spc="-6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is </a:t>
            </a:r>
            <a:r>
              <a:rPr kumimoji="0" sz="1853" b="0" i="0" u="none" strike="noStrike" kern="1200" cap="none" spc="-8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 </a:t>
            </a:r>
            <a:r>
              <a:rPr kumimoji="0" sz="1853" b="0" i="0" u="none" strike="noStrike" kern="1200" cap="none" spc="-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context</a:t>
            </a:r>
            <a:r>
              <a:rPr kumimoji="0" sz="1853" b="0" i="0" u="none" strike="noStrike" kern="1200" cap="none" spc="-28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853" b="0" i="0" u="none" strike="noStrike" kern="1200" cap="none" spc="-4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word</a:t>
            </a:r>
            <a:endParaRPr kumimoji="0" sz="185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486361" marR="0" lvl="0" indent="-430329" algn="l" defTabSz="806867" rtl="0" eaLnBrk="1" fontAlgn="auto" latinLnBrk="0" hangingPunct="1">
              <a:lnSpc>
                <a:spcPct val="100000"/>
              </a:lnSpc>
              <a:spcBef>
                <a:spcPts val="1571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85801" algn="l"/>
                <a:tab pos="486361" algn="l"/>
              </a:tabLst>
              <a:defRPr/>
            </a:pPr>
            <a:r>
              <a:rPr kumimoji="0" sz="2294" b="0" i="0" u="none" strike="noStrike" kern="1200" cap="none" spc="-1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Then</a:t>
            </a:r>
            <a:r>
              <a:rPr kumimoji="0" sz="2294" b="0" i="0" u="none" strike="noStrike" kern="1200" cap="none" spc="-20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0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for</a:t>
            </a:r>
            <a:r>
              <a:rPr kumimoji="0" sz="2294" b="0" i="0" u="none" strike="noStrike" kern="1200" cap="none" spc="-20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</a:t>
            </a:r>
            <a:r>
              <a:rPr kumimoji="0" sz="2294" b="0" i="0" u="none" strike="noStrike" kern="1200" cap="none" spc="-20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2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center</a:t>
            </a:r>
            <a:r>
              <a:rPr kumimoji="0" sz="2294" b="0" i="0" u="none" strike="noStrike" kern="1200" cap="none" spc="-20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word</a:t>
            </a:r>
            <a:r>
              <a:rPr kumimoji="0" sz="2294" b="0" i="0" u="none" strike="noStrike" kern="1200" cap="none" spc="-1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1" u="none" strike="noStrike" kern="1200" cap="none" spc="-10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</a:t>
            </a:r>
            <a:r>
              <a:rPr kumimoji="0" sz="2294" b="0" i="1" u="none" strike="noStrike" kern="1200" cap="none" spc="-1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8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and</a:t>
            </a:r>
            <a:r>
              <a:rPr kumimoji="0" sz="2294" b="0" i="0" u="none" strike="noStrike" kern="1200" cap="none" spc="-1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</a:t>
            </a:r>
            <a:r>
              <a:rPr kumimoji="0" sz="2294" b="0" i="0" u="none" strike="noStrike" kern="1200" cap="none" spc="-20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2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context</a:t>
            </a:r>
            <a:r>
              <a:rPr kumimoji="0" sz="2294" b="0" i="0" u="none" strike="noStrike" kern="1200" cap="none" spc="-20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word</a:t>
            </a:r>
            <a:r>
              <a:rPr kumimoji="0" sz="2294" b="0" i="0" u="none" strike="noStrike" kern="1200" cap="none" spc="-2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1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</a:t>
            </a:r>
            <a:r>
              <a:rPr kumimoji="0" sz="2294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:</a:t>
            </a:r>
            <a:endParaRPr kumimoji="0" sz="2294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DF4D763-5EB3-472B-B591-30BA0300FB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8682" y="5423551"/>
            <a:ext cx="3926636" cy="9963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A3D43D7-44C1-4611-A94B-C5E324C88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420" y="1716428"/>
            <a:ext cx="6369160" cy="120901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FB45084-88F7-4FF5-91C0-2B5D6A99629C}"/>
              </a:ext>
            </a:extLst>
          </p:cNvPr>
          <p:cNvSpPr txBox="1"/>
          <p:nvPr/>
        </p:nvSpPr>
        <p:spPr>
          <a:xfrm>
            <a:off x="0" y="6581001"/>
            <a:ext cx="1503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Christopher Manning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1340" y="438149"/>
            <a:ext cx="6264760" cy="472980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3000" dirty="0">
                <a:solidFill>
                  <a:srgbClr val="3A87FF"/>
                </a:solidFill>
              </a:rPr>
              <a:t>Word2</a:t>
            </a:r>
            <a:r>
              <a:rPr lang="en-US" sz="3000" dirty="0">
                <a:solidFill>
                  <a:srgbClr val="3A87FF"/>
                </a:solidFill>
              </a:rPr>
              <a:t>V</a:t>
            </a:r>
            <a:r>
              <a:rPr sz="3000" dirty="0">
                <a:solidFill>
                  <a:srgbClr val="3A87FF"/>
                </a:solidFill>
              </a:rPr>
              <a:t>ec: prediction function</a:t>
            </a:r>
            <a:endParaRPr sz="3000" dirty="0"/>
          </a:p>
        </p:txBody>
      </p:sp>
      <p:sp>
        <p:nvSpPr>
          <p:cNvPr id="25" name="object 25"/>
          <p:cNvSpPr txBox="1"/>
          <p:nvPr/>
        </p:nvSpPr>
        <p:spPr>
          <a:xfrm>
            <a:off x="597722" y="3186484"/>
            <a:ext cx="7384116" cy="361531"/>
          </a:xfrm>
          <a:prstGeom prst="rect">
            <a:avLst/>
          </a:prstGeom>
        </p:spPr>
        <p:txBody>
          <a:bodyPr vert="horz" wrap="square" lIns="0" tIns="8404" rIns="0" bIns="0" rtlCol="0">
            <a:spAutoFit/>
          </a:bodyPr>
          <a:lstStyle/>
          <a:p>
            <a:pPr marL="367572" marR="0" lvl="0" indent="-322747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67012" algn="l"/>
                <a:tab pos="367572" algn="l"/>
              </a:tabLst>
              <a:defRPr/>
            </a:pPr>
            <a:r>
              <a:rPr kumimoji="0" sz="2294" b="0" i="0" u="none" strike="noStrike" kern="1200" cap="none" spc="-1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This </a:t>
            </a:r>
            <a:r>
              <a:rPr kumimoji="0" sz="2294" b="0" i="0" u="none" strike="noStrike" kern="1200" cap="none" spc="-8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is an </a:t>
            </a:r>
            <a:r>
              <a:rPr kumimoji="0" sz="2294" b="0" i="0" u="none" strike="noStrike" kern="1200" cap="none" spc="-12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example </a:t>
            </a:r>
            <a:r>
              <a:rPr kumimoji="0" sz="2294" b="0" i="0" u="none" strike="noStrike" kern="1200" cap="none" spc="-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of </a:t>
            </a:r>
            <a:r>
              <a:rPr kumimoji="0" sz="2294" b="0" i="0" u="none" strike="noStrike" kern="1200" cap="none" spc="-1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the </a:t>
            </a:r>
            <a:r>
              <a:rPr kumimoji="0" sz="2294" b="1" i="0" u="none" strike="noStrike" kern="1200" cap="none" spc="-128" normalizeH="0" baseline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softmax </a:t>
            </a:r>
            <a:r>
              <a:rPr kumimoji="0" sz="2294" b="1" i="0" u="none" strike="noStrike" kern="1200" cap="none" spc="-146" normalizeH="0" baseline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function </a:t>
            </a:r>
            <a:r>
              <a:rPr kumimoji="0" sz="2294" b="0" i="0" u="none" strike="noStrike" kern="1200" cap="none" spc="-10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erif"/>
                <a:ea typeface="+mn-ea"/>
                <a:cs typeface="DejaVu Serif"/>
              </a:rPr>
              <a:t>ℝ</a:t>
            </a:r>
            <a:r>
              <a:rPr kumimoji="0" lang="en-US" sz="2515" b="0" i="0" u="none" strike="noStrike" kern="1200" cap="none" spc="-152" normalizeH="0" baseline="27777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erif"/>
                <a:ea typeface="+mn-ea"/>
                <a:cs typeface="DejaVu Serif"/>
              </a:rPr>
              <a:t>n</a:t>
            </a:r>
            <a:r>
              <a:rPr kumimoji="0" sz="2515" b="0" i="0" u="none" strike="noStrike" kern="1200" cap="none" spc="-152" normalizeH="0" baseline="27777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erif"/>
                <a:ea typeface="+mn-ea"/>
                <a:cs typeface="DejaVu Serif"/>
              </a:rPr>
              <a:t> </a:t>
            </a:r>
            <a:r>
              <a:rPr kumimoji="0" sz="229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erif"/>
                <a:ea typeface="+mn-ea"/>
                <a:cs typeface="DejaVu Serif"/>
              </a:rPr>
              <a:t>→</a:t>
            </a:r>
            <a:r>
              <a:rPr kumimoji="0" sz="2294" b="0" i="0" u="none" strike="noStrike" kern="1200" cap="none" spc="-54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erif"/>
                <a:ea typeface="+mn-ea"/>
                <a:cs typeface="DejaVu Serif"/>
              </a:rPr>
              <a:t> </a:t>
            </a:r>
            <a:r>
              <a:rPr kumimoji="0" sz="2294" b="0" i="0" u="none" strike="noStrike" kern="1200" cap="none" spc="-10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erif"/>
                <a:ea typeface="+mn-ea"/>
                <a:cs typeface="DejaVu Serif"/>
              </a:rPr>
              <a:t>ℝ</a:t>
            </a:r>
            <a:r>
              <a:rPr kumimoji="0" lang="en-US" sz="2515" b="0" i="0" u="none" strike="noStrike" kern="1200" cap="none" spc="-152" normalizeH="0" baseline="27777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erif"/>
                <a:ea typeface="+mn-ea"/>
                <a:cs typeface="DejaVu Serif"/>
              </a:rPr>
              <a:t>n</a:t>
            </a:r>
            <a:endParaRPr kumimoji="0" sz="2515" b="0" i="0" u="none" strike="noStrike" kern="1200" cap="none" spc="0" normalizeH="0" baseline="27777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jaVu Serif"/>
              <a:ea typeface="+mn-ea"/>
              <a:cs typeface="DejaVu Serif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06D2619-4D24-4ED5-9E81-5922E4C70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789" y="1152143"/>
            <a:ext cx="7245415" cy="189236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862E701-0B8B-49EA-A80D-DED52F1F1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980" y="3665630"/>
            <a:ext cx="4066596" cy="67839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FD5FFF38-AE86-48C2-AC08-ED5DE06A4208}"/>
              </a:ext>
            </a:extLst>
          </p:cNvPr>
          <p:cNvSpPr txBox="1"/>
          <p:nvPr/>
        </p:nvSpPr>
        <p:spPr>
          <a:xfrm>
            <a:off x="0" y="6581001"/>
            <a:ext cx="1503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Christopher Manning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39" y="249377"/>
            <a:ext cx="8147511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5" dirty="0"/>
              <a:t>Recall: Recurrent Neural Networks (RNNs)</a:t>
            </a:r>
            <a:endParaRPr spc="-5" dirty="0"/>
          </a:p>
        </p:txBody>
      </p:sp>
      <p:sp>
        <p:nvSpPr>
          <p:cNvPr id="3" name="object 3"/>
          <p:cNvSpPr/>
          <p:nvPr/>
        </p:nvSpPr>
        <p:spPr>
          <a:xfrm>
            <a:off x="2334910" y="6358525"/>
            <a:ext cx="371617" cy="21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36691" y="6372440"/>
            <a:ext cx="384048" cy="222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60875" y="6372440"/>
            <a:ext cx="385381" cy="2226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72776" y="6367802"/>
            <a:ext cx="385303" cy="2272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013737" y="2582417"/>
            <a:ext cx="5589270" cy="3483610"/>
            <a:chOff x="1013737" y="2582417"/>
            <a:chExt cx="5589270" cy="3483610"/>
          </a:xfrm>
        </p:grpSpPr>
        <p:sp>
          <p:nvSpPr>
            <p:cNvPr id="8" name="object 8"/>
            <p:cNvSpPr/>
            <p:nvPr/>
          </p:nvSpPr>
          <p:spPr>
            <a:xfrm>
              <a:off x="3025478" y="4972966"/>
              <a:ext cx="328619" cy="20457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3497580" y="4744211"/>
              <a:ext cx="166115" cy="1584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3497580" y="4951475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3497580" y="5158739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3497580" y="5366003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3391661" y="4662677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60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894588"/>
                  </a:lnTo>
                  <a:lnTo>
                    <a:pt x="360967" y="918316"/>
                  </a:lnTo>
                  <a:lnTo>
                    <a:pt x="347900" y="937693"/>
                  </a:lnTo>
                  <a:lnTo>
                    <a:pt x="328523" y="950757"/>
                  </a:lnTo>
                  <a:lnTo>
                    <a:pt x="304800" y="955548"/>
                  </a:lnTo>
                  <a:lnTo>
                    <a:pt x="60960" y="955548"/>
                  </a:lnTo>
                  <a:lnTo>
                    <a:pt x="37236" y="950757"/>
                  </a:lnTo>
                  <a:lnTo>
                    <a:pt x="17859" y="937693"/>
                  </a:lnTo>
                  <a:lnTo>
                    <a:pt x="4792" y="918316"/>
                  </a:lnTo>
                  <a:lnTo>
                    <a:pt x="0" y="894588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3518788" y="5618175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3" y="39237"/>
                  </a:moveTo>
                  <a:lnTo>
                    <a:pt x="45847" y="56219"/>
                  </a:lnTo>
                  <a:lnTo>
                    <a:pt x="45847" y="438111"/>
                  </a:lnTo>
                  <a:lnTo>
                    <a:pt x="65659" y="438111"/>
                  </a:lnTo>
                  <a:lnTo>
                    <a:pt x="65659" y="56219"/>
                  </a:lnTo>
                  <a:lnTo>
                    <a:pt x="55753" y="39237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4" y="90868"/>
                  </a:lnTo>
                  <a:lnTo>
                    <a:pt x="0" y="95592"/>
                  </a:lnTo>
                  <a:lnTo>
                    <a:pt x="1524" y="101663"/>
                  </a:lnTo>
                  <a:lnTo>
                    <a:pt x="6350" y="104419"/>
                  </a:lnTo>
                  <a:lnTo>
                    <a:pt x="11049" y="107175"/>
                  </a:lnTo>
                  <a:lnTo>
                    <a:pt x="17145" y="105587"/>
                  </a:lnTo>
                  <a:lnTo>
                    <a:pt x="19812" y="100850"/>
                  </a:lnTo>
                  <a:lnTo>
                    <a:pt x="45847" y="56219"/>
                  </a:lnTo>
                  <a:lnTo>
                    <a:pt x="45847" y="19659"/>
                  </a:lnTo>
                  <a:lnTo>
                    <a:pt x="67210" y="19659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210" y="19659"/>
                  </a:moveTo>
                  <a:lnTo>
                    <a:pt x="65659" y="19659"/>
                  </a:lnTo>
                  <a:lnTo>
                    <a:pt x="65659" y="56219"/>
                  </a:lnTo>
                  <a:lnTo>
                    <a:pt x="91694" y="100850"/>
                  </a:lnTo>
                  <a:lnTo>
                    <a:pt x="94361" y="105587"/>
                  </a:lnTo>
                  <a:lnTo>
                    <a:pt x="100457" y="107175"/>
                  </a:lnTo>
                  <a:lnTo>
                    <a:pt x="105156" y="104419"/>
                  </a:lnTo>
                  <a:lnTo>
                    <a:pt x="109982" y="101663"/>
                  </a:lnTo>
                  <a:lnTo>
                    <a:pt x="111506" y="95592"/>
                  </a:lnTo>
                  <a:lnTo>
                    <a:pt x="108712" y="90868"/>
                  </a:lnTo>
                  <a:lnTo>
                    <a:pt x="67210" y="19659"/>
                  </a:lnTo>
                  <a:close/>
                </a:path>
                <a:path w="111760" h="438150">
                  <a:moveTo>
                    <a:pt x="65659" y="19659"/>
                  </a:moveTo>
                  <a:lnTo>
                    <a:pt x="45847" y="19659"/>
                  </a:lnTo>
                  <a:lnTo>
                    <a:pt x="45847" y="56219"/>
                  </a:lnTo>
                  <a:lnTo>
                    <a:pt x="55753" y="39237"/>
                  </a:lnTo>
                  <a:lnTo>
                    <a:pt x="47244" y="24650"/>
                  </a:lnTo>
                  <a:lnTo>
                    <a:pt x="65659" y="24650"/>
                  </a:lnTo>
                  <a:lnTo>
                    <a:pt x="65659" y="19659"/>
                  </a:lnTo>
                  <a:close/>
                </a:path>
                <a:path w="111760" h="438150">
                  <a:moveTo>
                    <a:pt x="65659" y="24650"/>
                  </a:moveTo>
                  <a:lnTo>
                    <a:pt x="64262" y="24650"/>
                  </a:lnTo>
                  <a:lnTo>
                    <a:pt x="55753" y="39237"/>
                  </a:lnTo>
                  <a:lnTo>
                    <a:pt x="65659" y="56219"/>
                  </a:lnTo>
                  <a:lnTo>
                    <a:pt x="65659" y="24650"/>
                  </a:lnTo>
                  <a:close/>
                </a:path>
                <a:path w="111760" h="438150">
                  <a:moveTo>
                    <a:pt x="64262" y="24650"/>
                  </a:moveTo>
                  <a:lnTo>
                    <a:pt x="47244" y="24650"/>
                  </a:lnTo>
                  <a:lnTo>
                    <a:pt x="55753" y="39237"/>
                  </a:lnTo>
                  <a:lnTo>
                    <a:pt x="64262" y="246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3598163" y="5731763"/>
              <a:ext cx="236220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3633509" y="4380225"/>
              <a:ext cx="327219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3526408" y="4235957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60" h="427354">
                  <a:moveTo>
                    <a:pt x="55752" y="39224"/>
                  </a:moveTo>
                  <a:lnTo>
                    <a:pt x="45846" y="56206"/>
                  </a:lnTo>
                  <a:lnTo>
                    <a:pt x="45846" y="426974"/>
                  </a:lnTo>
                  <a:lnTo>
                    <a:pt x="65658" y="426974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427354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8"/>
                  </a:lnTo>
                  <a:lnTo>
                    <a:pt x="17144" y="105537"/>
                  </a:lnTo>
                  <a:lnTo>
                    <a:pt x="19812" y="100838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427354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8"/>
                  </a:lnTo>
                  <a:lnTo>
                    <a:pt x="94361" y="105537"/>
                  </a:lnTo>
                  <a:lnTo>
                    <a:pt x="100456" y="107188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427354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8"/>
                  </a:lnTo>
                  <a:lnTo>
                    <a:pt x="65658" y="24638"/>
                  </a:lnTo>
                  <a:lnTo>
                    <a:pt x="65658" y="19558"/>
                  </a:lnTo>
                  <a:close/>
                </a:path>
                <a:path w="111760" h="427354">
                  <a:moveTo>
                    <a:pt x="65658" y="24638"/>
                  </a:moveTo>
                  <a:lnTo>
                    <a:pt x="64262" y="24638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8"/>
                  </a:lnTo>
                  <a:close/>
                </a:path>
                <a:path w="111760" h="427354">
                  <a:moveTo>
                    <a:pt x="64262" y="24638"/>
                  </a:moveTo>
                  <a:lnTo>
                    <a:pt x="47243" y="24638"/>
                  </a:lnTo>
                  <a:lnTo>
                    <a:pt x="55752" y="39224"/>
                  </a:lnTo>
                  <a:lnTo>
                    <a:pt x="64262" y="24638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2429255" y="4713732"/>
              <a:ext cx="166116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2429255" y="4920995"/>
              <a:ext cx="166116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2429255" y="5128260"/>
              <a:ext cx="166116" cy="15697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2429255" y="5335523"/>
              <a:ext cx="166116" cy="1569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2323337" y="4630673"/>
              <a:ext cx="365760" cy="957580"/>
            </a:xfrm>
            <a:custGeom>
              <a:avLst/>
              <a:gdLst/>
              <a:ahLst/>
              <a:cxnLst/>
              <a:rect l="l" t="t" r="r" b="b"/>
              <a:pathLst>
                <a:path w="365760" h="957579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896112"/>
                  </a:lnTo>
                  <a:lnTo>
                    <a:pt x="360967" y="919835"/>
                  </a:lnTo>
                  <a:lnTo>
                    <a:pt x="347900" y="939212"/>
                  </a:lnTo>
                  <a:lnTo>
                    <a:pt x="328523" y="952279"/>
                  </a:lnTo>
                  <a:lnTo>
                    <a:pt x="304800" y="957072"/>
                  </a:lnTo>
                  <a:lnTo>
                    <a:pt x="60960" y="957072"/>
                  </a:lnTo>
                  <a:lnTo>
                    <a:pt x="37236" y="952279"/>
                  </a:lnTo>
                  <a:lnTo>
                    <a:pt x="17859" y="939212"/>
                  </a:lnTo>
                  <a:lnTo>
                    <a:pt x="4792" y="919835"/>
                  </a:lnTo>
                  <a:lnTo>
                    <a:pt x="0" y="896112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2452115" y="5587745"/>
              <a:ext cx="111760" cy="438784"/>
            </a:xfrm>
            <a:custGeom>
              <a:avLst/>
              <a:gdLst/>
              <a:ahLst/>
              <a:cxnLst/>
              <a:rect l="l" t="t" r="r" b="b"/>
              <a:pathLst>
                <a:path w="111760" h="438785">
                  <a:moveTo>
                    <a:pt x="54792" y="39300"/>
                  </a:moveTo>
                  <a:lnTo>
                    <a:pt x="45199" y="56397"/>
                  </a:lnTo>
                  <a:lnTo>
                    <a:pt x="51688" y="438226"/>
                  </a:lnTo>
                  <a:lnTo>
                    <a:pt x="71500" y="437895"/>
                  </a:lnTo>
                  <a:lnTo>
                    <a:pt x="65013" y="56161"/>
                  </a:lnTo>
                  <a:lnTo>
                    <a:pt x="54792" y="39300"/>
                  </a:lnTo>
                  <a:close/>
                </a:path>
                <a:path w="111760" h="438785">
                  <a:moveTo>
                    <a:pt x="54101" y="0"/>
                  </a:moveTo>
                  <a:lnTo>
                    <a:pt x="0" y="96481"/>
                  </a:lnTo>
                  <a:lnTo>
                    <a:pt x="1650" y="102527"/>
                  </a:lnTo>
                  <a:lnTo>
                    <a:pt x="6476" y="105194"/>
                  </a:lnTo>
                  <a:lnTo>
                    <a:pt x="11175" y="107873"/>
                  </a:lnTo>
                  <a:lnTo>
                    <a:pt x="17271" y="106171"/>
                  </a:lnTo>
                  <a:lnTo>
                    <a:pt x="45199" y="56397"/>
                  </a:lnTo>
                  <a:lnTo>
                    <a:pt x="44576" y="19773"/>
                  </a:lnTo>
                  <a:lnTo>
                    <a:pt x="64388" y="19443"/>
                  </a:lnTo>
                  <a:lnTo>
                    <a:pt x="65885" y="19443"/>
                  </a:lnTo>
                  <a:lnTo>
                    <a:pt x="54101" y="0"/>
                  </a:lnTo>
                  <a:close/>
                </a:path>
                <a:path w="111760" h="438785">
                  <a:moveTo>
                    <a:pt x="65885" y="19443"/>
                  </a:moveTo>
                  <a:lnTo>
                    <a:pt x="64388" y="19443"/>
                  </a:lnTo>
                  <a:lnTo>
                    <a:pt x="65013" y="56161"/>
                  </a:lnTo>
                  <a:lnTo>
                    <a:pt x="91693" y="100177"/>
                  </a:lnTo>
                  <a:lnTo>
                    <a:pt x="94487" y="104851"/>
                  </a:lnTo>
                  <a:lnTo>
                    <a:pt x="100583" y="106349"/>
                  </a:lnTo>
                  <a:lnTo>
                    <a:pt x="109981" y="100672"/>
                  </a:lnTo>
                  <a:lnTo>
                    <a:pt x="111506" y="94589"/>
                  </a:lnTo>
                  <a:lnTo>
                    <a:pt x="108584" y="89903"/>
                  </a:lnTo>
                  <a:lnTo>
                    <a:pt x="65885" y="19443"/>
                  </a:lnTo>
                  <a:close/>
                </a:path>
                <a:path w="111760" h="438785">
                  <a:moveTo>
                    <a:pt x="64388" y="19443"/>
                  </a:moveTo>
                  <a:lnTo>
                    <a:pt x="44576" y="19773"/>
                  </a:lnTo>
                  <a:lnTo>
                    <a:pt x="45199" y="56397"/>
                  </a:lnTo>
                  <a:lnTo>
                    <a:pt x="54792" y="39300"/>
                  </a:lnTo>
                  <a:lnTo>
                    <a:pt x="45973" y="24752"/>
                  </a:lnTo>
                  <a:lnTo>
                    <a:pt x="63118" y="24460"/>
                  </a:lnTo>
                  <a:lnTo>
                    <a:pt x="64474" y="24460"/>
                  </a:lnTo>
                  <a:lnTo>
                    <a:pt x="64388" y="19443"/>
                  </a:lnTo>
                  <a:close/>
                </a:path>
                <a:path w="111760" h="438785">
                  <a:moveTo>
                    <a:pt x="64474" y="24460"/>
                  </a:moveTo>
                  <a:lnTo>
                    <a:pt x="63118" y="24460"/>
                  </a:lnTo>
                  <a:lnTo>
                    <a:pt x="54792" y="39300"/>
                  </a:lnTo>
                  <a:lnTo>
                    <a:pt x="65013" y="56161"/>
                  </a:lnTo>
                  <a:lnTo>
                    <a:pt x="64474" y="24460"/>
                  </a:lnTo>
                  <a:close/>
                </a:path>
                <a:path w="111760" h="438785">
                  <a:moveTo>
                    <a:pt x="63118" y="24460"/>
                  </a:moveTo>
                  <a:lnTo>
                    <a:pt x="45973" y="24752"/>
                  </a:lnTo>
                  <a:lnTo>
                    <a:pt x="54792" y="39300"/>
                  </a:lnTo>
                  <a:lnTo>
                    <a:pt x="63118" y="2446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2546603" y="5731763"/>
              <a:ext cx="234695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2565332" y="4380225"/>
              <a:ext cx="328522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2161275" y="2944677"/>
              <a:ext cx="318272" cy="18597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2436875" y="3224783"/>
              <a:ext cx="166116" cy="17373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bject 28"/>
            <p:cNvSpPr/>
            <p:nvPr/>
          </p:nvSpPr>
          <p:spPr>
            <a:xfrm>
              <a:off x="2436875" y="3456431"/>
              <a:ext cx="166116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2436875" y="3689603"/>
              <a:ext cx="166116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2436875" y="3921251"/>
              <a:ext cx="166116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2330958" y="3131057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1011935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60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5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object 32"/>
            <p:cNvSpPr/>
            <p:nvPr/>
          </p:nvSpPr>
          <p:spPr>
            <a:xfrm>
              <a:off x="1632966" y="3645280"/>
              <a:ext cx="935355" cy="986155"/>
            </a:xfrm>
            <a:custGeom>
              <a:avLst/>
              <a:gdLst/>
              <a:ahLst/>
              <a:cxnLst/>
              <a:rect l="l" t="t" r="r" b="b"/>
              <a:pathLst>
                <a:path w="935355" h="986154">
                  <a:moveTo>
                    <a:pt x="699249" y="55765"/>
                  </a:moveTo>
                  <a:lnTo>
                    <a:pt x="682269" y="45847"/>
                  </a:lnTo>
                  <a:lnTo>
                    <a:pt x="608457" y="2794"/>
                  </a:lnTo>
                  <a:lnTo>
                    <a:pt x="603758" y="0"/>
                  </a:ln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43026" y="45847"/>
                  </a:lnTo>
                  <a:lnTo>
                    <a:pt x="0" y="45847"/>
                  </a:lnTo>
                  <a:lnTo>
                    <a:pt x="0" y="65659"/>
                  </a:lnTo>
                  <a:lnTo>
                    <a:pt x="643051" y="65659"/>
                  </a:lnTo>
                  <a:lnTo>
                    <a:pt x="660031" y="55765"/>
                  </a:ln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8" y="105156"/>
                  </a:lnTo>
                  <a:lnTo>
                    <a:pt x="597662" y="109982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69" y="65659"/>
                  </a:lnTo>
                  <a:lnTo>
                    <a:pt x="699249" y="55765"/>
                  </a:lnTo>
                  <a:close/>
                </a:path>
                <a:path w="935355" h="986154">
                  <a:moveTo>
                    <a:pt x="934847" y="655193"/>
                  </a:moveTo>
                  <a:lnTo>
                    <a:pt x="932180" y="650367"/>
                  </a:lnTo>
                  <a:lnTo>
                    <a:pt x="891641" y="578104"/>
                  </a:lnTo>
                  <a:lnTo>
                    <a:pt x="880745" y="558673"/>
                  </a:lnTo>
                  <a:lnTo>
                    <a:pt x="826135" y="648589"/>
                  </a:lnTo>
                  <a:lnTo>
                    <a:pt x="823341" y="653288"/>
                  </a:lnTo>
                  <a:lnTo>
                    <a:pt x="824738" y="659384"/>
                  </a:lnTo>
                  <a:lnTo>
                    <a:pt x="834136" y="664972"/>
                  </a:lnTo>
                  <a:lnTo>
                    <a:pt x="840232" y="663575"/>
                  </a:lnTo>
                  <a:lnTo>
                    <a:pt x="843026" y="658876"/>
                  </a:lnTo>
                  <a:lnTo>
                    <a:pt x="869810" y="614794"/>
                  </a:lnTo>
                  <a:lnTo>
                    <a:pt x="863346" y="985393"/>
                  </a:lnTo>
                  <a:lnTo>
                    <a:pt x="883158" y="985774"/>
                  </a:lnTo>
                  <a:lnTo>
                    <a:pt x="889622" y="615188"/>
                  </a:lnTo>
                  <a:lnTo>
                    <a:pt x="914781" y="660146"/>
                  </a:lnTo>
                  <a:lnTo>
                    <a:pt x="917575" y="664845"/>
                  </a:lnTo>
                  <a:lnTo>
                    <a:pt x="923544" y="666623"/>
                  </a:lnTo>
                  <a:lnTo>
                    <a:pt x="928370" y="663829"/>
                  </a:lnTo>
                  <a:lnTo>
                    <a:pt x="933069" y="661162"/>
                  </a:lnTo>
                  <a:lnTo>
                    <a:pt x="934847" y="655193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1746503" y="3374135"/>
              <a:ext cx="426719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4" name="object 34"/>
            <p:cNvSpPr/>
            <p:nvPr/>
          </p:nvSpPr>
          <p:spPr>
            <a:xfrm>
              <a:off x="1013737" y="2963001"/>
              <a:ext cx="308976" cy="175921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1363979" y="3227831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object 36"/>
            <p:cNvSpPr/>
            <p:nvPr/>
          </p:nvSpPr>
          <p:spPr>
            <a:xfrm>
              <a:off x="1363979" y="3461003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1363979" y="3692651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1363979" y="3925823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1258061" y="3135629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59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59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2699765" y="3643756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3"/>
                  </a:moveTo>
                  <a:lnTo>
                    <a:pt x="598423" y="91694"/>
                  </a:lnTo>
                  <a:lnTo>
                    <a:pt x="593724" y="94361"/>
                  </a:lnTo>
                  <a:lnTo>
                    <a:pt x="592073" y="100457"/>
                  </a:lnTo>
                  <a:lnTo>
                    <a:pt x="594868" y="105156"/>
                  </a:lnTo>
                  <a:lnTo>
                    <a:pt x="597661" y="109982"/>
                  </a:lnTo>
                  <a:lnTo>
                    <a:pt x="603757" y="111506"/>
                  </a:lnTo>
                  <a:lnTo>
                    <a:pt x="608457" y="108712"/>
                  </a:lnTo>
                  <a:lnTo>
                    <a:pt x="682276" y="65659"/>
                  </a:lnTo>
                  <a:lnTo>
                    <a:pt x="679704" y="65659"/>
                  </a:lnTo>
                  <a:lnTo>
                    <a:pt x="679704" y="64262"/>
                  </a:lnTo>
                  <a:lnTo>
                    <a:pt x="674623" y="64262"/>
                  </a:lnTo>
                  <a:lnTo>
                    <a:pt x="660037" y="55753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4" y="45847"/>
                  </a:lnTo>
                  <a:lnTo>
                    <a:pt x="679704" y="65659"/>
                  </a:lnTo>
                  <a:lnTo>
                    <a:pt x="682276" y="65659"/>
                  </a:lnTo>
                  <a:lnTo>
                    <a:pt x="699261" y="55753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3" y="47244"/>
                  </a:moveTo>
                  <a:lnTo>
                    <a:pt x="660037" y="55753"/>
                  </a:lnTo>
                  <a:lnTo>
                    <a:pt x="674623" y="64262"/>
                  </a:lnTo>
                  <a:lnTo>
                    <a:pt x="674623" y="47244"/>
                  </a:lnTo>
                  <a:close/>
                </a:path>
                <a:path w="699770" h="111760">
                  <a:moveTo>
                    <a:pt x="679704" y="47244"/>
                  </a:moveTo>
                  <a:lnTo>
                    <a:pt x="674623" y="47244"/>
                  </a:lnTo>
                  <a:lnTo>
                    <a:pt x="674623" y="64262"/>
                  </a:lnTo>
                  <a:lnTo>
                    <a:pt x="679704" y="64262"/>
                  </a:lnTo>
                  <a:lnTo>
                    <a:pt x="679704" y="47244"/>
                  </a:lnTo>
                  <a:close/>
                </a:path>
                <a:path w="699770" h="111760">
                  <a:moveTo>
                    <a:pt x="603757" y="0"/>
                  </a:moveTo>
                  <a:lnTo>
                    <a:pt x="597661" y="1524"/>
                  </a:lnTo>
                  <a:lnTo>
                    <a:pt x="594868" y="6350"/>
                  </a:lnTo>
                  <a:lnTo>
                    <a:pt x="592073" y="11049"/>
                  </a:lnTo>
                  <a:lnTo>
                    <a:pt x="593724" y="17145"/>
                  </a:lnTo>
                  <a:lnTo>
                    <a:pt x="598423" y="19812"/>
                  </a:lnTo>
                  <a:lnTo>
                    <a:pt x="660037" y="55753"/>
                  </a:lnTo>
                  <a:lnTo>
                    <a:pt x="674623" y="47244"/>
                  </a:lnTo>
                  <a:lnTo>
                    <a:pt x="679704" y="47244"/>
                  </a:lnTo>
                  <a:lnTo>
                    <a:pt x="679704" y="45847"/>
                  </a:lnTo>
                  <a:lnTo>
                    <a:pt x="682276" y="45847"/>
                  </a:lnTo>
                  <a:lnTo>
                    <a:pt x="608457" y="2794"/>
                  </a:lnTo>
                  <a:lnTo>
                    <a:pt x="6037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2813303" y="3374135"/>
              <a:ext cx="426719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3179216" y="2926079"/>
              <a:ext cx="327317" cy="213876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3505199" y="3255263"/>
              <a:ext cx="166115" cy="17525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3505199" y="348843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3505199" y="3720083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3505199" y="395325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3399281" y="3163061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59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4233762" y="2926079"/>
              <a:ext cx="330490" cy="21387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4456938" y="3172205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6"/>
                  </a:lnTo>
                  <a:lnTo>
                    <a:pt x="60960" y="1072896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3757421" y="3652900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3"/>
                  </a:moveTo>
                  <a:lnTo>
                    <a:pt x="598424" y="91693"/>
                  </a:lnTo>
                  <a:lnTo>
                    <a:pt x="593725" y="94361"/>
                  </a:lnTo>
                  <a:lnTo>
                    <a:pt x="592074" y="100456"/>
                  </a:lnTo>
                  <a:lnTo>
                    <a:pt x="594867" y="105156"/>
                  </a:lnTo>
                  <a:lnTo>
                    <a:pt x="597662" y="109981"/>
                  </a:lnTo>
                  <a:lnTo>
                    <a:pt x="603757" y="111506"/>
                  </a:lnTo>
                  <a:lnTo>
                    <a:pt x="608456" y="108712"/>
                  </a:lnTo>
                  <a:lnTo>
                    <a:pt x="682276" y="65659"/>
                  </a:lnTo>
                  <a:lnTo>
                    <a:pt x="679703" y="65659"/>
                  </a:lnTo>
                  <a:lnTo>
                    <a:pt x="679703" y="64262"/>
                  </a:lnTo>
                  <a:lnTo>
                    <a:pt x="674624" y="64262"/>
                  </a:lnTo>
                  <a:lnTo>
                    <a:pt x="660037" y="55753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3" y="45847"/>
                  </a:lnTo>
                  <a:lnTo>
                    <a:pt x="679703" y="65659"/>
                  </a:lnTo>
                  <a:lnTo>
                    <a:pt x="682276" y="65659"/>
                  </a:lnTo>
                  <a:lnTo>
                    <a:pt x="699262" y="55753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4" y="47243"/>
                  </a:moveTo>
                  <a:lnTo>
                    <a:pt x="660037" y="55753"/>
                  </a:lnTo>
                  <a:lnTo>
                    <a:pt x="674624" y="64262"/>
                  </a:lnTo>
                  <a:lnTo>
                    <a:pt x="674624" y="47243"/>
                  </a:lnTo>
                  <a:close/>
                </a:path>
                <a:path w="699770" h="111760">
                  <a:moveTo>
                    <a:pt x="679703" y="47243"/>
                  </a:moveTo>
                  <a:lnTo>
                    <a:pt x="674624" y="47243"/>
                  </a:lnTo>
                  <a:lnTo>
                    <a:pt x="674624" y="64262"/>
                  </a:lnTo>
                  <a:lnTo>
                    <a:pt x="679703" y="64262"/>
                  </a:lnTo>
                  <a:lnTo>
                    <a:pt x="679703" y="47243"/>
                  </a:lnTo>
                  <a:close/>
                </a:path>
                <a:path w="699770" h="111760">
                  <a:moveTo>
                    <a:pt x="603757" y="0"/>
                  </a:moveTo>
                  <a:lnTo>
                    <a:pt x="597662" y="1524"/>
                  </a:lnTo>
                  <a:lnTo>
                    <a:pt x="594867" y="6350"/>
                  </a:lnTo>
                  <a:lnTo>
                    <a:pt x="592074" y="11049"/>
                  </a:lnTo>
                  <a:lnTo>
                    <a:pt x="593725" y="17144"/>
                  </a:lnTo>
                  <a:lnTo>
                    <a:pt x="598424" y="19812"/>
                  </a:lnTo>
                  <a:lnTo>
                    <a:pt x="660037" y="55753"/>
                  </a:lnTo>
                  <a:lnTo>
                    <a:pt x="674624" y="47243"/>
                  </a:lnTo>
                  <a:lnTo>
                    <a:pt x="679703" y="47243"/>
                  </a:lnTo>
                  <a:lnTo>
                    <a:pt x="679703" y="45847"/>
                  </a:lnTo>
                  <a:lnTo>
                    <a:pt x="682276" y="45847"/>
                  </a:lnTo>
                  <a:lnTo>
                    <a:pt x="608456" y="2793"/>
                  </a:lnTo>
                  <a:lnTo>
                    <a:pt x="603757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3869436" y="3374135"/>
              <a:ext cx="428243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4094987" y="4972966"/>
              <a:ext cx="329184" cy="20457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4553712" y="4753355"/>
              <a:ext cx="166115" cy="1584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4553712" y="4960619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4553712" y="5167883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4553712" y="5375147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4449318" y="4671822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60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59"/>
                  </a:lnTo>
                  <a:lnTo>
                    <a:pt x="365760" y="894587"/>
                  </a:lnTo>
                  <a:lnTo>
                    <a:pt x="360967" y="918316"/>
                  </a:lnTo>
                  <a:lnTo>
                    <a:pt x="347900" y="937693"/>
                  </a:lnTo>
                  <a:lnTo>
                    <a:pt x="328523" y="950757"/>
                  </a:lnTo>
                  <a:lnTo>
                    <a:pt x="304800" y="955547"/>
                  </a:lnTo>
                  <a:lnTo>
                    <a:pt x="60960" y="955547"/>
                  </a:lnTo>
                  <a:lnTo>
                    <a:pt x="37236" y="950757"/>
                  </a:lnTo>
                  <a:lnTo>
                    <a:pt x="17859" y="937693"/>
                  </a:lnTo>
                  <a:lnTo>
                    <a:pt x="4792" y="918316"/>
                  </a:lnTo>
                  <a:lnTo>
                    <a:pt x="0" y="894587"/>
                  </a:lnTo>
                  <a:lnTo>
                    <a:pt x="0" y="60959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4576444" y="5627319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2" y="39237"/>
                  </a:moveTo>
                  <a:lnTo>
                    <a:pt x="45846" y="56219"/>
                  </a:lnTo>
                  <a:lnTo>
                    <a:pt x="45846" y="438111"/>
                  </a:lnTo>
                  <a:lnTo>
                    <a:pt x="65658" y="438111"/>
                  </a:lnTo>
                  <a:lnTo>
                    <a:pt x="65658" y="56219"/>
                  </a:lnTo>
                  <a:lnTo>
                    <a:pt x="55752" y="39237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3" y="90868"/>
                  </a:lnTo>
                  <a:lnTo>
                    <a:pt x="0" y="95592"/>
                  </a:lnTo>
                  <a:lnTo>
                    <a:pt x="1524" y="101663"/>
                  </a:lnTo>
                  <a:lnTo>
                    <a:pt x="6350" y="104419"/>
                  </a:lnTo>
                  <a:lnTo>
                    <a:pt x="11049" y="107175"/>
                  </a:lnTo>
                  <a:lnTo>
                    <a:pt x="17144" y="105575"/>
                  </a:lnTo>
                  <a:lnTo>
                    <a:pt x="19812" y="100850"/>
                  </a:lnTo>
                  <a:lnTo>
                    <a:pt x="45846" y="56219"/>
                  </a:lnTo>
                  <a:lnTo>
                    <a:pt x="45846" y="19659"/>
                  </a:lnTo>
                  <a:lnTo>
                    <a:pt x="67210" y="19659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210" y="19659"/>
                  </a:moveTo>
                  <a:lnTo>
                    <a:pt x="65658" y="19659"/>
                  </a:lnTo>
                  <a:lnTo>
                    <a:pt x="65659" y="56219"/>
                  </a:lnTo>
                  <a:lnTo>
                    <a:pt x="91693" y="100850"/>
                  </a:lnTo>
                  <a:lnTo>
                    <a:pt x="94360" y="105587"/>
                  </a:lnTo>
                  <a:lnTo>
                    <a:pt x="100456" y="107175"/>
                  </a:lnTo>
                  <a:lnTo>
                    <a:pt x="105155" y="104419"/>
                  </a:lnTo>
                  <a:lnTo>
                    <a:pt x="109981" y="101663"/>
                  </a:lnTo>
                  <a:lnTo>
                    <a:pt x="111505" y="95592"/>
                  </a:lnTo>
                  <a:lnTo>
                    <a:pt x="108712" y="90868"/>
                  </a:lnTo>
                  <a:lnTo>
                    <a:pt x="67210" y="19659"/>
                  </a:lnTo>
                  <a:close/>
                </a:path>
                <a:path w="111760" h="438150">
                  <a:moveTo>
                    <a:pt x="65658" y="19659"/>
                  </a:moveTo>
                  <a:lnTo>
                    <a:pt x="45846" y="19659"/>
                  </a:lnTo>
                  <a:lnTo>
                    <a:pt x="45846" y="56219"/>
                  </a:lnTo>
                  <a:lnTo>
                    <a:pt x="55752" y="39237"/>
                  </a:lnTo>
                  <a:lnTo>
                    <a:pt x="47243" y="24650"/>
                  </a:lnTo>
                  <a:lnTo>
                    <a:pt x="65658" y="24650"/>
                  </a:lnTo>
                  <a:lnTo>
                    <a:pt x="65658" y="19659"/>
                  </a:lnTo>
                  <a:close/>
                </a:path>
                <a:path w="111760" h="438150">
                  <a:moveTo>
                    <a:pt x="65658" y="24650"/>
                  </a:moveTo>
                  <a:lnTo>
                    <a:pt x="64262" y="24650"/>
                  </a:lnTo>
                  <a:lnTo>
                    <a:pt x="55752" y="39237"/>
                  </a:lnTo>
                  <a:lnTo>
                    <a:pt x="65659" y="56219"/>
                  </a:lnTo>
                  <a:lnTo>
                    <a:pt x="65658" y="24650"/>
                  </a:lnTo>
                  <a:close/>
                </a:path>
                <a:path w="111760" h="438150">
                  <a:moveTo>
                    <a:pt x="64262" y="24650"/>
                  </a:moveTo>
                  <a:lnTo>
                    <a:pt x="47243" y="24650"/>
                  </a:lnTo>
                  <a:lnTo>
                    <a:pt x="55752" y="39237"/>
                  </a:lnTo>
                  <a:lnTo>
                    <a:pt x="64262" y="246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4655819" y="5731763"/>
              <a:ext cx="236220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4691165" y="4380225"/>
              <a:ext cx="327219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4584064" y="4245101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60" h="427354">
                  <a:moveTo>
                    <a:pt x="55753" y="39224"/>
                  </a:moveTo>
                  <a:lnTo>
                    <a:pt x="45847" y="56206"/>
                  </a:lnTo>
                  <a:lnTo>
                    <a:pt x="45847" y="426974"/>
                  </a:lnTo>
                  <a:lnTo>
                    <a:pt x="65659" y="426974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60" h="427354">
                  <a:moveTo>
                    <a:pt x="55752" y="0"/>
                  </a:moveTo>
                  <a:lnTo>
                    <a:pt x="2794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427354">
                  <a:moveTo>
                    <a:pt x="67159" y="19558"/>
                  </a:moveTo>
                  <a:lnTo>
                    <a:pt x="65659" y="19558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5156" y="104393"/>
                  </a:lnTo>
                  <a:lnTo>
                    <a:pt x="109982" y="101600"/>
                  </a:lnTo>
                  <a:lnTo>
                    <a:pt x="111506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427354">
                  <a:moveTo>
                    <a:pt x="65659" y="19558"/>
                  </a:moveTo>
                  <a:lnTo>
                    <a:pt x="45847" y="19558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8"/>
                  </a:lnTo>
                  <a:close/>
                </a:path>
                <a:path w="111760" h="427354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427354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4561332" y="3264407"/>
              <a:ext cx="166115" cy="175259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4561332" y="3497579"/>
              <a:ext cx="166115" cy="173735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4561332" y="3729227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4561332" y="3962400"/>
              <a:ext cx="166115" cy="173736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4833365" y="3643756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3"/>
                  </a:moveTo>
                  <a:lnTo>
                    <a:pt x="598424" y="91694"/>
                  </a:lnTo>
                  <a:lnTo>
                    <a:pt x="593725" y="94361"/>
                  </a:lnTo>
                  <a:lnTo>
                    <a:pt x="592074" y="100457"/>
                  </a:lnTo>
                  <a:lnTo>
                    <a:pt x="594868" y="105156"/>
                  </a:lnTo>
                  <a:lnTo>
                    <a:pt x="597662" y="109982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76" y="65659"/>
                  </a:lnTo>
                  <a:lnTo>
                    <a:pt x="679704" y="65659"/>
                  </a:lnTo>
                  <a:lnTo>
                    <a:pt x="679704" y="64262"/>
                  </a:lnTo>
                  <a:lnTo>
                    <a:pt x="674624" y="64262"/>
                  </a:lnTo>
                  <a:lnTo>
                    <a:pt x="660037" y="55753"/>
                  </a:lnTo>
                  <a:close/>
                </a:path>
                <a:path w="699770" h="111760">
                  <a:moveTo>
                    <a:pt x="643055" y="45847"/>
                  </a:moveTo>
                  <a:lnTo>
                    <a:pt x="0" y="45847"/>
                  </a:lnTo>
                  <a:lnTo>
                    <a:pt x="0" y="65659"/>
                  </a:lnTo>
                  <a:lnTo>
                    <a:pt x="643055" y="65659"/>
                  </a:lnTo>
                  <a:lnTo>
                    <a:pt x="660037" y="55753"/>
                  </a:lnTo>
                  <a:lnTo>
                    <a:pt x="643055" y="45847"/>
                  </a:lnTo>
                  <a:close/>
                </a:path>
                <a:path w="699770" h="111760">
                  <a:moveTo>
                    <a:pt x="682276" y="45847"/>
                  </a:moveTo>
                  <a:lnTo>
                    <a:pt x="679704" y="45847"/>
                  </a:lnTo>
                  <a:lnTo>
                    <a:pt x="679704" y="65659"/>
                  </a:lnTo>
                  <a:lnTo>
                    <a:pt x="682276" y="65659"/>
                  </a:lnTo>
                  <a:lnTo>
                    <a:pt x="699262" y="55753"/>
                  </a:lnTo>
                  <a:lnTo>
                    <a:pt x="682276" y="45847"/>
                  </a:lnTo>
                  <a:close/>
                </a:path>
                <a:path w="699770" h="111760">
                  <a:moveTo>
                    <a:pt x="674624" y="47244"/>
                  </a:moveTo>
                  <a:lnTo>
                    <a:pt x="660037" y="55753"/>
                  </a:lnTo>
                  <a:lnTo>
                    <a:pt x="674624" y="64262"/>
                  </a:lnTo>
                  <a:lnTo>
                    <a:pt x="674624" y="47244"/>
                  </a:lnTo>
                  <a:close/>
                </a:path>
                <a:path w="699770" h="111760">
                  <a:moveTo>
                    <a:pt x="679704" y="47244"/>
                  </a:moveTo>
                  <a:lnTo>
                    <a:pt x="674624" y="47244"/>
                  </a:lnTo>
                  <a:lnTo>
                    <a:pt x="674624" y="64262"/>
                  </a:lnTo>
                  <a:lnTo>
                    <a:pt x="679704" y="64262"/>
                  </a:lnTo>
                  <a:lnTo>
                    <a:pt x="679704" y="47244"/>
                  </a:lnTo>
                  <a:close/>
                </a:path>
                <a:path w="699770" h="111760">
                  <a:moveTo>
                    <a:pt x="603758" y="0"/>
                  </a:move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5"/>
                  </a:lnTo>
                  <a:lnTo>
                    <a:pt x="598424" y="19812"/>
                  </a:lnTo>
                  <a:lnTo>
                    <a:pt x="660037" y="55753"/>
                  </a:lnTo>
                  <a:lnTo>
                    <a:pt x="674624" y="47244"/>
                  </a:lnTo>
                  <a:lnTo>
                    <a:pt x="679704" y="47244"/>
                  </a:lnTo>
                  <a:lnTo>
                    <a:pt x="679704" y="45847"/>
                  </a:lnTo>
                  <a:lnTo>
                    <a:pt x="682276" y="45847"/>
                  </a:lnTo>
                  <a:lnTo>
                    <a:pt x="608457" y="2794"/>
                  </a:lnTo>
                  <a:lnTo>
                    <a:pt x="60375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4946903" y="3374135"/>
              <a:ext cx="426720" cy="2926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5314336" y="2949327"/>
              <a:ext cx="321340" cy="19062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5638800" y="3255263"/>
              <a:ext cx="166115" cy="17525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5638800" y="348843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5638800" y="3720083"/>
              <a:ext cx="166115" cy="17526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5638800" y="3953255"/>
              <a:ext cx="166115" cy="173736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5172730" y="4972966"/>
              <a:ext cx="331649" cy="20457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5631180" y="4744211"/>
              <a:ext cx="166115" cy="15849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5631180" y="4951475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6" name="object 76"/>
            <p:cNvSpPr/>
            <p:nvPr/>
          </p:nvSpPr>
          <p:spPr>
            <a:xfrm>
              <a:off x="5631180" y="5158739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7" name="object 77"/>
            <p:cNvSpPr/>
            <p:nvPr/>
          </p:nvSpPr>
          <p:spPr>
            <a:xfrm>
              <a:off x="5631180" y="5366003"/>
              <a:ext cx="166115" cy="158496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5525262" y="4662677"/>
              <a:ext cx="365760" cy="955675"/>
            </a:xfrm>
            <a:custGeom>
              <a:avLst/>
              <a:gdLst/>
              <a:ahLst/>
              <a:cxnLst/>
              <a:rect l="l" t="t" r="r" b="b"/>
              <a:pathLst>
                <a:path w="365760" h="955675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60" y="60960"/>
                  </a:lnTo>
                  <a:lnTo>
                    <a:pt x="365760" y="894588"/>
                  </a:lnTo>
                  <a:lnTo>
                    <a:pt x="360967" y="918316"/>
                  </a:lnTo>
                  <a:lnTo>
                    <a:pt x="347900" y="937693"/>
                  </a:lnTo>
                  <a:lnTo>
                    <a:pt x="328523" y="950757"/>
                  </a:lnTo>
                  <a:lnTo>
                    <a:pt x="304800" y="955548"/>
                  </a:lnTo>
                  <a:lnTo>
                    <a:pt x="60960" y="955548"/>
                  </a:lnTo>
                  <a:lnTo>
                    <a:pt x="37236" y="950757"/>
                  </a:lnTo>
                  <a:lnTo>
                    <a:pt x="17859" y="937693"/>
                  </a:lnTo>
                  <a:lnTo>
                    <a:pt x="4792" y="918316"/>
                  </a:lnTo>
                  <a:lnTo>
                    <a:pt x="0" y="894588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60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0046B6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5652388" y="5618175"/>
              <a:ext cx="111760" cy="438150"/>
            </a:xfrm>
            <a:custGeom>
              <a:avLst/>
              <a:gdLst/>
              <a:ahLst/>
              <a:cxnLst/>
              <a:rect l="l" t="t" r="r" b="b"/>
              <a:pathLst>
                <a:path w="111760" h="438150">
                  <a:moveTo>
                    <a:pt x="55753" y="39237"/>
                  </a:moveTo>
                  <a:lnTo>
                    <a:pt x="45847" y="56219"/>
                  </a:lnTo>
                  <a:lnTo>
                    <a:pt x="45847" y="438111"/>
                  </a:lnTo>
                  <a:lnTo>
                    <a:pt x="65659" y="438111"/>
                  </a:lnTo>
                  <a:lnTo>
                    <a:pt x="65659" y="56219"/>
                  </a:lnTo>
                  <a:lnTo>
                    <a:pt x="55753" y="39237"/>
                  </a:lnTo>
                  <a:close/>
                </a:path>
                <a:path w="111760" h="438150">
                  <a:moveTo>
                    <a:pt x="55752" y="0"/>
                  </a:moveTo>
                  <a:lnTo>
                    <a:pt x="2794" y="90868"/>
                  </a:lnTo>
                  <a:lnTo>
                    <a:pt x="0" y="95592"/>
                  </a:lnTo>
                  <a:lnTo>
                    <a:pt x="1524" y="101663"/>
                  </a:lnTo>
                  <a:lnTo>
                    <a:pt x="6350" y="104419"/>
                  </a:lnTo>
                  <a:lnTo>
                    <a:pt x="11049" y="107175"/>
                  </a:lnTo>
                  <a:lnTo>
                    <a:pt x="17145" y="105587"/>
                  </a:lnTo>
                  <a:lnTo>
                    <a:pt x="19812" y="100850"/>
                  </a:lnTo>
                  <a:lnTo>
                    <a:pt x="45847" y="56219"/>
                  </a:lnTo>
                  <a:lnTo>
                    <a:pt x="45847" y="19659"/>
                  </a:lnTo>
                  <a:lnTo>
                    <a:pt x="67210" y="19659"/>
                  </a:lnTo>
                  <a:lnTo>
                    <a:pt x="55752" y="0"/>
                  </a:lnTo>
                  <a:close/>
                </a:path>
                <a:path w="111760" h="438150">
                  <a:moveTo>
                    <a:pt x="67210" y="19659"/>
                  </a:moveTo>
                  <a:lnTo>
                    <a:pt x="65659" y="19659"/>
                  </a:lnTo>
                  <a:lnTo>
                    <a:pt x="65659" y="56219"/>
                  </a:lnTo>
                  <a:lnTo>
                    <a:pt x="91694" y="100850"/>
                  </a:lnTo>
                  <a:lnTo>
                    <a:pt x="94361" y="105587"/>
                  </a:lnTo>
                  <a:lnTo>
                    <a:pt x="100457" y="107175"/>
                  </a:lnTo>
                  <a:lnTo>
                    <a:pt x="105156" y="104419"/>
                  </a:lnTo>
                  <a:lnTo>
                    <a:pt x="109982" y="101663"/>
                  </a:lnTo>
                  <a:lnTo>
                    <a:pt x="111506" y="95592"/>
                  </a:lnTo>
                  <a:lnTo>
                    <a:pt x="108712" y="90868"/>
                  </a:lnTo>
                  <a:lnTo>
                    <a:pt x="67210" y="19659"/>
                  </a:lnTo>
                  <a:close/>
                </a:path>
                <a:path w="111760" h="438150">
                  <a:moveTo>
                    <a:pt x="65659" y="19659"/>
                  </a:moveTo>
                  <a:lnTo>
                    <a:pt x="45847" y="19659"/>
                  </a:lnTo>
                  <a:lnTo>
                    <a:pt x="45847" y="56219"/>
                  </a:lnTo>
                  <a:lnTo>
                    <a:pt x="55753" y="39237"/>
                  </a:lnTo>
                  <a:lnTo>
                    <a:pt x="47244" y="24650"/>
                  </a:lnTo>
                  <a:lnTo>
                    <a:pt x="65659" y="24650"/>
                  </a:lnTo>
                  <a:lnTo>
                    <a:pt x="65659" y="19659"/>
                  </a:lnTo>
                  <a:close/>
                </a:path>
                <a:path w="111760" h="438150">
                  <a:moveTo>
                    <a:pt x="65659" y="24650"/>
                  </a:moveTo>
                  <a:lnTo>
                    <a:pt x="64262" y="24650"/>
                  </a:lnTo>
                  <a:lnTo>
                    <a:pt x="55753" y="39237"/>
                  </a:lnTo>
                  <a:lnTo>
                    <a:pt x="65659" y="56219"/>
                  </a:lnTo>
                  <a:lnTo>
                    <a:pt x="65659" y="24650"/>
                  </a:lnTo>
                  <a:close/>
                </a:path>
                <a:path w="111760" h="438150">
                  <a:moveTo>
                    <a:pt x="64262" y="24650"/>
                  </a:moveTo>
                  <a:lnTo>
                    <a:pt x="47244" y="24650"/>
                  </a:lnTo>
                  <a:lnTo>
                    <a:pt x="55753" y="39237"/>
                  </a:lnTo>
                  <a:lnTo>
                    <a:pt x="64262" y="2465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5731763" y="5731763"/>
              <a:ext cx="236220" cy="278892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5767256" y="4380225"/>
              <a:ext cx="328522" cy="20238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5660008" y="4235957"/>
              <a:ext cx="111760" cy="427355"/>
            </a:xfrm>
            <a:custGeom>
              <a:avLst/>
              <a:gdLst/>
              <a:ahLst/>
              <a:cxnLst/>
              <a:rect l="l" t="t" r="r" b="b"/>
              <a:pathLst>
                <a:path w="111760" h="427354">
                  <a:moveTo>
                    <a:pt x="55752" y="39224"/>
                  </a:moveTo>
                  <a:lnTo>
                    <a:pt x="45846" y="56206"/>
                  </a:lnTo>
                  <a:lnTo>
                    <a:pt x="45846" y="426974"/>
                  </a:lnTo>
                  <a:lnTo>
                    <a:pt x="65658" y="426974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427354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8"/>
                  </a:lnTo>
                  <a:lnTo>
                    <a:pt x="17144" y="105537"/>
                  </a:lnTo>
                  <a:lnTo>
                    <a:pt x="19812" y="100838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427354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8"/>
                  </a:lnTo>
                  <a:lnTo>
                    <a:pt x="94361" y="105537"/>
                  </a:lnTo>
                  <a:lnTo>
                    <a:pt x="100456" y="107188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427354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8"/>
                  </a:lnTo>
                  <a:lnTo>
                    <a:pt x="65658" y="24638"/>
                  </a:lnTo>
                  <a:lnTo>
                    <a:pt x="65658" y="19558"/>
                  </a:lnTo>
                  <a:close/>
                </a:path>
                <a:path w="111760" h="427354">
                  <a:moveTo>
                    <a:pt x="65658" y="24638"/>
                  </a:moveTo>
                  <a:lnTo>
                    <a:pt x="64262" y="24638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8"/>
                  </a:lnTo>
                  <a:close/>
                </a:path>
                <a:path w="111760" h="427354">
                  <a:moveTo>
                    <a:pt x="64262" y="24638"/>
                  </a:moveTo>
                  <a:lnTo>
                    <a:pt x="47243" y="24638"/>
                  </a:lnTo>
                  <a:lnTo>
                    <a:pt x="55752" y="39224"/>
                  </a:lnTo>
                  <a:lnTo>
                    <a:pt x="64262" y="24638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3" name="object 83"/>
            <p:cNvSpPr/>
            <p:nvPr/>
          </p:nvSpPr>
          <p:spPr>
            <a:xfrm>
              <a:off x="5532882" y="3163061"/>
              <a:ext cx="365760" cy="1073150"/>
            </a:xfrm>
            <a:custGeom>
              <a:avLst/>
              <a:gdLst/>
              <a:ahLst/>
              <a:cxnLst/>
              <a:rect l="l" t="t" r="r" b="b"/>
              <a:pathLst>
                <a:path w="365760" h="1073150">
                  <a:moveTo>
                    <a:pt x="304800" y="0"/>
                  </a:moveTo>
                  <a:lnTo>
                    <a:pt x="328523" y="4792"/>
                  </a:lnTo>
                  <a:lnTo>
                    <a:pt x="347900" y="17859"/>
                  </a:lnTo>
                  <a:lnTo>
                    <a:pt x="360967" y="37236"/>
                  </a:lnTo>
                  <a:lnTo>
                    <a:pt x="365759" y="60960"/>
                  </a:lnTo>
                  <a:lnTo>
                    <a:pt x="365759" y="1011936"/>
                  </a:lnTo>
                  <a:lnTo>
                    <a:pt x="360967" y="1035659"/>
                  </a:lnTo>
                  <a:lnTo>
                    <a:pt x="347900" y="1055036"/>
                  </a:lnTo>
                  <a:lnTo>
                    <a:pt x="328523" y="1068103"/>
                  </a:lnTo>
                  <a:lnTo>
                    <a:pt x="304800" y="1072895"/>
                  </a:lnTo>
                  <a:lnTo>
                    <a:pt x="60959" y="1072895"/>
                  </a:lnTo>
                  <a:lnTo>
                    <a:pt x="37236" y="1068103"/>
                  </a:lnTo>
                  <a:lnTo>
                    <a:pt x="17859" y="1055036"/>
                  </a:lnTo>
                  <a:lnTo>
                    <a:pt x="4792" y="1035659"/>
                  </a:lnTo>
                  <a:lnTo>
                    <a:pt x="0" y="1011936"/>
                  </a:lnTo>
                  <a:lnTo>
                    <a:pt x="0" y="60960"/>
                  </a:lnTo>
                  <a:lnTo>
                    <a:pt x="4792" y="37236"/>
                  </a:lnTo>
                  <a:lnTo>
                    <a:pt x="17859" y="17859"/>
                  </a:lnTo>
                  <a:lnTo>
                    <a:pt x="37236" y="4792"/>
                  </a:lnTo>
                  <a:lnTo>
                    <a:pt x="60959" y="0"/>
                  </a:lnTo>
                  <a:lnTo>
                    <a:pt x="30480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4" name="object 84"/>
            <p:cNvSpPr/>
            <p:nvPr/>
          </p:nvSpPr>
          <p:spPr>
            <a:xfrm>
              <a:off x="5660008" y="2582417"/>
              <a:ext cx="111760" cy="579755"/>
            </a:xfrm>
            <a:custGeom>
              <a:avLst/>
              <a:gdLst/>
              <a:ahLst/>
              <a:cxnLst/>
              <a:rect l="l" t="t" r="r" b="b"/>
              <a:pathLst>
                <a:path w="111760" h="579755">
                  <a:moveTo>
                    <a:pt x="55752" y="39224"/>
                  </a:moveTo>
                  <a:lnTo>
                    <a:pt x="45846" y="56206"/>
                  </a:lnTo>
                  <a:lnTo>
                    <a:pt x="45846" y="579247"/>
                  </a:lnTo>
                  <a:lnTo>
                    <a:pt x="65658" y="579247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579755">
                  <a:moveTo>
                    <a:pt x="55752" y="0"/>
                  </a:moveTo>
                  <a:lnTo>
                    <a:pt x="2793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6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579755">
                  <a:moveTo>
                    <a:pt x="67159" y="19558"/>
                  </a:moveTo>
                  <a:lnTo>
                    <a:pt x="65658" y="19558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4"/>
                  </a:lnTo>
                  <a:lnTo>
                    <a:pt x="109981" y="101600"/>
                  </a:lnTo>
                  <a:lnTo>
                    <a:pt x="111505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579755">
                  <a:moveTo>
                    <a:pt x="65658" y="19558"/>
                  </a:moveTo>
                  <a:lnTo>
                    <a:pt x="45846" y="19558"/>
                  </a:lnTo>
                  <a:lnTo>
                    <a:pt x="45846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8"/>
                  </a:lnTo>
                  <a:close/>
                </a:path>
                <a:path w="111760" h="579755">
                  <a:moveTo>
                    <a:pt x="65658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8" y="24637"/>
                  </a:lnTo>
                  <a:close/>
                </a:path>
                <a:path w="111760" h="579755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5" name="object 85"/>
            <p:cNvSpPr/>
            <p:nvPr/>
          </p:nvSpPr>
          <p:spPr>
            <a:xfrm>
              <a:off x="5815583" y="2700527"/>
              <a:ext cx="205739" cy="17830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6" name="object 86"/>
            <p:cNvSpPr/>
            <p:nvPr/>
          </p:nvSpPr>
          <p:spPr>
            <a:xfrm>
              <a:off x="4584064" y="2582417"/>
              <a:ext cx="111760" cy="588645"/>
            </a:xfrm>
            <a:custGeom>
              <a:avLst/>
              <a:gdLst/>
              <a:ahLst/>
              <a:cxnLst/>
              <a:rect l="l" t="t" r="r" b="b"/>
              <a:pathLst>
                <a:path w="111760" h="588644">
                  <a:moveTo>
                    <a:pt x="55753" y="39224"/>
                  </a:moveTo>
                  <a:lnTo>
                    <a:pt x="45847" y="56206"/>
                  </a:lnTo>
                  <a:lnTo>
                    <a:pt x="45847" y="588518"/>
                  </a:lnTo>
                  <a:lnTo>
                    <a:pt x="65659" y="588518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60" h="588644">
                  <a:moveTo>
                    <a:pt x="55752" y="0"/>
                  </a:moveTo>
                  <a:lnTo>
                    <a:pt x="2794" y="90805"/>
                  </a:lnTo>
                  <a:lnTo>
                    <a:pt x="0" y="95504"/>
                  </a:lnTo>
                  <a:lnTo>
                    <a:pt x="1524" y="101600"/>
                  </a:lnTo>
                  <a:lnTo>
                    <a:pt x="6350" y="104394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8"/>
                  </a:lnTo>
                  <a:lnTo>
                    <a:pt x="67159" y="19558"/>
                  </a:lnTo>
                  <a:lnTo>
                    <a:pt x="55752" y="0"/>
                  </a:lnTo>
                  <a:close/>
                </a:path>
                <a:path w="111760" h="588644">
                  <a:moveTo>
                    <a:pt x="67159" y="19558"/>
                  </a:moveTo>
                  <a:lnTo>
                    <a:pt x="65659" y="19558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5156" y="104394"/>
                  </a:lnTo>
                  <a:lnTo>
                    <a:pt x="109982" y="101600"/>
                  </a:lnTo>
                  <a:lnTo>
                    <a:pt x="111506" y="95504"/>
                  </a:lnTo>
                  <a:lnTo>
                    <a:pt x="108712" y="90805"/>
                  </a:lnTo>
                  <a:lnTo>
                    <a:pt x="67159" y="19558"/>
                  </a:lnTo>
                  <a:close/>
                </a:path>
                <a:path w="111760" h="588644">
                  <a:moveTo>
                    <a:pt x="65659" y="19558"/>
                  </a:moveTo>
                  <a:lnTo>
                    <a:pt x="45847" y="19558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8"/>
                  </a:lnTo>
                  <a:close/>
                </a:path>
                <a:path w="111760" h="588644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588644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7" name="object 87"/>
            <p:cNvSpPr/>
            <p:nvPr/>
          </p:nvSpPr>
          <p:spPr>
            <a:xfrm>
              <a:off x="4748783" y="2708382"/>
              <a:ext cx="205739" cy="1794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8" name="object 88"/>
            <p:cNvSpPr/>
            <p:nvPr/>
          </p:nvSpPr>
          <p:spPr>
            <a:xfrm>
              <a:off x="3531488" y="2582417"/>
              <a:ext cx="111760" cy="579755"/>
            </a:xfrm>
            <a:custGeom>
              <a:avLst/>
              <a:gdLst/>
              <a:ahLst/>
              <a:cxnLst/>
              <a:rect l="l" t="t" r="r" b="b"/>
              <a:pathLst>
                <a:path w="111760" h="579755">
                  <a:moveTo>
                    <a:pt x="56291" y="39284"/>
                  </a:moveTo>
                  <a:lnTo>
                    <a:pt x="46226" y="56165"/>
                  </a:lnTo>
                  <a:lnTo>
                    <a:pt x="40766" y="579247"/>
                  </a:lnTo>
                  <a:lnTo>
                    <a:pt x="60578" y="579374"/>
                  </a:lnTo>
                  <a:lnTo>
                    <a:pt x="66037" y="56400"/>
                  </a:lnTo>
                  <a:lnTo>
                    <a:pt x="56291" y="39284"/>
                  </a:lnTo>
                  <a:close/>
                </a:path>
                <a:path w="111760" h="579755">
                  <a:moveTo>
                    <a:pt x="67921" y="19558"/>
                  </a:moveTo>
                  <a:lnTo>
                    <a:pt x="46609" y="19558"/>
                  </a:lnTo>
                  <a:lnTo>
                    <a:pt x="66421" y="19685"/>
                  </a:lnTo>
                  <a:lnTo>
                    <a:pt x="66037" y="56400"/>
                  </a:lnTo>
                  <a:lnTo>
                    <a:pt x="94234" y="105918"/>
                  </a:lnTo>
                  <a:lnTo>
                    <a:pt x="100330" y="107569"/>
                  </a:lnTo>
                  <a:lnTo>
                    <a:pt x="105028" y="104902"/>
                  </a:lnTo>
                  <a:lnTo>
                    <a:pt x="109855" y="102235"/>
                  </a:lnTo>
                  <a:lnTo>
                    <a:pt x="111506" y="96139"/>
                  </a:lnTo>
                  <a:lnTo>
                    <a:pt x="108838" y="91312"/>
                  </a:lnTo>
                  <a:lnTo>
                    <a:pt x="67921" y="19558"/>
                  </a:lnTo>
                  <a:close/>
                </a:path>
                <a:path w="111760" h="579755">
                  <a:moveTo>
                    <a:pt x="56769" y="0"/>
                  </a:moveTo>
                  <a:lnTo>
                    <a:pt x="0" y="94996"/>
                  </a:lnTo>
                  <a:lnTo>
                    <a:pt x="1524" y="101092"/>
                  </a:lnTo>
                  <a:lnTo>
                    <a:pt x="10922" y="106680"/>
                  </a:lnTo>
                  <a:lnTo>
                    <a:pt x="17018" y="105156"/>
                  </a:lnTo>
                  <a:lnTo>
                    <a:pt x="46226" y="56165"/>
                  </a:lnTo>
                  <a:lnTo>
                    <a:pt x="46609" y="19558"/>
                  </a:lnTo>
                  <a:lnTo>
                    <a:pt x="67921" y="19558"/>
                  </a:lnTo>
                  <a:lnTo>
                    <a:pt x="56769" y="0"/>
                  </a:lnTo>
                  <a:close/>
                </a:path>
                <a:path w="111760" h="579755">
                  <a:moveTo>
                    <a:pt x="66370" y="24511"/>
                  </a:moveTo>
                  <a:lnTo>
                    <a:pt x="47878" y="24511"/>
                  </a:lnTo>
                  <a:lnTo>
                    <a:pt x="65024" y="24637"/>
                  </a:lnTo>
                  <a:lnTo>
                    <a:pt x="56291" y="39284"/>
                  </a:lnTo>
                  <a:lnTo>
                    <a:pt x="66037" y="56400"/>
                  </a:lnTo>
                  <a:lnTo>
                    <a:pt x="66370" y="24511"/>
                  </a:lnTo>
                  <a:close/>
                </a:path>
                <a:path w="111760" h="579755">
                  <a:moveTo>
                    <a:pt x="46609" y="19558"/>
                  </a:moveTo>
                  <a:lnTo>
                    <a:pt x="46226" y="56165"/>
                  </a:lnTo>
                  <a:lnTo>
                    <a:pt x="56291" y="39284"/>
                  </a:lnTo>
                  <a:lnTo>
                    <a:pt x="47878" y="24511"/>
                  </a:lnTo>
                  <a:lnTo>
                    <a:pt x="66370" y="24511"/>
                  </a:lnTo>
                  <a:lnTo>
                    <a:pt x="66421" y="19685"/>
                  </a:lnTo>
                  <a:lnTo>
                    <a:pt x="46609" y="19558"/>
                  </a:lnTo>
                  <a:close/>
                </a:path>
                <a:path w="111760" h="579755">
                  <a:moveTo>
                    <a:pt x="47878" y="24511"/>
                  </a:moveTo>
                  <a:lnTo>
                    <a:pt x="56291" y="39284"/>
                  </a:lnTo>
                  <a:lnTo>
                    <a:pt x="65024" y="24637"/>
                  </a:lnTo>
                  <a:lnTo>
                    <a:pt x="47878" y="2451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9" name="object 89"/>
            <p:cNvSpPr/>
            <p:nvPr/>
          </p:nvSpPr>
          <p:spPr>
            <a:xfrm>
              <a:off x="3688080" y="2708382"/>
              <a:ext cx="205739" cy="17945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0" name="object 90"/>
            <p:cNvSpPr/>
            <p:nvPr/>
          </p:nvSpPr>
          <p:spPr>
            <a:xfrm>
              <a:off x="2463800" y="2582417"/>
              <a:ext cx="111760" cy="548640"/>
            </a:xfrm>
            <a:custGeom>
              <a:avLst/>
              <a:gdLst/>
              <a:ahLst/>
              <a:cxnLst/>
              <a:rect l="l" t="t" r="r" b="b"/>
              <a:pathLst>
                <a:path w="111760" h="548639">
                  <a:moveTo>
                    <a:pt x="56519" y="39321"/>
                  </a:moveTo>
                  <a:lnTo>
                    <a:pt x="46395" y="56147"/>
                  </a:lnTo>
                  <a:lnTo>
                    <a:pt x="40131" y="548259"/>
                  </a:lnTo>
                  <a:lnTo>
                    <a:pt x="59943" y="548513"/>
                  </a:lnTo>
                  <a:lnTo>
                    <a:pt x="66207" y="56431"/>
                  </a:lnTo>
                  <a:lnTo>
                    <a:pt x="56519" y="39321"/>
                  </a:lnTo>
                  <a:close/>
                </a:path>
                <a:path w="111760" h="548639">
                  <a:moveTo>
                    <a:pt x="68033" y="19431"/>
                  </a:moveTo>
                  <a:lnTo>
                    <a:pt x="46862" y="19431"/>
                  </a:lnTo>
                  <a:lnTo>
                    <a:pt x="66675" y="19685"/>
                  </a:lnTo>
                  <a:lnTo>
                    <a:pt x="66207" y="56431"/>
                  </a:lnTo>
                  <a:lnTo>
                    <a:pt x="91567" y="101219"/>
                  </a:lnTo>
                  <a:lnTo>
                    <a:pt x="94233" y="106045"/>
                  </a:lnTo>
                  <a:lnTo>
                    <a:pt x="100330" y="107696"/>
                  </a:lnTo>
                  <a:lnTo>
                    <a:pt x="105156" y="105029"/>
                  </a:lnTo>
                  <a:lnTo>
                    <a:pt x="109855" y="102235"/>
                  </a:lnTo>
                  <a:lnTo>
                    <a:pt x="111506" y="96266"/>
                  </a:lnTo>
                  <a:lnTo>
                    <a:pt x="108838" y="91440"/>
                  </a:lnTo>
                  <a:lnTo>
                    <a:pt x="68033" y="19431"/>
                  </a:lnTo>
                  <a:close/>
                </a:path>
                <a:path w="111760" h="548639">
                  <a:moveTo>
                    <a:pt x="57023" y="0"/>
                  </a:moveTo>
                  <a:lnTo>
                    <a:pt x="2793" y="90170"/>
                  </a:lnTo>
                  <a:lnTo>
                    <a:pt x="0" y="94869"/>
                  </a:lnTo>
                  <a:lnTo>
                    <a:pt x="1524" y="100965"/>
                  </a:lnTo>
                  <a:lnTo>
                    <a:pt x="10922" y="106553"/>
                  </a:lnTo>
                  <a:lnTo>
                    <a:pt x="17018" y="105029"/>
                  </a:lnTo>
                  <a:lnTo>
                    <a:pt x="19812" y="100330"/>
                  </a:lnTo>
                  <a:lnTo>
                    <a:pt x="46395" y="56147"/>
                  </a:lnTo>
                  <a:lnTo>
                    <a:pt x="46862" y="19431"/>
                  </a:lnTo>
                  <a:lnTo>
                    <a:pt x="68033" y="19431"/>
                  </a:lnTo>
                  <a:lnTo>
                    <a:pt x="57023" y="0"/>
                  </a:lnTo>
                  <a:close/>
                </a:path>
                <a:path w="111760" h="548639">
                  <a:moveTo>
                    <a:pt x="66613" y="24511"/>
                  </a:moveTo>
                  <a:lnTo>
                    <a:pt x="48132" y="24511"/>
                  </a:lnTo>
                  <a:lnTo>
                    <a:pt x="65277" y="24765"/>
                  </a:lnTo>
                  <a:lnTo>
                    <a:pt x="56519" y="39321"/>
                  </a:lnTo>
                  <a:lnTo>
                    <a:pt x="66207" y="56431"/>
                  </a:lnTo>
                  <a:lnTo>
                    <a:pt x="66613" y="24511"/>
                  </a:lnTo>
                  <a:close/>
                </a:path>
                <a:path w="111760" h="548639">
                  <a:moveTo>
                    <a:pt x="46862" y="19431"/>
                  </a:moveTo>
                  <a:lnTo>
                    <a:pt x="46395" y="56147"/>
                  </a:lnTo>
                  <a:lnTo>
                    <a:pt x="56519" y="39321"/>
                  </a:lnTo>
                  <a:lnTo>
                    <a:pt x="48132" y="24511"/>
                  </a:lnTo>
                  <a:lnTo>
                    <a:pt x="66613" y="24511"/>
                  </a:lnTo>
                  <a:lnTo>
                    <a:pt x="66675" y="19685"/>
                  </a:lnTo>
                  <a:lnTo>
                    <a:pt x="46862" y="19431"/>
                  </a:lnTo>
                  <a:close/>
                </a:path>
                <a:path w="111760" h="548639">
                  <a:moveTo>
                    <a:pt x="48132" y="24511"/>
                  </a:moveTo>
                  <a:lnTo>
                    <a:pt x="56519" y="39321"/>
                  </a:lnTo>
                  <a:lnTo>
                    <a:pt x="65277" y="24765"/>
                  </a:lnTo>
                  <a:lnTo>
                    <a:pt x="48132" y="2451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1" name="object 91"/>
            <p:cNvSpPr/>
            <p:nvPr/>
          </p:nvSpPr>
          <p:spPr>
            <a:xfrm>
              <a:off x="2621279" y="2699003"/>
              <a:ext cx="205739" cy="17830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2" name="object 92"/>
            <p:cNvSpPr/>
            <p:nvPr/>
          </p:nvSpPr>
          <p:spPr>
            <a:xfrm>
              <a:off x="5903213" y="3657472"/>
              <a:ext cx="699770" cy="111760"/>
            </a:xfrm>
            <a:custGeom>
              <a:avLst/>
              <a:gdLst/>
              <a:ahLst/>
              <a:cxnLst/>
              <a:rect l="l" t="t" r="r" b="b"/>
              <a:pathLst>
                <a:path w="699770" h="111760">
                  <a:moveTo>
                    <a:pt x="660037" y="55752"/>
                  </a:moveTo>
                  <a:lnTo>
                    <a:pt x="598424" y="91693"/>
                  </a:lnTo>
                  <a:lnTo>
                    <a:pt x="593725" y="94360"/>
                  </a:lnTo>
                  <a:lnTo>
                    <a:pt x="592074" y="100456"/>
                  </a:lnTo>
                  <a:lnTo>
                    <a:pt x="594868" y="105156"/>
                  </a:lnTo>
                  <a:lnTo>
                    <a:pt x="597662" y="109981"/>
                  </a:lnTo>
                  <a:lnTo>
                    <a:pt x="603758" y="111506"/>
                  </a:lnTo>
                  <a:lnTo>
                    <a:pt x="608457" y="108712"/>
                  </a:lnTo>
                  <a:lnTo>
                    <a:pt x="682276" y="65658"/>
                  </a:lnTo>
                  <a:lnTo>
                    <a:pt x="679704" y="65658"/>
                  </a:lnTo>
                  <a:lnTo>
                    <a:pt x="679704" y="64262"/>
                  </a:lnTo>
                  <a:lnTo>
                    <a:pt x="674624" y="64262"/>
                  </a:lnTo>
                  <a:lnTo>
                    <a:pt x="660037" y="55752"/>
                  </a:lnTo>
                  <a:close/>
                </a:path>
                <a:path w="699770" h="111760">
                  <a:moveTo>
                    <a:pt x="643055" y="45846"/>
                  </a:moveTo>
                  <a:lnTo>
                    <a:pt x="0" y="45846"/>
                  </a:lnTo>
                  <a:lnTo>
                    <a:pt x="0" y="65658"/>
                  </a:lnTo>
                  <a:lnTo>
                    <a:pt x="643055" y="65658"/>
                  </a:lnTo>
                  <a:lnTo>
                    <a:pt x="660037" y="55752"/>
                  </a:lnTo>
                  <a:lnTo>
                    <a:pt x="643055" y="45846"/>
                  </a:lnTo>
                  <a:close/>
                </a:path>
                <a:path w="699770" h="111760">
                  <a:moveTo>
                    <a:pt x="682276" y="45846"/>
                  </a:moveTo>
                  <a:lnTo>
                    <a:pt x="679704" y="45846"/>
                  </a:lnTo>
                  <a:lnTo>
                    <a:pt x="679704" y="65658"/>
                  </a:lnTo>
                  <a:lnTo>
                    <a:pt x="682276" y="65658"/>
                  </a:lnTo>
                  <a:lnTo>
                    <a:pt x="699262" y="55752"/>
                  </a:lnTo>
                  <a:lnTo>
                    <a:pt x="682276" y="45846"/>
                  </a:lnTo>
                  <a:close/>
                </a:path>
                <a:path w="699770" h="111760">
                  <a:moveTo>
                    <a:pt x="674624" y="47243"/>
                  </a:moveTo>
                  <a:lnTo>
                    <a:pt x="660037" y="55752"/>
                  </a:lnTo>
                  <a:lnTo>
                    <a:pt x="674624" y="64262"/>
                  </a:lnTo>
                  <a:lnTo>
                    <a:pt x="674624" y="47243"/>
                  </a:lnTo>
                  <a:close/>
                </a:path>
                <a:path w="699770" h="111760">
                  <a:moveTo>
                    <a:pt x="679704" y="47243"/>
                  </a:moveTo>
                  <a:lnTo>
                    <a:pt x="674624" y="47243"/>
                  </a:lnTo>
                  <a:lnTo>
                    <a:pt x="674624" y="64262"/>
                  </a:lnTo>
                  <a:lnTo>
                    <a:pt x="679704" y="64262"/>
                  </a:lnTo>
                  <a:lnTo>
                    <a:pt x="679704" y="47243"/>
                  </a:lnTo>
                  <a:close/>
                </a:path>
                <a:path w="699770" h="111760">
                  <a:moveTo>
                    <a:pt x="603758" y="0"/>
                  </a:moveTo>
                  <a:lnTo>
                    <a:pt x="597662" y="1524"/>
                  </a:lnTo>
                  <a:lnTo>
                    <a:pt x="594868" y="6350"/>
                  </a:lnTo>
                  <a:lnTo>
                    <a:pt x="592074" y="11049"/>
                  </a:lnTo>
                  <a:lnTo>
                    <a:pt x="593725" y="17144"/>
                  </a:lnTo>
                  <a:lnTo>
                    <a:pt x="598424" y="19812"/>
                  </a:lnTo>
                  <a:lnTo>
                    <a:pt x="660037" y="55752"/>
                  </a:lnTo>
                  <a:lnTo>
                    <a:pt x="674624" y="47243"/>
                  </a:lnTo>
                  <a:lnTo>
                    <a:pt x="679704" y="47243"/>
                  </a:lnTo>
                  <a:lnTo>
                    <a:pt x="679704" y="45846"/>
                  </a:lnTo>
                  <a:lnTo>
                    <a:pt x="682276" y="45846"/>
                  </a:lnTo>
                  <a:lnTo>
                    <a:pt x="608457" y="2793"/>
                  </a:lnTo>
                  <a:lnTo>
                    <a:pt x="603758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3" name="object 93"/>
            <p:cNvSpPr/>
            <p:nvPr/>
          </p:nvSpPr>
          <p:spPr>
            <a:xfrm>
              <a:off x="6015227" y="3389375"/>
              <a:ext cx="428244" cy="291084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4" name="object 94"/>
          <p:cNvSpPr/>
          <p:nvPr/>
        </p:nvSpPr>
        <p:spPr>
          <a:xfrm>
            <a:off x="1940374" y="4996214"/>
            <a:ext cx="327157" cy="20457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2394394" y="2280301"/>
            <a:ext cx="335020" cy="24118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5585786" y="2280301"/>
            <a:ext cx="331796" cy="24118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4521988" y="2280301"/>
            <a:ext cx="336313" cy="24118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3455060" y="2280301"/>
            <a:ext cx="339581" cy="24118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9" name="object 99"/>
          <p:cNvGrpSpPr/>
          <p:nvPr/>
        </p:nvGrpSpPr>
        <p:grpSpPr>
          <a:xfrm>
            <a:off x="5434658" y="1428297"/>
            <a:ext cx="573405" cy="792480"/>
            <a:chOff x="5434658" y="1428297"/>
            <a:chExt cx="573405" cy="792480"/>
          </a:xfrm>
        </p:grpSpPr>
        <p:sp>
          <p:nvSpPr>
            <p:cNvPr id="100" name="object 100"/>
            <p:cNvSpPr/>
            <p:nvPr/>
          </p:nvSpPr>
          <p:spPr>
            <a:xfrm>
              <a:off x="5434658" y="1428297"/>
              <a:ext cx="572832" cy="232474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1" name="object 101"/>
            <p:cNvSpPr/>
            <p:nvPr/>
          </p:nvSpPr>
          <p:spPr>
            <a:xfrm>
              <a:off x="5640196" y="1684782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2" y="39224"/>
                  </a:moveTo>
                  <a:lnTo>
                    <a:pt x="45847" y="56206"/>
                  </a:lnTo>
                  <a:lnTo>
                    <a:pt x="45847" y="535431"/>
                  </a:lnTo>
                  <a:lnTo>
                    <a:pt x="65658" y="535431"/>
                  </a:lnTo>
                  <a:lnTo>
                    <a:pt x="65658" y="56206"/>
                  </a:lnTo>
                  <a:lnTo>
                    <a:pt x="55752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8" y="19557"/>
                  </a:lnTo>
                  <a:lnTo>
                    <a:pt x="65658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600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8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7"/>
                  </a:lnTo>
                  <a:close/>
                </a:path>
                <a:path w="111760" h="535939">
                  <a:moveTo>
                    <a:pt x="65658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8" y="56206"/>
                  </a:lnTo>
                  <a:lnTo>
                    <a:pt x="65658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2" name="object 102"/>
          <p:cNvGrpSpPr/>
          <p:nvPr/>
        </p:nvGrpSpPr>
        <p:grpSpPr>
          <a:xfrm>
            <a:off x="4375610" y="1428297"/>
            <a:ext cx="575945" cy="792480"/>
            <a:chOff x="4375610" y="1428297"/>
            <a:chExt cx="575945" cy="792480"/>
          </a:xfrm>
        </p:grpSpPr>
        <p:sp>
          <p:nvSpPr>
            <p:cNvPr id="103" name="object 103"/>
            <p:cNvSpPr/>
            <p:nvPr/>
          </p:nvSpPr>
          <p:spPr>
            <a:xfrm>
              <a:off x="4375610" y="1428297"/>
              <a:ext cx="575796" cy="232474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4" name="object 104"/>
            <p:cNvSpPr/>
            <p:nvPr/>
          </p:nvSpPr>
          <p:spPr>
            <a:xfrm>
              <a:off x="4571873" y="1684782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2" y="39224"/>
                  </a:moveTo>
                  <a:lnTo>
                    <a:pt x="45847" y="56206"/>
                  </a:lnTo>
                  <a:lnTo>
                    <a:pt x="45847" y="535431"/>
                  </a:lnTo>
                  <a:lnTo>
                    <a:pt x="65659" y="535431"/>
                  </a:lnTo>
                  <a:lnTo>
                    <a:pt x="65659" y="56206"/>
                  </a:lnTo>
                  <a:lnTo>
                    <a:pt x="55752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1" y="105537"/>
                  </a:lnTo>
                  <a:lnTo>
                    <a:pt x="100456" y="107187"/>
                  </a:lnTo>
                  <a:lnTo>
                    <a:pt x="105155" y="104393"/>
                  </a:lnTo>
                  <a:lnTo>
                    <a:pt x="109981" y="101600"/>
                  </a:lnTo>
                  <a:lnTo>
                    <a:pt x="111505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2" y="39224"/>
                  </a:lnTo>
                  <a:lnTo>
                    <a:pt x="47243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60" h="535939">
                  <a:moveTo>
                    <a:pt x="65659" y="24637"/>
                  </a:moveTo>
                  <a:lnTo>
                    <a:pt x="64262" y="24637"/>
                  </a:lnTo>
                  <a:lnTo>
                    <a:pt x="55752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3" y="24637"/>
                  </a:lnTo>
                  <a:lnTo>
                    <a:pt x="55752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5" name="object 105"/>
          <p:cNvGrpSpPr/>
          <p:nvPr/>
        </p:nvGrpSpPr>
        <p:grpSpPr>
          <a:xfrm>
            <a:off x="3313254" y="1428297"/>
            <a:ext cx="573405" cy="792480"/>
            <a:chOff x="3313254" y="1428297"/>
            <a:chExt cx="573405" cy="792480"/>
          </a:xfrm>
        </p:grpSpPr>
        <p:sp>
          <p:nvSpPr>
            <p:cNvPr id="106" name="object 106"/>
            <p:cNvSpPr/>
            <p:nvPr/>
          </p:nvSpPr>
          <p:spPr>
            <a:xfrm>
              <a:off x="3313254" y="1428297"/>
              <a:ext cx="572900" cy="232474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7" name="object 107"/>
            <p:cNvSpPr/>
            <p:nvPr/>
          </p:nvSpPr>
          <p:spPr>
            <a:xfrm>
              <a:off x="3518788" y="1684782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3" y="39224"/>
                  </a:moveTo>
                  <a:lnTo>
                    <a:pt x="45847" y="56206"/>
                  </a:lnTo>
                  <a:lnTo>
                    <a:pt x="45847" y="535431"/>
                  </a:lnTo>
                  <a:lnTo>
                    <a:pt x="65659" y="535431"/>
                  </a:lnTo>
                  <a:lnTo>
                    <a:pt x="65659" y="56206"/>
                  </a:lnTo>
                  <a:lnTo>
                    <a:pt x="55753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4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5" y="105537"/>
                  </a:lnTo>
                  <a:lnTo>
                    <a:pt x="19812" y="100837"/>
                  </a:lnTo>
                  <a:lnTo>
                    <a:pt x="45847" y="56206"/>
                  </a:lnTo>
                  <a:lnTo>
                    <a:pt x="45847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9" y="19557"/>
                  </a:lnTo>
                  <a:lnTo>
                    <a:pt x="65659" y="56206"/>
                  </a:lnTo>
                  <a:lnTo>
                    <a:pt x="91694" y="100837"/>
                  </a:lnTo>
                  <a:lnTo>
                    <a:pt x="94361" y="105537"/>
                  </a:lnTo>
                  <a:lnTo>
                    <a:pt x="100457" y="107187"/>
                  </a:lnTo>
                  <a:lnTo>
                    <a:pt x="105156" y="104393"/>
                  </a:lnTo>
                  <a:lnTo>
                    <a:pt x="109982" y="101600"/>
                  </a:lnTo>
                  <a:lnTo>
                    <a:pt x="111506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9" y="19557"/>
                  </a:moveTo>
                  <a:lnTo>
                    <a:pt x="45847" y="19557"/>
                  </a:lnTo>
                  <a:lnTo>
                    <a:pt x="45847" y="56206"/>
                  </a:lnTo>
                  <a:lnTo>
                    <a:pt x="55753" y="39224"/>
                  </a:lnTo>
                  <a:lnTo>
                    <a:pt x="47244" y="24637"/>
                  </a:lnTo>
                  <a:lnTo>
                    <a:pt x="65659" y="24637"/>
                  </a:lnTo>
                  <a:lnTo>
                    <a:pt x="65659" y="19557"/>
                  </a:lnTo>
                  <a:close/>
                </a:path>
                <a:path w="111760" h="535939">
                  <a:moveTo>
                    <a:pt x="65659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9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4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8" name="object 108"/>
          <p:cNvGrpSpPr/>
          <p:nvPr/>
        </p:nvGrpSpPr>
        <p:grpSpPr>
          <a:xfrm>
            <a:off x="2132076" y="1348739"/>
            <a:ext cx="746760" cy="871855"/>
            <a:chOff x="2132076" y="1348739"/>
            <a:chExt cx="746760" cy="871855"/>
          </a:xfrm>
        </p:grpSpPr>
        <p:sp>
          <p:nvSpPr>
            <p:cNvPr id="109" name="object 109"/>
            <p:cNvSpPr/>
            <p:nvPr/>
          </p:nvSpPr>
          <p:spPr>
            <a:xfrm>
              <a:off x="2222112" y="1428297"/>
              <a:ext cx="572870" cy="232474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0" name="object 110"/>
            <p:cNvSpPr/>
            <p:nvPr/>
          </p:nvSpPr>
          <p:spPr>
            <a:xfrm>
              <a:off x="2447417" y="1684781"/>
              <a:ext cx="111760" cy="535940"/>
            </a:xfrm>
            <a:custGeom>
              <a:avLst/>
              <a:gdLst/>
              <a:ahLst/>
              <a:cxnLst/>
              <a:rect l="l" t="t" r="r" b="b"/>
              <a:pathLst>
                <a:path w="111760" h="535939">
                  <a:moveTo>
                    <a:pt x="55753" y="39224"/>
                  </a:moveTo>
                  <a:lnTo>
                    <a:pt x="45846" y="56206"/>
                  </a:lnTo>
                  <a:lnTo>
                    <a:pt x="45846" y="535431"/>
                  </a:lnTo>
                  <a:lnTo>
                    <a:pt x="65658" y="535431"/>
                  </a:lnTo>
                  <a:lnTo>
                    <a:pt x="65658" y="56206"/>
                  </a:lnTo>
                  <a:lnTo>
                    <a:pt x="55753" y="39224"/>
                  </a:lnTo>
                  <a:close/>
                </a:path>
                <a:path w="111760" h="535939">
                  <a:moveTo>
                    <a:pt x="55752" y="0"/>
                  </a:moveTo>
                  <a:lnTo>
                    <a:pt x="2793" y="90804"/>
                  </a:lnTo>
                  <a:lnTo>
                    <a:pt x="0" y="95503"/>
                  </a:lnTo>
                  <a:lnTo>
                    <a:pt x="1524" y="101600"/>
                  </a:lnTo>
                  <a:lnTo>
                    <a:pt x="6350" y="104393"/>
                  </a:lnTo>
                  <a:lnTo>
                    <a:pt x="11049" y="107187"/>
                  </a:lnTo>
                  <a:lnTo>
                    <a:pt x="17144" y="105537"/>
                  </a:lnTo>
                  <a:lnTo>
                    <a:pt x="19812" y="100837"/>
                  </a:lnTo>
                  <a:lnTo>
                    <a:pt x="45846" y="56206"/>
                  </a:lnTo>
                  <a:lnTo>
                    <a:pt x="45846" y="19557"/>
                  </a:lnTo>
                  <a:lnTo>
                    <a:pt x="67159" y="19557"/>
                  </a:lnTo>
                  <a:lnTo>
                    <a:pt x="55752" y="0"/>
                  </a:lnTo>
                  <a:close/>
                </a:path>
                <a:path w="111760" h="535939">
                  <a:moveTo>
                    <a:pt x="67159" y="19557"/>
                  </a:moveTo>
                  <a:lnTo>
                    <a:pt x="65658" y="19557"/>
                  </a:lnTo>
                  <a:lnTo>
                    <a:pt x="65659" y="56206"/>
                  </a:lnTo>
                  <a:lnTo>
                    <a:pt x="91693" y="100837"/>
                  </a:lnTo>
                  <a:lnTo>
                    <a:pt x="94360" y="105537"/>
                  </a:lnTo>
                  <a:lnTo>
                    <a:pt x="100456" y="107187"/>
                  </a:lnTo>
                  <a:lnTo>
                    <a:pt x="105156" y="104393"/>
                  </a:lnTo>
                  <a:lnTo>
                    <a:pt x="109981" y="101600"/>
                  </a:lnTo>
                  <a:lnTo>
                    <a:pt x="111506" y="95503"/>
                  </a:lnTo>
                  <a:lnTo>
                    <a:pt x="108712" y="90804"/>
                  </a:lnTo>
                  <a:lnTo>
                    <a:pt x="67159" y="19557"/>
                  </a:lnTo>
                  <a:close/>
                </a:path>
                <a:path w="111760" h="535939">
                  <a:moveTo>
                    <a:pt x="65658" y="19557"/>
                  </a:moveTo>
                  <a:lnTo>
                    <a:pt x="45846" y="19557"/>
                  </a:lnTo>
                  <a:lnTo>
                    <a:pt x="45846" y="56206"/>
                  </a:lnTo>
                  <a:lnTo>
                    <a:pt x="55753" y="39224"/>
                  </a:lnTo>
                  <a:lnTo>
                    <a:pt x="47243" y="24637"/>
                  </a:lnTo>
                  <a:lnTo>
                    <a:pt x="65658" y="24637"/>
                  </a:lnTo>
                  <a:lnTo>
                    <a:pt x="65658" y="19557"/>
                  </a:lnTo>
                  <a:close/>
                </a:path>
                <a:path w="111760" h="535939">
                  <a:moveTo>
                    <a:pt x="65658" y="24637"/>
                  </a:moveTo>
                  <a:lnTo>
                    <a:pt x="64262" y="24637"/>
                  </a:lnTo>
                  <a:lnTo>
                    <a:pt x="55753" y="39224"/>
                  </a:lnTo>
                  <a:lnTo>
                    <a:pt x="65659" y="56206"/>
                  </a:lnTo>
                  <a:lnTo>
                    <a:pt x="65658" y="24637"/>
                  </a:lnTo>
                  <a:close/>
                </a:path>
                <a:path w="111760" h="535939">
                  <a:moveTo>
                    <a:pt x="64262" y="24637"/>
                  </a:moveTo>
                  <a:lnTo>
                    <a:pt x="47243" y="24637"/>
                  </a:lnTo>
                  <a:lnTo>
                    <a:pt x="55753" y="39224"/>
                  </a:lnTo>
                  <a:lnTo>
                    <a:pt x="64262" y="24637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1" name="object 111"/>
            <p:cNvSpPr/>
            <p:nvPr/>
          </p:nvSpPr>
          <p:spPr>
            <a:xfrm>
              <a:off x="2141982" y="1358645"/>
              <a:ext cx="727075" cy="326390"/>
            </a:xfrm>
            <a:custGeom>
              <a:avLst/>
              <a:gdLst/>
              <a:ahLst/>
              <a:cxnLst/>
              <a:rect l="l" t="t" r="r" b="b"/>
              <a:pathLst>
                <a:path w="727075" h="326389">
                  <a:moveTo>
                    <a:pt x="0" y="326136"/>
                  </a:moveTo>
                  <a:lnTo>
                    <a:pt x="726948" y="326136"/>
                  </a:lnTo>
                  <a:lnTo>
                    <a:pt x="726948" y="0"/>
                  </a:lnTo>
                  <a:lnTo>
                    <a:pt x="0" y="0"/>
                  </a:lnTo>
                  <a:lnTo>
                    <a:pt x="0" y="326136"/>
                  </a:lnTo>
                  <a:close/>
                </a:path>
              </a:pathLst>
            </a:custGeom>
            <a:ln w="19812">
              <a:solidFill>
                <a:srgbClr val="BA56B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2" name="object 112"/>
          <p:cNvSpPr/>
          <p:nvPr/>
        </p:nvSpPr>
        <p:spPr>
          <a:xfrm>
            <a:off x="1320546" y="6169152"/>
            <a:ext cx="814069" cy="86995"/>
          </a:xfrm>
          <a:custGeom>
            <a:avLst/>
            <a:gdLst/>
            <a:ahLst/>
            <a:cxnLst/>
            <a:rect l="l" t="t" r="r" b="b"/>
            <a:pathLst>
              <a:path w="814069" h="86995">
                <a:moveTo>
                  <a:pt x="726947" y="0"/>
                </a:moveTo>
                <a:lnTo>
                  <a:pt x="726947" y="86868"/>
                </a:lnTo>
                <a:lnTo>
                  <a:pt x="784860" y="57912"/>
                </a:lnTo>
                <a:lnTo>
                  <a:pt x="741426" y="57912"/>
                </a:lnTo>
                <a:lnTo>
                  <a:pt x="741426" y="28956"/>
                </a:lnTo>
                <a:lnTo>
                  <a:pt x="784860" y="28956"/>
                </a:lnTo>
                <a:lnTo>
                  <a:pt x="726947" y="0"/>
                </a:lnTo>
                <a:close/>
              </a:path>
              <a:path w="814069" h="86995">
                <a:moveTo>
                  <a:pt x="726947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726947" y="57912"/>
                </a:lnTo>
                <a:lnTo>
                  <a:pt x="726947" y="28956"/>
                </a:lnTo>
                <a:close/>
              </a:path>
              <a:path w="814069" h="86995">
                <a:moveTo>
                  <a:pt x="784860" y="28956"/>
                </a:moveTo>
                <a:lnTo>
                  <a:pt x="741426" y="28956"/>
                </a:lnTo>
                <a:lnTo>
                  <a:pt x="741426" y="57912"/>
                </a:lnTo>
                <a:lnTo>
                  <a:pt x="784860" y="57912"/>
                </a:lnTo>
                <a:lnTo>
                  <a:pt x="813816" y="43434"/>
                </a:lnTo>
                <a:lnTo>
                  <a:pt x="784860" y="28956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1320546" y="1478280"/>
            <a:ext cx="694690" cy="86995"/>
          </a:xfrm>
          <a:custGeom>
            <a:avLst/>
            <a:gdLst/>
            <a:ahLst/>
            <a:cxnLst/>
            <a:rect l="l" t="t" r="r" b="b"/>
            <a:pathLst>
              <a:path w="694689" h="86994">
                <a:moveTo>
                  <a:pt x="607441" y="0"/>
                </a:moveTo>
                <a:lnTo>
                  <a:pt x="607441" y="86868"/>
                </a:lnTo>
                <a:lnTo>
                  <a:pt x="665353" y="57912"/>
                </a:lnTo>
                <a:lnTo>
                  <a:pt x="621918" y="57912"/>
                </a:lnTo>
                <a:lnTo>
                  <a:pt x="621918" y="28956"/>
                </a:lnTo>
                <a:lnTo>
                  <a:pt x="665353" y="28956"/>
                </a:lnTo>
                <a:lnTo>
                  <a:pt x="607441" y="0"/>
                </a:lnTo>
                <a:close/>
              </a:path>
              <a:path w="694689" h="86994">
                <a:moveTo>
                  <a:pt x="607441" y="28956"/>
                </a:moveTo>
                <a:lnTo>
                  <a:pt x="0" y="28956"/>
                </a:lnTo>
                <a:lnTo>
                  <a:pt x="0" y="57912"/>
                </a:lnTo>
                <a:lnTo>
                  <a:pt x="607441" y="57912"/>
                </a:lnTo>
                <a:lnTo>
                  <a:pt x="607441" y="28956"/>
                </a:lnTo>
                <a:close/>
              </a:path>
              <a:path w="694689" h="86994">
                <a:moveTo>
                  <a:pt x="665353" y="28956"/>
                </a:moveTo>
                <a:lnTo>
                  <a:pt x="621918" y="28956"/>
                </a:lnTo>
                <a:lnTo>
                  <a:pt x="621918" y="57912"/>
                </a:lnTo>
                <a:lnTo>
                  <a:pt x="665353" y="57912"/>
                </a:lnTo>
                <a:lnTo>
                  <a:pt x="694309" y="43434"/>
                </a:lnTo>
                <a:lnTo>
                  <a:pt x="665353" y="28956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198831" y="852296"/>
            <a:ext cx="3008630" cy="1852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598930" marR="0" lvl="0" indent="0" algn="ctr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=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negative </a:t>
            </a:r>
            <a:r>
              <a:rPr kumimoji="0" sz="14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log</a:t>
            </a:r>
            <a:r>
              <a:rPr kumimoji="0" sz="1400" b="0" i="0" u="none" strike="noStrike" kern="1200" cap="none" spc="-5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6002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of</a:t>
            </a:r>
            <a:r>
              <a:rPr kumimoji="0" sz="1400" b="0" i="0" u="none" strike="noStrike" kern="1200" cap="none" spc="-2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14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“students”</a:t>
            </a:r>
            <a:endParaRPr kumimoji="0" sz="1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1971039" lvl="0" indent="0" algn="r" defTabSz="914400" rtl="0" eaLnBrk="1" fontAlgn="auto" latinLnBrk="0" hangingPunct="1">
              <a:lnSpc>
                <a:spcPct val="100000"/>
              </a:lnSpc>
              <a:spcBef>
                <a:spcPts val="45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Loss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7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  <a:p>
            <a:pPr marL="12700" marR="1972310" lvl="0" indent="28575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</a:t>
            </a:r>
            <a:r>
              <a:rPr kumimoji="0" sz="2000" b="0" i="0" u="none" strike="noStrike" kern="1200" cap="none" spc="-3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edic</a:t>
            </a:r>
            <a:r>
              <a:rPr kumimoji="0" sz="2000" b="0" i="0" u="none" strike="noStrike" kern="1200" cap="none" spc="-2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ed  </a:t>
            </a:r>
            <a:r>
              <a:rPr kumimoji="0" sz="2000" b="0" i="0" u="none" strike="noStrike" kern="1200" cap="none" spc="-1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prob</a:t>
            </a:r>
            <a:r>
              <a:rPr kumimoji="0" sz="2000" b="0" i="0" u="none" strike="noStrike" kern="1200" cap="none" spc="-7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 </a:t>
            </a:r>
            <a:r>
              <a:rPr kumimoji="0" sz="2000" b="0" i="0" u="none" strike="noStrike" kern="1200" cap="none" spc="-10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dists</a:t>
            </a:r>
            <a:endParaRPr kumimoji="0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6868414" y="3475101"/>
            <a:ext cx="1835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1320546" y="2363723"/>
            <a:ext cx="814069" cy="86995"/>
          </a:xfrm>
          <a:custGeom>
            <a:avLst/>
            <a:gdLst/>
            <a:ahLst/>
            <a:cxnLst/>
            <a:rect l="l" t="t" r="r" b="b"/>
            <a:pathLst>
              <a:path w="814069" h="86994">
                <a:moveTo>
                  <a:pt x="726947" y="0"/>
                </a:moveTo>
                <a:lnTo>
                  <a:pt x="726947" y="86867"/>
                </a:lnTo>
                <a:lnTo>
                  <a:pt x="784860" y="57912"/>
                </a:lnTo>
                <a:lnTo>
                  <a:pt x="741426" y="57912"/>
                </a:lnTo>
                <a:lnTo>
                  <a:pt x="741426" y="28955"/>
                </a:lnTo>
                <a:lnTo>
                  <a:pt x="784859" y="28955"/>
                </a:lnTo>
                <a:lnTo>
                  <a:pt x="726947" y="0"/>
                </a:lnTo>
                <a:close/>
              </a:path>
              <a:path w="814069" h="86994">
                <a:moveTo>
                  <a:pt x="726947" y="28955"/>
                </a:moveTo>
                <a:lnTo>
                  <a:pt x="0" y="28955"/>
                </a:lnTo>
                <a:lnTo>
                  <a:pt x="0" y="57912"/>
                </a:lnTo>
                <a:lnTo>
                  <a:pt x="726947" y="57912"/>
                </a:lnTo>
                <a:lnTo>
                  <a:pt x="726947" y="28955"/>
                </a:lnTo>
                <a:close/>
              </a:path>
              <a:path w="814069" h="86994">
                <a:moveTo>
                  <a:pt x="784859" y="28955"/>
                </a:moveTo>
                <a:lnTo>
                  <a:pt x="741426" y="28955"/>
                </a:lnTo>
                <a:lnTo>
                  <a:pt x="741426" y="57912"/>
                </a:lnTo>
                <a:lnTo>
                  <a:pt x="784860" y="57912"/>
                </a:lnTo>
                <a:lnTo>
                  <a:pt x="813816" y="43434"/>
                </a:lnTo>
                <a:lnTo>
                  <a:pt x="784859" y="28955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358140" y="6092367"/>
            <a:ext cx="882015" cy="2600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3510" marR="0" lvl="0" indent="0" algn="l" defTabSz="914400" rtl="0" eaLnBrk="1" fontAlgn="auto" latinLnBrk="0" hangingPunct="1">
              <a:lnSpc>
                <a:spcPts val="2005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-5" normalizeH="0" baseline="0" noProof="0" dirty="0">
                <a:ln>
                  <a:noFill/>
                </a:ln>
                <a:solidFill>
                  <a:srgbClr val="BA56BD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Corpus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2348864" y="6101435"/>
            <a:ext cx="32893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3143250" y="6101435"/>
            <a:ext cx="8128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students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4281296" y="6101435"/>
            <a:ext cx="7143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open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5496305" y="6101435"/>
            <a:ext cx="45910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the</a:t>
            </a:r>
            <a:r>
              <a:rPr kumimoji="0" sz="1800" b="0" i="1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i</a:t>
            </a:r>
            <a:r>
              <a:rPr kumimoji="0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6521957" y="6101435"/>
            <a:ext cx="61277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1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e</a:t>
            </a:r>
            <a:r>
              <a:rPr kumimoji="0" sz="18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x</a:t>
            </a:r>
            <a:r>
              <a:rPr kumimoji="0" sz="1800" b="0" i="1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ams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7642352" y="6101435"/>
            <a:ext cx="183515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rlito"/>
                <a:ea typeface="+mn-ea"/>
                <a:cs typeface="Carlito"/>
              </a:rPr>
              <a:t>…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rlito"/>
              <a:ea typeface="+mn-ea"/>
              <a:cs typeface="Carlito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0995F8B7-A39B-4152-BFCC-F7341C5E06AD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13385" y="1665773"/>
            <a:ext cx="8622460" cy="1261082"/>
          </a:xfrm>
          <a:prstGeom prst="rect">
            <a:avLst/>
          </a:prstGeom>
        </p:spPr>
        <p:txBody>
          <a:bodyPr vert="horz" wrap="square" lIns="0" tIns="72866" rIns="0" bIns="0" rtlCol="0">
            <a:spAutoFit/>
          </a:bodyPr>
          <a:lstStyle/>
          <a:p>
            <a:pPr marL="266700" indent="-257175">
              <a:spcBef>
                <a:spcPts val="574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6700" algn="l"/>
              </a:tabLst>
            </a:pPr>
            <a:r>
              <a:rPr sz="1875" b="1" spc="8" dirty="0">
                <a:latin typeface="Calibri"/>
                <a:cs typeface="Calibri"/>
              </a:rPr>
              <a:t>O(sequence</a:t>
            </a:r>
            <a:r>
              <a:rPr sz="1875" b="1" spc="26" dirty="0">
                <a:latin typeface="Calibri"/>
                <a:cs typeface="Calibri"/>
              </a:rPr>
              <a:t> </a:t>
            </a:r>
            <a:r>
              <a:rPr sz="1875" b="1" spc="8" dirty="0">
                <a:latin typeface="Calibri"/>
                <a:cs typeface="Calibri"/>
              </a:rPr>
              <a:t>length)</a:t>
            </a:r>
            <a:r>
              <a:rPr sz="1875" b="1" spc="19" dirty="0">
                <a:latin typeface="Calibri"/>
                <a:cs typeface="Calibri"/>
              </a:rPr>
              <a:t> </a:t>
            </a:r>
            <a:r>
              <a:rPr sz="1875" spc="8" dirty="0">
                <a:latin typeface="Calibri"/>
                <a:cs typeface="Calibri"/>
              </a:rPr>
              <a:t>steps</a:t>
            </a:r>
            <a:r>
              <a:rPr sz="1875" spc="-4" dirty="0">
                <a:latin typeface="Calibri"/>
                <a:cs typeface="Calibri"/>
              </a:rPr>
              <a:t> </a:t>
            </a:r>
            <a:r>
              <a:rPr sz="1875" spc="4" dirty="0">
                <a:latin typeface="Calibri"/>
                <a:cs typeface="Calibri"/>
              </a:rPr>
              <a:t>for</a:t>
            </a:r>
            <a:r>
              <a:rPr sz="1875" spc="11" dirty="0">
                <a:latin typeface="Calibri"/>
                <a:cs typeface="Calibri"/>
              </a:rPr>
              <a:t> </a:t>
            </a:r>
            <a:r>
              <a:rPr sz="1875" spc="4" dirty="0">
                <a:latin typeface="Calibri"/>
                <a:cs typeface="Calibri"/>
              </a:rPr>
              <a:t>distant</a:t>
            </a:r>
            <a:r>
              <a:rPr sz="1875" spc="-4" dirty="0">
                <a:latin typeface="Calibri"/>
                <a:cs typeface="Calibri"/>
              </a:rPr>
              <a:t> </a:t>
            </a:r>
            <a:r>
              <a:rPr sz="1875" spc="11" dirty="0">
                <a:latin typeface="Calibri"/>
                <a:cs typeface="Calibri"/>
              </a:rPr>
              <a:t>word</a:t>
            </a:r>
            <a:r>
              <a:rPr sz="1875" spc="15" dirty="0">
                <a:latin typeface="Calibri"/>
                <a:cs typeface="Calibri"/>
              </a:rPr>
              <a:t> </a:t>
            </a:r>
            <a:r>
              <a:rPr sz="1875" spc="4" dirty="0">
                <a:latin typeface="Calibri"/>
                <a:cs typeface="Calibri"/>
              </a:rPr>
              <a:t>pairs</a:t>
            </a:r>
            <a:r>
              <a:rPr sz="1875" spc="-8" dirty="0">
                <a:latin typeface="Calibri"/>
                <a:cs typeface="Calibri"/>
              </a:rPr>
              <a:t> </a:t>
            </a:r>
            <a:r>
              <a:rPr sz="1875" spc="8" dirty="0">
                <a:latin typeface="Calibri"/>
                <a:cs typeface="Calibri"/>
              </a:rPr>
              <a:t>to</a:t>
            </a:r>
            <a:r>
              <a:rPr sz="1875" spc="15" dirty="0">
                <a:latin typeface="Calibri"/>
                <a:cs typeface="Calibri"/>
              </a:rPr>
              <a:t> </a:t>
            </a:r>
            <a:r>
              <a:rPr sz="1875" spc="8" dirty="0">
                <a:latin typeface="Calibri"/>
                <a:cs typeface="Calibri"/>
              </a:rPr>
              <a:t>interact </a:t>
            </a:r>
            <a:r>
              <a:rPr sz="1875" spc="11" dirty="0">
                <a:latin typeface="Calibri"/>
                <a:cs typeface="Calibri"/>
              </a:rPr>
              <a:t>means:</a:t>
            </a:r>
            <a:endParaRPr sz="1875" dirty="0">
              <a:latin typeface="Calibri"/>
              <a:cs typeface="Calibri"/>
            </a:endParaRPr>
          </a:p>
          <a:p>
            <a:pPr marL="523875" lvl="1" indent="-171450">
              <a:spcBef>
                <a:spcPts val="439"/>
              </a:spcBef>
              <a:buClr>
                <a:srgbClr val="007B92"/>
              </a:buClr>
              <a:buFont typeface="Times New Roman"/>
              <a:buChar char="•"/>
              <a:tabLst>
                <a:tab pos="523875" algn="l"/>
              </a:tabLst>
            </a:pPr>
            <a:r>
              <a:rPr sz="1725" spc="-4" dirty="0">
                <a:latin typeface="Calibri"/>
                <a:cs typeface="Calibri"/>
              </a:rPr>
              <a:t>Hard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to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learn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long-distance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dependencies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(because</a:t>
            </a:r>
            <a:r>
              <a:rPr sz="1725" spc="15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gradient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problems!)</a:t>
            </a:r>
          </a:p>
          <a:p>
            <a:pPr marL="523875" marR="3810" lvl="1" indent="-171450">
              <a:spcBef>
                <a:spcPts val="413"/>
              </a:spcBef>
              <a:buClr>
                <a:srgbClr val="007B92"/>
              </a:buClr>
              <a:buFont typeface="Times New Roman"/>
              <a:buChar char="•"/>
              <a:tabLst>
                <a:tab pos="523875" algn="l"/>
              </a:tabLst>
            </a:pPr>
            <a:r>
              <a:rPr sz="1725" dirty="0">
                <a:latin typeface="Calibri"/>
                <a:cs typeface="Calibri"/>
              </a:rPr>
              <a:t>Linear</a:t>
            </a:r>
            <a:r>
              <a:rPr sz="1725" spc="-15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order of </a:t>
            </a:r>
            <a:r>
              <a:rPr sz="1725" dirty="0">
                <a:latin typeface="Calibri"/>
                <a:cs typeface="Calibri"/>
              </a:rPr>
              <a:t>words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is </a:t>
            </a:r>
            <a:r>
              <a:rPr sz="1725" spc="-4" dirty="0">
                <a:latin typeface="Calibri"/>
                <a:cs typeface="Calibri"/>
              </a:rPr>
              <a:t>“baked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in”;</a:t>
            </a:r>
            <a:r>
              <a:rPr sz="1725" spc="-4" dirty="0">
                <a:latin typeface="Calibri"/>
                <a:cs typeface="Calibri"/>
              </a:rPr>
              <a:t> </a:t>
            </a:r>
            <a:r>
              <a:rPr lang="en-US" sz="1725" spc="-4" dirty="0">
                <a:latin typeface="Calibri"/>
                <a:cs typeface="Calibri"/>
              </a:rPr>
              <a:t>not necessarily</a:t>
            </a:r>
            <a:r>
              <a:rPr sz="1725" dirty="0">
                <a:latin typeface="Calibri"/>
                <a:cs typeface="Calibri"/>
              </a:rPr>
              <a:t> the </a:t>
            </a:r>
            <a:r>
              <a:rPr sz="1725" spc="-379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right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way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to think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about </a:t>
            </a:r>
            <a:r>
              <a:rPr sz="1725" spc="-4" dirty="0">
                <a:latin typeface="Calibri"/>
                <a:cs typeface="Calibri"/>
              </a:rPr>
              <a:t>sentences…</a:t>
            </a:r>
            <a:endParaRPr sz="1725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137409" y="3599307"/>
            <a:ext cx="1736408" cy="866775"/>
            <a:chOff x="2849879" y="3656076"/>
            <a:chExt cx="2315210" cy="1155700"/>
          </a:xfrm>
        </p:grpSpPr>
        <p:sp>
          <p:nvSpPr>
            <p:cNvPr id="5" name="object 5"/>
            <p:cNvSpPr/>
            <p:nvPr/>
          </p:nvSpPr>
          <p:spPr>
            <a:xfrm>
              <a:off x="2849880" y="3657599"/>
              <a:ext cx="285115" cy="1153795"/>
            </a:xfrm>
            <a:custGeom>
              <a:avLst/>
              <a:gdLst/>
              <a:ahLst/>
              <a:cxnLst/>
              <a:rect l="l" t="t" r="r" b="b"/>
              <a:pathLst>
                <a:path w="285114" h="1153795">
                  <a:moveTo>
                    <a:pt x="284988" y="672096"/>
                  </a:moveTo>
                  <a:lnTo>
                    <a:pt x="0" y="672096"/>
                  </a:lnTo>
                  <a:lnTo>
                    <a:pt x="0" y="1153668"/>
                  </a:lnTo>
                  <a:lnTo>
                    <a:pt x="284988" y="1153668"/>
                  </a:lnTo>
                  <a:lnTo>
                    <a:pt x="284988" y="672096"/>
                  </a:lnTo>
                  <a:close/>
                </a:path>
                <a:path w="285114" h="1153795">
                  <a:moveTo>
                    <a:pt x="284988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284988" y="481584"/>
                  </a:lnTo>
                  <a:lnTo>
                    <a:pt x="284988" y="0"/>
                  </a:lnTo>
                  <a:close/>
                </a:path>
              </a:pathLst>
            </a:custGeom>
            <a:solidFill>
              <a:srgbClr val="007B92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53511" y="4139184"/>
              <a:ext cx="76200" cy="18923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569208" y="3656075"/>
              <a:ext cx="287020" cy="1153795"/>
            </a:xfrm>
            <a:custGeom>
              <a:avLst/>
              <a:gdLst/>
              <a:ahLst/>
              <a:cxnLst/>
              <a:rect l="l" t="t" r="r" b="b"/>
              <a:pathLst>
                <a:path w="287020" h="1153795">
                  <a:moveTo>
                    <a:pt x="286512" y="672084"/>
                  </a:moveTo>
                  <a:lnTo>
                    <a:pt x="0" y="672084"/>
                  </a:lnTo>
                  <a:lnTo>
                    <a:pt x="0" y="1153668"/>
                  </a:lnTo>
                  <a:lnTo>
                    <a:pt x="286512" y="1153668"/>
                  </a:lnTo>
                  <a:lnTo>
                    <a:pt x="286512" y="672084"/>
                  </a:lnTo>
                  <a:close/>
                </a:path>
                <a:path w="287020" h="1153795">
                  <a:moveTo>
                    <a:pt x="286512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286512" y="481584"/>
                  </a:lnTo>
                  <a:lnTo>
                    <a:pt x="286512" y="0"/>
                  </a:lnTo>
                  <a:close/>
                </a:path>
              </a:pathLst>
            </a:custGeom>
            <a:solidFill>
              <a:srgbClr val="007B92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74363" y="4137660"/>
              <a:ext cx="76200" cy="189229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133344" y="3859021"/>
              <a:ext cx="436880" cy="748665"/>
            </a:xfrm>
            <a:custGeom>
              <a:avLst/>
              <a:gdLst/>
              <a:ahLst/>
              <a:cxnLst/>
              <a:rect l="l" t="t" r="r" b="b"/>
              <a:pathLst>
                <a:path w="436879" h="748664">
                  <a:moveTo>
                    <a:pt x="434975" y="709930"/>
                  </a:moveTo>
                  <a:lnTo>
                    <a:pt x="422668" y="703834"/>
                  </a:lnTo>
                  <a:lnTo>
                    <a:pt x="358648" y="672084"/>
                  </a:lnTo>
                  <a:lnTo>
                    <a:pt x="358749" y="703884"/>
                  </a:lnTo>
                  <a:lnTo>
                    <a:pt x="0" y="704977"/>
                  </a:lnTo>
                  <a:lnTo>
                    <a:pt x="0" y="717677"/>
                  </a:lnTo>
                  <a:lnTo>
                    <a:pt x="358787" y="716584"/>
                  </a:lnTo>
                  <a:lnTo>
                    <a:pt x="358902" y="748284"/>
                  </a:lnTo>
                  <a:lnTo>
                    <a:pt x="434975" y="709930"/>
                  </a:lnTo>
                  <a:close/>
                </a:path>
                <a:path w="436879" h="748664">
                  <a:moveTo>
                    <a:pt x="436499" y="37846"/>
                  </a:moveTo>
                  <a:lnTo>
                    <a:pt x="424192" y="31750"/>
                  </a:lnTo>
                  <a:lnTo>
                    <a:pt x="360172" y="0"/>
                  </a:lnTo>
                  <a:lnTo>
                    <a:pt x="360273" y="31800"/>
                  </a:lnTo>
                  <a:lnTo>
                    <a:pt x="1524" y="32893"/>
                  </a:lnTo>
                  <a:lnTo>
                    <a:pt x="1524" y="45593"/>
                  </a:lnTo>
                  <a:lnTo>
                    <a:pt x="360311" y="44500"/>
                  </a:lnTo>
                  <a:lnTo>
                    <a:pt x="360426" y="76200"/>
                  </a:lnTo>
                  <a:lnTo>
                    <a:pt x="436499" y="378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4282440" y="3656075"/>
              <a:ext cx="285115" cy="1153795"/>
            </a:xfrm>
            <a:custGeom>
              <a:avLst/>
              <a:gdLst/>
              <a:ahLst/>
              <a:cxnLst/>
              <a:rect l="l" t="t" r="r" b="b"/>
              <a:pathLst>
                <a:path w="285114" h="1153795">
                  <a:moveTo>
                    <a:pt x="284988" y="672084"/>
                  </a:moveTo>
                  <a:lnTo>
                    <a:pt x="0" y="672084"/>
                  </a:lnTo>
                  <a:lnTo>
                    <a:pt x="0" y="1153668"/>
                  </a:lnTo>
                  <a:lnTo>
                    <a:pt x="284988" y="1153668"/>
                  </a:lnTo>
                  <a:lnTo>
                    <a:pt x="284988" y="672084"/>
                  </a:lnTo>
                  <a:close/>
                </a:path>
                <a:path w="285114" h="1153795">
                  <a:moveTo>
                    <a:pt x="284988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284988" y="481584"/>
                  </a:lnTo>
                  <a:lnTo>
                    <a:pt x="284988" y="0"/>
                  </a:lnTo>
                  <a:close/>
                </a:path>
              </a:pathLst>
            </a:custGeom>
            <a:solidFill>
              <a:srgbClr val="007B92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6071" y="4137660"/>
              <a:ext cx="76200" cy="18922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845052" y="3855973"/>
              <a:ext cx="436880" cy="746760"/>
            </a:xfrm>
            <a:custGeom>
              <a:avLst/>
              <a:gdLst/>
              <a:ahLst/>
              <a:cxnLst/>
              <a:rect l="l" t="t" r="r" b="b"/>
              <a:pathLst>
                <a:path w="436879" h="746760">
                  <a:moveTo>
                    <a:pt x="434975" y="708406"/>
                  </a:moveTo>
                  <a:lnTo>
                    <a:pt x="422668" y="702310"/>
                  </a:lnTo>
                  <a:lnTo>
                    <a:pt x="358648" y="670560"/>
                  </a:lnTo>
                  <a:lnTo>
                    <a:pt x="358749" y="702360"/>
                  </a:lnTo>
                  <a:lnTo>
                    <a:pt x="0" y="703453"/>
                  </a:lnTo>
                  <a:lnTo>
                    <a:pt x="0" y="716153"/>
                  </a:lnTo>
                  <a:lnTo>
                    <a:pt x="358787" y="715060"/>
                  </a:lnTo>
                  <a:lnTo>
                    <a:pt x="358902" y="746760"/>
                  </a:lnTo>
                  <a:lnTo>
                    <a:pt x="434975" y="708406"/>
                  </a:lnTo>
                  <a:close/>
                </a:path>
                <a:path w="436879" h="746760">
                  <a:moveTo>
                    <a:pt x="436499" y="37846"/>
                  </a:moveTo>
                  <a:lnTo>
                    <a:pt x="424192" y="31750"/>
                  </a:lnTo>
                  <a:lnTo>
                    <a:pt x="360172" y="0"/>
                  </a:lnTo>
                  <a:lnTo>
                    <a:pt x="360273" y="31800"/>
                  </a:lnTo>
                  <a:lnTo>
                    <a:pt x="1524" y="32893"/>
                  </a:lnTo>
                  <a:lnTo>
                    <a:pt x="1524" y="45593"/>
                  </a:lnTo>
                  <a:lnTo>
                    <a:pt x="360311" y="44500"/>
                  </a:lnTo>
                  <a:lnTo>
                    <a:pt x="360426" y="76200"/>
                  </a:lnTo>
                  <a:lnTo>
                    <a:pt x="436499" y="378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47487" y="3838956"/>
              <a:ext cx="117348" cy="11734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584191" y="3846830"/>
              <a:ext cx="434975" cy="76200"/>
            </a:xfrm>
            <a:custGeom>
              <a:avLst/>
              <a:gdLst/>
              <a:ahLst/>
              <a:cxnLst/>
              <a:rect l="l" t="t" r="r" b="b"/>
              <a:pathLst>
                <a:path w="434975" h="76200">
                  <a:moveTo>
                    <a:pt x="422680" y="31750"/>
                  </a:moveTo>
                  <a:lnTo>
                    <a:pt x="371475" y="31750"/>
                  </a:lnTo>
                  <a:lnTo>
                    <a:pt x="371475" y="44450"/>
                  </a:lnTo>
                  <a:lnTo>
                    <a:pt x="358796" y="44489"/>
                  </a:lnTo>
                  <a:lnTo>
                    <a:pt x="358902" y="76200"/>
                  </a:lnTo>
                  <a:lnTo>
                    <a:pt x="434975" y="37846"/>
                  </a:lnTo>
                  <a:lnTo>
                    <a:pt x="422680" y="31750"/>
                  </a:lnTo>
                  <a:close/>
                </a:path>
                <a:path w="434975" h="76200">
                  <a:moveTo>
                    <a:pt x="358753" y="31789"/>
                  </a:moveTo>
                  <a:lnTo>
                    <a:pt x="0" y="32893"/>
                  </a:lnTo>
                  <a:lnTo>
                    <a:pt x="0" y="45593"/>
                  </a:lnTo>
                  <a:lnTo>
                    <a:pt x="358796" y="44489"/>
                  </a:lnTo>
                  <a:lnTo>
                    <a:pt x="358753" y="31789"/>
                  </a:lnTo>
                  <a:close/>
                </a:path>
                <a:path w="434975" h="76200">
                  <a:moveTo>
                    <a:pt x="371475" y="31750"/>
                  </a:moveTo>
                  <a:lnTo>
                    <a:pt x="358753" y="31789"/>
                  </a:lnTo>
                  <a:lnTo>
                    <a:pt x="358796" y="44489"/>
                  </a:lnTo>
                  <a:lnTo>
                    <a:pt x="371475" y="44450"/>
                  </a:lnTo>
                  <a:lnTo>
                    <a:pt x="371475" y="31750"/>
                  </a:lnTo>
                  <a:close/>
                </a:path>
                <a:path w="434975" h="76200">
                  <a:moveTo>
                    <a:pt x="358648" y="0"/>
                  </a:moveTo>
                  <a:lnTo>
                    <a:pt x="358753" y="31789"/>
                  </a:lnTo>
                  <a:lnTo>
                    <a:pt x="422680" y="31750"/>
                  </a:lnTo>
                  <a:lnTo>
                    <a:pt x="358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47487" y="4500372"/>
              <a:ext cx="117348" cy="11734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582667" y="4517390"/>
              <a:ext cx="434975" cy="76200"/>
            </a:xfrm>
            <a:custGeom>
              <a:avLst/>
              <a:gdLst/>
              <a:ahLst/>
              <a:cxnLst/>
              <a:rect l="l" t="t" r="r" b="b"/>
              <a:pathLst>
                <a:path w="434975" h="76200">
                  <a:moveTo>
                    <a:pt x="422680" y="31750"/>
                  </a:moveTo>
                  <a:lnTo>
                    <a:pt x="371475" y="31750"/>
                  </a:lnTo>
                  <a:lnTo>
                    <a:pt x="371475" y="44450"/>
                  </a:lnTo>
                  <a:lnTo>
                    <a:pt x="358796" y="44489"/>
                  </a:lnTo>
                  <a:lnTo>
                    <a:pt x="358902" y="76200"/>
                  </a:lnTo>
                  <a:lnTo>
                    <a:pt x="434975" y="37846"/>
                  </a:lnTo>
                  <a:lnTo>
                    <a:pt x="422680" y="31750"/>
                  </a:lnTo>
                  <a:close/>
                </a:path>
                <a:path w="434975" h="76200">
                  <a:moveTo>
                    <a:pt x="358753" y="31789"/>
                  </a:moveTo>
                  <a:lnTo>
                    <a:pt x="0" y="32893"/>
                  </a:lnTo>
                  <a:lnTo>
                    <a:pt x="0" y="45593"/>
                  </a:lnTo>
                  <a:lnTo>
                    <a:pt x="358796" y="44489"/>
                  </a:lnTo>
                  <a:lnTo>
                    <a:pt x="358753" y="31789"/>
                  </a:lnTo>
                  <a:close/>
                </a:path>
                <a:path w="434975" h="76200">
                  <a:moveTo>
                    <a:pt x="371475" y="31750"/>
                  </a:moveTo>
                  <a:lnTo>
                    <a:pt x="358753" y="31789"/>
                  </a:lnTo>
                  <a:lnTo>
                    <a:pt x="358796" y="44489"/>
                  </a:lnTo>
                  <a:lnTo>
                    <a:pt x="371475" y="44450"/>
                  </a:lnTo>
                  <a:lnTo>
                    <a:pt x="371475" y="31750"/>
                  </a:lnTo>
                  <a:close/>
                </a:path>
                <a:path w="434975" h="76200">
                  <a:moveTo>
                    <a:pt x="358648" y="0"/>
                  </a:moveTo>
                  <a:lnTo>
                    <a:pt x="358753" y="31789"/>
                  </a:lnTo>
                  <a:lnTo>
                    <a:pt x="422680" y="31750"/>
                  </a:lnTo>
                  <a:lnTo>
                    <a:pt x="358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027301" y="4528432"/>
            <a:ext cx="1808321" cy="301590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>
              <a:spcBef>
                <a:spcPts val="101"/>
              </a:spcBef>
              <a:tabLst>
                <a:tab pos="555784" algn="l"/>
                <a:tab pos="1102043" algn="l"/>
                <a:tab pos="1632109" algn="l"/>
              </a:tabLst>
            </a:pPr>
            <a:r>
              <a:rPr sz="1875" i="1" spc="8" dirty="0">
                <a:latin typeface="Calibri"/>
                <a:cs typeface="Calibri"/>
              </a:rPr>
              <a:t>Th</a:t>
            </a:r>
            <a:r>
              <a:rPr sz="1875" i="1" spc="11" dirty="0">
                <a:latin typeface="Calibri"/>
                <a:cs typeface="Calibri"/>
              </a:rPr>
              <a:t>e</a:t>
            </a:r>
            <a:r>
              <a:rPr sz="1875" i="1" dirty="0">
                <a:latin typeface="Calibri"/>
                <a:cs typeface="Calibri"/>
              </a:rPr>
              <a:t>	</a:t>
            </a:r>
            <a:r>
              <a:rPr sz="1875" b="1" i="1" spc="11" dirty="0">
                <a:solidFill>
                  <a:srgbClr val="007B92"/>
                </a:solidFill>
                <a:latin typeface="Calibri"/>
                <a:cs typeface="Calibri"/>
              </a:rPr>
              <a:t>chef</a:t>
            </a:r>
            <a:r>
              <a:rPr sz="1875" b="1" i="1" dirty="0">
                <a:solidFill>
                  <a:srgbClr val="007B92"/>
                </a:solidFill>
                <a:latin typeface="Calibri"/>
                <a:cs typeface="Calibri"/>
              </a:rPr>
              <a:t>	</a:t>
            </a:r>
            <a:r>
              <a:rPr sz="2813" i="1" spc="17" baseline="1111" dirty="0">
                <a:latin typeface="Calibri"/>
                <a:cs typeface="Calibri"/>
              </a:rPr>
              <a:t>who</a:t>
            </a:r>
            <a:r>
              <a:rPr sz="2813" i="1" baseline="1111" dirty="0">
                <a:latin typeface="Calibri"/>
                <a:cs typeface="Calibri"/>
              </a:rPr>
              <a:t>	</a:t>
            </a:r>
            <a:r>
              <a:rPr sz="2813" i="1" spc="23" baseline="1111" dirty="0">
                <a:latin typeface="Calibri"/>
                <a:cs typeface="Calibri"/>
              </a:rPr>
              <a:t>…</a:t>
            </a:r>
            <a:endParaRPr sz="2813" baseline="1111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723887" y="4588573"/>
            <a:ext cx="421005" cy="301044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sz="1875" b="1" i="1" spc="8" dirty="0">
                <a:solidFill>
                  <a:srgbClr val="007B92"/>
                </a:solidFill>
                <a:latin typeface="Calibri"/>
                <a:cs typeface="Calibri"/>
              </a:rPr>
              <a:t>was</a:t>
            </a:r>
            <a:endParaRPr sz="1875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865876" y="3599307"/>
            <a:ext cx="1102995" cy="874395"/>
            <a:chOff x="7821168" y="3656076"/>
            <a:chExt cx="1470660" cy="1165860"/>
          </a:xfrm>
        </p:grpSpPr>
        <p:sp>
          <p:nvSpPr>
            <p:cNvPr id="20" name="object 20"/>
            <p:cNvSpPr/>
            <p:nvPr/>
          </p:nvSpPr>
          <p:spPr>
            <a:xfrm>
              <a:off x="9006840" y="3668267"/>
              <a:ext cx="285115" cy="1153795"/>
            </a:xfrm>
            <a:custGeom>
              <a:avLst/>
              <a:gdLst/>
              <a:ahLst/>
              <a:cxnLst/>
              <a:rect l="l" t="t" r="r" b="b"/>
              <a:pathLst>
                <a:path w="285115" h="1153795">
                  <a:moveTo>
                    <a:pt x="284988" y="672084"/>
                  </a:moveTo>
                  <a:lnTo>
                    <a:pt x="0" y="672084"/>
                  </a:lnTo>
                  <a:lnTo>
                    <a:pt x="0" y="1153668"/>
                  </a:lnTo>
                  <a:lnTo>
                    <a:pt x="284988" y="1153668"/>
                  </a:lnTo>
                  <a:lnTo>
                    <a:pt x="284988" y="672084"/>
                  </a:lnTo>
                  <a:close/>
                </a:path>
                <a:path w="285115" h="1153795">
                  <a:moveTo>
                    <a:pt x="284988" y="0"/>
                  </a:moveTo>
                  <a:lnTo>
                    <a:pt x="0" y="0"/>
                  </a:lnTo>
                  <a:lnTo>
                    <a:pt x="0" y="483108"/>
                  </a:lnTo>
                  <a:lnTo>
                    <a:pt x="284988" y="483108"/>
                  </a:lnTo>
                  <a:lnTo>
                    <a:pt x="284988" y="0"/>
                  </a:lnTo>
                  <a:close/>
                </a:path>
              </a:pathLst>
            </a:custGeom>
            <a:solidFill>
              <a:srgbClr val="007B92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21" name="object 2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10472" y="4151376"/>
              <a:ext cx="76200" cy="18923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560308" y="3852925"/>
              <a:ext cx="436880" cy="748665"/>
            </a:xfrm>
            <a:custGeom>
              <a:avLst/>
              <a:gdLst/>
              <a:ahLst/>
              <a:cxnLst/>
              <a:rect l="l" t="t" r="r" b="b"/>
              <a:pathLst>
                <a:path w="436879" h="748664">
                  <a:moveTo>
                    <a:pt x="434975" y="709930"/>
                  </a:moveTo>
                  <a:lnTo>
                    <a:pt x="422668" y="703834"/>
                  </a:lnTo>
                  <a:lnTo>
                    <a:pt x="358648" y="672084"/>
                  </a:lnTo>
                  <a:lnTo>
                    <a:pt x="358749" y="703884"/>
                  </a:lnTo>
                  <a:lnTo>
                    <a:pt x="0" y="704977"/>
                  </a:lnTo>
                  <a:lnTo>
                    <a:pt x="0" y="717677"/>
                  </a:lnTo>
                  <a:lnTo>
                    <a:pt x="358787" y="716584"/>
                  </a:lnTo>
                  <a:lnTo>
                    <a:pt x="358902" y="748284"/>
                  </a:lnTo>
                  <a:lnTo>
                    <a:pt x="434975" y="709930"/>
                  </a:lnTo>
                  <a:close/>
                </a:path>
                <a:path w="436879" h="748664">
                  <a:moveTo>
                    <a:pt x="436499" y="37846"/>
                  </a:moveTo>
                  <a:lnTo>
                    <a:pt x="424192" y="31750"/>
                  </a:lnTo>
                  <a:lnTo>
                    <a:pt x="360172" y="0"/>
                  </a:lnTo>
                  <a:lnTo>
                    <a:pt x="360273" y="31800"/>
                  </a:lnTo>
                  <a:lnTo>
                    <a:pt x="1524" y="32893"/>
                  </a:lnTo>
                  <a:lnTo>
                    <a:pt x="1524" y="45593"/>
                  </a:lnTo>
                  <a:lnTo>
                    <a:pt x="360311" y="44500"/>
                  </a:lnTo>
                  <a:lnTo>
                    <a:pt x="360426" y="76200"/>
                  </a:lnTo>
                  <a:lnTo>
                    <a:pt x="436499" y="378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" name="object 23"/>
            <p:cNvSpPr/>
            <p:nvPr/>
          </p:nvSpPr>
          <p:spPr>
            <a:xfrm>
              <a:off x="8266176" y="3656075"/>
              <a:ext cx="287020" cy="1153795"/>
            </a:xfrm>
            <a:custGeom>
              <a:avLst/>
              <a:gdLst/>
              <a:ahLst/>
              <a:cxnLst/>
              <a:rect l="l" t="t" r="r" b="b"/>
              <a:pathLst>
                <a:path w="287020" h="1153795">
                  <a:moveTo>
                    <a:pt x="286499" y="672084"/>
                  </a:moveTo>
                  <a:lnTo>
                    <a:pt x="0" y="672084"/>
                  </a:lnTo>
                  <a:lnTo>
                    <a:pt x="0" y="1153668"/>
                  </a:lnTo>
                  <a:lnTo>
                    <a:pt x="286499" y="1153668"/>
                  </a:lnTo>
                  <a:lnTo>
                    <a:pt x="286499" y="672084"/>
                  </a:lnTo>
                  <a:close/>
                </a:path>
                <a:path w="287020" h="1153795">
                  <a:moveTo>
                    <a:pt x="286499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286499" y="481584"/>
                  </a:lnTo>
                  <a:lnTo>
                    <a:pt x="286499" y="0"/>
                  </a:lnTo>
                  <a:close/>
                </a:path>
              </a:pathLst>
            </a:custGeom>
            <a:solidFill>
              <a:srgbClr val="007B92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24" name="object 2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71332" y="4137660"/>
              <a:ext cx="76200" cy="189229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7821168" y="3854449"/>
              <a:ext cx="436880" cy="748665"/>
            </a:xfrm>
            <a:custGeom>
              <a:avLst/>
              <a:gdLst/>
              <a:ahLst/>
              <a:cxnLst/>
              <a:rect l="l" t="t" r="r" b="b"/>
              <a:pathLst>
                <a:path w="436879" h="748664">
                  <a:moveTo>
                    <a:pt x="434975" y="709930"/>
                  </a:moveTo>
                  <a:lnTo>
                    <a:pt x="422668" y="703834"/>
                  </a:lnTo>
                  <a:lnTo>
                    <a:pt x="358648" y="672084"/>
                  </a:lnTo>
                  <a:lnTo>
                    <a:pt x="358749" y="703884"/>
                  </a:lnTo>
                  <a:lnTo>
                    <a:pt x="0" y="704977"/>
                  </a:lnTo>
                  <a:lnTo>
                    <a:pt x="0" y="717677"/>
                  </a:lnTo>
                  <a:lnTo>
                    <a:pt x="358787" y="716584"/>
                  </a:lnTo>
                  <a:lnTo>
                    <a:pt x="358902" y="748284"/>
                  </a:lnTo>
                  <a:lnTo>
                    <a:pt x="434975" y="709930"/>
                  </a:lnTo>
                  <a:close/>
                </a:path>
                <a:path w="436879" h="748664">
                  <a:moveTo>
                    <a:pt x="436499" y="37846"/>
                  </a:moveTo>
                  <a:lnTo>
                    <a:pt x="424192" y="31750"/>
                  </a:lnTo>
                  <a:lnTo>
                    <a:pt x="360172" y="0"/>
                  </a:lnTo>
                  <a:lnTo>
                    <a:pt x="360273" y="31800"/>
                  </a:lnTo>
                  <a:lnTo>
                    <a:pt x="1524" y="32893"/>
                  </a:lnTo>
                  <a:lnTo>
                    <a:pt x="1524" y="45593"/>
                  </a:lnTo>
                  <a:lnTo>
                    <a:pt x="360311" y="44500"/>
                  </a:lnTo>
                  <a:lnTo>
                    <a:pt x="360426" y="76200"/>
                  </a:lnTo>
                  <a:lnTo>
                    <a:pt x="436499" y="378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4168522" y="3593591"/>
            <a:ext cx="1396841" cy="866775"/>
            <a:chOff x="5558028" y="3648455"/>
            <a:chExt cx="1862455" cy="1155700"/>
          </a:xfrm>
        </p:grpSpPr>
        <p:sp>
          <p:nvSpPr>
            <p:cNvPr id="27" name="object 27"/>
            <p:cNvSpPr/>
            <p:nvPr/>
          </p:nvSpPr>
          <p:spPr>
            <a:xfrm>
              <a:off x="5558028" y="3649979"/>
              <a:ext cx="285115" cy="1153795"/>
            </a:xfrm>
            <a:custGeom>
              <a:avLst/>
              <a:gdLst/>
              <a:ahLst/>
              <a:cxnLst/>
              <a:rect l="l" t="t" r="r" b="b"/>
              <a:pathLst>
                <a:path w="285114" h="1153795">
                  <a:moveTo>
                    <a:pt x="284988" y="670572"/>
                  </a:moveTo>
                  <a:lnTo>
                    <a:pt x="0" y="670572"/>
                  </a:lnTo>
                  <a:lnTo>
                    <a:pt x="0" y="1153668"/>
                  </a:lnTo>
                  <a:lnTo>
                    <a:pt x="284988" y="1153668"/>
                  </a:lnTo>
                  <a:lnTo>
                    <a:pt x="284988" y="670572"/>
                  </a:lnTo>
                  <a:close/>
                </a:path>
                <a:path w="285114" h="1153795">
                  <a:moveTo>
                    <a:pt x="284988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284988" y="481584"/>
                  </a:lnTo>
                  <a:lnTo>
                    <a:pt x="28498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28" name="object 2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63184" y="4130039"/>
              <a:ext cx="76200" cy="189230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6278880" y="3648455"/>
              <a:ext cx="285115" cy="1153795"/>
            </a:xfrm>
            <a:custGeom>
              <a:avLst/>
              <a:gdLst/>
              <a:ahLst/>
              <a:cxnLst/>
              <a:rect l="l" t="t" r="r" b="b"/>
              <a:pathLst>
                <a:path w="285115" h="1153795">
                  <a:moveTo>
                    <a:pt x="284988" y="670560"/>
                  </a:moveTo>
                  <a:lnTo>
                    <a:pt x="0" y="670560"/>
                  </a:lnTo>
                  <a:lnTo>
                    <a:pt x="0" y="1153668"/>
                  </a:lnTo>
                  <a:lnTo>
                    <a:pt x="284988" y="1153668"/>
                  </a:lnTo>
                  <a:lnTo>
                    <a:pt x="284988" y="670560"/>
                  </a:lnTo>
                  <a:close/>
                </a:path>
                <a:path w="285115" h="1153795">
                  <a:moveTo>
                    <a:pt x="284988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284988" y="481584"/>
                  </a:lnTo>
                  <a:lnTo>
                    <a:pt x="28498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82512" y="4130039"/>
              <a:ext cx="76200" cy="189230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852160" y="3854449"/>
              <a:ext cx="436880" cy="748665"/>
            </a:xfrm>
            <a:custGeom>
              <a:avLst/>
              <a:gdLst/>
              <a:ahLst/>
              <a:cxnLst/>
              <a:rect l="l" t="t" r="r" b="b"/>
              <a:pathLst>
                <a:path w="436879" h="748664">
                  <a:moveTo>
                    <a:pt x="434975" y="709930"/>
                  </a:moveTo>
                  <a:lnTo>
                    <a:pt x="422668" y="703834"/>
                  </a:lnTo>
                  <a:lnTo>
                    <a:pt x="358648" y="672084"/>
                  </a:lnTo>
                  <a:lnTo>
                    <a:pt x="358749" y="703884"/>
                  </a:lnTo>
                  <a:lnTo>
                    <a:pt x="0" y="704977"/>
                  </a:lnTo>
                  <a:lnTo>
                    <a:pt x="0" y="717677"/>
                  </a:lnTo>
                  <a:lnTo>
                    <a:pt x="358787" y="716584"/>
                  </a:lnTo>
                  <a:lnTo>
                    <a:pt x="358902" y="748284"/>
                  </a:lnTo>
                  <a:lnTo>
                    <a:pt x="434975" y="709930"/>
                  </a:lnTo>
                  <a:close/>
                </a:path>
                <a:path w="436879" h="748664">
                  <a:moveTo>
                    <a:pt x="436499" y="37846"/>
                  </a:moveTo>
                  <a:lnTo>
                    <a:pt x="424192" y="31750"/>
                  </a:lnTo>
                  <a:lnTo>
                    <a:pt x="360172" y="0"/>
                  </a:lnTo>
                  <a:lnTo>
                    <a:pt x="360273" y="31800"/>
                  </a:lnTo>
                  <a:lnTo>
                    <a:pt x="1524" y="32893"/>
                  </a:lnTo>
                  <a:lnTo>
                    <a:pt x="1524" y="45593"/>
                  </a:lnTo>
                  <a:lnTo>
                    <a:pt x="360311" y="44500"/>
                  </a:lnTo>
                  <a:lnTo>
                    <a:pt x="360426" y="76200"/>
                  </a:lnTo>
                  <a:lnTo>
                    <a:pt x="436499" y="378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2" name="object 32"/>
            <p:cNvSpPr/>
            <p:nvPr/>
          </p:nvSpPr>
          <p:spPr>
            <a:xfrm>
              <a:off x="6998208" y="3648455"/>
              <a:ext cx="285115" cy="1153795"/>
            </a:xfrm>
            <a:custGeom>
              <a:avLst/>
              <a:gdLst/>
              <a:ahLst/>
              <a:cxnLst/>
              <a:rect l="l" t="t" r="r" b="b"/>
              <a:pathLst>
                <a:path w="285115" h="1153795">
                  <a:moveTo>
                    <a:pt x="284988" y="670560"/>
                  </a:moveTo>
                  <a:lnTo>
                    <a:pt x="0" y="670560"/>
                  </a:lnTo>
                  <a:lnTo>
                    <a:pt x="0" y="1153668"/>
                  </a:lnTo>
                  <a:lnTo>
                    <a:pt x="284988" y="1153668"/>
                  </a:lnTo>
                  <a:lnTo>
                    <a:pt x="284988" y="670560"/>
                  </a:lnTo>
                  <a:close/>
                </a:path>
                <a:path w="285115" h="1153795">
                  <a:moveTo>
                    <a:pt x="284988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284988" y="481584"/>
                  </a:lnTo>
                  <a:lnTo>
                    <a:pt x="28498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33" name="object 3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03364" y="4130039"/>
              <a:ext cx="76200" cy="189230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04532" y="3838955"/>
              <a:ext cx="115824" cy="11734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04532" y="4500372"/>
              <a:ext cx="115824" cy="117347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6553200" y="3845305"/>
              <a:ext cx="436880" cy="748665"/>
            </a:xfrm>
            <a:custGeom>
              <a:avLst/>
              <a:gdLst/>
              <a:ahLst/>
              <a:cxnLst/>
              <a:rect l="l" t="t" r="r" b="b"/>
              <a:pathLst>
                <a:path w="436879" h="748664">
                  <a:moveTo>
                    <a:pt x="434975" y="709930"/>
                  </a:moveTo>
                  <a:lnTo>
                    <a:pt x="422668" y="703834"/>
                  </a:lnTo>
                  <a:lnTo>
                    <a:pt x="358648" y="672084"/>
                  </a:lnTo>
                  <a:lnTo>
                    <a:pt x="358749" y="703884"/>
                  </a:lnTo>
                  <a:lnTo>
                    <a:pt x="0" y="704977"/>
                  </a:lnTo>
                  <a:lnTo>
                    <a:pt x="0" y="717677"/>
                  </a:lnTo>
                  <a:lnTo>
                    <a:pt x="358787" y="716584"/>
                  </a:lnTo>
                  <a:lnTo>
                    <a:pt x="358902" y="748284"/>
                  </a:lnTo>
                  <a:lnTo>
                    <a:pt x="434975" y="709930"/>
                  </a:lnTo>
                  <a:close/>
                </a:path>
                <a:path w="436879" h="748664">
                  <a:moveTo>
                    <a:pt x="436499" y="37846"/>
                  </a:moveTo>
                  <a:lnTo>
                    <a:pt x="424192" y="31750"/>
                  </a:lnTo>
                  <a:lnTo>
                    <a:pt x="360172" y="0"/>
                  </a:lnTo>
                  <a:lnTo>
                    <a:pt x="360273" y="31800"/>
                  </a:lnTo>
                  <a:lnTo>
                    <a:pt x="1524" y="32893"/>
                  </a:lnTo>
                  <a:lnTo>
                    <a:pt x="1524" y="45593"/>
                  </a:lnTo>
                  <a:lnTo>
                    <a:pt x="360311" y="44500"/>
                  </a:lnTo>
                  <a:lnTo>
                    <a:pt x="360426" y="76200"/>
                  </a:lnTo>
                  <a:lnTo>
                    <a:pt x="436499" y="378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pic>
        <p:nvPicPr>
          <p:cNvPr id="37" name="object 3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11346" y="3736466"/>
            <a:ext cx="88011" cy="88011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37075" y="3736466"/>
            <a:ext cx="88011" cy="88011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11346" y="4232529"/>
            <a:ext cx="88011" cy="88010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37075" y="4232529"/>
            <a:ext cx="88011" cy="88010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02985" y="3736466"/>
            <a:ext cx="88011" cy="88011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28717" y="3736466"/>
            <a:ext cx="88010" cy="88011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02985" y="4232529"/>
            <a:ext cx="88011" cy="88010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28717" y="4232529"/>
            <a:ext cx="88010" cy="88010"/>
          </a:xfrm>
          <a:prstGeom prst="rect">
            <a:avLst/>
          </a:prstGeom>
        </p:spPr>
      </p:pic>
      <p:sp>
        <p:nvSpPr>
          <p:cNvPr id="45" name="object 45"/>
          <p:cNvSpPr/>
          <p:nvPr/>
        </p:nvSpPr>
        <p:spPr>
          <a:xfrm>
            <a:off x="6184678" y="4512564"/>
            <a:ext cx="103346" cy="389573"/>
          </a:xfrm>
          <a:custGeom>
            <a:avLst/>
            <a:gdLst/>
            <a:ahLst/>
            <a:cxnLst/>
            <a:rect l="l" t="t" r="r" b="b"/>
            <a:pathLst>
              <a:path w="137795" h="519429">
                <a:moveTo>
                  <a:pt x="94017" y="73229"/>
                </a:moveTo>
                <a:lnTo>
                  <a:pt x="0" y="516509"/>
                </a:lnTo>
                <a:lnTo>
                  <a:pt x="12446" y="519176"/>
                </a:lnTo>
                <a:lnTo>
                  <a:pt x="106446" y="75854"/>
                </a:lnTo>
                <a:lnTo>
                  <a:pt x="94017" y="73229"/>
                </a:lnTo>
                <a:close/>
              </a:path>
              <a:path w="137795" h="519429">
                <a:moveTo>
                  <a:pt x="131918" y="60833"/>
                </a:moveTo>
                <a:lnTo>
                  <a:pt x="96647" y="60833"/>
                </a:lnTo>
                <a:lnTo>
                  <a:pt x="109093" y="63373"/>
                </a:lnTo>
                <a:lnTo>
                  <a:pt x="106446" y="75854"/>
                </a:lnTo>
                <a:lnTo>
                  <a:pt x="137541" y="82423"/>
                </a:lnTo>
                <a:lnTo>
                  <a:pt x="131918" y="60833"/>
                </a:lnTo>
                <a:close/>
              </a:path>
              <a:path w="137795" h="519429">
                <a:moveTo>
                  <a:pt x="96647" y="60833"/>
                </a:moveTo>
                <a:lnTo>
                  <a:pt x="94017" y="73229"/>
                </a:lnTo>
                <a:lnTo>
                  <a:pt x="106446" y="75854"/>
                </a:lnTo>
                <a:lnTo>
                  <a:pt x="109093" y="63373"/>
                </a:lnTo>
                <a:lnTo>
                  <a:pt x="96647" y="60833"/>
                </a:lnTo>
                <a:close/>
              </a:path>
              <a:path w="137795" h="519429">
                <a:moveTo>
                  <a:pt x="116078" y="0"/>
                </a:moveTo>
                <a:lnTo>
                  <a:pt x="62992" y="66675"/>
                </a:lnTo>
                <a:lnTo>
                  <a:pt x="94017" y="73229"/>
                </a:lnTo>
                <a:lnTo>
                  <a:pt x="96647" y="60833"/>
                </a:lnTo>
                <a:lnTo>
                  <a:pt x="131918" y="60833"/>
                </a:lnTo>
                <a:lnTo>
                  <a:pt x="11607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6" name="object 46"/>
          <p:cNvSpPr txBox="1"/>
          <p:nvPr/>
        </p:nvSpPr>
        <p:spPr>
          <a:xfrm>
            <a:off x="4672584" y="5006340"/>
            <a:ext cx="3384709" cy="595869"/>
          </a:xfrm>
          <a:prstGeom prst="rect">
            <a:avLst/>
          </a:prstGeom>
          <a:ln w="9525">
            <a:solidFill>
              <a:srgbClr val="600058"/>
            </a:solidFill>
          </a:ln>
        </p:spPr>
        <p:txBody>
          <a:bodyPr vert="horz" wrap="square" lIns="0" tIns="17145" rIns="0" bIns="0" rtlCol="0">
            <a:spAutoFit/>
          </a:bodyPr>
          <a:lstStyle/>
          <a:p>
            <a:pPr marL="69056" marR="79534">
              <a:lnSpc>
                <a:spcPct val="101600"/>
              </a:lnSpc>
              <a:spcBef>
                <a:spcPts val="135"/>
              </a:spcBef>
            </a:pPr>
            <a:r>
              <a:rPr sz="1875" spc="8" dirty="0">
                <a:solidFill>
                  <a:srgbClr val="600058"/>
                </a:solidFill>
                <a:latin typeface="Calibri"/>
                <a:cs typeface="Calibri"/>
              </a:rPr>
              <a:t>Info of </a:t>
            </a:r>
            <a:r>
              <a:rPr sz="1875" b="1" i="1" spc="8" dirty="0">
                <a:solidFill>
                  <a:srgbClr val="600058"/>
                </a:solidFill>
                <a:latin typeface="Calibri"/>
                <a:cs typeface="Calibri"/>
              </a:rPr>
              <a:t>chef </a:t>
            </a:r>
            <a:r>
              <a:rPr sz="1875" spc="8" dirty="0">
                <a:solidFill>
                  <a:srgbClr val="600058"/>
                </a:solidFill>
                <a:latin typeface="Calibri"/>
                <a:cs typeface="Calibri"/>
              </a:rPr>
              <a:t>has </a:t>
            </a:r>
            <a:r>
              <a:rPr sz="1875" spc="11" dirty="0">
                <a:solidFill>
                  <a:srgbClr val="600058"/>
                </a:solidFill>
                <a:latin typeface="Calibri"/>
                <a:cs typeface="Calibri"/>
              </a:rPr>
              <a:t>gone </a:t>
            </a:r>
            <a:r>
              <a:rPr sz="1875" spc="8" dirty="0">
                <a:solidFill>
                  <a:srgbClr val="600058"/>
                </a:solidFill>
                <a:latin typeface="Calibri"/>
                <a:cs typeface="Calibri"/>
              </a:rPr>
              <a:t>through </a:t>
            </a:r>
            <a:r>
              <a:rPr sz="1875" spc="11" dirty="0">
                <a:solidFill>
                  <a:srgbClr val="600058"/>
                </a:solidFill>
                <a:latin typeface="Calibri"/>
                <a:cs typeface="Calibri"/>
              </a:rPr>
              <a:t> O(sequence</a:t>
            </a:r>
            <a:r>
              <a:rPr sz="1875" spc="-23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875" spc="8" dirty="0">
                <a:solidFill>
                  <a:srgbClr val="600058"/>
                </a:solidFill>
                <a:latin typeface="Calibri"/>
                <a:cs typeface="Calibri"/>
              </a:rPr>
              <a:t>length)</a:t>
            </a:r>
            <a:r>
              <a:rPr sz="1875" spc="-23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875" spc="11" dirty="0">
                <a:solidFill>
                  <a:srgbClr val="600058"/>
                </a:solidFill>
                <a:latin typeface="Calibri"/>
                <a:cs typeface="Calibri"/>
              </a:rPr>
              <a:t>many</a:t>
            </a:r>
            <a:r>
              <a:rPr sz="1875" spc="-8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875" spc="8" dirty="0">
                <a:solidFill>
                  <a:srgbClr val="600058"/>
                </a:solidFill>
                <a:latin typeface="Calibri"/>
                <a:cs typeface="Calibri"/>
              </a:rPr>
              <a:t>layers!</a:t>
            </a:r>
            <a:endParaRPr sz="1875">
              <a:latin typeface="Calibri"/>
              <a:cs typeface="Calibri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0B9620E-B9E5-441C-B0B6-C7B92CCCF6DD}"/>
              </a:ext>
            </a:extLst>
          </p:cNvPr>
          <p:cNvSpPr txBox="1"/>
          <p:nvPr/>
        </p:nvSpPr>
        <p:spPr>
          <a:xfrm>
            <a:off x="0" y="6581001"/>
            <a:ext cx="18327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from John Hewitt</a:t>
            </a:r>
          </a:p>
        </p:txBody>
      </p:sp>
      <p:sp>
        <p:nvSpPr>
          <p:cNvPr id="49" name="Title 48">
            <a:extLst>
              <a:ext uri="{FF2B5EF4-FFF2-40B4-BE49-F238E27FC236}">
                <a16:creationId xmlns:a16="http://schemas.microsoft.com/office/drawing/2014/main" id="{B27926ED-8773-4493-BF42-8AABBCD95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984885"/>
          </a:xfrm>
        </p:spPr>
        <p:txBody>
          <a:bodyPr/>
          <a:lstStyle/>
          <a:p>
            <a:r>
              <a:rPr lang="en-US" sz="3200" b="0" spc="4" dirty="0">
                <a:latin typeface="Calibri"/>
                <a:cs typeface="Calibri"/>
              </a:rPr>
              <a:t>Issues with</a:t>
            </a:r>
            <a:r>
              <a:rPr lang="en-US" sz="3200" b="0" spc="8" dirty="0">
                <a:latin typeface="Calibri"/>
                <a:cs typeface="Calibri"/>
              </a:rPr>
              <a:t> recurrent</a:t>
            </a:r>
            <a:r>
              <a:rPr lang="en-US" sz="3200" b="0" spc="-15" dirty="0">
                <a:latin typeface="Calibri"/>
                <a:cs typeface="Calibri"/>
              </a:rPr>
              <a:t> </a:t>
            </a:r>
            <a:r>
              <a:rPr lang="en-US" sz="3200" b="0" spc="8" dirty="0">
                <a:latin typeface="Calibri"/>
                <a:cs typeface="Calibri"/>
              </a:rPr>
              <a:t>models:</a:t>
            </a:r>
            <a:r>
              <a:rPr lang="en-US" sz="3200" b="0" spc="11" dirty="0">
                <a:latin typeface="Calibri"/>
                <a:cs typeface="Calibri"/>
              </a:rPr>
              <a:t> </a:t>
            </a:r>
            <a:br>
              <a:rPr lang="en-US" sz="3200" b="0" spc="11" dirty="0">
                <a:latin typeface="Calibri"/>
                <a:cs typeface="Calibri"/>
              </a:rPr>
            </a:br>
            <a:r>
              <a:rPr lang="en-US" sz="3200" spc="4" dirty="0"/>
              <a:t>Linear interaction </a:t>
            </a:r>
            <a:r>
              <a:rPr lang="en-US" sz="3200" spc="8" dirty="0"/>
              <a:t>distance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13386" y="1726024"/>
            <a:ext cx="8563466" cy="1516762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266700" indent="-257175">
              <a:spcBef>
                <a:spcPts val="98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6700" algn="l"/>
              </a:tabLst>
            </a:pPr>
            <a:r>
              <a:rPr sz="1875" spc="8" dirty="0">
                <a:latin typeface="Calibri"/>
                <a:cs typeface="Calibri"/>
              </a:rPr>
              <a:t>Forward</a:t>
            </a:r>
            <a:r>
              <a:rPr sz="1875" dirty="0">
                <a:latin typeface="Calibri"/>
                <a:cs typeface="Calibri"/>
              </a:rPr>
              <a:t> </a:t>
            </a:r>
            <a:r>
              <a:rPr sz="1875" spc="11" dirty="0">
                <a:latin typeface="Calibri"/>
                <a:cs typeface="Calibri"/>
              </a:rPr>
              <a:t>and</a:t>
            </a:r>
            <a:r>
              <a:rPr sz="1875" spc="-15" dirty="0">
                <a:latin typeface="Calibri"/>
                <a:cs typeface="Calibri"/>
              </a:rPr>
              <a:t> </a:t>
            </a:r>
            <a:r>
              <a:rPr sz="1875" spc="8" dirty="0">
                <a:latin typeface="Calibri"/>
                <a:cs typeface="Calibri"/>
              </a:rPr>
              <a:t>backward</a:t>
            </a:r>
            <a:r>
              <a:rPr sz="1875" spc="4" dirty="0">
                <a:latin typeface="Calibri"/>
                <a:cs typeface="Calibri"/>
              </a:rPr>
              <a:t> </a:t>
            </a:r>
            <a:r>
              <a:rPr sz="1875" spc="8" dirty="0">
                <a:latin typeface="Calibri"/>
                <a:cs typeface="Calibri"/>
              </a:rPr>
              <a:t>passes</a:t>
            </a:r>
            <a:r>
              <a:rPr sz="1875" spc="-19" dirty="0">
                <a:latin typeface="Calibri"/>
                <a:cs typeface="Calibri"/>
              </a:rPr>
              <a:t> </a:t>
            </a:r>
            <a:r>
              <a:rPr sz="1875" spc="8" dirty="0">
                <a:latin typeface="Calibri"/>
                <a:cs typeface="Calibri"/>
              </a:rPr>
              <a:t>have</a:t>
            </a:r>
            <a:r>
              <a:rPr sz="1875" spc="41" dirty="0">
                <a:latin typeface="Calibri"/>
                <a:cs typeface="Calibri"/>
              </a:rPr>
              <a:t> </a:t>
            </a:r>
            <a:r>
              <a:rPr sz="1875" b="1" spc="8" dirty="0">
                <a:latin typeface="Calibri"/>
                <a:cs typeface="Calibri"/>
              </a:rPr>
              <a:t>O(sequence</a:t>
            </a:r>
            <a:r>
              <a:rPr sz="1875" b="1" spc="19" dirty="0">
                <a:latin typeface="Calibri"/>
                <a:cs typeface="Calibri"/>
              </a:rPr>
              <a:t> </a:t>
            </a:r>
            <a:r>
              <a:rPr sz="1875" b="1" spc="8" dirty="0">
                <a:latin typeface="Calibri"/>
                <a:cs typeface="Calibri"/>
              </a:rPr>
              <a:t>length)</a:t>
            </a:r>
            <a:r>
              <a:rPr lang="en-US" sz="1875" b="1" spc="8" dirty="0">
                <a:latin typeface="Calibri"/>
                <a:cs typeface="Calibri"/>
              </a:rPr>
              <a:t> </a:t>
            </a:r>
            <a:r>
              <a:rPr sz="1875" spc="4" dirty="0">
                <a:latin typeface="Calibri"/>
                <a:cs typeface="Calibri"/>
              </a:rPr>
              <a:t>unparallelizable</a:t>
            </a:r>
            <a:r>
              <a:rPr sz="1875" spc="-8" dirty="0">
                <a:latin typeface="Calibri"/>
                <a:cs typeface="Calibri"/>
              </a:rPr>
              <a:t> </a:t>
            </a:r>
            <a:r>
              <a:rPr sz="1875" spc="4" dirty="0">
                <a:latin typeface="Calibri"/>
                <a:cs typeface="Calibri"/>
              </a:rPr>
              <a:t>operations</a:t>
            </a:r>
            <a:endParaRPr sz="1875" dirty="0">
              <a:latin typeface="Calibri"/>
              <a:cs typeface="Calibri"/>
            </a:endParaRPr>
          </a:p>
          <a:p>
            <a:pPr marL="523875" lvl="1" indent="-171450">
              <a:spcBef>
                <a:spcPts val="431"/>
              </a:spcBef>
              <a:buClr>
                <a:srgbClr val="007B92"/>
              </a:buClr>
              <a:buFont typeface="Times New Roman"/>
              <a:buChar char="•"/>
              <a:tabLst>
                <a:tab pos="523875" algn="l"/>
              </a:tabLst>
            </a:pPr>
            <a:r>
              <a:rPr sz="1725" spc="-4" dirty="0">
                <a:latin typeface="Calibri"/>
                <a:cs typeface="Calibri"/>
              </a:rPr>
              <a:t>GPUs can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perform a</a:t>
            </a:r>
            <a:r>
              <a:rPr sz="1725" spc="-15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bunch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of </a:t>
            </a:r>
            <a:r>
              <a:rPr sz="1725" dirty="0">
                <a:latin typeface="Calibri"/>
                <a:cs typeface="Calibri"/>
              </a:rPr>
              <a:t>independent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computations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at </a:t>
            </a:r>
            <a:r>
              <a:rPr sz="1725" spc="-4" dirty="0">
                <a:latin typeface="Calibri"/>
                <a:cs typeface="Calibri"/>
              </a:rPr>
              <a:t>once!</a:t>
            </a:r>
            <a:endParaRPr sz="1725" dirty="0">
              <a:latin typeface="Calibri"/>
              <a:cs typeface="Calibri"/>
            </a:endParaRPr>
          </a:p>
          <a:p>
            <a:pPr marL="523875" lvl="1" indent="-171450">
              <a:spcBef>
                <a:spcPts val="413"/>
              </a:spcBef>
              <a:buClr>
                <a:srgbClr val="007B92"/>
              </a:buClr>
              <a:buFont typeface="Times New Roman"/>
              <a:buChar char="•"/>
              <a:tabLst>
                <a:tab pos="523875" algn="l"/>
              </a:tabLst>
            </a:pPr>
            <a:r>
              <a:rPr sz="1725" dirty="0">
                <a:latin typeface="Calibri"/>
                <a:cs typeface="Calibri"/>
              </a:rPr>
              <a:t>But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future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RNN </a:t>
            </a:r>
            <a:r>
              <a:rPr sz="1725" spc="-4" dirty="0">
                <a:latin typeface="Calibri"/>
                <a:cs typeface="Calibri"/>
              </a:rPr>
              <a:t>hidden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states</a:t>
            </a:r>
            <a:r>
              <a:rPr sz="1725" spc="15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can’t </a:t>
            </a:r>
            <a:r>
              <a:rPr sz="1725" spc="-4" dirty="0">
                <a:latin typeface="Calibri"/>
                <a:cs typeface="Calibri"/>
              </a:rPr>
              <a:t>be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computed</a:t>
            </a:r>
            <a:r>
              <a:rPr sz="1725" spc="19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in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full</a:t>
            </a:r>
            <a:r>
              <a:rPr sz="1725" spc="-15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before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past </a:t>
            </a:r>
            <a:r>
              <a:rPr sz="1725" dirty="0">
                <a:latin typeface="Calibri"/>
                <a:cs typeface="Calibri"/>
              </a:rPr>
              <a:t>RNN</a:t>
            </a:r>
          </a:p>
          <a:p>
            <a:pPr marL="523875"/>
            <a:r>
              <a:rPr sz="1725" spc="-4" dirty="0">
                <a:latin typeface="Calibri"/>
                <a:cs typeface="Calibri"/>
              </a:rPr>
              <a:t>hidden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states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have</a:t>
            </a:r>
            <a:r>
              <a:rPr sz="1725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been </a:t>
            </a:r>
            <a:r>
              <a:rPr sz="1725" dirty="0">
                <a:latin typeface="Calibri"/>
                <a:cs typeface="Calibri"/>
              </a:rPr>
              <a:t>computed</a:t>
            </a:r>
          </a:p>
          <a:p>
            <a:pPr marL="523875" lvl="1" indent="-171450">
              <a:spcBef>
                <a:spcPts val="416"/>
              </a:spcBef>
              <a:buClr>
                <a:srgbClr val="007B92"/>
              </a:buClr>
              <a:buFont typeface="Times New Roman"/>
              <a:buChar char="•"/>
              <a:tabLst>
                <a:tab pos="523875" algn="l"/>
              </a:tabLst>
            </a:pPr>
            <a:r>
              <a:rPr sz="1725" dirty="0">
                <a:latin typeface="Calibri"/>
                <a:cs typeface="Calibri"/>
              </a:rPr>
              <a:t>Inhibits</a:t>
            </a:r>
            <a:r>
              <a:rPr sz="1725" spc="-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training</a:t>
            </a:r>
            <a:r>
              <a:rPr sz="1725" spc="-4" dirty="0">
                <a:latin typeface="Calibri"/>
                <a:cs typeface="Calibri"/>
              </a:rPr>
              <a:t> on</a:t>
            </a:r>
            <a:r>
              <a:rPr sz="1725" dirty="0">
                <a:latin typeface="Calibri"/>
                <a:cs typeface="Calibri"/>
              </a:rPr>
              <a:t> very</a:t>
            </a:r>
            <a:r>
              <a:rPr sz="1725" spc="-15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large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datasets!</a:t>
            </a:r>
            <a:endParaRPr sz="1725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15133" y="4335399"/>
            <a:ext cx="57150" cy="141923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167891" y="4948808"/>
            <a:ext cx="758189" cy="301044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38100">
              <a:spcBef>
                <a:spcPts val="98"/>
              </a:spcBef>
              <a:tabLst>
                <a:tab pos="514350" algn="l"/>
              </a:tabLst>
            </a:pPr>
            <a:r>
              <a:rPr sz="1875" i="1" dirty="0">
                <a:latin typeface="Calibri"/>
                <a:cs typeface="Calibri"/>
              </a:rPr>
              <a:t>h</a:t>
            </a:r>
            <a:r>
              <a:rPr sz="1913" i="1" baseline="-19607" dirty="0">
                <a:latin typeface="Calibri"/>
                <a:cs typeface="Calibri"/>
              </a:rPr>
              <a:t>1	</a:t>
            </a:r>
            <a:r>
              <a:rPr sz="1875" i="1" dirty="0">
                <a:latin typeface="Calibri"/>
                <a:cs typeface="Calibri"/>
              </a:rPr>
              <a:t>h</a:t>
            </a:r>
            <a:r>
              <a:rPr sz="1913" i="1" baseline="-19607" dirty="0">
                <a:latin typeface="Calibri"/>
                <a:cs typeface="Calibri"/>
              </a:rPr>
              <a:t>2</a:t>
            </a:r>
            <a:endParaRPr sz="1913" baseline="-19607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37410" y="4477132"/>
            <a:ext cx="213836" cy="306334"/>
          </a:xfrm>
          <a:prstGeom prst="rect">
            <a:avLst/>
          </a:prstGeom>
          <a:solidFill>
            <a:srgbClr val="007B92"/>
          </a:solidFill>
        </p:spPr>
        <p:txBody>
          <a:bodyPr vert="horz" wrap="square" lIns="0" tIns="40481" rIns="0" bIns="0" rtlCol="0">
            <a:spAutoFit/>
          </a:bodyPr>
          <a:lstStyle/>
          <a:p>
            <a:pPr marL="50006">
              <a:spcBef>
                <a:spcPts val="319"/>
              </a:spcBef>
            </a:pPr>
            <a:r>
              <a:rPr sz="172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37410" y="3974211"/>
            <a:ext cx="213836" cy="287098"/>
          </a:xfrm>
          <a:prstGeom prst="rect">
            <a:avLst/>
          </a:prstGeom>
          <a:solidFill>
            <a:srgbClr val="007B92"/>
          </a:solidFill>
        </p:spPr>
        <p:txBody>
          <a:bodyPr vert="horz" wrap="square" lIns="0" tIns="21431" rIns="0" bIns="0" rtlCol="0">
            <a:spAutoFit/>
          </a:bodyPr>
          <a:lstStyle/>
          <a:p>
            <a:pPr marL="56198">
              <a:spcBef>
                <a:spcPts val="169"/>
              </a:spcBef>
            </a:pPr>
            <a:r>
              <a:rPr sz="172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725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168522" y="3966209"/>
            <a:ext cx="1396841" cy="866775"/>
            <a:chOff x="5558028" y="4145279"/>
            <a:chExt cx="1862455" cy="1155700"/>
          </a:xfrm>
        </p:grpSpPr>
        <p:sp>
          <p:nvSpPr>
            <p:cNvPr id="9" name="object 9"/>
            <p:cNvSpPr/>
            <p:nvPr/>
          </p:nvSpPr>
          <p:spPr>
            <a:xfrm>
              <a:off x="5558028" y="4146803"/>
              <a:ext cx="285115" cy="1153795"/>
            </a:xfrm>
            <a:custGeom>
              <a:avLst/>
              <a:gdLst/>
              <a:ahLst/>
              <a:cxnLst/>
              <a:rect l="l" t="t" r="r" b="b"/>
              <a:pathLst>
                <a:path w="285114" h="1153795">
                  <a:moveTo>
                    <a:pt x="284988" y="672084"/>
                  </a:moveTo>
                  <a:lnTo>
                    <a:pt x="0" y="672084"/>
                  </a:lnTo>
                  <a:lnTo>
                    <a:pt x="0" y="1153668"/>
                  </a:lnTo>
                  <a:lnTo>
                    <a:pt x="284988" y="1153668"/>
                  </a:lnTo>
                  <a:lnTo>
                    <a:pt x="284988" y="672084"/>
                  </a:lnTo>
                  <a:close/>
                </a:path>
                <a:path w="285114" h="1153795">
                  <a:moveTo>
                    <a:pt x="284988" y="0"/>
                  </a:moveTo>
                  <a:lnTo>
                    <a:pt x="0" y="0"/>
                  </a:lnTo>
                  <a:lnTo>
                    <a:pt x="0" y="483108"/>
                  </a:lnTo>
                  <a:lnTo>
                    <a:pt x="284988" y="483108"/>
                  </a:lnTo>
                  <a:lnTo>
                    <a:pt x="28498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63184" y="4628387"/>
              <a:ext cx="76200" cy="189230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278880" y="4145279"/>
              <a:ext cx="285115" cy="1153795"/>
            </a:xfrm>
            <a:custGeom>
              <a:avLst/>
              <a:gdLst/>
              <a:ahLst/>
              <a:cxnLst/>
              <a:rect l="l" t="t" r="r" b="b"/>
              <a:pathLst>
                <a:path w="285115" h="1153795">
                  <a:moveTo>
                    <a:pt x="284988" y="672084"/>
                  </a:moveTo>
                  <a:lnTo>
                    <a:pt x="0" y="672084"/>
                  </a:lnTo>
                  <a:lnTo>
                    <a:pt x="0" y="1153668"/>
                  </a:lnTo>
                  <a:lnTo>
                    <a:pt x="284988" y="1153668"/>
                  </a:lnTo>
                  <a:lnTo>
                    <a:pt x="284988" y="672084"/>
                  </a:lnTo>
                  <a:close/>
                </a:path>
                <a:path w="285115" h="1153795">
                  <a:moveTo>
                    <a:pt x="284988" y="0"/>
                  </a:moveTo>
                  <a:lnTo>
                    <a:pt x="0" y="0"/>
                  </a:lnTo>
                  <a:lnTo>
                    <a:pt x="0" y="483108"/>
                  </a:lnTo>
                  <a:lnTo>
                    <a:pt x="284988" y="483108"/>
                  </a:lnTo>
                  <a:lnTo>
                    <a:pt x="28498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82512" y="4628387"/>
              <a:ext cx="76200" cy="189230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852160" y="4352797"/>
              <a:ext cx="436880" cy="748665"/>
            </a:xfrm>
            <a:custGeom>
              <a:avLst/>
              <a:gdLst/>
              <a:ahLst/>
              <a:cxnLst/>
              <a:rect l="l" t="t" r="r" b="b"/>
              <a:pathLst>
                <a:path w="436879" h="748664">
                  <a:moveTo>
                    <a:pt x="434975" y="709930"/>
                  </a:moveTo>
                  <a:lnTo>
                    <a:pt x="422668" y="703834"/>
                  </a:lnTo>
                  <a:lnTo>
                    <a:pt x="358648" y="672084"/>
                  </a:lnTo>
                  <a:lnTo>
                    <a:pt x="358749" y="703884"/>
                  </a:lnTo>
                  <a:lnTo>
                    <a:pt x="0" y="704977"/>
                  </a:lnTo>
                  <a:lnTo>
                    <a:pt x="0" y="717677"/>
                  </a:lnTo>
                  <a:lnTo>
                    <a:pt x="358787" y="716584"/>
                  </a:lnTo>
                  <a:lnTo>
                    <a:pt x="358902" y="748284"/>
                  </a:lnTo>
                  <a:lnTo>
                    <a:pt x="434975" y="709930"/>
                  </a:lnTo>
                  <a:close/>
                </a:path>
                <a:path w="436879" h="748664">
                  <a:moveTo>
                    <a:pt x="436499" y="37846"/>
                  </a:moveTo>
                  <a:lnTo>
                    <a:pt x="424192" y="31750"/>
                  </a:lnTo>
                  <a:lnTo>
                    <a:pt x="360172" y="0"/>
                  </a:lnTo>
                  <a:lnTo>
                    <a:pt x="360273" y="31800"/>
                  </a:lnTo>
                  <a:lnTo>
                    <a:pt x="1524" y="32893"/>
                  </a:lnTo>
                  <a:lnTo>
                    <a:pt x="1524" y="45593"/>
                  </a:lnTo>
                  <a:lnTo>
                    <a:pt x="360311" y="44500"/>
                  </a:lnTo>
                  <a:lnTo>
                    <a:pt x="360426" y="76200"/>
                  </a:lnTo>
                  <a:lnTo>
                    <a:pt x="436499" y="378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" name="object 14"/>
            <p:cNvSpPr/>
            <p:nvPr/>
          </p:nvSpPr>
          <p:spPr>
            <a:xfrm>
              <a:off x="6998208" y="4145279"/>
              <a:ext cx="285115" cy="1153795"/>
            </a:xfrm>
            <a:custGeom>
              <a:avLst/>
              <a:gdLst/>
              <a:ahLst/>
              <a:cxnLst/>
              <a:rect l="l" t="t" r="r" b="b"/>
              <a:pathLst>
                <a:path w="285115" h="1153795">
                  <a:moveTo>
                    <a:pt x="284988" y="672084"/>
                  </a:moveTo>
                  <a:lnTo>
                    <a:pt x="0" y="672084"/>
                  </a:lnTo>
                  <a:lnTo>
                    <a:pt x="0" y="1153668"/>
                  </a:lnTo>
                  <a:lnTo>
                    <a:pt x="284988" y="1153668"/>
                  </a:lnTo>
                  <a:lnTo>
                    <a:pt x="284988" y="672084"/>
                  </a:lnTo>
                  <a:close/>
                </a:path>
                <a:path w="285115" h="1153795">
                  <a:moveTo>
                    <a:pt x="284988" y="0"/>
                  </a:moveTo>
                  <a:lnTo>
                    <a:pt x="0" y="0"/>
                  </a:lnTo>
                  <a:lnTo>
                    <a:pt x="0" y="483108"/>
                  </a:lnTo>
                  <a:lnTo>
                    <a:pt x="284988" y="483108"/>
                  </a:lnTo>
                  <a:lnTo>
                    <a:pt x="284988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03364" y="4628387"/>
              <a:ext cx="76200" cy="189230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04532" y="4337303"/>
              <a:ext cx="115824" cy="11582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04532" y="4998719"/>
              <a:ext cx="115824" cy="11734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6553200" y="4342129"/>
              <a:ext cx="436880" cy="748665"/>
            </a:xfrm>
            <a:custGeom>
              <a:avLst/>
              <a:gdLst/>
              <a:ahLst/>
              <a:cxnLst/>
              <a:rect l="l" t="t" r="r" b="b"/>
              <a:pathLst>
                <a:path w="436879" h="748664">
                  <a:moveTo>
                    <a:pt x="434975" y="709930"/>
                  </a:moveTo>
                  <a:lnTo>
                    <a:pt x="422668" y="703834"/>
                  </a:lnTo>
                  <a:lnTo>
                    <a:pt x="358648" y="672084"/>
                  </a:lnTo>
                  <a:lnTo>
                    <a:pt x="358749" y="703884"/>
                  </a:lnTo>
                  <a:lnTo>
                    <a:pt x="0" y="704977"/>
                  </a:lnTo>
                  <a:lnTo>
                    <a:pt x="0" y="717677"/>
                  </a:lnTo>
                  <a:lnTo>
                    <a:pt x="358787" y="716584"/>
                  </a:lnTo>
                  <a:lnTo>
                    <a:pt x="358902" y="748284"/>
                  </a:lnTo>
                  <a:lnTo>
                    <a:pt x="434975" y="709930"/>
                  </a:lnTo>
                  <a:close/>
                </a:path>
                <a:path w="436879" h="748664">
                  <a:moveTo>
                    <a:pt x="436499" y="37846"/>
                  </a:moveTo>
                  <a:lnTo>
                    <a:pt x="424192" y="31750"/>
                  </a:lnTo>
                  <a:lnTo>
                    <a:pt x="360172" y="0"/>
                  </a:lnTo>
                  <a:lnTo>
                    <a:pt x="360273" y="31800"/>
                  </a:lnTo>
                  <a:lnTo>
                    <a:pt x="1524" y="32893"/>
                  </a:lnTo>
                  <a:lnTo>
                    <a:pt x="1524" y="45593"/>
                  </a:lnTo>
                  <a:lnTo>
                    <a:pt x="360311" y="44500"/>
                  </a:lnTo>
                  <a:lnTo>
                    <a:pt x="360426" y="76200"/>
                  </a:lnTo>
                  <a:lnTo>
                    <a:pt x="436499" y="378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11346" y="4110228"/>
            <a:ext cx="88011" cy="86867"/>
          </a:xfrm>
          <a:prstGeom prst="rect">
            <a:avLst/>
          </a:prstGeom>
        </p:spPr>
      </p:pic>
      <p:grpSp>
        <p:nvGrpSpPr>
          <p:cNvPr id="20" name="object 20"/>
          <p:cNvGrpSpPr/>
          <p:nvPr/>
        </p:nvGrpSpPr>
        <p:grpSpPr>
          <a:xfrm>
            <a:off x="3438144" y="4110228"/>
            <a:ext cx="435769" cy="87154"/>
            <a:chOff x="4584191" y="4337303"/>
            <a:chExt cx="581025" cy="116205"/>
          </a:xfrm>
        </p:grpSpPr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47487" y="4337303"/>
              <a:ext cx="117348" cy="115823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584191" y="4343653"/>
              <a:ext cx="434975" cy="76200"/>
            </a:xfrm>
            <a:custGeom>
              <a:avLst/>
              <a:gdLst/>
              <a:ahLst/>
              <a:cxnLst/>
              <a:rect l="l" t="t" r="r" b="b"/>
              <a:pathLst>
                <a:path w="434975" h="76200">
                  <a:moveTo>
                    <a:pt x="422680" y="31750"/>
                  </a:moveTo>
                  <a:lnTo>
                    <a:pt x="371475" y="31750"/>
                  </a:lnTo>
                  <a:lnTo>
                    <a:pt x="371475" y="44450"/>
                  </a:lnTo>
                  <a:lnTo>
                    <a:pt x="358796" y="44489"/>
                  </a:lnTo>
                  <a:lnTo>
                    <a:pt x="358902" y="76200"/>
                  </a:lnTo>
                  <a:lnTo>
                    <a:pt x="434975" y="37846"/>
                  </a:lnTo>
                  <a:lnTo>
                    <a:pt x="422680" y="31750"/>
                  </a:lnTo>
                  <a:close/>
                </a:path>
                <a:path w="434975" h="76200">
                  <a:moveTo>
                    <a:pt x="358753" y="31789"/>
                  </a:moveTo>
                  <a:lnTo>
                    <a:pt x="0" y="32893"/>
                  </a:lnTo>
                  <a:lnTo>
                    <a:pt x="0" y="45593"/>
                  </a:lnTo>
                  <a:lnTo>
                    <a:pt x="358796" y="44489"/>
                  </a:lnTo>
                  <a:lnTo>
                    <a:pt x="358753" y="31789"/>
                  </a:lnTo>
                  <a:close/>
                </a:path>
                <a:path w="434975" h="76200">
                  <a:moveTo>
                    <a:pt x="371475" y="31750"/>
                  </a:moveTo>
                  <a:lnTo>
                    <a:pt x="358753" y="31789"/>
                  </a:lnTo>
                  <a:lnTo>
                    <a:pt x="358796" y="44489"/>
                  </a:lnTo>
                  <a:lnTo>
                    <a:pt x="371475" y="44450"/>
                  </a:lnTo>
                  <a:lnTo>
                    <a:pt x="371475" y="31750"/>
                  </a:lnTo>
                  <a:close/>
                </a:path>
                <a:path w="434975" h="76200">
                  <a:moveTo>
                    <a:pt x="358648" y="0"/>
                  </a:moveTo>
                  <a:lnTo>
                    <a:pt x="358753" y="31789"/>
                  </a:lnTo>
                  <a:lnTo>
                    <a:pt x="422680" y="31750"/>
                  </a:lnTo>
                  <a:lnTo>
                    <a:pt x="358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pic>
        <p:nvPicPr>
          <p:cNvPr id="23" name="object 2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037075" y="4110228"/>
            <a:ext cx="88011" cy="86867"/>
          </a:xfrm>
          <a:prstGeom prst="rect">
            <a:avLst/>
          </a:prstGeom>
        </p:spPr>
      </p:pic>
      <p:grpSp>
        <p:nvGrpSpPr>
          <p:cNvPr id="24" name="object 24"/>
          <p:cNvGrpSpPr/>
          <p:nvPr/>
        </p:nvGrpSpPr>
        <p:grpSpPr>
          <a:xfrm>
            <a:off x="3437001" y="4606291"/>
            <a:ext cx="436721" cy="88106"/>
            <a:chOff x="4582667" y="4998720"/>
            <a:chExt cx="582295" cy="117475"/>
          </a:xfrm>
        </p:grpSpPr>
        <p:pic>
          <p:nvPicPr>
            <p:cNvPr id="25" name="object 2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47487" y="4998720"/>
              <a:ext cx="117348" cy="11734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4582667" y="5015738"/>
              <a:ext cx="434975" cy="76200"/>
            </a:xfrm>
            <a:custGeom>
              <a:avLst/>
              <a:gdLst/>
              <a:ahLst/>
              <a:cxnLst/>
              <a:rect l="l" t="t" r="r" b="b"/>
              <a:pathLst>
                <a:path w="434975" h="76200">
                  <a:moveTo>
                    <a:pt x="422680" y="31750"/>
                  </a:moveTo>
                  <a:lnTo>
                    <a:pt x="371475" y="31750"/>
                  </a:lnTo>
                  <a:lnTo>
                    <a:pt x="371475" y="44450"/>
                  </a:lnTo>
                  <a:lnTo>
                    <a:pt x="358796" y="44489"/>
                  </a:lnTo>
                  <a:lnTo>
                    <a:pt x="358902" y="76200"/>
                  </a:lnTo>
                  <a:lnTo>
                    <a:pt x="434975" y="37845"/>
                  </a:lnTo>
                  <a:lnTo>
                    <a:pt x="422680" y="31750"/>
                  </a:lnTo>
                  <a:close/>
                </a:path>
                <a:path w="434975" h="76200">
                  <a:moveTo>
                    <a:pt x="358753" y="31789"/>
                  </a:moveTo>
                  <a:lnTo>
                    <a:pt x="0" y="32893"/>
                  </a:lnTo>
                  <a:lnTo>
                    <a:pt x="0" y="45593"/>
                  </a:lnTo>
                  <a:lnTo>
                    <a:pt x="358796" y="44489"/>
                  </a:lnTo>
                  <a:lnTo>
                    <a:pt x="358753" y="31789"/>
                  </a:lnTo>
                  <a:close/>
                </a:path>
                <a:path w="434975" h="76200">
                  <a:moveTo>
                    <a:pt x="371475" y="31750"/>
                  </a:moveTo>
                  <a:lnTo>
                    <a:pt x="358753" y="31789"/>
                  </a:lnTo>
                  <a:lnTo>
                    <a:pt x="358796" y="44489"/>
                  </a:lnTo>
                  <a:lnTo>
                    <a:pt x="371475" y="44450"/>
                  </a:lnTo>
                  <a:lnTo>
                    <a:pt x="371475" y="31750"/>
                  </a:lnTo>
                  <a:close/>
                </a:path>
                <a:path w="434975" h="76200">
                  <a:moveTo>
                    <a:pt x="358648" y="0"/>
                  </a:moveTo>
                  <a:lnTo>
                    <a:pt x="358753" y="31789"/>
                  </a:lnTo>
                  <a:lnTo>
                    <a:pt x="422680" y="31750"/>
                  </a:lnTo>
                  <a:lnTo>
                    <a:pt x="358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pic>
        <p:nvPicPr>
          <p:cNvPr id="27" name="object 2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911346" y="4606290"/>
            <a:ext cx="88011" cy="88011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037075" y="4606290"/>
            <a:ext cx="88011" cy="88011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602985" y="4110228"/>
            <a:ext cx="88011" cy="86867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728717" y="4110228"/>
            <a:ext cx="88010" cy="86867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728717" y="4606290"/>
            <a:ext cx="88010" cy="88011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602985" y="4606290"/>
            <a:ext cx="88011" cy="88011"/>
          </a:xfrm>
          <a:prstGeom prst="rect">
            <a:avLst/>
          </a:prstGeom>
        </p:spPr>
      </p:pic>
      <p:grpSp>
        <p:nvGrpSpPr>
          <p:cNvPr id="33" name="object 33"/>
          <p:cNvGrpSpPr/>
          <p:nvPr/>
        </p:nvGrpSpPr>
        <p:grpSpPr>
          <a:xfrm>
            <a:off x="6199632" y="3973068"/>
            <a:ext cx="215265" cy="865346"/>
            <a:chOff x="8266176" y="4154423"/>
            <a:chExt cx="287020" cy="1153795"/>
          </a:xfrm>
        </p:grpSpPr>
        <p:sp>
          <p:nvSpPr>
            <p:cNvPr id="34" name="object 34"/>
            <p:cNvSpPr/>
            <p:nvPr/>
          </p:nvSpPr>
          <p:spPr>
            <a:xfrm>
              <a:off x="8266176" y="4154423"/>
              <a:ext cx="287020" cy="1153795"/>
            </a:xfrm>
            <a:custGeom>
              <a:avLst/>
              <a:gdLst/>
              <a:ahLst/>
              <a:cxnLst/>
              <a:rect l="l" t="t" r="r" b="b"/>
              <a:pathLst>
                <a:path w="287020" h="1153795">
                  <a:moveTo>
                    <a:pt x="286499" y="670560"/>
                  </a:moveTo>
                  <a:lnTo>
                    <a:pt x="0" y="670560"/>
                  </a:lnTo>
                  <a:lnTo>
                    <a:pt x="0" y="1153668"/>
                  </a:lnTo>
                  <a:lnTo>
                    <a:pt x="286499" y="1153668"/>
                  </a:lnTo>
                  <a:lnTo>
                    <a:pt x="286499" y="670560"/>
                  </a:lnTo>
                  <a:close/>
                </a:path>
                <a:path w="287020" h="1153795">
                  <a:moveTo>
                    <a:pt x="286499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286499" y="481584"/>
                  </a:lnTo>
                  <a:lnTo>
                    <a:pt x="286499" y="0"/>
                  </a:lnTo>
                  <a:close/>
                </a:path>
              </a:pathLst>
            </a:custGeom>
            <a:solidFill>
              <a:srgbClr val="007B92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71332" y="4636007"/>
              <a:ext cx="76200" cy="189230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6755131" y="3982211"/>
            <a:ext cx="213836" cy="306814"/>
          </a:xfrm>
          <a:prstGeom prst="rect">
            <a:avLst/>
          </a:prstGeom>
          <a:solidFill>
            <a:srgbClr val="007B92"/>
          </a:solidFill>
        </p:spPr>
        <p:txBody>
          <a:bodyPr vert="horz" wrap="square" lIns="0" tIns="29527" rIns="0" bIns="0" rtlCol="0">
            <a:spAutoFit/>
          </a:bodyPr>
          <a:lstStyle/>
          <a:p>
            <a:pPr marL="68580">
              <a:spcBef>
                <a:spcPts val="232"/>
              </a:spcBef>
            </a:pP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endParaRPr>
              <a:latin typeface="Calibri"/>
              <a:cs typeface="Calibri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5865877" y="4120705"/>
            <a:ext cx="1221581" cy="726758"/>
            <a:chOff x="7821168" y="4351273"/>
            <a:chExt cx="1628775" cy="969010"/>
          </a:xfrm>
        </p:grpSpPr>
        <p:sp>
          <p:nvSpPr>
            <p:cNvPr id="38" name="object 38"/>
            <p:cNvSpPr/>
            <p:nvPr/>
          </p:nvSpPr>
          <p:spPr>
            <a:xfrm>
              <a:off x="7821168" y="4351273"/>
              <a:ext cx="1176020" cy="749935"/>
            </a:xfrm>
            <a:custGeom>
              <a:avLst/>
              <a:gdLst/>
              <a:ahLst/>
              <a:cxnLst/>
              <a:rect l="l" t="t" r="r" b="b"/>
              <a:pathLst>
                <a:path w="1176020" h="749935">
                  <a:moveTo>
                    <a:pt x="434975" y="711454"/>
                  </a:moveTo>
                  <a:lnTo>
                    <a:pt x="422668" y="705358"/>
                  </a:lnTo>
                  <a:lnTo>
                    <a:pt x="358648" y="673608"/>
                  </a:lnTo>
                  <a:lnTo>
                    <a:pt x="358749" y="705408"/>
                  </a:lnTo>
                  <a:lnTo>
                    <a:pt x="0" y="706501"/>
                  </a:lnTo>
                  <a:lnTo>
                    <a:pt x="0" y="719201"/>
                  </a:lnTo>
                  <a:lnTo>
                    <a:pt x="358787" y="718108"/>
                  </a:lnTo>
                  <a:lnTo>
                    <a:pt x="358902" y="749808"/>
                  </a:lnTo>
                  <a:lnTo>
                    <a:pt x="434975" y="711454"/>
                  </a:lnTo>
                  <a:close/>
                </a:path>
                <a:path w="1176020" h="749935">
                  <a:moveTo>
                    <a:pt x="436499" y="39370"/>
                  </a:moveTo>
                  <a:lnTo>
                    <a:pt x="424192" y="33274"/>
                  </a:lnTo>
                  <a:lnTo>
                    <a:pt x="360172" y="1524"/>
                  </a:lnTo>
                  <a:lnTo>
                    <a:pt x="360273" y="33324"/>
                  </a:lnTo>
                  <a:lnTo>
                    <a:pt x="1524" y="34417"/>
                  </a:lnTo>
                  <a:lnTo>
                    <a:pt x="1524" y="47117"/>
                  </a:lnTo>
                  <a:lnTo>
                    <a:pt x="360311" y="46024"/>
                  </a:lnTo>
                  <a:lnTo>
                    <a:pt x="360426" y="77724"/>
                  </a:lnTo>
                  <a:lnTo>
                    <a:pt x="436499" y="39370"/>
                  </a:lnTo>
                  <a:close/>
                </a:path>
                <a:path w="1176020" h="749935">
                  <a:moveTo>
                    <a:pt x="1175639" y="37846"/>
                  </a:moveTo>
                  <a:lnTo>
                    <a:pt x="1163332" y="31750"/>
                  </a:lnTo>
                  <a:lnTo>
                    <a:pt x="1099312" y="0"/>
                  </a:lnTo>
                  <a:lnTo>
                    <a:pt x="1099413" y="31800"/>
                  </a:lnTo>
                  <a:lnTo>
                    <a:pt x="740664" y="32893"/>
                  </a:lnTo>
                  <a:lnTo>
                    <a:pt x="740664" y="45593"/>
                  </a:lnTo>
                  <a:lnTo>
                    <a:pt x="1099451" y="44500"/>
                  </a:lnTo>
                  <a:lnTo>
                    <a:pt x="1099566" y="76200"/>
                  </a:lnTo>
                  <a:lnTo>
                    <a:pt x="1175639" y="378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9" name="object 39"/>
            <p:cNvSpPr/>
            <p:nvPr/>
          </p:nvSpPr>
          <p:spPr>
            <a:xfrm>
              <a:off x="9006840" y="4838699"/>
              <a:ext cx="285115" cy="481965"/>
            </a:xfrm>
            <a:custGeom>
              <a:avLst/>
              <a:gdLst/>
              <a:ahLst/>
              <a:cxnLst/>
              <a:rect l="l" t="t" r="r" b="b"/>
              <a:pathLst>
                <a:path w="285115" h="481964">
                  <a:moveTo>
                    <a:pt x="284988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284988" y="481584"/>
                  </a:lnTo>
                  <a:lnTo>
                    <a:pt x="284988" y="0"/>
                  </a:lnTo>
                  <a:close/>
                </a:path>
              </a:pathLst>
            </a:custGeom>
            <a:solidFill>
              <a:srgbClr val="007B92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40" name="object 4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10472" y="4648199"/>
              <a:ext cx="76200" cy="189230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8560308" y="5023357"/>
              <a:ext cx="434975" cy="76200"/>
            </a:xfrm>
            <a:custGeom>
              <a:avLst/>
              <a:gdLst/>
              <a:ahLst/>
              <a:cxnLst/>
              <a:rect l="l" t="t" r="r" b="b"/>
              <a:pathLst>
                <a:path w="434975" h="76200">
                  <a:moveTo>
                    <a:pt x="422680" y="31750"/>
                  </a:moveTo>
                  <a:lnTo>
                    <a:pt x="371475" y="31750"/>
                  </a:lnTo>
                  <a:lnTo>
                    <a:pt x="371475" y="44450"/>
                  </a:lnTo>
                  <a:lnTo>
                    <a:pt x="358796" y="44489"/>
                  </a:lnTo>
                  <a:lnTo>
                    <a:pt x="358901" y="76200"/>
                  </a:lnTo>
                  <a:lnTo>
                    <a:pt x="434975" y="37846"/>
                  </a:lnTo>
                  <a:lnTo>
                    <a:pt x="422680" y="31750"/>
                  </a:lnTo>
                  <a:close/>
                </a:path>
                <a:path w="434975" h="76200">
                  <a:moveTo>
                    <a:pt x="358753" y="31789"/>
                  </a:moveTo>
                  <a:lnTo>
                    <a:pt x="0" y="32893"/>
                  </a:lnTo>
                  <a:lnTo>
                    <a:pt x="0" y="45593"/>
                  </a:lnTo>
                  <a:lnTo>
                    <a:pt x="358796" y="44489"/>
                  </a:lnTo>
                  <a:lnTo>
                    <a:pt x="358753" y="31789"/>
                  </a:lnTo>
                  <a:close/>
                </a:path>
                <a:path w="434975" h="76200">
                  <a:moveTo>
                    <a:pt x="371475" y="31750"/>
                  </a:moveTo>
                  <a:lnTo>
                    <a:pt x="358753" y="31789"/>
                  </a:lnTo>
                  <a:lnTo>
                    <a:pt x="358796" y="44489"/>
                  </a:lnTo>
                  <a:lnTo>
                    <a:pt x="371475" y="44450"/>
                  </a:lnTo>
                  <a:lnTo>
                    <a:pt x="371475" y="31750"/>
                  </a:lnTo>
                  <a:close/>
                </a:path>
                <a:path w="434975" h="76200">
                  <a:moveTo>
                    <a:pt x="358648" y="0"/>
                  </a:moveTo>
                  <a:lnTo>
                    <a:pt x="358753" y="31789"/>
                  </a:lnTo>
                  <a:lnTo>
                    <a:pt x="422680" y="31750"/>
                  </a:lnTo>
                  <a:lnTo>
                    <a:pt x="35864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2" name="object 42"/>
            <p:cNvSpPr/>
            <p:nvPr/>
          </p:nvSpPr>
          <p:spPr>
            <a:xfrm>
              <a:off x="9068816" y="4887594"/>
              <a:ext cx="381000" cy="358140"/>
            </a:xfrm>
            <a:custGeom>
              <a:avLst/>
              <a:gdLst/>
              <a:ahLst/>
              <a:cxnLst/>
              <a:rect l="l" t="t" r="r" b="b"/>
              <a:pathLst>
                <a:path w="381000" h="358139">
                  <a:moveTo>
                    <a:pt x="381000" y="0"/>
                  </a:moveTo>
                  <a:lnTo>
                    <a:pt x="233172" y="0"/>
                  </a:lnTo>
                  <a:lnTo>
                    <a:pt x="143256" y="0"/>
                  </a:lnTo>
                  <a:lnTo>
                    <a:pt x="0" y="0"/>
                  </a:lnTo>
                  <a:lnTo>
                    <a:pt x="0" y="358140"/>
                  </a:lnTo>
                  <a:lnTo>
                    <a:pt x="143256" y="358140"/>
                  </a:lnTo>
                  <a:lnTo>
                    <a:pt x="233172" y="358140"/>
                  </a:lnTo>
                  <a:lnTo>
                    <a:pt x="381000" y="358140"/>
                  </a:lnTo>
                  <a:lnTo>
                    <a:pt x="38100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6795325" y="4920462"/>
            <a:ext cx="259556" cy="301044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28575">
              <a:spcBef>
                <a:spcPts val="98"/>
              </a:spcBef>
            </a:pPr>
            <a:r>
              <a:rPr sz="1875" i="1" dirty="0">
                <a:latin typeface="Calibri"/>
                <a:cs typeface="Calibri"/>
              </a:rPr>
              <a:t>h</a:t>
            </a:r>
            <a:r>
              <a:rPr sz="1913" i="1" baseline="-19607" dirty="0">
                <a:latin typeface="Calibri"/>
                <a:cs typeface="Calibri"/>
              </a:rPr>
              <a:t>T</a:t>
            </a:r>
            <a:endParaRPr sz="1913" baseline="-19607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792943" y="4505135"/>
            <a:ext cx="305276" cy="2750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725" spc="4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725" dirty="0">
                <a:solidFill>
                  <a:srgbClr val="FFFFFF"/>
                </a:solidFill>
                <a:latin typeface="Calibri"/>
                <a:cs typeface="Calibri"/>
              </a:rPr>
              <a:t>-1</a:t>
            </a:r>
            <a:endParaRPr sz="1725">
              <a:latin typeface="Calibri"/>
              <a:cs typeface="Calibri"/>
            </a:endParaRPr>
          </a:p>
        </p:txBody>
      </p:sp>
      <p:pic>
        <p:nvPicPr>
          <p:cNvPr id="45" name="object 4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55773" y="4334256"/>
            <a:ext cx="57150" cy="141923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289553" y="4334256"/>
            <a:ext cx="57150" cy="141923"/>
          </a:xfrm>
          <a:prstGeom prst="rect">
            <a:avLst/>
          </a:prstGeom>
        </p:spPr>
      </p:pic>
      <p:sp>
        <p:nvSpPr>
          <p:cNvPr id="47" name="object 47"/>
          <p:cNvSpPr/>
          <p:nvPr/>
        </p:nvSpPr>
        <p:spPr>
          <a:xfrm>
            <a:off x="2351151" y="4125278"/>
            <a:ext cx="326231" cy="57150"/>
          </a:xfrm>
          <a:custGeom>
            <a:avLst/>
            <a:gdLst/>
            <a:ahLst/>
            <a:cxnLst/>
            <a:rect l="l" t="t" r="r" b="b"/>
            <a:pathLst>
              <a:path w="434975" h="76200">
                <a:moveTo>
                  <a:pt x="422680" y="31749"/>
                </a:moveTo>
                <a:lnTo>
                  <a:pt x="371474" y="31749"/>
                </a:lnTo>
                <a:lnTo>
                  <a:pt x="371474" y="44449"/>
                </a:lnTo>
                <a:lnTo>
                  <a:pt x="358796" y="44489"/>
                </a:lnTo>
                <a:lnTo>
                  <a:pt x="358902" y="76199"/>
                </a:lnTo>
                <a:lnTo>
                  <a:pt x="434974" y="37845"/>
                </a:lnTo>
                <a:lnTo>
                  <a:pt x="422680" y="31749"/>
                </a:lnTo>
                <a:close/>
              </a:path>
              <a:path w="434975" h="76200">
                <a:moveTo>
                  <a:pt x="358753" y="31789"/>
                </a:moveTo>
                <a:lnTo>
                  <a:pt x="0" y="32892"/>
                </a:lnTo>
                <a:lnTo>
                  <a:pt x="0" y="45592"/>
                </a:lnTo>
                <a:lnTo>
                  <a:pt x="358796" y="44489"/>
                </a:lnTo>
                <a:lnTo>
                  <a:pt x="358753" y="31789"/>
                </a:lnTo>
                <a:close/>
              </a:path>
              <a:path w="434975" h="76200">
                <a:moveTo>
                  <a:pt x="371474" y="31749"/>
                </a:moveTo>
                <a:lnTo>
                  <a:pt x="358753" y="31789"/>
                </a:lnTo>
                <a:lnTo>
                  <a:pt x="358796" y="44489"/>
                </a:lnTo>
                <a:lnTo>
                  <a:pt x="371474" y="44449"/>
                </a:lnTo>
                <a:lnTo>
                  <a:pt x="371474" y="31749"/>
                </a:lnTo>
                <a:close/>
              </a:path>
              <a:path w="434975" h="76200">
                <a:moveTo>
                  <a:pt x="358647" y="0"/>
                </a:moveTo>
                <a:lnTo>
                  <a:pt x="358753" y="31789"/>
                </a:lnTo>
                <a:lnTo>
                  <a:pt x="422680" y="31749"/>
                </a:lnTo>
                <a:lnTo>
                  <a:pt x="3586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8" name="object 48"/>
          <p:cNvSpPr/>
          <p:nvPr/>
        </p:nvSpPr>
        <p:spPr>
          <a:xfrm>
            <a:off x="2350009" y="4629340"/>
            <a:ext cx="326231" cy="57150"/>
          </a:xfrm>
          <a:custGeom>
            <a:avLst/>
            <a:gdLst/>
            <a:ahLst/>
            <a:cxnLst/>
            <a:rect l="l" t="t" r="r" b="b"/>
            <a:pathLst>
              <a:path w="434975" h="76200">
                <a:moveTo>
                  <a:pt x="422680" y="31750"/>
                </a:moveTo>
                <a:lnTo>
                  <a:pt x="371475" y="31750"/>
                </a:lnTo>
                <a:lnTo>
                  <a:pt x="371475" y="44450"/>
                </a:lnTo>
                <a:lnTo>
                  <a:pt x="358796" y="44489"/>
                </a:lnTo>
                <a:lnTo>
                  <a:pt x="358902" y="76200"/>
                </a:lnTo>
                <a:lnTo>
                  <a:pt x="434975" y="37846"/>
                </a:lnTo>
                <a:lnTo>
                  <a:pt x="422680" y="31750"/>
                </a:lnTo>
                <a:close/>
              </a:path>
              <a:path w="434975" h="76200">
                <a:moveTo>
                  <a:pt x="358753" y="31789"/>
                </a:moveTo>
                <a:lnTo>
                  <a:pt x="0" y="32893"/>
                </a:lnTo>
                <a:lnTo>
                  <a:pt x="0" y="45593"/>
                </a:lnTo>
                <a:lnTo>
                  <a:pt x="358796" y="44489"/>
                </a:lnTo>
                <a:lnTo>
                  <a:pt x="358753" y="31789"/>
                </a:lnTo>
                <a:close/>
              </a:path>
              <a:path w="434975" h="76200">
                <a:moveTo>
                  <a:pt x="371475" y="31750"/>
                </a:moveTo>
                <a:lnTo>
                  <a:pt x="358753" y="31789"/>
                </a:lnTo>
                <a:lnTo>
                  <a:pt x="358796" y="44489"/>
                </a:lnTo>
                <a:lnTo>
                  <a:pt x="371475" y="44450"/>
                </a:lnTo>
                <a:lnTo>
                  <a:pt x="371475" y="31750"/>
                </a:lnTo>
                <a:close/>
              </a:path>
              <a:path w="434975" h="76200">
                <a:moveTo>
                  <a:pt x="358647" y="0"/>
                </a:moveTo>
                <a:lnTo>
                  <a:pt x="358753" y="31789"/>
                </a:lnTo>
                <a:lnTo>
                  <a:pt x="422680" y="31750"/>
                </a:lnTo>
                <a:lnTo>
                  <a:pt x="35864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9" name="object 49"/>
          <p:cNvSpPr/>
          <p:nvPr/>
        </p:nvSpPr>
        <p:spPr>
          <a:xfrm>
            <a:off x="2884933" y="4121848"/>
            <a:ext cx="326231" cy="57150"/>
          </a:xfrm>
          <a:custGeom>
            <a:avLst/>
            <a:gdLst/>
            <a:ahLst/>
            <a:cxnLst/>
            <a:rect l="l" t="t" r="r" b="b"/>
            <a:pathLst>
              <a:path w="434975" h="76200">
                <a:moveTo>
                  <a:pt x="422680" y="31750"/>
                </a:moveTo>
                <a:lnTo>
                  <a:pt x="371475" y="31750"/>
                </a:lnTo>
                <a:lnTo>
                  <a:pt x="371475" y="44450"/>
                </a:lnTo>
                <a:lnTo>
                  <a:pt x="358796" y="44489"/>
                </a:lnTo>
                <a:lnTo>
                  <a:pt x="358901" y="76200"/>
                </a:lnTo>
                <a:lnTo>
                  <a:pt x="434975" y="37845"/>
                </a:lnTo>
                <a:lnTo>
                  <a:pt x="422680" y="31750"/>
                </a:lnTo>
                <a:close/>
              </a:path>
              <a:path w="434975" h="76200">
                <a:moveTo>
                  <a:pt x="358753" y="31789"/>
                </a:moveTo>
                <a:lnTo>
                  <a:pt x="0" y="32893"/>
                </a:lnTo>
                <a:lnTo>
                  <a:pt x="0" y="45593"/>
                </a:lnTo>
                <a:lnTo>
                  <a:pt x="358796" y="44489"/>
                </a:lnTo>
                <a:lnTo>
                  <a:pt x="358753" y="31789"/>
                </a:lnTo>
                <a:close/>
              </a:path>
              <a:path w="434975" h="76200">
                <a:moveTo>
                  <a:pt x="371475" y="31750"/>
                </a:moveTo>
                <a:lnTo>
                  <a:pt x="358753" y="31789"/>
                </a:lnTo>
                <a:lnTo>
                  <a:pt x="358796" y="44489"/>
                </a:lnTo>
                <a:lnTo>
                  <a:pt x="371475" y="44450"/>
                </a:lnTo>
                <a:lnTo>
                  <a:pt x="371475" y="31750"/>
                </a:lnTo>
                <a:close/>
              </a:path>
              <a:path w="434975" h="76200">
                <a:moveTo>
                  <a:pt x="358648" y="0"/>
                </a:moveTo>
                <a:lnTo>
                  <a:pt x="358753" y="31789"/>
                </a:lnTo>
                <a:lnTo>
                  <a:pt x="422680" y="31750"/>
                </a:lnTo>
                <a:lnTo>
                  <a:pt x="3586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0" name="object 50"/>
          <p:cNvSpPr/>
          <p:nvPr/>
        </p:nvSpPr>
        <p:spPr>
          <a:xfrm>
            <a:off x="2883790" y="4625912"/>
            <a:ext cx="326231" cy="57150"/>
          </a:xfrm>
          <a:custGeom>
            <a:avLst/>
            <a:gdLst/>
            <a:ahLst/>
            <a:cxnLst/>
            <a:rect l="l" t="t" r="r" b="b"/>
            <a:pathLst>
              <a:path w="434975" h="76200">
                <a:moveTo>
                  <a:pt x="422680" y="31750"/>
                </a:moveTo>
                <a:lnTo>
                  <a:pt x="371475" y="31750"/>
                </a:lnTo>
                <a:lnTo>
                  <a:pt x="371475" y="44450"/>
                </a:lnTo>
                <a:lnTo>
                  <a:pt x="358796" y="44489"/>
                </a:lnTo>
                <a:lnTo>
                  <a:pt x="358901" y="76200"/>
                </a:lnTo>
                <a:lnTo>
                  <a:pt x="434975" y="37846"/>
                </a:lnTo>
                <a:lnTo>
                  <a:pt x="422680" y="31750"/>
                </a:lnTo>
                <a:close/>
              </a:path>
              <a:path w="434975" h="76200">
                <a:moveTo>
                  <a:pt x="358753" y="31789"/>
                </a:moveTo>
                <a:lnTo>
                  <a:pt x="0" y="32893"/>
                </a:lnTo>
                <a:lnTo>
                  <a:pt x="0" y="45593"/>
                </a:lnTo>
                <a:lnTo>
                  <a:pt x="358796" y="44489"/>
                </a:lnTo>
                <a:lnTo>
                  <a:pt x="358753" y="31789"/>
                </a:lnTo>
                <a:close/>
              </a:path>
              <a:path w="434975" h="76200">
                <a:moveTo>
                  <a:pt x="371475" y="31750"/>
                </a:moveTo>
                <a:lnTo>
                  <a:pt x="358753" y="31789"/>
                </a:lnTo>
                <a:lnTo>
                  <a:pt x="358796" y="44489"/>
                </a:lnTo>
                <a:lnTo>
                  <a:pt x="371475" y="44450"/>
                </a:lnTo>
                <a:lnTo>
                  <a:pt x="371475" y="31750"/>
                </a:lnTo>
                <a:close/>
              </a:path>
              <a:path w="434975" h="76200">
                <a:moveTo>
                  <a:pt x="358648" y="0"/>
                </a:moveTo>
                <a:lnTo>
                  <a:pt x="358753" y="31789"/>
                </a:lnTo>
                <a:lnTo>
                  <a:pt x="422680" y="31750"/>
                </a:lnTo>
                <a:lnTo>
                  <a:pt x="3586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1" name="object 51"/>
          <p:cNvSpPr txBox="1"/>
          <p:nvPr/>
        </p:nvSpPr>
        <p:spPr>
          <a:xfrm>
            <a:off x="2676906" y="4475988"/>
            <a:ext cx="215265" cy="337111"/>
          </a:xfrm>
          <a:prstGeom prst="rect">
            <a:avLst/>
          </a:prstGeom>
          <a:solidFill>
            <a:srgbClr val="007B92"/>
          </a:solidFill>
        </p:spPr>
        <p:txBody>
          <a:bodyPr vert="horz" wrap="square" lIns="0" tIns="70961" rIns="0" bIns="0" rtlCol="0">
            <a:spAutoFit/>
          </a:bodyPr>
          <a:lstStyle/>
          <a:p>
            <a:pPr marL="50483">
              <a:spcBef>
                <a:spcPts val="559"/>
              </a:spcBef>
            </a:pPr>
            <a:r>
              <a:rPr sz="172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676906" y="3973067"/>
            <a:ext cx="215265" cy="292868"/>
          </a:xfrm>
          <a:prstGeom prst="rect">
            <a:avLst/>
          </a:prstGeom>
          <a:solidFill>
            <a:srgbClr val="007B92"/>
          </a:solidFill>
        </p:spPr>
        <p:txBody>
          <a:bodyPr vert="horz" wrap="square" lIns="0" tIns="27146" rIns="0" bIns="0" rtlCol="0">
            <a:spAutoFit/>
          </a:bodyPr>
          <a:lstStyle/>
          <a:p>
            <a:pPr marL="50483">
              <a:spcBef>
                <a:spcPts val="214"/>
              </a:spcBef>
            </a:pPr>
            <a:r>
              <a:rPr sz="172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211831" y="4475988"/>
            <a:ext cx="213836" cy="324128"/>
          </a:xfrm>
          <a:prstGeom prst="rect">
            <a:avLst/>
          </a:prstGeom>
          <a:solidFill>
            <a:srgbClr val="007B92"/>
          </a:solidFill>
        </p:spPr>
        <p:txBody>
          <a:bodyPr vert="horz" wrap="square" lIns="0" tIns="58103" rIns="0" bIns="0" rtlCol="0">
            <a:spAutoFit/>
          </a:bodyPr>
          <a:lstStyle/>
          <a:p>
            <a:pPr marL="56198">
              <a:spcBef>
                <a:spcPts val="458"/>
              </a:spcBef>
            </a:pPr>
            <a:r>
              <a:rPr sz="172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211831" y="3973067"/>
            <a:ext cx="213836" cy="292868"/>
          </a:xfrm>
          <a:prstGeom prst="rect">
            <a:avLst/>
          </a:prstGeom>
          <a:solidFill>
            <a:srgbClr val="007B92"/>
          </a:solidFill>
        </p:spPr>
        <p:txBody>
          <a:bodyPr vert="horz" wrap="square" lIns="0" tIns="27146" rIns="0" bIns="0" rtlCol="0">
            <a:spAutoFit/>
          </a:bodyPr>
          <a:lstStyle/>
          <a:p>
            <a:pPr marL="62389">
              <a:spcBef>
                <a:spcPts val="214"/>
              </a:spcBef>
            </a:pPr>
            <a:r>
              <a:rPr sz="172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475613" y="5469255"/>
            <a:ext cx="6487954" cy="318135"/>
          </a:xfrm>
          <a:custGeom>
            <a:avLst/>
            <a:gdLst/>
            <a:ahLst/>
            <a:cxnLst/>
            <a:rect l="l" t="t" r="r" b="b"/>
            <a:pathLst>
              <a:path w="8650605" h="424179">
                <a:moveTo>
                  <a:pt x="0" y="423672"/>
                </a:moveTo>
                <a:lnTo>
                  <a:pt x="8650224" y="423672"/>
                </a:lnTo>
                <a:lnTo>
                  <a:pt x="8650224" y="0"/>
                </a:lnTo>
                <a:lnTo>
                  <a:pt x="0" y="0"/>
                </a:lnTo>
                <a:lnTo>
                  <a:pt x="0" y="423672"/>
                </a:lnTo>
                <a:close/>
              </a:path>
            </a:pathLst>
          </a:custGeom>
          <a:ln w="9525">
            <a:solidFill>
              <a:srgbClr val="60005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6" name="object 56"/>
          <p:cNvSpPr txBox="1"/>
          <p:nvPr/>
        </p:nvSpPr>
        <p:spPr>
          <a:xfrm>
            <a:off x="1526858" y="5510651"/>
            <a:ext cx="636460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875"/>
              </a:lnSpc>
            </a:pPr>
            <a:r>
              <a:rPr sz="1875" spc="11" dirty="0">
                <a:solidFill>
                  <a:srgbClr val="600058"/>
                </a:solidFill>
                <a:latin typeface="Calibri"/>
                <a:cs typeface="Calibri"/>
              </a:rPr>
              <a:t>Numbers</a:t>
            </a:r>
            <a:r>
              <a:rPr sz="1875" spc="-8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875" spc="8" dirty="0">
                <a:solidFill>
                  <a:srgbClr val="600058"/>
                </a:solidFill>
                <a:latin typeface="Calibri"/>
                <a:cs typeface="Calibri"/>
              </a:rPr>
              <a:t>indicate</a:t>
            </a:r>
            <a:r>
              <a:rPr sz="1875" spc="4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875" spc="11" dirty="0">
                <a:solidFill>
                  <a:srgbClr val="600058"/>
                </a:solidFill>
                <a:latin typeface="Calibri"/>
                <a:cs typeface="Calibri"/>
              </a:rPr>
              <a:t>min</a:t>
            </a:r>
            <a:r>
              <a:rPr sz="1875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875" spc="11" dirty="0">
                <a:solidFill>
                  <a:srgbClr val="600058"/>
                </a:solidFill>
                <a:latin typeface="Calibri"/>
                <a:cs typeface="Calibri"/>
              </a:rPr>
              <a:t>#</a:t>
            </a:r>
            <a:r>
              <a:rPr sz="1875" spc="4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875" spc="8" dirty="0">
                <a:solidFill>
                  <a:srgbClr val="600058"/>
                </a:solidFill>
                <a:latin typeface="Calibri"/>
                <a:cs typeface="Calibri"/>
              </a:rPr>
              <a:t>of</a:t>
            </a:r>
            <a:r>
              <a:rPr sz="1875" spc="11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875" spc="8" dirty="0">
                <a:solidFill>
                  <a:srgbClr val="600058"/>
                </a:solidFill>
                <a:latin typeface="Calibri"/>
                <a:cs typeface="Calibri"/>
              </a:rPr>
              <a:t>steps</a:t>
            </a:r>
            <a:r>
              <a:rPr sz="1875" spc="-4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875" spc="8" dirty="0">
                <a:solidFill>
                  <a:srgbClr val="600058"/>
                </a:solidFill>
                <a:latin typeface="Calibri"/>
                <a:cs typeface="Calibri"/>
              </a:rPr>
              <a:t>before</a:t>
            </a:r>
            <a:r>
              <a:rPr sz="1875" spc="4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875" spc="11" dirty="0">
                <a:solidFill>
                  <a:srgbClr val="600058"/>
                </a:solidFill>
                <a:latin typeface="Calibri"/>
                <a:cs typeface="Calibri"/>
              </a:rPr>
              <a:t>a</a:t>
            </a:r>
            <a:r>
              <a:rPr sz="1875" spc="8" dirty="0">
                <a:solidFill>
                  <a:srgbClr val="600058"/>
                </a:solidFill>
                <a:latin typeface="Calibri"/>
                <a:cs typeface="Calibri"/>
              </a:rPr>
              <a:t> state </a:t>
            </a:r>
            <a:r>
              <a:rPr sz="1875" spc="11" dirty="0">
                <a:solidFill>
                  <a:srgbClr val="600058"/>
                </a:solidFill>
                <a:latin typeface="Calibri"/>
                <a:cs typeface="Calibri"/>
              </a:rPr>
              <a:t>can</a:t>
            </a:r>
            <a:r>
              <a:rPr sz="1875" spc="4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875" spc="8" dirty="0">
                <a:solidFill>
                  <a:srgbClr val="600058"/>
                </a:solidFill>
                <a:latin typeface="Calibri"/>
                <a:cs typeface="Calibri"/>
              </a:rPr>
              <a:t>be computed</a:t>
            </a:r>
            <a:endParaRPr sz="1875">
              <a:latin typeface="Calibri"/>
              <a:cs typeface="Calibri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1A89E195-A00A-438B-B307-564127C98259}"/>
              </a:ext>
            </a:extLst>
          </p:cNvPr>
          <p:cNvSpPr txBox="1"/>
          <p:nvPr/>
        </p:nvSpPr>
        <p:spPr>
          <a:xfrm>
            <a:off x="0" y="6581001"/>
            <a:ext cx="930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Hewitt</a:t>
            </a:r>
          </a:p>
        </p:txBody>
      </p:sp>
      <p:sp>
        <p:nvSpPr>
          <p:cNvPr id="59" name="Title 58">
            <a:extLst>
              <a:ext uri="{FF2B5EF4-FFF2-40B4-BE49-F238E27FC236}">
                <a16:creationId xmlns:a16="http://schemas.microsoft.com/office/drawing/2014/main" id="{E0D4232B-7888-43DD-AB55-9F8A83857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984885"/>
          </a:xfrm>
        </p:spPr>
        <p:txBody>
          <a:bodyPr/>
          <a:lstStyle/>
          <a:p>
            <a:r>
              <a:rPr lang="en-US" sz="3200" b="0" spc="4" dirty="0">
                <a:latin typeface="Calibri"/>
                <a:cs typeface="Calibri"/>
              </a:rPr>
              <a:t>Issues with</a:t>
            </a:r>
            <a:r>
              <a:rPr lang="en-US" sz="3200" b="0" spc="11" dirty="0">
                <a:latin typeface="Calibri"/>
                <a:cs typeface="Calibri"/>
              </a:rPr>
              <a:t> </a:t>
            </a:r>
            <a:r>
              <a:rPr lang="en-US" sz="3200" b="0" spc="8" dirty="0">
                <a:latin typeface="Calibri"/>
                <a:cs typeface="Calibri"/>
              </a:rPr>
              <a:t>recurrent</a:t>
            </a:r>
            <a:r>
              <a:rPr lang="en-US" sz="3200" b="0" spc="-11" dirty="0">
                <a:latin typeface="Calibri"/>
                <a:cs typeface="Calibri"/>
              </a:rPr>
              <a:t> </a:t>
            </a:r>
            <a:r>
              <a:rPr lang="en-US" sz="3200" b="0" spc="8" dirty="0">
                <a:latin typeface="Calibri"/>
                <a:cs typeface="Calibri"/>
              </a:rPr>
              <a:t>models: </a:t>
            </a:r>
            <a:br>
              <a:rPr lang="en-US" sz="3200" b="0" spc="8" dirty="0">
                <a:latin typeface="Calibri"/>
                <a:cs typeface="Calibri"/>
              </a:rPr>
            </a:br>
            <a:r>
              <a:rPr lang="en-US" sz="3200" spc="8" dirty="0"/>
              <a:t>Lack</a:t>
            </a:r>
            <a:r>
              <a:rPr lang="en-US" sz="3200" spc="4" dirty="0"/>
              <a:t> of</a:t>
            </a:r>
            <a:r>
              <a:rPr lang="en-US" sz="3200" dirty="0"/>
              <a:t> </a:t>
            </a:r>
            <a:r>
              <a:rPr lang="en-US" sz="3200" spc="4" dirty="0"/>
              <a:t>parallelizability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13385" y="1665774"/>
            <a:ext cx="7184708" cy="995625"/>
          </a:xfrm>
          <a:prstGeom prst="rect">
            <a:avLst/>
          </a:prstGeom>
        </p:spPr>
        <p:txBody>
          <a:bodyPr vert="horz" wrap="square" lIns="0" tIns="72866" rIns="0" bIns="0" rtlCol="0">
            <a:spAutoFit/>
          </a:bodyPr>
          <a:lstStyle/>
          <a:p>
            <a:pPr marL="266700" indent="-257175">
              <a:spcBef>
                <a:spcPts val="574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6700" algn="l"/>
              </a:tabLst>
            </a:pPr>
            <a:r>
              <a:rPr sz="1875" b="1" spc="8" dirty="0">
                <a:latin typeface="Calibri"/>
                <a:cs typeface="Calibri"/>
              </a:rPr>
              <a:t>Word window</a:t>
            </a:r>
            <a:r>
              <a:rPr sz="1875" b="1" spc="23" dirty="0">
                <a:latin typeface="Calibri"/>
                <a:cs typeface="Calibri"/>
              </a:rPr>
              <a:t> </a:t>
            </a:r>
            <a:r>
              <a:rPr sz="1875" b="1" spc="8" dirty="0">
                <a:latin typeface="Calibri"/>
                <a:cs typeface="Calibri"/>
              </a:rPr>
              <a:t>models</a:t>
            </a:r>
            <a:r>
              <a:rPr sz="1875" b="1" spc="4" dirty="0">
                <a:latin typeface="Calibri"/>
                <a:cs typeface="Calibri"/>
              </a:rPr>
              <a:t> </a:t>
            </a:r>
            <a:r>
              <a:rPr sz="1875" b="1" spc="8" dirty="0">
                <a:latin typeface="Calibri"/>
                <a:cs typeface="Calibri"/>
              </a:rPr>
              <a:t>aggregate</a:t>
            </a:r>
            <a:r>
              <a:rPr sz="1875" b="1" spc="15" dirty="0">
                <a:latin typeface="Calibri"/>
                <a:cs typeface="Calibri"/>
              </a:rPr>
              <a:t> </a:t>
            </a:r>
            <a:r>
              <a:rPr sz="1875" b="1" spc="8" dirty="0">
                <a:latin typeface="Calibri"/>
                <a:cs typeface="Calibri"/>
              </a:rPr>
              <a:t>local</a:t>
            </a:r>
            <a:r>
              <a:rPr sz="1875" b="1" spc="15" dirty="0">
                <a:latin typeface="Calibri"/>
                <a:cs typeface="Calibri"/>
              </a:rPr>
              <a:t> </a:t>
            </a:r>
            <a:r>
              <a:rPr sz="1875" b="1" spc="4" dirty="0">
                <a:latin typeface="Calibri"/>
                <a:cs typeface="Calibri"/>
              </a:rPr>
              <a:t>contexts</a:t>
            </a:r>
            <a:endParaRPr sz="1875" dirty="0">
              <a:latin typeface="Calibri"/>
              <a:cs typeface="Calibri"/>
            </a:endParaRPr>
          </a:p>
          <a:p>
            <a:pPr marL="523875" lvl="1" indent="-171450">
              <a:spcBef>
                <a:spcPts val="439"/>
              </a:spcBef>
              <a:buClr>
                <a:srgbClr val="007B92"/>
              </a:buClr>
              <a:buFont typeface="Times New Roman"/>
              <a:buChar char="•"/>
              <a:tabLst>
                <a:tab pos="523875" algn="l"/>
              </a:tabLst>
            </a:pPr>
            <a:r>
              <a:rPr sz="1725" spc="-4" dirty="0">
                <a:latin typeface="Calibri"/>
                <a:cs typeface="Calibri"/>
              </a:rPr>
              <a:t>Also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known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as 1D </a:t>
            </a:r>
            <a:r>
              <a:rPr sz="1725" spc="-4" dirty="0">
                <a:latin typeface="Calibri"/>
                <a:cs typeface="Calibri"/>
              </a:rPr>
              <a:t>convolution</a:t>
            </a:r>
            <a:endParaRPr sz="1725" dirty="0">
              <a:latin typeface="Calibri"/>
              <a:cs typeface="Calibri"/>
            </a:endParaRPr>
          </a:p>
          <a:p>
            <a:pPr marL="523875" lvl="1" indent="-171450">
              <a:spcBef>
                <a:spcPts val="413"/>
              </a:spcBef>
              <a:buClr>
                <a:srgbClr val="007B92"/>
              </a:buClr>
              <a:buFont typeface="Times New Roman"/>
              <a:buChar char="•"/>
              <a:tabLst>
                <a:tab pos="523875" algn="l"/>
              </a:tabLst>
            </a:pPr>
            <a:r>
              <a:rPr sz="1725" dirty="0">
                <a:latin typeface="Calibri"/>
                <a:cs typeface="Calibri"/>
              </a:rPr>
              <a:t>Number </a:t>
            </a:r>
            <a:r>
              <a:rPr sz="1725" spc="-4" dirty="0">
                <a:latin typeface="Calibri"/>
                <a:cs typeface="Calibri"/>
              </a:rPr>
              <a:t>of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unparallelizable</a:t>
            </a:r>
            <a:r>
              <a:rPr sz="1725" spc="-15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operations </a:t>
            </a:r>
            <a:r>
              <a:rPr lang="en-US" sz="1725" spc="-4" dirty="0">
                <a:latin typeface="Calibri"/>
                <a:cs typeface="Calibri"/>
              </a:rPr>
              <a:t>not tied to </a:t>
            </a:r>
            <a:r>
              <a:rPr sz="1725" spc="-4" dirty="0">
                <a:latin typeface="Calibri"/>
                <a:cs typeface="Calibri"/>
              </a:rPr>
              <a:t>sequence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length!</a:t>
            </a:r>
          </a:p>
        </p:txBody>
      </p:sp>
      <p:sp>
        <p:nvSpPr>
          <p:cNvPr id="4" name="object 4"/>
          <p:cNvSpPr/>
          <p:nvPr/>
        </p:nvSpPr>
        <p:spPr>
          <a:xfrm>
            <a:off x="1475613" y="5469255"/>
            <a:ext cx="6487954" cy="318135"/>
          </a:xfrm>
          <a:custGeom>
            <a:avLst/>
            <a:gdLst/>
            <a:ahLst/>
            <a:cxnLst/>
            <a:rect l="l" t="t" r="r" b="b"/>
            <a:pathLst>
              <a:path w="8650605" h="424179">
                <a:moveTo>
                  <a:pt x="0" y="423672"/>
                </a:moveTo>
                <a:lnTo>
                  <a:pt x="8650224" y="423672"/>
                </a:lnTo>
                <a:lnTo>
                  <a:pt x="8650224" y="0"/>
                </a:lnTo>
                <a:lnTo>
                  <a:pt x="0" y="0"/>
                </a:lnTo>
                <a:lnTo>
                  <a:pt x="0" y="423672"/>
                </a:lnTo>
                <a:close/>
              </a:path>
            </a:pathLst>
          </a:custGeom>
          <a:ln w="9525">
            <a:solidFill>
              <a:srgbClr val="600058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 txBox="1"/>
          <p:nvPr/>
        </p:nvSpPr>
        <p:spPr>
          <a:xfrm>
            <a:off x="3245168" y="4595584"/>
            <a:ext cx="262414" cy="301525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28575">
              <a:spcBef>
                <a:spcPts val="101"/>
              </a:spcBef>
            </a:pPr>
            <a:r>
              <a:rPr sz="1875" i="1" dirty="0">
                <a:latin typeface="Calibri"/>
                <a:cs typeface="Calibri"/>
              </a:rPr>
              <a:t>h</a:t>
            </a:r>
            <a:r>
              <a:rPr sz="1913" i="1" baseline="-19607" dirty="0">
                <a:latin typeface="Calibri"/>
                <a:cs typeface="Calibri"/>
              </a:rPr>
              <a:t>1</a:t>
            </a:r>
            <a:endParaRPr sz="1913" baseline="-19607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27405" y="4606633"/>
            <a:ext cx="262414" cy="301525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28575">
              <a:spcBef>
                <a:spcPts val="101"/>
              </a:spcBef>
            </a:pPr>
            <a:r>
              <a:rPr sz="1875" i="1" dirty="0">
                <a:latin typeface="Calibri"/>
                <a:cs typeface="Calibri"/>
              </a:rPr>
              <a:t>h</a:t>
            </a:r>
            <a:r>
              <a:rPr sz="1913" i="1" baseline="-21241" dirty="0">
                <a:latin typeface="Calibri"/>
                <a:cs typeface="Calibri"/>
              </a:rPr>
              <a:t>2</a:t>
            </a:r>
            <a:endParaRPr sz="1913" baseline="-21241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255265" y="3346703"/>
          <a:ext cx="2733195" cy="12790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7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5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47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85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47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95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7478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8859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7478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8859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74783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8859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77748">
                <a:tc>
                  <a:txBody>
                    <a:bodyPr/>
                    <a:lstStyle/>
                    <a:p>
                      <a:pPr marR="47625" algn="r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0004" marB="0">
                    <a:solidFill>
                      <a:srgbClr val="007B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731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solidFill>
                      <a:srgbClr val="007B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875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2861" marB="0">
                    <a:solidFill>
                      <a:srgbClr val="007B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528" marB="0">
                    <a:solidFill>
                      <a:srgbClr val="007B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2861" marB="0">
                    <a:solidFill>
                      <a:srgbClr val="007B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528" marB="0">
                    <a:solidFill>
                      <a:srgbClr val="007B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5243" marB="0">
                    <a:solidFill>
                      <a:srgbClr val="007B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1433" marB="0">
                    <a:solidFill>
                      <a:srgbClr val="007B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7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605">
                <a:tc>
                  <a:txBody>
                    <a:bodyPr/>
                    <a:lstStyle/>
                    <a:p>
                      <a:pPr marR="58419" algn="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288" marB="0">
                    <a:solidFill>
                      <a:srgbClr val="007B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6515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954" marB="0">
                    <a:solidFill>
                      <a:srgbClr val="007B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solidFill>
                      <a:srgbClr val="007B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811" marB="0">
                    <a:solidFill>
                      <a:srgbClr val="007B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solidFill>
                      <a:srgbClr val="007B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811" marB="0">
                    <a:solidFill>
                      <a:srgbClr val="007B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solidFill>
                      <a:srgbClr val="007B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206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solidFill>
                      <a:srgbClr val="007B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631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605">
                <a:tc>
                  <a:txBody>
                    <a:bodyPr/>
                    <a:lstStyle/>
                    <a:p>
                      <a:pPr marR="57150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764" marB="0">
                    <a:solidFill>
                      <a:srgbClr val="929A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solidFill>
                      <a:srgbClr val="929A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7621" marB="0">
                    <a:solidFill>
                      <a:srgbClr val="929A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811" marB="0">
                    <a:solidFill>
                      <a:srgbClr val="929A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7621" marB="0">
                    <a:solidFill>
                      <a:srgbClr val="929A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811" marB="0">
                    <a:solidFill>
                      <a:srgbClr val="929A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526" marB="0">
                    <a:solidFill>
                      <a:srgbClr val="929A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193" marB="0">
                    <a:solidFill>
                      <a:srgbClr val="929A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5787200" y="4641532"/>
            <a:ext cx="259556" cy="301044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28575">
              <a:spcBef>
                <a:spcPts val="98"/>
              </a:spcBef>
            </a:pPr>
            <a:r>
              <a:rPr sz="1875" i="1" dirty="0">
                <a:latin typeface="Calibri"/>
                <a:cs typeface="Calibri"/>
              </a:rPr>
              <a:t>h</a:t>
            </a:r>
            <a:r>
              <a:rPr sz="1913" i="1" baseline="-19607" dirty="0">
                <a:latin typeface="Calibri"/>
                <a:cs typeface="Calibri"/>
              </a:rPr>
              <a:t>T</a:t>
            </a:r>
            <a:endParaRPr sz="1913" baseline="-19607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80123" y="3259729"/>
            <a:ext cx="1143476" cy="131670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9525" marR="3810" indent="353378" algn="r">
              <a:lnSpc>
                <a:spcPct val="155800"/>
              </a:lnSpc>
              <a:spcBef>
                <a:spcPts val="120"/>
              </a:spcBef>
            </a:pPr>
            <a:r>
              <a:rPr sz="1875" i="1" spc="11" dirty="0">
                <a:latin typeface="Calibri"/>
                <a:cs typeface="Calibri"/>
              </a:rPr>
              <a:t>wi</a:t>
            </a:r>
            <a:r>
              <a:rPr sz="1875" i="1" dirty="0">
                <a:latin typeface="Calibri"/>
                <a:cs typeface="Calibri"/>
              </a:rPr>
              <a:t>n</a:t>
            </a:r>
            <a:r>
              <a:rPr sz="1875" i="1" spc="8" dirty="0">
                <a:latin typeface="Calibri"/>
                <a:cs typeface="Calibri"/>
              </a:rPr>
              <a:t>d</a:t>
            </a:r>
            <a:r>
              <a:rPr sz="1875" i="1" dirty="0">
                <a:latin typeface="Calibri"/>
                <a:cs typeface="Calibri"/>
              </a:rPr>
              <a:t>o</a:t>
            </a:r>
            <a:r>
              <a:rPr sz="1875" i="1" spc="11" dirty="0">
                <a:latin typeface="Calibri"/>
                <a:cs typeface="Calibri"/>
              </a:rPr>
              <a:t>w </a:t>
            </a:r>
            <a:r>
              <a:rPr sz="1875" i="1" spc="4" dirty="0">
                <a:latin typeface="Calibri"/>
                <a:cs typeface="Calibri"/>
              </a:rPr>
              <a:t> </a:t>
            </a:r>
            <a:r>
              <a:rPr sz="1875" i="1" spc="8" dirty="0">
                <a:latin typeface="Calibri"/>
                <a:cs typeface="Calibri"/>
              </a:rPr>
              <a:t>window </a:t>
            </a:r>
            <a:r>
              <a:rPr sz="1875" i="1" spc="11" dirty="0">
                <a:latin typeface="Calibri"/>
                <a:cs typeface="Calibri"/>
              </a:rPr>
              <a:t> </a:t>
            </a:r>
            <a:r>
              <a:rPr sz="1875" i="1" spc="8" dirty="0">
                <a:latin typeface="Calibri"/>
                <a:cs typeface="Calibri"/>
              </a:rPr>
              <a:t>embedding</a:t>
            </a:r>
            <a:endParaRPr sz="1875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2520172" y="4113514"/>
            <a:ext cx="2017871" cy="233839"/>
            <a:chOff x="3360229" y="4341685"/>
            <a:chExt cx="2690495" cy="311785"/>
          </a:xfrm>
        </p:grpSpPr>
        <p:sp>
          <p:nvSpPr>
            <p:cNvPr id="11" name="object 11"/>
            <p:cNvSpPr/>
            <p:nvPr/>
          </p:nvSpPr>
          <p:spPr>
            <a:xfrm>
              <a:off x="3364991" y="4346447"/>
              <a:ext cx="2193290" cy="302260"/>
            </a:xfrm>
            <a:custGeom>
              <a:avLst/>
              <a:gdLst/>
              <a:ahLst/>
              <a:cxnLst/>
              <a:rect l="l" t="t" r="r" b="b"/>
              <a:pathLst>
                <a:path w="2193290" h="302260">
                  <a:moveTo>
                    <a:pt x="1754378" y="0"/>
                  </a:moveTo>
                  <a:lnTo>
                    <a:pt x="438658" y="0"/>
                  </a:lnTo>
                  <a:lnTo>
                    <a:pt x="0" y="301751"/>
                  </a:lnTo>
                  <a:lnTo>
                    <a:pt x="2193036" y="301751"/>
                  </a:lnTo>
                  <a:lnTo>
                    <a:pt x="1754378" y="0"/>
                  </a:lnTo>
                  <a:close/>
                </a:path>
              </a:pathLst>
            </a:custGeom>
            <a:solidFill>
              <a:srgbClr val="FFACF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3364991" y="4346447"/>
              <a:ext cx="2193290" cy="302260"/>
            </a:xfrm>
            <a:custGeom>
              <a:avLst/>
              <a:gdLst/>
              <a:ahLst/>
              <a:cxnLst/>
              <a:rect l="l" t="t" r="r" b="b"/>
              <a:pathLst>
                <a:path w="2193290" h="302260">
                  <a:moveTo>
                    <a:pt x="0" y="301751"/>
                  </a:moveTo>
                  <a:lnTo>
                    <a:pt x="2193036" y="301751"/>
                  </a:lnTo>
                  <a:lnTo>
                    <a:pt x="1754378" y="0"/>
                  </a:lnTo>
                  <a:lnTo>
                    <a:pt x="438658" y="0"/>
                  </a:lnTo>
                  <a:lnTo>
                    <a:pt x="0" y="301751"/>
                  </a:lnTo>
                  <a:close/>
                </a:path>
              </a:pathLst>
            </a:custGeom>
            <a:ln w="9525">
              <a:solidFill>
                <a:srgbClr val="393A3D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13"/>
            <p:cNvSpPr/>
            <p:nvPr/>
          </p:nvSpPr>
          <p:spPr>
            <a:xfrm>
              <a:off x="3852671" y="4346447"/>
              <a:ext cx="2193290" cy="302260"/>
            </a:xfrm>
            <a:custGeom>
              <a:avLst/>
              <a:gdLst/>
              <a:ahLst/>
              <a:cxnLst/>
              <a:rect l="l" t="t" r="r" b="b"/>
              <a:pathLst>
                <a:path w="2193290" h="302260">
                  <a:moveTo>
                    <a:pt x="1754377" y="0"/>
                  </a:moveTo>
                  <a:lnTo>
                    <a:pt x="438657" y="0"/>
                  </a:lnTo>
                  <a:lnTo>
                    <a:pt x="0" y="301751"/>
                  </a:lnTo>
                  <a:lnTo>
                    <a:pt x="2193036" y="301751"/>
                  </a:lnTo>
                  <a:lnTo>
                    <a:pt x="1754377" y="0"/>
                  </a:lnTo>
                  <a:close/>
                </a:path>
              </a:pathLst>
            </a:custGeom>
            <a:solidFill>
              <a:srgbClr val="FFACF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" name="object 14"/>
            <p:cNvSpPr/>
            <p:nvPr/>
          </p:nvSpPr>
          <p:spPr>
            <a:xfrm>
              <a:off x="3852671" y="4346447"/>
              <a:ext cx="2193290" cy="302260"/>
            </a:xfrm>
            <a:custGeom>
              <a:avLst/>
              <a:gdLst/>
              <a:ahLst/>
              <a:cxnLst/>
              <a:rect l="l" t="t" r="r" b="b"/>
              <a:pathLst>
                <a:path w="2193290" h="302260">
                  <a:moveTo>
                    <a:pt x="0" y="301751"/>
                  </a:moveTo>
                  <a:lnTo>
                    <a:pt x="2193036" y="301751"/>
                  </a:lnTo>
                  <a:lnTo>
                    <a:pt x="1754377" y="0"/>
                  </a:lnTo>
                  <a:lnTo>
                    <a:pt x="438657" y="0"/>
                  </a:lnTo>
                  <a:lnTo>
                    <a:pt x="0" y="301751"/>
                  </a:lnTo>
                  <a:close/>
                </a:path>
              </a:pathLst>
            </a:custGeom>
            <a:ln w="9525">
              <a:solidFill>
                <a:srgbClr val="393A3D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239119" y="4113514"/>
            <a:ext cx="3483293" cy="233839"/>
            <a:chOff x="4318825" y="4341685"/>
            <a:chExt cx="4644390" cy="311785"/>
          </a:xfrm>
        </p:grpSpPr>
        <p:sp>
          <p:nvSpPr>
            <p:cNvPr id="16" name="object 16"/>
            <p:cNvSpPr/>
            <p:nvPr/>
          </p:nvSpPr>
          <p:spPr>
            <a:xfrm>
              <a:off x="4323588" y="4346447"/>
              <a:ext cx="2194560" cy="302260"/>
            </a:xfrm>
            <a:custGeom>
              <a:avLst/>
              <a:gdLst/>
              <a:ahLst/>
              <a:cxnLst/>
              <a:rect l="l" t="t" r="r" b="b"/>
              <a:pathLst>
                <a:path w="2194559" h="302260">
                  <a:moveTo>
                    <a:pt x="1755648" y="0"/>
                  </a:moveTo>
                  <a:lnTo>
                    <a:pt x="438912" y="0"/>
                  </a:lnTo>
                  <a:lnTo>
                    <a:pt x="0" y="301751"/>
                  </a:lnTo>
                  <a:lnTo>
                    <a:pt x="2194560" y="301751"/>
                  </a:lnTo>
                  <a:lnTo>
                    <a:pt x="1755648" y="0"/>
                  </a:lnTo>
                  <a:close/>
                </a:path>
              </a:pathLst>
            </a:custGeom>
            <a:solidFill>
              <a:srgbClr val="FFACF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4323588" y="4346447"/>
              <a:ext cx="2194560" cy="302260"/>
            </a:xfrm>
            <a:custGeom>
              <a:avLst/>
              <a:gdLst/>
              <a:ahLst/>
              <a:cxnLst/>
              <a:rect l="l" t="t" r="r" b="b"/>
              <a:pathLst>
                <a:path w="2194559" h="302260">
                  <a:moveTo>
                    <a:pt x="0" y="301751"/>
                  </a:moveTo>
                  <a:lnTo>
                    <a:pt x="2194560" y="301751"/>
                  </a:lnTo>
                  <a:lnTo>
                    <a:pt x="1755648" y="0"/>
                  </a:lnTo>
                  <a:lnTo>
                    <a:pt x="438912" y="0"/>
                  </a:lnTo>
                  <a:lnTo>
                    <a:pt x="0" y="301751"/>
                  </a:lnTo>
                  <a:close/>
                </a:path>
              </a:pathLst>
            </a:custGeom>
            <a:ln w="9525">
              <a:solidFill>
                <a:srgbClr val="393A3D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" name="object 18"/>
            <p:cNvSpPr/>
            <p:nvPr/>
          </p:nvSpPr>
          <p:spPr>
            <a:xfrm>
              <a:off x="4812792" y="4346447"/>
              <a:ext cx="2193290" cy="302260"/>
            </a:xfrm>
            <a:custGeom>
              <a:avLst/>
              <a:gdLst/>
              <a:ahLst/>
              <a:cxnLst/>
              <a:rect l="l" t="t" r="r" b="b"/>
              <a:pathLst>
                <a:path w="2193290" h="302260">
                  <a:moveTo>
                    <a:pt x="1754378" y="0"/>
                  </a:moveTo>
                  <a:lnTo>
                    <a:pt x="438658" y="0"/>
                  </a:lnTo>
                  <a:lnTo>
                    <a:pt x="0" y="301751"/>
                  </a:lnTo>
                  <a:lnTo>
                    <a:pt x="2193036" y="301751"/>
                  </a:lnTo>
                  <a:lnTo>
                    <a:pt x="1754378" y="0"/>
                  </a:lnTo>
                  <a:close/>
                </a:path>
              </a:pathLst>
            </a:custGeom>
            <a:solidFill>
              <a:srgbClr val="FFACF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" name="object 19"/>
            <p:cNvSpPr/>
            <p:nvPr/>
          </p:nvSpPr>
          <p:spPr>
            <a:xfrm>
              <a:off x="4812792" y="4346447"/>
              <a:ext cx="2193290" cy="302260"/>
            </a:xfrm>
            <a:custGeom>
              <a:avLst/>
              <a:gdLst/>
              <a:ahLst/>
              <a:cxnLst/>
              <a:rect l="l" t="t" r="r" b="b"/>
              <a:pathLst>
                <a:path w="2193290" h="302260">
                  <a:moveTo>
                    <a:pt x="0" y="301751"/>
                  </a:moveTo>
                  <a:lnTo>
                    <a:pt x="2193036" y="301751"/>
                  </a:lnTo>
                  <a:lnTo>
                    <a:pt x="1754378" y="0"/>
                  </a:lnTo>
                  <a:lnTo>
                    <a:pt x="438658" y="0"/>
                  </a:lnTo>
                  <a:lnTo>
                    <a:pt x="0" y="301751"/>
                  </a:lnTo>
                  <a:close/>
                </a:path>
              </a:pathLst>
            </a:custGeom>
            <a:ln w="9525">
              <a:solidFill>
                <a:srgbClr val="393A3D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" name="object 20"/>
            <p:cNvSpPr/>
            <p:nvPr/>
          </p:nvSpPr>
          <p:spPr>
            <a:xfrm>
              <a:off x="5303520" y="4346447"/>
              <a:ext cx="2194560" cy="302260"/>
            </a:xfrm>
            <a:custGeom>
              <a:avLst/>
              <a:gdLst/>
              <a:ahLst/>
              <a:cxnLst/>
              <a:rect l="l" t="t" r="r" b="b"/>
              <a:pathLst>
                <a:path w="2194559" h="302260">
                  <a:moveTo>
                    <a:pt x="1755648" y="0"/>
                  </a:moveTo>
                  <a:lnTo>
                    <a:pt x="438912" y="0"/>
                  </a:lnTo>
                  <a:lnTo>
                    <a:pt x="0" y="301751"/>
                  </a:lnTo>
                  <a:lnTo>
                    <a:pt x="2194559" y="301751"/>
                  </a:lnTo>
                  <a:lnTo>
                    <a:pt x="1755648" y="0"/>
                  </a:lnTo>
                  <a:close/>
                </a:path>
              </a:pathLst>
            </a:custGeom>
            <a:solidFill>
              <a:srgbClr val="FFACF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" name="object 21"/>
            <p:cNvSpPr/>
            <p:nvPr/>
          </p:nvSpPr>
          <p:spPr>
            <a:xfrm>
              <a:off x="5303520" y="4346447"/>
              <a:ext cx="2194560" cy="302260"/>
            </a:xfrm>
            <a:custGeom>
              <a:avLst/>
              <a:gdLst/>
              <a:ahLst/>
              <a:cxnLst/>
              <a:rect l="l" t="t" r="r" b="b"/>
              <a:pathLst>
                <a:path w="2194559" h="302260">
                  <a:moveTo>
                    <a:pt x="0" y="301751"/>
                  </a:moveTo>
                  <a:lnTo>
                    <a:pt x="2194559" y="301751"/>
                  </a:lnTo>
                  <a:lnTo>
                    <a:pt x="1755648" y="0"/>
                  </a:lnTo>
                  <a:lnTo>
                    <a:pt x="438912" y="0"/>
                  </a:lnTo>
                  <a:lnTo>
                    <a:pt x="0" y="301751"/>
                  </a:lnTo>
                  <a:close/>
                </a:path>
              </a:pathLst>
            </a:custGeom>
            <a:ln w="9525">
              <a:solidFill>
                <a:srgbClr val="393A3D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" name="object 22"/>
            <p:cNvSpPr/>
            <p:nvPr/>
          </p:nvSpPr>
          <p:spPr>
            <a:xfrm>
              <a:off x="5791200" y="4346447"/>
              <a:ext cx="2194560" cy="302260"/>
            </a:xfrm>
            <a:custGeom>
              <a:avLst/>
              <a:gdLst/>
              <a:ahLst/>
              <a:cxnLst/>
              <a:rect l="l" t="t" r="r" b="b"/>
              <a:pathLst>
                <a:path w="2194559" h="302260">
                  <a:moveTo>
                    <a:pt x="1755648" y="0"/>
                  </a:moveTo>
                  <a:lnTo>
                    <a:pt x="438912" y="0"/>
                  </a:lnTo>
                  <a:lnTo>
                    <a:pt x="0" y="301751"/>
                  </a:lnTo>
                  <a:lnTo>
                    <a:pt x="2194559" y="301751"/>
                  </a:lnTo>
                  <a:lnTo>
                    <a:pt x="1755648" y="0"/>
                  </a:lnTo>
                  <a:close/>
                </a:path>
              </a:pathLst>
            </a:custGeom>
            <a:solidFill>
              <a:srgbClr val="FFACF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" name="object 23"/>
            <p:cNvSpPr/>
            <p:nvPr/>
          </p:nvSpPr>
          <p:spPr>
            <a:xfrm>
              <a:off x="5791200" y="4346447"/>
              <a:ext cx="2194560" cy="302260"/>
            </a:xfrm>
            <a:custGeom>
              <a:avLst/>
              <a:gdLst/>
              <a:ahLst/>
              <a:cxnLst/>
              <a:rect l="l" t="t" r="r" b="b"/>
              <a:pathLst>
                <a:path w="2194559" h="302260">
                  <a:moveTo>
                    <a:pt x="0" y="301751"/>
                  </a:moveTo>
                  <a:lnTo>
                    <a:pt x="2194559" y="301751"/>
                  </a:lnTo>
                  <a:lnTo>
                    <a:pt x="1755648" y="0"/>
                  </a:lnTo>
                  <a:lnTo>
                    <a:pt x="438912" y="0"/>
                  </a:lnTo>
                  <a:lnTo>
                    <a:pt x="0" y="301751"/>
                  </a:lnTo>
                  <a:close/>
                </a:path>
              </a:pathLst>
            </a:custGeom>
            <a:ln w="9525">
              <a:solidFill>
                <a:srgbClr val="393A3D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" name="object 24"/>
            <p:cNvSpPr/>
            <p:nvPr/>
          </p:nvSpPr>
          <p:spPr>
            <a:xfrm>
              <a:off x="6275832" y="4346447"/>
              <a:ext cx="2194560" cy="302260"/>
            </a:xfrm>
            <a:custGeom>
              <a:avLst/>
              <a:gdLst/>
              <a:ahLst/>
              <a:cxnLst/>
              <a:rect l="l" t="t" r="r" b="b"/>
              <a:pathLst>
                <a:path w="2194559" h="302260">
                  <a:moveTo>
                    <a:pt x="1755647" y="0"/>
                  </a:moveTo>
                  <a:lnTo>
                    <a:pt x="438912" y="0"/>
                  </a:lnTo>
                  <a:lnTo>
                    <a:pt x="0" y="301751"/>
                  </a:lnTo>
                  <a:lnTo>
                    <a:pt x="2194560" y="301751"/>
                  </a:lnTo>
                  <a:lnTo>
                    <a:pt x="1755647" y="0"/>
                  </a:lnTo>
                  <a:close/>
                </a:path>
              </a:pathLst>
            </a:custGeom>
            <a:solidFill>
              <a:srgbClr val="FFACF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" name="object 25"/>
            <p:cNvSpPr/>
            <p:nvPr/>
          </p:nvSpPr>
          <p:spPr>
            <a:xfrm>
              <a:off x="6275832" y="4346447"/>
              <a:ext cx="2194560" cy="302260"/>
            </a:xfrm>
            <a:custGeom>
              <a:avLst/>
              <a:gdLst/>
              <a:ahLst/>
              <a:cxnLst/>
              <a:rect l="l" t="t" r="r" b="b"/>
              <a:pathLst>
                <a:path w="2194559" h="302260">
                  <a:moveTo>
                    <a:pt x="0" y="301751"/>
                  </a:moveTo>
                  <a:lnTo>
                    <a:pt x="2194560" y="301751"/>
                  </a:lnTo>
                  <a:lnTo>
                    <a:pt x="1755647" y="0"/>
                  </a:lnTo>
                  <a:lnTo>
                    <a:pt x="438912" y="0"/>
                  </a:lnTo>
                  <a:lnTo>
                    <a:pt x="0" y="301751"/>
                  </a:lnTo>
                  <a:close/>
                </a:path>
              </a:pathLst>
            </a:custGeom>
            <a:ln w="9525">
              <a:solidFill>
                <a:srgbClr val="393A3D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" name="object 26"/>
            <p:cNvSpPr/>
            <p:nvPr/>
          </p:nvSpPr>
          <p:spPr>
            <a:xfrm>
              <a:off x="6765036" y="4346447"/>
              <a:ext cx="2193290" cy="302260"/>
            </a:xfrm>
            <a:custGeom>
              <a:avLst/>
              <a:gdLst/>
              <a:ahLst/>
              <a:cxnLst/>
              <a:rect l="l" t="t" r="r" b="b"/>
              <a:pathLst>
                <a:path w="2193290" h="302260">
                  <a:moveTo>
                    <a:pt x="1754378" y="0"/>
                  </a:moveTo>
                  <a:lnTo>
                    <a:pt x="438658" y="0"/>
                  </a:lnTo>
                  <a:lnTo>
                    <a:pt x="0" y="301751"/>
                  </a:lnTo>
                  <a:lnTo>
                    <a:pt x="2193036" y="301751"/>
                  </a:lnTo>
                  <a:lnTo>
                    <a:pt x="1754378" y="0"/>
                  </a:lnTo>
                  <a:close/>
                </a:path>
              </a:pathLst>
            </a:custGeom>
            <a:solidFill>
              <a:srgbClr val="FFACF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7" name="object 27"/>
            <p:cNvSpPr/>
            <p:nvPr/>
          </p:nvSpPr>
          <p:spPr>
            <a:xfrm>
              <a:off x="6765036" y="4346447"/>
              <a:ext cx="2193290" cy="302260"/>
            </a:xfrm>
            <a:custGeom>
              <a:avLst/>
              <a:gdLst/>
              <a:ahLst/>
              <a:cxnLst/>
              <a:rect l="l" t="t" r="r" b="b"/>
              <a:pathLst>
                <a:path w="2193290" h="302260">
                  <a:moveTo>
                    <a:pt x="0" y="301751"/>
                  </a:moveTo>
                  <a:lnTo>
                    <a:pt x="2193036" y="301751"/>
                  </a:lnTo>
                  <a:lnTo>
                    <a:pt x="1754378" y="0"/>
                  </a:lnTo>
                  <a:lnTo>
                    <a:pt x="438658" y="0"/>
                  </a:lnTo>
                  <a:lnTo>
                    <a:pt x="0" y="301751"/>
                  </a:lnTo>
                  <a:close/>
                </a:path>
              </a:pathLst>
            </a:custGeom>
            <a:ln w="9525">
              <a:solidFill>
                <a:srgbClr val="393A3D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2501884" y="3617452"/>
            <a:ext cx="4201954" cy="233839"/>
            <a:chOff x="3335845" y="3680269"/>
            <a:chExt cx="5602605" cy="311785"/>
          </a:xfrm>
        </p:grpSpPr>
        <p:sp>
          <p:nvSpPr>
            <p:cNvPr id="29" name="object 29"/>
            <p:cNvSpPr/>
            <p:nvPr/>
          </p:nvSpPr>
          <p:spPr>
            <a:xfrm>
              <a:off x="3340608" y="3685032"/>
              <a:ext cx="2193290" cy="302260"/>
            </a:xfrm>
            <a:custGeom>
              <a:avLst/>
              <a:gdLst/>
              <a:ahLst/>
              <a:cxnLst/>
              <a:rect l="l" t="t" r="r" b="b"/>
              <a:pathLst>
                <a:path w="2193290" h="302260">
                  <a:moveTo>
                    <a:pt x="1754377" y="0"/>
                  </a:moveTo>
                  <a:lnTo>
                    <a:pt x="438657" y="0"/>
                  </a:lnTo>
                  <a:lnTo>
                    <a:pt x="0" y="301752"/>
                  </a:lnTo>
                  <a:lnTo>
                    <a:pt x="2193036" y="301752"/>
                  </a:lnTo>
                  <a:lnTo>
                    <a:pt x="1754377" y="0"/>
                  </a:lnTo>
                  <a:close/>
                </a:path>
              </a:pathLst>
            </a:custGeom>
            <a:solidFill>
              <a:srgbClr val="FFACF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0" name="object 30"/>
            <p:cNvSpPr/>
            <p:nvPr/>
          </p:nvSpPr>
          <p:spPr>
            <a:xfrm>
              <a:off x="3340608" y="3685032"/>
              <a:ext cx="2193290" cy="302260"/>
            </a:xfrm>
            <a:custGeom>
              <a:avLst/>
              <a:gdLst/>
              <a:ahLst/>
              <a:cxnLst/>
              <a:rect l="l" t="t" r="r" b="b"/>
              <a:pathLst>
                <a:path w="2193290" h="302260">
                  <a:moveTo>
                    <a:pt x="0" y="301752"/>
                  </a:moveTo>
                  <a:lnTo>
                    <a:pt x="2193036" y="301752"/>
                  </a:lnTo>
                  <a:lnTo>
                    <a:pt x="1754377" y="0"/>
                  </a:lnTo>
                  <a:lnTo>
                    <a:pt x="438657" y="0"/>
                  </a:lnTo>
                  <a:lnTo>
                    <a:pt x="0" y="301752"/>
                  </a:lnTo>
                  <a:close/>
                </a:path>
              </a:pathLst>
            </a:custGeom>
            <a:ln w="9525">
              <a:solidFill>
                <a:srgbClr val="393A3D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1" name="object 31"/>
            <p:cNvSpPr/>
            <p:nvPr/>
          </p:nvSpPr>
          <p:spPr>
            <a:xfrm>
              <a:off x="3828288" y="3685032"/>
              <a:ext cx="2194560" cy="302260"/>
            </a:xfrm>
            <a:custGeom>
              <a:avLst/>
              <a:gdLst/>
              <a:ahLst/>
              <a:cxnLst/>
              <a:rect l="l" t="t" r="r" b="b"/>
              <a:pathLst>
                <a:path w="2194560" h="302260">
                  <a:moveTo>
                    <a:pt x="1755648" y="0"/>
                  </a:moveTo>
                  <a:lnTo>
                    <a:pt x="438912" y="0"/>
                  </a:lnTo>
                  <a:lnTo>
                    <a:pt x="0" y="301752"/>
                  </a:lnTo>
                  <a:lnTo>
                    <a:pt x="2194560" y="301752"/>
                  </a:lnTo>
                  <a:lnTo>
                    <a:pt x="1755648" y="0"/>
                  </a:lnTo>
                  <a:close/>
                </a:path>
              </a:pathLst>
            </a:custGeom>
            <a:solidFill>
              <a:srgbClr val="FFACF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2" name="object 32"/>
            <p:cNvSpPr/>
            <p:nvPr/>
          </p:nvSpPr>
          <p:spPr>
            <a:xfrm>
              <a:off x="3828288" y="3685032"/>
              <a:ext cx="2194560" cy="302260"/>
            </a:xfrm>
            <a:custGeom>
              <a:avLst/>
              <a:gdLst/>
              <a:ahLst/>
              <a:cxnLst/>
              <a:rect l="l" t="t" r="r" b="b"/>
              <a:pathLst>
                <a:path w="2194560" h="302260">
                  <a:moveTo>
                    <a:pt x="0" y="301752"/>
                  </a:moveTo>
                  <a:lnTo>
                    <a:pt x="2194560" y="301752"/>
                  </a:lnTo>
                  <a:lnTo>
                    <a:pt x="1755648" y="0"/>
                  </a:lnTo>
                  <a:lnTo>
                    <a:pt x="438912" y="0"/>
                  </a:lnTo>
                  <a:lnTo>
                    <a:pt x="0" y="301752"/>
                  </a:lnTo>
                  <a:close/>
                </a:path>
              </a:pathLst>
            </a:custGeom>
            <a:ln w="9525">
              <a:solidFill>
                <a:srgbClr val="393A3D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3" name="object 33"/>
            <p:cNvSpPr/>
            <p:nvPr/>
          </p:nvSpPr>
          <p:spPr>
            <a:xfrm>
              <a:off x="4300728" y="3685032"/>
              <a:ext cx="2193290" cy="302260"/>
            </a:xfrm>
            <a:custGeom>
              <a:avLst/>
              <a:gdLst/>
              <a:ahLst/>
              <a:cxnLst/>
              <a:rect l="l" t="t" r="r" b="b"/>
              <a:pathLst>
                <a:path w="2193290" h="302260">
                  <a:moveTo>
                    <a:pt x="1754377" y="0"/>
                  </a:moveTo>
                  <a:lnTo>
                    <a:pt x="438658" y="0"/>
                  </a:lnTo>
                  <a:lnTo>
                    <a:pt x="0" y="301752"/>
                  </a:lnTo>
                  <a:lnTo>
                    <a:pt x="2193036" y="301752"/>
                  </a:lnTo>
                  <a:lnTo>
                    <a:pt x="1754377" y="0"/>
                  </a:lnTo>
                  <a:close/>
                </a:path>
              </a:pathLst>
            </a:custGeom>
            <a:solidFill>
              <a:srgbClr val="FFACF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4" name="object 34"/>
            <p:cNvSpPr/>
            <p:nvPr/>
          </p:nvSpPr>
          <p:spPr>
            <a:xfrm>
              <a:off x="4300728" y="3685032"/>
              <a:ext cx="2193290" cy="302260"/>
            </a:xfrm>
            <a:custGeom>
              <a:avLst/>
              <a:gdLst/>
              <a:ahLst/>
              <a:cxnLst/>
              <a:rect l="l" t="t" r="r" b="b"/>
              <a:pathLst>
                <a:path w="2193290" h="302260">
                  <a:moveTo>
                    <a:pt x="0" y="301752"/>
                  </a:moveTo>
                  <a:lnTo>
                    <a:pt x="2193036" y="301752"/>
                  </a:lnTo>
                  <a:lnTo>
                    <a:pt x="1754377" y="0"/>
                  </a:lnTo>
                  <a:lnTo>
                    <a:pt x="438658" y="0"/>
                  </a:lnTo>
                  <a:lnTo>
                    <a:pt x="0" y="301752"/>
                  </a:lnTo>
                  <a:close/>
                </a:path>
              </a:pathLst>
            </a:custGeom>
            <a:ln w="9525">
              <a:solidFill>
                <a:srgbClr val="393A3D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5" name="object 35"/>
            <p:cNvSpPr/>
            <p:nvPr/>
          </p:nvSpPr>
          <p:spPr>
            <a:xfrm>
              <a:off x="4788408" y="3685032"/>
              <a:ext cx="2193290" cy="302260"/>
            </a:xfrm>
            <a:custGeom>
              <a:avLst/>
              <a:gdLst/>
              <a:ahLst/>
              <a:cxnLst/>
              <a:rect l="l" t="t" r="r" b="b"/>
              <a:pathLst>
                <a:path w="2193290" h="302260">
                  <a:moveTo>
                    <a:pt x="1754377" y="0"/>
                  </a:moveTo>
                  <a:lnTo>
                    <a:pt x="438657" y="0"/>
                  </a:lnTo>
                  <a:lnTo>
                    <a:pt x="0" y="301752"/>
                  </a:lnTo>
                  <a:lnTo>
                    <a:pt x="2193036" y="301752"/>
                  </a:lnTo>
                  <a:lnTo>
                    <a:pt x="1754377" y="0"/>
                  </a:lnTo>
                  <a:close/>
                </a:path>
              </a:pathLst>
            </a:custGeom>
            <a:solidFill>
              <a:srgbClr val="FFACF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6" name="object 36"/>
            <p:cNvSpPr/>
            <p:nvPr/>
          </p:nvSpPr>
          <p:spPr>
            <a:xfrm>
              <a:off x="4788408" y="3685032"/>
              <a:ext cx="2193290" cy="302260"/>
            </a:xfrm>
            <a:custGeom>
              <a:avLst/>
              <a:gdLst/>
              <a:ahLst/>
              <a:cxnLst/>
              <a:rect l="l" t="t" r="r" b="b"/>
              <a:pathLst>
                <a:path w="2193290" h="302260">
                  <a:moveTo>
                    <a:pt x="0" y="301752"/>
                  </a:moveTo>
                  <a:lnTo>
                    <a:pt x="2193036" y="301752"/>
                  </a:lnTo>
                  <a:lnTo>
                    <a:pt x="1754377" y="0"/>
                  </a:lnTo>
                  <a:lnTo>
                    <a:pt x="438657" y="0"/>
                  </a:lnTo>
                  <a:lnTo>
                    <a:pt x="0" y="301752"/>
                  </a:lnTo>
                  <a:close/>
                </a:path>
              </a:pathLst>
            </a:custGeom>
            <a:ln w="9525">
              <a:solidFill>
                <a:srgbClr val="393A3D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7" name="object 37"/>
            <p:cNvSpPr/>
            <p:nvPr/>
          </p:nvSpPr>
          <p:spPr>
            <a:xfrm>
              <a:off x="5279136" y="3685032"/>
              <a:ext cx="2194560" cy="302260"/>
            </a:xfrm>
            <a:custGeom>
              <a:avLst/>
              <a:gdLst/>
              <a:ahLst/>
              <a:cxnLst/>
              <a:rect l="l" t="t" r="r" b="b"/>
              <a:pathLst>
                <a:path w="2194559" h="302260">
                  <a:moveTo>
                    <a:pt x="1755647" y="0"/>
                  </a:moveTo>
                  <a:lnTo>
                    <a:pt x="438912" y="0"/>
                  </a:lnTo>
                  <a:lnTo>
                    <a:pt x="0" y="301752"/>
                  </a:lnTo>
                  <a:lnTo>
                    <a:pt x="2194560" y="301752"/>
                  </a:lnTo>
                  <a:lnTo>
                    <a:pt x="1755647" y="0"/>
                  </a:lnTo>
                  <a:close/>
                </a:path>
              </a:pathLst>
            </a:custGeom>
            <a:solidFill>
              <a:srgbClr val="FFACF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8" name="object 38"/>
            <p:cNvSpPr/>
            <p:nvPr/>
          </p:nvSpPr>
          <p:spPr>
            <a:xfrm>
              <a:off x="5279136" y="3685032"/>
              <a:ext cx="2194560" cy="302260"/>
            </a:xfrm>
            <a:custGeom>
              <a:avLst/>
              <a:gdLst/>
              <a:ahLst/>
              <a:cxnLst/>
              <a:rect l="l" t="t" r="r" b="b"/>
              <a:pathLst>
                <a:path w="2194559" h="302260">
                  <a:moveTo>
                    <a:pt x="0" y="301752"/>
                  </a:moveTo>
                  <a:lnTo>
                    <a:pt x="2194560" y="301752"/>
                  </a:lnTo>
                  <a:lnTo>
                    <a:pt x="1755647" y="0"/>
                  </a:lnTo>
                  <a:lnTo>
                    <a:pt x="438912" y="0"/>
                  </a:lnTo>
                  <a:lnTo>
                    <a:pt x="0" y="301752"/>
                  </a:lnTo>
                  <a:close/>
                </a:path>
              </a:pathLst>
            </a:custGeom>
            <a:ln w="9525">
              <a:solidFill>
                <a:srgbClr val="393A3D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9" name="object 39"/>
            <p:cNvSpPr/>
            <p:nvPr/>
          </p:nvSpPr>
          <p:spPr>
            <a:xfrm>
              <a:off x="5766816" y="3685032"/>
              <a:ext cx="2194560" cy="302260"/>
            </a:xfrm>
            <a:custGeom>
              <a:avLst/>
              <a:gdLst/>
              <a:ahLst/>
              <a:cxnLst/>
              <a:rect l="l" t="t" r="r" b="b"/>
              <a:pathLst>
                <a:path w="2194559" h="302260">
                  <a:moveTo>
                    <a:pt x="1755648" y="0"/>
                  </a:moveTo>
                  <a:lnTo>
                    <a:pt x="438912" y="0"/>
                  </a:lnTo>
                  <a:lnTo>
                    <a:pt x="0" y="301752"/>
                  </a:lnTo>
                  <a:lnTo>
                    <a:pt x="2194560" y="301752"/>
                  </a:lnTo>
                  <a:lnTo>
                    <a:pt x="1755648" y="0"/>
                  </a:lnTo>
                  <a:close/>
                </a:path>
              </a:pathLst>
            </a:custGeom>
            <a:solidFill>
              <a:srgbClr val="FFACF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0" name="object 40"/>
            <p:cNvSpPr/>
            <p:nvPr/>
          </p:nvSpPr>
          <p:spPr>
            <a:xfrm>
              <a:off x="5766816" y="3685032"/>
              <a:ext cx="2194560" cy="302260"/>
            </a:xfrm>
            <a:custGeom>
              <a:avLst/>
              <a:gdLst/>
              <a:ahLst/>
              <a:cxnLst/>
              <a:rect l="l" t="t" r="r" b="b"/>
              <a:pathLst>
                <a:path w="2194559" h="302260">
                  <a:moveTo>
                    <a:pt x="0" y="301752"/>
                  </a:moveTo>
                  <a:lnTo>
                    <a:pt x="2194560" y="301752"/>
                  </a:lnTo>
                  <a:lnTo>
                    <a:pt x="1755648" y="0"/>
                  </a:lnTo>
                  <a:lnTo>
                    <a:pt x="438912" y="0"/>
                  </a:lnTo>
                  <a:lnTo>
                    <a:pt x="0" y="301752"/>
                  </a:lnTo>
                  <a:close/>
                </a:path>
              </a:pathLst>
            </a:custGeom>
            <a:ln w="9525">
              <a:solidFill>
                <a:srgbClr val="393A3D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1" name="object 41"/>
            <p:cNvSpPr/>
            <p:nvPr/>
          </p:nvSpPr>
          <p:spPr>
            <a:xfrm>
              <a:off x="6252972" y="3685032"/>
              <a:ext cx="2193290" cy="302260"/>
            </a:xfrm>
            <a:custGeom>
              <a:avLst/>
              <a:gdLst/>
              <a:ahLst/>
              <a:cxnLst/>
              <a:rect l="l" t="t" r="r" b="b"/>
              <a:pathLst>
                <a:path w="2193290" h="302260">
                  <a:moveTo>
                    <a:pt x="1754377" y="0"/>
                  </a:moveTo>
                  <a:lnTo>
                    <a:pt x="438657" y="0"/>
                  </a:lnTo>
                  <a:lnTo>
                    <a:pt x="0" y="301752"/>
                  </a:lnTo>
                  <a:lnTo>
                    <a:pt x="2193035" y="301752"/>
                  </a:lnTo>
                  <a:lnTo>
                    <a:pt x="1754377" y="0"/>
                  </a:lnTo>
                  <a:close/>
                </a:path>
              </a:pathLst>
            </a:custGeom>
            <a:solidFill>
              <a:srgbClr val="FFACF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2" name="object 42"/>
            <p:cNvSpPr/>
            <p:nvPr/>
          </p:nvSpPr>
          <p:spPr>
            <a:xfrm>
              <a:off x="6252972" y="3685032"/>
              <a:ext cx="2193290" cy="302260"/>
            </a:xfrm>
            <a:custGeom>
              <a:avLst/>
              <a:gdLst/>
              <a:ahLst/>
              <a:cxnLst/>
              <a:rect l="l" t="t" r="r" b="b"/>
              <a:pathLst>
                <a:path w="2193290" h="302260">
                  <a:moveTo>
                    <a:pt x="0" y="301752"/>
                  </a:moveTo>
                  <a:lnTo>
                    <a:pt x="2193035" y="301752"/>
                  </a:lnTo>
                  <a:lnTo>
                    <a:pt x="1754377" y="0"/>
                  </a:lnTo>
                  <a:lnTo>
                    <a:pt x="438657" y="0"/>
                  </a:lnTo>
                  <a:lnTo>
                    <a:pt x="0" y="301752"/>
                  </a:lnTo>
                  <a:close/>
                </a:path>
              </a:pathLst>
            </a:custGeom>
            <a:ln w="9525">
              <a:solidFill>
                <a:srgbClr val="393A3D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3" name="object 43"/>
            <p:cNvSpPr/>
            <p:nvPr/>
          </p:nvSpPr>
          <p:spPr>
            <a:xfrm>
              <a:off x="6740652" y="3685032"/>
              <a:ext cx="2193290" cy="302260"/>
            </a:xfrm>
            <a:custGeom>
              <a:avLst/>
              <a:gdLst/>
              <a:ahLst/>
              <a:cxnLst/>
              <a:rect l="l" t="t" r="r" b="b"/>
              <a:pathLst>
                <a:path w="2193290" h="302260">
                  <a:moveTo>
                    <a:pt x="1754377" y="0"/>
                  </a:moveTo>
                  <a:lnTo>
                    <a:pt x="438657" y="0"/>
                  </a:lnTo>
                  <a:lnTo>
                    <a:pt x="0" y="301752"/>
                  </a:lnTo>
                  <a:lnTo>
                    <a:pt x="2193036" y="301752"/>
                  </a:lnTo>
                  <a:lnTo>
                    <a:pt x="1754377" y="0"/>
                  </a:lnTo>
                  <a:close/>
                </a:path>
              </a:pathLst>
            </a:custGeom>
            <a:solidFill>
              <a:srgbClr val="FFACF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4" name="object 44"/>
            <p:cNvSpPr/>
            <p:nvPr/>
          </p:nvSpPr>
          <p:spPr>
            <a:xfrm>
              <a:off x="6740652" y="3685032"/>
              <a:ext cx="2193290" cy="302260"/>
            </a:xfrm>
            <a:custGeom>
              <a:avLst/>
              <a:gdLst/>
              <a:ahLst/>
              <a:cxnLst/>
              <a:rect l="l" t="t" r="r" b="b"/>
              <a:pathLst>
                <a:path w="2193290" h="302260">
                  <a:moveTo>
                    <a:pt x="0" y="301752"/>
                  </a:moveTo>
                  <a:lnTo>
                    <a:pt x="2193036" y="301752"/>
                  </a:lnTo>
                  <a:lnTo>
                    <a:pt x="1754377" y="0"/>
                  </a:lnTo>
                  <a:lnTo>
                    <a:pt x="438657" y="0"/>
                  </a:lnTo>
                  <a:lnTo>
                    <a:pt x="0" y="301752"/>
                  </a:lnTo>
                  <a:close/>
                </a:path>
              </a:pathLst>
            </a:custGeom>
            <a:ln w="9525">
              <a:solidFill>
                <a:srgbClr val="393A3D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1526858" y="5510651"/>
            <a:ext cx="636460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875"/>
              </a:lnSpc>
            </a:pPr>
            <a:r>
              <a:rPr sz="1875" spc="11" dirty="0">
                <a:solidFill>
                  <a:srgbClr val="600058"/>
                </a:solidFill>
                <a:latin typeface="Calibri"/>
                <a:cs typeface="Calibri"/>
              </a:rPr>
              <a:t>Numbers</a:t>
            </a:r>
            <a:r>
              <a:rPr sz="1875" spc="-8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875" spc="8" dirty="0">
                <a:solidFill>
                  <a:srgbClr val="600058"/>
                </a:solidFill>
                <a:latin typeface="Calibri"/>
                <a:cs typeface="Calibri"/>
              </a:rPr>
              <a:t>indicate</a:t>
            </a:r>
            <a:r>
              <a:rPr sz="1875" spc="4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875" spc="11" dirty="0">
                <a:solidFill>
                  <a:srgbClr val="600058"/>
                </a:solidFill>
                <a:latin typeface="Calibri"/>
                <a:cs typeface="Calibri"/>
              </a:rPr>
              <a:t>min</a:t>
            </a:r>
            <a:r>
              <a:rPr sz="1875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875" spc="11" dirty="0">
                <a:solidFill>
                  <a:srgbClr val="600058"/>
                </a:solidFill>
                <a:latin typeface="Calibri"/>
                <a:cs typeface="Calibri"/>
              </a:rPr>
              <a:t>#</a:t>
            </a:r>
            <a:r>
              <a:rPr sz="1875" spc="4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875" spc="8" dirty="0">
                <a:solidFill>
                  <a:srgbClr val="600058"/>
                </a:solidFill>
                <a:latin typeface="Calibri"/>
                <a:cs typeface="Calibri"/>
              </a:rPr>
              <a:t>of</a:t>
            </a:r>
            <a:r>
              <a:rPr sz="1875" spc="11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875" spc="8" dirty="0">
                <a:solidFill>
                  <a:srgbClr val="600058"/>
                </a:solidFill>
                <a:latin typeface="Calibri"/>
                <a:cs typeface="Calibri"/>
              </a:rPr>
              <a:t>steps</a:t>
            </a:r>
            <a:r>
              <a:rPr sz="1875" spc="-4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875" spc="8" dirty="0">
                <a:solidFill>
                  <a:srgbClr val="600058"/>
                </a:solidFill>
                <a:latin typeface="Calibri"/>
                <a:cs typeface="Calibri"/>
              </a:rPr>
              <a:t>before</a:t>
            </a:r>
            <a:r>
              <a:rPr sz="1875" spc="4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875" spc="11" dirty="0">
                <a:solidFill>
                  <a:srgbClr val="600058"/>
                </a:solidFill>
                <a:latin typeface="Calibri"/>
                <a:cs typeface="Calibri"/>
              </a:rPr>
              <a:t>a</a:t>
            </a:r>
            <a:r>
              <a:rPr sz="1875" spc="8" dirty="0">
                <a:solidFill>
                  <a:srgbClr val="600058"/>
                </a:solidFill>
                <a:latin typeface="Calibri"/>
                <a:cs typeface="Calibri"/>
              </a:rPr>
              <a:t> state </a:t>
            </a:r>
            <a:r>
              <a:rPr sz="1875" spc="11" dirty="0">
                <a:solidFill>
                  <a:srgbClr val="600058"/>
                </a:solidFill>
                <a:latin typeface="Calibri"/>
                <a:cs typeface="Calibri"/>
              </a:rPr>
              <a:t>can</a:t>
            </a:r>
            <a:r>
              <a:rPr sz="1875" spc="4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875" spc="8" dirty="0">
                <a:solidFill>
                  <a:srgbClr val="600058"/>
                </a:solidFill>
                <a:latin typeface="Calibri"/>
                <a:cs typeface="Calibri"/>
              </a:rPr>
              <a:t>be computed</a:t>
            </a:r>
            <a:endParaRPr sz="1875">
              <a:latin typeface="Calibri"/>
              <a:cs typeface="Calibri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F5E7713-601D-43FA-BA72-6EBB8DBF78DD}"/>
              </a:ext>
            </a:extLst>
          </p:cNvPr>
          <p:cNvSpPr txBox="1"/>
          <p:nvPr/>
        </p:nvSpPr>
        <p:spPr>
          <a:xfrm>
            <a:off x="0" y="6581001"/>
            <a:ext cx="18327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from John Hewitt</a:t>
            </a:r>
          </a:p>
        </p:txBody>
      </p:sp>
      <p:sp>
        <p:nvSpPr>
          <p:cNvPr id="48" name="Title 47">
            <a:extLst>
              <a:ext uri="{FF2B5EF4-FFF2-40B4-BE49-F238E27FC236}">
                <a16:creationId xmlns:a16="http://schemas.microsoft.com/office/drawing/2014/main" id="{EA13D64C-4AF1-4168-8497-9613F49C4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984885"/>
          </a:xfrm>
        </p:spPr>
        <p:txBody>
          <a:bodyPr/>
          <a:lstStyle/>
          <a:p>
            <a:r>
              <a:rPr lang="en-US" sz="3200" b="0" spc="4" dirty="0">
                <a:latin typeface="Calibri"/>
                <a:cs typeface="Calibri"/>
              </a:rPr>
              <a:t>If not</a:t>
            </a:r>
            <a:r>
              <a:rPr lang="en-US" sz="3200" b="0" dirty="0">
                <a:latin typeface="Calibri"/>
                <a:cs typeface="Calibri"/>
              </a:rPr>
              <a:t> </a:t>
            </a:r>
            <a:r>
              <a:rPr lang="en-US" sz="3200" b="0" spc="4" dirty="0">
                <a:latin typeface="Calibri"/>
                <a:cs typeface="Calibri"/>
              </a:rPr>
              <a:t>recurrence,</a:t>
            </a:r>
            <a:r>
              <a:rPr lang="en-US" sz="3200" b="0" spc="-23" dirty="0">
                <a:latin typeface="Calibri"/>
                <a:cs typeface="Calibri"/>
              </a:rPr>
              <a:t> </a:t>
            </a:r>
            <a:r>
              <a:rPr lang="en-US" sz="3200" b="0" spc="8" dirty="0">
                <a:latin typeface="Calibri"/>
                <a:cs typeface="Calibri"/>
              </a:rPr>
              <a:t>then what?</a:t>
            </a:r>
            <a:r>
              <a:rPr lang="en-US" sz="3200" b="0" spc="4" dirty="0">
                <a:latin typeface="Calibri"/>
                <a:cs typeface="Calibri"/>
              </a:rPr>
              <a:t> </a:t>
            </a:r>
            <a:br>
              <a:rPr lang="en-US" sz="3200" b="0" spc="4" dirty="0">
                <a:latin typeface="Calibri"/>
                <a:cs typeface="Calibri"/>
              </a:rPr>
            </a:br>
            <a:r>
              <a:rPr lang="en-US" sz="3200" spc="8" dirty="0"/>
              <a:t>How</a:t>
            </a:r>
            <a:r>
              <a:rPr lang="en-US" sz="3200" spc="4" dirty="0"/>
              <a:t> </a:t>
            </a:r>
            <a:r>
              <a:rPr lang="en-US" sz="3200" spc="8" dirty="0"/>
              <a:t>about</a:t>
            </a:r>
            <a:r>
              <a:rPr lang="en-US" sz="3200" spc="4" dirty="0"/>
              <a:t> word</a:t>
            </a:r>
            <a:r>
              <a:rPr lang="en-US" sz="3200" dirty="0"/>
              <a:t> </a:t>
            </a:r>
            <a:r>
              <a:rPr lang="en-US" sz="3200" spc="4" dirty="0"/>
              <a:t>windows?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13385" y="1665773"/>
            <a:ext cx="7279958" cy="1312378"/>
          </a:xfrm>
          <a:prstGeom prst="rect">
            <a:avLst/>
          </a:prstGeom>
        </p:spPr>
        <p:txBody>
          <a:bodyPr vert="horz" wrap="square" lIns="0" tIns="72866" rIns="0" bIns="0" rtlCol="0">
            <a:spAutoFit/>
          </a:bodyPr>
          <a:lstStyle/>
          <a:p>
            <a:pPr marL="266700" indent="-257175">
              <a:spcBef>
                <a:spcPts val="574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6700" algn="l"/>
              </a:tabLst>
            </a:pPr>
            <a:r>
              <a:rPr sz="1875" b="1" spc="8" dirty="0">
                <a:latin typeface="Calibri"/>
                <a:cs typeface="Calibri"/>
              </a:rPr>
              <a:t>Word window</a:t>
            </a:r>
            <a:r>
              <a:rPr sz="1875" b="1" spc="23" dirty="0">
                <a:latin typeface="Calibri"/>
                <a:cs typeface="Calibri"/>
              </a:rPr>
              <a:t> </a:t>
            </a:r>
            <a:r>
              <a:rPr sz="1875" b="1" spc="8" dirty="0">
                <a:latin typeface="Calibri"/>
                <a:cs typeface="Calibri"/>
              </a:rPr>
              <a:t>models</a:t>
            </a:r>
            <a:r>
              <a:rPr sz="1875" b="1" spc="4" dirty="0">
                <a:latin typeface="Calibri"/>
                <a:cs typeface="Calibri"/>
              </a:rPr>
              <a:t> </a:t>
            </a:r>
            <a:r>
              <a:rPr sz="1875" b="1" spc="8" dirty="0">
                <a:latin typeface="Calibri"/>
                <a:cs typeface="Calibri"/>
              </a:rPr>
              <a:t>aggregate</a:t>
            </a:r>
            <a:r>
              <a:rPr sz="1875" b="1" spc="15" dirty="0">
                <a:latin typeface="Calibri"/>
                <a:cs typeface="Calibri"/>
              </a:rPr>
              <a:t> </a:t>
            </a:r>
            <a:r>
              <a:rPr sz="1875" b="1" spc="8" dirty="0">
                <a:latin typeface="Calibri"/>
                <a:cs typeface="Calibri"/>
              </a:rPr>
              <a:t>local</a:t>
            </a:r>
            <a:r>
              <a:rPr sz="1875" b="1" spc="15" dirty="0">
                <a:latin typeface="Calibri"/>
                <a:cs typeface="Calibri"/>
              </a:rPr>
              <a:t> </a:t>
            </a:r>
            <a:r>
              <a:rPr sz="1875" b="1" spc="4" dirty="0">
                <a:latin typeface="Calibri"/>
                <a:cs typeface="Calibri"/>
              </a:rPr>
              <a:t>contexts</a:t>
            </a:r>
            <a:endParaRPr sz="1875" dirty="0">
              <a:latin typeface="Calibri"/>
              <a:cs typeface="Calibri"/>
            </a:endParaRPr>
          </a:p>
          <a:p>
            <a:pPr marL="266700" indent="-257175">
              <a:spcBef>
                <a:spcPts val="439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6700" algn="l"/>
              </a:tabLst>
            </a:pPr>
            <a:r>
              <a:rPr sz="1725" dirty="0">
                <a:latin typeface="Calibri"/>
                <a:cs typeface="Calibri"/>
              </a:rPr>
              <a:t>What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about </a:t>
            </a:r>
            <a:r>
              <a:rPr sz="1725" spc="-4" dirty="0">
                <a:latin typeface="Calibri"/>
                <a:cs typeface="Calibri"/>
              </a:rPr>
              <a:t>long-distance</a:t>
            </a:r>
            <a:r>
              <a:rPr sz="1725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dependencies?</a:t>
            </a:r>
            <a:endParaRPr sz="1725" dirty="0">
              <a:latin typeface="Calibri"/>
              <a:cs typeface="Calibri"/>
            </a:endParaRPr>
          </a:p>
          <a:p>
            <a:pPr marL="523875" lvl="1" indent="-171450">
              <a:spcBef>
                <a:spcPts val="413"/>
              </a:spcBef>
              <a:buClr>
                <a:srgbClr val="007B92"/>
              </a:buClr>
              <a:buFont typeface="Times New Roman"/>
              <a:buChar char="•"/>
              <a:tabLst>
                <a:tab pos="523875" algn="l"/>
              </a:tabLst>
            </a:pPr>
            <a:r>
              <a:rPr sz="1725" spc="-4" dirty="0">
                <a:latin typeface="Calibri"/>
                <a:cs typeface="Calibri"/>
              </a:rPr>
              <a:t>Stacking</a:t>
            </a:r>
            <a:r>
              <a:rPr sz="1725" spc="15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word window layers</a:t>
            </a:r>
            <a:r>
              <a:rPr sz="1725" spc="-15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allows interaction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between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farther</a:t>
            </a:r>
            <a:r>
              <a:rPr sz="1725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words</a:t>
            </a:r>
            <a:endParaRPr sz="1725" dirty="0">
              <a:latin typeface="Calibri"/>
              <a:cs typeface="Calibri"/>
            </a:endParaRPr>
          </a:p>
          <a:p>
            <a:pPr marL="523875" lvl="1" indent="-171450">
              <a:spcBef>
                <a:spcPts val="413"/>
              </a:spcBef>
              <a:buClr>
                <a:srgbClr val="007B92"/>
              </a:buClr>
              <a:buFont typeface="Times New Roman"/>
              <a:buChar char="•"/>
              <a:tabLst>
                <a:tab pos="523875" algn="l"/>
              </a:tabLst>
            </a:pPr>
            <a:r>
              <a:rPr sz="1725" spc="-4" dirty="0">
                <a:latin typeface="Calibri"/>
                <a:cs typeface="Calibri"/>
              </a:rPr>
              <a:t>But</a:t>
            </a:r>
            <a:r>
              <a:rPr sz="1725" spc="15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if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your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sequences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are </a:t>
            </a:r>
            <a:r>
              <a:rPr sz="1725" spc="-4" dirty="0">
                <a:latin typeface="Calibri"/>
                <a:cs typeface="Calibri"/>
              </a:rPr>
              <a:t>too</a:t>
            </a:r>
            <a:r>
              <a:rPr sz="1725" spc="19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long,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you’ll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just</a:t>
            </a:r>
            <a:r>
              <a:rPr sz="1725" spc="19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ignore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long-distance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context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922007" y="3618738"/>
            <a:ext cx="1920240" cy="859210"/>
          </a:xfrm>
          <a:prstGeom prst="rect">
            <a:avLst/>
          </a:prstGeom>
          <a:ln w="9525">
            <a:solidFill>
              <a:srgbClr val="60005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0960">
              <a:lnSpc>
                <a:spcPts val="2205"/>
              </a:lnSpc>
            </a:pPr>
            <a:r>
              <a:rPr sz="1875" spc="11" dirty="0">
                <a:solidFill>
                  <a:srgbClr val="600058"/>
                </a:solidFill>
                <a:latin typeface="Calibri"/>
                <a:cs typeface="Calibri"/>
              </a:rPr>
              <a:t>Red</a:t>
            </a:r>
            <a:r>
              <a:rPr sz="1875" spc="-23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875" spc="8" dirty="0">
                <a:solidFill>
                  <a:srgbClr val="600058"/>
                </a:solidFill>
                <a:latin typeface="Calibri"/>
                <a:cs typeface="Calibri"/>
              </a:rPr>
              <a:t>states</a:t>
            </a:r>
            <a:endParaRPr sz="1875">
              <a:latin typeface="Calibri"/>
              <a:cs typeface="Calibri"/>
            </a:endParaRPr>
          </a:p>
          <a:p>
            <a:pPr marL="60960">
              <a:spcBef>
                <a:spcPts val="34"/>
              </a:spcBef>
            </a:pPr>
            <a:r>
              <a:rPr sz="1875" spc="8" dirty="0">
                <a:solidFill>
                  <a:srgbClr val="600058"/>
                </a:solidFill>
                <a:latin typeface="Calibri"/>
                <a:cs typeface="Calibri"/>
              </a:rPr>
              <a:t>indicate</a:t>
            </a:r>
            <a:r>
              <a:rPr sz="1875" spc="-30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875" spc="11" dirty="0">
                <a:solidFill>
                  <a:srgbClr val="600058"/>
                </a:solidFill>
                <a:latin typeface="Calibri"/>
                <a:cs typeface="Calibri"/>
              </a:rPr>
              <a:t>those</a:t>
            </a:r>
            <a:endParaRPr sz="1875">
              <a:latin typeface="Calibri"/>
              <a:cs typeface="Calibri"/>
            </a:endParaRPr>
          </a:p>
          <a:p>
            <a:pPr marL="60960">
              <a:spcBef>
                <a:spcPts val="30"/>
              </a:spcBef>
            </a:pPr>
            <a:r>
              <a:rPr sz="1875" spc="4" dirty="0">
                <a:solidFill>
                  <a:srgbClr val="600058"/>
                </a:solidFill>
                <a:latin typeface="Calibri"/>
                <a:cs typeface="Calibri"/>
              </a:rPr>
              <a:t>“visible”</a:t>
            </a:r>
            <a:r>
              <a:rPr sz="1875" spc="-26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875" spc="8" dirty="0">
                <a:solidFill>
                  <a:srgbClr val="600058"/>
                </a:solidFill>
                <a:latin typeface="Calibri"/>
                <a:cs typeface="Calibri"/>
              </a:rPr>
              <a:t>to </a:t>
            </a:r>
            <a:r>
              <a:rPr sz="1875" spc="4" dirty="0">
                <a:solidFill>
                  <a:srgbClr val="600058"/>
                </a:solidFill>
                <a:latin typeface="Calibri"/>
                <a:cs typeface="Calibri"/>
              </a:rPr>
              <a:t>h</a:t>
            </a:r>
            <a:r>
              <a:rPr sz="1913" spc="5" baseline="-19607" dirty="0">
                <a:solidFill>
                  <a:srgbClr val="600058"/>
                </a:solidFill>
                <a:latin typeface="Calibri"/>
                <a:cs typeface="Calibri"/>
              </a:rPr>
              <a:t>k</a:t>
            </a:r>
            <a:endParaRPr sz="1913" baseline="-19607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255264" y="3626739"/>
            <a:ext cx="2374583" cy="1279208"/>
            <a:chOff x="4340352" y="3692652"/>
            <a:chExt cx="3166110" cy="1705610"/>
          </a:xfrm>
        </p:grpSpPr>
        <p:sp>
          <p:nvSpPr>
            <p:cNvPr id="6" name="object 6"/>
            <p:cNvSpPr/>
            <p:nvPr/>
          </p:nvSpPr>
          <p:spPr>
            <a:xfrm>
              <a:off x="4340352" y="4357116"/>
              <a:ext cx="251460" cy="368935"/>
            </a:xfrm>
            <a:custGeom>
              <a:avLst/>
              <a:gdLst/>
              <a:ahLst/>
              <a:cxnLst/>
              <a:rect l="l" t="t" r="r" b="b"/>
              <a:pathLst>
                <a:path w="251460" h="368935">
                  <a:moveTo>
                    <a:pt x="251460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251460" y="368807"/>
                  </a:lnTo>
                  <a:lnTo>
                    <a:pt x="251460" y="0"/>
                  </a:lnTo>
                  <a:close/>
                </a:path>
              </a:pathLst>
            </a:custGeom>
            <a:solidFill>
              <a:srgbClr val="007B92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" name="object 7"/>
            <p:cNvSpPr/>
            <p:nvPr/>
          </p:nvSpPr>
          <p:spPr>
            <a:xfrm>
              <a:off x="4340352" y="5029200"/>
              <a:ext cx="251460" cy="368935"/>
            </a:xfrm>
            <a:custGeom>
              <a:avLst/>
              <a:gdLst/>
              <a:ahLst/>
              <a:cxnLst/>
              <a:rect l="l" t="t" r="r" b="b"/>
              <a:pathLst>
                <a:path w="251460" h="368935">
                  <a:moveTo>
                    <a:pt x="251460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251460" y="368808"/>
                  </a:lnTo>
                  <a:lnTo>
                    <a:pt x="251460" y="0"/>
                  </a:lnTo>
                  <a:close/>
                </a:path>
              </a:pathLst>
            </a:custGeom>
            <a:solidFill>
              <a:srgbClr val="8B1515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4824984" y="4357116"/>
              <a:ext cx="251460" cy="368935"/>
            </a:xfrm>
            <a:custGeom>
              <a:avLst/>
              <a:gdLst/>
              <a:ahLst/>
              <a:cxnLst/>
              <a:rect l="l" t="t" r="r" b="b"/>
              <a:pathLst>
                <a:path w="251460" h="368935">
                  <a:moveTo>
                    <a:pt x="251460" y="0"/>
                  </a:moveTo>
                  <a:lnTo>
                    <a:pt x="0" y="0"/>
                  </a:lnTo>
                  <a:lnTo>
                    <a:pt x="0" y="368807"/>
                  </a:lnTo>
                  <a:lnTo>
                    <a:pt x="251460" y="368807"/>
                  </a:lnTo>
                  <a:lnTo>
                    <a:pt x="251460" y="0"/>
                  </a:lnTo>
                  <a:close/>
                </a:path>
              </a:pathLst>
            </a:custGeom>
            <a:solidFill>
              <a:srgbClr val="007B92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9"/>
            <p:cNvSpPr/>
            <p:nvPr/>
          </p:nvSpPr>
          <p:spPr>
            <a:xfrm>
              <a:off x="4824984" y="4357116"/>
              <a:ext cx="1706880" cy="1041400"/>
            </a:xfrm>
            <a:custGeom>
              <a:avLst/>
              <a:gdLst/>
              <a:ahLst/>
              <a:cxnLst/>
              <a:rect l="l" t="t" r="r" b="b"/>
              <a:pathLst>
                <a:path w="1706879" h="1041400">
                  <a:moveTo>
                    <a:pt x="251460" y="672084"/>
                  </a:moveTo>
                  <a:lnTo>
                    <a:pt x="0" y="672084"/>
                  </a:lnTo>
                  <a:lnTo>
                    <a:pt x="0" y="1040892"/>
                  </a:lnTo>
                  <a:lnTo>
                    <a:pt x="251460" y="1040892"/>
                  </a:lnTo>
                  <a:lnTo>
                    <a:pt x="251460" y="672084"/>
                  </a:lnTo>
                  <a:close/>
                </a:path>
                <a:path w="1706879" h="1041400">
                  <a:moveTo>
                    <a:pt x="736092" y="672084"/>
                  </a:moveTo>
                  <a:lnTo>
                    <a:pt x="484632" y="672084"/>
                  </a:lnTo>
                  <a:lnTo>
                    <a:pt x="484632" y="1040892"/>
                  </a:lnTo>
                  <a:lnTo>
                    <a:pt x="736092" y="1040892"/>
                  </a:lnTo>
                  <a:lnTo>
                    <a:pt x="736092" y="672084"/>
                  </a:lnTo>
                  <a:close/>
                </a:path>
                <a:path w="1706879" h="1041400">
                  <a:moveTo>
                    <a:pt x="736092" y="0"/>
                  </a:moveTo>
                  <a:lnTo>
                    <a:pt x="484632" y="0"/>
                  </a:lnTo>
                  <a:lnTo>
                    <a:pt x="484632" y="368808"/>
                  </a:lnTo>
                  <a:lnTo>
                    <a:pt x="736092" y="368808"/>
                  </a:lnTo>
                  <a:lnTo>
                    <a:pt x="736092" y="0"/>
                  </a:lnTo>
                  <a:close/>
                </a:path>
                <a:path w="1706879" h="1041400">
                  <a:moveTo>
                    <a:pt x="1220724" y="672084"/>
                  </a:moveTo>
                  <a:lnTo>
                    <a:pt x="969264" y="672084"/>
                  </a:lnTo>
                  <a:lnTo>
                    <a:pt x="969264" y="1040892"/>
                  </a:lnTo>
                  <a:lnTo>
                    <a:pt x="1220724" y="1040892"/>
                  </a:lnTo>
                  <a:lnTo>
                    <a:pt x="1220724" y="672084"/>
                  </a:lnTo>
                  <a:close/>
                </a:path>
                <a:path w="1706879" h="1041400">
                  <a:moveTo>
                    <a:pt x="1220724" y="0"/>
                  </a:moveTo>
                  <a:lnTo>
                    <a:pt x="969264" y="0"/>
                  </a:lnTo>
                  <a:lnTo>
                    <a:pt x="969264" y="368808"/>
                  </a:lnTo>
                  <a:lnTo>
                    <a:pt x="1220724" y="368808"/>
                  </a:lnTo>
                  <a:lnTo>
                    <a:pt x="1220724" y="0"/>
                  </a:lnTo>
                  <a:close/>
                </a:path>
                <a:path w="1706879" h="1041400">
                  <a:moveTo>
                    <a:pt x="1706867" y="672084"/>
                  </a:moveTo>
                  <a:lnTo>
                    <a:pt x="1453896" y="672084"/>
                  </a:lnTo>
                  <a:lnTo>
                    <a:pt x="1453896" y="1040892"/>
                  </a:lnTo>
                  <a:lnTo>
                    <a:pt x="1706867" y="1040892"/>
                  </a:lnTo>
                  <a:lnTo>
                    <a:pt x="1706867" y="672084"/>
                  </a:lnTo>
                  <a:close/>
                </a:path>
                <a:path w="1706879" h="1041400">
                  <a:moveTo>
                    <a:pt x="1706867" y="0"/>
                  </a:moveTo>
                  <a:lnTo>
                    <a:pt x="1453896" y="0"/>
                  </a:lnTo>
                  <a:lnTo>
                    <a:pt x="1453896" y="368808"/>
                  </a:lnTo>
                  <a:lnTo>
                    <a:pt x="1706867" y="368808"/>
                  </a:lnTo>
                  <a:lnTo>
                    <a:pt x="1706867" y="0"/>
                  </a:lnTo>
                  <a:close/>
                </a:path>
              </a:pathLst>
            </a:custGeom>
            <a:solidFill>
              <a:srgbClr val="8B1515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4363212" y="4725924"/>
              <a:ext cx="2194560" cy="303530"/>
            </a:xfrm>
            <a:custGeom>
              <a:avLst/>
              <a:gdLst/>
              <a:ahLst/>
              <a:cxnLst/>
              <a:rect l="l" t="t" r="r" b="b"/>
              <a:pathLst>
                <a:path w="2194559" h="303529">
                  <a:moveTo>
                    <a:pt x="1755648" y="0"/>
                  </a:moveTo>
                  <a:lnTo>
                    <a:pt x="438912" y="0"/>
                  </a:lnTo>
                  <a:lnTo>
                    <a:pt x="0" y="303275"/>
                  </a:lnTo>
                  <a:lnTo>
                    <a:pt x="2194560" y="303275"/>
                  </a:lnTo>
                  <a:lnTo>
                    <a:pt x="1755648" y="0"/>
                  </a:lnTo>
                  <a:close/>
                </a:path>
              </a:pathLst>
            </a:custGeom>
            <a:solidFill>
              <a:srgbClr val="FFACF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11"/>
            <p:cNvSpPr/>
            <p:nvPr/>
          </p:nvSpPr>
          <p:spPr>
            <a:xfrm>
              <a:off x="4363212" y="4725924"/>
              <a:ext cx="2194560" cy="303530"/>
            </a:xfrm>
            <a:custGeom>
              <a:avLst/>
              <a:gdLst/>
              <a:ahLst/>
              <a:cxnLst/>
              <a:rect l="l" t="t" r="r" b="b"/>
              <a:pathLst>
                <a:path w="2194559" h="303529">
                  <a:moveTo>
                    <a:pt x="0" y="303275"/>
                  </a:moveTo>
                  <a:lnTo>
                    <a:pt x="2194560" y="303275"/>
                  </a:lnTo>
                  <a:lnTo>
                    <a:pt x="1755648" y="0"/>
                  </a:lnTo>
                  <a:lnTo>
                    <a:pt x="438912" y="0"/>
                  </a:lnTo>
                  <a:lnTo>
                    <a:pt x="0" y="303275"/>
                  </a:lnTo>
                  <a:close/>
                </a:path>
              </a:pathLst>
            </a:custGeom>
            <a:ln w="9525">
              <a:solidFill>
                <a:srgbClr val="393A3D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6765036" y="4357116"/>
              <a:ext cx="736600" cy="368935"/>
            </a:xfrm>
            <a:custGeom>
              <a:avLst/>
              <a:gdLst/>
              <a:ahLst/>
              <a:cxnLst/>
              <a:rect l="l" t="t" r="r" b="b"/>
              <a:pathLst>
                <a:path w="736600" h="368935">
                  <a:moveTo>
                    <a:pt x="251447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251447" y="368808"/>
                  </a:lnTo>
                  <a:lnTo>
                    <a:pt x="251447" y="0"/>
                  </a:lnTo>
                  <a:close/>
                </a:path>
                <a:path w="736600" h="368935">
                  <a:moveTo>
                    <a:pt x="736092" y="0"/>
                  </a:moveTo>
                  <a:lnTo>
                    <a:pt x="484632" y="0"/>
                  </a:lnTo>
                  <a:lnTo>
                    <a:pt x="484632" y="368808"/>
                  </a:lnTo>
                  <a:lnTo>
                    <a:pt x="736092" y="368808"/>
                  </a:lnTo>
                  <a:lnTo>
                    <a:pt x="736092" y="0"/>
                  </a:lnTo>
                  <a:close/>
                </a:path>
              </a:pathLst>
            </a:custGeom>
            <a:solidFill>
              <a:srgbClr val="8B1515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13"/>
            <p:cNvSpPr/>
            <p:nvPr/>
          </p:nvSpPr>
          <p:spPr>
            <a:xfrm>
              <a:off x="5309616" y="3692664"/>
              <a:ext cx="736600" cy="368935"/>
            </a:xfrm>
            <a:custGeom>
              <a:avLst/>
              <a:gdLst/>
              <a:ahLst/>
              <a:cxnLst/>
              <a:rect l="l" t="t" r="r" b="b"/>
              <a:pathLst>
                <a:path w="736600" h="368935">
                  <a:moveTo>
                    <a:pt x="251460" y="0"/>
                  </a:moveTo>
                  <a:lnTo>
                    <a:pt x="0" y="0"/>
                  </a:lnTo>
                  <a:lnTo>
                    <a:pt x="0" y="368795"/>
                  </a:lnTo>
                  <a:lnTo>
                    <a:pt x="251460" y="368795"/>
                  </a:lnTo>
                  <a:lnTo>
                    <a:pt x="251460" y="0"/>
                  </a:lnTo>
                  <a:close/>
                </a:path>
                <a:path w="736600" h="368935">
                  <a:moveTo>
                    <a:pt x="736092" y="0"/>
                  </a:moveTo>
                  <a:lnTo>
                    <a:pt x="484632" y="0"/>
                  </a:lnTo>
                  <a:lnTo>
                    <a:pt x="484632" y="368795"/>
                  </a:lnTo>
                  <a:lnTo>
                    <a:pt x="736092" y="368795"/>
                  </a:lnTo>
                  <a:lnTo>
                    <a:pt x="736092" y="0"/>
                  </a:lnTo>
                  <a:close/>
                </a:path>
              </a:pathLst>
            </a:custGeom>
            <a:solidFill>
              <a:srgbClr val="007B92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" name="object 14"/>
            <p:cNvSpPr/>
            <p:nvPr/>
          </p:nvSpPr>
          <p:spPr>
            <a:xfrm>
              <a:off x="6278880" y="3692652"/>
              <a:ext cx="253365" cy="368935"/>
            </a:xfrm>
            <a:custGeom>
              <a:avLst/>
              <a:gdLst/>
              <a:ahLst/>
              <a:cxnLst/>
              <a:rect l="l" t="t" r="r" b="b"/>
              <a:pathLst>
                <a:path w="253365" h="368935">
                  <a:moveTo>
                    <a:pt x="252983" y="0"/>
                  </a:moveTo>
                  <a:lnTo>
                    <a:pt x="0" y="0"/>
                  </a:lnTo>
                  <a:lnTo>
                    <a:pt x="0" y="368808"/>
                  </a:lnTo>
                  <a:lnTo>
                    <a:pt x="252983" y="368808"/>
                  </a:lnTo>
                  <a:lnTo>
                    <a:pt x="252983" y="0"/>
                  </a:lnTo>
                  <a:close/>
                </a:path>
              </a:pathLst>
            </a:custGeom>
            <a:solidFill>
              <a:srgbClr val="8B1515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" name="object 15"/>
            <p:cNvSpPr/>
            <p:nvPr/>
          </p:nvSpPr>
          <p:spPr>
            <a:xfrm>
              <a:off x="6765036" y="3692664"/>
              <a:ext cx="736600" cy="368935"/>
            </a:xfrm>
            <a:custGeom>
              <a:avLst/>
              <a:gdLst/>
              <a:ahLst/>
              <a:cxnLst/>
              <a:rect l="l" t="t" r="r" b="b"/>
              <a:pathLst>
                <a:path w="736600" h="368935">
                  <a:moveTo>
                    <a:pt x="251447" y="0"/>
                  </a:moveTo>
                  <a:lnTo>
                    <a:pt x="0" y="0"/>
                  </a:lnTo>
                  <a:lnTo>
                    <a:pt x="0" y="368795"/>
                  </a:lnTo>
                  <a:lnTo>
                    <a:pt x="251447" y="368795"/>
                  </a:lnTo>
                  <a:lnTo>
                    <a:pt x="251447" y="0"/>
                  </a:lnTo>
                  <a:close/>
                </a:path>
                <a:path w="736600" h="368935">
                  <a:moveTo>
                    <a:pt x="736092" y="0"/>
                  </a:moveTo>
                  <a:lnTo>
                    <a:pt x="484632" y="0"/>
                  </a:lnTo>
                  <a:lnTo>
                    <a:pt x="484632" y="368795"/>
                  </a:lnTo>
                  <a:lnTo>
                    <a:pt x="736092" y="368795"/>
                  </a:lnTo>
                  <a:lnTo>
                    <a:pt x="736092" y="0"/>
                  </a:lnTo>
                  <a:close/>
                </a:path>
              </a:pathLst>
            </a:custGeom>
            <a:solidFill>
              <a:srgbClr val="007B92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" name="object 16"/>
            <p:cNvSpPr/>
            <p:nvPr/>
          </p:nvSpPr>
          <p:spPr>
            <a:xfrm>
              <a:off x="5306568" y="4053840"/>
              <a:ext cx="2194560" cy="302260"/>
            </a:xfrm>
            <a:custGeom>
              <a:avLst/>
              <a:gdLst/>
              <a:ahLst/>
              <a:cxnLst/>
              <a:rect l="l" t="t" r="r" b="b"/>
              <a:pathLst>
                <a:path w="2194559" h="302260">
                  <a:moveTo>
                    <a:pt x="1755648" y="0"/>
                  </a:moveTo>
                  <a:lnTo>
                    <a:pt x="438912" y="0"/>
                  </a:lnTo>
                  <a:lnTo>
                    <a:pt x="0" y="301752"/>
                  </a:lnTo>
                  <a:lnTo>
                    <a:pt x="2194560" y="301752"/>
                  </a:lnTo>
                  <a:lnTo>
                    <a:pt x="1755648" y="0"/>
                  </a:lnTo>
                  <a:close/>
                </a:path>
              </a:pathLst>
            </a:custGeom>
            <a:solidFill>
              <a:srgbClr val="FFACF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5306568" y="4053840"/>
              <a:ext cx="2194560" cy="302260"/>
            </a:xfrm>
            <a:custGeom>
              <a:avLst/>
              <a:gdLst/>
              <a:ahLst/>
              <a:cxnLst/>
              <a:rect l="l" t="t" r="r" b="b"/>
              <a:pathLst>
                <a:path w="2194559" h="302260">
                  <a:moveTo>
                    <a:pt x="0" y="301752"/>
                  </a:moveTo>
                  <a:lnTo>
                    <a:pt x="2194560" y="301752"/>
                  </a:lnTo>
                  <a:lnTo>
                    <a:pt x="1755648" y="0"/>
                  </a:lnTo>
                  <a:lnTo>
                    <a:pt x="438912" y="0"/>
                  </a:lnTo>
                  <a:lnTo>
                    <a:pt x="0" y="301752"/>
                  </a:lnTo>
                  <a:close/>
                </a:path>
              </a:pathLst>
            </a:custGeom>
            <a:ln w="9525">
              <a:solidFill>
                <a:srgbClr val="393A3D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80263" y="4118457"/>
            <a:ext cx="1593056" cy="749276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409099" marR="3810" indent="-400050">
              <a:lnSpc>
                <a:spcPct val="133500"/>
              </a:lnSpc>
              <a:spcBef>
                <a:spcPts val="71"/>
              </a:spcBef>
            </a:pPr>
            <a:r>
              <a:rPr sz="1875" i="1" spc="8" dirty="0">
                <a:latin typeface="Calibri"/>
                <a:cs typeface="Calibri"/>
              </a:rPr>
              <a:t>window</a:t>
            </a:r>
            <a:r>
              <a:rPr sz="1875" i="1" spc="-23" dirty="0">
                <a:latin typeface="Calibri"/>
                <a:cs typeface="Calibri"/>
              </a:rPr>
              <a:t> </a:t>
            </a:r>
            <a:r>
              <a:rPr sz="1875" i="1" spc="4" dirty="0">
                <a:latin typeface="Calibri"/>
                <a:cs typeface="Calibri"/>
              </a:rPr>
              <a:t>(size=5) </a:t>
            </a:r>
            <a:r>
              <a:rPr sz="1875" i="1" spc="-413" dirty="0">
                <a:latin typeface="Calibri"/>
                <a:cs typeface="Calibri"/>
              </a:rPr>
              <a:t> </a:t>
            </a:r>
            <a:r>
              <a:rPr sz="1875" i="1" spc="8" dirty="0">
                <a:latin typeface="Calibri"/>
                <a:cs typeface="Calibri"/>
              </a:rPr>
              <a:t>embedding</a:t>
            </a:r>
            <a:endParaRPr sz="1875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073776" y="4629151"/>
            <a:ext cx="188595" cy="276701"/>
          </a:xfrm>
          <a:custGeom>
            <a:avLst/>
            <a:gdLst/>
            <a:ahLst/>
            <a:cxnLst/>
            <a:rect l="l" t="t" r="r" b="b"/>
            <a:pathLst>
              <a:path w="251459" h="368935">
                <a:moveTo>
                  <a:pt x="251459" y="0"/>
                </a:moveTo>
                <a:lnTo>
                  <a:pt x="0" y="0"/>
                </a:lnTo>
                <a:lnTo>
                  <a:pt x="0" y="368808"/>
                </a:lnTo>
                <a:lnTo>
                  <a:pt x="251459" y="368808"/>
                </a:lnTo>
                <a:lnTo>
                  <a:pt x="251459" y="0"/>
                </a:lnTo>
                <a:close/>
              </a:path>
            </a:pathLst>
          </a:custGeom>
          <a:solidFill>
            <a:srgbClr val="8B1515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object 20"/>
          <p:cNvSpPr/>
          <p:nvPr/>
        </p:nvSpPr>
        <p:spPr>
          <a:xfrm>
            <a:off x="5437251" y="4629151"/>
            <a:ext cx="188595" cy="276701"/>
          </a:xfrm>
          <a:custGeom>
            <a:avLst/>
            <a:gdLst/>
            <a:ahLst/>
            <a:cxnLst/>
            <a:rect l="l" t="t" r="r" b="b"/>
            <a:pathLst>
              <a:path w="251459" h="368935">
                <a:moveTo>
                  <a:pt x="251459" y="0"/>
                </a:moveTo>
                <a:lnTo>
                  <a:pt x="0" y="0"/>
                </a:lnTo>
                <a:lnTo>
                  <a:pt x="0" y="368808"/>
                </a:lnTo>
                <a:lnTo>
                  <a:pt x="251459" y="368808"/>
                </a:lnTo>
                <a:lnTo>
                  <a:pt x="251459" y="0"/>
                </a:lnTo>
                <a:close/>
              </a:path>
            </a:pathLst>
          </a:custGeom>
          <a:solidFill>
            <a:srgbClr val="8B1515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object 21"/>
          <p:cNvSpPr/>
          <p:nvPr/>
        </p:nvSpPr>
        <p:spPr>
          <a:xfrm>
            <a:off x="5800725" y="4125087"/>
            <a:ext cx="188595" cy="276701"/>
          </a:xfrm>
          <a:custGeom>
            <a:avLst/>
            <a:gdLst/>
            <a:ahLst/>
            <a:cxnLst/>
            <a:rect l="l" t="t" r="r" b="b"/>
            <a:pathLst>
              <a:path w="251459" h="368935">
                <a:moveTo>
                  <a:pt x="251459" y="0"/>
                </a:moveTo>
                <a:lnTo>
                  <a:pt x="0" y="0"/>
                </a:lnTo>
                <a:lnTo>
                  <a:pt x="0" y="368807"/>
                </a:lnTo>
                <a:lnTo>
                  <a:pt x="251459" y="368807"/>
                </a:lnTo>
                <a:lnTo>
                  <a:pt x="251459" y="0"/>
                </a:lnTo>
                <a:close/>
              </a:path>
            </a:pathLst>
          </a:custGeom>
          <a:solidFill>
            <a:srgbClr val="007B9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2" name="object 22"/>
          <p:cNvSpPr/>
          <p:nvPr/>
        </p:nvSpPr>
        <p:spPr>
          <a:xfrm>
            <a:off x="5800725" y="4629151"/>
            <a:ext cx="188595" cy="276701"/>
          </a:xfrm>
          <a:custGeom>
            <a:avLst/>
            <a:gdLst/>
            <a:ahLst/>
            <a:cxnLst/>
            <a:rect l="l" t="t" r="r" b="b"/>
            <a:pathLst>
              <a:path w="251459" h="368935">
                <a:moveTo>
                  <a:pt x="251459" y="0"/>
                </a:moveTo>
                <a:lnTo>
                  <a:pt x="0" y="0"/>
                </a:lnTo>
                <a:lnTo>
                  <a:pt x="0" y="368808"/>
                </a:lnTo>
                <a:lnTo>
                  <a:pt x="251459" y="368808"/>
                </a:lnTo>
                <a:lnTo>
                  <a:pt x="251459" y="0"/>
                </a:lnTo>
                <a:close/>
              </a:path>
            </a:pathLst>
          </a:custGeom>
          <a:solidFill>
            <a:srgbClr val="8B1515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object 23"/>
          <p:cNvSpPr/>
          <p:nvPr/>
        </p:nvSpPr>
        <p:spPr>
          <a:xfrm>
            <a:off x="3255264" y="3626740"/>
            <a:ext cx="188595" cy="276701"/>
          </a:xfrm>
          <a:custGeom>
            <a:avLst/>
            <a:gdLst/>
            <a:ahLst/>
            <a:cxnLst/>
            <a:rect l="l" t="t" r="r" b="b"/>
            <a:pathLst>
              <a:path w="251460" h="368935">
                <a:moveTo>
                  <a:pt x="251460" y="0"/>
                </a:moveTo>
                <a:lnTo>
                  <a:pt x="0" y="0"/>
                </a:lnTo>
                <a:lnTo>
                  <a:pt x="0" y="368808"/>
                </a:lnTo>
                <a:lnTo>
                  <a:pt x="251460" y="368808"/>
                </a:lnTo>
                <a:lnTo>
                  <a:pt x="251460" y="0"/>
                </a:lnTo>
                <a:close/>
              </a:path>
            </a:pathLst>
          </a:custGeom>
          <a:solidFill>
            <a:srgbClr val="007B9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4" name="object 24"/>
          <p:cNvSpPr/>
          <p:nvPr/>
        </p:nvSpPr>
        <p:spPr>
          <a:xfrm>
            <a:off x="3618738" y="3626740"/>
            <a:ext cx="188595" cy="276701"/>
          </a:xfrm>
          <a:custGeom>
            <a:avLst/>
            <a:gdLst/>
            <a:ahLst/>
            <a:cxnLst/>
            <a:rect l="l" t="t" r="r" b="b"/>
            <a:pathLst>
              <a:path w="251460" h="368935">
                <a:moveTo>
                  <a:pt x="251460" y="0"/>
                </a:moveTo>
                <a:lnTo>
                  <a:pt x="0" y="0"/>
                </a:lnTo>
                <a:lnTo>
                  <a:pt x="0" y="368808"/>
                </a:lnTo>
                <a:lnTo>
                  <a:pt x="251460" y="368808"/>
                </a:lnTo>
                <a:lnTo>
                  <a:pt x="251460" y="0"/>
                </a:lnTo>
                <a:close/>
              </a:path>
            </a:pathLst>
          </a:custGeom>
          <a:solidFill>
            <a:srgbClr val="007B9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object 25"/>
          <p:cNvSpPr/>
          <p:nvPr/>
        </p:nvSpPr>
        <p:spPr>
          <a:xfrm>
            <a:off x="5800725" y="3626740"/>
            <a:ext cx="188595" cy="276701"/>
          </a:xfrm>
          <a:custGeom>
            <a:avLst/>
            <a:gdLst/>
            <a:ahLst/>
            <a:cxnLst/>
            <a:rect l="l" t="t" r="r" b="b"/>
            <a:pathLst>
              <a:path w="251459" h="368935">
                <a:moveTo>
                  <a:pt x="251459" y="0"/>
                </a:moveTo>
                <a:lnTo>
                  <a:pt x="0" y="0"/>
                </a:lnTo>
                <a:lnTo>
                  <a:pt x="0" y="368808"/>
                </a:lnTo>
                <a:lnTo>
                  <a:pt x="251459" y="368808"/>
                </a:lnTo>
                <a:lnTo>
                  <a:pt x="251459" y="0"/>
                </a:lnTo>
                <a:close/>
              </a:path>
            </a:pathLst>
          </a:custGeom>
          <a:solidFill>
            <a:srgbClr val="007B9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6" name="object 26"/>
          <p:cNvSpPr txBox="1"/>
          <p:nvPr/>
        </p:nvSpPr>
        <p:spPr>
          <a:xfrm>
            <a:off x="2851595" y="4877714"/>
            <a:ext cx="262414" cy="301044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28575">
              <a:spcBef>
                <a:spcPts val="98"/>
              </a:spcBef>
            </a:pPr>
            <a:r>
              <a:rPr sz="1875" i="1" dirty="0">
                <a:latin typeface="Calibri"/>
                <a:cs typeface="Calibri"/>
              </a:rPr>
              <a:t>h</a:t>
            </a:r>
            <a:r>
              <a:rPr sz="1913" i="1" baseline="-19607" dirty="0">
                <a:latin typeface="Calibri"/>
                <a:cs typeface="Calibri"/>
              </a:rPr>
              <a:t>1</a:t>
            </a:r>
            <a:endParaRPr sz="1913" baseline="-19607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722208" y="4910175"/>
            <a:ext cx="254318" cy="301044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28575">
              <a:spcBef>
                <a:spcPts val="98"/>
              </a:spcBef>
            </a:pPr>
            <a:r>
              <a:rPr sz="1875" i="1" dirty="0">
                <a:latin typeface="Calibri"/>
                <a:cs typeface="Calibri"/>
              </a:rPr>
              <a:t>h</a:t>
            </a:r>
            <a:r>
              <a:rPr sz="1913" i="1" baseline="-19607" dirty="0">
                <a:latin typeface="Calibri"/>
                <a:cs typeface="Calibri"/>
              </a:rPr>
              <a:t>k</a:t>
            </a:r>
            <a:endParaRPr sz="1913" baseline="-19607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787200" y="4921376"/>
            <a:ext cx="259556" cy="301044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28575">
              <a:spcBef>
                <a:spcPts val="98"/>
              </a:spcBef>
            </a:pPr>
            <a:r>
              <a:rPr sz="1875" i="1" dirty="0">
                <a:latin typeface="Calibri"/>
                <a:cs typeface="Calibri"/>
              </a:rPr>
              <a:t>h</a:t>
            </a:r>
            <a:r>
              <a:rPr sz="1913" i="1" baseline="-19607" dirty="0">
                <a:latin typeface="Calibri"/>
                <a:cs typeface="Calibri"/>
              </a:rPr>
              <a:t>T</a:t>
            </a:r>
            <a:endParaRPr sz="1913" baseline="-19607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98552" y="3701605"/>
            <a:ext cx="1593056" cy="301044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sz="1875" i="1" spc="8" dirty="0">
                <a:latin typeface="Calibri"/>
                <a:cs typeface="Calibri"/>
              </a:rPr>
              <a:t>window</a:t>
            </a:r>
            <a:r>
              <a:rPr sz="1875" i="1" spc="-19" dirty="0">
                <a:latin typeface="Calibri"/>
                <a:cs typeface="Calibri"/>
              </a:rPr>
              <a:t> </a:t>
            </a:r>
            <a:r>
              <a:rPr sz="1875" i="1" spc="4" dirty="0">
                <a:latin typeface="Calibri"/>
                <a:cs typeface="Calibri"/>
              </a:rPr>
              <a:t>(size=5)</a:t>
            </a:r>
            <a:endParaRPr sz="1875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890647" y="4121659"/>
            <a:ext cx="188595" cy="276701"/>
          </a:xfrm>
          <a:custGeom>
            <a:avLst/>
            <a:gdLst/>
            <a:ahLst/>
            <a:cxnLst/>
            <a:rect l="l" t="t" r="r" b="b"/>
            <a:pathLst>
              <a:path w="251460" h="368935">
                <a:moveTo>
                  <a:pt x="251460" y="0"/>
                </a:moveTo>
                <a:lnTo>
                  <a:pt x="0" y="0"/>
                </a:lnTo>
                <a:lnTo>
                  <a:pt x="0" y="368807"/>
                </a:lnTo>
                <a:lnTo>
                  <a:pt x="251460" y="368807"/>
                </a:lnTo>
                <a:lnTo>
                  <a:pt x="251460" y="0"/>
                </a:lnTo>
                <a:close/>
              </a:path>
            </a:pathLst>
          </a:custGeom>
          <a:solidFill>
            <a:srgbClr val="007B9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1" name="object 31"/>
          <p:cNvSpPr/>
          <p:nvPr/>
        </p:nvSpPr>
        <p:spPr>
          <a:xfrm>
            <a:off x="2890647" y="4625722"/>
            <a:ext cx="188595" cy="276701"/>
          </a:xfrm>
          <a:custGeom>
            <a:avLst/>
            <a:gdLst/>
            <a:ahLst/>
            <a:cxnLst/>
            <a:rect l="l" t="t" r="r" b="b"/>
            <a:pathLst>
              <a:path w="251460" h="368935">
                <a:moveTo>
                  <a:pt x="251460" y="0"/>
                </a:moveTo>
                <a:lnTo>
                  <a:pt x="0" y="0"/>
                </a:lnTo>
                <a:lnTo>
                  <a:pt x="0" y="368808"/>
                </a:lnTo>
                <a:lnTo>
                  <a:pt x="251460" y="368808"/>
                </a:lnTo>
                <a:lnTo>
                  <a:pt x="251460" y="0"/>
                </a:lnTo>
                <a:close/>
              </a:path>
            </a:pathLst>
          </a:custGeom>
          <a:solidFill>
            <a:srgbClr val="007B9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2" name="object 32"/>
          <p:cNvSpPr/>
          <p:nvPr/>
        </p:nvSpPr>
        <p:spPr>
          <a:xfrm>
            <a:off x="2890647" y="3623310"/>
            <a:ext cx="188595" cy="276701"/>
          </a:xfrm>
          <a:custGeom>
            <a:avLst/>
            <a:gdLst/>
            <a:ahLst/>
            <a:cxnLst/>
            <a:rect l="l" t="t" r="r" b="b"/>
            <a:pathLst>
              <a:path w="251460" h="368935">
                <a:moveTo>
                  <a:pt x="251460" y="0"/>
                </a:moveTo>
                <a:lnTo>
                  <a:pt x="0" y="0"/>
                </a:lnTo>
                <a:lnTo>
                  <a:pt x="0" y="368808"/>
                </a:lnTo>
                <a:lnTo>
                  <a:pt x="251460" y="368808"/>
                </a:lnTo>
                <a:lnTo>
                  <a:pt x="251460" y="0"/>
                </a:lnTo>
                <a:close/>
              </a:path>
            </a:pathLst>
          </a:custGeom>
          <a:solidFill>
            <a:srgbClr val="007B9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3" name="object 33"/>
          <p:cNvSpPr txBox="1"/>
          <p:nvPr/>
        </p:nvSpPr>
        <p:spPr>
          <a:xfrm>
            <a:off x="833475" y="5507050"/>
            <a:ext cx="3248978" cy="301525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28575">
              <a:spcBef>
                <a:spcPts val="101"/>
              </a:spcBef>
            </a:pPr>
            <a:r>
              <a:rPr sz="1875" spc="8" dirty="0">
                <a:solidFill>
                  <a:srgbClr val="600058"/>
                </a:solidFill>
                <a:latin typeface="Calibri"/>
                <a:cs typeface="Calibri"/>
              </a:rPr>
              <a:t>Too</a:t>
            </a:r>
            <a:r>
              <a:rPr sz="1875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875" spc="4" dirty="0">
                <a:solidFill>
                  <a:srgbClr val="600058"/>
                </a:solidFill>
                <a:latin typeface="Calibri"/>
                <a:cs typeface="Calibri"/>
              </a:rPr>
              <a:t>far</a:t>
            </a:r>
            <a:r>
              <a:rPr sz="1875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875" spc="8" dirty="0">
                <a:solidFill>
                  <a:srgbClr val="600058"/>
                </a:solidFill>
                <a:latin typeface="Calibri"/>
                <a:cs typeface="Calibri"/>
              </a:rPr>
              <a:t>from</a:t>
            </a:r>
            <a:r>
              <a:rPr sz="1875" spc="19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875" spc="4" dirty="0">
                <a:solidFill>
                  <a:srgbClr val="600058"/>
                </a:solidFill>
                <a:latin typeface="Calibri"/>
                <a:cs typeface="Calibri"/>
              </a:rPr>
              <a:t>h</a:t>
            </a:r>
            <a:r>
              <a:rPr sz="1913" spc="5" baseline="-19607" dirty="0">
                <a:solidFill>
                  <a:srgbClr val="600058"/>
                </a:solidFill>
                <a:latin typeface="Calibri"/>
                <a:cs typeface="Calibri"/>
              </a:rPr>
              <a:t>k</a:t>
            </a:r>
            <a:r>
              <a:rPr sz="1913" spc="191" baseline="-19607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875" spc="8" dirty="0">
                <a:solidFill>
                  <a:srgbClr val="600058"/>
                </a:solidFill>
                <a:latin typeface="Calibri"/>
                <a:cs typeface="Calibri"/>
              </a:rPr>
              <a:t>to</a:t>
            </a:r>
            <a:r>
              <a:rPr sz="1875" spc="-4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875" spc="11" dirty="0">
                <a:solidFill>
                  <a:srgbClr val="600058"/>
                </a:solidFill>
                <a:latin typeface="Calibri"/>
                <a:cs typeface="Calibri"/>
              </a:rPr>
              <a:t>be</a:t>
            </a:r>
            <a:r>
              <a:rPr sz="1875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875" spc="11" dirty="0">
                <a:solidFill>
                  <a:srgbClr val="600058"/>
                </a:solidFill>
                <a:latin typeface="Calibri"/>
                <a:cs typeface="Calibri"/>
              </a:rPr>
              <a:t>considered</a:t>
            </a:r>
            <a:endParaRPr sz="1875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213038" y="4978908"/>
            <a:ext cx="598170" cy="556260"/>
          </a:xfrm>
          <a:custGeom>
            <a:avLst/>
            <a:gdLst/>
            <a:ahLst/>
            <a:cxnLst/>
            <a:rect l="l" t="t" r="r" b="b"/>
            <a:pathLst>
              <a:path w="797560" h="741679">
                <a:moveTo>
                  <a:pt x="737228" y="47226"/>
                </a:moveTo>
                <a:lnTo>
                  <a:pt x="0" y="732040"/>
                </a:lnTo>
                <a:lnTo>
                  <a:pt x="8636" y="741349"/>
                </a:lnTo>
                <a:lnTo>
                  <a:pt x="745853" y="56507"/>
                </a:lnTo>
                <a:lnTo>
                  <a:pt x="737228" y="47226"/>
                </a:lnTo>
                <a:close/>
              </a:path>
              <a:path w="797560" h="741679">
                <a:moveTo>
                  <a:pt x="782924" y="38607"/>
                </a:moveTo>
                <a:lnTo>
                  <a:pt x="746506" y="38607"/>
                </a:lnTo>
                <a:lnTo>
                  <a:pt x="755142" y="47878"/>
                </a:lnTo>
                <a:lnTo>
                  <a:pt x="745853" y="56507"/>
                </a:lnTo>
                <a:lnTo>
                  <a:pt x="767460" y="79755"/>
                </a:lnTo>
                <a:lnTo>
                  <a:pt x="782924" y="38607"/>
                </a:lnTo>
                <a:close/>
              </a:path>
              <a:path w="797560" h="741679">
                <a:moveTo>
                  <a:pt x="746506" y="38607"/>
                </a:moveTo>
                <a:lnTo>
                  <a:pt x="737228" y="47226"/>
                </a:lnTo>
                <a:lnTo>
                  <a:pt x="745853" y="56507"/>
                </a:lnTo>
                <a:lnTo>
                  <a:pt x="755142" y="47878"/>
                </a:lnTo>
                <a:lnTo>
                  <a:pt x="746506" y="38607"/>
                </a:lnTo>
                <a:close/>
              </a:path>
              <a:path w="797560" h="741679">
                <a:moveTo>
                  <a:pt x="797432" y="0"/>
                </a:moveTo>
                <a:lnTo>
                  <a:pt x="715644" y="24002"/>
                </a:lnTo>
                <a:lnTo>
                  <a:pt x="737228" y="47226"/>
                </a:lnTo>
                <a:lnTo>
                  <a:pt x="746506" y="38607"/>
                </a:lnTo>
                <a:lnTo>
                  <a:pt x="782924" y="38607"/>
                </a:lnTo>
                <a:lnTo>
                  <a:pt x="7974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7" name="Title 36">
            <a:extLst>
              <a:ext uri="{FF2B5EF4-FFF2-40B4-BE49-F238E27FC236}">
                <a16:creationId xmlns:a16="http://schemas.microsoft.com/office/drawing/2014/main" id="{28BA38CB-408F-4AF5-BA7E-B991520C6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984885"/>
          </a:xfrm>
        </p:spPr>
        <p:txBody>
          <a:bodyPr/>
          <a:lstStyle/>
          <a:p>
            <a:r>
              <a:rPr lang="en-US" sz="3200" b="0" spc="4" dirty="0">
                <a:latin typeface="Calibri"/>
                <a:cs typeface="Calibri"/>
              </a:rPr>
              <a:t>If not</a:t>
            </a:r>
            <a:r>
              <a:rPr lang="en-US" sz="3200" b="0" dirty="0">
                <a:latin typeface="Calibri"/>
                <a:cs typeface="Calibri"/>
              </a:rPr>
              <a:t> </a:t>
            </a:r>
            <a:r>
              <a:rPr lang="en-US" sz="3200" b="0" spc="4" dirty="0">
                <a:latin typeface="Calibri"/>
                <a:cs typeface="Calibri"/>
              </a:rPr>
              <a:t>recurrence,</a:t>
            </a:r>
            <a:r>
              <a:rPr lang="en-US" sz="3200" b="0" spc="-23" dirty="0">
                <a:latin typeface="Calibri"/>
                <a:cs typeface="Calibri"/>
              </a:rPr>
              <a:t> </a:t>
            </a:r>
            <a:r>
              <a:rPr lang="en-US" sz="3200" b="0" spc="8" dirty="0">
                <a:latin typeface="Calibri"/>
                <a:cs typeface="Calibri"/>
              </a:rPr>
              <a:t>then what?</a:t>
            </a:r>
            <a:r>
              <a:rPr lang="en-US" sz="3200" b="0" spc="4" dirty="0">
                <a:latin typeface="Calibri"/>
                <a:cs typeface="Calibri"/>
              </a:rPr>
              <a:t> </a:t>
            </a:r>
            <a:br>
              <a:rPr lang="en-US" sz="3200" b="0" spc="4" dirty="0">
                <a:latin typeface="Calibri"/>
                <a:cs typeface="Calibri"/>
              </a:rPr>
            </a:br>
            <a:r>
              <a:rPr lang="en-US" sz="3200" spc="8" dirty="0"/>
              <a:t>How</a:t>
            </a:r>
            <a:r>
              <a:rPr lang="en-US" sz="3200" spc="4" dirty="0"/>
              <a:t> </a:t>
            </a:r>
            <a:r>
              <a:rPr lang="en-US" sz="3200" spc="8" dirty="0"/>
              <a:t>about</a:t>
            </a:r>
            <a:r>
              <a:rPr lang="en-US" sz="3200" spc="4" dirty="0"/>
              <a:t> word</a:t>
            </a:r>
            <a:r>
              <a:rPr lang="en-US" sz="3200" dirty="0"/>
              <a:t> </a:t>
            </a:r>
            <a:r>
              <a:rPr lang="en-US" sz="3200" spc="4" dirty="0"/>
              <a:t>windows?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69459CA-972D-406C-80A0-DD51AE5011C6}"/>
              </a:ext>
            </a:extLst>
          </p:cNvPr>
          <p:cNvSpPr txBox="1"/>
          <p:nvPr/>
        </p:nvSpPr>
        <p:spPr>
          <a:xfrm>
            <a:off x="0" y="6581001"/>
            <a:ext cx="18327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from John Hewitt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51460"/>
            <a:ext cx="435560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0" dirty="0"/>
              <a:t>Additional resources</a:t>
            </a:r>
            <a:endParaRPr sz="3200" b="0" dirty="0"/>
          </a:p>
        </p:txBody>
      </p:sp>
      <p:sp>
        <p:nvSpPr>
          <p:cNvPr id="3" name="object 3"/>
          <p:cNvSpPr txBox="1"/>
          <p:nvPr/>
        </p:nvSpPr>
        <p:spPr>
          <a:xfrm>
            <a:off x="383540" y="1020572"/>
            <a:ext cx="8265795" cy="3945311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2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Learning about transformers on your own?</a:t>
            </a:r>
          </a:p>
          <a:p>
            <a:pPr marL="698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3A87FF"/>
              </a:buClr>
              <a:buSzTx/>
              <a:buFont typeface="Times New Roman"/>
              <a:buChar char="•"/>
              <a:tabLst>
                <a:tab pos="698500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Key recommended resource:</a:t>
            </a:r>
          </a:p>
          <a:p>
            <a:pPr marL="1041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1040765" algn="l"/>
                <a:tab pos="1041400" algn="l"/>
              </a:tabLst>
              <a:defRPr/>
            </a:pPr>
            <a:r>
              <a:rPr kumimoji="0" sz="2000" b="0" i="0" u="sng" strike="noStrike" kern="1200" cap="none" normalizeH="0" noProof="0" dirty="0">
                <a:ln>
                  <a:noFill/>
                </a:ln>
                <a:solidFill>
                  <a:srgbClr val="EF8E1C"/>
                </a:solidFill>
                <a:effectLst/>
                <a:uLnTx/>
                <a:uFill>
                  <a:solidFill>
                    <a:srgbClr val="EF8E1C"/>
                  </a:solidFill>
                </a:uFill>
                <a:latin typeface="Arial"/>
                <a:ea typeface="+mn-ea"/>
                <a:cs typeface="Arial"/>
                <a:hlinkClick r:id="rId2"/>
              </a:rPr>
              <a:t>http://nlp.seas.harvard.edu/2018/04/03/attention.html</a:t>
            </a:r>
            <a:endParaRPr kumimoji="0" sz="20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041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1040765" algn="l"/>
                <a:tab pos="1041400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Annotated Transformer by Sasha Rush</a:t>
            </a:r>
            <a:endParaRPr kumimoji="0" lang="en-US" sz="20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041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1040765" algn="l"/>
                <a:tab pos="1041400" algn="l"/>
              </a:tabLst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J</a:t>
            </a:r>
            <a:r>
              <a:rPr kumimoji="0" sz="2000" b="0" i="0" u="none" strike="noStrike" kern="1200" cap="none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upyter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Notebook using PyTorch that explains everything!</a:t>
            </a:r>
            <a:endParaRPr kumimoji="0" lang="en-US" sz="20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584200" lvl="1" indent="-228600">
              <a:spcBef>
                <a:spcPts val="505"/>
              </a:spcBef>
              <a:buClr>
                <a:srgbClr val="CC0000"/>
              </a:buClr>
              <a:buFont typeface="Times New Roman"/>
              <a:buChar char="•"/>
              <a:tabLst>
                <a:tab pos="1040765" algn="l"/>
                <a:tab pos="1041400" algn="l"/>
              </a:tabLst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The Illustrated Transformer </a:t>
            </a:r>
          </a:p>
          <a:p>
            <a:pPr marL="10414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1040765" algn="l"/>
                <a:tab pos="1041400" algn="l"/>
              </a:tabLst>
              <a:defRPr/>
            </a:pPr>
            <a:r>
              <a:rPr kumimoji="0" lang="en-US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http://jalammar.github.io/illustrated-transformer/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endParaRPr kumimoji="0" lang="en-US" sz="20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698500" lvl="1" indent="-228600">
              <a:spcBef>
                <a:spcPts val="489"/>
              </a:spcBef>
              <a:buClr>
                <a:srgbClr val="3A87FF"/>
              </a:buClr>
              <a:buFont typeface="Times New Roman"/>
              <a:buChar char="•"/>
              <a:tabLst>
                <a:tab pos="698500" algn="l"/>
              </a:tabLst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 visualizer</a:t>
            </a:r>
          </a:p>
          <a:p>
            <a:pPr marL="1155700" lvl="2" indent="-228600">
              <a:spcBef>
                <a:spcPts val="489"/>
              </a:spcBef>
              <a:buClr>
                <a:srgbClr val="3A87FF"/>
              </a:buClr>
              <a:buFont typeface="Times New Roman"/>
              <a:buChar char="•"/>
              <a:tabLst>
                <a:tab pos="698500" algn="l"/>
              </a:tabLst>
              <a:defRPr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https://github.com/jessevig/bertviz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469900" marR="0" lvl="1" algn="l" defTabSz="914400" rtl="0" eaLnBrk="1" fontAlgn="auto" latinLnBrk="0" hangingPunct="1">
              <a:lnSpc>
                <a:spcPct val="100000"/>
              </a:lnSpc>
              <a:spcBef>
                <a:spcPts val="489"/>
              </a:spcBef>
              <a:spcAft>
                <a:spcPts val="0"/>
              </a:spcAft>
              <a:buClr>
                <a:srgbClr val="3A87FF"/>
              </a:buClr>
              <a:buSzTx/>
              <a:tabLst>
                <a:tab pos="698500" algn="l"/>
              </a:tabLst>
              <a:defRPr/>
            </a:pPr>
            <a:endParaRPr kumimoji="0" sz="24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5441DB-EE4D-4D5B-AC2E-AF48B8BB4AC5}"/>
              </a:ext>
            </a:extLst>
          </p:cNvPr>
          <p:cNvSpPr txBox="1"/>
          <p:nvPr/>
        </p:nvSpPr>
        <p:spPr>
          <a:xfrm>
            <a:off x="0" y="6581001"/>
            <a:ext cx="2406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from Christopher Manning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13385" y="1726025"/>
            <a:ext cx="7295198" cy="2344488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266700" marR="227648" indent="-257175">
              <a:lnSpc>
                <a:spcPct val="101699"/>
              </a:lnSpc>
              <a:spcBef>
                <a:spcPts val="60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6700" algn="l"/>
              </a:tabLst>
            </a:pPr>
            <a:r>
              <a:rPr sz="1875" b="1" spc="8" dirty="0">
                <a:latin typeface="Calibri"/>
                <a:cs typeface="Calibri"/>
              </a:rPr>
              <a:t>Attention</a:t>
            </a:r>
            <a:r>
              <a:rPr sz="1875" b="1" spc="26" dirty="0">
                <a:latin typeface="Calibri"/>
                <a:cs typeface="Calibri"/>
              </a:rPr>
              <a:t> </a:t>
            </a:r>
            <a:r>
              <a:rPr sz="1875" spc="8" dirty="0">
                <a:latin typeface="Calibri"/>
                <a:cs typeface="Calibri"/>
              </a:rPr>
              <a:t>treats </a:t>
            </a:r>
            <a:r>
              <a:rPr sz="1875" spc="11" dirty="0">
                <a:latin typeface="Calibri"/>
                <a:cs typeface="Calibri"/>
              </a:rPr>
              <a:t>each</a:t>
            </a:r>
            <a:r>
              <a:rPr sz="1875" spc="8" dirty="0">
                <a:latin typeface="Calibri"/>
                <a:cs typeface="Calibri"/>
              </a:rPr>
              <a:t> </a:t>
            </a:r>
            <a:r>
              <a:rPr sz="1875" spc="11" dirty="0">
                <a:latin typeface="Calibri"/>
                <a:cs typeface="Calibri"/>
              </a:rPr>
              <a:t>word’s </a:t>
            </a:r>
            <a:r>
              <a:rPr sz="1875" spc="8" dirty="0">
                <a:latin typeface="Calibri"/>
                <a:cs typeface="Calibri"/>
              </a:rPr>
              <a:t>representation</a:t>
            </a:r>
            <a:r>
              <a:rPr sz="1875" spc="-11" dirty="0">
                <a:latin typeface="Calibri"/>
                <a:cs typeface="Calibri"/>
              </a:rPr>
              <a:t> </a:t>
            </a:r>
            <a:r>
              <a:rPr sz="1875" spc="8" dirty="0">
                <a:latin typeface="Calibri"/>
                <a:cs typeface="Calibri"/>
              </a:rPr>
              <a:t>as</a:t>
            </a:r>
            <a:r>
              <a:rPr sz="1875" spc="11" dirty="0">
                <a:latin typeface="Calibri"/>
                <a:cs typeface="Calibri"/>
              </a:rPr>
              <a:t> a</a:t>
            </a:r>
            <a:r>
              <a:rPr sz="1875" spc="8" dirty="0">
                <a:latin typeface="Calibri"/>
                <a:cs typeface="Calibri"/>
              </a:rPr>
              <a:t> </a:t>
            </a:r>
            <a:r>
              <a:rPr sz="1875" b="1" spc="8" dirty="0">
                <a:latin typeface="Calibri"/>
                <a:cs typeface="Calibri"/>
              </a:rPr>
              <a:t>query</a:t>
            </a:r>
            <a:r>
              <a:rPr sz="1875" b="1" spc="26" dirty="0">
                <a:latin typeface="Calibri"/>
                <a:cs typeface="Calibri"/>
              </a:rPr>
              <a:t> </a:t>
            </a:r>
            <a:r>
              <a:rPr sz="1875" spc="8" dirty="0">
                <a:latin typeface="Calibri"/>
                <a:cs typeface="Calibri"/>
              </a:rPr>
              <a:t>to access</a:t>
            </a:r>
            <a:r>
              <a:rPr sz="1875" spc="11" dirty="0">
                <a:latin typeface="Calibri"/>
                <a:cs typeface="Calibri"/>
              </a:rPr>
              <a:t> and </a:t>
            </a:r>
            <a:r>
              <a:rPr sz="1875" spc="-413" dirty="0">
                <a:latin typeface="Calibri"/>
                <a:cs typeface="Calibri"/>
              </a:rPr>
              <a:t> </a:t>
            </a:r>
            <a:r>
              <a:rPr sz="1875" spc="8" dirty="0">
                <a:latin typeface="Calibri"/>
                <a:cs typeface="Calibri"/>
              </a:rPr>
              <a:t>incorporate</a:t>
            </a:r>
            <a:r>
              <a:rPr sz="1875" spc="4" dirty="0">
                <a:latin typeface="Calibri"/>
                <a:cs typeface="Calibri"/>
              </a:rPr>
              <a:t> </a:t>
            </a:r>
            <a:r>
              <a:rPr sz="1875" spc="8" dirty="0">
                <a:latin typeface="Calibri"/>
                <a:cs typeface="Calibri"/>
              </a:rPr>
              <a:t>information</a:t>
            </a:r>
            <a:r>
              <a:rPr sz="1875" spc="4" dirty="0">
                <a:latin typeface="Calibri"/>
                <a:cs typeface="Calibri"/>
              </a:rPr>
              <a:t> </a:t>
            </a:r>
            <a:r>
              <a:rPr sz="1875" spc="8" dirty="0">
                <a:latin typeface="Calibri"/>
                <a:cs typeface="Calibri"/>
              </a:rPr>
              <a:t>from</a:t>
            </a:r>
            <a:r>
              <a:rPr sz="1875" spc="15" dirty="0">
                <a:latin typeface="Calibri"/>
                <a:cs typeface="Calibri"/>
              </a:rPr>
              <a:t> </a:t>
            </a:r>
            <a:r>
              <a:rPr sz="1875" b="1" spc="11" dirty="0">
                <a:latin typeface="Calibri"/>
                <a:cs typeface="Calibri"/>
              </a:rPr>
              <a:t>a</a:t>
            </a:r>
            <a:r>
              <a:rPr sz="1875" b="1" spc="4" dirty="0">
                <a:latin typeface="Calibri"/>
                <a:cs typeface="Calibri"/>
              </a:rPr>
              <a:t> </a:t>
            </a:r>
            <a:r>
              <a:rPr sz="1875" b="1" spc="8" dirty="0">
                <a:latin typeface="Calibri"/>
                <a:cs typeface="Calibri"/>
              </a:rPr>
              <a:t>set</a:t>
            </a:r>
            <a:r>
              <a:rPr sz="1875" b="1" spc="4" dirty="0">
                <a:latin typeface="Calibri"/>
                <a:cs typeface="Calibri"/>
              </a:rPr>
              <a:t> of</a:t>
            </a:r>
            <a:r>
              <a:rPr sz="1875" b="1" spc="8" dirty="0">
                <a:latin typeface="Calibri"/>
                <a:cs typeface="Calibri"/>
              </a:rPr>
              <a:t> </a:t>
            </a:r>
            <a:r>
              <a:rPr sz="1875" b="1" spc="4" dirty="0">
                <a:latin typeface="Calibri"/>
                <a:cs typeface="Calibri"/>
              </a:rPr>
              <a:t>values.</a:t>
            </a:r>
            <a:endParaRPr sz="1875" dirty="0">
              <a:latin typeface="Calibri"/>
              <a:cs typeface="Calibri"/>
            </a:endParaRPr>
          </a:p>
          <a:p>
            <a:pPr marL="523875" lvl="1" indent="-171450">
              <a:spcBef>
                <a:spcPts val="428"/>
              </a:spcBef>
              <a:buClr>
                <a:srgbClr val="007B92"/>
              </a:buClr>
              <a:buFont typeface="Times New Roman"/>
              <a:buChar char="•"/>
              <a:tabLst>
                <a:tab pos="523875" algn="l"/>
              </a:tabLst>
            </a:pPr>
            <a:r>
              <a:rPr sz="1725" dirty="0">
                <a:latin typeface="Calibri"/>
                <a:cs typeface="Calibri"/>
              </a:rPr>
              <a:t>We </a:t>
            </a:r>
            <a:r>
              <a:rPr sz="1725" spc="-4" dirty="0">
                <a:latin typeface="Calibri"/>
                <a:cs typeface="Calibri"/>
              </a:rPr>
              <a:t>saw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attention</a:t>
            </a:r>
            <a:r>
              <a:rPr sz="1725" spc="15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from the</a:t>
            </a:r>
            <a:r>
              <a:rPr sz="1725" spc="19" dirty="0">
                <a:latin typeface="Calibri"/>
                <a:cs typeface="Calibri"/>
              </a:rPr>
              <a:t> </a:t>
            </a:r>
            <a:r>
              <a:rPr sz="1725" b="1" dirty="0">
                <a:latin typeface="Calibri"/>
                <a:cs typeface="Calibri"/>
              </a:rPr>
              <a:t>decoder </a:t>
            </a:r>
            <a:r>
              <a:rPr sz="1725" dirty="0">
                <a:latin typeface="Calibri"/>
                <a:cs typeface="Calibri"/>
              </a:rPr>
              <a:t>to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the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b="1" spc="-4" dirty="0">
                <a:latin typeface="Calibri"/>
                <a:cs typeface="Calibri"/>
              </a:rPr>
              <a:t>encoder</a:t>
            </a:r>
            <a:r>
              <a:rPr sz="1725" spc="-4" dirty="0">
                <a:latin typeface="Calibri"/>
                <a:cs typeface="Calibri"/>
              </a:rPr>
              <a:t>;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today </a:t>
            </a:r>
            <a:r>
              <a:rPr sz="1725" spc="-4" dirty="0">
                <a:latin typeface="Calibri"/>
                <a:cs typeface="Calibri"/>
              </a:rPr>
              <a:t>we’ll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lang="en-US" sz="1725" spc="8" dirty="0">
                <a:latin typeface="Calibri"/>
                <a:cs typeface="Calibri"/>
              </a:rPr>
              <a:t>also </a:t>
            </a:r>
            <a:r>
              <a:rPr sz="1725" dirty="0">
                <a:latin typeface="Calibri"/>
                <a:cs typeface="Calibri"/>
              </a:rPr>
              <a:t>think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about</a:t>
            </a:r>
            <a:r>
              <a:rPr lang="en-US" sz="1725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attention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b="1" spc="-4" dirty="0">
                <a:latin typeface="Calibri"/>
                <a:cs typeface="Calibri"/>
              </a:rPr>
              <a:t>within</a:t>
            </a:r>
            <a:r>
              <a:rPr sz="1725" b="1" spc="-15" dirty="0">
                <a:latin typeface="Calibri"/>
                <a:cs typeface="Calibri"/>
              </a:rPr>
              <a:t> </a:t>
            </a:r>
            <a:r>
              <a:rPr sz="1725" b="1" dirty="0">
                <a:latin typeface="Calibri"/>
                <a:cs typeface="Calibri"/>
              </a:rPr>
              <a:t>a single</a:t>
            </a:r>
            <a:r>
              <a:rPr sz="1725" b="1" spc="-19" dirty="0">
                <a:latin typeface="Calibri"/>
                <a:cs typeface="Calibri"/>
              </a:rPr>
              <a:t> </a:t>
            </a:r>
            <a:r>
              <a:rPr sz="1725" b="1" dirty="0">
                <a:latin typeface="Calibri"/>
                <a:cs typeface="Calibri"/>
              </a:rPr>
              <a:t>sentence</a:t>
            </a:r>
            <a:r>
              <a:rPr sz="1725" dirty="0">
                <a:latin typeface="Calibri"/>
                <a:cs typeface="Calibri"/>
              </a:rPr>
              <a:t>.</a:t>
            </a:r>
            <a:endParaRPr lang="en-US" sz="1725" dirty="0">
              <a:latin typeface="Calibri"/>
              <a:cs typeface="Calibri"/>
            </a:endParaRPr>
          </a:p>
          <a:p>
            <a:pPr marL="809625" indent="-285750">
              <a:buFont typeface="Arial" panose="020B0604020202020204" pitchFamily="34" charset="0"/>
              <a:buChar char="•"/>
            </a:pPr>
            <a:r>
              <a:rPr kumimoji="0" lang="en-US" sz="173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Calibri"/>
              </a:rPr>
              <a:t>I</a:t>
            </a:r>
            <a:r>
              <a:rPr kumimoji="0" lang="en-US" sz="173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f </a:t>
            </a:r>
            <a:r>
              <a:rPr kumimoji="0" lang="en-US" sz="173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Trebuchet MS"/>
              </a:rPr>
              <a:t>attention </a:t>
            </a:r>
            <a:r>
              <a:rPr kumimoji="0" lang="en-US" sz="173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gives us access to any state… maybe we can just use attention and don’t need the RNN?</a:t>
            </a:r>
            <a:endParaRPr sz="1730" dirty="0">
              <a:latin typeface="+mj-lt"/>
              <a:cs typeface="Calibri"/>
            </a:endParaRPr>
          </a:p>
          <a:p>
            <a:pPr marL="266700" indent="-257175">
              <a:spcBef>
                <a:spcPts val="416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6700" algn="l"/>
              </a:tabLst>
            </a:pPr>
            <a:r>
              <a:rPr sz="1725" dirty="0">
                <a:latin typeface="Calibri"/>
                <a:cs typeface="Calibri"/>
              </a:rPr>
              <a:t>Number </a:t>
            </a:r>
            <a:r>
              <a:rPr sz="1725" spc="-4" dirty="0">
                <a:latin typeface="Calibri"/>
                <a:cs typeface="Calibri"/>
              </a:rPr>
              <a:t>of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unparallelizable</a:t>
            </a:r>
            <a:r>
              <a:rPr sz="1725" spc="-19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operations</a:t>
            </a:r>
            <a:r>
              <a:rPr sz="1725" dirty="0">
                <a:latin typeface="Calibri"/>
                <a:cs typeface="Calibri"/>
              </a:rPr>
              <a:t> </a:t>
            </a:r>
            <a:r>
              <a:rPr lang="en-US" sz="1725" spc="-4" dirty="0">
                <a:latin typeface="Calibri"/>
                <a:cs typeface="Calibri"/>
              </a:rPr>
              <a:t>not tied to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sequence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length.</a:t>
            </a:r>
          </a:p>
          <a:p>
            <a:pPr marL="266700" indent="-257175">
              <a:spcBef>
                <a:spcPts val="416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6700" algn="l"/>
              </a:tabLst>
            </a:pPr>
            <a:r>
              <a:rPr lang="en-US" sz="1725" dirty="0">
                <a:latin typeface="Calibri"/>
                <a:cs typeface="Calibri"/>
              </a:rPr>
              <a:t>A</a:t>
            </a:r>
            <a:r>
              <a:rPr sz="1725" dirty="0">
                <a:latin typeface="Calibri"/>
                <a:cs typeface="Calibri"/>
              </a:rPr>
              <a:t>ll</a:t>
            </a:r>
            <a:r>
              <a:rPr sz="1725" spc="-11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words interact at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every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layer!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915287" y="4942103"/>
            <a:ext cx="1114425" cy="829587"/>
          </a:xfrm>
          <a:prstGeom prst="rect">
            <a:avLst/>
          </a:prstGeom>
        </p:spPr>
        <p:txBody>
          <a:bodyPr vert="horz" wrap="square" lIns="0" tIns="8573" rIns="0" bIns="0" rtlCol="0">
            <a:spAutoFit/>
          </a:bodyPr>
          <a:lstStyle/>
          <a:p>
            <a:pPr marL="9525" marR="3810" indent="124301">
              <a:lnSpc>
                <a:spcPct val="150200"/>
              </a:lnSpc>
              <a:spcBef>
                <a:spcPts val="68"/>
              </a:spcBef>
            </a:pPr>
            <a:r>
              <a:rPr sz="1875" i="1" spc="8" dirty="0">
                <a:latin typeface="Calibri"/>
                <a:cs typeface="Calibri"/>
              </a:rPr>
              <a:t>attention </a:t>
            </a:r>
            <a:r>
              <a:rPr sz="1875" i="1" spc="11" dirty="0">
                <a:latin typeface="Calibri"/>
                <a:cs typeface="Calibri"/>
              </a:rPr>
              <a:t> embed</a:t>
            </a:r>
            <a:r>
              <a:rPr sz="1875" i="1" spc="4" dirty="0">
                <a:latin typeface="Calibri"/>
                <a:cs typeface="Calibri"/>
              </a:rPr>
              <a:t>di</a:t>
            </a:r>
            <a:r>
              <a:rPr sz="1875" i="1" dirty="0">
                <a:latin typeface="Calibri"/>
                <a:cs typeface="Calibri"/>
              </a:rPr>
              <a:t>n</a:t>
            </a:r>
            <a:r>
              <a:rPr sz="1875" i="1" spc="11" dirty="0">
                <a:latin typeface="Calibri"/>
                <a:cs typeface="Calibri"/>
              </a:rPr>
              <a:t>g</a:t>
            </a:r>
            <a:endParaRPr sz="1875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56883" y="5733516"/>
            <a:ext cx="262414" cy="301044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28575">
              <a:spcBef>
                <a:spcPts val="98"/>
              </a:spcBef>
            </a:pPr>
            <a:r>
              <a:rPr sz="1875" i="1" dirty="0">
                <a:latin typeface="Calibri"/>
                <a:cs typeface="Calibri"/>
              </a:rPr>
              <a:t>h</a:t>
            </a:r>
            <a:r>
              <a:rPr sz="1913" i="1" baseline="-19607" dirty="0">
                <a:latin typeface="Calibri"/>
                <a:cs typeface="Calibri"/>
              </a:rPr>
              <a:t>1</a:t>
            </a:r>
            <a:endParaRPr sz="1913" baseline="-19607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39121" y="5744489"/>
            <a:ext cx="262414" cy="301044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28575">
              <a:spcBef>
                <a:spcPts val="98"/>
              </a:spcBef>
            </a:pPr>
            <a:r>
              <a:rPr sz="1875" i="1" dirty="0">
                <a:latin typeface="Calibri"/>
                <a:cs typeface="Calibri"/>
              </a:rPr>
              <a:t>h</a:t>
            </a:r>
            <a:r>
              <a:rPr sz="1913" i="1" baseline="-19607" dirty="0">
                <a:latin typeface="Calibri"/>
                <a:cs typeface="Calibri"/>
              </a:rPr>
              <a:t>2</a:t>
            </a:r>
            <a:endParaRPr sz="1913" baseline="-19607">
              <a:latin typeface="Calibri"/>
              <a:cs typeface="Calibri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443761"/>
              </p:ext>
            </p:extLst>
          </p:nvPr>
        </p:nvGraphicFramePr>
        <p:xfrm>
          <a:off x="3266694" y="4484369"/>
          <a:ext cx="2733671" cy="12790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85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7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5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62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859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478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8859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7478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8859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17478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8859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17478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8859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76605"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0004" marB="0">
                    <a:solidFill>
                      <a:srgbClr val="007B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6670" marB="0">
                    <a:solidFill>
                      <a:srgbClr val="007B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2861" marB="0">
                    <a:solidFill>
                      <a:srgbClr val="007B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527" marB="0">
                    <a:solidFill>
                      <a:srgbClr val="007B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2861" marB="0">
                    <a:solidFill>
                      <a:srgbClr val="007B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905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9527" marB="0">
                    <a:solidFill>
                      <a:srgbClr val="007B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4766" marB="0">
                    <a:solidFill>
                      <a:srgbClr val="007B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30956" marB="0">
                    <a:solidFill>
                      <a:srgbClr val="007B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74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605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240" marB="0">
                    <a:solidFill>
                      <a:srgbClr val="007B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335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906" marB="0">
                    <a:solidFill>
                      <a:srgbClr val="007B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540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098" marB="0">
                    <a:solidFill>
                      <a:srgbClr val="007B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765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764" marB="0">
                    <a:solidFill>
                      <a:srgbClr val="007B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8098" marB="0">
                    <a:solidFill>
                      <a:srgbClr val="007B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70485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764" marB="0">
                    <a:solidFill>
                      <a:srgbClr val="007B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0003" marB="0">
                    <a:solidFill>
                      <a:srgbClr val="007B9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6193" marB="0">
                    <a:solidFill>
                      <a:srgbClr val="007B9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4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606"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764" marB="0">
                    <a:solidFill>
                      <a:srgbClr val="929A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795" algn="ctr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953" marB="0">
                    <a:solidFill>
                      <a:srgbClr val="929A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7621" marB="0">
                    <a:solidFill>
                      <a:srgbClr val="929A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811" marB="0">
                    <a:solidFill>
                      <a:srgbClr val="929A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8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7621" marB="0">
                    <a:solidFill>
                      <a:srgbClr val="929A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8580" algn="r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811" marB="0">
                    <a:solidFill>
                      <a:srgbClr val="929A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255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9526" marB="0">
                    <a:solidFill>
                      <a:srgbClr val="929A9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5716" marB="0">
                    <a:solidFill>
                      <a:srgbClr val="929A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/>
          <p:nvPr/>
        </p:nvSpPr>
        <p:spPr>
          <a:xfrm>
            <a:off x="5798915" y="5779008"/>
            <a:ext cx="259556" cy="301044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28575">
              <a:spcBef>
                <a:spcPts val="98"/>
              </a:spcBef>
            </a:pPr>
            <a:r>
              <a:rPr sz="1875" i="1" dirty="0">
                <a:latin typeface="Calibri"/>
                <a:cs typeface="Calibri"/>
              </a:rPr>
              <a:t>h</a:t>
            </a:r>
            <a:r>
              <a:rPr sz="1913" i="1" baseline="-19607" dirty="0">
                <a:latin typeface="Calibri"/>
                <a:cs typeface="Calibri"/>
              </a:rPr>
              <a:t>T</a:t>
            </a:r>
            <a:endParaRPr sz="1913" baseline="-19607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58353" y="4572667"/>
            <a:ext cx="927735" cy="301044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sz="1875" i="1" spc="4" dirty="0">
                <a:latin typeface="Calibri"/>
                <a:cs typeface="Calibri"/>
              </a:rPr>
              <a:t>attention</a:t>
            </a:r>
            <a:endParaRPr sz="1875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323273" y="4767834"/>
            <a:ext cx="2562225" cy="211931"/>
          </a:xfrm>
          <a:custGeom>
            <a:avLst/>
            <a:gdLst/>
            <a:ahLst/>
            <a:cxnLst/>
            <a:rect l="l" t="t" r="r" b="b"/>
            <a:pathLst>
              <a:path w="3416300" h="282575">
                <a:moveTo>
                  <a:pt x="28333" y="133565"/>
                </a:moveTo>
                <a:lnTo>
                  <a:pt x="28295" y="133731"/>
                </a:lnTo>
                <a:lnTo>
                  <a:pt x="28333" y="133565"/>
                </a:lnTo>
                <a:close/>
              </a:path>
              <a:path w="3416300" h="282575">
                <a:moveTo>
                  <a:pt x="1471549" y="273177"/>
                </a:moveTo>
                <a:lnTo>
                  <a:pt x="1471079" y="270510"/>
                </a:lnTo>
                <a:lnTo>
                  <a:pt x="1458468" y="270510"/>
                </a:lnTo>
                <a:lnTo>
                  <a:pt x="1458214" y="270510"/>
                </a:lnTo>
                <a:lnTo>
                  <a:pt x="1458976" y="275209"/>
                </a:lnTo>
                <a:lnTo>
                  <a:pt x="1471549" y="273177"/>
                </a:lnTo>
                <a:close/>
              </a:path>
              <a:path w="3416300" h="282575">
                <a:moveTo>
                  <a:pt x="2446528" y="273304"/>
                </a:moveTo>
                <a:lnTo>
                  <a:pt x="2433955" y="273304"/>
                </a:lnTo>
                <a:lnTo>
                  <a:pt x="2433777" y="273304"/>
                </a:lnTo>
                <a:lnTo>
                  <a:pt x="2434082" y="275209"/>
                </a:lnTo>
                <a:lnTo>
                  <a:pt x="2446528" y="273304"/>
                </a:lnTo>
                <a:close/>
              </a:path>
              <a:path w="3416300" h="282575">
                <a:moveTo>
                  <a:pt x="3415919" y="274574"/>
                </a:moveTo>
                <a:lnTo>
                  <a:pt x="3415144" y="272542"/>
                </a:lnTo>
                <a:lnTo>
                  <a:pt x="3413925" y="269367"/>
                </a:lnTo>
                <a:lnTo>
                  <a:pt x="3413633" y="268605"/>
                </a:lnTo>
                <a:lnTo>
                  <a:pt x="3412871" y="266573"/>
                </a:lnTo>
                <a:lnTo>
                  <a:pt x="3408769" y="262890"/>
                </a:lnTo>
                <a:lnTo>
                  <a:pt x="3403981" y="258572"/>
                </a:lnTo>
                <a:lnTo>
                  <a:pt x="3400945" y="256921"/>
                </a:lnTo>
                <a:lnTo>
                  <a:pt x="3391154" y="251587"/>
                </a:lnTo>
                <a:lnTo>
                  <a:pt x="3374263" y="244983"/>
                </a:lnTo>
                <a:lnTo>
                  <a:pt x="3328035" y="232156"/>
                </a:lnTo>
                <a:lnTo>
                  <a:pt x="3266186" y="219837"/>
                </a:lnTo>
                <a:lnTo>
                  <a:pt x="3189605" y="207772"/>
                </a:lnTo>
                <a:lnTo>
                  <a:pt x="3099562" y="196342"/>
                </a:lnTo>
                <a:lnTo>
                  <a:pt x="2941828" y="180213"/>
                </a:lnTo>
                <a:lnTo>
                  <a:pt x="2760345" y="165989"/>
                </a:lnTo>
                <a:lnTo>
                  <a:pt x="2559558" y="153797"/>
                </a:lnTo>
                <a:lnTo>
                  <a:pt x="2343531" y="144018"/>
                </a:lnTo>
                <a:lnTo>
                  <a:pt x="2038985" y="135255"/>
                </a:lnTo>
                <a:lnTo>
                  <a:pt x="1882267" y="132842"/>
                </a:lnTo>
                <a:lnTo>
                  <a:pt x="1566545" y="131318"/>
                </a:lnTo>
                <a:lnTo>
                  <a:pt x="1256030" y="125222"/>
                </a:lnTo>
                <a:lnTo>
                  <a:pt x="1105662" y="120142"/>
                </a:lnTo>
                <a:lnTo>
                  <a:pt x="1032256" y="117221"/>
                </a:lnTo>
                <a:lnTo>
                  <a:pt x="821182" y="106553"/>
                </a:lnTo>
                <a:lnTo>
                  <a:pt x="689229" y="98171"/>
                </a:lnTo>
                <a:lnTo>
                  <a:pt x="626491" y="93599"/>
                </a:lnTo>
                <a:lnTo>
                  <a:pt x="566039" y="88773"/>
                </a:lnTo>
                <a:lnTo>
                  <a:pt x="504786" y="83350"/>
                </a:lnTo>
                <a:lnTo>
                  <a:pt x="504786" y="132905"/>
                </a:lnTo>
                <a:lnTo>
                  <a:pt x="471551" y="132334"/>
                </a:lnTo>
                <a:lnTo>
                  <a:pt x="427482" y="129921"/>
                </a:lnTo>
                <a:lnTo>
                  <a:pt x="383921" y="126238"/>
                </a:lnTo>
                <a:lnTo>
                  <a:pt x="384175" y="126238"/>
                </a:lnTo>
                <a:lnTo>
                  <a:pt x="341503" y="121158"/>
                </a:lnTo>
                <a:lnTo>
                  <a:pt x="341757" y="121158"/>
                </a:lnTo>
                <a:lnTo>
                  <a:pt x="300609" y="114935"/>
                </a:lnTo>
                <a:lnTo>
                  <a:pt x="300863" y="114935"/>
                </a:lnTo>
                <a:lnTo>
                  <a:pt x="262026" y="107569"/>
                </a:lnTo>
                <a:lnTo>
                  <a:pt x="261366" y="107442"/>
                </a:lnTo>
                <a:lnTo>
                  <a:pt x="261620" y="107569"/>
                </a:lnTo>
                <a:lnTo>
                  <a:pt x="243141" y="103505"/>
                </a:lnTo>
                <a:lnTo>
                  <a:pt x="242570" y="103378"/>
                </a:lnTo>
                <a:lnTo>
                  <a:pt x="242697" y="103505"/>
                </a:lnTo>
                <a:lnTo>
                  <a:pt x="224409" y="99060"/>
                </a:lnTo>
                <a:lnTo>
                  <a:pt x="207111" y="94615"/>
                </a:lnTo>
                <a:lnTo>
                  <a:pt x="206629" y="94488"/>
                </a:lnTo>
                <a:lnTo>
                  <a:pt x="206756" y="94615"/>
                </a:lnTo>
                <a:lnTo>
                  <a:pt x="189738" y="89789"/>
                </a:lnTo>
                <a:lnTo>
                  <a:pt x="189865" y="89789"/>
                </a:lnTo>
                <a:lnTo>
                  <a:pt x="173355" y="84836"/>
                </a:lnTo>
                <a:lnTo>
                  <a:pt x="173609" y="84836"/>
                </a:lnTo>
                <a:lnTo>
                  <a:pt x="157988" y="79629"/>
                </a:lnTo>
                <a:lnTo>
                  <a:pt x="158115" y="79629"/>
                </a:lnTo>
                <a:lnTo>
                  <a:pt x="143484" y="74422"/>
                </a:lnTo>
                <a:lnTo>
                  <a:pt x="143129" y="74295"/>
                </a:lnTo>
                <a:lnTo>
                  <a:pt x="143256" y="74422"/>
                </a:lnTo>
                <a:lnTo>
                  <a:pt x="129603" y="68961"/>
                </a:lnTo>
                <a:lnTo>
                  <a:pt x="129286" y="68834"/>
                </a:lnTo>
                <a:lnTo>
                  <a:pt x="129540" y="68961"/>
                </a:lnTo>
                <a:lnTo>
                  <a:pt x="116497" y="63373"/>
                </a:lnTo>
                <a:lnTo>
                  <a:pt x="115798" y="63068"/>
                </a:lnTo>
                <a:lnTo>
                  <a:pt x="168783" y="79629"/>
                </a:lnTo>
                <a:lnTo>
                  <a:pt x="212344" y="90551"/>
                </a:lnTo>
                <a:lnTo>
                  <a:pt x="260477" y="100584"/>
                </a:lnTo>
                <a:lnTo>
                  <a:pt x="312928" y="109855"/>
                </a:lnTo>
                <a:lnTo>
                  <a:pt x="368808" y="118110"/>
                </a:lnTo>
                <a:lnTo>
                  <a:pt x="427863" y="125476"/>
                </a:lnTo>
                <a:lnTo>
                  <a:pt x="489712" y="131699"/>
                </a:lnTo>
                <a:lnTo>
                  <a:pt x="504786" y="132905"/>
                </a:lnTo>
                <a:lnTo>
                  <a:pt x="504786" y="83350"/>
                </a:lnTo>
                <a:lnTo>
                  <a:pt x="452882" y="78740"/>
                </a:lnTo>
                <a:lnTo>
                  <a:pt x="400304" y="73406"/>
                </a:lnTo>
                <a:lnTo>
                  <a:pt x="350647" y="67945"/>
                </a:lnTo>
                <a:lnTo>
                  <a:pt x="260858" y="56515"/>
                </a:lnTo>
                <a:lnTo>
                  <a:pt x="260985" y="56515"/>
                </a:lnTo>
                <a:lnTo>
                  <a:pt x="221107" y="50546"/>
                </a:lnTo>
                <a:lnTo>
                  <a:pt x="184785" y="44577"/>
                </a:lnTo>
                <a:lnTo>
                  <a:pt x="184912" y="44577"/>
                </a:lnTo>
                <a:lnTo>
                  <a:pt x="152273" y="38481"/>
                </a:lnTo>
                <a:lnTo>
                  <a:pt x="152400" y="38481"/>
                </a:lnTo>
                <a:lnTo>
                  <a:pt x="124739" y="32512"/>
                </a:lnTo>
                <a:lnTo>
                  <a:pt x="123710" y="32296"/>
                </a:lnTo>
                <a:lnTo>
                  <a:pt x="114173" y="28841"/>
                </a:lnTo>
                <a:lnTo>
                  <a:pt x="121666" y="19939"/>
                </a:lnTo>
                <a:lnTo>
                  <a:pt x="118757" y="19240"/>
                </a:lnTo>
                <a:lnTo>
                  <a:pt x="123063" y="13208"/>
                </a:lnTo>
                <a:lnTo>
                  <a:pt x="120370" y="12788"/>
                </a:lnTo>
                <a:lnTo>
                  <a:pt x="123698" y="7366"/>
                </a:lnTo>
                <a:lnTo>
                  <a:pt x="122351" y="7251"/>
                </a:lnTo>
                <a:lnTo>
                  <a:pt x="123952" y="4445"/>
                </a:lnTo>
                <a:lnTo>
                  <a:pt x="122186" y="4356"/>
                </a:lnTo>
                <a:lnTo>
                  <a:pt x="124079" y="635"/>
                </a:lnTo>
                <a:lnTo>
                  <a:pt x="39116" y="12"/>
                </a:lnTo>
                <a:lnTo>
                  <a:pt x="38862" y="0"/>
                </a:lnTo>
                <a:lnTo>
                  <a:pt x="38874" y="469"/>
                </a:lnTo>
                <a:lnTo>
                  <a:pt x="0" y="75692"/>
                </a:lnTo>
                <a:lnTo>
                  <a:pt x="31635" y="76123"/>
                </a:lnTo>
                <a:lnTo>
                  <a:pt x="31470" y="84709"/>
                </a:lnTo>
                <a:lnTo>
                  <a:pt x="31102" y="94462"/>
                </a:lnTo>
                <a:lnTo>
                  <a:pt x="31089" y="94869"/>
                </a:lnTo>
                <a:lnTo>
                  <a:pt x="30734" y="103505"/>
                </a:lnTo>
                <a:lnTo>
                  <a:pt x="30721" y="103632"/>
                </a:lnTo>
                <a:lnTo>
                  <a:pt x="30226" y="111760"/>
                </a:lnTo>
                <a:lnTo>
                  <a:pt x="30213" y="111887"/>
                </a:lnTo>
                <a:lnTo>
                  <a:pt x="29718" y="118999"/>
                </a:lnTo>
                <a:lnTo>
                  <a:pt x="29705" y="119126"/>
                </a:lnTo>
                <a:lnTo>
                  <a:pt x="29654" y="120015"/>
                </a:lnTo>
                <a:lnTo>
                  <a:pt x="29337" y="125222"/>
                </a:lnTo>
                <a:lnTo>
                  <a:pt x="29324" y="125349"/>
                </a:lnTo>
                <a:lnTo>
                  <a:pt x="28829" y="130302"/>
                </a:lnTo>
                <a:lnTo>
                  <a:pt x="28829" y="130048"/>
                </a:lnTo>
                <a:lnTo>
                  <a:pt x="28790" y="130302"/>
                </a:lnTo>
                <a:lnTo>
                  <a:pt x="28333" y="133565"/>
                </a:lnTo>
                <a:lnTo>
                  <a:pt x="28448" y="133096"/>
                </a:lnTo>
                <a:lnTo>
                  <a:pt x="28321" y="133731"/>
                </a:lnTo>
                <a:lnTo>
                  <a:pt x="28194" y="134239"/>
                </a:lnTo>
                <a:lnTo>
                  <a:pt x="27178" y="136017"/>
                </a:lnTo>
                <a:lnTo>
                  <a:pt x="26390" y="139700"/>
                </a:lnTo>
                <a:lnTo>
                  <a:pt x="23596" y="180848"/>
                </a:lnTo>
                <a:lnTo>
                  <a:pt x="22339" y="224790"/>
                </a:lnTo>
                <a:lnTo>
                  <a:pt x="21844" y="275209"/>
                </a:lnTo>
                <a:lnTo>
                  <a:pt x="34544" y="275209"/>
                </a:lnTo>
                <a:lnTo>
                  <a:pt x="34671" y="249555"/>
                </a:lnTo>
                <a:lnTo>
                  <a:pt x="35052" y="224536"/>
                </a:lnTo>
                <a:lnTo>
                  <a:pt x="36207" y="180340"/>
                </a:lnTo>
                <a:lnTo>
                  <a:pt x="37122" y="162687"/>
                </a:lnTo>
                <a:lnTo>
                  <a:pt x="37465" y="155956"/>
                </a:lnTo>
                <a:lnTo>
                  <a:pt x="37973" y="149987"/>
                </a:lnTo>
                <a:lnTo>
                  <a:pt x="38430" y="145415"/>
                </a:lnTo>
                <a:lnTo>
                  <a:pt x="38481" y="145034"/>
                </a:lnTo>
                <a:lnTo>
                  <a:pt x="38354" y="145415"/>
                </a:lnTo>
                <a:lnTo>
                  <a:pt x="38925" y="141986"/>
                </a:lnTo>
                <a:lnTo>
                  <a:pt x="38989" y="141605"/>
                </a:lnTo>
                <a:lnTo>
                  <a:pt x="38862" y="141986"/>
                </a:lnTo>
                <a:lnTo>
                  <a:pt x="38912" y="141732"/>
                </a:lnTo>
                <a:lnTo>
                  <a:pt x="39128" y="140754"/>
                </a:lnTo>
                <a:lnTo>
                  <a:pt x="39827" y="139700"/>
                </a:lnTo>
                <a:lnTo>
                  <a:pt x="40005" y="139446"/>
                </a:lnTo>
                <a:lnTo>
                  <a:pt x="40830" y="136017"/>
                </a:lnTo>
                <a:lnTo>
                  <a:pt x="40932" y="135382"/>
                </a:lnTo>
                <a:lnTo>
                  <a:pt x="41160" y="133477"/>
                </a:lnTo>
                <a:lnTo>
                  <a:pt x="41211" y="133096"/>
                </a:lnTo>
                <a:lnTo>
                  <a:pt x="43827" y="94361"/>
                </a:lnTo>
                <a:lnTo>
                  <a:pt x="44196" y="84328"/>
                </a:lnTo>
                <a:lnTo>
                  <a:pt x="44196" y="83781"/>
                </a:lnTo>
                <a:lnTo>
                  <a:pt x="57619" y="76466"/>
                </a:lnTo>
                <a:lnTo>
                  <a:pt x="59550" y="76492"/>
                </a:lnTo>
                <a:lnTo>
                  <a:pt x="61087" y="82169"/>
                </a:lnTo>
                <a:lnTo>
                  <a:pt x="67335" y="76606"/>
                </a:lnTo>
                <a:lnTo>
                  <a:pt x="71958" y="76669"/>
                </a:lnTo>
                <a:lnTo>
                  <a:pt x="72644" y="78232"/>
                </a:lnTo>
                <a:lnTo>
                  <a:pt x="73939" y="76695"/>
                </a:lnTo>
                <a:lnTo>
                  <a:pt x="76073" y="76708"/>
                </a:lnTo>
                <a:lnTo>
                  <a:pt x="75285" y="75095"/>
                </a:lnTo>
                <a:lnTo>
                  <a:pt x="107696" y="98425"/>
                </a:lnTo>
                <a:lnTo>
                  <a:pt x="143383" y="116205"/>
                </a:lnTo>
                <a:lnTo>
                  <a:pt x="183261" y="129794"/>
                </a:lnTo>
                <a:lnTo>
                  <a:pt x="225679" y="138557"/>
                </a:lnTo>
                <a:lnTo>
                  <a:pt x="290957" y="142367"/>
                </a:lnTo>
                <a:lnTo>
                  <a:pt x="290449" y="142367"/>
                </a:lnTo>
                <a:lnTo>
                  <a:pt x="311785" y="144653"/>
                </a:lnTo>
                <a:lnTo>
                  <a:pt x="311404" y="144526"/>
                </a:lnTo>
                <a:lnTo>
                  <a:pt x="332613" y="148209"/>
                </a:lnTo>
                <a:lnTo>
                  <a:pt x="332232" y="148082"/>
                </a:lnTo>
                <a:lnTo>
                  <a:pt x="352806" y="153035"/>
                </a:lnTo>
                <a:lnTo>
                  <a:pt x="371983" y="158940"/>
                </a:lnTo>
                <a:lnTo>
                  <a:pt x="371856" y="158877"/>
                </a:lnTo>
                <a:lnTo>
                  <a:pt x="372237" y="159004"/>
                </a:lnTo>
                <a:lnTo>
                  <a:pt x="390906" y="166116"/>
                </a:lnTo>
                <a:lnTo>
                  <a:pt x="390525" y="165989"/>
                </a:lnTo>
                <a:lnTo>
                  <a:pt x="390791" y="166116"/>
                </a:lnTo>
                <a:lnTo>
                  <a:pt x="408559" y="174244"/>
                </a:lnTo>
                <a:lnTo>
                  <a:pt x="408178" y="173990"/>
                </a:lnTo>
                <a:lnTo>
                  <a:pt x="425069" y="183134"/>
                </a:lnTo>
                <a:lnTo>
                  <a:pt x="439889" y="192608"/>
                </a:lnTo>
                <a:lnTo>
                  <a:pt x="440131" y="192786"/>
                </a:lnTo>
                <a:lnTo>
                  <a:pt x="453263" y="202692"/>
                </a:lnTo>
                <a:lnTo>
                  <a:pt x="453682" y="203073"/>
                </a:lnTo>
                <a:lnTo>
                  <a:pt x="465289" y="213614"/>
                </a:lnTo>
                <a:lnTo>
                  <a:pt x="465518" y="213868"/>
                </a:lnTo>
                <a:lnTo>
                  <a:pt x="475322" y="224853"/>
                </a:lnTo>
                <a:lnTo>
                  <a:pt x="475551" y="225171"/>
                </a:lnTo>
                <a:lnTo>
                  <a:pt x="483489" y="236474"/>
                </a:lnTo>
                <a:lnTo>
                  <a:pt x="483235" y="235966"/>
                </a:lnTo>
                <a:lnTo>
                  <a:pt x="486511" y="241935"/>
                </a:lnTo>
                <a:lnTo>
                  <a:pt x="486410" y="241681"/>
                </a:lnTo>
                <a:lnTo>
                  <a:pt x="486664" y="242189"/>
                </a:lnTo>
                <a:lnTo>
                  <a:pt x="486511" y="241935"/>
                </a:lnTo>
                <a:lnTo>
                  <a:pt x="486625" y="242189"/>
                </a:lnTo>
                <a:lnTo>
                  <a:pt x="489204" y="247904"/>
                </a:lnTo>
                <a:lnTo>
                  <a:pt x="489077" y="247396"/>
                </a:lnTo>
                <a:lnTo>
                  <a:pt x="491210" y="253580"/>
                </a:lnTo>
                <a:lnTo>
                  <a:pt x="492556" y="259168"/>
                </a:lnTo>
                <a:lnTo>
                  <a:pt x="492506" y="258826"/>
                </a:lnTo>
                <a:lnTo>
                  <a:pt x="492633" y="259461"/>
                </a:lnTo>
                <a:lnTo>
                  <a:pt x="492556" y="259168"/>
                </a:lnTo>
                <a:lnTo>
                  <a:pt x="492607" y="259461"/>
                </a:lnTo>
                <a:lnTo>
                  <a:pt x="493522" y="265049"/>
                </a:lnTo>
                <a:lnTo>
                  <a:pt x="493395" y="264541"/>
                </a:lnTo>
                <a:lnTo>
                  <a:pt x="493420" y="265049"/>
                </a:lnTo>
                <a:lnTo>
                  <a:pt x="493776" y="270891"/>
                </a:lnTo>
                <a:lnTo>
                  <a:pt x="506476" y="270129"/>
                </a:lnTo>
                <a:lnTo>
                  <a:pt x="506095" y="263525"/>
                </a:lnTo>
                <a:lnTo>
                  <a:pt x="505409" y="258826"/>
                </a:lnTo>
                <a:lnTo>
                  <a:pt x="505079" y="256540"/>
                </a:lnTo>
                <a:lnTo>
                  <a:pt x="504190" y="253111"/>
                </a:lnTo>
                <a:lnTo>
                  <a:pt x="503301" y="249682"/>
                </a:lnTo>
                <a:lnTo>
                  <a:pt x="502488" y="247396"/>
                </a:lnTo>
                <a:lnTo>
                  <a:pt x="500888" y="242824"/>
                </a:lnTo>
                <a:lnTo>
                  <a:pt x="500354" y="241681"/>
                </a:lnTo>
                <a:lnTo>
                  <a:pt x="497840" y="236220"/>
                </a:lnTo>
                <a:lnTo>
                  <a:pt x="497700" y="235966"/>
                </a:lnTo>
                <a:lnTo>
                  <a:pt x="494157" y="229489"/>
                </a:lnTo>
                <a:lnTo>
                  <a:pt x="490702" y="224536"/>
                </a:lnTo>
                <a:lnTo>
                  <a:pt x="485394" y="216916"/>
                </a:lnTo>
                <a:lnTo>
                  <a:pt x="482168" y="213360"/>
                </a:lnTo>
                <a:lnTo>
                  <a:pt x="474345" y="204724"/>
                </a:lnTo>
                <a:lnTo>
                  <a:pt x="461645" y="193167"/>
                </a:lnTo>
                <a:lnTo>
                  <a:pt x="460794" y="192532"/>
                </a:lnTo>
                <a:lnTo>
                  <a:pt x="448005" y="182880"/>
                </a:lnTo>
                <a:lnTo>
                  <a:pt x="447167" y="182245"/>
                </a:lnTo>
                <a:lnTo>
                  <a:pt x="434263" y="173990"/>
                </a:lnTo>
                <a:lnTo>
                  <a:pt x="431292" y="172085"/>
                </a:lnTo>
                <a:lnTo>
                  <a:pt x="414020" y="162687"/>
                </a:lnTo>
                <a:lnTo>
                  <a:pt x="405638" y="158877"/>
                </a:lnTo>
                <a:lnTo>
                  <a:pt x="395605" y="154305"/>
                </a:lnTo>
                <a:lnTo>
                  <a:pt x="391909" y="152908"/>
                </a:lnTo>
                <a:lnTo>
                  <a:pt x="379183" y="148082"/>
                </a:lnTo>
                <a:lnTo>
                  <a:pt x="376174" y="146939"/>
                </a:lnTo>
                <a:lnTo>
                  <a:pt x="368287" y="144526"/>
                </a:lnTo>
                <a:lnTo>
                  <a:pt x="313436" y="131953"/>
                </a:lnTo>
                <a:lnTo>
                  <a:pt x="248158" y="128143"/>
                </a:lnTo>
                <a:lnTo>
                  <a:pt x="248666" y="128143"/>
                </a:lnTo>
                <a:lnTo>
                  <a:pt x="228384" y="125984"/>
                </a:lnTo>
                <a:lnTo>
                  <a:pt x="227203" y="125857"/>
                </a:lnTo>
                <a:lnTo>
                  <a:pt x="227584" y="125984"/>
                </a:lnTo>
                <a:lnTo>
                  <a:pt x="207225" y="122428"/>
                </a:lnTo>
                <a:lnTo>
                  <a:pt x="206502" y="122301"/>
                </a:lnTo>
                <a:lnTo>
                  <a:pt x="206883" y="122428"/>
                </a:lnTo>
                <a:lnTo>
                  <a:pt x="186829" y="117602"/>
                </a:lnTo>
                <a:lnTo>
                  <a:pt x="186309" y="117475"/>
                </a:lnTo>
                <a:lnTo>
                  <a:pt x="186690" y="117602"/>
                </a:lnTo>
                <a:lnTo>
                  <a:pt x="167284" y="111633"/>
                </a:lnTo>
                <a:lnTo>
                  <a:pt x="167106" y="111582"/>
                </a:lnTo>
                <a:lnTo>
                  <a:pt x="166916" y="111506"/>
                </a:lnTo>
                <a:lnTo>
                  <a:pt x="148082" y="104394"/>
                </a:lnTo>
                <a:lnTo>
                  <a:pt x="148463" y="104521"/>
                </a:lnTo>
                <a:lnTo>
                  <a:pt x="148183" y="104394"/>
                </a:lnTo>
                <a:lnTo>
                  <a:pt x="130975" y="96520"/>
                </a:lnTo>
                <a:lnTo>
                  <a:pt x="130429" y="96266"/>
                </a:lnTo>
                <a:lnTo>
                  <a:pt x="130810" y="96520"/>
                </a:lnTo>
                <a:lnTo>
                  <a:pt x="114503" y="87630"/>
                </a:lnTo>
                <a:lnTo>
                  <a:pt x="114046" y="87376"/>
                </a:lnTo>
                <a:lnTo>
                  <a:pt x="114427" y="87630"/>
                </a:lnTo>
                <a:lnTo>
                  <a:pt x="98806" y="77724"/>
                </a:lnTo>
                <a:lnTo>
                  <a:pt x="99314" y="77978"/>
                </a:lnTo>
                <a:lnTo>
                  <a:pt x="98971" y="77724"/>
                </a:lnTo>
                <a:lnTo>
                  <a:pt x="87325" y="69037"/>
                </a:lnTo>
                <a:lnTo>
                  <a:pt x="88430" y="67094"/>
                </a:lnTo>
                <a:lnTo>
                  <a:pt x="89535" y="68580"/>
                </a:lnTo>
                <a:lnTo>
                  <a:pt x="91300" y="65112"/>
                </a:lnTo>
                <a:lnTo>
                  <a:pt x="138684" y="86233"/>
                </a:lnTo>
                <a:lnTo>
                  <a:pt x="186182" y="101981"/>
                </a:lnTo>
                <a:lnTo>
                  <a:pt x="239903" y="115824"/>
                </a:lnTo>
                <a:lnTo>
                  <a:pt x="298577" y="127381"/>
                </a:lnTo>
                <a:lnTo>
                  <a:pt x="339979" y="133731"/>
                </a:lnTo>
                <a:lnTo>
                  <a:pt x="382778" y="138938"/>
                </a:lnTo>
                <a:lnTo>
                  <a:pt x="426720" y="142621"/>
                </a:lnTo>
                <a:lnTo>
                  <a:pt x="471170" y="145034"/>
                </a:lnTo>
                <a:lnTo>
                  <a:pt x="560451" y="146558"/>
                </a:lnTo>
                <a:lnTo>
                  <a:pt x="604520" y="148971"/>
                </a:lnTo>
                <a:lnTo>
                  <a:pt x="647954" y="152654"/>
                </a:lnTo>
                <a:lnTo>
                  <a:pt x="690499" y="157734"/>
                </a:lnTo>
                <a:lnTo>
                  <a:pt x="690245" y="157734"/>
                </a:lnTo>
                <a:lnTo>
                  <a:pt x="731393" y="163957"/>
                </a:lnTo>
                <a:lnTo>
                  <a:pt x="731139" y="163957"/>
                </a:lnTo>
                <a:lnTo>
                  <a:pt x="770636" y="171450"/>
                </a:lnTo>
                <a:lnTo>
                  <a:pt x="770509" y="171323"/>
                </a:lnTo>
                <a:lnTo>
                  <a:pt x="789432" y="175514"/>
                </a:lnTo>
                <a:lnTo>
                  <a:pt x="789305" y="175387"/>
                </a:lnTo>
                <a:lnTo>
                  <a:pt x="807720" y="179832"/>
                </a:lnTo>
                <a:lnTo>
                  <a:pt x="807593" y="179832"/>
                </a:lnTo>
                <a:lnTo>
                  <a:pt x="825373" y="184404"/>
                </a:lnTo>
                <a:lnTo>
                  <a:pt x="825246" y="184277"/>
                </a:lnTo>
                <a:lnTo>
                  <a:pt x="842264" y="189230"/>
                </a:lnTo>
                <a:lnTo>
                  <a:pt x="842137" y="189103"/>
                </a:lnTo>
                <a:lnTo>
                  <a:pt x="858647" y="194056"/>
                </a:lnTo>
                <a:lnTo>
                  <a:pt x="858520" y="194056"/>
                </a:lnTo>
                <a:lnTo>
                  <a:pt x="874141" y="199263"/>
                </a:lnTo>
                <a:lnTo>
                  <a:pt x="874014" y="199263"/>
                </a:lnTo>
                <a:lnTo>
                  <a:pt x="888873" y="204597"/>
                </a:lnTo>
                <a:lnTo>
                  <a:pt x="888746" y="204470"/>
                </a:lnTo>
                <a:lnTo>
                  <a:pt x="902716" y="210058"/>
                </a:lnTo>
                <a:lnTo>
                  <a:pt x="938784" y="227203"/>
                </a:lnTo>
                <a:lnTo>
                  <a:pt x="938657" y="227076"/>
                </a:lnTo>
                <a:lnTo>
                  <a:pt x="948944" y="233172"/>
                </a:lnTo>
                <a:lnTo>
                  <a:pt x="957592" y="238899"/>
                </a:lnTo>
                <a:lnTo>
                  <a:pt x="957910" y="239141"/>
                </a:lnTo>
                <a:lnTo>
                  <a:pt x="965708" y="245110"/>
                </a:lnTo>
                <a:lnTo>
                  <a:pt x="965327" y="244856"/>
                </a:lnTo>
                <a:lnTo>
                  <a:pt x="965606" y="245110"/>
                </a:lnTo>
                <a:lnTo>
                  <a:pt x="972121" y="251040"/>
                </a:lnTo>
                <a:lnTo>
                  <a:pt x="971931" y="250825"/>
                </a:lnTo>
                <a:lnTo>
                  <a:pt x="972312" y="251206"/>
                </a:lnTo>
                <a:lnTo>
                  <a:pt x="972121" y="251040"/>
                </a:lnTo>
                <a:lnTo>
                  <a:pt x="972273" y="251206"/>
                </a:lnTo>
                <a:lnTo>
                  <a:pt x="977544" y="256933"/>
                </a:lnTo>
                <a:lnTo>
                  <a:pt x="984643" y="268732"/>
                </a:lnTo>
                <a:lnTo>
                  <a:pt x="986256" y="273862"/>
                </a:lnTo>
                <a:lnTo>
                  <a:pt x="986307" y="274320"/>
                </a:lnTo>
                <a:lnTo>
                  <a:pt x="986917" y="279527"/>
                </a:lnTo>
                <a:lnTo>
                  <a:pt x="999490" y="278257"/>
                </a:lnTo>
                <a:lnTo>
                  <a:pt x="998918" y="272923"/>
                </a:lnTo>
                <a:lnTo>
                  <a:pt x="998728" y="271018"/>
                </a:lnTo>
                <a:lnTo>
                  <a:pt x="997712" y="267843"/>
                </a:lnTo>
                <a:lnTo>
                  <a:pt x="996315" y="263398"/>
                </a:lnTo>
                <a:lnTo>
                  <a:pt x="995718" y="262255"/>
                </a:lnTo>
                <a:lnTo>
                  <a:pt x="992759" y="256540"/>
                </a:lnTo>
                <a:lnTo>
                  <a:pt x="992505" y="256032"/>
                </a:lnTo>
                <a:lnTo>
                  <a:pt x="988682" y="250825"/>
                </a:lnTo>
                <a:lnTo>
                  <a:pt x="987298" y="248920"/>
                </a:lnTo>
                <a:lnTo>
                  <a:pt x="981075" y="242062"/>
                </a:lnTo>
                <a:lnTo>
                  <a:pt x="977595" y="238887"/>
                </a:lnTo>
                <a:lnTo>
                  <a:pt x="973582" y="235204"/>
                </a:lnTo>
                <a:lnTo>
                  <a:pt x="970622" y="232918"/>
                </a:lnTo>
                <a:lnTo>
                  <a:pt x="965200" y="228727"/>
                </a:lnTo>
                <a:lnTo>
                  <a:pt x="962698" y="227076"/>
                </a:lnTo>
                <a:lnTo>
                  <a:pt x="955421" y="222250"/>
                </a:lnTo>
                <a:lnTo>
                  <a:pt x="953655" y="221234"/>
                </a:lnTo>
                <a:lnTo>
                  <a:pt x="944880" y="216154"/>
                </a:lnTo>
                <a:lnTo>
                  <a:pt x="943711" y="215519"/>
                </a:lnTo>
                <a:lnTo>
                  <a:pt x="933450" y="209931"/>
                </a:lnTo>
                <a:lnTo>
                  <a:pt x="921689" y="204470"/>
                </a:lnTo>
                <a:lnTo>
                  <a:pt x="920877" y="204089"/>
                </a:lnTo>
                <a:lnTo>
                  <a:pt x="907542" y="198247"/>
                </a:lnTo>
                <a:lnTo>
                  <a:pt x="893318" y="192659"/>
                </a:lnTo>
                <a:lnTo>
                  <a:pt x="883475" y="189103"/>
                </a:lnTo>
                <a:lnTo>
                  <a:pt x="878205" y="187198"/>
                </a:lnTo>
                <a:lnTo>
                  <a:pt x="869365" y="184277"/>
                </a:lnTo>
                <a:lnTo>
                  <a:pt x="862457" y="181991"/>
                </a:lnTo>
                <a:lnTo>
                  <a:pt x="840105" y="175387"/>
                </a:lnTo>
                <a:lnTo>
                  <a:pt x="828675" y="172085"/>
                </a:lnTo>
                <a:lnTo>
                  <a:pt x="825665" y="171323"/>
                </a:lnTo>
                <a:lnTo>
                  <a:pt x="810641" y="167513"/>
                </a:lnTo>
                <a:lnTo>
                  <a:pt x="773049" y="158877"/>
                </a:lnTo>
                <a:lnTo>
                  <a:pt x="733425" y="151511"/>
                </a:lnTo>
                <a:lnTo>
                  <a:pt x="692150" y="145161"/>
                </a:lnTo>
                <a:lnTo>
                  <a:pt x="667245" y="142138"/>
                </a:lnTo>
                <a:lnTo>
                  <a:pt x="685165" y="142748"/>
                </a:lnTo>
                <a:lnTo>
                  <a:pt x="818642" y="144272"/>
                </a:lnTo>
                <a:lnTo>
                  <a:pt x="884809" y="146558"/>
                </a:lnTo>
                <a:lnTo>
                  <a:pt x="949833" y="150241"/>
                </a:lnTo>
                <a:lnTo>
                  <a:pt x="1013333" y="155321"/>
                </a:lnTo>
                <a:lnTo>
                  <a:pt x="1074801" y="161417"/>
                </a:lnTo>
                <a:lnTo>
                  <a:pt x="1104646" y="164973"/>
                </a:lnTo>
                <a:lnTo>
                  <a:pt x="1104519" y="164973"/>
                </a:lnTo>
                <a:lnTo>
                  <a:pt x="1133602" y="168656"/>
                </a:lnTo>
                <a:lnTo>
                  <a:pt x="1133475" y="168656"/>
                </a:lnTo>
                <a:lnTo>
                  <a:pt x="1161923" y="172720"/>
                </a:lnTo>
                <a:lnTo>
                  <a:pt x="1161796" y="172720"/>
                </a:lnTo>
                <a:lnTo>
                  <a:pt x="1189228" y="177038"/>
                </a:lnTo>
                <a:lnTo>
                  <a:pt x="1215771" y="181483"/>
                </a:lnTo>
                <a:lnTo>
                  <a:pt x="1215644" y="181483"/>
                </a:lnTo>
                <a:lnTo>
                  <a:pt x="1241298" y="186182"/>
                </a:lnTo>
                <a:lnTo>
                  <a:pt x="1241171" y="186182"/>
                </a:lnTo>
                <a:lnTo>
                  <a:pt x="1265682" y="191135"/>
                </a:lnTo>
                <a:lnTo>
                  <a:pt x="1265555" y="191135"/>
                </a:lnTo>
                <a:lnTo>
                  <a:pt x="1289050" y="196215"/>
                </a:lnTo>
                <a:lnTo>
                  <a:pt x="1288923" y="196215"/>
                </a:lnTo>
                <a:lnTo>
                  <a:pt x="1311148" y="201422"/>
                </a:lnTo>
                <a:lnTo>
                  <a:pt x="1311021" y="201422"/>
                </a:lnTo>
                <a:lnTo>
                  <a:pt x="1331976" y="206883"/>
                </a:lnTo>
                <a:lnTo>
                  <a:pt x="1331849" y="206756"/>
                </a:lnTo>
                <a:lnTo>
                  <a:pt x="1351534" y="212471"/>
                </a:lnTo>
                <a:lnTo>
                  <a:pt x="1351407" y="212344"/>
                </a:lnTo>
                <a:lnTo>
                  <a:pt x="1369822" y="218059"/>
                </a:lnTo>
                <a:lnTo>
                  <a:pt x="1369568" y="218059"/>
                </a:lnTo>
                <a:lnTo>
                  <a:pt x="1386459" y="223901"/>
                </a:lnTo>
                <a:lnTo>
                  <a:pt x="1386332" y="223901"/>
                </a:lnTo>
                <a:lnTo>
                  <a:pt x="1401699" y="229743"/>
                </a:lnTo>
                <a:lnTo>
                  <a:pt x="1415288" y="235712"/>
                </a:lnTo>
                <a:lnTo>
                  <a:pt x="1414907" y="235585"/>
                </a:lnTo>
                <a:lnTo>
                  <a:pt x="1427099" y="241808"/>
                </a:lnTo>
                <a:lnTo>
                  <a:pt x="1426718" y="241554"/>
                </a:lnTo>
                <a:lnTo>
                  <a:pt x="1437259" y="247777"/>
                </a:lnTo>
                <a:lnTo>
                  <a:pt x="1436751" y="247523"/>
                </a:lnTo>
                <a:lnTo>
                  <a:pt x="1445133" y="253492"/>
                </a:lnTo>
                <a:lnTo>
                  <a:pt x="1445425" y="253746"/>
                </a:lnTo>
                <a:lnTo>
                  <a:pt x="1451241" y="259143"/>
                </a:lnTo>
                <a:lnTo>
                  <a:pt x="1451610" y="259588"/>
                </a:lnTo>
                <a:lnTo>
                  <a:pt x="1455775" y="264807"/>
                </a:lnTo>
                <a:lnTo>
                  <a:pt x="1458087" y="269735"/>
                </a:lnTo>
                <a:lnTo>
                  <a:pt x="1458226" y="269735"/>
                </a:lnTo>
                <a:lnTo>
                  <a:pt x="1470939" y="269735"/>
                </a:lnTo>
                <a:lnTo>
                  <a:pt x="1470787" y="268859"/>
                </a:lnTo>
                <a:lnTo>
                  <a:pt x="1470279" y="265938"/>
                </a:lnTo>
                <a:lnTo>
                  <a:pt x="1469974" y="265303"/>
                </a:lnTo>
                <a:lnTo>
                  <a:pt x="1469390" y="264033"/>
                </a:lnTo>
                <a:lnTo>
                  <a:pt x="1467053" y="258953"/>
                </a:lnTo>
                <a:lnTo>
                  <a:pt x="1466596" y="257937"/>
                </a:lnTo>
                <a:lnTo>
                  <a:pt x="1462798" y="253238"/>
                </a:lnTo>
                <a:lnTo>
                  <a:pt x="1460754" y="250698"/>
                </a:lnTo>
                <a:lnTo>
                  <a:pt x="1457617" y="247777"/>
                </a:lnTo>
                <a:lnTo>
                  <a:pt x="1453261" y="243713"/>
                </a:lnTo>
                <a:lnTo>
                  <a:pt x="1450276" y="241554"/>
                </a:lnTo>
                <a:lnTo>
                  <a:pt x="1443990" y="236982"/>
                </a:lnTo>
                <a:lnTo>
                  <a:pt x="1441843" y="235712"/>
                </a:lnTo>
                <a:lnTo>
                  <a:pt x="1433068" y="230505"/>
                </a:lnTo>
                <a:lnTo>
                  <a:pt x="1431302" y="229616"/>
                </a:lnTo>
                <a:lnTo>
                  <a:pt x="1420495" y="224155"/>
                </a:lnTo>
                <a:lnTo>
                  <a:pt x="1406398" y="217932"/>
                </a:lnTo>
                <a:lnTo>
                  <a:pt x="1391767" y="212344"/>
                </a:lnTo>
                <a:lnTo>
                  <a:pt x="1390777" y="211963"/>
                </a:lnTo>
                <a:lnTo>
                  <a:pt x="1375816" y="206756"/>
                </a:lnTo>
                <a:lnTo>
                  <a:pt x="1335278" y="194564"/>
                </a:lnTo>
                <a:lnTo>
                  <a:pt x="1291717" y="183769"/>
                </a:lnTo>
                <a:lnTo>
                  <a:pt x="1243584" y="173736"/>
                </a:lnTo>
                <a:lnTo>
                  <a:pt x="1191260" y="164465"/>
                </a:lnTo>
                <a:lnTo>
                  <a:pt x="1135253" y="156083"/>
                </a:lnTo>
                <a:lnTo>
                  <a:pt x="1076325" y="148844"/>
                </a:lnTo>
                <a:lnTo>
                  <a:pt x="1050886" y="146100"/>
                </a:lnTo>
                <a:lnTo>
                  <a:pt x="1093470" y="146431"/>
                </a:lnTo>
                <a:lnTo>
                  <a:pt x="1183005" y="148844"/>
                </a:lnTo>
                <a:lnTo>
                  <a:pt x="1271270" y="152654"/>
                </a:lnTo>
                <a:lnTo>
                  <a:pt x="1357249" y="157734"/>
                </a:lnTo>
                <a:lnTo>
                  <a:pt x="1399159" y="160782"/>
                </a:lnTo>
                <a:lnTo>
                  <a:pt x="1480693" y="167640"/>
                </a:lnTo>
                <a:lnTo>
                  <a:pt x="1519936" y="171450"/>
                </a:lnTo>
                <a:lnTo>
                  <a:pt x="1558290" y="175514"/>
                </a:lnTo>
                <a:lnTo>
                  <a:pt x="1595501" y="179959"/>
                </a:lnTo>
                <a:lnTo>
                  <a:pt x="1595374" y="179959"/>
                </a:lnTo>
                <a:lnTo>
                  <a:pt x="1631315" y="184531"/>
                </a:lnTo>
                <a:lnTo>
                  <a:pt x="1631188" y="184531"/>
                </a:lnTo>
                <a:lnTo>
                  <a:pt x="1665859" y="189230"/>
                </a:lnTo>
                <a:lnTo>
                  <a:pt x="1699006" y="194310"/>
                </a:lnTo>
                <a:lnTo>
                  <a:pt x="1698879" y="194310"/>
                </a:lnTo>
                <a:lnTo>
                  <a:pt x="1730629" y="199390"/>
                </a:lnTo>
                <a:lnTo>
                  <a:pt x="1730502" y="199390"/>
                </a:lnTo>
                <a:lnTo>
                  <a:pt x="1760601" y="204851"/>
                </a:lnTo>
                <a:lnTo>
                  <a:pt x="1760474" y="204851"/>
                </a:lnTo>
                <a:lnTo>
                  <a:pt x="1789049" y="210312"/>
                </a:lnTo>
                <a:lnTo>
                  <a:pt x="1788922" y="210312"/>
                </a:lnTo>
                <a:lnTo>
                  <a:pt x="1815465" y="216027"/>
                </a:lnTo>
                <a:lnTo>
                  <a:pt x="1815338" y="216027"/>
                </a:lnTo>
                <a:lnTo>
                  <a:pt x="1840230" y="221869"/>
                </a:lnTo>
                <a:lnTo>
                  <a:pt x="1840103" y="221742"/>
                </a:lnTo>
                <a:lnTo>
                  <a:pt x="1862963" y="227838"/>
                </a:lnTo>
                <a:lnTo>
                  <a:pt x="1862709" y="227711"/>
                </a:lnTo>
                <a:lnTo>
                  <a:pt x="1883664" y="233807"/>
                </a:lnTo>
                <a:lnTo>
                  <a:pt x="1883410" y="233680"/>
                </a:lnTo>
                <a:lnTo>
                  <a:pt x="1902079" y="239903"/>
                </a:lnTo>
                <a:lnTo>
                  <a:pt x="1901825" y="239776"/>
                </a:lnTo>
                <a:lnTo>
                  <a:pt x="1910461" y="242951"/>
                </a:lnTo>
                <a:lnTo>
                  <a:pt x="1910334" y="242824"/>
                </a:lnTo>
                <a:lnTo>
                  <a:pt x="1918208" y="245999"/>
                </a:lnTo>
                <a:lnTo>
                  <a:pt x="1918081" y="245999"/>
                </a:lnTo>
                <a:lnTo>
                  <a:pt x="1925447" y="249174"/>
                </a:lnTo>
                <a:lnTo>
                  <a:pt x="1948053" y="261493"/>
                </a:lnTo>
                <a:lnTo>
                  <a:pt x="1947799" y="261239"/>
                </a:lnTo>
                <a:lnTo>
                  <a:pt x="1952244" y="264414"/>
                </a:lnTo>
                <a:lnTo>
                  <a:pt x="1951736" y="264160"/>
                </a:lnTo>
                <a:lnTo>
                  <a:pt x="1955546" y="267335"/>
                </a:lnTo>
                <a:lnTo>
                  <a:pt x="1955038" y="266954"/>
                </a:lnTo>
                <a:lnTo>
                  <a:pt x="1957933" y="270103"/>
                </a:lnTo>
                <a:lnTo>
                  <a:pt x="1958060" y="270256"/>
                </a:lnTo>
                <a:lnTo>
                  <a:pt x="1961642" y="277495"/>
                </a:lnTo>
                <a:lnTo>
                  <a:pt x="1961769" y="277495"/>
                </a:lnTo>
                <a:lnTo>
                  <a:pt x="1961718" y="278130"/>
                </a:lnTo>
                <a:lnTo>
                  <a:pt x="1961896" y="279654"/>
                </a:lnTo>
                <a:lnTo>
                  <a:pt x="1974596" y="278130"/>
                </a:lnTo>
                <a:lnTo>
                  <a:pt x="1974354" y="276352"/>
                </a:lnTo>
                <a:lnTo>
                  <a:pt x="1974215" y="275336"/>
                </a:lnTo>
                <a:lnTo>
                  <a:pt x="1974126" y="274662"/>
                </a:lnTo>
                <a:lnTo>
                  <a:pt x="1974037" y="274193"/>
                </a:lnTo>
                <a:lnTo>
                  <a:pt x="1973364" y="272034"/>
                </a:lnTo>
                <a:lnTo>
                  <a:pt x="1972691" y="269875"/>
                </a:lnTo>
                <a:lnTo>
                  <a:pt x="1972551" y="269621"/>
                </a:lnTo>
                <a:lnTo>
                  <a:pt x="1971370" y="267335"/>
                </a:lnTo>
                <a:lnTo>
                  <a:pt x="1970532" y="265684"/>
                </a:lnTo>
                <a:lnTo>
                  <a:pt x="1969579" y="264414"/>
                </a:lnTo>
                <a:lnTo>
                  <a:pt x="1967611" y="261747"/>
                </a:lnTo>
                <a:lnTo>
                  <a:pt x="1967115" y="261239"/>
                </a:lnTo>
                <a:lnTo>
                  <a:pt x="1964169" y="258191"/>
                </a:lnTo>
                <a:lnTo>
                  <a:pt x="1960829" y="255143"/>
                </a:lnTo>
                <a:lnTo>
                  <a:pt x="1959991" y="254381"/>
                </a:lnTo>
                <a:lnTo>
                  <a:pt x="1955165" y="250952"/>
                </a:lnTo>
                <a:lnTo>
                  <a:pt x="1952269" y="249047"/>
                </a:lnTo>
                <a:lnTo>
                  <a:pt x="1949958" y="247523"/>
                </a:lnTo>
                <a:lnTo>
                  <a:pt x="1943989" y="244094"/>
                </a:lnTo>
                <a:lnTo>
                  <a:pt x="1941487" y="242824"/>
                </a:lnTo>
                <a:lnTo>
                  <a:pt x="1937512" y="240792"/>
                </a:lnTo>
                <a:lnTo>
                  <a:pt x="1935353" y="239776"/>
                </a:lnTo>
                <a:lnTo>
                  <a:pt x="1930527" y="237490"/>
                </a:lnTo>
                <a:lnTo>
                  <a:pt x="1922907" y="234188"/>
                </a:lnTo>
                <a:lnTo>
                  <a:pt x="1921624" y="233680"/>
                </a:lnTo>
                <a:lnTo>
                  <a:pt x="1914906" y="231013"/>
                </a:lnTo>
                <a:lnTo>
                  <a:pt x="1905749" y="227711"/>
                </a:lnTo>
                <a:lnTo>
                  <a:pt x="1887601" y="221742"/>
                </a:lnTo>
                <a:lnTo>
                  <a:pt x="1887220" y="221615"/>
                </a:lnTo>
                <a:lnTo>
                  <a:pt x="1866265" y="215519"/>
                </a:lnTo>
                <a:lnTo>
                  <a:pt x="1818132" y="203581"/>
                </a:lnTo>
                <a:lnTo>
                  <a:pt x="1762887" y="192405"/>
                </a:lnTo>
                <a:lnTo>
                  <a:pt x="1700911" y="181737"/>
                </a:lnTo>
                <a:lnTo>
                  <a:pt x="1597025" y="167386"/>
                </a:lnTo>
                <a:lnTo>
                  <a:pt x="1481963" y="154940"/>
                </a:lnTo>
                <a:lnTo>
                  <a:pt x="1400175" y="148082"/>
                </a:lnTo>
                <a:lnTo>
                  <a:pt x="1377238" y="146431"/>
                </a:lnTo>
                <a:lnTo>
                  <a:pt x="1478927" y="146900"/>
                </a:lnTo>
                <a:lnTo>
                  <a:pt x="1626743" y="152400"/>
                </a:lnTo>
                <a:lnTo>
                  <a:pt x="1732153" y="158115"/>
                </a:lnTo>
                <a:lnTo>
                  <a:pt x="1783461" y="161417"/>
                </a:lnTo>
                <a:lnTo>
                  <a:pt x="1930273" y="172720"/>
                </a:lnTo>
                <a:lnTo>
                  <a:pt x="2021205" y="181483"/>
                </a:lnTo>
                <a:lnTo>
                  <a:pt x="2064258" y="186182"/>
                </a:lnTo>
                <a:lnTo>
                  <a:pt x="2105660" y="191135"/>
                </a:lnTo>
                <a:lnTo>
                  <a:pt x="2105533" y="191135"/>
                </a:lnTo>
                <a:lnTo>
                  <a:pt x="2145017" y="196215"/>
                </a:lnTo>
                <a:lnTo>
                  <a:pt x="2144890" y="196215"/>
                </a:lnTo>
                <a:lnTo>
                  <a:pt x="2182368" y="201549"/>
                </a:lnTo>
                <a:lnTo>
                  <a:pt x="2234438" y="209677"/>
                </a:lnTo>
                <a:lnTo>
                  <a:pt x="2266442" y="215392"/>
                </a:lnTo>
                <a:lnTo>
                  <a:pt x="2281555" y="218313"/>
                </a:lnTo>
                <a:lnTo>
                  <a:pt x="2281555" y="218186"/>
                </a:lnTo>
                <a:lnTo>
                  <a:pt x="2296033" y="221234"/>
                </a:lnTo>
                <a:lnTo>
                  <a:pt x="2295906" y="221234"/>
                </a:lnTo>
                <a:lnTo>
                  <a:pt x="2309876" y="224155"/>
                </a:lnTo>
                <a:lnTo>
                  <a:pt x="2309749" y="224155"/>
                </a:lnTo>
                <a:lnTo>
                  <a:pt x="2323084" y="227076"/>
                </a:lnTo>
                <a:lnTo>
                  <a:pt x="2335657" y="229997"/>
                </a:lnTo>
                <a:lnTo>
                  <a:pt x="2335530" y="229997"/>
                </a:lnTo>
                <a:lnTo>
                  <a:pt x="2347468" y="233045"/>
                </a:lnTo>
                <a:lnTo>
                  <a:pt x="2358771" y="236093"/>
                </a:lnTo>
                <a:lnTo>
                  <a:pt x="2358644" y="236093"/>
                </a:lnTo>
                <a:lnTo>
                  <a:pt x="2369312" y="239141"/>
                </a:lnTo>
                <a:lnTo>
                  <a:pt x="2369185" y="239014"/>
                </a:lnTo>
                <a:lnTo>
                  <a:pt x="2379091" y="242189"/>
                </a:lnTo>
                <a:lnTo>
                  <a:pt x="2378964" y="242189"/>
                </a:lnTo>
                <a:lnTo>
                  <a:pt x="2388108" y="245237"/>
                </a:lnTo>
                <a:lnTo>
                  <a:pt x="2387854" y="245110"/>
                </a:lnTo>
                <a:lnTo>
                  <a:pt x="2396363" y="248285"/>
                </a:lnTo>
                <a:lnTo>
                  <a:pt x="2396236" y="248158"/>
                </a:lnTo>
                <a:lnTo>
                  <a:pt x="2403983" y="251333"/>
                </a:lnTo>
                <a:lnTo>
                  <a:pt x="2410625" y="254355"/>
                </a:lnTo>
                <a:lnTo>
                  <a:pt x="2416302" y="257302"/>
                </a:lnTo>
                <a:lnTo>
                  <a:pt x="2416518" y="257429"/>
                </a:lnTo>
                <a:lnTo>
                  <a:pt x="2421661" y="260426"/>
                </a:lnTo>
                <a:lnTo>
                  <a:pt x="2433675" y="272630"/>
                </a:lnTo>
                <a:lnTo>
                  <a:pt x="2446439" y="272630"/>
                </a:lnTo>
                <a:lnTo>
                  <a:pt x="2446337" y="271907"/>
                </a:lnTo>
                <a:lnTo>
                  <a:pt x="2446109" y="270129"/>
                </a:lnTo>
                <a:lnTo>
                  <a:pt x="2446020" y="269367"/>
                </a:lnTo>
                <a:lnTo>
                  <a:pt x="2445562" y="268224"/>
                </a:lnTo>
                <a:lnTo>
                  <a:pt x="2444546" y="265684"/>
                </a:lnTo>
                <a:lnTo>
                  <a:pt x="2444242" y="264922"/>
                </a:lnTo>
                <a:lnTo>
                  <a:pt x="2441448" y="260604"/>
                </a:lnTo>
                <a:lnTo>
                  <a:pt x="2441092" y="260223"/>
                </a:lnTo>
                <a:lnTo>
                  <a:pt x="2437892" y="256794"/>
                </a:lnTo>
                <a:lnTo>
                  <a:pt x="2434818" y="254254"/>
                </a:lnTo>
                <a:lnTo>
                  <a:pt x="2433447" y="253111"/>
                </a:lnTo>
                <a:lnTo>
                  <a:pt x="2430615" y="251206"/>
                </a:lnTo>
                <a:lnTo>
                  <a:pt x="2428367" y="249682"/>
                </a:lnTo>
                <a:lnTo>
                  <a:pt x="2425827" y="248158"/>
                </a:lnTo>
                <a:lnTo>
                  <a:pt x="2422652" y="246253"/>
                </a:lnTo>
                <a:lnTo>
                  <a:pt x="2420404" y="245110"/>
                </a:lnTo>
                <a:lnTo>
                  <a:pt x="2416175" y="242951"/>
                </a:lnTo>
                <a:lnTo>
                  <a:pt x="2408936" y="239649"/>
                </a:lnTo>
                <a:lnTo>
                  <a:pt x="2407386" y="239014"/>
                </a:lnTo>
                <a:lnTo>
                  <a:pt x="2400935" y="236347"/>
                </a:lnTo>
                <a:lnTo>
                  <a:pt x="2392172" y="233172"/>
                </a:lnTo>
                <a:lnTo>
                  <a:pt x="2350643" y="220726"/>
                </a:lnTo>
                <a:lnTo>
                  <a:pt x="2340686" y="218186"/>
                </a:lnTo>
                <a:lnTo>
                  <a:pt x="2338705" y="217678"/>
                </a:lnTo>
                <a:lnTo>
                  <a:pt x="2283968" y="205740"/>
                </a:lnTo>
                <a:lnTo>
                  <a:pt x="2219693" y="194437"/>
                </a:lnTo>
                <a:lnTo>
                  <a:pt x="2146668" y="183642"/>
                </a:lnTo>
                <a:lnTo>
                  <a:pt x="2065782" y="173609"/>
                </a:lnTo>
                <a:lnTo>
                  <a:pt x="1977771" y="164338"/>
                </a:lnTo>
                <a:lnTo>
                  <a:pt x="1931416" y="160020"/>
                </a:lnTo>
                <a:lnTo>
                  <a:pt x="1834667" y="152590"/>
                </a:lnTo>
                <a:lnTo>
                  <a:pt x="1890903" y="153924"/>
                </a:lnTo>
                <a:lnTo>
                  <a:pt x="2020189" y="159004"/>
                </a:lnTo>
                <a:lnTo>
                  <a:pt x="2083308" y="162052"/>
                </a:lnTo>
                <a:lnTo>
                  <a:pt x="2264918" y="172974"/>
                </a:lnTo>
                <a:lnTo>
                  <a:pt x="2322576" y="177165"/>
                </a:lnTo>
                <a:lnTo>
                  <a:pt x="2484247" y="191008"/>
                </a:lnTo>
                <a:lnTo>
                  <a:pt x="2581529" y="201295"/>
                </a:lnTo>
                <a:lnTo>
                  <a:pt x="2626868" y="206756"/>
                </a:lnTo>
                <a:lnTo>
                  <a:pt x="2626741" y="206756"/>
                </a:lnTo>
                <a:lnTo>
                  <a:pt x="2689733" y="215138"/>
                </a:lnTo>
                <a:lnTo>
                  <a:pt x="2746629" y="223901"/>
                </a:lnTo>
                <a:lnTo>
                  <a:pt x="2746502" y="223901"/>
                </a:lnTo>
                <a:lnTo>
                  <a:pt x="2780919" y="229870"/>
                </a:lnTo>
                <a:lnTo>
                  <a:pt x="2780792" y="229870"/>
                </a:lnTo>
                <a:lnTo>
                  <a:pt x="2796794" y="232918"/>
                </a:lnTo>
                <a:lnTo>
                  <a:pt x="2796667" y="232918"/>
                </a:lnTo>
                <a:lnTo>
                  <a:pt x="2826385" y="239141"/>
                </a:lnTo>
                <a:lnTo>
                  <a:pt x="2826258" y="239014"/>
                </a:lnTo>
                <a:lnTo>
                  <a:pt x="2839847" y="242189"/>
                </a:lnTo>
                <a:lnTo>
                  <a:pt x="2852674" y="245364"/>
                </a:lnTo>
                <a:lnTo>
                  <a:pt x="2852547" y="245364"/>
                </a:lnTo>
                <a:lnTo>
                  <a:pt x="2864485" y="248539"/>
                </a:lnTo>
                <a:lnTo>
                  <a:pt x="2875534" y="251714"/>
                </a:lnTo>
                <a:lnTo>
                  <a:pt x="2875280" y="251587"/>
                </a:lnTo>
                <a:lnTo>
                  <a:pt x="2885567" y="254889"/>
                </a:lnTo>
                <a:lnTo>
                  <a:pt x="2885440" y="254762"/>
                </a:lnTo>
                <a:lnTo>
                  <a:pt x="2894711" y="258064"/>
                </a:lnTo>
                <a:lnTo>
                  <a:pt x="2894584" y="257937"/>
                </a:lnTo>
                <a:lnTo>
                  <a:pt x="2902966" y="261239"/>
                </a:lnTo>
                <a:lnTo>
                  <a:pt x="2902712" y="261112"/>
                </a:lnTo>
                <a:lnTo>
                  <a:pt x="2910205" y="264287"/>
                </a:lnTo>
                <a:lnTo>
                  <a:pt x="2916047" y="267220"/>
                </a:lnTo>
                <a:lnTo>
                  <a:pt x="2916466" y="267462"/>
                </a:lnTo>
                <a:lnTo>
                  <a:pt x="2921635" y="270510"/>
                </a:lnTo>
                <a:lnTo>
                  <a:pt x="2921127" y="270129"/>
                </a:lnTo>
                <a:lnTo>
                  <a:pt x="2931541" y="282575"/>
                </a:lnTo>
                <a:lnTo>
                  <a:pt x="2941891" y="280797"/>
                </a:lnTo>
                <a:lnTo>
                  <a:pt x="2944114" y="280416"/>
                </a:lnTo>
                <a:lnTo>
                  <a:pt x="2943872" y="279146"/>
                </a:lnTo>
                <a:lnTo>
                  <a:pt x="2943606" y="277622"/>
                </a:lnTo>
                <a:lnTo>
                  <a:pt x="2940075" y="270129"/>
                </a:lnTo>
                <a:lnTo>
                  <a:pt x="2937764" y="267220"/>
                </a:lnTo>
                <a:lnTo>
                  <a:pt x="2934309" y="264160"/>
                </a:lnTo>
                <a:lnTo>
                  <a:pt x="2933446" y="263398"/>
                </a:lnTo>
                <a:lnTo>
                  <a:pt x="2930321" y="261112"/>
                </a:lnTo>
                <a:lnTo>
                  <a:pt x="2928239" y="259588"/>
                </a:lnTo>
                <a:lnTo>
                  <a:pt x="2925356" y="257937"/>
                </a:lnTo>
                <a:lnTo>
                  <a:pt x="2922270" y="256159"/>
                </a:lnTo>
                <a:lnTo>
                  <a:pt x="2919476" y="254762"/>
                </a:lnTo>
                <a:lnTo>
                  <a:pt x="2915412" y="252730"/>
                </a:lnTo>
                <a:lnTo>
                  <a:pt x="2912719" y="251587"/>
                </a:lnTo>
                <a:lnTo>
                  <a:pt x="2907665" y="249428"/>
                </a:lnTo>
                <a:lnTo>
                  <a:pt x="2899029" y="246126"/>
                </a:lnTo>
                <a:lnTo>
                  <a:pt x="2889504" y="242824"/>
                </a:lnTo>
                <a:lnTo>
                  <a:pt x="2879090" y="239522"/>
                </a:lnTo>
                <a:lnTo>
                  <a:pt x="2877299" y="239014"/>
                </a:lnTo>
                <a:lnTo>
                  <a:pt x="2867914" y="236347"/>
                </a:lnTo>
                <a:lnTo>
                  <a:pt x="2829052" y="226695"/>
                </a:lnTo>
                <a:lnTo>
                  <a:pt x="2766187" y="214376"/>
                </a:lnTo>
                <a:lnTo>
                  <a:pt x="2691511" y="202565"/>
                </a:lnTo>
                <a:lnTo>
                  <a:pt x="2628392" y="194056"/>
                </a:lnTo>
                <a:lnTo>
                  <a:pt x="2535428" y="183388"/>
                </a:lnTo>
                <a:lnTo>
                  <a:pt x="2433447" y="173482"/>
                </a:lnTo>
                <a:lnTo>
                  <a:pt x="2323592" y="164465"/>
                </a:lnTo>
                <a:lnTo>
                  <a:pt x="2145919" y="152781"/>
                </a:lnTo>
                <a:lnTo>
                  <a:pt x="2064689" y="148577"/>
                </a:lnTo>
                <a:lnTo>
                  <a:pt x="2343023" y="156591"/>
                </a:lnTo>
                <a:lnTo>
                  <a:pt x="2416429" y="159639"/>
                </a:lnTo>
                <a:lnTo>
                  <a:pt x="2558923" y="166497"/>
                </a:lnTo>
                <a:lnTo>
                  <a:pt x="2759456" y="178689"/>
                </a:lnTo>
                <a:lnTo>
                  <a:pt x="2822194" y="183261"/>
                </a:lnTo>
                <a:lnTo>
                  <a:pt x="2882646" y="187960"/>
                </a:lnTo>
                <a:lnTo>
                  <a:pt x="2995930" y="198120"/>
                </a:lnTo>
                <a:lnTo>
                  <a:pt x="3098038" y="208915"/>
                </a:lnTo>
                <a:lnTo>
                  <a:pt x="3187954" y="220345"/>
                </a:lnTo>
                <a:lnTo>
                  <a:pt x="3187827" y="220345"/>
                </a:lnTo>
                <a:lnTo>
                  <a:pt x="3227705" y="226187"/>
                </a:lnTo>
                <a:lnTo>
                  <a:pt x="3227578" y="226187"/>
                </a:lnTo>
                <a:lnTo>
                  <a:pt x="3264027" y="232283"/>
                </a:lnTo>
                <a:lnTo>
                  <a:pt x="3263900" y="232283"/>
                </a:lnTo>
                <a:lnTo>
                  <a:pt x="3296539" y="238379"/>
                </a:lnTo>
                <a:lnTo>
                  <a:pt x="3296412" y="238379"/>
                </a:lnTo>
                <a:lnTo>
                  <a:pt x="3325241" y="244475"/>
                </a:lnTo>
                <a:lnTo>
                  <a:pt x="3324987" y="244475"/>
                </a:lnTo>
                <a:lnTo>
                  <a:pt x="3349879" y="250698"/>
                </a:lnTo>
                <a:lnTo>
                  <a:pt x="3349625" y="250698"/>
                </a:lnTo>
                <a:lnTo>
                  <a:pt x="3385832" y="263182"/>
                </a:lnTo>
                <a:lnTo>
                  <a:pt x="3403981" y="279019"/>
                </a:lnTo>
                <a:lnTo>
                  <a:pt x="3414547" y="275082"/>
                </a:lnTo>
                <a:lnTo>
                  <a:pt x="3415919" y="2745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/>
          <p:nvPr/>
        </p:nvSpPr>
        <p:spPr>
          <a:xfrm>
            <a:off x="3340894" y="5250180"/>
            <a:ext cx="2546033" cy="232886"/>
          </a:xfrm>
          <a:custGeom>
            <a:avLst/>
            <a:gdLst/>
            <a:ahLst/>
            <a:cxnLst/>
            <a:rect l="l" t="t" r="r" b="b"/>
            <a:pathLst>
              <a:path w="3394709" h="310514">
                <a:moveTo>
                  <a:pt x="2346604" y="145161"/>
                </a:moveTo>
                <a:lnTo>
                  <a:pt x="2323846" y="145034"/>
                </a:lnTo>
                <a:lnTo>
                  <a:pt x="2323973" y="145161"/>
                </a:lnTo>
                <a:lnTo>
                  <a:pt x="2346604" y="145161"/>
                </a:lnTo>
                <a:close/>
              </a:path>
              <a:path w="3394709" h="310514">
                <a:moveTo>
                  <a:pt x="2424811" y="301371"/>
                </a:moveTo>
                <a:lnTo>
                  <a:pt x="2424417" y="296672"/>
                </a:lnTo>
                <a:lnTo>
                  <a:pt x="2411730" y="296672"/>
                </a:lnTo>
                <a:lnTo>
                  <a:pt x="2411590" y="296672"/>
                </a:lnTo>
                <a:lnTo>
                  <a:pt x="2412238" y="302514"/>
                </a:lnTo>
                <a:lnTo>
                  <a:pt x="2424811" y="301371"/>
                </a:lnTo>
                <a:close/>
              </a:path>
              <a:path w="3394709" h="310514">
                <a:moveTo>
                  <a:pt x="3394456" y="303784"/>
                </a:moveTo>
                <a:lnTo>
                  <a:pt x="3393160" y="296672"/>
                </a:lnTo>
                <a:lnTo>
                  <a:pt x="3392678" y="295021"/>
                </a:lnTo>
                <a:lnTo>
                  <a:pt x="3392043" y="293751"/>
                </a:lnTo>
                <a:lnTo>
                  <a:pt x="3390582" y="290830"/>
                </a:lnTo>
                <a:lnTo>
                  <a:pt x="3390519" y="290703"/>
                </a:lnTo>
                <a:lnTo>
                  <a:pt x="3388537" y="287782"/>
                </a:lnTo>
                <a:lnTo>
                  <a:pt x="3387598" y="286385"/>
                </a:lnTo>
                <a:lnTo>
                  <a:pt x="3384042" y="282321"/>
                </a:lnTo>
                <a:lnTo>
                  <a:pt x="3382949" y="281305"/>
                </a:lnTo>
                <a:lnTo>
                  <a:pt x="3379851" y="278384"/>
                </a:lnTo>
                <a:lnTo>
                  <a:pt x="3375152" y="274586"/>
                </a:lnTo>
                <a:lnTo>
                  <a:pt x="3370364" y="271272"/>
                </a:lnTo>
                <a:lnTo>
                  <a:pt x="3369818" y="270891"/>
                </a:lnTo>
                <a:lnTo>
                  <a:pt x="3365233" y="267970"/>
                </a:lnTo>
                <a:lnTo>
                  <a:pt x="3363849" y="267081"/>
                </a:lnTo>
                <a:lnTo>
                  <a:pt x="3357372" y="263525"/>
                </a:lnTo>
                <a:lnTo>
                  <a:pt x="3352800" y="261239"/>
                </a:lnTo>
                <a:lnTo>
                  <a:pt x="3350260" y="259969"/>
                </a:lnTo>
                <a:lnTo>
                  <a:pt x="3342640" y="256413"/>
                </a:lnTo>
                <a:lnTo>
                  <a:pt x="3325622" y="249428"/>
                </a:lnTo>
                <a:lnTo>
                  <a:pt x="3321735" y="248031"/>
                </a:lnTo>
                <a:lnTo>
                  <a:pt x="3306572" y="242570"/>
                </a:lnTo>
                <a:lnTo>
                  <a:pt x="3262122" y="229362"/>
                </a:lnTo>
                <a:lnTo>
                  <a:pt x="3209925" y="216662"/>
                </a:lnTo>
                <a:lnTo>
                  <a:pt x="3185299" y="211455"/>
                </a:lnTo>
                <a:lnTo>
                  <a:pt x="3181096" y="210566"/>
                </a:lnTo>
                <a:lnTo>
                  <a:pt x="3118485" y="199009"/>
                </a:lnTo>
                <a:lnTo>
                  <a:pt x="3013710" y="183261"/>
                </a:lnTo>
                <a:lnTo>
                  <a:pt x="3006775" y="182372"/>
                </a:lnTo>
                <a:lnTo>
                  <a:pt x="2976118" y="178435"/>
                </a:lnTo>
                <a:lnTo>
                  <a:pt x="2897632" y="169799"/>
                </a:lnTo>
                <a:lnTo>
                  <a:pt x="2856865" y="165735"/>
                </a:lnTo>
                <a:lnTo>
                  <a:pt x="2772791" y="158877"/>
                </a:lnTo>
                <a:lnTo>
                  <a:pt x="2729484" y="155829"/>
                </a:lnTo>
                <a:lnTo>
                  <a:pt x="2685796" y="153289"/>
                </a:lnTo>
                <a:lnTo>
                  <a:pt x="2596642" y="149098"/>
                </a:lnTo>
                <a:lnTo>
                  <a:pt x="2506218" y="146558"/>
                </a:lnTo>
                <a:lnTo>
                  <a:pt x="2323973" y="145161"/>
                </a:lnTo>
                <a:lnTo>
                  <a:pt x="2233676" y="142494"/>
                </a:lnTo>
                <a:lnTo>
                  <a:pt x="2144776" y="138430"/>
                </a:lnTo>
                <a:lnTo>
                  <a:pt x="2101088" y="135890"/>
                </a:lnTo>
                <a:lnTo>
                  <a:pt x="2059762" y="133083"/>
                </a:lnTo>
                <a:lnTo>
                  <a:pt x="2059762" y="145580"/>
                </a:lnTo>
                <a:lnTo>
                  <a:pt x="2041779" y="144907"/>
                </a:lnTo>
                <a:lnTo>
                  <a:pt x="1974469" y="140716"/>
                </a:lnTo>
                <a:lnTo>
                  <a:pt x="1908937" y="135001"/>
                </a:lnTo>
                <a:lnTo>
                  <a:pt x="1876806" y="131699"/>
                </a:lnTo>
                <a:lnTo>
                  <a:pt x="1876933" y="131699"/>
                </a:lnTo>
                <a:lnTo>
                  <a:pt x="1858098" y="129578"/>
                </a:lnTo>
                <a:lnTo>
                  <a:pt x="1858098" y="142278"/>
                </a:lnTo>
                <a:lnTo>
                  <a:pt x="1839468" y="141224"/>
                </a:lnTo>
                <a:lnTo>
                  <a:pt x="1839722" y="141224"/>
                </a:lnTo>
                <a:lnTo>
                  <a:pt x="1796415" y="137287"/>
                </a:lnTo>
                <a:lnTo>
                  <a:pt x="1795018" y="137160"/>
                </a:lnTo>
                <a:lnTo>
                  <a:pt x="1795272" y="137287"/>
                </a:lnTo>
                <a:lnTo>
                  <a:pt x="1751711" y="131699"/>
                </a:lnTo>
                <a:lnTo>
                  <a:pt x="1751965" y="131699"/>
                </a:lnTo>
                <a:lnTo>
                  <a:pt x="1710575" y="124968"/>
                </a:lnTo>
                <a:lnTo>
                  <a:pt x="1709801" y="124841"/>
                </a:lnTo>
                <a:lnTo>
                  <a:pt x="1709928" y="124968"/>
                </a:lnTo>
                <a:lnTo>
                  <a:pt x="1669542" y="116967"/>
                </a:lnTo>
                <a:lnTo>
                  <a:pt x="1669796" y="116967"/>
                </a:lnTo>
                <a:lnTo>
                  <a:pt x="1650492" y="112522"/>
                </a:lnTo>
                <a:lnTo>
                  <a:pt x="1631696" y="107823"/>
                </a:lnTo>
                <a:lnTo>
                  <a:pt x="1631823" y="107823"/>
                </a:lnTo>
                <a:lnTo>
                  <a:pt x="1613662" y="102870"/>
                </a:lnTo>
                <a:lnTo>
                  <a:pt x="1613789" y="102870"/>
                </a:lnTo>
                <a:lnTo>
                  <a:pt x="1596263" y="97790"/>
                </a:lnTo>
                <a:lnTo>
                  <a:pt x="1596390" y="97790"/>
                </a:lnTo>
                <a:lnTo>
                  <a:pt x="1580007" y="92456"/>
                </a:lnTo>
                <a:lnTo>
                  <a:pt x="1579626" y="92329"/>
                </a:lnTo>
                <a:lnTo>
                  <a:pt x="1579753" y="92456"/>
                </a:lnTo>
                <a:lnTo>
                  <a:pt x="1563979" y="86868"/>
                </a:lnTo>
                <a:lnTo>
                  <a:pt x="1563624" y="86741"/>
                </a:lnTo>
                <a:lnTo>
                  <a:pt x="1563878" y="86868"/>
                </a:lnTo>
                <a:lnTo>
                  <a:pt x="1548968" y="81153"/>
                </a:lnTo>
                <a:lnTo>
                  <a:pt x="1548638" y="81026"/>
                </a:lnTo>
                <a:lnTo>
                  <a:pt x="1548765" y="81153"/>
                </a:lnTo>
                <a:lnTo>
                  <a:pt x="1538312" y="76720"/>
                </a:lnTo>
                <a:lnTo>
                  <a:pt x="1555623" y="82677"/>
                </a:lnTo>
                <a:lnTo>
                  <a:pt x="1576197" y="89027"/>
                </a:lnTo>
                <a:lnTo>
                  <a:pt x="1621028" y="101219"/>
                </a:lnTo>
                <a:lnTo>
                  <a:pt x="1670939" y="112649"/>
                </a:lnTo>
                <a:lnTo>
                  <a:pt x="1725041" y="123063"/>
                </a:lnTo>
                <a:lnTo>
                  <a:pt x="1782826" y="132334"/>
                </a:lnTo>
                <a:lnTo>
                  <a:pt x="1843913" y="140716"/>
                </a:lnTo>
                <a:lnTo>
                  <a:pt x="1858098" y="142278"/>
                </a:lnTo>
                <a:lnTo>
                  <a:pt x="1858098" y="129578"/>
                </a:lnTo>
                <a:lnTo>
                  <a:pt x="1845437" y="128143"/>
                </a:lnTo>
                <a:lnTo>
                  <a:pt x="1845564" y="128143"/>
                </a:lnTo>
                <a:lnTo>
                  <a:pt x="1814703" y="124079"/>
                </a:lnTo>
                <a:lnTo>
                  <a:pt x="1814830" y="124079"/>
                </a:lnTo>
                <a:lnTo>
                  <a:pt x="1784731" y="119888"/>
                </a:lnTo>
                <a:lnTo>
                  <a:pt x="1755521" y="115316"/>
                </a:lnTo>
                <a:lnTo>
                  <a:pt x="1755648" y="115316"/>
                </a:lnTo>
                <a:lnTo>
                  <a:pt x="1727200" y="110490"/>
                </a:lnTo>
                <a:lnTo>
                  <a:pt x="1727327" y="110490"/>
                </a:lnTo>
                <a:lnTo>
                  <a:pt x="1699768" y="105410"/>
                </a:lnTo>
                <a:lnTo>
                  <a:pt x="1699895" y="105410"/>
                </a:lnTo>
                <a:lnTo>
                  <a:pt x="1673479" y="100203"/>
                </a:lnTo>
                <a:lnTo>
                  <a:pt x="1673606" y="100203"/>
                </a:lnTo>
                <a:lnTo>
                  <a:pt x="1648206" y="94615"/>
                </a:lnTo>
                <a:lnTo>
                  <a:pt x="1624076" y="88900"/>
                </a:lnTo>
                <a:lnTo>
                  <a:pt x="1624203" y="88900"/>
                </a:lnTo>
                <a:lnTo>
                  <a:pt x="1620964" y="88061"/>
                </a:lnTo>
                <a:lnTo>
                  <a:pt x="1679321" y="99822"/>
                </a:lnTo>
                <a:lnTo>
                  <a:pt x="1744980" y="110998"/>
                </a:lnTo>
                <a:lnTo>
                  <a:pt x="1816227" y="121285"/>
                </a:lnTo>
                <a:lnTo>
                  <a:pt x="1892554" y="130556"/>
                </a:lnTo>
                <a:lnTo>
                  <a:pt x="1973072" y="138684"/>
                </a:lnTo>
                <a:lnTo>
                  <a:pt x="2014855" y="142240"/>
                </a:lnTo>
                <a:lnTo>
                  <a:pt x="2059762" y="145580"/>
                </a:lnTo>
                <a:lnTo>
                  <a:pt x="2059762" y="133083"/>
                </a:lnTo>
                <a:lnTo>
                  <a:pt x="2058149" y="132969"/>
                </a:lnTo>
                <a:lnTo>
                  <a:pt x="1974215" y="125984"/>
                </a:lnTo>
                <a:lnTo>
                  <a:pt x="1893951" y="117856"/>
                </a:lnTo>
                <a:lnTo>
                  <a:pt x="1894078" y="117856"/>
                </a:lnTo>
                <a:lnTo>
                  <a:pt x="1855343" y="113411"/>
                </a:lnTo>
                <a:lnTo>
                  <a:pt x="1855470" y="113411"/>
                </a:lnTo>
                <a:lnTo>
                  <a:pt x="1817878" y="108712"/>
                </a:lnTo>
                <a:lnTo>
                  <a:pt x="1818005" y="108712"/>
                </a:lnTo>
                <a:lnTo>
                  <a:pt x="1781810" y="103759"/>
                </a:lnTo>
                <a:lnTo>
                  <a:pt x="1781937" y="103759"/>
                </a:lnTo>
                <a:lnTo>
                  <a:pt x="1746885" y="98425"/>
                </a:lnTo>
                <a:lnTo>
                  <a:pt x="1747012" y="98425"/>
                </a:lnTo>
                <a:lnTo>
                  <a:pt x="1713484" y="92964"/>
                </a:lnTo>
                <a:lnTo>
                  <a:pt x="1681607" y="87376"/>
                </a:lnTo>
                <a:lnTo>
                  <a:pt x="1681734" y="87376"/>
                </a:lnTo>
                <a:lnTo>
                  <a:pt x="1651381" y="81534"/>
                </a:lnTo>
                <a:lnTo>
                  <a:pt x="1651508" y="81534"/>
                </a:lnTo>
                <a:lnTo>
                  <a:pt x="1622806" y="75438"/>
                </a:lnTo>
                <a:lnTo>
                  <a:pt x="1622933" y="75438"/>
                </a:lnTo>
                <a:lnTo>
                  <a:pt x="1596555" y="69342"/>
                </a:lnTo>
                <a:lnTo>
                  <a:pt x="1596009" y="69215"/>
                </a:lnTo>
                <a:lnTo>
                  <a:pt x="1596136" y="69342"/>
                </a:lnTo>
                <a:lnTo>
                  <a:pt x="1571599" y="62992"/>
                </a:lnTo>
                <a:lnTo>
                  <a:pt x="1571117" y="62865"/>
                </a:lnTo>
                <a:lnTo>
                  <a:pt x="1571244" y="62992"/>
                </a:lnTo>
                <a:lnTo>
                  <a:pt x="1548257" y="56515"/>
                </a:lnTo>
                <a:lnTo>
                  <a:pt x="1548384" y="56515"/>
                </a:lnTo>
                <a:lnTo>
                  <a:pt x="1527429" y="49911"/>
                </a:lnTo>
                <a:lnTo>
                  <a:pt x="1527556" y="49911"/>
                </a:lnTo>
                <a:lnTo>
                  <a:pt x="1510525" y="43815"/>
                </a:lnTo>
                <a:lnTo>
                  <a:pt x="1509420" y="43421"/>
                </a:lnTo>
                <a:lnTo>
                  <a:pt x="1519428" y="35179"/>
                </a:lnTo>
                <a:lnTo>
                  <a:pt x="1515440" y="33388"/>
                </a:lnTo>
                <a:lnTo>
                  <a:pt x="1523238" y="25273"/>
                </a:lnTo>
                <a:lnTo>
                  <a:pt x="1519783" y="24206"/>
                </a:lnTo>
                <a:lnTo>
                  <a:pt x="1525270" y="17272"/>
                </a:lnTo>
                <a:lnTo>
                  <a:pt x="1442186" y="76"/>
                </a:lnTo>
                <a:lnTo>
                  <a:pt x="1441932" y="25"/>
                </a:lnTo>
                <a:lnTo>
                  <a:pt x="1441805" y="50"/>
                </a:lnTo>
                <a:lnTo>
                  <a:pt x="1441450" y="165"/>
                </a:lnTo>
                <a:lnTo>
                  <a:pt x="1441450" y="0"/>
                </a:lnTo>
                <a:lnTo>
                  <a:pt x="1441132" y="254"/>
                </a:lnTo>
                <a:lnTo>
                  <a:pt x="1360424" y="24892"/>
                </a:lnTo>
                <a:lnTo>
                  <a:pt x="1368323" y="33210"/>
                </a:lnTo>
                <a:lnTo>
                  <a:pt x="1364488" y="34925"/>
                </a:lnTo>
                <a:lnTo>
                  <a:pt x="1380172" y="47726"/>
                </a:lnTo>
                <a:lnTo>
                  <a:pt x="1377073" y="50063"/>
                </a:lnTo>
                <a:lnTo>
                  <a:pt x="1362202" y="56515"/>
                </a:lnTo>
                <a:lnTo>
                  <a:pt x="1362456" y="56388"/>
                </a:lnTo>
                <a:lnTo>
                  <a:pt x="1362113" y="56515"/>
                </a:lnTo>
                <a:lnTo>
                  <a:pt x="1346288" y="62547"/>
                </a:lnTo>
                <a:lnTo>
                  <a:pt x="1346288" y="76034"/>
                </a:lnTo>
                <a:lnTo>
                  <a:pt x="1336675" y="80010"/>
                </a:lnTo>
                <a:lnTo>
                  <a:pt x="1336802" y="80010"/>
                </a:lnTo>
                <a:lnTo>
                  <a:pt x="1321816" y="85725"/>
                </a:lnTo>
                <a:lnTo>
                  <a:pt x="1322070" y="85598"/>
                </a:lnTo>
                <a:lnTo>
                  <a:pt x="1321701" y="85725"/>
                </a:lnTo>
                <a:lnTo>
                  <a:pt x="1306068" y="91186"/>
                </a:lnTo>
                <a:lnTo>
                  <a:pt x="1306195" y="91059"/>
                </a:lnTo>
                <a:lnTo>
                  <a:pt x="1289685" y="96520"/>
                </a:lnTo>
                <a:lnTo>
                  <a:pt x="1289812" y="96520"/>
                </a:lnTo>
                <a:lnTo>
                  <a:pt x="1272540" y="101600"/>
                </a:lnTo>
                <a:lnTo>
                  <a:pt x="1272667" y="101600"/>
                </a:lnTo>
                <a:lnTo>
                  <a:pt x="1254760" y="106426"/>
                </a:lnTo>
                <a:lnTo>
                  <a:pt x="1254887" y="106426"/>
                </a:lnTo>
                <a:lnTo>
                  <a:pt x="1236345" y="111125"/>
                </a:lnTo>
                <a:lnTo>
                  <a:pt x="1236472" y="111125"/>
                </a:lnTo>
                <a:lnTo>
                  <a:pt x="1217295" y="115443"/>
                </a:lnTo>
                <a:lnTo>
                  <a:pt x="1217549" y="115443"/>
                </a:lnTo>
                <a:lnTo>
                  <a:pt x="1177671" y="123444"/>
                </a:lnTo>
                <a:lnTo>
                  <a:pt x="1177925" y="123317"/>
                </a:lnTo>
                <a:lnTo>
                  <a:pt x="1136269" y="130048"/>
                </a:lnTo>
                <a:lnTo>
                  <a:pt x="1136523" y="130048"/>
                </a:lnTo>
                <a:lnTo>
                  <a:pt x="1093597" y="135509"/>
                </a:lnTo>
                <a:lnTo>
                  <a:pt x="1093724" y="135509"/>
                </a:lnTo>
                <a:lnTo>
                  <a:pt x="1049655" y="139446"/>
                </a:lnTo>
                <a:lnTo>
                  <a:pt x="1049909" y="139446"/>
                </a:lnTo>
                <a:lnTo>
                  <a:pt x="1026502" y="140779"/>
                </a:lnTo>
                <a:lnTo>
                  <a:pt x="1080516" y="133985"/>
                </a:lnTo>
                <a:lnTo>
                  <a:pt x="1138555" y="125476"/>
                </a:lnTo>
                <a:lnTo>
                  <a:pt x="1193165" y="115697"/>
                </a:lnTo>
                <a:lnTo>
                  <a:pt x="1243711" y="105029"/>
                </a:lnTo>
                <a:lnTo>
                  <a:pt x="1289939" y="93345"/>
                </a:lnTo>
                <a:lnTo>
                  <a:pt x="1331214" y="81153"/>
                </a:lnTo>
                <a:lnTo>
                  <a:pt x="1346288" y="76034"/>
                </a:lnTo>
                <a:lnTo>
                  <a:pt x="1346288" y="62547"/>
                </a:lnTo>
                <a:lnTo>
                  <a:pt x="1345438" y="62865"/>
                </a:lnTo>
                <a:lnTo>
                  <a:pt x="1345692" y="62738"/>
                </a:lnTo>
                <a:lnTo>
                  <a:pt x="1345311" y="62865"/>
                </a:lnTo>
                <a:lnTo>
                  <a:pt x="1327150" y="69088"/>
                </a:lnTo>
                <a:lnTo>
                  <a:pt x="1327404" y="68961"/>
                </a:lnTo>
                <a:lnTo>
                  <a:pt x="1307592" y="75184"/>
                </a:lnTo>
                <a:lnTo>
                  <a:pt x="1307719" y="75184"/>
                </a:lnTo>
                <a:lnTo>
                  <a:pt x="1286510" y="81153"/>
                </a:lnTo>
                <a:lnTo>
                  <a:pt x="1286637" y="81153"/>
                </a:lnTo>
                <a:lnTo>
                  <a:pt x="1264285" y="86995"/>
                </a:lnTo>
                <a:lnTo>
                  <a:pt x="1264412" y="86995"/>
                </a:lnTo>
                <a:lnTo>
                  <a:pt x="1240790" y="92583"/>
                </a:lnTo>
                <a:lnTo>
                  <a:pt x="1240917" y="92583"/>
                </a:lnTo>
                <a:lnTo>
                  <a:pt x="1216279" y="98044"/>
                </a:lnTo>
                <a:lnTo>
                  <a:pt x="1216406" y="98044"/>
                </a:lnTo>
                <a:lnTo>
                  <a:pt x="1190625" y="103251"/>
                </a:lnTo>
                <a:lnTo>
                  <a:pt x="1190752" y="103251"/>
                </a:lnTo>
                <a:lnTo>
                  <a:pt x="1163955" y="108204"/>
                </a:lnTo>
                <a:lnTo>
                  <a:pt x="1164082" y="108077"/>
                </a:lnTo>
                <a:lnTo>
                  <a:pt x="1136396" y="112903"/>
                </a:lnTo>
                <a:lnTo>
                  <a:pt x="1136523" y="112903"/>
                </a:lnTo>
                <a:lnTo>
                  <a:pt x="1107948" y="117221"/>
                </a:lnTo>
                <a:lnTo>
                  <a:pt x="1108075" y="117221"/>
                </a:lnTo>
                <a:lnTo>
                  <a:pt x="1078738" y="121412"/>
                </a:lnTo>
                <a:lnTo>
                  <a:pt x="1078865" y="121412"/>
                </a:lnTo>
                <a:lnTo>
                  <a:pt x="1048893" y="125349"/>
                </a:lnTo>
                <a:lnTo>
                  <a:pt x="1018159" y="128905"/>
                </a:lnTo>
                <a:lnTo>
                  <a:pt x="1018286" y="128905"/>
                </a:lnTo>
                <a:lnTo>
                  <a:pt x="987044" y="132207"/>
                </a:lnTo>
                <a:lnTo>
                  <a:pt x="987171" y="132207"/>
                </a:lnTo>
                <a:lnTo>
                  <a:pt x="923290" y="137668"/>
                </a:lnTo>
                <a:lnTo>
                  <a:pt x="857758" y="141732"/>
                </a:lnTo>
                <a:lnTo>
                  <a:pt x="791337" y="144399"/>
                </a:lnTo>
                <a:lnTo>
                  <a:pt x="656717" y="146050"/>
                </a:lnTo>
                <a:lnTo>
                  <a:pt x="589915" y="148590"/>
                </a:lnTo>
                <a:lnTo>
                  <a:pt x="524129" y="152654"/>
                </a:lnTo>
                <a:lnTo>
                  <a:pt x="459994" y="158242"/>
                </a:lnTo>
                <a:lnTo>
                  <a:pt x="397764" y="165100"/>
                </a:lnTo>
                <a:lnTo>
                  <a:pt x="309753" y="177673"/>
                </a:lnTo>
                <a:lnTo>
                  <a:pt x="255143" y="187452"/>
                </a:lnTo>
                <a:lnTo>
                  <a:pt x="204470" y="198120"/>
                </a:lnTo>
                <a:lnTo>
                  <a:pt x="158242" y="209677"/>
                </a:lnTo>
                <a:lnTo>
                  <a:pt x="116967" y="221869"/>
                </a:lnTo>
                <a:lnTo>
                  <a:pt x="81153" y="234950"/>
                </a:lnTo>
                <a:lnTo>
                  <a:pt x="38481" y="255397"/>
                </a:lnTo>
                <a:lnTo>
                  <a:pt x="4699" y="285623"/>
                </a:lnTo>
                <a:lnTo>
                  <a:pt x="0" y="302133"/>
                </a:lnTo>
                <a:lnTo>
                  <a:pt x="12446" y="303911"/>
                </a:lnTo>
                <a:lnTo>
                  <a:pt x="13335" y="298323"/>
                </a:lnTo>
                <a:lnTo>
                  <a:pt x="13487" y="297370"/>
                </a:lnTo>
                <a:lnTo>
                  <a:pt x="13741" y="296799"/>
                </a:lnTo>
                <a:lnTo>
                  <a:pt x="15621" y="292481"/>
                </a:lnTo>
                <a:lnTo>
                  <a:pt x="15824" y="292023"/>
                </a:lnTo>
                <a:lnTo>
                  <a:pt x="26301" y="279654"/>
                </a:lnTo>
                <a:lnTo>
                  <a:pt x="26797" y="279146"/>
                </a:lnTo>
                <a:lnTo>
                  <a:pt x="26352" y="279603"/>
                </a:lnTo>
                <a:lnTo>
                  <a:pt x="26936" y="279146"/>
                </a:lnTo>
                <a:lnTo>
                  <a:pt x="34721" y="273050"/>
                </a:lnTo>
                <a:lnTo>
                  <a:pt x="34988" y="272846"/>
                </a:lnTo>
                <a:lnTo>
                  <a:pt x="44831" y="266446"/>
                </a:lnTo>
                <a:lnTo>
                  <a:pt x="45288" y="266192"/>
                </a:lnTo>
                <a:lnTo>
                  <a:pt x="56908" y="259842"/>
                </a:lnTo>
                <a:lnTo>
                  <a:pt x="57150" y="259715"/>
                </a:lnTo>
                <a:lnTo>
                  <a:pt x="56769" y="259842"/>
                </a:lnTo>
                <a:lnTo>
                  <a:pt x="70472" y="253238"/>
                </a:lnTo>
                <a:lnTo>
                  <a:pt x="70739" y="253111"/>
                </a:lnTo>
                <a:lnTo>
                  <a:pt x="70358" y="253238"/>
                </a:lnTo>
                <a:lnTo>
                  <a:pt x="85979" y="246634"/>
                </a:lnTo>
                <a:lnTo>
                  <a:pt x="85725" y="246761"/>
                </a:lnTo>
                <a:lnTo>
                  <a:pt x="86055" y="246634"/>
                </a:lnTo>
                <a:lnTo>
                  <a:pt x="102743" y="240284"/>
                </a:lnTo>
                <a:lnTo>
                  <a:pt x="102489" y="240284"/>
                </a:lnTo>
                <a:lnTo>
                  <a:pt x="121031" y="233934"/>
                </a:lnTo>
                <a:lnTo>
                  <a:pt x="120777" y="234061"/>
                </a:lnTo>
                <a:lnTo>
                  <a:pt x="121183" y="233934"/>
                </a:lnTo>
                <a:lnTo>
                  <a:pt x="140589" y="227965"/>
                </a:lnTo>
                <a:lnTo>
                  <a:pt x="140462" y="227965"/>
                </a:lnTo>
                <a:lnTo>
                  <a:pt x="161671" y="221869"/>
                </a:lnTo>
                <a:lnTo>
                  <a:pt x="161417" y="221869"/>
                </a:lnTo>
                <a:lnTo>
                  <a:pt x="183896" y="216027"/>
                </a:lnTo>
                <a:lnTo>
                  <a:pt x="183769" y="216154"/>
                </a:lnTo>
                <a:lnTo>
                  <a:pt x="184289" y="216027"/>
                </a:lnTo>
                <a:lnTo>
                  <a:pt x="207391" y="210439"/>
                </a:lnTo>
                <a:lnTo>
                  <a:pt x="207264" y="210566"/>
                </a:lnTo>
                <a:lnTo>
                  <a:pt x="207835" y="210439"/>
                </a:lnTo>
                <a:lnTo>
                  <a:pt x="231902" y="205105"/>
                </a:lnTo>
                <a:lnTo>
                  <a:pt x="231775" y="205105"/>
                </a:lnTo>
                <a:lnTo>
                  <a:pt x="257556" y="199898"/>
                </a:lnTo>
                <a:lnTo>
                  <a:pt x="284226" y="194945"/>
                </a:lnTo>
                <a:lnTo>
                  <a:pt x="340233" y="185674"/>
                </a:lnTo>
                <a:lnTo>
                  <a:pt x="340106" y="185801"/>
                </a:lnTo>
                <a:lnTo>
                  <a:pt x="340995" y="185674"/>
                </a:lnTo>
                <a:lnTo>
                  <a:pt x="369443" y="181610"/>
                </a:lnTo>
                <a:lnTo>
                  <a:pt x="369316" y="181610"/>
                </a:lnTo>
                <a:lnTo>
                  <a:pt x="399415" y="177800"/>
                </a:lnTo>
                <a:lnTo>
                  <a:pt x="399288" y="177800"/>
                </a:lnTo>
                <a:lnTo>
                  <a:pt x="430022" y="174117"/>
                </a:lnTo>
                <a:lnTo>
                  <a:pt x="429895" y="174117"/>
                </a:lnTo>
                <a:lnTo>
                  <a:pt x="525145" y="165354"/>
                </a:lnTo>
                <a:lnTo>
                  <a:pt x="590550" y="161163"/>
                </a:lnTo>
                <a:lnTo>
                  <a:pt x="657098" y="158750"/>
                </a:lnTo>
                <a:lnTo>
                  <a:pt x="772541" y="157340"/>
                </a:lnTo>
                <a:lnTo>
                  <a:pt x="740791" y="162433"/>
                </a:lnTo>
                <a:lnTo>
                  <a:pt x="700786" y="170434"/>
                </a:lnTo>
                <a:lnTo>
                  <a:pt x="662813" y="179578"/>
                </a:lnTo>
                <a:lnTo>
                  <a:pt x="610616" y="195072"/>
                </a:lnTo>
                <a:lnTo>
                  <a:pt x="565023" y="212471"/>
                </a:lnTo>
                <a:lnTo>
                  <a:pt x="527304" y="231521"/>
                </a:lnTo>
                <a:lnTo>
                  <a:pt x="490855" y="259207"/>
                </a:lnTo>
                <a:lnTo>
                  <a:pt x="472313" y="297561"/>
                </a:lnTo>
                <a:lnTo>
                  <a:pt x="485013" y="298831"/>
                </a:lnTo>
                <a:lnTo>
                  <a:pt x="485521" y="293116"/>
                </a:lnTo>
                <a:lnTo>
                  <a:pt x="485584" y="292468"/>
                </a:lnTo>
                <a:lnTo>
                  <a:pt x="485775" y="291846"/>
                </a:lnTo>
                <a:lnTo>
                  <a:pt x="487235" y="287020"/>
                </a:lnTo>
                <a:lnTo>
                  <a:pt x="487349" y="286639"/>
                </a:lnTo>
                <a:lnTo>
                  <a:pt x="487667" y="286004"/>
                </a:lnTo>
                <a:lnTo>
                  <a:pt x="490220" y="280797"/>
                </a:lnTo>
                <a:lnTo>
                  <a:pt x="490562" y="280111"/>
                </a:lnTo>
                <a:lnTo>
                  <a:pt x="494347" y="274574"/>
                </a:lnTo>
                <a:lnTo>
                  <a:pt x="494614" y="274193"/>
                </a:lnTo>
                <a:lnTo>
                  <a:pt x="494284" y="274574"/>
                </a:lnTo>
                <a:lnTo>
                  <a:pt x="494792" y="273939"/>
                </a:lnTo>
                <a:lnTo>
                  <a:pt x="494614" y="274193"/>
                </a:lnTo>
                <a:lnTo>
                  <a:pt x="494830" y="273939"/>
                </a:lnTo>
                <a:lnTo>
                  <a:pt x="499910" y="268097"/>
                </a:lnTo>
                <a:lnTo>
                  <a:pt x="500176" y="267804"/>
                </a:lnTo>
                <a:lnTo>
                  <a:pt x="506857" y="261366"/>
                </a:lnTo>
                <a:lnTo>
                  <a:pt x="506476" y="261747"/>
                </a:lnTo>
                <a:lnTo>
                  <a:pt x="506933" y="261366"/>
                </a:lnTo>
                <a:lnTo>
                  <a:pt x="514731" y="254889"/>
                </a:lnTo>
                <a:lnTo>
                  <a:pt x="514477" y="255270"/>
                </a:lnTo>
                <a:lnTo>
                  <a:pt x="515010" y="254889"/>
                </a:lnTo>
                <a:lnTo>
                  <a:pt x="523557" y="248793"/>
                </a:lnTo>
                <a:lnTo>
                  <a:pt x="523748" y="248666"/>
                </a:lnTo>
                <a:lnTo>
                  <a:pt x="523494" y="248793"/>
                </a:lnTo>
                <a:lnTo>
                  <a:pt x="533781" y="242316"/>
                </a:lnTo>
                <a:lnTo>
                  <a:pt x="533527" y="242570"/>
                </a:lnTo>
                <a:lnTo>
                  <a:pt x="533971" y="242316"/>
                </a:lnTo>
                <a:lnTo>
                  <a:pt x="544728" y="236220"/>
                </a:lnTo>
                <a:lnTo>
                  <a:pt x="544918" y="236118"/>
                </a:lnTo>
                <a:lnTo>
                  <a:pt x="557149" y="230124"/>
                </a:lnTo>
                <a:lnTo>
                  <a:pt x="556895" y="230124"/>
                </a:lnTo>
                <a:lnTo>
                  <a:pt x="570230" y="224028"/>
                </a:lnTo>
                <a:lnTo>
                  <a:pt x="570103" y="224155"/>
                </a:lnTo>
                <a:lnTo>
                  <a:pt x="570407" y="224028"/>
                </a:lnTo>
                <a:lnTo>
                  <a:pt x="584200" y="218313"/>
                </a:lnTo>
                <a:lnTo>
                  <a:pt x="584073" y="218313"/>
                </a:lnTo>
                <a:lnTo>
                  <a:pt x="599059" y="212471"/>
                </a:lnTo>
                <a:lnTo>
                  <a:pt x="598805" y="212598"/>
                </a:lnTo>
                <a:lnTo>
                  <a:pt x="599160" y="212471"/>
                </a:lnTo>
                <a:lnTo>
                  <a:pt x="614807" y="207010"/>
                </a:lnTo>
                <a:lnTo>
                  <a:pt x="614680" y="207137"/>
                </a:lnTo>
                <a:lnTo>
                  <a:pt x="615061" y="207010"/>
                </a:lnTo>
                <a:lnTo>
                  <a:pt x="631190" y="201803"/>
                </a:lnTo>
                <a:lnTo>
                  <a:pt x="631063" y="201803"/>
                </a:lnTo>
                <a:lnTo>
                  <a:pt x="648335" y="196723"/>
                </a:lnTo>
                <a:lnTo>
                  <a:pt x="648208" y="196723"/>
                </a:lnTo>
                <a:lnTo>
                  <a:pt x="666115" y="191897"/>
                </a:lnTo>
                <a:lnTo>
                  <a:pt x="665988" y="191897"/>
                </a:lnTo>
                <a:lnTo>
                  <a:pt x="684530" y="187198"/>
                </a:lnTo>
                <a:lnTo>
                  <a:pt x="684403" y="187198"/>
                </a:lnTo>
                <a:lnTo>
                  <a:pt x="703580" y="182880"/>
                </a:lnTo>
                <a:lnTo>
                  <a:pt x="703326" y="182880"/>
                </a:lnTo>
                <a:lnTo>
                  <a:pt x="743204" y="174879"/>
                </a:lnTo>
                <a:lnTo>
                  <a:pt x="742950" y="175006"/>
                </a:lnTo>
                <a:lnTo>
                  <a:pt x="743712" y="174879"/>
                </a:lnTo>
                <a:lnTo>
                  <a:pt x="784606" y="168148"/>
                </a:lnTo>
                <a:lnTo>
                  <a:pt x="784352" y="168275"/>
                </a:lnTo>
                <a:lnTo>
                  <a:pt x="785342" y="168148"/>
                </a:lnTo>
                <a:lnTo>
                  <a:pt x="827278" y="162814"/>
                </a:lnTo>
                <a:lnTo>
                  <a:pt x="871093" y="158877"/>
                </a:lnTo>
                <a:lnTo>
                  <a:pt x="870839" y="158877"/>
                </a:lnTo>
                <a:lnTo>
                  <a:pt x="915670" y="156337"/>
                </a:lnTo>
                <a:lnTo>
                  <a:pt x="1005840" y="154686"/>
                </a:lnTo>
                <a:lnTo>
                  <a:pt x="1050671" y="152146"/>
                </a:lnTo>
                <a:lnTo>
                  <a:pt x="1094994" y="148082"/>
                </a:lnTo>
                <a:lnTo>
                  <a:pt x="1138174" y="142621"/>
                </a:lnTo>
                <a:lnTo>
                  <a:pt x="1180084" y="135890"/>
                </a:lnTo>
                <a:lnTo>
                  <a:pt x="1220089" y="127889"/>
                </a:lnTo>
                <a:lnTo>
                  <a:pt x="1258062" y="118745"/>
                </a:lnTo>
                <a:lnTo>
                  <a:pt x="1310259" y="103124"/>
                </a:lnTo>
                <a:lnTo>
                  <a:pt x="1342898" y="91186"/>
                </a:lnTo>
                <a:lnTo>
                  <a:pt x="1355725" y="85852"/>
                </a:lnTo>
                <a:lnTo>
                  <a:pt x="1369314" y="79629"/>
                </a:lnTo>
                <a:lnTo>
                  <a:pt x="1379969" y="74295"/>
                </a:lnTo>
                <a:lnTo>
                  <a:pt x="1382014" y="73279"/>
                </a:lnTo>
                <a:lnTo>
                  <a:pt x="1394333" y="66294"/>
                </a:lnTo>
                <a:lnTo>
                  <a:pt x="1396949" y="63601"/>
                </a:lnTo>
                <a:lnTo>
                  <a:pt x="1397431" y="63817"/>
                </a:lnTo>
                <a:lnTo>
                  <a:pt x="1400898" y="67462"/>
                </a:lnTo>
                <a:lnTo>
                  <a:pt x="1393469" y="77749"/>
                </a:lnTo>
                <a:lnTo>
                  <a:pt x="1379601" y="89281"/>
                </a:lnTo>
                <a:lnTo>
                  <a:pt x="1380109" y="89027"/>
                </a:lnTo>
                <a:lnTo>
                  <a:pt x="1364234" y="100330"/>
                </a:lnTo>
                <a:lnTo>
                  <a:pt x="1364615" y="99949"/>
                </a:lnTo>
                <a:lnTo>
                  <a:pt x="1347470" y="110236"/>
                </a:lnTo>
                <a:lnTo>
                  <a:pt x="1347851" y="110109"/>
                </a:lnTo>
                <a:lnTo>
                  <a:pt x="1329436" y="119380"/>
                </a:lnTo>
                <a:lnTo>
                  <a:pt x="1329817" y="119253"/>
                </a:lnTo>
                <a:lnTo>
                  <a:pt x="1310386" y="127381"/>
                </a:lnTo>
                <a:lnTo>
                  <a:pt x="1310767" y="127254"/>
                </a:lnTo>
                <a:lnTo>
                  <a:pt x="1290955" y="134112"/>
                </a:lnTo>
                <a:lnTo>
                  <a:pt x="1290459" y="134239"/>
                </a:lnTo>
                <a:lnTo>
                  <a:pt x="1270000" y="139573"/>
                </a:lnTo>
                <a:lnTo>
                  <a:pt x="1270381" y="139446"/>
                </a:lnTo>
                <a:lnTo>
                  <a:pt x="1248918" y="143637"/>
                </a:lnTo>
                <a:lnTo>
                  <a:pt x="1249299" y="143637"/>
                </a:lnTo>
                <a:lnTo>
                  <a:pt x="1227455" y="146177"/>
                </a:lnTo>
                <a:lnTo>
                  <a:pt x="1227963" y="146177"/>
                </a:lnTo>
                <a:lnTo>
                  <a:pt x="1183640" y="147828"/>
                </a:lnTo>
                <a:lnTo>
                  <a:pt x="1161288" y="150495"/>
                </a:lnTo>
                <a:lnTo>
                  <a:pt x="1117981" y="160401"/>
                </a:lnTo>
                <a:lnTo>
                  <a:pt x="1077341" y="175895"/>
                </a:lnTo>
                <a:lnTo>
                  <a:pt x="1041019" y="195961"/>
                </a:lnTo>
                <a:lnTo>
                  <a:pt x="1010031" y="219837"/>
                </a:lnTo>
                <a:lnTo>
                  <a:pt x="977011" y="260985"/>
                </a:lnTo>
                <a:lnTo>
                  <a:pt x="964946" y="298958"/>
                </a:lnTo>
                <a:lnTo>
                  <a:pt x="964565" y="306324"/>
                </a:lnTo>
                <a:lnTo>
                  <a:pt x="977265" y="307086"/>
                </a:lnTo>
                <a:lnTo>
                  <a:pt x="977607" y="300355"/>
                </a:lnTo>
                <a:lnTo>
                  <a:pt x="977646" y="300139"/>
                </a:lnTo>
                <a:lnTo>
                  <a:pt x="977646" y="300355"/>
                </a:lnTo>
                <a:lnTo>
                  <a:pt x="977696" y="299847"/>
                </a:lnTo>
                <a:lnTo>
                  <a:pt x="978446" y="293751"/>
                </a:lnTo>
                <a:lnTo>
                  <a:pt x="978496" y="293370"/>
                </a:lnTo>
                <a:lnTo>
                  <a:pt x="978408" y="293751"/>
                </a:lnTo>
                <a:lnTo>
                  <a:pt x="978535" y="293116"/>
                </a:lnTo>
                <a:lnTo>
                  <a:pt x="978496" y="293370"/>
                </a:lnTo>
                <a:lnTo>
                  <a:pt x="978560" y="293116"/>
                </a:lnTo>
                <a:lnTo>
                  <a:pt x="980084" y="287020"/>
                </a:lnTo>
                <a:lnTo>
                  <a:pt x="980186" y="286639"/>
                </a:lnTo>
                <a:lnTo>
                  <a:pt x="980059" y="287020"/>
                </a:lnTo>
                <a:lnTo>
                  <a:pt x="982052" y="280543"/>
                </a:lnTo>
                <a:lnTo>
                  <a:pt x="982218" y="280035"/>
                </a:lnTo>
                <a:lnTo>
                  <a:pt x="981964" y="280543"/>
                </a:lnTo>
                <a:lnTo>
                  <a:pt x="984897" y="273812"/>
                </a:lnTo>
                <a:lnTo>
                  <a:pt x="985012" y="273558"/>
                </a:lnTo>
                <a:lnTo>
                  <a:pt x="984758" y="273812"/>
                </a:lnTo>
                <a:lnTo>
                  <a:pt x="988187" y="266827"/>
                </a:lnTo>
                <a:lnTo>
                  <a:pt x="987933" y="267462"/>
                </a:lnTo>
                <a:lnTo>
                  <a:pt x="988326" y="266827"/>
                </a:lnTo>
                <a:lnTo>
                  <a:pt x="996442" y="253746"/>
                </a:lnTo>
                <a:lnTo>
                  <a:pt x="996061" y="254381"/>
                </a:lnTo>
                <a:lnTo>
                  <a:pt x="996569" y="253746"/>
                </a:lnTo>
                <a:lnTo>
                  <a:pt x="1006309" y="241681"/>
                </a:lnTo>
                <a:lnTo>
                  <a:pt x="1006729" y="241173"/>
                </a:lnTo>
                <a:lnTo>
                  <a:pt x="1018413" y="229362"/>
                </a:lnTo>
                <a:lnTo>
                  <a:pt x="1018870" y="228981"/>
                </a:lnTo>
                <a:lnTo>
                  <a:pt x="1032446" y="217678"/>
                </a:lnTo>
                <a:lnTo>
                  <a:pt x="1032764" y="217424"/>
                </a:lnTo>
                <a:lnTo>
                  <a:pt x="1032256" y="217678"/>
                </a:lnTo>
                <a:lnTo>
                  <a:pt x="1047762" y="206756"/>
                </a:lnTo>
                <a:lnTo>
                  <a:pt x="1048169" y="206502"/>
                </a:lnTo>
                <a:lnTo>
                  <a:pt x="1064679" y="196596"/>
                </a:lnTo>
                <a:lnTo>
                  <a:pt x="1064895" y="196469"/>
                </a:lnTo>
                <a:lnTo>
                  <a:pt x="1064514" y="196596"/>
                </a:lnTo>
                <a:lnTo>
                  <a:pt x="1082675" y="187452"/>
                </a:lnTo>
                <a:lnTo>
                  <a:pt x="1082929" y="187325"/>
                </a:lnTo>
                <a:lnTo>
                  <a:pt x="1082548" y="187452"/>
                </a:lnTo>
                <a:lnTo>
                  <a:pt x="1121422" y="172593"/>
                </a:lnTo>
                <a:lnTo>
                  <a:pt x="1142365" y="167005"/>
                </a:lnTo>
                <a:lnTo>
                  <a:pt x="1141984" y="167132"/>
                </a:lnTo>
                <a:lnTo>
                  <a:pt x="1142644" y="167005"/>
                </a:lnTo>
                <a:lnTo>
                  <a:pt x="1163447" y="163068"/>
                </a:lnTo>
                <a:lnTo>
                  <a:pt x="1163066" y="163068"/>
                </a:lnTo>
                <a:lnTo>
                  <a:pt x="1184783" y="160528"/>
                </a:lnTo>
                <a:lnTo>
                  <a:pt x="1184275" y="160528"/>
                </a:lnTo>
                <a:lnTo>
                  <a:pt x="1228725" y="158877"/>
                </a:lnTo>
                <a:lnTo>
                  <a:pt x="1251077" y="156210"/>
                </a:lnTo>
                <a:lnTo>
                  <a:pt x="1273048" y="151892"/>
                </a:lnTo>
                <a:lnTo>
                  <a:pt x="1294384" y="146304"/>
                </a:lnTo>
                <a:lnTo>
                  <a:pt x="1313967" y="139573"/>
                </a:lnTo>
                <a:lnTo>
                  <a:pt x="1315085" y="139192"/>
                </a:lnTo>
                <a:lnTo>
                  <a:pt x="1327162" y="134112"/>
                </a:lnTo>
                <a:lnTo>
                  <a:pt x="1335024" y="130810"/>
                </a:lnTo>
                <a:lnTo>
                  <a:pt x="1342034" y="127254"/>
                </a:lnTo>
                <a:lnTo>
                  <a:pt x="1353820" y="121285"/>
                </a:lnTo>
                <a:lnTo>
                  <a:pt x="1357198" y="119253"/>
                </a:lnTo>
                <a:lnTo>
                  <a:pt x="1371346" y="110744"/>
                </a:lnTo>
                <a:lnTo>
                  <a:pt x="1372235" y="110109"/>
                </a:lnTo>
                <a:lnTo>
                  <a:pt x="1385989" y="100330"/>
                </a:lnTo>
                <a:lnTo>
                  <a:pt x="1387602" y="99187"/>
                </a:lnTo>
                <a:lnTo>
                  <a:pt x="1399806" y="89027"/>
                </a:lnTo>
                <a:lnTo>
                  <a:pt x="1402715" y="86614"/>
                </a:lnTo>
                <a:lnTo>
                  <a:pt x="1408595" y="78486"/>
                </a:lnTo>
                <a:lnTo>
                  <a:pt x="1409420" y="77343"/>
                </a:lnTo>
                <a:lnTo>
                  <a:pt x="1409801" y="76809"/>
                </a:lnTo>
                <a:lnTo>
                  <a:pt x="1413002" y="80137"/>
                </a:lnTo>
                <a:lnTo>
                  <a:pt x="1414386" y="76301"/>
                </a:lnTo>
                <a:lnTo>
                  <a:pt x="1415211" y="76301"/>
                </a:lnTo>
                <a:lnTo>
                  <a:pt x="1423543" y="83058"/>
                </a:lnTo>
                <a:lnTo>
                  <a:pt x="1425067" y="76263"/>
                </a:lnTo>
                <a:lnTo>
                  <a:pt x="1425409" y="76263"/>
                </a:lnTo>
                <a:lnTo>
                  <a:pt x="1435722" y="80860"/>
                </a:lnTo>
                <a:lnTo>
                  <a:pt x="1435735" y="81026"/>
                </a:lnTo>
                <a:lnTo>
                  <a:pt x="1435862" y="123190"/>
                </a:lnTo>
                <a:lnTo>
                  <a:pt x="1436116" y="138176"/>
                </a:lnTo>
                <a:lnTo>
                  <a:pt x="1436243" y="150622"/>
                </a:lnTo>
                <a:lnTo>
                  <a:pt x="1436497" y="152527"/>
                </a:lnTo>
                <a:lnTo>
                  <a:pt x="1436624" y="164084"/>
                </a:lnTo>
                <a:lnTo>
                  <a:pt x="1436751" y="170815"/>
                </a:lnTo>
                <a:lnTo>
                  <a:pt x="1436878" y="188087"/>
                </a:lnTo>
                <a:lnTo>
                  <a:pt x="1437005" y="246507"/>
                </a:lnTo>
                <a:lnTo>
                  <a:pt x="1437132" y="273812"/>
                </a:lnTo>
                <a:lnTo>
                  <a:pt x="1437132" y="302006"/>
                </a:lnTo>
                <a:lnTo>
                  <a:pt x="1449832" y="302006"/>
                </a:lnTo>
                <a:lnTo>
                  <a:pt x="1449832" y="273812"/>
                </a:lnTo>
                <a:lnTo>
                  <a:pt x="1449705" y="246507"/>
                </a:lnTo>
                <a:lnTo>
                  <a:pt x="1449578" y="187960"/>
                </a:lnTo>
                <a:lnTo>
                  <a:pt x="1449451" y="178943"/>
                </a:lnTo>
                <a:lnTo>
                  <a:pt x="1449324" y="163957"/>
                </a:lnTo>
                <a:lnTo>
                  <a:pt x="1449197" y="158242"/>
                </a:lnTo>
                <a:lnTo>
                  <a:pt x="1449197" y="154432"/>
                </a:lnTo>
                <a:lnTo>
                  <a:pt x="1449197" y="154305"/>
                </a:lnTo>
                <a:lnTo>
                  <a:pt x="1449197" y="151892"/>
                </a:lnTo>
                <a:lnTo>
                  <a:pt x="1449197" y="151511"/>
                </a:lnTo>
                <a:lnTo>
                  <a:pt x="1449019" y="150622"/>
                </a:lnTo>
                <a:lnTo>
                  <a:pt x="1448904" y="149352"/>
                </a:lnTo>
                <a:lnTo>
                  <a:pt x="1448816" y="147574"/>
                </a:lnTo>
                <a:lnTo>
                  <a:pt x="1448689" y="131064"/>
                </a:lnTo>
                <a:lnTo>
                  <a:pt x="1448562" y="123190"/>
                </a:lnTo>
                <a:lnTo>
                  <a:pt x="1448435" y="81203"/>
                </a:lnTo>
                <a:lnTo>
                  <a:pt x="1458722" y="76327"/>
                </a:lnTo>
                <a:lnTo>
                  <a:pt x="1460246" y="83185"/>
                </a:lnTo>
                <a:lnTo>
                  <a:pt x="1468932" y="76136"/>
                </a:lnTo>
                <a:lnTo>
                  <a:pt x="1470406" y="80264"/>
                </a:lnTo>
                <a:lnTo>
                  <a:pt x="1473555" y="76987"/>
                </a:lnTo>
                <a:lnTo>
                  <a:pt x="1484249" y="86995"/>
                </a:lnTo>
                <a:lnTo>
                  <a:pt x="1517396" y="110871"/>
                </a:lnTo>
                <a:lnTo>
                  <a:pt x="1556385" y="130937"/>
                </a:lnTo>
                <a:lnTo>
                  <a:pt x="1599819" y="146304"/>
                </a:lnTo>
                <a:lnTo>
                  <a:pt x="1646174" y="156210"/>
                </a:lnTo>
                <a:lnTo>
                  <a:pt x="1717548" y="160528"/>
                </a:lnTo>
                <a:lnTo>
                  <a:pt x="1717040" y="160528"/>
                </a:lnTo>
                <a:lnTo>
                  <a:pt x="1740535" y="163068"/>
                </a:lnTo>
                <a:lnTo>
                  <a:pt x="1740154" y="163068"/>
                </a:lnTo>
                <a:lnTo>
                  <a:pt x="1763141" y="167132"/>
                </a:lnTo>
                <a:lnTo>
                  <a:pt x="1806270" y="179362"/>
                </a:lnTo>
                <a:lnTo>
                  <a:pt x="1827022" y="187579"/>
                </a:lnTo>
                <a:lnTo>
                  <a:pt x="1826641" y="187325"/>
                </a:lnTo>
                <a:lnTo>
                  <a:pt x="1846453" y="196723"/>
                </a:lnTo>
                <a:lnTo>
                  <a:pt x="1846072" y="196469"/>
                </a:lnTo>
                <a:lnTo>
                  <a:pt x="1864474" y="206756"/>
                </a:lnTo>
                <a:lnTo>
                  <a:pt x="1880616" y="217551"/>
                </a:lnTo>
                <a:lnTo>
                  <a:pt x="1880933" y="217805"/>
                </a:lnTo>
                <a:lnTo>
                  <a:pt x="1895475" y="229108"/>
                </a:lnTo>
                <a:lnTo>
                  <a:pt x="1895868" y="229489"/>
                </a:lnTo>
                <a:lnTo>
                  <a:pt x="1908937" y="241808"/>
                </a:lnTo>
                <a:lnTo>
                  <a:pt x="1908556" y="241300"/>
                </a:lnTo>
                <a:lnTo>
                  <a:pt x="1919986" y="254508"/>
                </a:lnTo>
                <a:lnTo>
                  <a:pt x="1919605" y="254127"/>
                </a:lnTo>
                <a:lnTo>
                  <a:pt x="1919871" y="254508"/>
                </a:lnTo>
                <a:lnTo>
                  <a:pt x="1924558" y="260985"/>
                </a:lnTo>
                <a:lnTo>
                  <a:pt x="1924304" y="260477"/>
                </a:lnTo>
                <a:lnTo>
                  <a:pt x="1928622" y="267462"/>
                </a:lnTo>
                <a:lnTo>
                  <a:pt x="1932051" y="274066"/>
                </a:lnTo>
                <a:lnTo>
                  <a:pt x="1931924" y="273558"/>
                </a:lnTo>
                <a:lnTo>
                  <a:pt x="1934972" y="280670"/>
                </a:lnTo>
                <a:lnTo>
                  <a:pt x="1934718" y="280289"/>
                </a:lnTo>
                <a:lnTo>
                  <a:pt x="1934845" y="280670"/>
                </a:lnTo>
                <a:lnTo>
                  <a:pt x="1937245" y="287274"/>
                </a:lnTo>
                <a:lnTo>
                  <a:pt x="1938820" y="293535"/>
                </a:lnTo>
                <a:lnTo>
                  <a:pt x="1938782" y="293243"/>
                </a:lnTo>
                <a:lnTo>
                  <a:pt x="1938909" y="293878"/>
                </a:lnTo>
                <a:lnTo>
                  <a:pt x="1938820" y="293535"/>
                </a:lnTo>
                <a:lnTo>
                  <a:pt x="1938870" y="293878"/>
                </a:lnTo>
                <a:lnTo>
                  <a:pt x="1939798" y="300482"/>
                </a:lnTo>
                <a:lnTo>
                  <a:pt x="1939798" y="299847"/>
                </a:lnTo>
                <a:lnTo>
                  <a:pt x="1940179" y="307086"/>
                </a:lnTo>
                <a:lnTo>
                  <a:pt x="1952752" y="306324"/>
                </a:lnTo>
                <a:lnTo>
                  <a:pt x="1952409" y="299847"/>
                </a:lnTo>
                <a:lnTo>
                  <a:pt x="1952371" y="298958"/>
                </a:lnTo>
                <a:lnTo>
                  <a:pt x="1951532" y="293243"/>
                </a:lnTo>
                <a:lnTo>
                  <a:pt x="1951228" y="291084"/>
                </a:lnTo>
                <a:lnTo>
                  <a:pt x="1950161" y="286766"/>
                </a:lnTo>
                <a:lnTo>
                  <a:pt x="1949323" y="283337"/>
                </a:lnTo>
                <a:lnTo>
                  <a:pt x="1946656" y="275844"/>
                </a:lnTo>
                <a:lnTo>
                  <a:pt x="1945678" y="273558"/>
                </a:lnTo>
                <a:lnTo>
                  <a:pt x="1943481" y="268351"/>
                </a:lnTo>
                <a:lnTo>
                  <a:pt x="1942744" y="266954"/>
                </a:lnTo>
                <a:lnTo>
                  <a:pt x="1939544" y="260858"/>
                </a:lnTo>
                <a:lnTo>
                  <a:pt x="1939302" y="260477"/>
                </a:lnTo>
                <a:lnTo>
                  <a:pt x="1934972" y="253619"/>
                </a:lnTo>
                <a:lnTo>
                  <a:pt x="1929765" y="246507"/>
                </a:lnTo>
                <a:lnTo>
                  <a:pt x="1925269" y="241300"/>
                </a:lnTo>
                <a:lnTo>
                  <a:pt x="1917954" y="232791"/>
                </a:lnTo>
                <a:lnTo>
                  <a:pt x="1903984" y="219710"/>
                </a:lnTo>
                <a:lnTo>
                  <a:pt x="1888236" y="207391"/>
                </a:lnTo>
                <a:lnTo>
                  <a:pt x="1886902" y="206502"/>
                </a:lnTo>
                <a:lnTo>
                  <a:pt x="1871903" y="196469"/>
                </a:lnTo>
                <a:lnTo>
                  <a:pt x="1870964" y="195834"/>
                </a:lnTo>
                <a:lnTo>
                  <a:pt x="1855685" y="187325"/>
                </a:lnTo>
                <a:lnTo>
                  <a:pt x="1852041" y="185293"/>
                </a:lnTo>
                <a:lnTo>
                  <a:pt x="1839455" y="179324"/>
                </a:lnTo>
                <a:lnTo>
                  <a:pt x="1831975" y="175768"/>
                </a:lnTo>
                <a:lnTo>
                  <a:pt x="1823758" y="172593"/>
                </a:lnTo>
                <a:lnTo>
                  <a:pt x="1810639" y="167513"/>
                </a:lnTo>
                <a:lnTo>
                  <a:pt x="1809051" y="167005"/>
                </a:lnTo>
                <a:lnTo>
                  <a:pt x="1788414" y="160401"/>
                </a:lnTo>
                <a:lnTo>
                  <a:pt x="1765554" y="154686"/>
                </a:lnTo>
                <a:lnTo>
                  <a:pt x="1742059" y="150495"/>
                </a:lnTo>
                <a:lnTo>
                  <a:pt x="1718183" y="147828"/>
                </a:lnTo>
                <a:lnTo>
                  <a:pt x="1670812" y="146177"/>
                </a:lnTo>
                <a:lnTo>
                  <a:pt x="1671193" y="146177"/>
                </a:lnTo>
                <a:lnTo>
                  <a:pt x="1647825" y="143637"/>
                </a:lnTo>
                <a:lnTo>
                  <a:pt x="1648206" y="143637"/>
                </a:lnTo>
                <a:lnTo>
                  <a:pt x="1625904" y="139573"/>
                </a:lnTo>
                <a:lnTo>
                  <a:pt x="1625219" y="139446"/>
                </a:lnTo>
                <a:lnTo>
                  <a:pt x="1625600" y="139573"/>
                </a:lnTo>
                <a:lnTo>
                  <a:pt x="1603629" y="134112"/>
                </a:lnTo>
                <a:lnTo>
                  <a:pt x="1603121" y="133985"/>
                </a:lnTo>
                <a:lnTo>
                  <a:pt x="1603502" y="134112"/>
                </a:lnTo>
                <a:lnTo>
                  <a:pt x="1582051" y="127381"/>
                </a:lnTo>
                <a:lnTo>
                  <a:pt x="1581823" y="127317"/>
                </a:lnTo>
                <a:lnTo>
                  <a:pt x="1561846" y="119380"/>
                </a:lnTo>
                <a:lnTo>
                  <a:pt x="1561211" y="119126"/>
                </a:lnTo>
                <a:lnTo>
                  <a:pt x="1561592" y="119380"/>
                </a:lnTo>
                <a:lnTo>
                  <a:pt x="1542427" y="110236"/>
                </a:lnTo>
                <a:lnTo>
                  <a:pt x="1541907" y="109982"/>
                </a:lnTo>
                <a:lnTo>
                  <a:pt x="1542288" y="110236"/>
                </a:lnTo>
                <a:lnTo>
                  <a:pt x="1523746" y="99949"/>
                </a:lnTo>
                <a:lnTo>
                  <a:pt x="1524254" y="100203"/>
                </a:lnTo>
                <a:lnTo>
                  <a:pt x="1523860" y="99949"/>
                </a:lnTo>
                <a:lnTo>
                  <a:pt x="1507617" y="89154"/>
                </a:lnTo>
                <a:lnTo>
                  <a:pt x="1507286" y="88900"/>
                </a:lnTo>
                <a:lnTo>
                  <a:pt x="1492859" y="77597"/>
                </a:lnTo>
                <a:lnTo>
                  <a:pt x="1492377" y="77216"/>
                </a:lnTo>
                <a:lnTo>
                  <a:pt x="1492758" y="77597"/>
                </a:lnTo>
                <a:lnTo>
                  <a:pt x="1484071" y="69430"/>
                </a:lnTo>
                <a:lnTo>
                  <a:pt x="1487944" y="64541"/>
                </a:lnTo>
                <a:lnTo>
                  <a:pt x="1490472" y="67056"/>
                </a:lnTo>
                <a:lnTo>
                  <a:pt x="1502918" y="74041"/>
                </a:lnTo>
                <a:lnTo>
                  <a:pt x="1543939" y="92837"/>
                </a:lnTo>
                <a:lnTo>
                  <a:pt x="1592580" y="109855"/>
                </a:lnTo>
                <a:lnTo>
                  <a:pt x="1647444" y="124841"/>
                </a:lnTo>
                <a:lnTo>
                  <a:pt x="1707642" y="137414"/>
                </a:lnTo>
                <a:lnTo>
                  <a:pt x="1750060" y="144272"/>
                </a:lnTo>
                <a:lnTo>
                  <a:pt x="1793748" y="149860"/>
                </a:lnTo>
                <a:lnTo>
                  <a:pt x="1838706" y="153924"/>
                </a:lnTo>
                <a:lnTo>
                  <a:pt x="1884172" y="156464"/>
                </a:lnTo>
                <a:lnTo>
                  <a:pt x="1975485" y="158115"/>
                </a:lnTo>
                <a:lnTo>
                  <a:pt x="2020697" y="160782"/>
                </a:lnTo>
                <a:lnTo>
                  <a:pt x="2065401" y="164719"/>
                </a:lnTo>
                <a:lnTo>
                  <a:pt x="2065147" y="164719"/>
                </a:lnTo>
                <a:lnTo>
                  <a:pt x="2108695" y="170180"/>
                </a:lnTo>
                <a:lnTo>
                  <a:pt x="2108454" y="170180"/>
                </a:lnTo>
                <a:lnTo>
                  <a:pt x="2150618" y="177038"/>
                </a:lnTo>
                <a:lnTo>
                  <a:pt x="2150364" y="177038"/>
                </a:lnTo>
                <a:lnTo>
                  <a:pt x="2190750" y="185166"/>
                </a:lnTo>
                <a:lnTo>
                  <a:pt x="2190623" y="185039"/>
                </a:lnTo>
                <a:lnTo>
                  <a:pt x="2210054" y="189484"/>
                </a:lnTo>
                <a:lnTo>
                  <a:pt x="2209927" y="189357"/>
                </a:lnTo>
                <a:lnTo>
                  <a:pt x="2228596" y="194183"/>
                </a:lnTo>
                <a:lnTo>
                  <a:pt x="2246757" y="199136"/>
                </a:lnTo>
                <a:lnTo>
                  <a:pt x="2246630" y="199009"/>
                </a:lnTo>
                <a:lnTo>
                  <a:pt x="2264156" y="204343"/>
                </a:lnTo>
                <a:lnTo>
                  <a:pt x="2264029" y="204216"/>
                </a:lnTo>
                <a:lnTo>
                  <a:pt x="2280793" y="209550"/>
                </a:lnTo>
                <a:lnTo>
                  <a:pt x="2280666" y="209550"/>
                </a:lnTo>
                <a:lnTo>
                  <a:pt x="2296668" y="215138"/>
                </a:lnTo>
                <a:lnTo>
                  <a:pt x="2296541" y="215138"/>
                </a:lnTo>
                <a:lnTo>
                  <a:pt x="2311781" y="220853"/>
                </a:lnTo>
                <a:lnTo>
                  <a:pt x="2311527" y="220853"/>
                </a:lnTo>
                <a:lnTo>
                  <a:pt x="2326005" y="226822"/>
                </a:lnTo>
                <a:lnTo>
                  <a:pt x="2339289" y="232905"/>
                </a:lnTo>
                <a:lnTo>
                  <a:pt x="2351278" y="239014"/>
                </a:lnTo>
                <a:lnTo>
                  <a:pt x="2351506" y="239141"/>
                </a:lnTo>
                <a:lnTo>
                  <a:pt x="2362708" y="245364"/>
                </a:lnTo>
                <a:lnTo>
                  <a:pt x="2362911" y="245491"/>
                </a:lnTo>
                <a:lnTo>
                  <a:pt x="2373122" y="251841"/>
                </a:lnTo>
                <a:lnTo>
                  <a:pt x="2372868" y="251714"/>
                </a:lnTo>
                <a:lnTo>
                  <a:pt x="2373045" y="251841"/>
                </a:lnTo>
                <a:lnTo>
                  <a:pt x="2382012" y="258064"/>
                </a:lnTo>
                <a:lnTo>
                  <a:pt x="2382316" y="258318"/>
                </a:lnTo>
                <a:lnTo>
                  <a:pt x="2390394" y="264922"/>
                </a:lnTo>
                <a:lnTo>
                  <a:pt x="2390013" y="264668"/>
                </a:lnTo>
                <a:lnTo>
                  <a:pt x="2390267" y="264922"/>
                </a:lnTo>
                <a:lnTo>
                  <a:pt x="2397125" y="271526"/>
                </a:lnTo>
                <a:lnTo>
                  <a:pt x="2396744" y="271018"/>
                </a:lnTo>
                <a:lnTo>
                  <a:pt x="2402713" y="278003"/>
                </a:lnTo>
                <a:lnTo>
                  <a:pt x="2402332" y="277368"/>
                </a:lnTo>
                <a:lnTo>
                  <a:pt x="2406993" y="284327"/>
                </a:lnTo>
                <a:lnTo>
                  <a:pt x="2409774" y="289966"/>
                </a:lnTo>
                <a:lnTo>
                  <a:pt x="2409952" y="290576"/>
                </a:lnTo>
                <a:lnTo>
                  <a:pt x="2411514" y="295973"/>
                </a:lnTo>
                <a:lnTo>
                  <a:pt x="2424366" y="295973"/>
                </a:lnTo>
                <a:lnTo>
                  <a:pt x="2424328" y="295529"/>
                </a:lnTo>
                <a:lnTo>
                  <a:pt x="2424176" y="293624"/>
                </a:lnTo>
                <a:lnTo>
                  <a:pt x="2422995" y="289687"/>
                </a:lnTo>
                <a:lnTo>
                  <a:pt x="2421763" y="285496"/>
                </a:lnTo>
                <a:lnTo>
                  <a:pt x="2420810" y="283591"/>
                </a:lnTo>
                <a:lnTo>
                  <a:pt x="2417826" y="277622"/>
                </a:lnTo>
                <a:lnTo>
                  <a:pt x="2417648" y="277368"/>
                </a:lnTo>
                <a:lnTo>
                  <a:pt x="2413304" y="271018"/>
                </a:lnTo>
                <a:lnTo>
                  <a:pt x="2379980" y="241173"/>
                </a:lnTo>
                <a:lnTo>
                  <a:pt x="2366314" y="232791"/>
                </a:lnTo>
                <a:lnTo>
                  <a:pt x="2357374" y="227838"/>
                </a:lnTo>
                <a:lnTo>
                  <a:pt x="2355088" y="226695"/>
                </a:lnTo>
                <a:lnTo>
                  <a:pt x="2344674" y="221488"/>
                </a:lnTo>
                <a:lnTo>
                  <a:pt x="2330958" y="215138"/>
                </a:lnTo>
                <a:lnTo>
                  <a:pt x="2316353" y="209042"/>
                </a:lnTo>
                <a:lnTo>
                  <a:pt x="2303653" y="204216"/>
                </a:lnTo>
                <a:lnTo>
                  <a:pt x="2300986" y="203200"/>
                </a:lnTo>
                <a:lnTo>
                  <a:pt x="2289060" y="199009"/>
                </a:lnTo>
                <a:lnTo>
                  <a:pt x="2284730" y="197485"/>
                </a:lnTo>
                <a:lnTo>
                  <a:pt x="2267839" y="192151"/>
                </a:lnTo>
                <a:lnTo>
                  <a:pt x="2258580" y="189357"/>
                </a:lnTo>
                <a:lnTo>
                  <a:pt x="2250186" y="186817"/>
                </a:lnTo>
                <a:lnTo>
                  <a:pt x="2243569" y="185039"/>
                </a:lnTo>
                <a:lnTo>
                  <a:pt x="2193290" y="172720"/>
                </a:lnTo>
                <a:lnTo>
                  <a:pt x="2152777" y="164592"/>
                </a:lnTo>
                <a:lnTo>
                  <a:pt x="2127212" y="160375"/>
                </a:lnTo>
                <a:lnTo>
                  <a:pt x="2247646" y="161925"/>
                </a:lnTo>
                <a:lnTo>
                  <a:pt x="2315972" y="164465"/>
                </a:lnTo>
                <a:lnTo>
                  <a:pt x="2383282" y="168656"/>
                </a:lnTo>
                <a:lnTo>
                  <a:pt x="2448941" y="174244"/>
                </a:lnTo>
                <a:lnTo>
                  <a:pt x="2512441" y="181229"/>
                </a:lnTo>
                <a:lnTo>
                  <a:pt x="2543302" y="185293"/>
                </a:lnTo>
                <a:lnTo>
                  <a:pt x="2543175" y="185293"/>
                </a:lnTo>
                <a:lnTo>
                  <a:pt x="2573274" y="189484"/>
                </a:lnTo>
                <a:lnTo>
                  <a:pt x="2573147" y="189484"/>
                </a:lnTo>
                <a:lnTo>
                  <a:pt x="2602484" y="194056"/>
                </a:lnTo>
                <a:lnTo>
                  <a:pt x="2602357" y="194056"/>
                </a:lnTo>
                <a:lnTo>
                  <a:pt x="2630678" y="198882"/>
                </a:lnTo>
                <a:lnTo>
                  <a:pt x="2658110" y="203835"/>
                </a:lnTo>
                <a:lnTo>
                  <a:pt x="2657983" y="203835"/>
                </a:lnTo>
                <a:lnTo>
                  <a:pt x="2684399" y="209169"/>
                </a:lnTo>
                <a:lnTo>
                  <a:pt x="2709672" y="214757"/>
                </a:lnTo>
                <a:lnTo>
                  <a:pt x="2709545" y="214630"/>
                </a:lnTo>
                <a:lnTo>
                  <a:pt x="2733802" y="220472"/>
                </a:lnTo>
                <a:lnTo>
                  <a:pt x="2733675" y="220472"/>
                </a:lnTo>
                <a:lnTo>
                  <a:pt x="2756662" y="226314"/>
                </a:lnTo>
                <a:lnTo>
                  <a:pt x="2756535" y="226314"/>
                </a:lnTo>
                <a:lnTo>
                  <a:pt x="2778252" y="232537"/>
                </a:lnTo>
                <a:lnTo>
                  <a:pt x="2778125" y="232537"/>
                </a:lnTo>
                <a:lnTo>
                  <a:pt x="2798572" y="238760"/>
                </a:lnTo>
                <a:lnTo>
                  <a:pt x="2798318" y="238760"/>
                </a:lnTo>
                <a:lnTo>
                  <a:pt x="2817241" y="245237"/>
                </a:lnTo>
                <a:lnTo>
                  <a:pt x="2817114" y="245110"/>
                </a:lnTo>
                <a:lnTo>
                  <a:pt x="2834513" y="251714"/>
                </a:lnTo>
                <a:lnTo>
                  <a:pt x="2834259" y="251587"/>
                </a:lnTo>
                <a:lnTo>
                  <a:pt x="2850134" y="258318"/>
                </a:lnTo>
                <a:lnTo>
                  <a:pt x="2864231" y="265049"/>
                </a:lnTo>
                <a:lnTo>
                  <a:pt x="2863850" y="264922"/>
                </a:lnTo>
                <a:lnTo>
                  <a:pt x="2876423" y="271907"/>
                </a:lnTo>
                <a:lnTo>
                  <a:pt x="2886964" y="278638"/>
                </a:lnTo>
                <a:lnTo>
                  <a:pt x="2886456" y="278384"/>
                </a:lnTo>
                <a:lnTo>
                  <a:pt x="2895054" y="284962"/>
                </a:lnTo>
                <a:lnTo>
                  <a:pt x="2901746" y="291782"/>
                </a:lnTo>
                <a:lnTo>
                  <a:pt x="2901988" y="292100"/>
                </a:lnTo>
                <a:lnTo>
                  <a:pt x="2906445" y="298310"/>
                </a:lnTo>
                <a:lnTo>
                  <a:pt x="2906560" y="298577"/>
                </a:lnTo>
                <a:lnTo>
                  <a:pt x="2908782" y="303631"/>
                </a:lnTo>
                <a:lnTo>
                  <a:pt x="2909697" y="310134"/>
                </a:lnTo>
                <a:lnTo>
                  <a:pt x="2922270" y="308356"/>
                </a:lnTo>
                <a:lnTo>
                  <a:pt x="2921724" y="304546"/>
                </a:lnTo>
                <a:lnTo>
                  <a:pt x="2921495" y="302895"/>
                </a:lnTo>
                <a:lnTo>
                  <a:pt x="2921127" y="300228"/>
                </a:lnTo>
                <a:lnTo>
                  <a:pt x="2919831" y="297307"/>
                </a:lnTo>
                <a:lnTo>
                  <a:pt x="2917317" y="291592"/>
                </a:lnTo>
                <a:lnTo>
                  <a:pt x="2917126" y="291338"/>
                </a:lnTo>
                <a:lnTo>
                  <a:pt x="2912834" y="285369"/>
                </a:lnTo>
                <a:lnTo>
                  <a:pt x="2912478" y="284861"/>
                </a:lnTo>
                <a:lnTo>
                  <a:pt x="2911475" y="283464"/>
                </a:lnTo>
                <a:lnTo>
                  <a:pt x="2906649" y="278638"/>
                </a:lnTo>
                <a:lnTo>
                  <a:pt x="2903601" y="275590"/>
                </a:lnTo>
                <a:lnTo>
                  <a:pt x="2898508" y="271653"/>
                </a:lnTo>
                <a:lnTo>
                  <a:pt x="2894076" y="268224"/>
                </a:lnTo>
                <a:lnTo>
                  <a:pt x="2889199" y="265049"/>
                </a:lnTo>
                <a:lnTo>
                  <a:pt x="2882773" y="260858"/>
                </a:lnTo>
                <a:lnTo>
                  <a:pt x="2877909" y="258191"/>
                </a:lnTo>
                <a:lnTo>
                  <a:pt x="2869819" y="253746"/>
                </a:lnTo>
                <a:lnTo>
                  <a:pt x="2865336" y="251587"/>
                </a:lnTo>
                <a:lnTo>
                  <a:pt x="2855341" y="246761"/>
                </a:lnTo>
                <a:lnTo>
                  <a:pt x="2851416" y="245110"/>
                </a:lnTo>
                <a:lnTo>
                  <a:pt x="2839085" y="239903"/>
                </a:lnTo>
                <a:lnTo>
                  <a:pt x="2821432" y="233172"/>
                </a:lnTo>
                <a:lnTo>
                  <a:pt x="2802382" y="226695"/>
                </a:lnTo>
                <a:lnTo>
                  <a:pt x="2781808" y="220345"/>
                </a:lnTo>
                <a:lnTo>
                  <a:pt x="2761742" y="214630"/>
                </a:lnTo>
                <a:lnTo>
                  <a:pt x="2759964" y="214122"/>
                </a:lnTo>
                <a:lnTo>
                  <a:pt x="2712466" y="202311"/>
                </a:lnTo>
                <a:lnTo>
                  <a:pt x="2660396" y="191389"/>
                </a:lnTo>
                <a:lnTo>
                  <a:pt x="2604389" y="181483"/>
                </a:lnTo>
                <a:lnTo>
                  <a:pt x="2513965" y="168656"/>
                </a:lnTo>
                <a:lnTo>
                  <a:pt x="2450211" y="161544"/>
                </a:lnTo>
                <a:lnTo>
                  <a:pt x="2411006" y="158229"/>
                </a:lnTo>
                <a:lnTo>
                  <a:pt x="2414778" y="158242"/>
                </a:lnTo>
                <a:lnTo>
                  <a:pt x="2505837" y="159258"/>
                </a:lnTo>
                <a:lnTo>
                  <a:pt x="2596134" y="161798"/>
                </a:lnTo>
                <a:lnTo>
                  <a:pt x="2685034" y="165989"/>
                </a:lnTo>
                <a:lnTo>
                  <a:pt x="2771775" y="171450"/>
                </a:lnTo>
                <a:lnTo>
                  <a:pt x="2814066" y="174879"/>
                </a:lnTo>
                <a:lnTo>
                  <a:pt x="2855722" y="178435"/>
                </a:lnTo>
                <a:lnTo>
                  <a:pt x="2896362" y="182499"/>
                </a:lnTo>
                <a:lnTo>
                  <a:pt x="2896235" y="182372"/>
                </a:lnTo>
                <a:lnTo>
                  <a:pt x="2935986" y="186563"/>
                </a:lnTo>
                <a:lnTo>
                  <a:pt x="3012059" y="195834"/>
                </a:lnTo>
                <a:lnTo>
                  <a:pt x="3048254" y="200914"/>
                </a:lnTo>
                <a:lnTo>
                  <a:pt x="3048127" y="200914"/>
                </a:lnTo>
                <a:lnTo>
                  <a:pt x="3083052" y="206121"/>
                </a:lnTo>
                <a:lnTo>
                  <a:pt x="3116453" y="211582"/>
                </a:lnTo>
                <a:lnTo>
                  <a:pt x="3116326" y="211455"/>
                </a:lnTo>
                <a:lnTo>
                  <a:pt x="3148330" y="217170"/>
                </a:lnTo>
                <a:lnTo>
                  <a:pt x="3178683" y="223012"/>
                </a:lnTo>
                <a:lnTo>
                  <a:pt x="3178556" y="223012"/>
                </a:lnTo>
                <a:lnTo>
                  <a:pt x="3207258" y="229108"/>
                </a:lnTo>
                <a:lnTo>
                  <a:pt x="3207131" y="229108"/>
                </a:lnTo>
                <a:lnTo>
                  <a:pt x="3233928" y="235204"/>
                </a:lnTo>
                <a:lnTo>
                  <a:pt x="3233801" y="235204"/>
                </a:lnTo>
                <a:lnTo>
                  <a:pt x="3258820" y="241554"/>
                </a:lnTo>
                <a:lnTo>
                  <a:pt x="3258693" y="241554"/>
                </a:lnTo>
                <a:lnTo>
                  <a:pt x="3281807" y="248158"/>
                </a:lnTo>
                <a:lnTo>
                  <a:pt x="3281553" y="248031"/>
                </a:lnTo>
                <a:lnTo>
                  <a:pt x="3302635" y="254635"/>
                </a:lnTo>
                <a:lnTo>
                  <a:pt x="3302381" y="254635"/>
                </a:lnTo>
                <a:lnTo>
                  <a:pt x="3321304" y="261366"/>
                </a:lnTo>
                <a:lnTo>
                  <a:pt x="3321050" y="261239"/>
                </a:lnTo>
                <a:lnTo>
                  <a:pt x="3329559" y="264668"/>
                </a:lnTo>
                <a:lnTo>
                  <a:pt x="3329432" y="264668"/>
                </a:lnTo>
                <a:lnTo>
                  <a:pt x="3337560" y="268097"/>
                </a:lnTo>
                <a:lnTo>
                  <a:pt x="3337433" y="267970"/>
                </a:lnTo>
                <a:lnTo>
                  <a:pt x="3344799" y="271399"/>
                </a:lnTo>
                <a:lnTo>
                  <a:pt x="3344672" y="271272"/>
                </a:lnTo>
                <a:lnTo>
                  <a:pt x="3351276" y="274586"/>
                </a:lnTo>
                <a:lnTo>
                  <a:pt x="3351492" y="274701"/>
                </a:lnTo>
                <a:lnTo>
                  <a:pt x="3357245" y="278003"/>
                </a:lnTo>
                <a:lnTo>
                  <a:pt x="3357435" y="278130"/>
                </a:lnTo>
                <a:lnTo>
                  <a:pt x="3362833" y="281559"/>
                </a:lnTo>
                <a:lnTo>
                  <a:pt x="3362579" y="281305"/>
                </a:lnTo>
                <a:lnTo>
                  <a:pt x="3367278" y="284607"/>
                </a:lnTo>
                <a:lnTo>
                  <a:pt x="3367595" y="284861"/>
                </a:lnTo>
                <a:lnTo>
                  <a:pt x="3371723" y="288163"/>
                </a:lnTo>
                <a:lnTo>
                  <a:pt x="3374783" y="291007"/>
                </a:lnTo>
                <a:lnTo>
                  <a:pt x="3375075" y="291338"/>
                </a:lnTo>
                <a:lnTo>
                  <a:pt x="3377692" y="294386"/>
                </a:lnTo>
                <a:lnTo>
                  <a:pt x="3377311" y="293751"/>
                </a:lnTo>
                <a:lnTo>
                  <a:pt x="3379660" y="297357"/>
                </a:lnTo>
                <a:lnTo>
                  <a:pt x="3379343" y="296672"/>
                </a:lnTo>
                <a:lnTo>
                  <a:pt x="3379724" y="297434"/>
                </a:lnTo>
                <a:lnTo>
                  <a:pt x="3380752" y="299618"/>
                </a:lnTo>
                <a:lnTo>
                  <a:pt x="3380892" y="300101"/>
                </a:lnTo>
                <a:lnTo>
                  <a:pt x="3381616" y="302742"/>
                </a:lnTo>
                <a:lnTo>
                  <a:pt x="3381883" y="305181"/>
                </a:lnTo>
                <a:lnTo>
                  <a:pt x="3394456" y="3037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 txBox="1"/>
          <p:nvPr/>
        </p:nvSpPr>
        <p:spPr>
          <a:xfrm>
            <a:off x="6750557" y="4360926"/>
            <a:ext cx="1920240" cy="1438471"/>
          </a:xfrm>
          <a:prstGeom prst="rect">
            <a:avLst/>
          </a:prstGeom>
          <a:ln w="9525">
            <a:solidFill>
              <a:srgbClr val="60005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0960">
              <a:lnSpc>
                <a:spcPts val="2205"/>
              </a:lnSpc>
            </a:pPr>
            <a:r>
              <a:rPr sz="1875" spc="4" dirty="0">
                <a:solidFill>
                  <a:srgbClr val="600058"/>
                </a:solidFill>
                <a:latin typeface="Calibri"/>
                <a:cs typeface="Calibri"/>
              </a:rPr>
              <a:t>All</a:t>
            </a:r>
            <a:r>
              <a:rPr sz="1875" spc="-8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875" spc="11" dirty="0">
                <a:solidFill>
                  <a:srgbClr val="600058"/>
                </a:solidFill>
                <a:latin typeface="Calibri"/>
                <a:cs typeface="Calibri"/>
              </a:rPr>
              <a:t>words</a:t>
            </a:r>
            <a:r>
              <a:rPr sz="1875" spc="-8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875" spc="8" dirty="0">
                <a:solidFill>
                  <a:srgbClr val="600058"/>
                </a:solidFill>
                <a:latin typeface="Calibri"/>
                <a:cs typeface="Calibri"/>
              </a:rPr>
              <a:t>attend</a:t>
            </a:r>
            <a:endParaRPr sz="1875">
              <a:latin typeface="Calibri"/>
              <a:cs typeface="Calibri"/>
            </a:endParaRPr>
          </a:p>
          <a:p>
            <a:pPr marL="60960" marR="119063">
              <a:lnSpc>
                <a:spcPct val="101200"/>
              </a:lnSpc>
              <a:spcBef>
                <a:spcPts val="11"/>
              </a:spcBef>
            </a:pPr>
            <a:r>
              <a:rPr sz="1875" spc="8" dirty="0">
                <a:solidFill>
                  <a:srgbClr val="600058"/>
                </a:solidFill>
                <a:latin typeface="Calibri"/>
                <a:cs typeface="Calibri"/>
              </a:rPr>
              <a:t>to all </a:t>
            </a:r>
            <a:r>
              <a:rPr sz="1875" spc="11" dirty="0">
                <a:solidFill>
                  <a:srgbClr val="600058"/>
                </a:solidFill>
                <a:latin typeface="Calibri"/>
                <a:cs typeface="Calibri"/>
              </a:rPr>
              <a:t>words </a:t>
            </a:r>
            <a:r>
              <a:rPr sz="1875" spc="4" dirty="0">
                <a:solidFill>
                  <a:srgbClr val="600058"/>
                </a:solidFill>
                <a:latin typeface="Calibri"/>
                <a:cs typeface="Calibri"/>
              </a:rPr>
              <a:t>in </a:t>
            </a:r>
            <a:r>
              <a:rPr sz="1875" spc="8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875" spc="4" dirty="0">
                <a:solidFill>
                  <a:srgbClr val="600058"/>
                </a:solidFill>
                <a:latin typeface="Calibri"/>
                <a:cs typeface="Calibri"/>
              </a:rPr>
              <a:t>previous </a:t>
            </a:r>
            <a:r>
              <a:rPr sz="1875" spc="8" dirty="0">
                <a:solidFill>
                  <a:srgbClr val="600058"/>
                </a:solidFill>
                <a:latin typeface="Calibri"/>
                <a:cs typeface="Calibri"/>
              </a:rPr>
              <a:t>layer; </a:t>
            </a:r>
            <a:r>
              <a:rPr sz="1875" spc="11" dirty="0">
                <a:solidFill>
                  <a:srgbClr val="600058"/>
                </a:solidFill>
                <a:latin typeface="Calibri"/>
                <a:cs typeface="Calibri"/>
              </a:rPr>
              <a:t> most</a:t>
            </a:r>
            <a:r>
              <a:rPr sz="1875" spc="-26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875" spc="11" dirty="0">
                <a:solidFill>
                  <a:srgbClr val="600058"/>
                </a:solidFill>
                <a:latin typeface="Calibri"/>
                <a:cs typeface="Calibri"/>
              </a:rPr>
              <a:t>arrows</a:t>
            </a:r>
            <a:r>
              <a:rPr sz="1875" spc="-19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875" spc="8" dirty="0">
                <a:solidFill>
                  <a:srgbClr val="600058"/>
                </a:solidFill>
                <a:latin typeface="Calibri"/>
                <a:cs typeface="Calibri"/>
              </a:rPr>
              <a:t>here </a:t>
            </a:r>
            <a:r>
              <a:rPr sz="1875" spc="-413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875" spc="11" dirty="0">
                <a:solidFill>
                  <a:srgbClr val="600058"/>
                </a:solidFill>
                <a:latin typeface="Calibri"/>
                <a:cs typeface="Calibri"/>
              </a:rPr>
              <a:t>are</a:t>
            </a:r>
            <a:r>
              <a:rPr sz="1875" spc="-4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875" spc="8" dirty="0">
                <a:solidFill>
                  <a:srgbClr val="600058"/>
                </a:solidFill>
                <a:latin typeface="Calibri"/>
                <a:cs typeface="Calibri"/>
              </a:rPr>
              <a:t>omitted</a:t>
            </a:r>
            <a:endParaRPr sz="1875">
              <a:latin typeface="Calibri"/>
              <a:cs typeface="Calibri"/>
            </a:endParaRP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538465A7-6FE4-454E-B0E0-B4AF96ECD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984885"/>
          </a:xfrm>
        </p:spPr>
        <p:txBody>
          <a:bodyPr/>
          <a:lstStyle/>
          <a:p>
            <a:r>
              <a:rPr lang="en-US" sz="3200" b="0" spc="4" dirty="0">
                <a:latin typeface="Calibri"/>
                <a:cs typeface="Calibri"/>
              </a:rPr>
              <a:t>If</a:t>
            </a:r>
            <a:r>
              <a:rPr lang="en-US" sz="3200" b="0" dirty="0">
                <a:latin typeface="Calibri"/>
                <a:cs typeface="Calibri"/>
              </a:rPr>
              <a:t> </a:t>
            </a:r>
            <a:r>
              <a:rPr lang="en-US" sz="3200" b="0" spc="4" dirty="0">
                <a:latin typeface="Calibri"/>
                <a:cs typeface="Calibri"/>
              </a:rPr>
              <a:t>not</a:t>
            </a:r>
            <a:r>
              <a:rPr lang="en-US" sz="3200" b="0" dirty="0">
                <a:latin typeface="Calibri"/>
                <a:cs typeface="Calibri"/>
              </a:rPr>
              <a:t> </a:t>
            </a:r>
            <a:r>
              <a:rPr lang="en-US" sz="3200" b="0" spc="4" dirty="0">
                <a:latin typeface="Calibri"/>
                <a:cs typeface="Calibri"/>
              </a:rPr>
              <a:t>recurrence,</a:t>
            </a:r>
            <a:r>
              <a:rPr lang="en-US" sz="3200" b="0" spc="-23" dirty="0">
                <a:latin typeface="Calibri"/>
                <a:cs typeface="Calibri"/>
              </a:rPr>
              <a:t> </a:t>
            </a:r>
            <a:r>
              <a:rPr lang="en-US" sz="3200" b="0" spc="8" dirty="0">
                <a:latin typeface="Calibri"/>
                <a:cs typeface="Calibri"/>
              </a:rPr>
              <a:t>then</a:t>
            </a:r>
            <a:r>
              <a:rPr lang="en-US" sz="3200" b="0" spc="4" dirty="0">
                <a:latin typeface="Calibri"/>
                <a:cs typeface="Calibri"/>
              </a:rPr>
              <a:t> </a:t>
            </a:r>
            <a:r>
              <a:rPr lang="en-US" sz="3200" b="0" spc="8" dirty="0">
                <a:latin typeface="Calibri"/>
                <a:cs typeface="Calibri"/>
              </a:rPr>
              <a:t>what?</a:t>
            </a:r>
            <a:r>
              <a:rPr lang="en-US" sz="3200" b="0" dirty="0">
                <a:latin typeface="Calibri"/>
                <a:cs typeface="Calibri"/>
              </a:rPr>
              <a:t> </a:t>
            </a:r>
            <a:br>
              <a:rPr lang="en-US" sz="3200" b="0" dirty="0">
                <a:latin typeface="Calibri"/>
                <a:cs typeface="Calibri"/>
              </a:rPr>
            </a:br>
            <a:r>
              <a:rPr lang="en-US" sz="3200" spc="8" dirty="0"/>
              <a:t>How</a:t>
            </a:r>
            <a:r>
              <a:rPr lang="en-US" sz="3200" spc="4" dirty="0"/>
              <a:t> </a:t>
            </a:r>
            <a:r>
              <a:rPr lang="en-US" sz="3200" spc="8" dirty="0"/>
              <a:t>about</a:t>
            </a:r>
            <a:r>
              <a:rPr lang="en-US" sz="3200" spc="4" dirty="0"/>
              <a:t> attention?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667441-3A08-45D0-A661-1E6DDB714EB0}"/>
              </a:ext>
            </a:extLst>
          </p:cNvPr>
          <p:cNvSpPr txBox="1"/>
          <p:nvPr/>
        </p:nvSpPr>
        <p:spPr>
          <a:xfrm>
            <a:off x="0" y="6581001"/>
            <a:ext cx="18327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from John Hewitt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39" y="249377"/>
            <a:ext cx="8097269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b="0" spc="-195" dirty="0"/>
              <a:t>Recall: </a:t>
            </a:r>
            <a:r>
              <a:rPr b="0" spc="-195" dirty="0"/>
              <a:t>Sequence-to-sequence </a:t>
            </a:r>
            <a:r>
              <a:rPr b="0" spc="-160" dirty="0"/>
              <a:t>with</a:t>
            </a:r>
            <a:r>
              <a:rPr b="0" spc="-345" dirty="0"/>
              <a:t> </a:t>
            </a:r>
            <a:r>
              <a:rPr b="0" spc="-160" dirty="0"/>
              <a:t>attention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978661" y="1095755"/>
            <a:ext cx="3409315" cy="4597400"/>
            <a:chOff x="978661" y="1095755"/>
            <a:chExt cx="3409315" cy="4597400"/>
          </a:xfrm>
        </p:grpSpPr>
        <p:sp>
          <p:nvSpPr>
            <p:cNvPr id="4" name="object 4"/>
            <p:cNvSpPr/>
            <p:nvPr/>
          </p:nvSpPr>
          <p:spPr>
            <a:xfrm>
              <a:off x="1066799" y="4367784"/>
              <a:ext cx="126492" cy="1325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1066799" y="4536947"/>
              <a:ext cx="126492" cy="1325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object 6"/>
            <p:cNvSpPr/>
            <p:nvPr/>
          </p:nvSpPr>
          <p:spPr>
            <a:xfrm>
              <a:off x="1066799" y="4706111"/>
              <a:ext cx="126492" cy="1325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1066799" y="4875276"/>
              <a:ext cx="126492" cy="1310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992885" y="4303013"/>
              <a:ext cx="266700" cy="780415"/>
            </a:xfrm>
            <a:custGeom>
              <a:avLst/>
              <a:gdLst/>
              <a:ahLst/>
              <a:cxnLst/>
              <a:rect l="l" t="t" r="r" b="b"/>
              <a:pathLst>
                <a:path w="266700" h="780414">
                  <a:moveTo>
                    <a:pt x="222250" y="0"/>
                  </a:moveTo>
                  <a:lnTo>
                    <a:pt x="239551" y="3498"/>
                  </a:lnTo>
                  <a:lnTo>
                    <a:pt x="253680" y="13033"/>
                  </a:lnTo>
                  <a:lnTo>
                    <a:pt x="263206" y="27164"/>
                  </a:lnTo>
                  <a:lnTo>
                    <a:pt x="266700" y="44450"/>
                  </a:lnTo>
                  <a:lnTo>
                    <a:pt x="266700" y="735838"/>
                  </a:lnTo>
                  <a:lnTo>
                    <a:pt x="263206" y="753123"/>
                  </a:lnTo>
                  <a:lnTo>
                    <a:pt x="253680" y="767254"/>
                  </a:lnTo>
                  <a:lnTo>
                    <a:pt x="239551" y="776789"/>
                  </a:lnTo>
                  <a:lnTo>
                    <a:pt x="222250" y="780288"/>
                  </a:lnTo>
                  <a:lnTo>
                    <a:pt x="44450" y="780288"/>
                  </a:lnTo>
                  <a:lnTo>
                    <a:pt x="27148" y="776789"/>
                  </a:lnTo>
                  <a:lnTo>
                    <a:pt x="13019" y="767254"/>
                  </a:lnTo>
                  <a:lnTo>
                    <a:pt x="3493" y="753123"/>
                  </a:lnTo>
                  <a:lnTo>
                    <a:pt x="0" y="735838"/>
                  </a:lnTo>
                  <a:lnTo>
                    <a:pt x="0" y="44450"/>
                  </a:lnTo>
                  <a:lnTo>
                    <a:pt x="3493" y="27164"/>
                  </a:lnTo>
                  <a:lnTo>
                    <a:pt x="13019" y="13033"/>
                  </a:lnTo>
                  <a:lnTo>
                    <a:pt x="27148" y="3498"/>
                  </a:lnTo>
                  <a:lnTo>
                    <a:pt x="44450" y="0"/>
                  </a:lnTo>
                  <a:lnTo>
                    <a:pt x="222250" y="0"/>
                  </a:lnTo>
                  <a:close/>
                </a:path>
              </a:pathLst>
            </a:custGeom>
            <a:ln w="19812">
              <a:solidFill>
                <a:srgbClr val="A3001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1071232" y="4637404"/>
              <a:ext cx="533400" cy="1056005"/>
            </a:xfrm>
            <a:custGeom>
              <a:avLst/>
              <a:gdLst/>
              <a:ahLst/>
              <a:cxnLst/>
              <a:rect l="l" t="t" r="r" b="b"/>
              <a:pathLst>
                <a:path w="533400" h="1056004">
                  <a:moveTo>
                    <a:pt x="111531" y="541401"/>
                  </a:moveTo>
                  <a:lnTo>
                    <a:pt x="67183" y="465455"/>
                  </a:lnTo>
                  <a:lnTo>
                    <a:pt x="55765" y="445897"/>
                  </a:lnTo>
                  <a:lnTo>
                    <a:pt x="0" y="541401"/>
                  </a:lnTo>
                  <a:lnTo>
                    <a:pt x="1600" y="547497"/>
                  </a:lnTo>
                  <a:lnTo>
                    <a:pt x="11049" y="553085"/>
                  </a:lnTo>
                  <a:lnTo>
                    <a:pt x="17119" y="551434"/>
                  </a:lnTo>
                  <a:lnTo>
                    <a:pt x="45859" y="502183"/>
                  </a:lnTo>
                  <a:lnTo>
                    <a:pt x="45859" y="1055497"/>
                  </a:lnTo>
                  <a:lnTo>
                    <a:pt x="65671" y="1055497"/>
                  </a:lnTo>
                  <a:lnTo>
                    <a:pt x="65671" y="502183"/>
                  </a:lnTo>
                  <a:lnTo>
                    <a:pt x="94411" y="551434"/>
                  </a:lnTo>
                  <a:lnTo>
                    <a:pt x="100482" y="553085"/>
                  </a:lnTo>
                  <a:lnTo>
                    <a:pt x="109931" y="547497"/>
                  </a:lnTo>
                  <a:lnTo>
                    <a:pt x="111531" y="541401"/>
                  </a:lnTo>
                  <a:close/>
                </a:path>
                <a:path w="533400" h="1056004">
                  <a:moveTo>
                    <a:pt x="533019" y="55765"/>
                  </a:moveTo>
                  <a:lnTo>
                    <a:pt x="516039" y="45847"/>
                  </a:lnTo>
                  <a:lnTo>
                    <a:pt x="442226" y="2794"/>
                  </a:lnTo>
                  <a:lnTo>
                    <a:pt x="437527" y="0"/>
                  </a:lnTo>
                  <a:lnTo>
                    <a:pt x="431431" y="1524"/>
                  </a:lnTo>
                  <a:lnTo>
                    <a:pt x="428637" y="6350"/>
                  </a:lnTo>
                  <a:lnTo>
                    <a:pt x="425970" y="11049"/>
                  </a:lnTo>
                  <a:lnTo>
                    <a:pt x="427494" y="17145"/>
                  </a:lnTo>
                  <a:lnTo>
                    <a:pt x="432193" y="19812"/>
                  </a:lnTo>
                  <a:lnTo>
                    <a:pt x="476796" y="45847"/>
                  </a:lnTo>
                  <a:lnTo>
                    <a:pt x="188353" y="45847"/>
                  </a:lnTo>
                  <a:lnTo>
                    <a:pt x="188353" y="65659"/>
                  </a:lnTo>
                  <a:lnTo>
                    <a:pt x="476821" y="65659"/>
                  </a:lnTo>
                  <a:lnTo>
                    <a:pt x="493801" y="55765"/>
                  </a:lnTo>
                  <a:lnTo>
                    <a:pt x="432193" y="91694"/>
                  </a:lnTo>
                  <a:lnTo>
                    <a:pt x="427494" y="94361"/>
                  </a:lnTo>
                  <a:lnTo>
                    <a:pt x="425970" y="100457"/>
                  </a:lnTo>
                  <a:lnTo>
                    <a:pt x="428637" y="105156"/>
                  </a:lnTo>
                  <a:lnTo>
                    <a:pt x="431431" y="109982"/>
                  </a:lnTo>
                  <a:lnTo>
                    <a:pt x="437527" y="111506"/>
                  </a:lnTo>
                  <a:lnTo>
                    <a:pt x="442226" y="108712"/>
                  </a:lnTo>
                  <a:lnTo>
                    <a:pt x="516039" y="65659"/>
                  </a:lnTo>
                  <a:lnTo>
                    <a:pt x="533019" y="55765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1591055" y="4283963"/>
              <a:ext cx="2796539" cy="140284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1077252" y="3627881"/>
              <a:ext cx="1924050" cy="675005"/>
            </a:xfrm>
            <a:custGeom>
              <a:avLst/>
              <a:gdLst/>
              <a:ahLst/>
              <a:cxnLst/>
              <a:rect l="l" t="t" r="r" b="b"/>
              <a:pathLst>
                <a:path w="1924050" h="675004">
                  <a:moveTo>
                    <a:pt x="111531" y="96139"/>
                  </a:moveTo>
                  <a:lnTo>
                    <a:pt x="108813" y="91313"/>
                  </a:lnTo>
                  <a:lnTo>
                    <a:pt x="67894" y="19558"/>
                  </a:lnTo>
                  <a:lnTo>
                    <a:pt x="56756" y="0"/>
                  </a:lnTo>
                  <a:lnTo>
                    <a:pt x="0" y="94996"/>
                  </a:lnTo>
                  <a:lnTo>
                    <a:pt x="1536" y="101092"/>
                  </a:lnTo>
                  <a:lnTo>
                    <a:pt x="10934" y="106680"/>
                  </a:lnTo>
                  <a:lnTo>
                    <a:pt x="17018" y="105156"/>
                  </a:lnTo>
                  <a:lnTo>
                    <a:pt x="46266" y="56146"/>
                  </a:lnTo>
                  <a:lnTo>
                    <a:pt x="39839" y="674751"/>
                  </a:lnTo>
                  <a:lnTo>
                    <a:pt x="59651" y="675005"/>
                  </a:lnTo>
                  <a:lnTo>
                    <a:pt x="66065" y="56375"/>
                  </a:lnTo>
                  <a:lnTo>
                    <a:pt x="91605" y="101219"/>
                  </a:lnTo>
                  <a:lnTo>
                    <a:pt x="94310" y="105918"/>
                  </a:lnTo>
                  <a:lnTo>
                    <a:pt x="100355" y="107569"/>
                  </a:lnTo>
                  <a:lnTo>
                    <a:pt x="105117" y="104902"/>
                  </a:lnTo>
                  <a:lnTo>
                    <a:pt x="109867" y="102108"/>
                  </a:lnTo>
                  <a:lnTo>
                    <a:pt x="111531" y="96139"/>
                  </a:lnTo>
                  <a:close/>
                </a:path>
                <a:path w="1924050" h="675004">
                  <a:moveTo>
                    <a:pt x="715225" y="95885"/>
                  </a:moveTo>
                  <a:lnTo>
                    <a:pt x="712558" y="91059"/>
                  </a:lnTo>
                  <a:lnTo>
                    <a:pt x="671372" y="19558"/>
                  </a:lnTo>
                  <a:lnTo>
                    <a:pt x="660107" y="0"/>
                  </a:lnTo>
                  <a:lnTo>
                    <a:pt x="603719" y="95250"/>
                  </a:lnTo>
                  <a:lnTo>
                    <a:pt x="605370" y="101346"/>
                  </a:lnTo>
                  <a:lnTo>
                    <a:pt x="614768" y="106934"/>
                  </a:lnTo>
                  <a:lnTo>
                    <a:pt x="620864" y="105283"/>
                  </a:lnTo>
                  <a:lnTo>
                    <a:pt x="623531" y="100584"/>
                  </a:lnTo>
                  <a:lnTo>
                    <a:pt x="649859" y="56108"/>
                  </a:lnTo>
                  <a:lnTo>
                    <a:pt x="646391" y="668909"/>
                  </a:lnTo>
                  <a:lnTo>
                    <a:pt x="666203" y="669036"/>
                  </a:lnTo>
                  <a:lnTo>
                    <a:pt x="669671" y="56324"/>
                  </a:lnTo>
                  <a:lnTo>
                    <a:pt x="695413" y="100965"/>
                  </a:lnTo>
                  <a:lnTo>
                    <a:pt x="698080" y="105791"/>
                  </a:lnTo>
                  <a:lnTo>
                    <a:pt x="704176" y="107315"/>
                  </a:lnTo>
                  <a:lnTo>
                    <a:pt x="708875" y="104648"/>
                  </a:lnTo>
                  <a:lnTo>
                    <a:pt x="713701" y="101854"/>
                  </a:lnTo>
                  <a:lnTo>
                    <a:pt x="715225" y="95885"/>
                  </a:lnTo>
                  <a:close/>
                </a:path>
                <a:path w="1924050" h="675004">
                  <a:moveTo>
                    <a:pt x="1319237" y="96647"/>
                  </a:moveTo>
                  <a:lnTo>
                    <a:pt x="1316570" y="91821"/>
                  </a:lnTo>
                  <a:lnTo>
                    <a:pt x="1276210" y="19431"/>
                  </a:lnTo>
                  <a:lnTo>
                    <a:pt x="1265389" y="0"/>
                  </a:lnTo>
                  <a:lnTo>
                    <a:pt x="1210525" y="89789"/>
                  </a:lnTo>
                  <a:lnTo>
                    <a:pt x="1207731" y="94488"/>
                  </a:lnTo>
                  <a:lnTo>
                    <a:pt x="1209255" y="100584"/>
                  </a:lnTo>
                  <a:lnTo>
                    <a:pt x="1213827" y="103378"/>
                  </a:lnTo>
                  <a:lnTo>
                    <a:pt x="1218526" y="106172"/>
                  </a:lnTo>
                  <a:lnTo>
                    <a:pt x="1224622" y="104775"/>
                  </a:lnTo>
                  <a:lnTo>
                    <a:pt x="1227543" y="100076"/>
                  </a:lnTo>
                  <a:lnTo>
                    <a:pt x="1254379" y="55994"/>
                  </a:lnTo>
                  <a:lnTo>
                    <a:pt x="1242275" y="668782"/>
                  </a:lnTo>
                  <a:lnTo>
                    <a:pt x="1262087" y="669163"/>
                  </a:lnTo>
                  <a:lnTo>
                    <a:pt x="1274191" y="56388"/>
                  </a:lnTo>
                  <a:lnTo>
                    <a:pt x="1299298" y="101473"/>
                  </a:lnTo>
                  <a:lnTo>
                    <a:pt x="1301965" y="106299"/>
                  </a:lnTo>
                  <a:lnTo>
                    <a:pt x="1307934" y="107950"/>
                  </a:lnTo>
                  <a:lnTo>
                    <a:pt x="1317586" y="102616"/>
                  </a:lnTo>
                  <a:lnTo>
                    <a:pt x="1319237" y="96647"/>
                  </a:lnTo>
                  <a:close/>
                </a:path>
                <a:path w="1924050" h="675004">
                  <a:moveTo>
                    <a:pt x="1923630" y="96139"/>
                  </a:moveTo>
                  <a:lnTo>
                    <a:pt x="1880019" y="19558"/>
                  </a:lnTo>
                  <a:lnTo>
                    <a:pt x="1868893" y="0"/>
                  </a:lnTo>
                  <a:lnTo>
                    <a:pt x="1812124" y="94996"/>
                  </a:lnTo>
                  <a:lnTo>
                    <a:pt x="1813648" y="101092"/>
                  </a:lnTo>
                  <a:lnTo>
                    <a:pt x="1823046" y="106680"/>
                  </a:lnTo>
                  <a:lnTo>
                    <a:pt x="1829142" y="105156"/>
                  </a:lnTo>
                  <a:lnTo>
                    <a:pt x="1858340" y="56184"/>
                  </a:lnTo>
                  <a:lnTo>
                    <a:pt x="1851875" y="665988"/>
                  </a:lnTo>
                  <a:lnTo>
                    <a:pt x="1871687" y="666242"/>
                  </a:lnTo>
                  <a:lnTo>
                    <a:pt x="1878152" y="56261"/>
                  </a:lnTo>
                  <a:lnTo>
                    <a:pt x="1903691" y="101219"/>
                  </a:lnTo>
                  <a:lnTo>
                    <a:pt x="1906485" y="105918"/>
                  </a:lnTo>
                  <a:lnTo>
                    <a:pt x="1912454" y="107569"/>
                  </a:lnTo>
                  <a:lnTo>
                    <a:pt x="1917280" y="104902"/>
                  </a:lnTo>
                  <a:lnTo>
                    <a:pt x="1921979" y="102235"/>
                  </a:lnTo>
                  <a:lnTo>
                    <a:pt x="1923630" y="96139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1066799" y="3511295"/>
              <a:ext cx="132587" cy="1264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671827" y="3511295"/>
              <a:ext cx="132588" cy="1264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2275331" y="3511295"/>
              <a:ext cx="132587" cy="1264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object 15"/>
            <p:cNvSpPr/>
            <p:nvPr/>
          </p:nvSpPr>
          <p:spPr>
            <a:xfrm>
              <a:off x="2880360" y="3511295"/>
              <a:ext cx="132587" cy="1264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172667" y="3557282"/>
              <a:ext cx="3077210" cy="746760"/>
            </a:xfrm>
            <a:custGeom>
              <a:avLst/>
              <a:gdLst/>
              <a:ahLst/>
              <a:cxnLst/>
              <a:rect l="l" t="t" r="r" b="b"/>
              <a:pathLst>
                <a:path w="3077210" h="746760">
                  <a:moveTo>
                    <a:pt x="3077133" y="727951"/>
                  </a:moveTo>
                  <a:lnTo>
                    <a:pt x="1883956" y="36842"/>
                  </a:lnTo>
                  <a:lnTo>
                    <a:pt x="1941118" y="36690"/>
                  </a:lnTo>
                  <a:lnTo>
                    <a:pt x="1945436" y="32245"/>
                  </a:lnTo>
                  <a:lnTo>
                    <a:pt x="1945436" y="21323"/>
                  </a:lnTo>
                  <a:lnTo>
                    <a:pt x="1942642" y="18529"/>
                  </a:lnTo>
                  <a:lnTo>
                    <a:pt x="1940991" y="16878"/>
                  </a:lnTo>
                  <a:lnTo>
                    <a:pt x="1935530" y="16878"/>
                  </a:lnTo>
                  <a:lnTo>
                    <a:pt x="1830374" y="17259"/>
                  </a:lnTo>
                  <a:lnTo>
                    <a:pt x="1885111" y="113398"/>
                  </a:lnTo>
                  <a:lnTo>
                    <a:pt x="1891207" y="115049"/>
                  </a:lnTo>
                  <a:lnTo>
                    <a:pt x="1895906" y="112382"/>
                  </a:lnTo>
                  <a:lnTo>
                    <a:pt x="1900605" y="109588"/>
                  </a:lnTo>
                  <a:lnTo>
                    <a:pt x="1902383" y="103619"/>
                  </a:lnTo>
                  <a:lnTo>
                    <a:pt x="1899589" y="98793"/>
                  </a:lnTo>
                  <a:lnTo>
                    <a:pt x="1874012" y="53975"/>
                  </a:lnTo>
                  <a:lnTo>
                    <a:pt x="2957258" y="681405"/>
                  </a:lnTo>
                  <a:lnTo>
                    <a:pt x="1281417" y="28448"/>
                  </a:lnTo>
                  <a:lnTo>
                    <a:pt x="1337741" y="19545"/>
                  </a:lnTo>
                  <a:lnTo>
                    <a:pt x="1340954" y="15113"/>
                  </a:lnTo>
                  <a:lnTo>
                    <a:pt x="1341424" y="14465"/>
                  </a:lnTo>
                  <a:lnTo>
                    <a:pt x="1339646" y="3670"/>
                  </a:lnTo>
                  <a:lnTo>
                    <a:pt x="1334566" y="0"/>
                  </a:lnTo>
                  <a:lnTo>
                    <a:pt x="1225346" y="17259"/>
                  </a:lnTo>
                  <a:lnTo>
                    <a:pt x="1290751" y="99682"/>
                  </a:lnTo>
                  <a:lnTo>
                    <a:pt x="1294180" y="103873"/>
                  </a:lnTo>
                  <a:lnTo>
                    <a:pt x="1300403" y="104635"/>
                  </a:lnTo>
                  <a:lnTo>
                    <a:pt x="1304594" y="101206"/>
                  </a:lnTo>
                  <a:lnTo>
                    <a:pt x="1308912" y="97777"/>
                  </a:lnTo>
                  <a:lnTo>
                    <a:pt x="1309674" y="91554"/>
                  </a:lnTo>
                  <a:lnTo>
                    <a:pt x="1274216" y="47002"/>
                  </a:lnTo>
                  <a:lnTo>
                    <a:pt x="2889681" y="676325"/>
                  </a:lnTo>
                  <a:lnTo>
                    <a:pt x="661949" y="60833"/>
                  </a:lnTo>
                  <a:lnTo>
                    <a:pt x="698830" y="51041"/>
                  </a:lnTo>
                  <a:lnTo>
                    <a:pt x="717092" y="46215"/>
                  </a:lnTo>
                  <a:lnTo>
                    <a:pt x="720267" y="40754"/>
                  </a:lnTo>
                  <a:lnTo>
                    <a:pt x="718870" y="35547"/>
                  </a:lnTo>
                  <a:lnTo>
                    <a:pt x="717473" y="30226"/>
                  </a:lnTo>
                  <a:lnTo>
                    <a:pt x="712012" y="27051"/>
                  </a:lnTo>
                  <a:lnTo>
                    <a:pt x="605078" y="55359"/>
                  </a:lnTo>
                  <a:lnTo>
                    <a:pt x="678599" y="130797"/>
                  </a:lnTo>
                  <a:lnTo>
                    <a:pt x="682294" y="134607"/>
                  </a:lnTo>
                  <a:lnTo>
                    <a:pt x="688644" y="134607"/>
                  </a:lnTo>
                  <a:lnTo>
                    <a:pt x="692454" y="130797"/>
                  </a:lnTo>
                  <a:lnTo>
                    <a:pt x="696391" y="126987"/>
                  </a:lnTo>
                  <a:lnTo>
                    <a:pt x="696518" y="120764"/>
                  </a:lnTo>
                  <a:lnTo>
                    <a:pt x="656615" y="79844"/>
                  </a:lnTo>
                  <a:lnTo>
                    <a:pt x="2697518" y="643864"/>
                  </a:lnTo>
                  <a:lnTo>
                    <a:pt x="57200" y="57861"/>
                  </a:lnTo>
                  <a:lnTo>
                    <a:pt x="82042" y="49898"/>
                  </a:lnTo>
                  <a:lnTo>
                    <a:pt x="111429" y="40513"/>
                  </a:lnTo>
                  <a:lnTo>
                    <a:pt x="114350" y="34925"/>
                  </a:lnTo>
                  <a:lnTo>
                    <a:pt x="111048" y="24498"/>
                  </a:lnTo>
                  <a:lnTo>
                    <a:pt x="105460" y="21577"/>
                  </a:lnTo>
                  <a:lnTo>
                    <a:pt x="0" y="55359"/>
                  </a:lnTo>
                  <a:lnTo>
                    <a:pt x="77228" y="126733"/>
                  </a:lnTo>
                  <a:lnTo>
                    <a:pt x="81241" y="130543"/>
                  </a:lnTo>
                  <a:lnTo>
                    <a:pt x="87515" y="130289"/>
                  </a:lnTo>
                  <a:lnTo>
                    <a:pt x="94945" y="122161"/>
                  </a:lnTo>
                  <a:lnTo>
                    <a:pt x="94703" y="115938"/>
                  </a:lnTo>
                  <a:lnTo>
                    <a:pt x="90678" y="112255"/>
                  </a:lnTo>
                  <a:lnTo>
                    <a:pt x="52895" y="77292"/>
                  </a:lnTo>
                  <a:lnTo>
                    <a:pt x="3069259" y="746747"/>
                  </a:lnTo>
                  <a:lnTo>
                    <a:pt x="3069285" y="746594"/>
                  </a:lnTo>
                  <a:lnTo>
                    <a:pt x="3072206" y="736460"/>
                  </a:lnTo>
                  <a:lnTo>
                    <a:pt x="3077133" y="72795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983741" y="2763392"/>
              <a:ext cx="2308860" cy="10160"/>
            </a:xfrm>
            <a:custGeom>
              <a:avLst/>
              <a:gdLst/>
              <a:ahLst/>
              <a:cxnLst/>
              <a:rect l="l" t="t" r="r" b="b"/>
              <a:pathLst>
                <a:path w="2308860" h="10160">
                  <a:moveTo>
                    <a:pt x="0" y="0"/>
                  </a:moveTo>
                  <a:lnTo>
                    <a:pt x="2308479" y="0"/>
                  </a:lnTo>
                </a:path>
                <a:path w="2308860" h="10160">
                  <a:moveTo>
                    <a:pt x="0" y="9905"/>
                  </a:moveTo>
                  <a:lnTo>
                    <a:pt x="2308479" y="9905"/>
                  </a:lnTo>
                </a:path>
              </a:pathLst>
            </a:custGeom>
            <a:ln w="9905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1067561" y="2292858"/>
              <a:ext cx="135890" cy="475615"/>
            </a:xfrm>
            <a:custGeom>
              <a:avLst/>
              <a:gdLst/>
              <a:ahLst/>
              <a:cxnLst/>
              <a:rect l="l" t="t" r="r" b="b"/>
              <a:pathLst>
                <a:path w="135890" h="475614">
                  <a:moveTo>
                    <a:pt x="135636" y="0"/>
                  </a:moveTo>
                  <a:lnTo>
                    <a:pt x="0" y="0"/>
                  </a:lnTo>
                  <a:lnTo>
                    <a:pt x="0" y="475488"/>
                  </a:lnTo>
                  <a:lnTo>
                    <a:pt x="135636" y="475488"/>
                  </a:lnTo>
                  <a:lnTo>
                    <a:pt x="135636" y="0"/>
                  </a:lnTo>
                  <a:close/>
                </a:path>
              </a:pathLst>
            </a:custGeom>
            <a:solidFill>
              <a:srgbClr val="BCD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067561" y="2292858"/>
              <a:ext cx="135890" cy="475615"/>
            </a:xfrm>
            <a:custGeom>
              <a:avLst/>
              <a:gdLst/>
              <a:ahLst/>
              <a:cxnLst/>
              <a:rect l="l" t="t" r="r" b="b"/>
              <a:pathLst>
                <a:path w="135890" h="475614">
                  <a:moveTo>
                    <a:pt x="0" y="475488"/>
                  </a:moveTo>
                  <a:lnTo>
                    <a:pt x="135636" y="475488"/>
                  </a:lnTo>
                  <a:lnTo>
                    <a:pt x="135636" y="0"/>
                  </a:lnTo>
                  <a:lnTo>
                    <a:pt x="0" y="0"/>
                  </a:lnTo>
                  <a:lnTo>
                    <a:pt x="0" y="475488"/>
                  </a:lnTo>
                  <a:close/>
                </a:path>
              </a:pathLst>
            </a:custGeom>
            <a:ln w="19812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1671065" y="2713481"/>
              <a:ext cx="137160" cy="45720"/>
            </a:xfrm>
            <a:custGeom>
              <a:avLst/>
              <a:gdLst/>
              <a:ahLst/>
              <a:cxnLst/>
              <a:rect l="l" t="t" r="r" b="b"/>
              <a:pathLst>
                <a:path w="137160" h="45719">
                  <a:moveTo>
                    <a:pt x="13716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37160" y="45720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BCD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1671065" y="2713481"/>
              <a:ext cx="137160" cy="45720"/>
            </a:xfrm>
            <a:custGeom>
              <a:avLst/>
              <a:gdLst/>
              <a:ahLst/>
              <a:cxnLst/>
              <a:rect l="l" t="t" r="r" b="b"/>
              <a:pathLst>
                <a:path w="137160" h="45719">
                  <a:moveTo>
                    <a:pt x="0" y="45720"/>
                  </a:moveTo>
                  <a:lnTo>
                    <a:pt x="137160" y="45720"/>
                  </a:lnTo>
                  <a:lnTo>
                    <a:pt x="137160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ln w="19811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2274569" y="2713481"/>
              <a:ext cx="137160" cy="45720"/>
            </a:xfrm>
            <a:custGeom>
              <a:avLst/>
              <a:gdLst/>
              <a:ahLst/>
              <a:cxnLst/>
              <a:rect l="l" t="t" r="r" b="b"/>
              <a:pathLst>
                <a:path w="137160" h="45719">
                  <a:moveTo>
                    <a:pt x="137160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37160" y="45720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BCD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2274569" y="2713481"/>
              <a:ext cx="137160" cy="45720"/>
            </a:xfrm>
            <a:custGeom>
              <a:avLst/>
              <a:gdLst/>
              <a:ahLst/>
              <a:cxnLst/>
              <a:rect l="l" t="t" r="r" b="b"/>
              <a:pathLst>
                <a:path w="137160" h="45719">
                  <a:moveTo>
                    <a:pt x="0" y="45720"/>
                  </a:moveTo>
                  <a:lnTo>
                    <a:pt x="137160" y="45720"/>
                  </a:lnTo>
                  <a:lnTo>
                    <a:pt x="137160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ln w="19811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2879597" y="2713481"/>
              <a:ext cx="135890" cy="45720"/>
            </a:xfrm>
            <a:custGeom>
              <a:avLst/>
              <a:gdLst/>
              <a:ahLst/>
              <a:cxnLst/>
              <a:rect l="l" t="t" r="r" b="b"/>
              <a:pathLst>
                <a:path w="135889" h="45719">
                  <a:moveTo>
                    <a:pt x="135636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135636" y="45720"/>
                  </a:lnTo>
                  <a:lnTo>
                    <a:pt x="135636" y="0"/>
                  </a:lnTo>
                  <a:close/>
                </a:path>
              </a:pathLst>
            </a:custGeom>
            <a:solidFill>
              <a:srgbClr val="BCD6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2879597" y="2713481"/>
              <a:ext cx="135890" cy="45720"/>
            </a:xfrm>
            <a:custGeom>
              <a:avLst/>
              <a:gdLst/>
              <a:ahLst/>
              <a:cxnLst/>
              <a:rect l="l" t="t" r="r" b="b"/>
              <a:pathLst>
                <a:path w="135889" h="45719">
                  <a:moveTo>
                    <a:pt x="0" y="45720"/>
                  </a:moveTo>
                  <a:lnTo>
                    <a:pt x="135636" y="45720"/>
                  </a:lnTo>
                  <a:lnTo>
                    <a:pt x="135636" y="0"/>
                  </a:lnTo>
                  <a:lnTo>
                    <a:pt x="0" y="0"/>
                  </a:lnTo>
                  <a:lnTo>
                    <a:pt x="0" y="45720"/>
                  </a:lnTo>
                  <a:close/>
                </a:path>
              </a:pathLst>
            </a:custGeom>
            <a:ln w="19812">
              <a:solidFill>
                <a:srgbClr val="3986FF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1079309" y="2759201"/>
              <a:ext cx="1924050" cy="762635"/>
            </a:xfrm>
            <a:custGeom>
              <a:avLst/>
              <a:gdLst/>
              <a:ahLst/>
              <a:cxnLst/>
              <a:rect l="l" t="t" r="r" b="b"/>
              <a:pathLst>
                <a:path w="1924050" h="762635">
                  <a:moveTo>
                    <a:pt x="111518" y="104902"/>
                  </a:moveTo>
                  <a:lnTo>
                    <a:pt x="108775" y="100076"/>
                  </a:lnTo>
                  <a:lnTo>
                    <a:pt x="67386" y="28702"/>
                  </a:lnTo>
                  <a:lnTo>
                    <a:pt x="56045" y="9144"/>
                  </a:lnTo>
                  <a:lnTo>
                    <a:pt x="0" y="104521"/>
                  </a:lnTo>
                  <a:lnTo>
                    <a:pt x="1574" y="110617"/>
                  </a:lnTo>
                  <a:lnTo>
                    <a:pt x="6286" y="113411"/>
                  </a:lnTo>
                  <a:lnTo>
                    <a:pt x="11010" y="116078"/>
                  </a:lnTo>
                  <a:lnTo>
                    <a:pt x="17081" y="114554"/>
                  </a:lnTo>
                  <a:lnTo>
                    <a:pt x="45897" y="65481"/>
                  </a:lnTo>
                  <a:lnTo>
                    <a:pt x="46024" y="48450"/>
                  </a:lnTo>
                  <a:lnTo>
                    <a:pt x="45974" y="65366"/>
                  </a:lnTo>
                  <a:lnTo>
                    <a:pt x="43878" y="761873"/>
                  </a:lnTo>
                  <a:lnTo>
                    <a:pt x="63690" y="762000"/>
                  </a:lnTo>
                  <a:lnTo>
                    <a:pt x="65684" y="100076"/>
                  </a:lnTo>
                  <a:lnTo>
                    <a:pt x="65709" y="65366"/>
                  </a:lnTo>
                  <a:lnTo>
                    <a:pt x="94373" y="114808"/>
                  </a:lnTo>
                  <a:lnTo>
                    <a:pt x="100444" y="116459"/>
                  </a:lnTo>
                  <a:lnTo>
                    <a:pt x="109905" y="110871"/>
                  </a:lnTo>
                  <a:lnTo>
                    <a:pt x="111518" y="104902"/>
                  </a:lnTo>
                  <a:close/>
                </a:path>
                <a:path w="1924050" h="762635">
                  <a:moveTo>
                    <a:pt x="716089" y="95631"/>
                  </a:moveTo>
                  <a:lnTo>
                    <a:pt x="713295" y="90932"/>
                  </a:lnTo>
                  <a:lnTo>
                    <a:pt x="671817" y="19558"/>
                  </a:lnTo>
                  <a:lnTo>
                    <a:pt x="660463" y="0"/>
                  </a:lnTo>
                  <a:lnTo>
                    <a:pt x="607250" y="90678"/>
                  </a:lnTo>
                  <a:lnTo>
                    <a:pt x="604583" y="95377"/>
                  </a:lnTo>
                  <a:lnTo>
                    <a:pt x="606107" y="101473"/>
                  </a:lnTo>
                  <a:lnTo>
                    <a:pt x="615505" y="107061"/>
                  </a:lnTo>
                  <a:lnTo>
                    <a:pt x="621601" y="105410"/>
                  </a:lnTo>
                  <a:lnTo>
                    <a:pt x="624395" y="100711"/>
                  </a:lnTo>
                  <a:lnTo>
                    <a:pt x="650443" y="56261"/>
                  </a:lnTo>
                  <a:lnTo>
                    <a:pt x="650557" y="19558"/>
                  </a:lnTo>
                  <a:lnTo>
                    <a:pt x="650468" y="56210"/>
                  </a:lnTo>
                  <a:lnTo>
                    <a:pt x="648906" y="762000"/>
                  </a:lnTo>
                  <a:lnTo>
                    <a:pt x="668718" y="762127"/>
                  </a:lnTo>
                  <a:lnTo>
                    <a:pt x="670166" y="107188"/>
                  </a:lnTo>
                  <a:lnTo>
                    <a:pt x="670242" y="56222"/>
                  </a:lnTo>
                  <a:lnTo>
                    <a:pt x="698944" y="105664"/>
                  </a:lnTo>
                  <a:lnTo>
                    <a:pt x="705040" y="107188"/>
                  </a:lnTo>
                  <a:lnTo>
                    <a:pt x="709739" y="104521"/>
                  </a:lnTo>
                  <a:lnTo>
                    <a:pt x="714438" y="101727"/>
                  </a:lnTo>
                  <a:lnTo>
                    <a:pt x="716089" y="95631"/>
                  </a:lnTo>
                  <a:close/>
                </a:path>
                <a:path w="1924050" h="762635">
                  <a:moveTo>
                    <a:pt x="1319085" y="95631"/>
                  </a:moveTo>
                  <a:lnTo>
                    <a:pt x="1316215" y="90805"/>
                  </a:lnTo>
                  <a:lnTo>
                    <a:pt x="1274813" y="19558"/>
                  </a:lnTo>
                  <a:lnTo>
                    <a:pt x="1263459" y="0"/>
                  </a:lnTo>
                  <a:lnTo>
                    <a:pt x="1210297" y="90932"/>
                  </a:lnTo>
                  <a:lnTo>
                    <a:pt x="1207579" y="95504"/>
                  </a:lnTo>
                  <a:lnTo>
                    <a:pt x="1209103" y="101473"/>
                  </a:lnTo>
                  <a:lnTo>
                    <a:pt x="1213802" y="104267"/>
                  </a:lnTo>
                  <a:lnTo>
                    <a:pt x="1218628" y="107061"/>
                  </a:lnTo>
                  <a:lnTo>
                    <a:pt x="1224597" y="105410"/>
                  </a:lnTo>
                  <a:lnTo>
                    <a:pt x="1227391" y="100711"/>
                  </a:lnTo>
                  <a:lnTo>
                    <a:pt x="1253490" y="56172"/>
                  </a:lnTo>
                  <a:lnTo>
                    <a:pt x="1252410" y="762000"/>
                  </a:lnTo>
                  <a:lnTo>
                    <a:pt x="1272222" y="762127"/>
                  </a:lnTo>
                  <a:lnTo>
                    <a:pt x="1273302" y="56426"/>
                  </a:lnTo>
                  <a:lnTo>
                    <a:pt x="1299146" y="100838"/>
                  </a:lnTo>
                  <a:lnTo>
                    <a:pt x="1301940" y="105537"/>
                  </a:lnTo>
                  <a:lnTo>
                    <a:pt x="1308036" y="107188"/>
                  </a:lnTo>
                  <a:lnTo>
                    <a:pt x="1312735" y="104394"/>
                  </a:lnTo>
                  <a:lnTo>
                    <a:pt x="1317434" y="101727"/>
                  </a:lnTo>
                  <a:lnTo>
                    <a:pt x="1319085" y="95631"/>
                  </a:lnTo>
                  <a:close/>
                </a:path>
                <a:path w="1924050" h="762635">
                  <a:moveTo>
                    <a:pt x="1923605" y="95631"/>
                  </a:moveTo>
                  <a:lnTo>
                    <a:pt x="1879358" y="19558"/>
                  </a:lnTo>
                  <a:lnTo>
                    <a:pt x="1867979" y="0"/>
                  </a:lnTo>
                  <a:lnTo>
                    <a:pt x="1814893" y="90805"/>
                  </a:lnTo>
                  <a:lnTo>
                    <a:pt x="1812099" y="95504"/>
                  </a:lnTo>
                  <a:lnTo>
                    <a:pt x="1813750" y="101600"/>
                  </a:lnTo>
                  <a:lnTo>
                    <a:pt x="1818449" y="104394"/>
                  </a:lnTo>
                  <a:lnTo>
                    <a:pt x="1823148" y="107061"/>
                  </a:lnTo>
                  <a:lnTo>
                    <a:pt x="1829244" y="105537"/>
                  </a:lnTo>
                  <a:lnTo>
                    <a:pt x="1831911" y="100838"/>
                  </a:lnTo>
                  <a:lnTo>
                    <a:pt x="1858035" y="56172"/>
                  </a:lnTo>
                  <a:lnTo>
                    <a:pt x="1857438" y="762000"/>
                  </a:lnTo>
                  <a:lnTo>
                    <a:pt x="1877250" y="762127"/>
                  </a:lnTo>
                  <a:lnTo>
                    <a:pt x="1877809" y="107188"/>
                  </a:lnTo>
                  <a:lnTo>
                    <a:pt x="1877733" y="56184"/>
                  </a:lnTo>
                  <a:lnTo>
                    <a:pt x="1877847" y="56375"/>
                  </a:lnTo>
                  <a:lnTo>
                    <a:pt x="1903793" y="100838"/>
                  </a:lnTo>
                  <a:lnTo>
                    <a:pt x="1906460" y="105537"/>
                  </a:lnTo>
                  <a:lnTo>
                    <a:pt x="1912556" y="107188"/>
                  </a:lnTo>
                  <a:lnTo>
                    <a:pt x="1917255" y="104394"/>
                  </a:lnTo>
                  <a:lnTo>
                    <a:pt x="1922081" y="101600"/>
                  </a:lnTo>
                  <a:lnTo>
                    <a:pt x="1923605" y="95631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1132471" y="1095755"/>
              <a:ext cx="1821548" cy="162572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7193" y="4292367"/>
            <a:ext cx="528955" cy="7861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1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Encoder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04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82217" y="6095238"/>
            <a:ext cx="2435860" cy="271780"/>
          </a:xfrm>
          <a:custGeom>
            <a:avLst/>
            <a:gdLst/>
            <a:ahLst/>
            <a:cxnLst/>
            <a:rect l="l" t="t" r="r" b="b"/>
            <a:pathLst>
              <a:path w="2435860" h="271779">
                <a:moveTo>
                  <a:pt x="2435352" y="0"/>
                </a:moveTo>
                <a:lnTo>
                  <a:pt x="2427013" y="52793"/>
                </a:lnTo>
                <a:lnTo>
                  <a:pt x="2404268" y="95907"/>
                </a:lnTo>
                <a:lnTo>
                  <a:pt x="2370522" y="124976"/>
                </a:lnTo>
                <a:lnTo>
                  <a:pt x="2329180" y="135636"/>
                </a:lnTo>
                <a:lnTo>
                  <a:pt x="1323848" y="135636"/>
                </a:lnTo>
                <a:lnTo>
                  <a:pt x="1282505" y="146295"/>
                </a:lnTo>
                <a:lnTo>
                  <a:pt x="1248759" y="175364"/>
                </a:lnTo>
                <a:lnTo>
                  <a:pt x="1226014" y="218478"/>
                </a:lnTo>
                <a:lnTo>
                  <a:pt x="1217676" y="271272"/>
                </a:lnTo>
                <a:lnTo>
                  <a:pt x="1209337" y="218478"/>
                </a:lnTo>
                <a:lnTo>
                  <a:pt x="1186592" y="175364"/>
                </a:lnTo>
                <a:lnTo>
                  <a:pt x="1152846" y="146295"/>
                </a:lnTo>
                <a:lnTo>
                  <a:pt x="1111504" y="135636"/>
                </a:lnTo>
                <a:lnTo>
                  <a:pt x="106146" y="135636"/>
                </a:lnTo>
                <a:lnTo>
                  <a:pt x="64829" y="124976"/>
                </a:lnTo>
                <a:lnTo>
                  <a:pt x="31089" y="95907"/>
                </a:lnTo>
                <a:lnTo>
                  <a:pt x="8341" y="52793"/>
                </a:lnTo>
                <a:lnTo>
                  <a:pt x="0" y="0"/>
                </a:lnTo>
              </a:path>
            </a:pathLst>
          </a:custGeom>
          <a:ln w="198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17981" y="4303014"/>
            <a:ext cx="187960" cy="780415"/>
          </a:xfrm>
          <a:custGeom>
            <a:avLst/>
            <a:gdLst/>
            <a:ahLst/>
            <a:cxnLst/>
            <a:rect l="l" t="t" r="r" b="b"/>
            <a:pathLst>
              <a:path w="187959" h="780414">
                <a:moveTo>
                  <a:pt x="187452" y="780288"/>
                </a:moveTo>
                <a:lnTo>
                  <a:pt x="150968" y="774515"/>
                </a:lnTo>
                <a:lnTo>
                  <a:pt x="121177" y="758777"/>
                </a:lnTo>
                <a:lnTo>
                  <a:pt x="101091" y="735443"/>
                </a:lnTo>
                <a:lnTo>
                  <a:pt x="93726" y="706882"/>
                </a:lnTo>
                <a:lnTo>
                  <a:pt x="93726" y="463550"/>
                </a:lnTo>
                <a:lnTo>
                  <a:pt x="86360" y="434988"/>
                </a:lnTo>
                <a:lnTo>
                  <a:pt x="66274" y="411654"/>
                </a:lnTo>
                <a:lnTo>
                  <a:pt x="36483" y="395916"/>
                </a:lnTo>
                <a:lnTo>
                  <a:pt x="0" y="390144"/>
                </a:lnTo>
                <a:lnTo>
                  <a:pt x="36483" y="384371"/>
                </a:lnTo>
                <a:lnTo>
                  <a:pt x="66274" y="368633"/>
                </a:lnTo>
                <a:lnTo>
                  <a:pt x="86360" y="345299"/>
                </a:lnTo>
                <a:lnTo>
                  <a:pt x="93726" y="316738"/>
                </a:lnTo>
                <a:lnTo>
                  <a:pt x="93726" y="73406"/>
                </a:lnTo>
                <a:lnTo>
                  <a:pt x="101091" y="44844"/>
                </a:lnTo>
                <a:lnTo>
                  <a:pt x="121177" y="21510"/>
                </a:lnTo>
                <a:lnTo>
                  <a:pt x="150968" y="5772"/>
                </a:lnTo>
                <a:lnTo>
                  <a:pt x="187452" y="0"/>
                </a:lnTo>
              </a:path>
            </a:pathLst>
          </a:custGeom>
          <a:ln w="19812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865626" y="5714796"/>
            <a:ext cx="7226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2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&lt;START&gt;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51966" y="5724245"/>
            <a:ext cx="1200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il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650873" y="5724245"/>
            <a:ext cx="1301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00" b="0" i="1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169934" y="5724245"/>
            <a:ext cx="11150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>
                <a:tab pos="499109" algn="l"/>
              </a:tabLst>
              <a:defRPr/>
            </a:pPr>
            <a:r>
              <a:rPr kumimoji="0" sz="1600" b="0" i="1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m’	</a:t>
            </a:r>
            <a:r>
              <a:rPr kumimoji="0" sz="1600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entarté</a:t>
            </a: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855964" y="4074033"/>
            <a:ext cx="254000" cy="1282700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Decoder</a:t>
            </a: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00" normalizeH="0" baseline="0" noProof="0" dirty="0">
                <a:ln>
                  <a:noFill/>
                </a:ln>
                <a:solidFill>
                  <a:srgbClr val="00AF5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RNN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612885" y="4325873"/>
            <a:ext cx="189230" cy="779145"/>
          </a:xfrm>
          <a:custGeom>
            <a:avLst/>
            <a:gdLst/>
            <a:ahLst/>
            <a:cxnLst/>
            <a:rect l="l" t="t" r="r" b="b"/>
            <a:pathLst>
              <a:path w="189229" h="779145">
                <a:moveTo>
                  <a:pt x="0" y="0"/>
                </a:moveTo>
                <a:lnTo>
                  <a:pt x="36784" y="5816"/>
                </a:lnTo>
                <a:lnTo>
                  <a:pt x="66817" y="21669"/>
                </a:lnTo>
                <a:lnTo>
                  <a:pt x="87064" y="45166"/>
                </a:lnTo>
                <a:lnTo>
                  <a:pt x="94488" y="73913"/>
                </a:lnTo>
                <a:lnTo>
                  <a:pt x="94488" y="315468"/>
                </a:lnTo>
                <a:lnTo>
                  <a:pt x="101911" y="344215"/>
                </a:lnTo>
                <a:lnTo>
                  <a:pt x="122158" y="367712"/>
                </a:lnTo>
                <a:lnTo>
                  <a:pt x="152191" y="383565"/>
                </a:lnTo>
                <a:lnTo>
                  <a:pt x="188975" y="389381"/>
                </a:lnTo>
                <a:lnTo>
                  <a:pt x="152191" y="395198"/>
                </a:lnTo>
                <a:lnTo>
                  <a:pt x="122158" y="411051"/>
                </a:lnTo>
                <a:lnTo>
                  <a:pt x="101911" y="434548"/>
                </a:lnTo>
                <a:lnTo>
                  <a:pt x="94488" y="463295"/>
                </a:lnTo>
                <a:lnTo>
                  <a:pt x="94488" y="704850"/>
                </a:lnTo>
                <a:lnTo>
                  <a:pt x="87064" y="733597"/>
                </a:lnTo>
                <a:lnTo>
                  <a:pt x="66817" y="757094"/>
                </a:lnTo>
                <a:lnTo>
                  <a:pt x="36784" y="772947"/>
                </a:lnTo>
                <a:lnTo>
                  <a:pt x="0" y="778763"/>
                </a:lnTo>
              </a:path>
            </a:pathLst>
          </a:custGeom>
          <a:ln w="19812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7193" y="1905855"/>
            <a:ext cx="528955" cy="11010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1303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distribution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25601" y="2143505"/>
            <a:ext cx="189230" cy="624840"/>
          </a:xfrm>
          <a:custGeom>
            <a:avLst/>
            <a:gdLst/>
            <a:ahLst/>
            <a:cxnLst/>
            <a:rect l="l" t="t" r="r" b="b"/>
            <a:pathLst>
              <a:path w="189230" h="624839">
                <a:moveTo>
                  <a:pt x="188976" y="624840"/>
                </a:moveTo>
                <a:lnTo>
                  <a:pt x="152196" y="619023"/>
                </a:lnTo>
                <a:lnTo>
                  <a:pt x="122162" y="603170"/>
                </a:lnTo>
                <a:lnTo>
                  <a:pt x="101913" y="579673"/>
                </a:lnTo>
                <a:lnTo>
                  <a:pt x="94488" y="550926"/>
                </a:lnTo>
                <a:lnTo>
                  <a:pt x="94488" y="386334"/>
                </a:lnTo>
                <a:lnTo>
                  <a:pt x="87062" y="357586"/>
                </a:lnTo>
                <a:lnTo>
                  <a:pt x="66813" y="334089"/>
                </a:lnTo>
                <a:lnTo>
                  <a:pt x="36779" y="318236"/>
                </a:lnTo>
                <a:lnTo>
                  <a:pt x="0" y="312420"/>
                </a:lnTo>
                <a:lnTo>
                  <a:pt x="36779" y="306603"/>
                </a:lnTo>
                <a:lnTo>
                  <a:pt x="66813" y="290750"/>
                </a:lnTo>
                <a:lnTo>
                  <a:pt x="87062" y="267253"/>
                </a:lnTo>
                <a:lnTo>
                  <a:pt x="94488" y="238506"/>
                </a:lnTo>
                <a:lnTo>
                  <a:pt x="94488" y="73914"/>
                </a:lnTo>
                <a:lnTo>
                  <a:pt x="101913" y="45166"/>
                </a:lnTo>
                <a:lnTo>
                  <a:pt x="122162" y="21669"/>
                </a:lnTo>
                <a:lnTo>
                  <a:pt x="152196" y="5816"/>
                </a:lnTo>
                <a:lnTo>
                  <a:pt x="188976" y="0"/>
                </a:lnTo>
              </a:path>
            </a:pathLst>
          </a:custGeom>
          <a:ln w="19812">
            <a:solidFill>
              <a:srgbClr val="3986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7193" y="3167697"/>
            <a:ext cx="528955" cy="899794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scores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13409" y="3275838"/>
            <a:ext cx="189230" cy="624840"/>
          </a:xfrm>
          <a:custGeom>
            <a:avLst/>
            <a:gdLst/>
            <a:ahLst/>
            <a:cxnLst/>
            <a:rect l="l" t="t" r="r" b="b"/>
            <a:pathLst>
              <a:path w="189229" h="624839">
                <a:moveTo>
                  <a:pt x="188976" y="624839"/>
                </a:moveTo>
                <a:lnTo>
                  <a:pt x="152196" y="619023"/>
                </a:lnTo>
                <a:lnTo>
                  <a:pt x="122162" y="603170"/>
                </a:lnTo>
                <a:lnTo>
                  <a:pt x="101913" y="579673"/>
                </a:lnTo>
                <a:lnTo>
                  <a:pt x="94488" y="550926"/>
                </a:lnTo>
                <a:lnTo>
                  <a:pt x="94488" y="386334"/>
                </a:lnTo>
                <a:lnTo>
                  <a:pt x="87062" y="357586"/>
                </a:lnTo>
                <a:lnTo>
                  <a:pt x="66813" y="334089"/>
                </a:lnTo>
                <a:lnTo>
                  <a:pt x="36779" y="318236"/>
                </a:lnTo>
                <a:lnTo>
                  <a:pt x="0" y="312420"/>
                </a:lnTo>
                <a:lnTo>
                  <a:pt x="36779" y="306603"/>
                </a:lnTo>
                <a:lnTo>
                  <a:pt x="66813" y="290750"/>
                </a:lnTo>
                <a:lnTo>
                  <a:pt x="87062" y="267253"/>
                </a:lnTo>
                <a:lnTo>
                  <a:pt x="94488" y="238506"/>
                </a:lnTo>
                <a:lnTo>
                  <a:pt x="94488" y="73913"/>
                </a:lnTo>
                <a:lnTo>
                  <a:pt x="101913" y="45166"/>
                </a:lnTo>
                <a:lnTo>
                  <a:pt x="122162" y="21669"/>
                </a:lnTo>
                <a:lnTo>
                  <a:pt x="152196" y="5816"/>
                </a:lnTo>
                <a:lnTo>
                  <a:pt x="188976" y="0"/>
                </a:lnTo>
              </a:path>
            </a:pathLst>
          </a:custGeom>
          <a:ln w="19812">
            <a:solidFill>
              <a:srgbClr val="3986FF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382392" y="1173607"/>
            <a:ext cx="89979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2715" marR="5080" lvl="0" indent="-12065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21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1800" b="0" i="0" u="none" strike="noStrike" kern="1200" cap="none" spc="7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tt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</a:t>
            </a:r>
            <a:r>
              <a:rPr kumimoji="0" sz="1800" b="0" i="0" u="none" strike="noStrike" kern="1200" cap="none" spc="6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1800" b="0" i="0" u="none" strike="noStrike" kern="1200" cap="none" spc="4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800" b="0" i="0" u="none" strike="noStrike" kern="1200" cap="none" spc="-5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3986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output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569714" y="1239774"/>
            <a:ext cx="4121150" cy="2032000"/>
          </a:xfrm>
          <a:prstGeom prst="rect">
            <a:avLst/>
          </a:prstGeom>
          <a:ln w="28955">
            <a:solidFill>
              <a:srgbClr val="BA56BD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90170" marR="413384" lvl="0" indent="0" algn="l" defTabSz="914400" rtl="0" eaLnBrk="1" fontAlgn="auto" latinLnBrk="0" hangingPunct="1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5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Use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distribution </a:t>
            </a:r>
            <a:r>
              <a:rPr kumimoji="0" sz="1800" b="0" i="0" u="none" strike="noStrike" kern="1200" cap="none" spc="1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take</a:t>
            </a:r>
            <a:r>
              <a:rPr kumimoji="0" sz="1800" b="0" i="0" u="none" strike="noStrike" kern="1200" cap="none" spc="-35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1800" b="0" i="0" u="none" strike="noStrike" kern="1200" cap="none" spc="-35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14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 </a:t>
            </a:r>
            <a:r>
              <a:rPr kumimoji="0" sz="1800" b="1" i="0" u="none" strike="noStrike" kern="1200" cap="none" spc="-10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weighted </a:t>
            </a:r>
            <a:r>
              <a:rPr kumimoji="0" sz="1800" b="1" i="0" u="none" strike="noStrike" kern="1200" cap="none" spc="-8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sum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of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0" u="none" strike="noStrike" kern="1200" cap="none" spc="-7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encoder 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hidden 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states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90170" marR="328295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 </a:t>
            </a:r>
            <a:r>
              <a:rPr kumimoji="0" sz="1800" b="0" i="0" u="none" strike="noStrike" kern="1200" cap="none" spc="-1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output 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mostly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contains 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information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 the </a:t>
            </a:r>
            <a:r>
              <a:rPr kumimoji="0" sz="1800" b="0" i="0" u="none" strike="noStrike" kern="1200" cap="none" spc="-6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hidden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states</a:t>
            </a:r>
            <a:r>
              <a:rPr kumimoji="0" sz="1800" b="0" i="0" u="none" strike="noStrike" kern="1200" cap="none" spc="-30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that  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received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high</a:t>
            </a:r>
            <a:r>
              <a:rPr kumimoji="0" sz="1800" b="0" i="0" u="none" strike="noStrike" kern="1200" cap="none" spc="-80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4285F4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srgbClr val="7E7E7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.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417570" y="1365503"/>
            <a:ext cx="1156335" cy="86995"/>
          </a:xfrm>
          <a:custGeom>
            <a:avLst/>
            <a:gdLst/>
            <a:ahLst/>
            <a:cxnLst/>
            <a:rect l="l" t="t" r="r" b="b"/>
            <a:pathLst>
              <a:path w="1156335" h="86994">
                <a:moveTo>
                  <a:pt x="86867" y="0"/>
                </a:moveTo>
                <a:lnTo>
                  <a:pt x="0" y="43434"/>
                </a:lnTo>
                <a:lnTo>
                  <a:pt x="86867" y="86868"/>
                </a:lnTo>
                <a:lnTo>
                  <a:pt x="86867" y="57912"/>
                </a:lnTo>
                <a:lnTo>
                  <a:pt x="72389" y="57912"/>
                </a:lnTo>
                <a:lnTo>
                  <a:pt x="72389" y="28956"/>
                </a:lnTo>
                <a:lnTo>
                  <a:pt x="86867" y="28956"/>
                </a:lnTo>
                <a:lnTo>
                  <a:pt x="86867" y="0"/>
                </a:lnTo>
                <a:close/>
              </a:path>
              <a:path w="1156335" h="86994">
                <a:moveTo>
                  <a:pt x="86867" y="28956"/>
                </a:moveTo>
                <a:lnTo>
                  <a:pt x="72389" y="28956"/>
                </a:lnTo>
                <a:lnTo>
                  <a:pt x="72389" y="57912"/>
                </a:lnTo>
                <a:lnTo>
                  <a:pt x="86867" y="57912"/>
                </a:lnTo>
                <a:lnTo>
                  <a:pt x="86867" y="28956"/>
                </a:lnTo>
                <a:close/>
              </a:path>
              <a:path w="1156335" h="86994">
                <a:moveTo>
                  <a:pt x="1155827" y="28956"/>
                </a:moveTo>
                <a:lnTo>
                  <a:pt x="86867" y="28956"/>
                </a:lnTo>
                <a:lnTo>
                  <a:pt x="86867" y="57912"/>
                </a:lnTo>
                <a:lnTo>
                  <a:pt x="1155827" y="57912"/>
                </a:lnTo>
                <a:lnTo>
                  <a:pt x="1155827" y="28956"/>
                </a:lnTo>
                <a:close/>
              </a:path>
            </a:pathLst>
          </a:custGeom>
          <a:solidFill>
            <a:srgbClr val="BA56BD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1095552" y="6411188"/>
            <a:ext cx="223075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ts val="18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Source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sentence</a:t>
            </a:r>
            <a:r>
              <a:rPr kumimoji="0" sz="18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(input)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8DB6A1F-C5D3-44EE-9E21-D9CD43999354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39" y="249377"/>
            <a:ext cx="6459388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b="0" dirty="0"/>
              <a:t>Recall: </a:t>
            </a:r>
            <a:r>
              <a:rPr b="0" dirty="0"/>
              <a:t>Attention in equations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048735"/>
            <a:ext cx="5466715" cy="1125308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have encoder hidden states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On timestep </a:t>
            </a:r>
            <a:r>
              <a:rPr kumimoji="0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we have decoder hidden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state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  <a:tab pos="375094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get the attention scores	for this step: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540" y="2815539"/>
            <a:ext cx="5781507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take softmax to get the attention distribution</a:t>
            </a:r>
          </a:p>
          <a:p>
            <a:pPr marL="355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probability distribution and sums to 1)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558367" y="2815539"/>
            <a:ext cx="2477396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 this step (this is 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3540" y="4157217"/>
            <a:ext cx="8288512" cy="20133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  <a:tab pos="1582420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 use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take a weighted sum of the encoder hidden states to get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 output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190500" lvl="0" indent="-342900" algn="l" defTabSz="914400" rtl="0" eaLnBrk="1" fontAlgn="auto" latinLnBrk="0" hangingPunct="1">
              <a:lnSpc>
                <a:spcPct val="100000"/>
              </a:lnSpc>
              <a:spcBef>
                <a:spcPts val="116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  <a:tab pos="1217930" algn="l"/>
                <a:tab pos="5371465" algn="l"/>
              </a:tabLst>
              <a:defRPr/>
            </a:pP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Finally we concatenate the attention output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with the decoder hidden state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      </a:t>
            </a:r>
            <a:r>
              <a:rPr kumimoji="0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proceed as in the non-attention seq2seq model</a:t>
            </a:r>
          </a:p>
        </p:txBody>
      </p:sp>
      <p:sp>
        <p:nvSpPr>
          <p:cNvPr id="7" name="object 7"/>
          <p:cNvSpPr/>
          <p:nvPr/>
        </p:nvSpPr>
        <p:spPr>
          <a:xfrm>
            <a:off x="6165047" y="1516273"/>
            <a:ext cx="787777" cy="254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42952" y="1074419"/>
            <a:ext cx="1923288" cy="377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39875" y="2329498"/>
            <a:ext cx="3789118" cy="3581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710495" y="1792223"/>
            <a:ext cx="384048" cy="3779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647395" y="3613605"/>
            <a:ext cx="3096101" cy="3623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195518" y="2822994"/>
            <a:ext cx="273609" cy="27086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456582" y="4689362"/>
            <a:ext cx="2195299" cy="7827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679940" y="4093464"/>
            <a:ext cx="394715" cy="47853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478266" y="4589150"/>
            <a:ext cx="241679" cy="1790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761674" y="6315056"/>
            <a:ext cx="1388385" cy="2791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711510" y="5588508"/>
            <a:ext cx="327660" cy="29565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260341" y="5821679"/>
            <a:ext cx="289559" cy="3188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12409B-E5CB-4178-BA50-1696FF2FE46E}"/>
              </a:ext>
            </a:extLst>
          </p:cNvPr>
          <p:cNvSpPr txBox="1"/>
          <p:nvPr/>
        </p:nvSpPr>
        <p:spPr>
          <a:xfrm>
            <a:off x="0" y="6581001"/>
            <a:ext cx="8630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Abigail See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794385" y="2340464"/>
            <a:ext cx="5396388" cy="663323"/>
          </a:xfrm>
          <a:prstGeom prst="rect">
            <a:avLst/>
          </a:prstGeom>
        </p:spPr>
        <p:txBody>
          <a:bodyPr vert="horz" wrap="square" lIns="0" tIns="67628" rIns="0" bIns="0" rtlCol="0">
            <a:spAutoFit/>
          </a:bodyPr>
          <a:lstStyle/>
          <a:p>
            <a:pPr marL="200025" indent="-171450">
              <a:spcBef>
                <a:spcPts val="533"/>
              </a:spcBef>
              <a:buClr>
                <a:srgbClr val="007B92"/>
              </a:buClr>
              <a:buFont typeface="Times New Roman"/>
              <a:buChar char="•"/>
              <a:tabLst>
                <a:tab pos="200025" algn="l"/>
                <a:tab pos="4774406" algn="l"/>
              </a:tabLst>
            </a:pPr>
            <a:r>
              <a:rPr sz="1725" dirty="0">
                <a:latin typeface="Calibri"/>
                <a:cs typeface="Calibri"/>
              </a:rPr>
              <a:t>We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have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some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b="1" dirty="0">
                <a:latin typeface="Calibri"/>
                <a:cs typeface="Calibri"/>
              </a:rPr>
              <a:t>keys</a:t>
            </a:r>
            <a:r>
              <a:rPr sz="1725" b="1" spc="-4" dirty="0">
                <a:latin typeface="Calibri"/>
                <a:cs typeface="Calibri"/>
              </a:rPr>
              <a:t> </a:t>
            </a:r>
            <a:r>
              <a:rPr sz="1725" spc="26" dirty="0">
                <a:latin typeface="Cambria Math"/>
                <a:cs typeface="Cambria Math"/>
              </a:rPr>
              <a:t>𝑘</a:t>
            </a:r>
            <a:r>
              <a:rPr sz="1856" spc="39" baseline="-15151" dirty="0">
                <a:latin typeface="Cambria Math"/>
                <a:cs typeface="Cambria Math"/>
              </a:rPr>
              <a:t>1</a:t>
            </a:r>
            <a:r>
              <a:rPr sz="1725" spc="26" dirty="0">
                <a:latin typeface="Cambria Math"/>
                <a:cs typeface="Cambria Math"/>
              </a:rPr>
              <a:t>,</a:t>
            </a:r>
            <a:r>
              <a:rPr sz="1725" spc="-94" dirty="0">
                <a:latin typeface="Cambria Math"/>
                <a:cs typeface="Cambria Math"/>
              </a:rPr>
              <a:t> </a:t>
            </a:r>
            <a:r>
              <a:rPr sz="1725" spc="41" dirty="0">
                <a:latin typeface="Cambria Math"/>
                <a:cs typeface="Cambria Math"/>
              </a:rPr>
              <a:t>𝑘</a:t>
            </a:r>
            <a:r>
              <a:rPr sz="1856" spc="62" baseline="-15151" dirty="0">
                <a:latin typeface="Cambria Math"/>
                <a:cs typeface="Cambria Math"/>
              </a:rPr>
              <a:t>2</a:t>
            </a:r>
            <a:r>
              <a:rPr sz="1725" spc="41" dirty="0">
                <a:latin typeface="Cambria Math"/>
                <a:cs typeface="Cambria Math"/>
              </a:rPr>
              <a:t>,</a:t>
            </a:r>
            <a:r>
              <a:rPr sz="1725" spc="-98" dirty="0">
                <a:latin typeface="Cambria Math"/>
                <a:cs typeface="Cambria Math"/>
              </a:rPr>
              <a:t> </a:t>
            </a:r>
            <a:r>
              <a:rPr lang="en-US" sz="1725" dirty="0">
                <a:latin typeface="Cambria Math"/>
                <a:cs typeface="Cambria Math"/>
              </a:rPr>
              <a:t>…</a:t>
            </a:r>
            <a:r>
              <a:rPr sz="1725" spc="-94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,</a:t>
            </a:r>
            <a:r>
              <a:rPr sz="1725" spc="-83" dirty="0">
                <a:latin typeface="Cambria Math"/>
                <a:cs typeface="Cambria Math"/>
              </a:rPr>
              <a:t> </a:t>
            </a:r>
            <a:r>
              <a:rPr sz="1725" spc="71" dirty="0">
                <a:latin typeface="Cambria Math"/>
                <a:cs typeface="Cambria Math"/>
              </a:rPr>
              <a:t>𝑘</a:t>
            </a:r>
            <a:r>
              <a:rPr sz="1856" spc="107" baseline="-15151" dirty="0">
                <a:latin typeface="Cambria Math"/>
                <a:cs typeface="Cambria Math"/>
              </a:rPr>
              <a:t>𝑇</a:t>
            </a:r>
            <a:r>
              <a:rPr sz="1725" spc="71" dirty="0">
                <a:latin typeface="Calibri"/>
                <a:cs typeface="Calibri"/>
              </a:rPr>
              <a:t>.</a:t>
            </a:r>
            <a:r>
              <a:rPr sz="1725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Each</a:t>
            </a:r>
            <a:r>
              <a:rPr sz="1725" dirty="0">
                <a:latin typeface="Calibri"/>
                <a:cs typeface="Calibri"/>
              </a:rPr>
              <a:t> key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is </a:t>
            </a:r>
            <a:r>
              <a:rPr sz="1725" spc="23" dirty="0">
                <a:latin typeface="Cambria Math"/>
                <a:cs typeface="Cambria Math"/>
              </a:rPr>
              <a:t>𝑘</a:t>
            </a:r>
            <a:r>
              <a:rPr sz="1856" spc="33" baseline="-15151" dirty="0">
                <a:latin typeface="Cambria Math"/>
                <a:cs typeface="Cambria Math"/>
              </a:rPr>
              <a:t>𝑖 </a:t>
            </a:r>
            <a:r>
              <a:rPr sz="1856" spc="45" baseline="-15151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∈	</a:t>
            </a:r>
            <a:r>
              <a:rPr sz="1725" spc="45" dirty="0">
                <a:latin typeface="Cambria Math"/>
                <a:cs typeface="Cambria Math"/>
              </a:rPr>
              <a:t>ℝ</a:t>
            </a:r>
            <a:r>
              <a:rPr sz="1856" spc="67" baseline="28619" dirty="0">
                <a:latin typeface="Cambria Math"/>
                <a:cs typeface="Cambria Math"/>
              </a:rPr>
              <a:t>𝑑</a:t>
            </a:r>
            <a:endParaRPr sz="1856" baseline="28619" dirty="0">
              <a:latin typeface="Cambria Math"/>
              <a:cs typeface="Cambria Math"/>
            </a:endParaRPr>
          </a:p>
          <a:p>
            <a:pPr marL="200025" indent="-171450">
              <a:spcBef>
                <a:spcPts val="458"/>
              </a:spcBef>
              <a:buClr>
                <a:srgbClr val="007B92"/>
              </a:buClr>
              <a:buFont typeface="Times New Roman"/>
              <a:buChar char="•"/>
              <a:tabLst>
                <a:tab pos="200025" algn="l"/>
                <a:tab pos="5101590" algn="l"/>
              </a:tabLst>
            </a:pPr>
            <a:r>
              <a:rPr sz="1725" dirty="0">
                <a:latin typeface="Calibri"/>
                <a:cs typeface="Calibri"/>
              </a:rPr>
              <a:t>We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have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some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b="1" spc="-4" dirty="0">
                <a:latin typeface="Calibri"/>
                <a:cs typeface="Calibri"/>
              </a:rPr>
              <a:t>values</a:t>
            </a:r>
            <a:r>
              <a:rPr sz="1725" b="1" spc="4" dirty="0">
                <a:latin typeface="Calibri"/>
                <a:cs typeface="Calibri"/>
              </a:rPr>
              <a:t> </a:t>
            </a:r>
            <a:r>
              <a:rPr sz="1725" spc="19" dirty="0">
                <a:latin typeface="Cambria Math"/>
                <a:cs typeface="Cambria Math"/>
              </a:rPr>
              <a:t>𝑣</a:t>
            </a:r>
            <a:r>
              <a:rPr sz="1856" spc="28" baseline="-15151" dirty="0">
                <a:latin typeface="Cambria Math"/>
                <a:cs typeface="Cambria Math"/>
              </a:rPr>
              <a:t>1</a:t>
            </a:r>
            <a:r>
              <a:rPr sz="1725" spc="19" dirty="0">
                <a:latin typeface="Cambria Math"/>
                <a:cs typeface="Cambria Math"/>
              </a:rPr>
              <a:t>,</a:t>
            </a:r>
            <a:r>
              <a:rPr sz="1725" spc="-83" dirty="0">
                <a:latin typeface="Cambria Math"/>
                <a:cs typeface="Cambria Math"/>
              </a:rPr>
              <a:t> </a:t>
            </a:r>
            <a:r>
              <a:rPr sz="1725" spc="30" dirty="0">
                <a:latin typeface="Cambria Math"/>
                <a:cs typeface="Cambria Math"/>
              </a:rPr>
              <a:t>𝑣</a:t>
            </a:r>
            <a:r>
              <a:rPr sz="1856" spc="45" baseline="-15151" dirty="0">
                <a:latin typeface="Cambria Math"/>
                <a:cs typeface="Cambria Math"/>
              </a:rPr>
              <a:t>2</a:t>
            </a:r>
            <a:r>
              <a:rPr sz="1725" spc="30" dirty="0">
                <a:latin typeface="Cambria Math"/>
                <a:cs typeface="Cambria Math"/>
              </a:rPr>
              <a:t>,</a:t>
            </a:r>
            <a:r>
              <a:rPr sz="1725" spc="-83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…</a:t>
            </a:r>
            <a:r>
              <a:rPr sz="1725" spc="-101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,</a:t>
            </a:r>
            <a:r>
              <a:rPr sz="1725" spc="-83" dirty="0">
                <a:latin typeface="Cambria Math"/>
                <a:cs typeface="Cambria Math"/>
              </a:rPr>
              <a:t> </a:t>
            </a:r>
            <a:r>
              <a:rPr sz="1725" spc="64" dirty="0">
                <a:latin typeface="Cambria Math"/>
                <a:cs typeface="Cambria Math"/>
              </a:rPr>
              <a:t>𝑣</a:t>
            </a:r>
            <a:r>
              <a:rPr sz="1856" spc="95" baseline="-15151" dirty="0">
                <a:latin typeface="Cambria Math"/>
                <a:cs typeface="Cambria Math"/>
              </a:rPr>
              <a:t>𝑇</a:t>
            </a:r>
            <a:r>
              <a:rPr sz="1725" spc="64" dirty="0">
                <a:latin typeface="Calibri"/>
                <a:cs typeface="Calibri"/>
              </a:rPr>
              <a:t>.</a:t>
            </a:r>
            <a:r>
              <a:rPr sz="1725" dirty="0">
                <a:latin typeface="Calibri"/>
                <a:cs typeface="Calibri"/>
              </a:rPr>
              <a:t> Each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value</a:t>
            </a:r>
            <a:r>
              <a:rPr sz="1725" spc="15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is</a:t>
            </a:r>
            <a:r>
              <a:rPr sz="1725" spc="-15" dirty="0">
                <a:latin typeface="Calibri"/>
                <a:cs typeface="Calibri"/>
              </a:rPr>
              <a:t> </a:t>
            </a:r>
            <a:r>
              <a:rPr sz="1725" spc="11" dirty="0">
                <a:latin typeface="Cambria Math"/>
                <a:cs typeface="Cambria Math"/>
              </a:rPr>
              <a:t>𝑣</a:t>
            </a:r>
            <a:r>
              <a:rPr sz="1856" spc="17" baseline="-15151" dirty="0">
                <a:latin typeface="Cambria Math"/>
                <a:cs typeface="Cambria Math"/>
              </a:rPr>
              <a:t>𝑖 </a:t>
            </a:r>
            <a:r>
              <a:rPr sz="1856" spc="62" baseline="-15151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∈	</a:t>
            </a:r>
            <a:r>
              <a:rPr sz="1725" spc="45" dirty="0">
                <a:latin typeface="Cambria Math"/>
                <a:cs typeface="Cambria Math"/>
              </a:rPr>
              <a:t>ℝ</a:t>
            </a:r>
            <a:r>
              <a:rPr sz="1856" spc="67" baseline="28619" dirty="0">
                <a:latin typeface="Cambria Math"/>
                <a:cs typeface="Cambria Math"/>
              </a:rPr>
              <a:t>𝑑</a:t>
            </a:r>
            <a:endParaRPr sz="1856" baseline="28619" dirty="0">
              <a:latin typeface="Cambria Math"/>
              <a:cs typeface="Cambria Ma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70536" y="1726025"/>
            <a:ext cx="5747861" cy="301044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266700" indent="-257175">
              <a:spcBef>
                <a:spcPts val="98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6700" algn="l"/>
              </a:tabLst>
            </a:pPr>
            <a:r>
              <a:rPr sz="1875" spc="8" dirty="0">
                <a:latin typeface="Calibri"/>
                <a:cs typeface="Calibri"/>
              </a:rPr>
              <a:t>Attention</a:t>
            </a:r>
            <a:r>
              <a:rPr sz="1875" spc="4" dirty="0">
                <a:latin typeface="Calibri"/>
                <a:cs typeface="Calibri"/>
              </a:rPr>
              <a:t> </a:t>
            </a:r>
            <a:r>
              <a:rPr sz="1875" spc="8" dirty="0">
                <a:latin typeface="Calibri"/>
                <a:cs typeface="Calibri"/>
              </a:rPr>
              <a:t>operates</a:t>
            </a:r>
            <a:r>
              <a:rPr sz="1875" dirty="0">
                <a:latin typeface="Calibri"/>
                <a:cs typeface="Calibri"/>
              </a:rPr>
              <a:t> </a:t>
            </a:r>
            <a:r>
              <a:rPr sz="1875" spc="8" dirty="0">
                <a:latin typeface="Calibri"/>
                <a:cs typeface="Calibri"/>
              </a:rPr>
              <a:t>on </a:t>
            </a:r>
            <a:r>
              <a:rPr sz="1875" b="1" spc="8" dirty="0">
                <a:latin typeface="Calibri"/>
                <a:cs typeface="Calibri"/>
              </a:rPr>
              <a:t>queries</a:t>
            </a:r>
            <a:r>
              <a:rPr sz="1875" spc="8" dirty="0">
                <a:latin typeface="Calibri"/>
                <a:cs typeface="Calibri"/>
              </a:rPr>
              <a:t>,</a:t>
            </a:r>
            <a:r>
              <a:rPr sz="1875" spc="23" dirty="0">
                <a:latin typeface="Calibri"/>
                <a:cs typeface="Calibri"/>
              </a:rPr>
              <a:t> </a:t>
            </a:r>
            <a:r>
              <a:rPr sz="1875" b="1" spc="8" dirty="0">
                <a:latin typeface="Calibri"/>
                <a:cs typeface="Calibri"/>
              </a:rPr>
              <a:t>keys</a:t>
            </a:r>
            <a:r>
              <a:rPr sz="1875" spc="8" dirty="0">
                <a:latin typeface="Calibri"/>
                <a:cs typeface="Calibri"/>
              </a:rPr>
              <a:t>,</a:t>
            </a:r>
            <a:r>
              <a:rPr sz="1875" spc="19" dirty="0">
                <a:latin typeface="Calibri"/>
                <a:cs typeface="Calibri"/>
              </a:rPr>
              <a:t> </a:t>
            </a:r>
            <a:r>
              <a:rPr sz="1875" spc="11" dirty="0">
                <a:latin typeface="Calibri"/>
                <a:cs typeface="Calibri"/>
              </a:rPr>
              <a:t>and</a:t>
            </a:r>
            <a:r>
              <a:rPr sz="1875" dirty="0">
                <a:latin typeface="Calibri"/>
                <a:cs typeface="Calibri"/>
              </a:rPr>
              <a:t> </a:t>
            </a:r>
            <a:r>
              <a:rPr sz="1875" b="1" spc="4" dirty="0">
                <a:latin typeface="Calibri"/>
                <a:cs typeface="Calibri"/>
              </a:rPr>
              <a:t>values.</a:t>
            </a:r>
            <a:endParaRPr sz="1875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87637" y="2181130"/>
            <a:ext cx="2513647" cy="203005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  <a:tabLst>
                <a:tab pos="306229" algn="l"/>
                <a:tab pos="893921" algn="l"/>
                <a:tab pos="2447449" algn="l"/>
              </a:tabLst>
            </a:pPr>
            <a:r>
              <a:rPr sz="1238" spc="41" dirty="0">
                <a:latin typeface="Cambria Math"/>
                <a:cs typeface="Cambria Math"/>
              </a:rPr>
              <a:t>1	2	</a:t>
            </a:r>
            <a:r>
              <a:rPr sz="1238" spc="60" dirty="0">
                <a:latin typeface="Cambria Math"/>
                <a:cs typeface="Cambria Math"/>
              </a:rPr>
              <a:t>𝑇	</a:t>
            </a:r>
            <a:endParaRPr sz="1238" dirty="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4385" y="2077117"/>
            <a:ext cx="5514499" cy="27555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00025" indent="-171450">
              <a:spcBef>
                <a:spcPts val="79"/>
              </a:spcBef>
              <a:buClr>
                <a:srgbClr val="007B92"/>
              </a:buClr>
              <a:buFont typeface="Times New Roman"/>
              <a:buChar char="•"/>
              <a:tabLst>
                <a:tab pos="200025" algn="l"/>
                <a:tab pos="2802731" algn="l"/>
                <a:tab pos="3400425" algn="l"/>
                <a:tab pos="4972050" algn="l"/>
                <a:tab pos="5219224" algn="l"/>
              </a:tabLst>
            </a:pPr>
            <a:r>
              <a:rPr sz="1725" dirty="0">
                <a:latin typeface="Calibri"/>
                <a:cs typeface="Calibri"/>
              </a:rPr>
              <a:t>We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have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some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b="1" dirty="0">
                <a:latin typeface="Calibri"/>
                <a:cs typeface="Calibri"/>
              </a:rPr>
              <a:t>queries</a:t>
            </a:r>
            <a:r>
              <a:rPr sz="1725" b="1" spc="-8" dirty="0">
                <a:latin typeface="Calibri"/>
                <a:cs typeface="Calibri"/>
              </a:rPr>
              <a:t> </a:t>
            </a:r>
            <a:r>
              <a:rPr sz="1725" dirty="0">
                <a:latin typeface="Cambria Math"/>
                <a:cs typeface="Cambria Math"/>
              </a:rPr>
              <a:t>𝑞</a:t>
            </a:r>
            <a:r>
              <a:rPr sz="1725" spc="353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,</a:t>
            </a:r>
            <a:r>
              <a:rPr sz="1725" spc="-86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𝑞	,</a:t>
            </a:r>
            <a:r>
              <a:rPr sz="1725" spc="-94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…</a:t>
            </a:r>
            <a:r>
              <a:rPr sz="1725" spc="-98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,</a:t>
            </a:r>
            <a:r>
              <a:rPr sz="1725" spc="-98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𝑞	</a:t>
            </a:r>
            <a:r>
              <a:rPr sz="1725" dirty="0">
                <a:latin typeface="Calibri"/>
                <a:cs typeface="Calibri"/>
              </a:rPr>
              <a:t>. </a:t>
            </a:r>
            <a:r>
              <a:rPr sz="1725" spc="-4" dirty="0">
                <a:latin typeface="Calibri"/>
                <a:cs typeface="Calibri"/>
              </a:rPr>
              <a:t>Each </a:t>
            </a:r>
            <a:r>
              <a:rPr sz="1725" dirty="0">
                <a:latin typeface="Calibri"/>
                <a:cs typeface="Calibri"/>
              </a:rPr>
              <a:t>query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is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mbria Math"/>
                <a:cs typeface="Cambria Math"/>
              </a:rPr>
              <a:t>𝑞</a:t>
            </a:r>
            <a:r>
              <a:rPr lang="en-US" sz="1725" i="1" baseline="-25000" dirty="0" err="1">
                <a:latin typeface="Cambria Math"/>
                <a:cs typeface="Cambria Math"/>
              </a:rPr>
              <a:t>i</a:t>
            </a:r>
            <a:r>
              <a:rPr sz="1725" dirty="0">
                <a:latin typeface="Cambria Math"/>
                <a:cs typeface="Cambria Math"/>
              </a:rPr>
              <a:t>	∈	</a:t>
            </a:r>
            <a:r>
              <a:rPr sz="1725" spc="45" dirty="0">
                <a:latin typeface="Cambria Math"/>
                <a:cs typeface="Cambria Math"/>
              </a:rPr>
              <a:t>ℝ</a:t>
            </a:r>
            <a:r>
              <a:rPr sz="1856" spc="67" baseline="28619" dirty="0">
                <a:latin typeface="Cambria Math"/>
                <a:cs typeface="Cambria Math"/>
              </a:rPr>
              <a:t>𝑑</a:t>
            </a:r>
            <a:endParaRPr sz="1856" baseline="28619" dirty="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1960" y="2978877"/>
            <a:ext cx="7660958" cy="1228381"/>
          </a:xfrm>
          <a:prstGeom prst="rect">
            <a:avLst/>
          </a:prstGeom>
        </p:spPr>
        <p:txBody>
          <a:bodyPr vert="horz" wrap="square" lIns="0" tIns="63341" rIns="0" bIns="0" rtlCol="0">
            <a:spAutoFit/>
          </a:bodyPr>
          <a:lstStyle/>
          <a:p>
            <a:pPr marL="295275" indent="-257175">
              <a:spcBef>
                <a:spcPts val="499"/>
              </a:spcBef>
              <a:buClr>
                <a:srgbClr val="8B1515"/>
              </a:buClr>
              <a:buFont typeface="Times New Roman"/>
              <a:buChar char="•"/>
              <a:tabLst>
                <a:tab pos="294799" algn="l"/>
                <a:tab pos="295275" algn="l"/>
              </a:tabLst>
            </a:pPr>
            <a:r>
              <a:rPr sz="1725" dirty="0">
                <a:latin typeface="Calibri"/>
                <a:cs typeface="Calibri"/>
              </a:rPr>
              <a:t>In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b="1" dirty="0">
                <a:latin typeface="Calibri"/>
                <a:cs typeface="Calibri"/>
              </a:rPr>
              <a:t>self-attention</a:t>
            </a:r>
            <a:r>
              <a:rPr sz="1725" dirty="0">
                <a:latin typeface="Calibri"/>
                <a:cs typeface="Calibri"/>
              </a:rPr>
              <a:t>,</a:t>
            </a:r>
            <a:r>
              <a:rPr sz="1725" spc="-19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the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queries,</a:t>
            </a:r>
            <a:r>
              <a:rPr sz="1725" dirty="0">
                <a:latin typeface="Calibri"/>
                <a:cs typeface="Calibri"/>
              </a:rPr>
              <a:t> keys,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and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values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are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drawn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from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the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same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source.</a:t>
            </a:r>
            <a:endParaRPr sz="1725" dirty="0">
              <a:latin typeface="Calibri"/>
              <a:cs typeface="Calibri"/>
            </a:endParaRPr>
          </a:p>
          <a:p>
            <a:pPr marL="552450" marR="41910" lvl="1" indent="-171450">
              <a:spcBef>
                <a:spcPts val="428"/>
              </a:spcBef>
              <a:buClr>
                <a:srgbClr val="007B92"/>
              </a:buClr>
              <a:buFont typeface="Times New Roman"/>
              <a:buChar char="•"/>
              <a:tabLst>
                <a:tab pos="552450" algn="l"/>
              </a:tabLst>
            </a:pPr>
            <a:r>
              <a:rPr sz="1725" spc="-4" dirty="0">
                <a:latin typeface="Calibri"/>
                <a:cs typeface="Calibri"/>
              </a:rPr>
              <a:t>For example,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if </a:t>
            </a:r>
            <a:r>
              <a:rPr sz="1725" dirty="0">
                <a:latin typeface="Calibri"/>
                <a:cs typeface="Calibri"/>
              </a:rPr>
              <a:t>the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output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of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the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previous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layer</a:t>
            </a:r>
            <a:r>
              <a:rPr sz="1725" spc="-11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is</a:t>
            </a:r>
            <a:r>
              <a:rPr sz="1725" spc="23" dirty="0">
                <a:latin typeface="Calibri"/>
                <a:cs typeface="Calibri"/>
              </a:rPr>
              <a:t> </a:t>
            </a:r>
            <a:r>
              <a:rPr sz="1725" spc="19" dirty="0">
                <a:latin typeface="Cambria Math"/>
                <a:cs typeface="Cambria Math"/>
              </a:rPr>
              <a:t>𝑥</a:t>
            </a:r>
            <a:r>
              <a:rPr sz="1856" spc="28" baseline="-15151" dirty="0">
                <a:latin typeface="Cambria Math"/>
                <a:cs typeface="Cambria Math"/>
              </a:rPr>
              <a:t>1</a:t>
            </a:r>
            <a:r>
              <a:rPr sz="1725" spc="19" dirty="0">
                <a:latin typeface="Cambria Math"/>
                <a:cs typeface="Cambria Math"/>
              </a:rPr>
              <a:t>,</a:t>
            </a:r>
            <a:r>
              <a:rPr sz="1725" spc="-98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…</a:t>
            </a:r>
            <a:r>
              <a:rPr sz="1725" spc="-94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,</a:t>
            </a:r>
            <a:r>
              <a:rPr sz="1725" spc="-86" dirty="0">
                <a:latin typeface="Cambria Math"/>
                <a:cs typeface="Cambria Math"/>
              </a:rPr>
              <a:t> </a:t>
            </a:r>
            <a:r>
              <a:rPr sz="1725" spc="60" dirty="0">
                <a:latin typeface="Cambria Math"/>
                <a:cs typeface="Cambria Math"/>
              </a:rPr>
              <a:t>𝑥</a:t>
            </a:r>
            <a:r>
              <a:rPr sz="1856" spc="90" baseline="-15151" dirty="0">
                <a:latin typeface="Cambria Math"/>
                <a:cs typeface="Cambria Math"/>
              </a:rPr>
              <a:t>𝑇</a:t>
            </a:r>
            <a:r>
              <a:rPr sz="1725" spc="60" dirty="0">
                <a:latin typeface="Calibri"/>
                <a:cs typeface="Calibri"/>
              </a:rPr>
              <a:t>,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(one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vec</a:t>
            </a:r>
            <a:r>
              <a:rPr sz="1725" spc="-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per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word) </a:t>
            </a:r>
            <a:r>
              <a:rPr sz="1725" spc="-379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we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could let </a:t>
            </a:r>
            <a:r>
              <a:rPr sz="1725" spc="11" dirty="0">
                <a:latin typeface="Cambria Math"/>
                <a:cs typeface="Cambria Math"/>
              </a:rPr>
              <a:t>𝑣</a:t>
            </a:r>
            <a:r>
              <a:rPr sz="1856" spc="17" baseline="-15151" dirty="0">
                <a:latin typeface="Cambria Math"/>
                <a:cs typeface="Cambria Math"/>
              </a:rPr>
              <a:t>𝑖</a:t>
            </a:r>
            <a:r>
              <a:rPr sz="1856" spc="56" baseline="-15151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=</a:t>
            </a:r>
            <a:r>
              <a:rPr sz="1725" spc="94" dirty="0">
                <a:latin typeface="Cambria Math"/>
                <a:cs typeface="Cambria Math"/>
              </a:rPr>
              <a:t> </a:t>
            </a:r>
            <a:r>
              <a:rPr sz="1725" spc="23" dirty="0">
                <a:latin typeface="Cambria Math"/>
                <a:cs typeface="Cambria Math"/>
              </a:rPr>
              <a:t>𝑘</a:t>
            </a:r>
            <a:r>
              <a:rPr sz="1856" spc="33" baseline="-15151" dirty="0">
                <a:latin typeface="Cambria Math"/>
                <a:cs typeface="Cambria Math"/>
              </a:rPr>
              <a:t>𝑖</a:t>
            </a:r>
            <a:r>
              <a:rPr sz="1856" spc="39" baseline="-15151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=</a:t>
            </a:r>
            <a:r>
              <a:rPr sz="1725" spc="90" dirty="0">
                <a:latin typeface="Cambria Math"/>
                <a:cs typeface="Cambria Math"/>
              </a:rPr>
              <a:t> </a:t>
            </a:r>
            <a:r>
              <a:rPr sz="1725" spc="4" dirty="0">
                <a:latin typeface="Cambria Math"/>
                <a:cs typeface="Cambria Math"/>
              </a:rPr>
              <a:t>𝑞</a:t>
            </a:r>
            <a:r>
              <a:rPr sz="1856" spc="5" baseline="-15151" dirty="0">
                <a:latin typeface="Cambria Math"/>
                <a:cs typeface="Cambria Math"/>
              </a:rPr>
              <a:t>𝑖</a:t>
            </a:r>
            <a:r>
              <a:rPr sz="1856" spc="84" baseline="-15151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=</a:t>
            </a:r>
            <a:r>
              <a:rPr sz="1725" spc="90" dirty="0">
                <a:latin typeface="Cambria Math"/>
                <a:cs typeface="Cambria Math"/>
              </a:rPr>
              <a:t> </a:t>
            </a:r>
            <a:r>
              <a:rPr sz="1725" spc="11" dirty="0">
                <a:latin typeface="Cambria Math"/>
                <a:cs typeface="Cambria Math"/>
              </a:rPr>
              <a:t>𝑥</a:t>
            </a:r>
            <a:r>
              <a:rPr sz="1856" spc="17" baseline="-15151" dirty="0">
                <a:latin typeface="Cambria Math"/>
                <a:cs typeface="Cambria Math"/>
              </a:rPr>
              <a:t>𝑖</a:t>
            </a:r>
            <a:r>
              <a:rPr sz="1856" spc="360" baseline="-15151" dirty="0">
                <a:latin typeface="Cambria Math"/>
                <a:cs typeface="Cambria Math"/>
              </a:rPr>
              <a:t> </a:t>
            </a:r>
            <a:r>
              <a:rPr sz="1725" spc="-4" dirty="0">
                <a:latin typeface="Calibri"/>
                <a:cs typeface="Calibri"/>
              </a:rPr>
              <a:t>(that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is,</a:t>
            </a:r>
            <a:r>
              <a:rPr sz="1725" spc="-4" dirty="0">
                <a:latin typeface="Calibri"/>
                <a:cs typeface="Calibri"/>
              </a:rPr>
              <a:t> use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the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same</a:t>
            </a:r>
            <a:r>
              <a:rPr sz="1725" dirty="0">
                <a:latin typeface="Calibri"/>
                <a:cs typeface="Calibri"/>
              </a:rPr>
              <a:t> vectors for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all</a:t>
            </a:r>
            <a:r>
              <a:rPr sz="1725" spc="-4" dirty="0">
                <a:latin typeface="Calibri"/>
                <a:cs typeface="Calibri"/>
              </a:rPr>
              <a:t> of </a:t>
            </a:r>
            <a:r>
              <a:rPr sz="1725" dirty="0">
                <a:latin typeface="Calibri"/>
                <a:cs typeface="Calibri"/>
              </a:rPr>
              <a:t>them!)</a:t>
            </a:r>
          </a:p>
          <a:p>
            <a:pPr marL="295275" indent="-257175">
              <a:spcBef>
                <a:spcPts val="405"/>
              </a:spcBef>
              <a:buClr>
                <a:srgbClr val="8B1515"/>
              </a:buClr>
              <a:buFont typeface="Times New Roman"/>
              <a:buChar char="•"/>
              <a:tabLst>
                <a:tab pos="294799" algn="l"/>
                <a:tab pos="295275" algn="l"/>
              </a:tabLst>
            </a:pPr>
            <a:r>
              <a:rPr sz="1725" dirty="0">
                <a:latin typeface="Calibri"/>
                <a:cs typeface="Calibri"/>
              </a:rPr>
              <a:t>The</a:t>
            </a:r>
            <a:r>
              <a:rPr sz="1725" spc="-4" dirty="0">
                <a:latin typeface="Calibri"/>
                <a:cs typeface="Calibri"/>
              </a:rPr>
              <a:t> (dot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product)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self-attention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operation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is as </a:t>
            </a:r>
            <a:r>
              <a:rPr sz="1725" spc="-4" dirty="0">
                <a:latin typeface="Calibri"/>
                <a:cs typeface="Calibri"/>
              </a:rPr>
              <a:t>follows:</a:t>
            </a:r>
            <a:endParaRPr sz="1725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091171" y="1971675"/>
            <a:ext cx="1815465" cy="822180"/>
          </a:xfrm>
          <a:prstGeom prst="rect">
            <a:avLst/>
          </a:prstGeom>
          <a:ln w="9525">
            <a:solidFill>
              <a:srgbClr val="600058"/>
            </a:solidFill>
          </a:ln>
        </p:spPr>
        <p:txBody>
          <a:bodyPr vert="horz" wrap="square" lIns="0" tIns="1429" rIns="0" bIns="0" rtlCol="0">
            <a:spAutoFit/>
          </a:bodyPr>
          <a:lstStyle/>
          <a:p>
            <a:pPr marL="61913" marR="156686">
              <a:lnSpc>
                <a:spcPts val="1620"/>
              </a:lnSpc>
              <a:spcBef>
                <a:spcPts val="11"/>
              </a:spcBef>
            </a:pPr>
            <a:r>
              <a:rPr sz="1350" spc="-4" dirty="0">
                <a:solidFill>
                  <a:srgbClr val="600058"/>
                </a:solidFill>
                <a:latin typeface="Calibri"/>
                <a:cs typeface="Calibri"/>
              </a:rPr>
              <a:t>The </a:t>
            </a:r>
            <a:r>
              <a:rPr sz="1350" dirty="0">
                <a:solidFill>
                  <a:srgbClr val="600058"/>
                </a:solidFill>
                <a:latin typeface="Calibri"/>
                <a:cs typeface="Calibri"/>
              </a:rPr>
              <a:t>number </a:t>
            </a:r>
            <a:r>
              <a:rPr sz="1350" spc="-4" dirty="0">
                <a:solidFill>
                  <a:srgbClr val="600058"/>
                </a:solidFill>
                <a:latin typeface="Calibri"/>
                <a:cs typeface="Calibri"/>
              </a:rPr>
              <a:t>of queries </a:t>
            </a:r>
            <a:r>
              <a:rPr sz="1350" spc="-296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350" spc="-4" dirty="0">
                <a:solidFill>
                  <a:srgbClr val="600058"/>
                </a:solidFill>
                <a:latin typeface="Calibri"/>
                <a:cs typeface="Calibri"/>
              </a:rPr>
              <a:t>can</a:t>
            </a:r>
            <a:r>
              <a:rPr sz="1350" spc="4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350" spc="-4" dirty="0">
                <a:solidFill>
                  <a:srgbClr val="600058"/>
                </a:solidFill>
                <a:latin typeface="Calibri"/>
                <a:cs typeface="Calibri"/>
              </a:rPr>
              <a:t>differ from</a:t>
            </a:r>
            <a:r>
              <a:rPr sz="1350" spc="-8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600058"/>
                </a:solidFill>
                <a:latin typeface="Calibri"/>
                <a:cs typeface="Calibri"/>
              </a:rPr>
              <a:t>the </a:t>
            </a:r>
            <a:r>
              <a:rPr sz="1350" spc="4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350" spc="-4" dirty="0">
                <a:solidFill>
                  <a:srgbClr val="600058"/>
                </a:solidFill>
                <a:latin typeface="Calibri"/>
                <a:cs typeface="Calibri"/>
              </a:rPr>
              <a:t>number of</a:t>
            </a:r>
            <a:r>
              <a:rPr sz="1350" spc="-11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600058"/>
                </a:solidFill>
                <a:latin typeface="Calibri"/>
                <a:cs typeface="Calibri"/>
              </a:rPr>
              <a:t>keys</a:t>
            </a:r>
            <a:r>
              <a:rPr sz="1350" spc="-11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600058"/>
                </a:solidFill>
                <a:latin typeface="Calibri"/>
                <a:cs typeface="Calibri"/>
              </a:rPr>
              <a:t>and</a:t>
            </a:r>
            <a:endParaRPr sz="1350">
              <a:latin typeface="Calibri"/>
              <a:cs typeface="Calibri"/>
            </a:endParaRPr>
          </a:p>
          <a:p>
            <a:pPr marL="61913">
              <a:lnSpc>
                <a:spcPts val="1568"/>
              </a:lnSpc>
            </a:pPr>
            <a:r>
              <a:rPr sz="1350" dirty="0">
                <a:solidFill>
                  <a:srgbClr val="600058"/>
                </a:solidFill>
                <a:latin typeface="Calibri"/>
                <a:cs typeface="Calibri"/>
              </a:rPr>
              <a:t>values</a:t>
            </a:r>
            <a:r>
              <a:rPr sz="1350" spc="-19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600058"/>
                </a:solidFill>
                <a:latin typeface="Calibri"/>
                <a:cs typeface="Calibri"/>
              </a:rPr>
              <a:t>in</a:t>
            </a:r>
            <a:r>
              <a:rPr sz="1350" spc="-15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350" spc="-4" dirty="0">
                <a:solidFill>
                  <a:srgbClr val="600058"/>
                </a:solidFill>
                <a:latin typeface="Calibri"/>
                <a:cs typeface="Calibri"/>
              </a:rPr>
              <a:t>practice.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971295" y="4638865"/>
            <a:ext cx="82391" cy="44771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425" spc="146" dirty="0">
                <a:latin typeface="Cambria Math"/>
                <a:cs typeface="Cambria Math"/>
              </a:rPr>
              <a:t>𝑖</a:t>
            </a:r>
            <a:endParaRPr sz="1425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57312" y="4628578"/>
            <a:ext cx="1178529" cy="22842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  <a:tabLst>
                <a:tab pos="888206" algn="l"/>
              </a:tabLst>
            </a:pPr>
            <a:r>
              <a:rPr sz="1425" spc="143" dirty="0">
                <a:latin typeface="Cambria Math"/>
                <a:cs typeface="Cambria Math"/>
              </a:rPr>
              <a:t>𝑖</a:t>
            </a:r>
            <a:r>
              <a:rPr sz="1425" spc="431" dirty="0">
                <a:latin typeface="Cambria Math"/>
                <a:cs typeface="Cambria Math"/>
              </a:rPr>
              <a:t>𝑗</a:t>
            </a:r>
            <a:r>
              <a:rPr sz="1425" dirty="0">
                <a:latin typeface="Cambria Math"/>
                <a:cs typeface="Cambria Math"/>
              </a:rPr>
              <a:t>	</a:t>
            </a:r>
            <a:r>
              <a:rPr sz="1425" spc="431" dirty="0">
                <a:latin typeface="Cambria Math"/>
                <a:cs typeface="Cambria Math"/>
              </a:rPr>
              <a:t>𝑗</a:t>
            </a:r>
            <a:endParaRPr sz="1425" dirty="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43095" y="5154091"/>
            <a:ext cx="1308735" cy="5169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 indent="44291">
              <a:spcBef>
                <a:spcPts val="71"/>
              </a:spcBef>
            </a:pPr>
            <a:r>
              <a:rPr sz="1650" spc="-4" dirty="0">
                <a:solidFill>
                  <a:srgbClr val="175E53"/>
                </a:solidFill>
                <a:latin typeface="Calibri"/>
                <a:cs typeface="Calibri"/>
              </a:rPr>
              <a:t>Compute </a:t>
            </a:r>
            <a:r>
              <a:rPr sz="1650" b="1" spc="-4" dirty="0">
                <a:solidFill>
                  <a:srgbClr val="175E53"/>
                </a:solidFill>
                <a:latin typeface="Calibri"/>
                <a:cs typeface="Calibri"/>
              </a:rPr>
              <a:t>key</a:t>
            </a:r>
            <a:r>
              <a:rPr sz="1650" spc="-4" dirty="0">
                <a:solidFill>
                  <a:srgbClr val="175E53"/>
                </a:solidFill>
                <a:latin typeface="Calibri"/>
                <a:cs typeface="Calibri"/>
              </a:rPr>
              <a:t>- </a:t>
            </a:r>
            <a:r>
              <a:rPr sz="1650" spc="-363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50" b="1" spc="-4" dirty="0">
                <a:solidFill>
                  <a:srgbClr val="175E53"/>
                </a:solidFill>
                <a:latin typeface="Calibri"/>
                <a:cs typeface="Calibri"/>
              </a:rPr>
              <a:t>query</a:t>
            </a:r>
            <a:r>
              <a:rPr sz="1650" b="1" spc="-41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50" spc="-4" dirty="0">
                <a:solidFill>
                  <a:srgbClr val="175E53"/>
                </a:solidFill>
                <a:latin typeface="Calibri"/>
                <a:cs typeface="Calibri"/>
              </a:rPr>
              <a:t>affinities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66815" y="4625149"/>
            <a:ext cx="268891" cy="44771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425" i="1" spc="143" dirty="0">
                <a:latin typeface="Cambria Math"/>
                <a:cs typeface="Cambria Math"/>
              </a:rPr>
              <a:t>𝑖</a:t>
            </a:r>
            <a:r>
              <a:rPr lang="en-US" sz="1425" i="1" spc="143" dirty="0">
                <a:latin typeface="Cambria Math"/>
                <a:cs typeface="Cambria Math"/>
              </a:rPr>
              <a:t>j</a:t>
            </a:r>
            <a:r>
              <a:rPr sz="1425" i="1" spc="428" dirty="0">
                <a:latin typeface="Cambria Math"/>
                <a:cs typeface="Cambria Math"/>
              </a:rPr>
              <a:t>𝑗</a:t>
            </a:r>
            <a:endParaRPr sz="1425" i="1" dirty="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12151" y="4510849"/>
            <a:ext cx="2711291" cy="3097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spcBef>
                <a:spcPts val="75"/>
              </a:spcBef>
              <a:tabLst>
                <a:tab pos="385286" algn="l"/>
                <a:tab pos="2115503" algn="l"/>
                <a:tab pos="2496978" algn="l"/>
              </a:tabLst>
            </a:pPr>
            <a:r>
              <a:rPr sz="1950" dirty="0">
                <a:latin typeface="Cambria Math"/>
                <a:cs typeface="Cambria Math"/>
              </a:rPr>
              <a:t>𝑒	= 𝑞</a:t>
            </a:r>
            <a:r>
              <a:rPr lang="en-US" sz="1950" i="1" baseline="-25000" dirty="0" err="1">
                <a:latin typeface="Cambria Math"/>
                <a:cs typeface="Cambria Math"/>
              </a:rPr>
              <a:t>i</a:t>
            </a:r>
            <a:r>
              <a:rPr sz="2138" baseline="30701" dirty="0">
                <a:latin typeface="Cambria Math"/>
                <a:cs typeface="Cambria Math"/>
              </a:rPr>
              <a:t>𝖳</a:t>
            </a:r>
            <a:r>
              <a:rPr sz="1950" dirty="0">
                <a:latin typeface="Cambria Math"/>
                <a:cs typeface="Cambria Math"/>
              </a:rPr>
              <a:t>𝑘	</a:t>
            </a:r>
            <a:r>
              <a:rPr sz="2925" baseline="1068" dirty="0">
                <a:latin typeface="Cambria Math"/>
                <a:cs typeface="Cambria Math"/>
              </a:rPr>
              <a:t>𝛼	=</a:t>
            </a:r>
          </a:p>
        </p:txBody>
      </p:sp>
      <p:sp>
        <p:nvSpPr>
          <p:cNvPr id="14" name="object 14"/>
          <p:cNvSpPr/>
          <p:nvPr/>
        </p:nvSpPr>
        <p:spPr>
          <a:xfrm>
            <a:off x="4016501" y="4685157"/>
            <a:ext cx="1331595" cy="16193"/>
          </a:xfrm>
          <a:custGeom>
            <a:avLst/>
            <a:gdLst/>
            <a:ahLst/>
            <a:cxnLst/>
            <a:rect l="l" t="t" r="r" b="b"/>
            <a:pathLst>
              <a:path w="1775459" h="21589">
                <a:moveTo>
                  <a:pt x="1775460" y="0"/>
                </a:moveTo>
                <a:lnTo>
                  <a:pt x="0" y="0"/>
                </a:lnTo>
                <a:lnTo>
                  <a:pt x="0" y="21336"/>
                </a:lnTo>
                <a:lnTo>
                  <a:pt x="1775460" y="21336"/>
                </a:lnTo>
                <a:lnTo>
                  <a:pt x="17754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/>
          <p:cNvSpPr txBox="1"/>
          <p:nvPr/>
        </p:nvSpPr>
        <p:spPr>
          <a:xfrm>
            <a:off x="4222718" y="4310311"/>
            <a:ext cx="921544" cy="3101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8575">
              <a:spcBef>
                <a:spcPts val="79"/>
              </a:spcBef>
            </a:pPr>
            <a:r>
              <a:rPr sz="1950" spc="34" dirty="0">
                <a:latin typeface="Cambria Math"/>
                <a:cs typeface="Cambria Math"/>
              </a:rPr>
              <a:t>exp(𝑒</a:t>
            </a:r>
            <a:r>
              <a:rPr sz="2138" spc="50" baseline="-16081" dirty="0">
                <a:latin typeface="Cambria Math"/>
                <a:cs typeface="Cambria Math"/>
              </a:rPr>
              <a:t>𝑖𝑗</a:t>
            </a:r>
            <a:r>
              <a:rPr sz="1950" spc="34" dirty="0">
                <a:latin typeface="Cambria Math"/>
                <a:cs typeface="Cambria Math"/>
              </a:rPr>
              <a:t>)</a:t>
            </a:r>
            <a:endParaRPr sz="1950" dirty="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007454" y="4662868"/>
            <a:ext cx="194786" cy="3097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l-GR" sz="1950" dirty="0">
                <a:latin typeface="Cambria Math"/>
                <a:cs typeface="Cambria Math"/>
              </a:rPr>
              <a:t>Σ</a:t>
            </a:r>
            <a:endParaRPr sz="1950" dirty="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64424" y="4681918"/>
            <a:ext cx="214313" cy="33813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8575">
              <a:spcBef>
                <a:spcPts val="71"/>
              </a:spcBef>
            </a:pPr>
            <a:r>
              <a:rPr sz="2138" spc="62" baseline="-16081" dirty="0">
                <a:latin typeface="Cambria Math"/>
                <a:cs typeface="Cambria Math"/>
              </a:rPr>
              <a:t>𝑗</a:t>
            </a:r>
            <a:r>
              <a:rPr lang="en-US" sz="2138" spc="62" baseline="-16081" dirty="0">
                <a:latin typeface="Cambria Math"/>
                <a:cs typeface="Cambria Math"/>
              </a:rPr>
              <a:t>'</a:t>
            </a:r>
            <a:endParaRPr sz="1163" dirty="0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486721" y="5154091"/>
            <a:ext cx="1930241" cy="82218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 indent="1429" algn="ctr">
              <a:spcBef>
                <a:spcPts val="71"/>
              </a:spcBef>
            </a:pPr>
            <a:r>
              <a:rPr sz="1650" spc="-4" dirty="0">
                <a:solidFill>
                  <a:srgbClr val="175E53"/>
                </a:solidFill>
                <a:latin typeface="Calibri"/>
                <a:cs typeface="Calibri"/>
              </a:rPr>
              <a:t>Compute</a:t>
            </a:r>
            <a:r>
              <a:rPr sz="1650" spc="4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50" spc="-4" dirty="0">
                <a:solidFill>
                  <a:srgbClr val="175E53"/>
                </a:solidFill>
                <a:latin typeface="Calibri"/>
                <a:cs typeface="Calibri"/>
              </a:rPr>
              <a:t>attention </a:t>
            </a:r>
            <a:r>
              <a:rPr sz="1650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50" spc="-4" dirty="0">
                <a:solidFill>
                  <a:srgbClr val="175E53"/>
                </a:solidFill>
                <a:latin typeface="Calibri"/>
                <a:cs typeface="Calibri"/>
              </a:rPr>
              <a:t>weights</a:t>
            </a:r>
            <a:r>
              <a:rPr sz="1650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50" spc="-4" dirty="0">
                <a:solidFill>
                  <a:srgbClr val="175E53"/>
                </a:solidFill>
                <a:latin typeface="Calibri"/>
                <a:cs typeface="Calibri"/>
              </a:rPr>
              <a:t>from</a:t>
            </a:r>
            <a:r>
              <a:rPr sz="1650" spc="-15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50" spc="-8" dirty="0">
                <a:solidFill>
                  <a:srgbClr val="175E53"/>
                </a:solidFill>
                <a:latin typeface="Calibri"/>
                <a:cs typeface="Calibri"/>
              </a:rPr>
              <a:t>affinities</a:t>
            </a:r>
            <a:endParaRPr sz="1650">
              <a:latin typeface="Calibri"/>
              <a:cs typeface="Calibri"/>
            </a:endParaRPr>
          </a:p>
          <a:p>
            <a:pPr marL="1905" algn="ctr">
              <a:spcBef>
                <a:spcPts val="398"/>
              </a:spcBef>
            </a:pPr>
            <a:r>
              <a:rPr sz="1650" spc="-8" dirty="0">
                <a:solidFill>
                  <a:srgbClr val="175E53"/>
                </a:solidFill>
                <a:latin typeface="Calibri"/>
                <a:cs typeface="Calibri"/>
              </a:rPr>
              <a:t>(softmax)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39708" y="4466939"/>
            <a:ext cx="1957864" cy="3173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876776" algn="l"/>
                <a:tab pos="1813084" algn="l"/>
              </a:tabLst>
            </a:pPr>
            <a:r>
              <a:rPr sz="1950" dirty="0">
                <a:latin typeface="Cambria Math"/>
                <a:cs typeface="Cambria Math"/>
              </a:rPr>
              <a:t>output	=</a:t>
            </a:r>
            <a:r>
              <a:rPr sz="1950" spc="101" dirty="0">
                <a:latin typeface="Cambria Math"/>
                <a:cs typeface="Cambria Math"/>
              </a:rPr>
              <a:t> </a:t>
            </a:r>
            <a:r>
              <a:rPr lang="el-GR" sz="1950" spc="101" dirty="0">
                <a:latin typeface="Cambria Math"/>
                <a:cs typeface="Cambria Math"/>
              </a:rPr>
              <a:t>Σ</a:t>
            </a:r>
            <a:r>
              <a:rPr lang="en-US" sz="2000" spc="153" dirty="0">
                <a:latin typeface="Cambria Math"/>
                <a:cs typeface="Cambria Math"/>
              </a:rPr>
              <a:t> </a:t>
            </a:r>
            <a:r>
              <a:rPr lang="en-US" sz="2000" spc="153" baseline="-25000" dirty="0">
                <a:latin typeface="Cambria Math"/>
                <a:cs typeface="Cambria Math"/>
              </a:rPr>
              <a:t>𝑗</a:t>
            </a:r>
            <a:r>
              <a:rPr sz="1950" spc="-101" dirty="0">
                <a:latin typeface="Cambria Math"/>
                <a:cs typeface="Cambria Math"/>
              </a:rPr>
              <a:t> </a:t>
            </a:r>
            <a:r>
              <a:rPr sz="1950" dirty="0">
                <a:latin typeface="Cambria Math"/>
                <a:cs typeface="Cambria Math"/>
              </a:rPr>
              <a:t>𝛼	𝑣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6731745" y="4560474"/>
            <a:ext cx="1454705" cy="22842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  <a:tabLst>
                <a:tab pos="928211" algn="l"/>
                <a:tab pos="1203960" algn="l"/>
              </a:tabLst>
            </a:pPr>
            <a:r>
              <a:rPr lang="en-US" sz="1425" spc="146" dirty="0">
                <a:latin typeface="Cambria Math"/>
                <a:cs typeface="Cambria Math"/>
              </a:rPr>
              <a:t> </a:t>
            </a:r>
            <a:r>
              <a:rPr sz="1425" spc="146" dirty="0">
                <a:latin typeface="Cambria Math"/>
                <a:cs typeface="Cambria Math"/>
              </a:rPr>
              <a:t>𝑖</a:t>
            </a:r>
            <a:r>
              <a:rPr lang="en-US" sz="1425" spc="146" dirty="0">
                <a:latin typeface="Cambria Math"/>
                <a:cs typeface="Cambria Math"/>
              </a:rPr>
              <a:t>	</a:t>
            </a:r>
            <a:r>
              <a:rPr lang="en-US" sz="1425" spc="143" dirty="0">
                <a:latin typeface="Cambria Math"/>
                <a:cs typeface="Cambria Math"/>
              </a:rPr>
              <a:t>𝑖</a:t>
            </a:r>
            <a:r>
              <a:rPr sz="1425" spc="431" dirty="0">
                <a:latin typeface="Cambria Math"/>
                <a:cs typeface="Cambria Math"/>
              </a:rPr>
              <a:t>𝑗</a:t>
            </a:r>
            <a:r>
              <a:rPr sz="1425" dirty="0">
                <a:latin typeface="Cambria Math"/>
                <a:cs typeface="Cambria Math"/>
              </a:rPr>
              <a:t>	</a:t>
            </a:r>
            <a:r>
              <a:rPr lang="en-US" sz="1425" dirty="0">
                <a:latin typeface="Cambria Math"/>
                <a:cs typeface="Cambria Math"/>
              </a:rPr>
              <a:t> </a:t>
            </a:r>
            <a:r>
              <a:rPr sz="1425" spc="431" dirty="0">
                <a:latin typeface="Cambria Math"/>
                <a:cs typeface="Cambria Math"/>
              </a:rPr>
              <a:t>𝑗</a:t>
            </a:r>
            <a:endParaRPr sz="1425" dirty="0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060757" y="4774268"/>
            <a:ext cx="2048351" cy="902491"/>
          </a:xfrm>
          <a:prstGeom prst="rect">
            <a:avLst/>
          </a:prstGeom>
        </p:spPr>
        <p:txBody>
          <a:bodyPr vert="horz" wrap="square" lIns="0" tIns="84773" rIns="0" bIns="0" rtlCol="0">
            <a:spAutoFit/>
          </a:bodyPr>
          <a:lstStyle/>
          <a:p>
            <a:pPr marL="491490" algn="ctr">
              <a:spcBef>
                <a:spcPts val="668"/>
              </a:spcBef>
            </a:pPr>
            <a:endParaRPr sz="1425" dirty="0">
              <a:latin typeface="Cambria Math"/>
              <a:cs typeface="Cambria Math"/>
            </a:endParaRPr>
          </a:p>
          <a:p>
            <a:pPr marL="9525" marR="3810" indent="151924">
              <a:spcBef>
                <a:spcPts val="683"/>
              </a:spcBef>
            </a:pPr>
            <a:r>
              <a:rPr sz="1650" spc="-4" dirty="0">
                <a:solidFill>
                  <a:srgbClr val="175E53"/>
                </a:solidFill>
                <a:latin typeface="Calibri"/>
                <a:cs typeface="Calibri"/>
              </a:rPr>
              <a:t>Compute</a:t>
            </a:r>
            <a:r>
              <a:rPr sz="1650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50" spc="-8" dirty="0">
                <a:solidFill>
                  <a:srgbClr val="175E53"/>
                </a:solidFill>
                <a:latin typeface="Calibri"/>
                <a:cs typeface="Calibri"/>
              </a:rPr>
              <a:t>outputs</a:t>
            </a:r>
            <a:r>
              <a:rPr sz="1650" spc="-4" dirty="0">
                <a:solidFill>
                  <a:srgbClr val="175E53"/>
                </a:solidFill>
                <a:latin typeface="Calibri"/>
                <a:cs typeface="Calibri"/>
              </a:rPr>
              <a:t> as </a:t>
            </a:r>
            <a:r>
              <a:rPr sz="1650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50" spc="-4" dirty="0">
                <a:solidFill>
                  <a:srgbClr val="175E53"/>
                </a:solidFill>
                <a:latin typeface="Calibri"/>
                <a:cs typeface="Calibri"/>
              </a:rPr>
              <a:t>weighted</a:t>
            </a:r>
            <a:r>
              <a:rPr sz="1650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50" spc="-8" dirty="0">
                <a:solidFill>
                  <a:srgbClr val="175E53"/>
                </a:solidFill>
                <a:latin typeface="Calibri"/>
                <a:cs typeface="Calibri"/>
              </a:rPr>
              <a:t>sum</a:t>
            </a:r>
            <a:r>
              <a:rPr sz="1650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50" spc="-4" dirty="0">
                <a:solidFill>
                  <a:srgbClr val="175E53"/>
                </a:solidFill>
                <a:latin typeface="Calibri"/>
                <a:cs typeface="Calibri"/>
              </a:rPr>
              <a:t>of</a:t>
            </a:r>
            <a:r>
              <a:rPr sz="1650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650" b="1" spc="-4" dirty="0">
                <a:solidFill>
                  <a:srgbClr val="175E53"/>
                </a:solidFill>
                <a:latin typeface="Calibri"/>
                <a:cs typeface="Calibri"/>
              </a:rPr>
              <a:t>values</a:t>
            </a:r>
            <a:endParaRPr sz="1650" dirty="0">
              <a:latin typeface="Calibri"/>
              <a:cs typeface="Calibri"/>
            </a:endParaRPr>
          </a:p>
        </p:txBody>
      </p:sp>
      <p:sp>
        <p:nvSpPr>
          <p:cNvPr id="25" name="object 19">
            <a:extLst>
              <a:ext uri="{FF2B5EF4-FFF2-40B4-BE49-F238E27FC236}">
                <a16:creationId xmlns:a16="http://schemas.microsoft.com/office/drawing/2014/main" id="{725FDBE9-93A5-4704-91A0-1B95ED3504FE}"/>
              </a:ext>
            </a:extLst>
          </p:cNvPr>
          <p:cNvSpPr txBox="1"/>
          <p:nvPr/>
        </p:nvSpPr>
        <p:spPr>
          <a:xfrm>
            <a:off x="4389215" y="4673155"/>
            <a:ext cx="1371695" cy="3097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776288" algn="l"/>
              </a:tabLst>
            </a:pPr>
            <a:r>
              <a:rPr sz="1950" dirty="0">
                <a:latin typeface="Cambria Math"/>
                <a:cs typeface="Cambria Math"/>
              </a:rPr>
              <a:t>ex</a:t>
            </a:r>
            <a:r>
              <a:rPr sz="1950" spc="4" dirty="0">
                <a:latin typeface="Cambria Math"/>
                <a:cs typeface="Cambria Math"/>
              </a:rPr>
              <a:t>p</a:t>
            </a:r>
            <a:r>
              <a:rPr sz="1950" spc="-4" dirty="0">
                <a:latin typeface="Cambria Math"/>
                <a:cs typeface="Cambria Math"/>
              </a:rPr>
              <a:t>(</a:t>
            </a:r>
            <a:r>
              <a:rPr lang="en-US" sz="1800" spc="34" dirty="0">
                <a:latin typeface="Cambria Math"/>
                <a:cs typeface="Cambria Math"/>
              </a:rPr>
              <a:t>𝑒</a:t>
            </a:r>
            <a:r>
              <a:rPr lang="en-US" sz="2000" spc="50" baseline="-16081" dirty="0">
                <a:latin typeface="Cambria Math"/>
                <a:cs typeface="Cambria Math"/>
              </a:rPr>
              <a:t>𝑖𝑗</a:t>
            </a:r>
            <a:r>
              <a:rPr lang="en-US" sz="1950" baseline="-25000" dirty="0">
                <a:latin typeface="Cambria Math"/>
                <a:cs typeface="Cambria Math"/>
              </a:rPr>
              <a:t>’</a:t>
            </a:r>
            <a:r>
              <a:rPr lang="en-US" sz="1163" spc="-116" dirty="0">
                <a:latin typeface="Cambria Math"/>
                <a:cs typeface="Cambria Math"/>
              </a:rPr>
              <a:t> </a:t>
            </a:r>
            <a:r>
              <a:rPr sz="1950" dirty="0">
                <a:latin typeface="Cambria Math"/>
                <a:cs typeface="Cambria Math"/>
              </a:rPr>
              <a:t>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DFF6EFD-7F48-4481-B778-DB80896ADAC4}"/>
              </a:ext>
            </a:extLst>
          </p:cNvPr>
          <p:cNvSpPr txBox="1"/>
          <p:nvPr/>
        </p:nvSpPr>
        <p:spPr>
          <a:xfrm>
            <a:off x="0" y="6581001"/>
            <a:ext cx="18327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from John Hewitt</a:t>
            </a:r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F0EC5C49-19BD-4727-8DF0-86CDC38F2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492443"/>
          </a:xfrm>
        </p:spPr>
        <p:txBody>
          <a:bodyPr/>
          <a:lstStyle/>
          <a:p>
            <a:r>
              <a:rPr lang="en-US" sz="3200" b="0" spc="4" dirty="0">
                <a:latin typeface="Calibri"/>
                <a:cs typeface="Calibri"/>
              </a:rPr>
              <a:t>Attention Notation: Queries, Keys, Values</a:t>
            </a:r>
            <a:endParaRPr lang="en-US" b="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E80FC7E-8805-4AFC-8670-529A05C59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492443"/>
          </a:xfrm>
        </p:spPr>
        <p:txBody>
          <a:bodyPr/>
          <a:lstStyle/>
          <a:p>
            <a:r>
              <a:rPr lang="en-US" sz="3200" b="0" spc="4" dirty="0">
                <a:latin typeface="+mj-lt"/>
              </a:rPr>
              <a:t>Key-Query-Value</a:t>
            </a:r>
            <a:r>
              <a:rPr lang="en-US" sz="3200" b="0" spc="26" dirty="0">
                <a:latin typeface="+mj-lt"/>
              </a:rPr>
              <a:t> </a:t>
            </a:r>
            <a:r>
              <a:rPr lang="en-US" sz="3200" b="0" dirty="0">
                <a:latin typeface="+mj-lt"/>
              </a:rPr>
              <a:t>Attention</a:t>
            </a:r>
            <a:endParaRPr lang="en-US" b="0" dirty="0">
              <a:latin typeface="+mj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7796" y="1727167"/>
            <a:ext cx="7574756" cy="339897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76225" indent="-257651">
              <a:spcBef>
                <a:spcPts val="79"/>
              </a:spcBef>
              <a:buClr>
                <a:srgbClr val="8B1515"/>
              </a:buClr>
              <a:buFont typeface="Times New Roman"/>
              <a:buChar char="•"/>
              <a:tabLst>
                <a:tab pos="275749" algn="l"/>
                <a:tab pos="276701" algn="l"/>
              </a:tabLst>
            </a:pPr>
            <a:r>
              <a:rPr sz="1725" dirty="0">
                <a:latin typeface="Calibri"/>
                <a:cs typeface="Calibri"/>
              </a:rPr>
              <a:t>We </a:t>
            </a:r>
            <a:r>
              <a:rPr sz="1725" spc="-4" dirty="0">
                <a:latin typeface="Calibri"/>
                <a:cs typeface="Calibri"/>
              </a:rPr>
              <a:t>saw</a:t>
            </a:r>
            <a:r>
              <a:rPr sz="1725" dirty="0">
                <a:latin typeface="Calibri"/>
                <a:cs typeface="Calibri"/>
              </a:rPr>
              <a:t> that</a:t>
            </a:r>
            <a:r>
              <a:rPr sz="1725" spc="15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self-attention</a:t>
            </a:r>
            <a:r>
              <a:rPr sz="1725" spc="-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is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when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keys,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queries,</a:t>
            </a:r>
            <a:r>
              <a:rPr sz="1725" dirty="0">
                <a:latin typeface="Calibri"/>
                <a:cs typeface="Calibri"/>
              </a:rPr>
              <a:t> and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values</a:t>
            </a:r>
            <a:r>
              <a:rPr sz="1725" spc="-15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come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from</a:t>
            </a:r>
            <a:r>
              <a:rPr sz="1725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the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same</a:t>
            </a:r>
            <a:endParaRPr sz="1725" dirty="0">
              <a:latin typeface="Calibri"/>
              <a:cs typeface="Calibri"/>
            </a:endParaRPr>
          </a:p>
          <a:p>
            <a:pPr marL="276225"/>
            <a:r>
              <a:rPr sz="1725" spc="-4" dirty="0">
                <a:latin typeface="Calibri"/>
                <a:cs typeface="Calibri"/>
              </a:rPr>
              <a:t>source.</a:t>
            </a:r>
            <a:r>
              <a:rPr sz="1725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The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Transformer</a:t>
            </a:r>
            <a:r>
              <a:rPr sz="1725" spc="-15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does</a:t>
            </a:r>
            <a:r>
              <a:rPr sz="1725" dirty="0">
                <a:latin typeface="Calibri"/>
                <a:cs typeface="Calibri"/>
              </a:rPr>
              <a:t> this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in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a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particular </a:t>
            </a:r>
            <a:r>
              <a:rPr sz="1725" dirty="0">
                <a:latin typeface="Calibri"/>
                <a:cs typeface="Calibri"/>
              </a:rPr>
              <a:t>way:</a:t>
            </a:r>
          </a:p>
          <a:p>
            <a:pPr marL="533400" lvl="1" indent="-171926">
              <a:spcBef>
                <a:spcPts val="476"/>
              </a:spcBef>
              <a:buClr>
                <a:srgbClr val="007B92"/>
              </a:buClr>
              <a:buFont typeface="Times New Roman"/>
              <a:buChar char="•"/>
              <a:tabLst>
                <a:tab pos="533876" algn="l"/>
              </a:tabLst>
            </a:pPr>
            <a:r>
              <a:rPr sz="1725" dirty="0">
                <a:latin typeface="Calibri"/>
                <a:cs typeface="Calibri"/>
              </a:rPr>
              <a:t>Let</a:t>
            </a:r>
            <a:r>
              <a:rPr sz="1725" spc="-4" dirty="0">
                <a:latin typeface="Calibri"/>
                <a:cs typeface="Calibri"/>
              </a:rPr>
              <a:t> </a:t>
            </a:r>
            <a:r>
              <a:rPr sz="1725" spc="19" dirty="0">
                <a:latin typeface="Cambria Math"/>
                <a:cs typeface="Cambria Math"/>
              </a:rPr>
              <a:t>𝑥</a:t>
            </a:r>
            <a:r>
              <a:rPr sz="1856" spc="28" baseline="-15151" dirty="0">
                <a:latin typeface="Cambria Math"/>
                <a:cs typeface="Cambria Math"/>
              </a:rPr>
              <a:t>1</a:t>
            </a:r>
            <a:r>
              <a:rPr sz="1725" spc="19" dirty="0">
                <a:latin typeface="Cambria Math"/>
                <a:cs typeface="Cambria Math"/>
              </a:rPr>
              <a:t>,</a:t>
            </a:r>
            <a:r>
              <a:rPr sz="1725" spc="-86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…</a:t>
            </a:r>
            <a:r>
              <a:rPr sz="1725" spc="-98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,</a:t>
            </a:r>
            <a:r>
              <a:rPr sz="1725" spc="-98" dirty="0">
                <a:latin typeface="Cambria Math"/>
                <a:cs typeface="Cambria Math"/>
              </a:rPr>
              <a:t> </a:t>
            </a:r>
            <a:r>
              <a:rPr sz="1725" spc="38" dirty="0">
                <a:latin typeface="Cambria Math"/>
                <a:cs typeface="Cambria Math"/>
              </a:rPr>
              <a:t>𝑥</a:t>
            </a:r>
            <a:r>
              <a:rPr sz="1856" spc="56" baseline="-15151" dirty="0">
                <a:latin typeface="Cambria Math"/>
                <a:cs typeface="Cambria Math"/>
              </a:rPr>
              <a:t>𝑇</a:t>
            </a:r>
            <a:r>
              <a:rPr sz="1856" spc="349" baseline="-15151" dirty="0">
                <a:latin typeface="Cambria Math"/>
                <a:cs typeface="Cambria Math"/>
              </a:rPr>
              <a:t> </a:t>
            </a:r>
            <a:r>
              <a:rPr sz="1725" spc="-4" dirty="0">
                <a:latin typeface="Calibri"/>
                <a:cs typeface="Calibri"/>
              </a:rPr>
              <a:t>be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input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vectors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to the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Transformer</a:t>
            </a:r>
            <a:r>
              <a:rPr sz="1725" spc="-11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encoder;</a:t>
            </a:r>
            <a:r>
              <a:rPr sz="1725" spc="360" dirty="0">
                <a:latin typeface="Calibri"/>
                <a:cs typeface="Calibri"/>
              </a:rPr>
              <a:t> </a:t>
            </a:r>
            <a:r>
              <a:rPr sz="1725" spc="11" dirty="0">
                <a:latin typeface="Cambria Math"/>
                <a:cs typeface="Cambria Math"/>
              </a:rPr>
              <a:t>𝑥</a:t>
            </a:r>
            <a:r>
              <a:rPr sz="1856" spc="17" baseline="-15151" dirty="0">
                <a:latin typeface="Cambria Math"/>
                <a:cs typeface="Cambria Math"/>
              </a:rPr>
              <a:t>𝑖</a:t>
            </a:r>
            <a:r>
              <a:rPr sz="1856" spc="73" baseline="-15151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∈</a:t>
            </a:r>
            <a:r>
              <a:rPr sz="1725" spc="98" dirty="0">
                <a:latin typeface="Cambria Math"/>
                <a:cs typeface="Cambria Math"/>
              </a:rPr>
              <a:t> </a:t>
            </a:r>
            <a:r>
              <a:rPr sz="1725" spc="45" dirty="0">
                <a:latin typeface="Cambria Math"/>
                <a:cs typeface="Cambria Math"/>
              </a:rPr>
              <a:t>ℝ</a:t>
            </a:r>
            <a:r>
              <a:rPr sz="1856" spc="67" baseline="28619" dirty="0">
                <a:latin typeface="Cambria Math"/>
                <a:cs typeface="Cambria Math"/>
              </a:rPr>
              <a:t>𝑑</a:t>
            </a:r>
            <a:endParaRPr sz="1856" baseline="28619" dirty="0">
              <a:latin typeface="Cambria Math"/>
              <a:cs typeface="Cambria Math"/>
            </a:endParaRPr>
          </a:p>
          <a:p>
            <a:pPr lvl="1">
              <a:spcBef>
                <a:spcPts val="23"/>
              </a:spcBef>
              <a:buClr>
                <a:srgbClr val="007B92"/>
              </a:buClr>
              <a:buFont typeface="Times New Roman"/>
              <a:buChar char="•"/>
            </a:pPr>
            <a:endParaRPr sz="2438" dirty="0">
              <a:latin typeface="Cambria Math"/>
              <a:cs typeface="Cambria Math"/>
            </a:endParaRPr>
          </a:p>
          <a:p>
            <a:pPr marL="276225" indent="-257651">
              <a:buClr>
                <a:srgbClr val="8B1515"/>
              </a:buClr>
              <a:buFont typeface="Times New Roman"/>
              <a:buChar char="•"/>
              <a:tabLst>
                <a:tab pos="275749" algn="l"/>
                <a:tab pos="276701" algn="l"/>
              </a:tabLst>
            </a:pPr>
            <a:r>
              <a:rPr sz="1725" dirty="0">
                <a:latin typeface="Calibri"/>
                <a:cs typeface="Calibri"/>
              </a:rPr>
              <a:t>Then</a:t>
            </a:r>
            <a:r>
              <a:rPr sz="1725" spc="-4" dirty="0">
                <a:latin typeface="Calibri"/>
                <a:cs typeface="Calibri"/>
              </a:rPr>
              <a:t> keys,</a:t>
            </a:r>
            <a:r>
              <a:rPr sz="1725" dirty="0">
                <a:latin typeface="Calibri"/>
                <a:cs typeface="Calibri"/>
              </a:rPr>
              <a:t> queries,</a:t>
            </a:r>
            <a:r>
              <a:rPr sz="1725" spc="-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values</a:t>
            </a:r>
            <a:r>
              <a:rPr sz="1725" spc="-15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are:</a:t>
            </a:r>
          </a:p>
          <a:p>
            <a:pPr marL="533400" lvl="1" indent="-171926">
              <a:spcBef>
                <a:spcPts val="480"/>
              </a:spcBef>
              <a:buClr>
                <a:srgbClr val="007B92"/>
              </a:buClr>
              <a:buFont typeface="Times New Roman"/>
              <a:buChar char="•"/>
              <a:tabLst>
                <a:tab pos="533876" algn="l"/>
              </a:tabLst>
            </a:pPr>
            <a:r>
              <a:rPr sz="1725" spc="23" dirty="0">
                <a:latin typeface="Cambria Math"/>
                <a:cs typeface="Cambria Math"/>
              </a:rPr>
              <a:t>𝑘</a:t>
            </a:r>
            <a:r>
              <a:rPr sz="1856" spc="33" baseline="-15151" dirty="0">
                <a:latin typeface="Cambria Math"/>
                <a:cs typeface="Cambria Math"/>
              </a:rPr>
              <a:t>𝑖</a:t>
            </a:r>
            <a:r>
              <a:rPr sz="1856" spc="472" baseline="-15151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=</a:t>
            </a:r>
            <a:r>
              <a:rPr sz="1725" spc="86" dirty="0">
                <a:latin typeface="Cambria Math"/>
                <a:cs typeface="Cambria Math"/>
              </a:rPr>
              <a:t> </a:t>
            </a:r>
            <a:r>
              <a:rPr sz="1725" spc="45" dirty="0">
                <a:latin typeface="Cambria Math"/>
                <a:cs typeface="Cambria Math"/>
              </a:rPr>
              <a:t>𝐾𝑥</a:t>
            </a:r>
            <a:r>
              <a:rPr sz="1856" spc="67" baseline="-15151" dirty="0">
                <a:latin typeface="Cambria Math"/>
                <a:cs typeface="Cambria Math"/>
              </a:rPr>
              <a:t>𝑖</a:t>
            </a:r>
            <a:r>
              <a:rPr sz="1725" spc="45" dirty="0">
                <a:latin typeface="Calibri"/>
                <a:cs typeface="Calibri"/>
              </a:rPr>
              <a:t>,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where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mbria Math"/>
                <a:cs typeface="Cambria Math"/>
              </a:rPr>
              <a:t>𝐾</a:t>
            </a:r>
            <a:r>
              <a:rPr sz="1725" spc="139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∈</a:t>
            </a:r>
            <a:r>
              <a:rPr sz="1725" spc="94" dirty="0">
                <a:latin typeface="Cambria Math"/>
                <a:cs typeface="Cambria Math"/>
              </a:rPr>
              <a:t> </a:t>
            </a:r>
            <a:r>
              <a:rPr sz="1725" spc="56" dirty="0">
                <a:latin typeface="Cambria Math"/>
                <a:cs typeface="Cambria Math"/>
              </a:rPr>
              <a:t>ℝ</a:t>
            </a:r>
            <a:r>
              <a:rPr sz="1856" spc="84" baseline="28619" dirty="0">
                <a:latin typeface="Cambria Math"/>
                <a:cs typeface="Cambria Math"/>
              </a:rPr>
              <a:t>𝑑×𝑑</a:t>
            </a:r>
            <a:r>
              <a:rPr sz="1856" spc="354" baseline="28619" dirty="0">
                <a:latin typeface="Cambria Math"/>
                <a:cs typeface="Cambria Math"/>
              </a:rPr>
              <a:t> </a:t>
            </a:r>
            <a:r>
              <a:rPr sz="1725" dirty="0">
                <a:latin typeface="Calibri"/>
                <a:cs typeface="Calibri"/>
              </a:rPr>
              <a:t>is</a:t>
            </a:r>
            <a:r>
              <a:rPr sz="1725" spc="-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the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key </a:t>
            </a:r>
            <a:r>
              <a:rPr sz="1725" spc="-4" dirty="0">
                <a:latin typeface="Calibri"/>
                <a:cs typeface="Calibri"/>
              </a:rPr>
              <a:t>matrix.</a:t>
            </a:r>
            <a:endParaRPr sz="1725" dirty="0">
              <a:latin typeface="Calibri"/>
              <a:cs typeface="Calibri"/>
            </a:endParaRPr>
          </a:p>
          <a:p>
            <a:pPr marL="533400" lvl="1" indent="-171926">
              <a:spcBef>
                <a:spcPts val="458"/>
              </a:spcBef>
              <a:buClr>
                <a:srgbClr val="007B92"/>
              </a:buClr>
              <a:buFont typeface="Times New Roman"/>
              <a:buChar char="•"/>
              <a:tabLst>
                <a:tab pos="533876" algn="l"/>
              </a:tabLst>
            </a:pPr>
            <a:r>
              <a:rPr sz="1725" spc="4" dirty="0">
                <a:latin typeface="Cambria Math"/>
                <a:cs typeface="Cambria Math"/>
              </a:rPr>
              <a:t>𝑞</a:t>
            </a:r>
            <a:r>
              <a:rPr sz="1856" spc="5" baseline="-15151" dirty="0">
                <a:latin typeface="Cambria Math"/>
                <a:cs typeface="Cambria Math"/>
              </a:rPr>
              <a:t>𝑖</a:t>
            </a:r>
            <a:r>
              <a:rPr sz="1856" spc="67" baseline="-15151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=</a:t>
            </a:r>
            <a:r>
              <a:rPr sz="1725" spc="86" dirty="0">
                <a:latin typeface="Cambria Math"/>
                <a:cs typeface="Cambria Math"/>
              </a:rPr>
              <a:t> </a:t>
            </a:r>
            <a:r>
              <a:rPr sz="1725" spc="45" dirty="0">
                <a:latin typeface="Cambria Math"/>
                <a:cs typeface="Cambria Math"/>
              </a:rPr>
              <a:t>𝑄𝑥</a:t>
            </a:r>
            <a:r>
              <a:rPr sz="1856" spc="67" baseline="-15151" dirty="0">
                <a:latin typeface="Cambria Math"/>
                <a:cs typeface="Cambria Math"/>
              </a:rPr>
              <a:t>𝑖</a:t>
            </a:r>
            <a:r>
              <a:rPr sz="1725" spc="45" dirty="0">
                <a:latin typeface="Calibri"/>
                <a:cs typeface="Calibri"/>
              </a:rPr>
              <a:t>,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where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mbria Math"/>
                <a:cs typeface="Cambria Math"/>
              </a:rPr>
              <a:t>Q</a:t>
            </a:r>
            <a:r>
              <a:rPr sz="1725" spc="101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∈</a:t>
            </a:r>
            <a:r>
              <a:rPr sz="1725" spc="98" dirty="0">
                <a:latin typeface="Cambria Math"/>
                <a:cs typeface="Cambria Math"/>
              </a:rPr>
              <a:t> </a:t>
            </a:r>
            <a:r>
              <a:rPr sz="1725" spc="53" dirty="0">
                <a:latin typeface="Cambria Math"/>
                <a:cs typeface="Cambria Math"/>
              </a:rPr>
              <a:t>ℝ</a:t>
            </a:r>
            <a:r>
              <a:rPr sz="1856" spc="78" baseline="28619" dirty="0">
                <a:latin typeface="Cambria Math"/>
                <a:cs typeface="Cambria Math"/>
              </a:rPr>
              <a:t>𝑑×𝑑</a:t>
            </a:r>
            <a:r>
              <a:rPr sz="1856" spc="349" baseline="28619" dirty="0">
                <a:latin typeface="Cambria Math"/>
                <a:cs typeface="Cambria Math"/>
              </a:rPr>
              <a:t> </a:t>
            </a:r>
            <a:r>
              <a:rPr sz="1725" dirty="0">
                <a:latin typeface="Calibri"/>
                <a:cs typeface="Calibri"/>
              </a:rPr>
              <a:t>is the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query </a:t>
            </a:r>
            <a:r>
              <a:rPr sz="1725" spc="-4" dirty="0">
                <a:latin typeface="Calibri"/>
                <a:cs typeface="Calibri"/>
              </a:rPr>
              <a:t>matrix.</a:t>
            </a:r>
            <a:endParaRPr sz="1725" dirty="0">
              <a:latin typeface="Calibri"/>
              <a:cs typeface="Calibri"/>
            </a:endParaRPr>
          </a:p>
          <a:p>
            <a:pPr marL="533400" lvl="1" indent="-171926">
              <a:spcBef>
                <a:spcPts val="461"/>
              </a:spcBef>
              <a:buClr>
                <a:srgbClr val="007B92"/>
              </a:buClr>
              <a:buFont typeface="Times New Roman"/>
              <a:buChar char="•"/>
              <a:tabLst>
                <a:tab pos="533876" algn="l"/>
              </a:tabLst>
            </a:pPr>
            <a:r>
              <a:rPr sz="1725" spc="11" dirty="0">
                <a:latin typeface="Cambria Math"/>
                <a:cs typeface="Cambria Math"/>
              </a:rPr>
              <a:t>𝑣</a:t>
            </a:r>
            <a:r>
              <a:rPr sz="1856" spc="17" baseline="-15151" dirty="0">
                <a:latin typeface="Cambria Math"/>
                <a:cs typeface="Cambria Math"/>
              </a:rPr>
              <a:t>𝑖</a:t>
            </a:r>
            <a:r>
              <a:rPr sz="1856" spc="50" baseline="-15151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=</a:t>
            </a:r>
            <a:r>
              <a:rPr sz="1725" spc="86" dirty="0">
                <a:latin typeface="Cambria Math"/>
                <a:cs typeface="Cambria Math"/>
              </a:rPr>
              <a:t> </a:t>
            </a:r>
            <a:r>
              <a:rPr sz="1725" spc="49" dirty="0">
                <a:latin typeface="Cambria Math"/>
                <a:cs typeface="Cambria Math"/>
              </a:rPr>
              <a:t>𝑉𝑥</a:t>
            </a:r>
            <a:r>
              <a:rPr sz="1856" spc="73" baseline="-15151" dirty="0">
                <a:latin typeface="Cambria Math"/>
                <a:cs typeface="Cambria Math"/>
              </a:rPr>
              <a:t>𝑖</a:t>
            </a:r>
            <a:r>
              <a:rPr sz="1725" spc="49" dirty="0">
                <a:latin typeface="Calibri"/>
                <a:cs typeface="Calibri"/>
              </a:rPr>
              <a:t>,</a:t>
            </a:r>
            <a:r>
              <a:rPr sz="1725" dirty="0">
                <a:latin typeface="Calibri"/>
                <a:cs typeface="Calibri"/>
              </a:rPr>
              <a:t> where </a:t>
            </a:r>
            <a:r>
              <a:rPr sz="1725" dirty="0">
                <a:latin typeface="Cambria Math"/>
                <a:cs typeface="Cambria Math"/>
              </a:rPr>
              <a:t>V</a:t>
            </a:r>
            <a:r>
              <a:rPr sz="1725" spc="94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∈</a:t>
            </a:r>
            <a:r>
              <a:rPr sz="1725" spc="98" dirty="0">
                <a:latin typeface="Cambria Math"/>
                <a:cs typeface="Cambria Math"/>
              </a:rPr>
              <a:t> </a:t>
            </a:r>
            <a:r>
              <a:rPr sz="1725" spc="56" dirty="0">
                <a:latin typeface="Cambria Math"/>
                <a:cs typeface="Cambria Math"/>
              </a:rPr>
              <a:t>ℝ</a:t>
            </a:r>
            <a:r>
              <a:rPr sz="1856" spc="84" baseline="28619" dirty="0">
                <a:latin typeface="Cambria Math"/>
                <a:cs typeface="Cambria Math"/>
              </a:rPr>
              <a:t>𝑑×𝑑</a:t>
            </a:r>
            <a:r>
              <a:rPr sz="1856" spc="343" baseline="28619" dirty="0">
                <a:latin typeface="Cambria Math"/>
                <a:cs typeface="Cambria Math"/>
              </a:rPr>
              <a:t> </a:t>
            </a:r>
            <a:r>
              <a:rPr sz="1725" dirty="0">
                <a:latin typeface="Calibri"/>
                <a:cs typeface="Calibri"/>
              </a:rPr>
              <a:t>is the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value</a:t>
            </a:r>
            <a:r>
              <a:rPr sz="1725" spc="-11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matrix.</a:t>
            </a:r>
          </a:p>
          <a:p>
            <a:pPr lvl="1">
              <a:spcBef>
                <a:spcPts val="34"/>
              </a:spcBef>
              <a:buClr>
                <a:srgbClr val="007B92"/>
              </a:buClr>
              <a:buFont typeface="Times New Roman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276225" marR="68104" indent="-257651">
              <a:lnSpc>
                <a:spcPts val="2063"/>
              </a:lnSpc>
              <a:buClr>
                <a:srgbClr val="8B1515"/>
              </a:buClr>
              <a:buFont typeface="Times New Roman"/>
              <a:buChar char="•"/>
              <a:tabLst>
                <a:tab pos="275749" algn="l"/>
                <a:tab pos="276701" algn="l"/>
              </a:tabLst>
            </a:pPr>
            <a:r>
              <a:rPr sz="1725" dirty="0">
                <a:latin typeface="Calibri"/>
                <a:cs typeface="Calibri"/>
              </a:rPr>
              <a:t>These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matrices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allow</a:t>
            </a:r>
            <a:r>
              <a:rPr sz="1725" spc="-4" dirty="0">
                <a:latin typeface="Calibri"/>
                <a:cs typeface="Calibri"/>
              </a:rPr>
              <a:t> </a:t>
            </a:r>
            <a:r>
              <a:rPr sz="1725" i="1" dirty="0">
                <a:latin typeface="Calibri"/>
                <a:cs typeface="Calibri"/>
              </a:rPr>
              <a:t>different</a:t>
            </a:r>
            <a:r>
              <a:rPr sz="1725" i="1" spc="-11" dirty="0">
                <a:latin typeface="Calibri"/>
                <a:cs typeface="Calibri"/>
              </a:rPr>
              <a:t> </a:t>
            </a:r>
            <a:r>
              <a:rPr sz="1725" i="1" spc="-4" dirty="0">
                <a:latin typeface="Calibri"/>
                <a:cs typeface="Calibri"/>
              </a:rPr>
              <a:t>aspects</a:t>
            </a:r>
            <a:r>
              <a:rPr sz="1725" i="1" spc="26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of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the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mbria Math"/>
                <a:cs typeface="Cambria Math"/>
              </a:rPr>
              <a:t>𝑥</a:t>
            </a:r>
            <a:r>
              <a:rPr sz="1725" spc="71" dirty="0">
                <a:latin typeface="Cambria Math"/>
                <a:cs typeface="Cambria Math"/>
              </a:rPr>
              <a:t> </a:t>
            </a:r>
            <a:r>
              <a:rPr sz="1725" dirty="0">
                <a:latin typeface="Calibri"/>
                <a:cs typeface="Calibri"/>
              </a:rPr>
              <a:t>vectors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to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be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used/emphasized</a:t>
            </a:r>
            <a:r>
              <a:rPr sz="1725" dirty="0">
                <a:latin typeface="Calibri"/>
                <a:cs typeface="Calibri"/>
              </a:rPr>
              <a:t> in </a:t>
            </a:r>
            <a:r>
              <a:rPr sz="1725" spc="-379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each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of </a:t>
            </a:r>
            <a:r>
              <a:rPr sz="1725" dirty="0">
                <a:latin typeface="Calibri"/>
                <a:cs typeface="Calibri"/>
              </a:rPr>
              <a:t>the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three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roles.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F1AA55-56F8-47C9-8F30-3E8A1489936C}"/>
              </a:ext>
            </a:extLst>
          </p:cNvPr>
          <p:cNvSpPr txBox="1"/>
          <p:nvPr/>
        </p:nvSpPr>
        <p:spPr>
          <a:xfrm>
            <a:off x="0" y="6581001"/>
            <a:ext cx="930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Hewitt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053239" y="2115502"/>
            <a:ext cx="48101" cy="203835"/>
          </a:xfrm>
          <a:custGeom>
            <a:avLst/>
            <a:gdLst/>
            <a:ahLst/>
            <a:cxnLst/>
            <a:rect l="l" t="t" r="r" b="b"/>
            <a:pathLst>
              <a:path w="64135" h="271780">
                <a:moveTo>
                  <a:pt x="63754" y="0"/>
                </a:moveTo>
                <a:lnTo>
                  <a:pt x="0" y="0"/>
                </a:lnTo>
                <a:lnTo>
                  <a:pt x="0" y="10160"/>
                </a:lnTo>
                <a:lnTo>
                  <a:pt x="40005" y="10160"/>
                </a:lnTo>
                <a:lnTo>
                  <a:pt x="40005" y="260350"/>
                </a:lnTo>
                <a:lnTo>
                  <a:pt x="0" y="260350"/>
                </a:lnTo>
                <a:lnTo>
                  <a:pt x="0" y="271780"/>
                </a:lnTo>
                <a:lnTo>
                  <a:pt x="63754" y="271780"/>
                </a:lnTo>
                <a:lnTo>
                  <a:pt x="63754" y="260350"/>
                </a:lnTo>
                <a:lnTo>
                  <a:pt x="63754" y="10160"/>
                </a:lnTo>
                <a:lnTo>
                  <a:pt x="637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2122075" y="2115502"/>
            <a:ext cx="48101" cy="203835"/>
          </a:xfrm>
          <a:custGeom>
            <a:avLst/>
            <a:gdLst/>
            <a:ahLst/>
            <a:cxnLst/>
            <a:rect l="l" t="t" r="r" b="b"/>
            <a:pathLst>
              <a:path w="64135" h="271780">
                <a:moveTo>
                  <a:pt x="63754" y="0"/>
                </a:moveTo>
                <a:lnTo>
                  <a:pt x="0" y="0"/>
                </a:lnTo>
                <a:lnTo>
                  <a:pt x="0" y="10160"/>
                </a:lnTo>
                <a:lnTo>
                  <a:pt x="0" y="260350"/>
                </a:lnTo>
                <a:lnTo>
                  <a:pt x="0" y="271780"/>
                </a:lnTo>
                <a:lnTo>
                  <a:pt x="63754" y="271780"/>
                </a:lnTo>
                <a:lnTo>
                  <a:pt x="63754" y="260350"/>
                </a:lnTo>
                <a:lnTo>
                  <a:pt x="23749" y="260350"/>
                </a:lnTo>
                <a:lnTo>
                  <a:pt x="23749" y="10160"/>
                </a:lnTo>
                <a:lnTo>
                  <a:pt x="63754" y="10160"/>
                </a:lnTo>
                <a:lnTo>
                  <a:pt x="637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 txBox="1"/>
          <p:nvPr/>
        </p:nvSpPr>
        <p:spPr>
          <a:xfrm>
            <a:off x="807796" y="1666856"/>
            <a:ext cx="6557486" cy="995305"/>
          </a:xfrm>
          <a:prstGeom prst="rect">
            <a:avLst/>
          </a:prstGeom>
        </p:spPr>
        <p:txBody>
          <a:bodyPr vert="horz" wrap="square" lIns="0" tIns="70009" rIns="0" bIns="0" rtlCol="0">
            <a:spAutoFit/>
          </a:bodyPr>
          <a:lstStyle/>
          <a:p>
            <a:pPr marL="276225" indent="-257651">
              <a:spcBef>
                <a:spcPts val="551"/>
              </a:spcBef>
              <a:buClr>
                <a:srgbClr val="8B1515"/>
              </a:buClr>
              <a:buFont typeface="Times New Roman"/>
              <a:buChar char="•"/>
              <a:tabLst>
                <a:tab pos="275749" algn="l"/>
                <a:tab pos="276701" algn="l"/>
              </a:tabLst>
            </a:pPr>
            <a:r>
              <a:rPr sz="1725" dirty="0">
                <a:latin typeface="Calibri"/>
                <a:cs typeface="Calibri"/>
              </a:rPr>
              <a:t>Let’s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look at </a:t>
            </a:r>
            <a:r>
              <a:rPr sz="1725" spc="-4" dirty="0">
                <a:latin typeface="Calibri"/>
                <a:cs typeface="Calibri"/>
              </a:rPr>
              <a:t>how</a:t>
            </a:r>
            <a:r>
              <a:rPr sz="1725" spc="15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key-query-value</a:t>
            </a:r>
            <a:r>
              <a:rPr sz="1725" spc="-11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attention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is </a:t>
            </a:r>
            <a:r>
              <a:rPr sz="1725" spc="-4" dirty="0">
                <a:latin typeface="Calibri"/>
                <a:cs typeface="Calibri"/>
              </a:rPr>
              <a:t>computed,</a:t>
            </a:r>
            <a:r>
              <a:rPr sz="1725" spc="15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in </a:t>
            </a:r>
            <a:r>
              <a:rPr sz="1725" spc="-4" dirty="0">
                <a:latin typeface="Calibri"/>
                <a:cs typeface="Calibri"/>
              </a:rPr>
              <a:t>matrices.</a:t>
            </a:r>
            <a:endParaRPr sz="1725">
              <a:latin typeface="Calibri"/>
              <a:cs typeface="Calibri"/>
            </a:endParaRPr>
          </a:p>
          <a:p>
            <a:pPr marL="533400" lvl="1" indent="-171926">
              <a:spcBef>
                <a:spcPts val="480"/>
              </a:spcBef>
              <a:buClr>
                <a:srgbClr val="007B92"/>
              </a:buClr>
              <a:buFont typeface="Times New Roman"/>
              <a:buChar char="•"/>
              <a:tabLst>
                <a:tab pos="533876" algn="l"/>
                <a:tab pos="1366361" algn="l"/>
                <a:tab pos="2377916" algn="l"/>
              </a:tabLst>
            </a:pPr>
            <a:r>
              <a:rPr sz="1725" dirty="0">
                <a:latin typeface="Calibri"/>
                <a:cs typeface="Calibri"/>
              </a:rPr>
              <a:t>Let</a:t>
            </a:r>
            <a:r>
              <a:rPr sz="1725" spc="-4" dirty="0">
                <a:latin typeface="Calibri"/>
                <a:cs typeface="Calibri"/>
              </a:rPr>
              <a:t> </a:t>
            </a:r>
            <a:r>
              <a:rPr sz="1725" dirty="0">
                <a:latin typeface="Cambria Math"/>
                <a:cs typeface="Cambria Math"/>
              </a:rPr>
              <a:t>𝑋</a:t>
            </a:r>
            <a:r>
              <a:rPr sz="1725" spc="150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=	</a:t>
            </a:r>
            <a:r>
              <a:rPr sz="1725" spc="19" dirty="0">
                <a:latin typeface="Cambria Math"/>
                <a:cs typeface="Cambria Math"/>
              </a:rPr>
              <a:t>𝑥</a:t>
            </a:r>
            <a:r>
              <a:rPr sz="1856" spc="28" baseline="-15151" dirty="0">
                <a:latin typeface="Cambria Math"/>
                <a:cs typeface="Cambria Math"/>
              </a:rPr>
              <a:t>1</a:t>
            </a:r>
            <a:r>
              <a:rPr sz="1725" spc="19" dirty="0">
                <a:latin typeface="Cambria Math"/>
                <a:cs typeface="Cambria Math"/>
              </a:rPr>
              <a:t>;</a:t>
            </a:r>
            <a:r>
              <a:rPr sz="1725" spc="-90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…</a:t>
            </a:r>
            <a:r>
              <a:rPr sz="1725" spc="-90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;</a:t>
            </a:r>
            <a:r>
              <a:rPr sz="1725" spc="-90" dirty="0">
                <a:latin typeface="Cambria Math"/>
                <a:cs typeface="Cambria Math"/>
              </a:rPr>
              <a:t> </a:t>
            </a:r>
            <a:r>
              <a:rPr sz="1725" spc="38" dirty="0">
                <a:latin typeface="Cambria Math"/>
                <a:cs typeface="Cambria Math"/>
              </a:rPr>
              <a:t>𝑥</a:t>
            </a:r>
            <a:r>
              <a:rPr sz="1856" spc="56" baseline="-15151" dirty="0">
                <a:latin typeface="Cambria Math"/>
                <a:cs typeface="Cambria Math"/>
              </a:rPr>
              <a:t>𝑇	</a:t>
            </a:r>
            <a:r>
              <a:rPr sz="1725" dirty="0">
                <a:latin typeface="Cambria Math"/>
                <a:cs typeface="Cambria Math"/>
              </a:rPr>
              <a:t>∈</a:t>
            </a:r>
            <a:r>
              <a:rPr sz="1725" spc="94" dirty="0">
                <a:latin typeface="Cambria Math"/>
                <a:cs typeface="Cambria Math"/>
              </a:rPr>
              <a:t> </a:t>
            </a:r>
            <a:r>
              <a:rPr sz="1725" spc="41" dirty="0">
                <a:latin typeface="Cambria Math"/>
                <a:cs typeface="Cambria Math"/>
              </a:rPr>
              <a:t>ℝ</a:t>
            </a:r>
            <a:r>
              <a:rPr sz="1856" spc="62" baseline="28619" dirty="0">
                <a:latin typeface="Cambria Math"/>
                <a:cs typeface="Cambria Math"/>
              </a:rPr>
              <a:t>𝑇×𝑑</a:t>
            </a:r>
            <a:r>
              <a:rPr sz="1856" spc="349" baseline="28619" dirty="0">
                <a:latin typeface="Cambria Math"/>
                <a:cs typeface="Cambria Math"/>
              </a:rPr>
              <a:t> </a:t>
            </a:r>
            <a:r>
              <a:rPr sz="1725" spc="-4" dirty="0">
                <a:latin typeface="Calibri"/>
                <a:cs typeface="Calibri"/>
              </a:rPr>
              <a:t>be</a:t>
            </a:r>
            <a:r>
              <a:rPr sz="1725" dirty="0">
                <a:latin typeface="Calibri"/>
                <a:cs typeface="Calibri"/>
              </a:rPr>
              <a:t> the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concatenation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of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input vectors.</a:t>
            </a:r>
            <a:endParaRPr sz="1725">
              <a:latin typeface="Calibri"/>
              <a:cs typeface="Calibri"/>
            </a:endParaRPr>
          </a:p>
          <a:p>
            <a:pPr marL="533400" lvl="1" indent="-171926">
              <a:spcBef>
                <a:spcPts val="458"/>
              </a:spcBef>
              <a:buClr>
                <a:srgbClr val="007B92"/>
              </a:buClr>
              <a:buFont typeface="Times New Roman"/>
              <a:buChar char="•"/>
              <a:tabLst>
                <a:tab pos="533876" algn="l"/>
              </a:tabLst>
            </a:pPr>
            <a:r>
              <a:rPr sz="1725" spc="-4" dirty="0">
                <a:latin typeface="Calibri"/>
                <a:cs typeface="Calibri"/>
              </a:rPr>
              <a:t>First,</a:t>
            </a:r>
            <a:r>
              <a:rPr sz="1725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note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that</a:t>
            </a:r>
            <a:r>
              <a:rPr sz="1725" spc="23" dirty="0">
                <a:latin typeface="Calibri"/>
                <a:cs typeface="Calibri"/>
              </a:rPr>
              <a:t> </a:t>
            </a:r>
            <a:r>
              <a:rPr sz="1725" dirty="0">
                <a:latin typeface="Cambria Math"/>
                <a:cs typeface="Cambria Math"/>
              </a:rPr>
              <a:t>𝑋𝐾</a:t>
            </a:r>
            <a:r>
              <a:rPr sz="1725" spc="139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∈</a:t>
            </a:r>
            <a:r>
              <a:rPr sz="1725" spc="98" dirty="0">
                <a:latin typeface="Cambria Math"/>
                <a:cs typeface="Cambria Math"/>
              </a:rPr>
              <a:t> </a:t>
            </a:r>
            <a:r>
              <a:rPr sz="1725" spc="56" dirty="0">
                <a:latin typeface="Cambria Math"/>
                <a:cs typeface="Cambria Math"/>
              </a:rPr>
              <a:t>ℝ</a:t>
            </a:r>
            <a:r>
              <a:rPr sz="1856" spc="84" baseline="28619" dirty="0">
                <a:latin typeface="Cambria Math"/>
                <a:cs typeface="Cambria Math"/>
              </a:rPr>
              <a:t>𝑇×𝑑</a:t>
            </a:r>
            <a:r>
              <a:rPr sz="1725" spc="56" dirty="0">
                <a:latin typeface="Calibri"/>
                <a:cs typeface="Calibri"/>
              </a:rPr>
              <a:t>,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mbria Math"/>
                <a:cs typeface="Cambria Math"/>
              </a:rPr>
              <a:t>𝑋𝑄</a:t>
            </a:r>
            <a:r>
              <a:rPr sz="1725" spc="143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∈</a:t>
            </a:r>
            <a:r>
              <a:rPr sz="1725" spc="109" dirty="0">
                <a:latin typeface="Cambria Math"/>
                <a:cs typeface="Cambria Math"/>
              </a:rPr>
              <a:t> </a:t>
            </a:r>
            <a:r>
              <a:rPr sz="1725" spc="53" dirty="0">
                <a:latin typeface="Cambria Math"/>
                <a:cs typeface="Cambria Math"/>
              </a:rPr>
              <a:t>ℝ</a:t>
            </a:r>
            <a:r>
              <a:rPr sz="1856" spc="78" baseline="28619" dirty="0">
                <a:latin typeface="Cambria Math"/>
                <a:cs typeface="Cambria Math"/>
              </a:rPr>
              <a:t>𝑇×𝑑</a:t>
            </a:r>
            <a:r>
              <a:rPr sz="1725" spc="53" dirty="0">
                <a:latin typeface="Calibri"/>
                <a:cs typeface="Calibri"/>
              </a:rPr>
              <a:t>,</a:t>
            </a:r>
            <a:r>
              <a:rPr sz="1725" spc="-4" dirty="0">
                <a:latin typeface="Calibri"/>
                <a:cs typeface="Calibri"/>
              </a:rPr>
              <a:t> </a:t>
            </a:r>
            <a:r>
              <a:rPr sz="1725" dirty="0">
                <a:latin typeface="Cambria Math"/>
                <a:cs typeface="Cambria Math"/>
              </a:rPr>
              <a:t>𝑋𝑉</a:t>
            </a:r>
            <a:r>
              <a:rPr sz="1725" spc="146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∈</a:t>
            </a:r>
            <a:r>
              <a:rPr sz="1725" spc="98" dirty="0">
                <a:latin typeface="Cambria Math"/>
                <a:cs typeface="Cambria Math"/>
              </a:rPr>
              <a:t> </a:t>
            </a:r>
            <a:r>
              <a:rPr sz="1725" spc="56" dirty="0">
                <a:latin typeface="Cambria Math"/>
                <a:cs typeface="Cambria Math"/>
              </a:rPr>
              <a:t>ℝ</a:t>
            </a:r>
            <a:r>
              <a:rPr sz="1856" spc="84" baseline="28619" dirty="0">
                <a:latin typeface="Cambria Math"/>
                <a:cs typeface="Cambria Math"/>
              </a:rPr>
              <a:t>𝑇×𝑑</a:t>
            </a:r>
            <a:r>
              <a:rPr sz="1725" spc="56" dirty="0">
                <a:latin typeface="Calibri"/>
                <a:cs typeface="Calibri"/>
              </a:rPr>
              <a:t>.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270468" y="2752058"/>
            <a:ext cx="1043940" cy="203359"/>
          </a:xfrm>
          <a:custGeom>
            <a:avLst/>
            <a:gdLst/>
            <a:ahLst/>
            <a:cxnLst/>
            <a:rect l="l" t="t" r="r" b="b"/>
            <a:pathLst>
              <a:path w="1391920" h="271144">
                <a:moveTo>
                  <a:pt x="90297" y="11049"/>
                </a:moveTo>
                <a:lnTo>
                  <a:pt x="86487" y="0"/>
                </a:lnTo>
                <a:lnTo>
                  <a:pt x="66827" y="7124"/>
                </a:lnTo>
                <a:lnTo>
                  <a:pt x="49606" y="17437"/>
                </a:lnTo>
                <a:lnTo>
                  <a:pt x="22352" y="47625"/>
                </a:lnTo>
                <a:lnTo>
                  <a:pt x="5600" y="87820"/>
                </a:lnTo>
                <a:lnTo>
                  <a:pt x="0" y="135636"/>
                </a:lnTo>
                <a:lnTo>
                  <a:pt x="1397" y="160578"/>
                </a:lnTo>
                <a:lnTo>
                  <a:pt x="12585" y="204635"/>
                </a:lnTo>
                <a:lnTo>
                  <a:pt x="34709" y="240385"/>
                </a:lnTo>
                <a:lnTo>
                  <a:pt x="66763" y="264058"/>
                </a:lnTo>
                <a:lnTo>
                  <a:pt x="86487" y="271145"/>
                </a:lnTo>
                <a:lnTo>
                  <a:pt x="89916" y="260096"/>
                </a:lnTo>
                <a:lnTo>
                  <a:pt x="74485" y="253238"/>
                </a:lnTo>
                <a:lnTo>
                  <a:pt x="61163" y="243713"/>
                </a:lnTo>
                <a:lnTo>
                  <a:pt x="33807" y="199364"/>
                </a:lnTo>
                <a:lnTo>
                  <a:pt x="25755" y="158127"/>
                </a:lnTo>
                <a:lnTo>
                  <a:pt x="24765" y="134239"/>
                </a:lnTo>
                <a:lnTo>
                  <a:pt x="25755" y="111099"/>
                </a:lnTo>
                <a:lnTo>
                  <a:pt x="33807" y="70993"/>
                </a:lnTo>
                <a:lnTo>
                  <a:pt x="61252" y="27330"/>
                </a:lnTo>
                <a:lnTo>
                  <a:pt x="74701" y="17881"/>
                </a:lnTo>
                <a:lnTo>
                  <a:pt x="90297" y="11049"/>
                </a:lnTo>
                <a:close/>
              </a:path>
              <a:path w="1391920" h="271144">
                <a:moveTo>
                  <a:pt x="603885" y="11049"/>
                </a:moveTo>
                <a:lnTo>
                  <a:pt x="600075" y="0"/>
                </a:lnTo>
                <a:lnTo>
                  <a:pt x="580415" y="7124"/>
                </a:lnTo>
                <a:lnTo>
                  <a:pt x="563194" y="17437"/>
                </a:lnTo>
                <a:lnTo>
                  <a:pt x="535940" y="47625"/>
                </a:lnTo>
                <a:lnTo>
                  <a:pt x="519188" y="87820"/>
                </a:lnTo>
                <a:lnTo>
                  <a:pt x="513588" y="135636"/>
                </a:lnTo>
                <a:lnTo>
                  <a:pt x="514985" y="160578"/>
                </a:lnTo>
                <a:lnTo>
                  <a:pt x="526173" y="204635"/>
                </a:lnTo>
                <a:lnTo>
                  <a:pt x="548297" y="240385"/>
                </a:lnTo>
                <a:lnTo>
                  <a:pt x="580351" y="264058"/>
                </a:lnTo>
                <a:lnTo>
                  <a:pt x="600075" y="271145"/>
                </a:lnTo>
                <a:lnTo>
                  <a:pt x="603504" y="260096"/>
                </a:lnTo>
                <a:lnTo>
                  <a:pt x="588073" y="253238"/>
                </a:lnTo>
                <a:lnTo>
                  <a:pt x="574751" y="243713"/>
                </a:lnTo>
                <a:lnTo>
                  <a:pt x="547395" y="199364"/>
                </a:lnTo>
                <a:lnTo>
                  <a:pt x="539343" y="158127"/>
                </a:lnTo>
                <a:lnTo>
                  <a:pt x="538353" y="134239"/>
                </a:lnTo>
                <a:lnTo>
                  <a:pt x="539343" y="111099"/>
                </a:lnTo>
                <a:lnTo>
                  <a:pt x="547395" y="70993"/>
                </a:lnTo>
                <a:lnTo>
                  <a:pt x="574840" y="27330"/>
                </a:lnTo>
                <a:lnTo>
                  <a:pt x="588289" y="17881"/>
                </a:lnTo>
                <a:lnTo>
                  <a:pt x="603885" y="11049"/>
                </a:lnTo>
                <a:close/>
              </a:path>
              <a:path w="1391920" h="271144">
                <a:moveTo>
                  <a:pt x="1107948" y="135636"/>
                </a:moveTo>
                <a:lnTo>
                  <a:pt x="1102334" y="87820"/>
                </a:lnTo>
                <a:lnTo>
                  <a:pt x="1085596" y="47625"/>
                </a:lnTo>
                <a:lnTo>
                  <a:pt x="1058329" y="17437"/>
                </a:lnTo>
                <a:lnTo>
                  <a:pt x="1021461" y="0"/>
                </a:lnTo>
                <a:lnTo>
                  <a:pt x="1017651" y="11049"/>
                </a:lnTo>
                <a:lnTo>
                  <a:pt x="1033310" y="17881"/>
                </a:lnTo>
                <a:lnTo>
                  <a:pt x="1046797" y="27330"/>
                </a:lnTo>
                <a:lnTo>
                  <a:pt x="1074178" y="70993"/>
                </a:lnTo>
                <a:lnTo>
                  <a:pt x="1082179" y="111099"/>
                </a:lnTo>
                <a:lnTo>
                  <a:pt x="1083183" y="134239"/>
                </a:lnTo>
                <a:lnTo>
                  <a:pt x="1082179" y="158127"/>
                </a:lnTo>
                <a:lnTo>
                  <a:pt x="1074127" y="199364"/>
                </a:lnTo>
                <a:lnTo>
                  <a:pt x="1046772" y="243713"/>
                </a:lnTo>
                <a:lnTo>
                  <a:pt x="1018032" y="260096"/>
                </a:lnTo>
                <a:lnTo>
                  <a:pt x="1021461" y="271145"/>
                </a:lnTo>
                <a:lnTo>
                  <a:pt x="1058430" y="253796"/>
                </a:lnTo>
                <a:lnTo>
                  <a:pt x="1085596" y="223774"/>
                </a:lnTo>
                <a:lnTo>
                  <a:pt x="1102334" y="183565"/>
                </a:lnTo>
                <a:lnTo>
                  <a:pt x="1106538" y="160578"/>
                </a:lnTo>
                <a:lnTo>
                  <a:pt x="1107948" y="135636"/>
                </a:lnTo>
                <a:close/>
              </a:path>
              <a:path w="1391920" h="271144">
                <a:moveTo>
                  <a:pt x="1391412" y="135636"/>
                </a:moveTo>
                <a:lnTo>
                  <a:pt x="1385798" y="87820"/>
                </a:lnTo>
                <a:lnTo>
                  <a:pt x="1369060" y="47625"/>
                </a:lnTo>
                <a:lnTo>
                  <a:pt x="1341793" y="17437"/>
                </a:lnTo>
                <a:lnTo>
                  <a:pt x="1304925" y="0"/>
                </a:lnTo>
                <a:lnTo>
                  <a:pt x="1301115" y="11049"/>
                </a:lnTo>
                <a:lnTo>
                  <a:pt x="1316774" y="17881"/>
                </a:lnTo>
                <a:lnTo>
                  <a:pt x="1330261" y="27330"/>
                </a:lnTo>
                <a:lnTo>
                  <a:pt x="1357642" y="70993"/>
                </a:lnTo>
                <a:lnTo>
                  <a:pt x="1365643" y="111099"/>
                </a:lnTo>
                <a:lnTo>
                  <a:pt x="1366647" y="134239"/>
                </a:lnTo>
                <a:lnTo>
                  <a:pt x="1365643" y="158127"/>
                </a:lnTo>
                <a:lnTo>
                  <a:pt x="1357591" y="199364"/>
                </a:lnTo>
                <a:lnTo>
                  <a:pt x="1330236" y="243713"/>
                </a:lnTo>
                <a:lnTo>
                  <a:pt x="1301496" y="260096"/>
                </a:lnTo>
                <a:lnTo>
                  <a:pt x="1304925" y="271145"/>
                </a:lnTo>
                <a:lnTo>
                  <a:pt x="1341894" y="253796"/>
                </a:lnTo>
                <a:lnTo>
                  <a:pt x="1369060" y="223774"/>
                </a:lnTo>
                <a:lnTo>
                  <a:pt x="1385798" y="183565"/>
                </a:lnTo>
                <a:lnTo>
                  <a:pt x="1390002" y="160578"/>
                </a:lnTo>
                <a:lnTo>
                  <a:pt x="1391412" y="1356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 txBox="1"/>
          <p:nvPr/>
        </p:nvSpPr>
        <p:spPr>
          <a:xfrm>
            <a:off x="6112193" y="2666905"/>
            <a:ext cx="131921" cy="393506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sz="1238" spc="495" dirty="0">
                <a:latin typeface="Cambria Math"/>
                <a:cs typeface="Cambria Math"/>
              </a:rPr>
              <a:t>𝖳</a:t>
            </a:r>
            <a:endParaRPr sz="1238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60240" y="2687479"/>
            <a:ext cx="5776436" cy="27555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80975" indent="-171450">
              <a:spcBef>
                <a:spcPts val="79"/>
              </a:spcBef>
              <a:buClr>
                <a:srgbClr val="007B92"/>
              </a:buClr>
              <a:buFont typeface="Times New Roman"/>
              <a:buChar char="•"/>
              <a:tabLst>
                <a:tab pos="180975" algn="l"/>
                <a:tab pos="3343751" algn="l"/>
                <a:tab pos="5221605" algn="l"/>
              </a:tabLst>
            </a:pPr>
            <a:r>
              <a:rPr sz="1725" dirty="0">
                <a:latin typeface="Calibri"/>
                <a:cs typeface="Calibri"/>
              </a:rPr>
              <a:t>The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output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is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defined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as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mbria Math"/>
                <a:cs typeface="Cambria Math"/>
              </a:rPr>
              <a:t>output</a:t>
            </a:r>
            <a:r>
              <a:rPr sz="1725" spc="90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=	softmax</a:t>
            </a:r>
            <a:r>
              <a:rPr sz="1725" spc="341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𝑋𝑄</a:t>
            </a:r>
            <a:r>
              <a:rPr sz="1725" spc="368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𝑋𝐾</a:t>
            </a:r>
            <a:r>
              <a:rPr lang="en-US" sz="1725" dirty="0">
                <a:latin typeface="Cambria Math"/>
                <a:cs typeface="Cambria Math"/>
              </a:rPr>
              <a:t>  </a:t>
            </a:r>
            <a:r>
              <a:rPr lang="en-US" sz="1725" baseline="30000" dirty="0">
                <a:latin typeface="Cambria Math"/>
                <a:cs typeface="Cambria Math"/>
              </a:rPr>
              <a:t>T</a:t>
            </a:r>
            <a:r>
              <a:rPr sz="1725" dirty="0">
                <a:latin typeface="Cambria Math"/>
                <a:cs typeface="Cambria Math"/>
              </a:rPr>
              <a:t>	×</a:t>
            </a:r>
            <a:r>
              <a:rPr sz="1725" spc="-60" dirty="0">
                <a:latin typeface="Cambria Math"/>
                <a:cs typeface="Cambria Math"/>
              </a:rPr>
              <a:t> </a:t>
            </a:r>
            <a:r>
              <a:rPr sz="1725" spc="15" dirty="0">
                <a:latin typeface="Cambria Math"/>
                <a:cs typeface="Cambria Math"/>
              </a:rPr>
              <a:t>𝑋𝑉</a:t>
            </a:r>
            <a:r>
              <a:rPr sz="1725" spc="15" dirty="0">
                <a:latin typeface="Calibri"/>
                <a:cs typeface="Calibri"/>
              </a:rPr>
              <a:t>.</a:t>
            </a:r>
            <a:endParaRPr sz="1725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618988" y="3316986"/>
            <a:ext cx="991076" cy="910114"/>
          </a:xfrm>
          <a:custGeom>
            <a:avLst/>
            <a:gdLst/>
            <a:ahLst/>
            <a:cxnLst/>
            <a:rect l="l" t="t" r="r" b="b"/>
            <a:pathLst>
              <a:path w="1321434" h="1213485">
                <a:moveTo>
                  <a:pt x="1119124" y="0"/>
                </a:moveTo>
                <a:lnTo>
                  <a:pt x="202184" y="0"/>
                </a:lnTo>
                <a:lnTo>
                  <a:pt x="155834" y="5341"/>
                </a:lnTo>
                <a:lnTo>
                  <a:pt x="113281" y="20555"/>
                </a:lnTo>
                <a:lnTo>
                  <a:pt x="75740" y="44427"/>
                </a:lnTo>
                <a:lnTo>
                  <a:pt x="44427" y="75740"/>
                </a:lnTo>
                <a:lnTo>
                  <a:pt x="20555" y="113281"/>
                </a:lnTo>
                <a:lnTo>
                  <a:pt x="5341" y="155834"/>
                </a:lnTo>
                <a:lnTo>
                  <a:pt x="0" y="202184"/>
                </a:lnTo>
                <a:lnTo>
                  <a:pt x="0" y="1010919"/>
                </a:lnTo>
                <a:lnTo>
                  <a:pt x="5341" y="1057269"/>
                </a:lnTo>
                <a:lnTo>
                  <a:pt x="20555" y="1099822"/>
                </a:lnTo>
                <a:lnTo>
                  <a:pt x="44427" y="1137363"/>
                </a:lnTo>
                <a:lnTo>
                  <a:pt x="75740" y="1168676"/>
                </a:lnTo>
                <a:lnTo>
                  <a:pt x="113281" y="1192548"/>
                </a:lnTo>
                <a:lnTo>
                  <a:pt x="155834" y="1207762"/>
                </a:lnTo>
                <a:lnTo>
                  <a:pt x="202184" y="1213103"/>
                </a:lnTo>
                <a:lnTo>
                  <a:pt x="1119124" y="1213103"/>
                </a:lnTo>
                <a:lnTo>
                  <a:pt x="1165473" y="1207762"/>
                </a:lnTo>
                <a:lnTo>
                  <a:pt x="1208026" y="1192548"/>
                </a:lnTo>
                <a:lnTo>
                  <a:pt x="1245567" y="1168676"/>
                </a:lnTo>
                <a:lnTo>
                  <a:pt x="1276880" y="1137363"/>
                </a:lnTo>
                <a:lnTo>
                  <a:pt x="1300752" y="1099822"/>
                </a:lnTo>
                <a:lnTo>
                  <a:pt x="1315966" y="1057269"/>
                </a:lnTo>
                <a:lnTo>
                  <a:pt x="1321308" y="1010919"/>
                </a:lnTo>
                <a:lnTo>
                  <a:pt x="1321308" y="202184"/>
                </a:lnTo>
                <a:lnTo>
                  <a:pt x="1315966" y="155834"/>
                </a:lnTo>
                <a:lnTo>
                  <a:pt x="1300752" y="113281"/>
                </a:lnTo>
                <a:lnTo>
                  <a:pt x="1276880" y="75740"/>
                </a:lnTo>
                <a:lnTo>
                  <a:pt x="1245567" y="44427"/>
                </a:lnTo>
                <a:lnTo>
                  <a:pt x="1208026" y="20555"/>
                </a:lnTo>
                <a:lnTo>
                  <a:pt x="1165473" y="5341"/>
                </a:lnTo>
                <a:lnTo>
                  <a:pt x="1119124" y="0"/>
                </a:lnTo>
                <a:close/>
              </a:path>
            </a:pathLst>
          </a:custGeom>
          <a:solidFill>
            <a:srgbClr val="FFACF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 txBox="1"/>
          <p:nvPr/>
        </p:nvSpPr>
        <p:spPr>
          <a:xfrm>
            <a:off x="5349717" y="3494436"/>
            <a:ext cx="1202531" cy="41405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8575">
              <a:spcBef>
                <a:spcPts val="79"/>
              </a:spcBef>
              <a:tabLst>
                <a:tab pos="385286" algn="l"/>
              </a:tabLst>
            </a:pPr>
            <a:r>
              <a:rPr sz="2625" b="1" dirty="0">
                <a:latin typeface="Calibri"/>
                <a:cs typeface="Calibri"/>
              </a:rPr>
              <a:t>=	</a:t>
            </a:r>
            <a:r>
              <a:rPr sz="1500" spc="83" dirty="0">
                <a:latin typeface="Cambria Math"/>
                <a:cs typeface="Cambria Math"/>
              </a:rPr>
              <a:t>𝑋𝑄𝐾</a:t>
            </a:r>
            <a:r>
              <a:rPr sz="1631" spc="124" baseline="28735" dirty="0">
                <a:latin typeface="Cambria Math"/>
                <a:cs typeface="Cambria Math"/>
              </a:rPr>
              <a:t>𝖳</a:t>
            </a:r>
            <a:r>
              <a:rPr sz="1631" spc="163" baseline="28735" dirty="0">
                <a:latin typeface="Cambria Math"/>
                <a:cs typeface="Cambria Math"/>
              </a:rPr>
              <a:t> </a:t>
            </a:r>
            <a:r>
              <a:rPr sz="1500" spc="139" dirty="0">
                <a:latin typeface="Cambria Math"/>
                <a:cs typeface="Cambria Math"/>
              </a:rPr>
              <a:t>𝑋</a:t>
            </a:r>
            <a:r>
              <a:rPr sz="1631" spc="208" baseline="28735" dirty="0">
                <a:latin typeface="Cambria Math"/>
                <a:cs typeface="Cambria Math"/>
              </a:rPr>
              <a:t>𝖳</a:t>
            </a:r>
            <a:endParaRPr sz="1631" baseline="28735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669977" y="3950970"/>
            <a:ext cx="396240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dirty="0">
                <a:latin typeface="Cambria Math"/>
                <a:cs typeface="Cambria Math"/>
              </a:rPr>
              <a:t>∈</a:t>
            </a:r>
            <a:r>
              <a:rPr spc="41" dirty="0">
                <a:latin typeface="Cambria Math"/>
                <a:cs typeface="Cambria Math"/>
              </a:rPr>
              <a:t> </a:t>
            </a:r>
            <a:r>
              <a:rPr dirty="0">
                <a:latin typeface="Cambria Math"/>
                <a:cs typeface="Cambria Math"/>
              </a:rPr>
              <a:t>ℝ</a:t>
            </a:r>
            <a:endParaRPr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47357" y="3929253"/>
            <a:ext cx="348138" cy="21166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13" spc="79" dirty="0">
                <a:latin typeface="Cambria Math"/>
                <a:cs typeface="Cambria Math"/>
              </a:rPr>
              <a:t>𝑇</a:t>
            </a:r>
            <a:r>
              <a:rPr sz="1313" spc="-4" dirty="0">
                <a:latin typeface="Cambria Math"/>
                <a:cs typeface="Cambria Math"/>
              </a:rPr>
              <a:t>×</a:t>
            </a:r>
            <a:r>
              <a:rPr sz="1313" spc="41" dirty="0">
                <a:latin typeface="Cambria Math"/>
                <a:cs typeface="Cambria Math"/>
              </a:rPr>
              <a:t>𝑇</a:t>
            </a:r>
            <a:endParaRPr sz="1313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319391" y="3359372"/>
            <a:ext cx="1195864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350" dirty="0">
                <a:solidFill>
                  <a:srgbClr val="007B92"/>
                </a:solidFill>
                <a:latin typeface="Calibri"/>
                <a:cs typeface="Calibri"/>
              </a:rPr>
              <a:t>All</a:t>
            </a:r>
            <a:r>
              <a:rPr sz="1350" spc="-8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r>
              <a:rPr sz="1350" spc="-11" dirty="0">
                <a:solidFill>
                  <a:srgbClr val="007B92"/>
                </a:solidFill>
                <a:latin typeface="Calibri"/>
                <a:cs typeface="Calibri"/>
              </a:rPr>
              <a:t>pairs</a:t>
            </a:r>
            <a:r>
              <a:rPr sz="1350" spc="-4" dirty="0">
                <a:solidFill>
                  <a:srgbClr val="007B92"/>
                </a:solidFill>
                <a:latin typeface="Calibri"/>
                <a:cs typeface="Calibri"/>
              </a:rPr>
              <a:t> of </a:t>
            </a:r>
            <a:r>
              <a:rPr sz="1350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r>
              <a:rPr sz="1350" spc="-11" dirty="0">
                <a:solidFill>
                  <a:srgbClr val="007B92"/>
                </a:solidFill>
                <a:latin typeface="Calibri"/>
                <a:cs typeface="Calibri"/>
              </a:rPr>
              <a:t>attention</a:t>
            </a:r>
            <a:r>
              <a:rPr sz="1350" spc="-23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r>
              <a:rPr sz="1350" spc="-8" dirty="0">
                <a:solidFill>
                  <a:srgbClr val="007B92"/>
                </a:solidFill>
                <a:latin typeface="Calibri"/>
                <a:cs typeface="Calibri"/>
              </a:rPr>
              <a:t>scores!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326505" y="4724019"/>
            <a:ext cx="400050" cy="910114"/>
          </a:xfrm>
          <a:custGeom>
            <a:avLst/>
            <a:gdLst/>
            <a:ahLst/>
            <a:cxnLst/>
            <a:rect l="l" t="t" r="r" b="b"/>
            <a:pathLst>
              <a:path w="533400" h="1213485">
                <a:moveTo>
                  <a:pt x="444500" y="0"/>
                </a:moveTo>
                <a:lnTo>
                  <a:pt x="88900" y="0"/>
                </a:lnTo>
                <a:lnTo>
                  <a:pt x="54274" y="6979"/>
                </a:lnTo>
                <a:lnTo>
                  <a:pt x="26019" y="26019"/>
                </a:lnTo>
                <a:lnTo>
                  <a:pt x="6979" y="54274"/>
                </a:lnTo>
                <a:lnTo>
                  <a:pt x="0" y="88899"/>
                </a:lnTo>
                <a:lnTo>
                  <a:pt x="0" y="1124203"/>
                </a:lnTo>
                <a:lnTo>
                  <a:pt x="6979" y="1158807"/>
                </a:lnTo>
                <a:lnTo>
                  <a:pt x="26019" y="1187065"/>
                </a:lnTo>
                <a:lnTo>
                  <a:pt x="54274" y="1206117"/>
                </a:lnTo>
                <a:lnTo>
                  <a:pt x="88900" y="1213103"/>
                </a:lnTo>
                <a:lnTo>
                  <a:pt x="444500" y="1213103"/>
                </a:lnTo>
                <a:lnTo>
                  <a:pt x="479125" y="1206117"/>
                </a:lnTo>
                <a:lnTo>
                  <a:pt x="507380" y="1187065"/>
                </a:lnTo>
                <a:lnTo>
                  <a:pt x="526420" y="1158807"/>
                </a:lnTo>
                <a:lnTo>
                  <a:pt x="533400" y="1124203"/>
                </a:lnTo>
                <a:lnTo>
                  <a:pt x="533400" y="88899"/>
                </a:lnTo>
                <a:lnTo>
                  <a:pt x="526420" y="54274"/>
                </a:lnTo>
                <a:lnTo>
                  <a:pt x="507380" y="26019"/>
                </a:lnTo>
                <a:lnTo>
                  <a:pt x="479125" y="6979"/>
                </a:lnTo>
                <a:lnTo>
                  <a:pt x="444500" y="0"/>
                </a:lnTo>
                <a:close/>
              </a:path>
            </a:pathLst>
          </a:custGeom>
          <a:solidFill>
            <a:srgbClr val="FFACF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/>
          <p:cNvSpPr txBox="1"/>
          <p:nvPr/>
        </p:nvSpPr>
        <p:spPr>
          <a:xfrm>
            <a:off x="6795325" y="5356402"/>
            <a:ext cx="1247298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8575">
              <a:spcBef>
                <a:spcPts val="79"/>
              </a:spcBef>
            </a:pPr>
            <a:r>
              <a:rPr sz="1500" spc="-4" dirty="0">
                <a:latin typeface="Cambria Math"/>
                <a:cs typeface="Cambria Math"/>
              </a:rPr>
              <a:t>output</a:t>
            </a:r>
            <a:r>
              <a:rPr sz="1500" spc="49" dirty="0">
                <a:latin typeface="Cambria Math"/>
                <a:cs typeface="Cambria Math"/>
              </a:rPr>
              <a:t> </a:t>
            </a:r>
            <a:r>
              <a:rPr sz="1500" dirty="0">
                <a:latin typeface="Cambria Math"/>
                <a:cs typeface="Cambria Math"/>
              </a:rPr>
              <a:t>∈</a:t>
            </a:r>
            <a:r>
              <a:rPr sz="1500" spc="56" dirty="0">
                <a:latin typeface="Cambria Math"/>
                <a:cs typeface="Cambria Math"/>
              </a:rPr>
              <a:t> </a:t>
            </a:r>
            <a:r>
              <a:rPr sz="1500" spc="34" dirty="0">
                <a:latin typeface="Cambria Math"/>
                <a:cs typeface="Cambria Math"/>
              </a:rPr>
              <a:t>ℝ</a:t>
            </a:r>
            <a:r>
              <a:rPr sz="1631" spc="50" baseline="28735" dirty="0">
                <a:latin typeface="Cambria Math"/>
                <a:cs typeface="Cambria Math"/>
              </a:rPr>
              <a:t>𝑇×𝑑</a:t>
            </a:r>
            <a:endParaRPr sz="1631" baseline="28735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46838" y="4928007"/>
            <a:ext cx="185738" cy="4135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625" b="1" dirty="0">
                <a:latin typeface="Calibri"/>
                <a:cs typeface="Calibri"/>
              </a:rPr>
              <a:t>=</a:t>
            </a:r>
            <a:endParaRPr sz="2625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4337685" y="3826764"/>
            <a:ext cx="910114" cy="400050"/>
          </a:xfrm>
          <a:custGeom>
            <a:avLst/>
            <a:gdLst/>
            <a:ahLst/>
            <a:cxnLst/>
            <a:rect l="l" t="t" r="r" b="b"/>
            <a:pathLst>
              <a:path w="1213484" h="533400">
                <a:moveTo>
                  <a:pt x="1124203" y="0"/>
                </a:moveTo>
                <a:lnTo>
                  <a:pt x="88900" y="0"/>
                </a:lnTo>
                <a:lnTo>
                  <a:pt x="54274" y="6979"/>
                </a:lnTo>
                <a:lnTo>
                  <a:pt x="26019" y="26019"/>
                </a:lnTo>
                <a:lnTo>
                  <a:pt x="6979" y="54274"/>
                </a:lnTo>
                <a:lnTo>
                  <a:pt x="0" y="88900"/>
                </a:lnTo>
                <a:lnTo>
                  <a:pt x="0" y="444500"/>
                </a:lnTo>
                <a:lnTo>
                  <a:pt x="6979" y="479125"/>
                </a:lnTo>
                <a:lnTo>
                  <a:pt x="26019" y="507380"/>
                </a:lnTo>
                <a:lnTo>
                  <a:pt x="54274" y="526420"/>
                </a:lnTo>
                <a:lnTo>
                  <a:pt x="88900" y="533400"/>
                </a:lnTo>
                <a:lnTo>
                  <a:pt x="1124203" y="533400"/>
                </a:lnTo>
                <a:lnTo>
                  <a:pt x="1158829" y="526420"/>
                </a:lnTo>
                <a:lnTo>
                  <a:pt x="1187084" y="507380"/>
                </a:lnTo>
                <a:lnTo>
                  <a:pt x="1206124" y="479125"/>
                </a:lnTo>
                <a:lnTo>
                  <a:pt x="1213103" y="444500"/>
                </a:lnTo>
                <a:lnTo>
                  <a:pt x="1213103" y="88900"/>
                </a:lnTo>
                <a:lnTo>
                  <a:pt x="1206124" y="54274"/>
                </a:lnTo>
                <a:lnTo>
                  <a:pt x="1187084" y="26019"/>
                </a:lnTo>
                <a:lnTo>
                  <a:pt x="1158829" y="6979"/>
                </a:lnTo>
                <a:lnTo>
                  <a:pt x="1124203" y="0"/>
                </a:lnTo>
                <a:close/>
              </a:path>
            </a:pathLst>
          </a:custGeom>
          <a:solidFill>
            <a:srgbClr val="FFACF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object 18"/>
          <p:cNvSpPr txBox="1"/>
          <p:nvPr/>
        </p:nvSpPr>
        <p:spPr>
          <a:xfrm>
            <a:off x="4481703" y="3824097"/>
            <a:ext cx="578644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2250" spc="225" baseline="-20833" dirty="0">
                <a:latin typeface="Cambria Math"/>
                <a:cs typeface="Cambria Math"/>
              </a:rPr>
              <a:t>𝐾</a:t>
            </a:r>
            <a:r>
              <a:rPr sz="1088" spc="150" dirty="0">
                <a:latin typeface="Cambria Math"/>
                <a:cs typeface="Cambria Math"/>
              </a:rPr>
              <a:t>𝖳</a:t>
            </a:r>
            <a:r>
              <a:rPr sz="1088" spc="101" dirty="0">
                <a:latin typeface="Cambria Math"/>
                <a:cs typeface="Cambria Math"/>
              </a:rPr>
              <a:t> </a:t>
            </a:r>
            <a:r>
              <a:rPr sz="2250" spc="208" baseline="-20833" dirty="0">
                <a:latin typeface="Cambria Math"/>
                <a:cs typeface="Cambria Math"/>
              </a:rPr>
              <a:t>𝑋</a:t>
            </a:r>
            <a:r>
              <a:rPr sz="1088" spc="139" dirty="0">
                <a:latin typeface="Cambria Math"/>
                <a:cs typeface="Cambria Math"/>
              </a:rPr>
              <a:t>𝖳</a:t>
            </a:r>
            <a:endParaRPr sz="1088">
              <a:latin typeface="Cambria Math"/>
              <a:cs typeface="Cambria Math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826764" y="3316986"/>
            <a:ext cx="400050" cy="910114"/>
          </a:xfrm>
          <a:custGeom>
            <a:avLst/>
            <a:gdLst/>
            <a:ahLst/>
            <a:cxnLst/>
            <a:rect l="l" t="t" r="r" b="b"/>
            <a:pathLst>
              <a:path w="533400" h="1213485">
                <a:moveTo>
                  <a:pt x="444500" y="0"/>
                </a:moveTo>
                <a:lnTo>
                  <a:pt x="88900" y="0"/>
                </a:lnTo>
                <a:lnTo>
                  <a:pt x="54274" y="6979"/>
                </a:lnTo>
                <a:lnTo>
                  <a:pt x="26019" y="26019"/>
                </a:lnTo>
                <a:lnTo>
                  <a:pt x="6979" y="54274"/>
                </a:lnTo>
                <a:lnTo>
                  <a:pt x="0" y="88900"/>
                </a:lnTo>
                <a:lnTo>
                  <a:pt x="0" y="1124203"/>
                </a:lnTo>
                <a:lnTo>
                  <a:pt x="6979" y="1158829"/>
                </a:lnTo>
                <a:lnTo>
                  <a:pt x="26019" y="1187084"/>
                </a:lnTo>
                <a:lnTo>
                  <a:pt x="54274" y="1206124"/>
                </a:lnTo>
                <a:lnTo>
                  <a:pt x="88900" y="1213103"/>
                </a:lnTo>
                <a:lnTo>
                  <a:pt x="444500" y="1213103"/>
                </a:lnTo>
                <a:lnTo>
                  <a:pt x="479125" y="1206124"/>
                </a:lnTo>
                <a:lnTo>
                  <a:pt x="507380" y="1187084"/>
                </a:lnTo>
                <a:lnTo>
                  <a:pt x="526420" y="1158829"/>
                </a:lnTo>
                <a:lnTo>
                  <a:pt x="533400" y="1124203"/>
                </a:lnTo>
                <a:lnTo>
                  <a:pt x="533400" y="88900"/>
                </a:lnTo>
                <a:lnTo>
                  <a:pt x="526420" y="54274"/>
                </a:lnTo>
                <a:lnTo>
                  <a:pt x="507380" y="26019"/>
                </a:lnTo>
                <a:lnTo>
                  <a:pt x="479125" y="6979"/>
                </a:lnTo>
                <a:lnTo>
                  <a:pt x="444500" y="0"/>
                </a:lnTo>
                <a:close/>
              </a:path>
            </a:pathLst>
          </a:custGeom>
          <a:solidFill>
            <a:srgbClr val="FFACF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object 20"/>
          <p:cNvSpPr txBox="1"/>
          <p:nvPr/>
        </p:nvSpPr>
        <p:spPr>
          <a:xfrm>
            <a:off x="3894297" y="3636169"/>
            <a:ext cx="271939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500" dirty="0">
                <a:latin typeface="Cambria Math"/>
                <a:cs typeface="Cambria Math"/>
              </a:rPr>
              <a:t>𝑋𝑄</a:t>
            </a:r>
            <a:endParaRPr sz="1500">
              <a:latin typeface="Cambria Math"/>
              <a:cs typeface="Cambria Mat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3713" y="3268790"/>
            <a:ext cx="2543651" cy="541013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>
              <a:spcBef>
                <a:spcPts val="79"/>
              </a:spcBef>
            </a:pPr>
            <a:r>
              <a:rPr sz="1725" spc="-4" dirty="0">
                <a:latin typeface="Calibri"/>
                <a:cs typeface="Calibri"/>
              </a:rPr>
              <a:t>First, take </a:t>
            </a:r>
            <a:r>
              <a:rPr sz="1725" dirty="0">
                <a:latin typeface="Calibri"/>
                <a:cs typeface="Calibri"/>
              </a:rPr>
              <a:t>the query-key </a:t>
            </a:r>
            <a:r>
              <a:rPr sz="1725" spc="-4" dirty="0">
                <a:latin typeface="Calibri"/>
                <a:cs typeface="Calibri"/>
              </a:rPr>
              <a:t>dot </a:t>
            </a:r>
            <a:r>
              <a:rPr sz="1725" spc="-379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products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in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one</a:t>
            </a:r>
            <a:r>
              <a:rPr sz="1725" dirty="0">
                <a:latin typeface="Calibri"/>
                <a:cs typeface="Calibri"/>
              </a:rPr>
              <a:t> matrix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409253" y="3861340"/>
            <a:ext cx="444818" cy="203359"/>
          </a:xfrm>
          <a:custGeom>
            <a:avLst/>
            <a:gdLst/>
            <a:ahLst/>
            <a:cxnLst/>
            <a:rect l="l" t="t" r="r" b="b"/>
            <a:pathLst>
              <a:path w="593089" h="271145">
                <a:moveTo>
                  <a:pt x="506349" y="0"/>
                </a:moveTo>
                <a:lnTo>
                  <a:pt x="502412" y="11049"/>
                </a:lnTo>
                <a:lnTo>
                  <a:pt x="518100" y="17809"/>
                </a:lnTo>
                <a:lnTo>
                  <a:pt x="531621" y="27225"/>
                </a:lnTo>
                <a:lnTo>
                  <a:pt x="559069" y="70925"/>
                </a:lnTo>
                <a:lnTo>
                  <a:pt x="567070" y="111017"/>
                </a:lnTo>
                <a:lnTo>
                  <a:pt x="568071" y="134112"/>
                </a:lnTo>
                <a:lnTo>
                  <a:pt x="567051" y="158047"/>
                </a:lnTo>
                <a:lnTo>
                  <a:pt x="558962" y="199298"/>
                </a:lnTo>
                <a:lnTo>
                  <a:pt x="531669" y="243713"/>
                </a:lnTo>
                <a:lnTo>
                  <a:pt x="502920" y="260096"/>
                </a:lnTo>
                <a:lnTo>
                  <a:pt x="506349" y="271018"/>
                </a:lnTo>
                <a:lnTo>
                  <a:pt x="543274" y="253666"/>
                </a:lnTo>
                <a:lnTo>
                  <a:pt x="570484" y="223647"/>
                </a:lnTo>
                <a:lnTo>
                  <a:pt x="587168" y="183451"/>
                </a:lnTo>
                <a:lnTo>
                  <a:pt x="592709" y="135636"/>
                </a:lnTo>
                <a:lnTo>
                  <a:pt x="591323" y="110773"/>
                </a:lnTo>
                <a:lnTo>
                  <a:pt x="580171" y="66716"/>
                </a:lnTo>
                <a:lnTo>
                  <a:pt x="557998" y="30825"/>
                </a:lnTo>
                <a:lnTo>
                  <a:pt x="525994" y="7100"/>
                </a:lnTo>
                <a:lnTo>
                  <a:pt x="506349" y="0"/>
                </a:lnTo>
                <a:close/>
              </a:path>
              <a:path w="593089" h="271145">
                <a:moveTo>
                  <a:pt x="86487" y="0"/>
                </a:moveTo>
                <a:lnTo>
                  <a:pt x="49561" y="17367"/>
                </a:lnTo>
                <a:lnTo>
                  <a:pt x="22351" y="47498"/>
                </a:lnTo>
                <a:lnTo>
                  <a:pt x="5603" y="87804"/>
                </a:lnTo>
                <a:lnTo>
                  <a:pt x="0" y="135636"/>
                </a:lnTo>
                <a:lnTo>
                  <a:pt x="1383" y="160496"/>
                </a:lnTo>
                <a:lnTo>
                  <a:pt x="12483" y="204501"/>
                </a:lnTo>
                <a:lnTo>
                  <a:pt x="34605" y="240246"/>
                </a:lnTo>
                <a:lnTo>
                  <a:pt x="66748" y="263919"/>
                </a:lnTo>
                <a:lnTo>
                  <a:pt x="86487" y="271018"/>
                </a:lnTo>
                <a:lnTo>
                  <a:pt x="89915" y="260096"/>
                </a:lnTo>
                <a:lnTo>
                  <a:pt x="74431" y="253238"/>
                </a:lnTo>
                <a:lnTo>
                  <a:pt x="61102" y="243713"/>
                </a:lnTo>
                <a:lnTo>
                  <a:pt x="33766" y="199298"/>
                </a:lnTo>
                <a:lnTo>
                  <a:pt x="25765" y="158047"/>
                </a:lnTo>
                <a:lnTo>
                  <a:pt x="24764" y="134112"/>
                </a:lnTo>
                <a:lnTo>
                  <a:pt x="25765" y="111017"/>
                </a:lnTo>
                <a:lnTo>
                  <a:pt x="33766" y="70925"/>
                </a:lnTo>
                <a:lnTo>
                  <a:pt x="61198" y="27225"/>
                </a:lnTo>
                <a:lnTo>
                  <a:pt x="90297" y="11049"/>
                </a:lnTo>
                <a:lnTo>
                  <a:pt x="864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object 23"/>
          <p:cNvSpPr txBox="1"/>
          <p:nvPr/>
        </p:nvSpPr>
        <p:spPr>
          <a:xfrm>
            <a:off x="743713" y="3796627"/>
            <a:ext cx="2042636" cy="27555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  <a:tabLst>
                <a:tab pos="1737836" algn="l"/>
              </a:tabLst>
            </a:pPr>
            <a:r>
              <a:rPr sz="1725" dirty="0">
                <a:latin typeface="Calibri"/>
                <a:cs typeface="Calibri"/>
              </a:rPr>
              <a:t>mu</a:t>
            </a:r>
            <a:r>
              <a:rPr sz="1725" spc="-8" dirty="0">
                <a:latin typeface="Calibri"/>
                <a:cs typeface="Calibri"/>
              </a:rPr>
              <a:t>l</a:t>
            </a:r>
            <a:r>
              <a:rPr sz="1725" dirty="0">
                <a:latin typeface="Calibri"/>
                <a:cs typeface="Calibri"/>
              </a:rPr>
              <a:t>t</a:t>
            </a:r>
            <a:r>
              <a:rPr sz="1725" spc="-8" dirty="0">
                <a:latin typeface="Calibri"/>
                <a:cs typeface="Calibri"/>
              </a:rPr>
              <a:t>i</a:t>
            </a:r>
            <a:r>
              <a:rPr sz="1725" spc="-4" dirty="0">
                <a:latin typeface="Calibri"/>
                <a:cs typeface="Calibri"/>
              </a:rPr>
              <a:t>pli</a:t>
            </a:r>
            <a:r>
              <a:rPr sz="1725" spc="-8" dirty="0">
                <a:latin typeface="Calibri"/>
                <a:cs typeface="Calibri"/>
              </a:rPr>
              <a:t>c</a:t>
            </a:r>
            <a:r>
              <a:rPr sz="1725" dirty="0">
                <a:latin typeface="Calibri"/>
                <a:cs typeface="Calibri"/>
              </a:rPr>
              <a:t>at</a:t>
            </a:r>
            <a:r>
              <a:rPr sz="1725" spc="-8" dirty="0">
                <a:latin typeface="Calibri"/>
                <a:cs typeface="Calibri"/>
              </a:rPr>
              <a:t>i</a:t>
            </a:r>
            <a:r>
              <a:rPr sz="1725" spc="-4" dirty="0">
                <a:latin typeface="Calibri"/>
                <a:cs typeface="Calibri"/>
              </a:rPr>
              <a:t>on</a:t>
            </a:r>
            <a:r>
              <a:rPr sz="1725" dirty="0">
                <a:latin typeface="Calibri"/>
                <a:cs typeface="Calibri"/>
              </a:rPr>
              <a:t>: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4" dirty="0">
                <a:latin typeface="Cambria Math"/>
                <a:cs typeface="Cambria Math"/>
              </a:rPr>
              <a:t>𝑋𝑄</a:t>
            </a:r>
            <a:r>
              <a:rPr sz="1725" dirty="0">
                <a:latin typeface="Cambria Math"/>
                <a:cs typeface="Cambria Math"/>
              </a:rPr>
              <a:t>	</a:t>
            </a:r>
            <a:r>
              <a:rPr sz="1725" spc="4" dirty="0">
                <a:latin typeface="Cambria Math"/>
                <a:cs typeface="Cambria Math"/>
              </a:rPr>
              <a:t>𝑋𝐾</a:t>
            </a:r>
            <a:endParaRPr sz="1725">
              <a:latin typeface="Cambria Math"/>
              <a:cs typeface="Cambria Math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864168" y="3776281"/>
            <a:ext cx="131921" cy="393506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sz="1238" spc="495" dirty="0">
                <a:latin typeface="Cambria Math"/>
                <a:cs typeface="Cambria Math"/>
              </a:rPr>
              <a:t>𝖳</a:t>
            </a:r>
            <a:endParaRPr sz="1238">
              <a:latin typeface="Cambria Math"/>
              <a:cs typeface="Cambria Math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96061" y="4636579"/>
            <a:ext cx="2047875" cy="107144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725" dirty="0">
                <a:latin typeface="Calibri"/>
                <a:cs typeface="Calibri"/>
              </a:rPr>
              <a:t>Next, </a:t>
            </a:r>
            <a:r>
              <a:rPr sz="1725" spc="-4" dirty="0">
                <a:latin typeface="Calibri"/>
                <a:cs typeface="Calibri"/>
              </a:rPr>
              <a:t>softmax, </a:t>
            </a:r>
            <a:r>
              <a:rPr sz="1725" dirty="0">
                <a:latin typeface="Calibri"/>
                <a:cs typeface="Calibri"/>
              </a:rPr>
              <a:t>and 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compute</a:t>
            </a:r>
            <a:r>
              <a:rPr sz="1725" spc="-11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the</a:t>
            </a:r>
            <a:r>
              <a:rPr sz="1725" spc="-15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weighted </a:t>
            </a:r>
            <a:r>
              <a:rPr sz="1725" spc="-379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average </a:t>
            </a:r>
            <a:r>
              <a:rPr sz="1725" spc="-4" dirty="0">
                <a:latin typeface="Calibri"/>
                <a:cs typeface="Calibri"/>
              </a:rPr>
              <a:t>with </a:t>
            </a:r>
            <a:r>
              <a:rPr sz="1725" dirty="0">
                <a:latin typeface="Calibri"/>
                <a:cs typeface="Calibri"/>
              </a:rPr>
              <a:t>another 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matrix multiplication.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178808" y="4705731"/>
            <a:ext cx="992505" cy="910114"/>
          </a:xfrm>
          <a:custGeom>
            <a:avLst/>
            <a:gdLst/>
            <a:ahLst/>
            <a:cxnLst/>
            <a:rect l="l" t="t" r="r" b="b"/>
            <a:pathLst>
              <a:path w="1323340" h="1213485">
                <a:moveTo>
                  <a:pt x="1120648" y="0"/>
                </a:moveTo>
                <a:lnTo>
                  <a:pt x="202183" y="0"/>
                </a:lnTo>
                <a:lnTo>
                  <a:pt x="155834" y="5341"/>
                </a:lnTo>
                <a:lnTo>
                  <a:pt x="113281" y="20555"/>
                </a:lnTo>
                <a:lnTo>
                  <a:pt x="75740" y="44427"/>
                </a:lnTo>
                <a:lnTo>
                  <a:pt x="44427" y="75740"/>
                </a:lnTo>
                <a:lnTo>
                  <a:pt x="20555" y="113281"/>
                </a:lnTo>
                <a:lnTo>
                  <a:pt x="5341" y="155834"/>
                </a:lnTo>
                <a:lnTo>
                  <a:pt x="0" y="202184"/>
                </a:lnTo>
                <a:lnTo>
                  <a:pt x="0" y="1010920"/>
                </a:lnTo>
                <a:lnTo>
                  <a:pt x="5341" y="1057277"/>
                </a:lnTo>
                <a:lnTo>
                  <a:pt x="20555" y="1099833"/>
                </a:lnTo>
                <a:lnTo>
                  <a:pt x="44427" y="1137373"/>
                </a:lnTo>
                <a:lnTo>
                  <a:pt x="75740" y="1168684"/>
                </a:lnTo>
                <a:lnTo>
                  <a:pt x="113281" y="1192552"/>
                </a:lnTo>
                <a:lnTo>
                  <a:pt x="155834" y="1207763"/>
                </a:lnTo>
                <a:lnTo>
                  <a:pt x="202183" y="1213104"/>
                </a:lnTo>
                <a:lnTo>
                  <a:pt x="1120648" y="1213104"/>
                </a:lnTo>
                <a:lnTo>
                  <a:pt x="1166997" y="1207763"/>
                </a:lnTo>
                <a:lnTo>
                  <a:pt x="1209550" y="1192552"/>
                </a:lnTo>
                <a:lnTo>
                  <a:pt x="1247091" y="1168684"/>
                </a:lnTo>
                <a:lnTo>
                  <a:pt x="1278404" y="1137373"/>
                </a:lnTo>
                <a:lnTo>
                  <a:pt x="1302276" y="1099833"/>
                </a:lnTo>
                <a:lnTo>
                  <a:pt x="1317490" y="1057277"/>
                </a:lnTo>
                <a:lnTo>
                  <a:pt x="1322831" y="1010920"/>
                </a:lnTo>
                <a:lnTo>
                  <a:pt x="1322831" y="202184"/>
                </a:lnTo>
                <a:lnTo>
                  <a:pt x="1317490" y="155834"/>
                </a:lnTo>
                <a:lnTo>
                  <a:pt x="1302276" y="113281"/>
                </a:lnTo>
                <a:lnTo>
                  <a:pt x="1278404" y="75740"/>
                </a:lnTo>
                <a:lnTo>
                  <a:pt x="1247091" y="44427"/>
                </a:lnTo>
                <a:lnTo>
                  <a:pt x="1209550" y="20555"/>
                </a:lnTo>
                <a:lnTo>
                  <a:pt x="1166997" y="5341"/>
                </a:lnTo>
                <a:lnTo>
                  <a:pt x="1120648" y="0"/>
                </a:lnTo>
                <a:close/>
              </a:path>
            </a:pathLst>
          </a:custGeom>
          <a:solidFill>
            <a:srgbClr val="FFACF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7" name="object 27"/>
          <p:cNvSpPr txBox="1"/>
          <p:nvPr/>
        </p:nvSpPr>
        <p:spPr>
          <a:xfrm>
            <a:off x="4267010" y="5026076"/>
            <a:ext cx="835819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1500" spc="83" dirty="0">
                <a:latin typeface="Cambria Math"/>
                <a:cs typeface="Cambria Math"/>
              </a:rPr>
              <a:t>𝑋𝑄𝐾</a:t>
            </a:r>
            <a:r>
              <a:rPr sz="1631" spc="124" baseline="28735" dirty="0">
                <a:latin typeface="Cambria Math"/>
                <a:cs typeface="Cambria Math"/>
              </a:rPr>
              <a:t>𝖳</a:t>
            </a:r>
            <a:r>
              <a:rPr sz="1631" spc="157" baseline="28735" dirty="0">
                <a:latin typeface="Cambria Math"/>
                <a:cs typeface="Cambria Math"/>
              </a:rPr>
              <a:t> </a:t>
            </a:r>
            <a:r>
              <a:rPr sz="1500" spc="139" dirty="0">
                <a:latin typeface="Cambria Math"/>
                <a:cs typeface="Cambria Math"/>
              </a:rPr>
              <a:t>𝑋</a:t>
            </a:r>
            <a:r>
              <a:rPr sz="1631" spc="208" baseline="28735" dirty="0">
                <a:latin typeface="Cambria Math"/>
                <a:cs typeface="Cambria Math"/>
              </a:rPr>
              <a:t>𝖳</a:t>
            </a:r>
            <a:endParaRPr sz="1631" baseline="28735">
              <a:latin typeface="Cambria Math"/>
              <a:cs typeface="Cambria Math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65087" y="4973497"/>
            <a:ext cx="731996" cy="26305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650" spc="-4" dirty="0">
                <a:latin typeface="Cambria Math"/>
                <a:cs typeface="Cambria Math"/>
              </a:rPr>
              <a:t>softmax</a:t>
            </a:r>
            <a:endParaRPr sz="1650">
              <a:latin typeface="Cambria Math"/>
              <a:cs typeface="Cambria Math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4085082" y="4681727"/>
            <a:ext cx="1638300" cy="1005840"/>
            <a:chOff x="5446776" y="5099303"/>
            <a:chExt cx="2184400" cy="1341120"/>
          </a:xfrm>
        </p:grpSpPr>
        <p:pic>
          <p:nvPicPr>
            <p:cNvPr id="30" name="object 3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46776" y="5099303"/>
              <a:ext cx="198081" cy="1319784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5502402" y="5135117"/>
              <a:ext cx="105410" cy="1213485"/>
            </a:xfrm>
            <a:custGeom>
              <a:avLst/>
              <a:gdLst/>
              <a:ahLst/>
              <a:cxnLst/>
              <a:rect l="l" t="t" r="r" b="b"/>
              <a:pathLst>
                <a:path w="105410" h="1213485">
                  <a:moveTo>
                    <a:pt x="105156" y="1213103"/>
                  </a:moveTo>
                  <a:lnTo>
                    <a:pt x="43068" y="1175766"/>
                  </a:lnTo>
                  <a:lnTo>
                    <a:pt x="20299" y="1133874"/>
                  </a:lnTo>
                  <a:lnTo>
                    <a:pt x="5364" y="1080750"/>
                  </a:lnTo>
                  <a:lnTo>
                    <a:pt x="0" y="1019581"/>
                  </a:lnTo>
                  <a:lnTo>
                    <a:pt x="0" y="193547"/>
                  </a:lnTo>
                  <a:lnTo>
                    <a:pt x="5364" y="132356"/>
                  </a:lnTo>
                  <a:lnTo>
                    <a:pt x="20299" y="79223"/>
                  </a:lnTo>
                  <a:lnTo>
                    <a:pt x="43068" y="37331"/>
                  </a:lnTo>
                  <a:lnTo>
                    <a:pt x="71932" y="9863"/>
                  </a:lnTo>
                  <a:lnTo>
                    <a:pt x="10515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32" name="object 3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12280" y="5120639"/>
              <a:ext cx="198081" cy="1319784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6854190" y="5156453"/>
              <a:ext cx="105410" cy="1213485"/>
            </a:xfrm>
            <a:custGeom>
              <a:avLst/>
              <a:gdLst/>
              <a:ahLst/>
              <a:cxnLst/>
              <a:rect l="l" t="t" r="r" b="b"/>
              <a:pathLst>
                <a:path w="105409" h="1213485">
                  <a:moveTo>
                    <a:pt x="0" y="0"/>
                  </a:moveTo>
                  <a:lnTo>
                    <a:pt x="62087" y="37331"/>
                  </a:lnTo>
                  <a:lnTo>
                    <a:pt x="84856" y="79223"/>
                  </a:lnTo>
                  <a:lnTo>
                    <a:pt x="99791" y="132356"/>
                  </a:lnTo>
                  <a:lnTo>
                    <a:pt x="105155" y="193548"/>
                  </a:lnTo>
                  <a:lnTo>
                    <a:pt x="105155" y="1019581"/>
                  </a:lnTo>
                  <a:lnTo>
                    <a:pt x="99791" y="1080750"/>
                  </a:lnTo>
                  <a:lnTo>
                    <a:pt x="84856" y="1133874"/>
                  </a:lnTo>
                  <a:lnTo>
                    <a:pt x="62087" y="1175766"/>
                  </a:lnTo>
                  <a:lnTo>
                    <a:pt x="33223" y="1203238"/>
                  </a:lnTo>
                  <a:lnTo>
                    <a:pt x="0" y="1213104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4" name="object 34"/>
            <p:cNvSpPr/>
            <p:nvPr/>
          </p:nvSpPr>
          <p:spPr>
            <a:xfrm>
              <a:off x="7097268" y="5155691"/>
              <a:ext cx="533400" cy="1213485"/>
            </a:xfrm>
            <a:custGeom>
              <a:avLst/>
              <a:gdLst/>
              <a:ahLst/>
              <a:cxnLst/>
              <a:rect l="l" t="t" r="r" b="b"/>
              <a:pathLst>
                <a:path w="533400" h="1213485">
                  <a:moveTo>
                    <a:pt x="444500" y="0"/>
                  </a:moveTo>
                  <a:lnTo>
                    <a:pt x="88900" y="0"/>
                  </a:lnTo>
                  <a:lnTo>
                    <a:pt x="54274" y="6979"/>
                  </a:lnTo>
                  <a:lnTo>
                    <a:pt x="26019" y="26019"/>
                  </a:lnTo>
                  <a:lnTo>
                    <a:pt x="6979" y="54274"/>
                  </a:lnTo>
                  <a:lnTo>
                    <a:pt x="0" y="88899"/>
                  </a:lnTo>
                  <a:lnTo>
                    <a:pt x="0" y="1124203"/>
                  </a:lnTo>
                  <a:lnTo>
                    <a:pt x="6979" y="1158807"/>
                  </a:lnTo>
                  <a:lnTo>
                    <a:pt x="26019" y="1187065"/>
                  </a:lnTo>
                  <a:lnTo>
                    <a:pt x="54274" y="1206117"/>
                  </a:lnTo>
                  <a:lnTo>
                    <a:pt x="88900" y="1213103"/>
                  </a:lnTo>
                  <a:lnTo>
                    <a:pt x="444500" y="1213103"/>
                  </a:lnTo>
                  <a:lnTo>
                    <a:pt x="479125" y="1206117"/>
                  </a:lnTo>
                  <a:lnTo>
                    <a:pt x="507380" y="1187065"/>
                  </a:lnTo>
                  <a:lnTo>
                    <a:pt x="526420" y="1158807"/>
                  </a:lnTo>
                  <a:lnTo>
                    <a:pt x="533400" y="1124203"/>
                  </a:lnTo>
                  <a:lnTo>
                    <a:pt x="533400" y="88899"/>
                  </a:lnTo>
                  <a:lnTo>
                    <a:pt x="526420" y="54274"/>
                  </a:lnTo>
                  <a:lnTo>
                    <a:pt x="507380" y="26019"/>
                  </a:lnTo>
                  <a:lnTo>
                    <a:pt x="479125" y="6979"/>
                  </a:lnTo>
                  <a:lnTo>
                    <a:pt x="444500" y="0"/>
                  </a:lnTo>
                  <a:close/>
                </a:path>
              </a:pathLst>
            </a:custGeom>
            <a:solidFill>
              <a:srgbClr val="FFACF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5394579" y="5042763"/>
            <a:ext cx="262414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500" dirty="0">
                <a:latin typeface="Cambria Math"/>
                <a:cs typeface="Cambria Math"/>
              </a:rPr>
              <a:t>𝑋𝑉</a:t>
            </a:r>
            <a:endParaRPr sz="1500">
              <a:latin typeface="Cambria Math"/>
              <a:cs typeface="Cambria Math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671060" y="4226529"/>
            <a:ext cx="1448276" cy="478631"/>
          </a:xfrm>
          <a:custGeom>
            <a:avLst/>
            <a:gdLst/>
            <a:ahLst/>
            <a:cxnLst/>
            <a:rect l="l" t="t" r="r" b="b"/>
            <a:pathLst>
              <a:path w="1931034" h="638175">
                <a:moveTo>
                  <a:pt x="0" y="553084"/>
                </a:moveTo>
                <a:lnTo>
                  <a:pt x="5080" y="638174"/>
                </a:lnTo>
                <a:lnTo>
                  <a:pt x="69977" y="583056"/>
                </a:lnTo>
                <a:lnTo>
                  <a:pt x="69383" y="582802"/>
                </a:lnTo>
                <a:lnTo>
                  <a:pt x="35560" y="582802"/>
                </a:lnTo>
                <a:lnTo>
                  <a:pt x="24384" y="576706"/>
                </a:lnTo>
                <a:lnTo>
                  <a:pt x="30118" y="565985"/>
                </a:lnTo>
                <a:lnTo>
                  <a:pt x="0" y="553084"/>
                </a:lnTo>
                <a:close/>
              </a:path>
              <a:path w="1931034" h="638175">
                <a:moveTo>
                  <a:pt x="30118" y="565985"/>
                </a:moveTo>
                <a:lnTo>
                  <a:pt x="24384" y="576706"/>
                </a:lnTo>
                <a:lnTo>
                  <a:pt x="35560" y="582802"/>
                </a:lnTo>
                <a:lnTo>
                  <a:pt x="41916" y="571038"/>
                </a:lnTo>
                <a:lnTo>
                  <a:pt x="30118" y="565985"/>
                </a:lnTo>
                <a:close/>
              </a:path>
              <a:path w="1931034" h="638175">
                <a:moveTo>
                  <a:pt x="41916" y="571038"/>
                </a:moveTo>
                <a:lnTo>
                  <a:pt x="35560" y="582802"/>
                </a:lnTo>
                <a:lnTo>
                  <a:pt x="69383" y="582802"/>
                </a:lnTo>
                <a:lnTo>
                  <a:pt x="41916" y="571038"/>
                </a:lnTo>
                <a:close/>
              </a:path>
              <a:path w="1931034" h="638175">
                <a:moveTo>
                  <a:pt x="1187323" y="301751"/>
                </a:moveTo>
                <a:lnTo>
                  <a:pt x="1143253" y="305688"/>
                </a:lnTo>
                <a:lnTo>
                  <a:pt x="1098803" y="308863"/>
                </a:lnTo>
                <a:lnTo>
                  <a:pt x="1099058" y="308863"/>
                </a:lnTo>
                <a:lnTo>
                  <a:pt x="1054353" y="311022"/>
                </a:lnTo>
                <a:lnTo>
                  <a:pt x="1009523" y="312419"/>
                </a:lnTo>
                <a:lnTo>
                  <a:pt x="919861" y="313435"/>
                </a:lnTo>
                <a:lnTo>
                  <a:pt x="874776" y="314705"/>
                </a:lnTo>
                <a:lnTo>
                  <a:pt x="829945" y="316991"/>
                </a:lnTo>
                <a:lnTo>
                  <a:pt x="785495" y="320039"/>
                </a:lnTo>
                <a:lnTo>
                  <a:pt x="741172" y="323976"/>
                </a:lnTo>
                <a:lnTo>
                  <a:pt x="697356" y="328802"/>
                </a:lnTo>
                <a:lnTo>
                  <a:pt x="654176" y="334263"/>
                </a:lnTo>
                <a:lnTo>
                  <a:pt x="611504" y="340486"/>
                </a:lnTo>
                <a:lnTo>
                  <a:pt x="569595" y="347344"/>
                </a:lnTo>
                <a:lnTo>
                  <a:pt x="528447" y="354837"/>
                </a:lnTo>
                <a:lnTo>
                  <a:pt x="488188" y="363092"/>
                </a:lnTo>
                <a:lnTo>
                  <a:pt x="448945" y="371982"/>
                </a:lnTo>
                <a:lnTo>
                  <a:pt x="410591" y="381380"/>
                </a:lnTo>
                <a:lnTo>
                  <a:pt x="373506" y="391413"/>
                </a:lnTo>
                <a:lnTo>
                  <a:pt x="303022" y="412876"/>
                </a:lnTo>
                <a:lnTo>
                  <a:pt x="238125" y="436371"/>
                </a:lnTo>
                <a:lnTo>
                  <a:pt x="179578" y="461390"/>
                </a:lnTo>
                <a:lnTo>
                  <a:pt x="127889" y="488060"/>
                </a:lnTo>
                <a:lnTo>
                  <a:pt x="83820" y="516000"/>
                </a:lnTo>
                <a:lnTo>
                  <a:pt x="48260" y="544829"/>
                </a:lnTo>
                <a:lnTo>
                  <a:pt x="30118" y="565985"/>
                </a:lnTo>
                <a:lnTo>
                  <a:pt x="41916" y="571038"/>
                </a:lnTo>
                <a:lnTo>
                  <a:pt x="43382" y="568324"/>
                </a:lnTo>
                <a:lnTo>
                  <a:pt x="43053" y="568324"/>
                </a:lnTo>
                <a:lnTo>
                  <a:pt x="44069" y="567054"/>
                </a:lnTo>
                <a:lnTo>
                  <a:pt x="44256" y="567054"/>
                </a:lnTo>
                <a:lnTo>
                  <a:pt x="49790" y="561212"/>
                </a:lnTo>
                <a:lnTo>
                  <a:pt x="49657" y="561212"/>
                </a:lnTo>
                <a:lnTo>
                  <a:pt x="57023" y="553973"/>
                </a:lnTo>
                <a:lnTo>
                  <a:pt x="72859" y="540257"/>
                </a:lnTo>
                <a:lnTo>
                  <a:pt x="91103" y="526414"/>
                </a:lnTo>
                <a:lnTo>
                  <a:pt x="111887" y="512444"/>
                </a:lnTo>
                <a:lnTo>
                  <a:pt x="112051" y="512444"/>
                </a:lnTo>
                <a:lnTo>
                  <a:pt x="134239" y="498982"/>
                </a:lnTo>
                <a:lnTo>
                  <a:pt x="134456" y="498982"/>
                </a:lnTo>
                <a:lnTo>
                  <a:pt x="158750" y="485901"/>
                </a:lnTo>
                <a:lnTo>
                  <a:pt x="185039" y="472947"/>
                </a:lnTo>
                <a:lnTo>
                  <a:pt x="184785" y="472947"/>
                </a:lnTo>
                <a:lnTo>
                  <a:pt x="213106" y="460374"/>
                </a:lnTo>
                <a:lnTo>
                  <a:pt x="242824" y="448055"/>
                </a:lnTo>
                <a:lnTo>
                  <a:pt x="243032" y="448055"/>
                </a:lnTo>
                <a:lnTo>
                  <a:pt x="274193" y="436244"/>
                </a:lnTo>
                <a:lnTo>
                  <a:pt x="274432" y="436244"/>
                </a:lnTo>
                <a:lnTo>
                  <a:pt x="307086" y="424941"/>
                </a:lnTo>
                <a:lnTo>
                  <a:pt x="341375" y="414019"/>
                </a:lnTo>
                <a:lnTo>
                  <a:pt x="377063" y="403605"/>
                </a:lnTo>
                <a:lnTo>
                  <a:pt x="376809" y="403605"/>
                </a:lnTo>
                <a:lnTo>
                  <a:pt x="413766" y="393699"/>
                </a:lnTo>
                <a:lnTo>
                  <a:pt x="451866" y="384301"/>
                </a:lnTo>
                <a:lnTo>
                  <a:pt x="490981" y="375538"/>
                </a:lnTo>
                <a:lnTo>
                  <a:pt x="530860" y="367283"/>
                </a:lnTo>
                <a:lnTo>
                  <a:pt x="571880" y="359790"/>
                </a:lnTo>
                <a:lnTo>
                  <a:pt x="613537" y="352932"/>
                </a:lnTo>
                <a:lnTo>
                  <a:pt x="655827" y="346836"/>
                </a:lnTo>
                <a:lnTo>
                  <a:pt x="698880" y="341375"/>
                </a:lnTo>
                <a:lnTo>
                  <a:pt x="742569" y="336676"/>
                </a:lnTo>
                <a:lnTo>
                  <a:pt x="786511" y="332739"/>
                </a:lnTo>
                <a:lnTo>
                  <a:pt x="830706" y="329691"/>
                </a:lnTo>
                <a:lnTo>
                  <a:pt x="875411" y="327405"/>
                </a:lnTo>
                <a:lnTo>
                  <a:pt x="920115" y="326135"/>
                </a:lnTo>
                <a:lnTo>
                  <a:pt x="1009776" y="325119"/>
                </a:lnTo>
                <a:lnTo>
                  <a:pt x="1054862" y="323722"/>
                </a:lnTo>
                <a:lnTo>
                  <a:pt x="1099693" y="321563"/>
                </a:lnTo>
                <a:lnTo>
                  <a:pt x="1144270" y="318388"/>
                </a:lnTo>
                <a:lnTo>
                  <a:pt x="1188466" y="314451"/>
                </a:lnTo>
                <a:lnTo>
                  <a:pt x="1232408" y="309752"/>
                </a:lnTo>
                <a:lnTo>
                  <a:pt x="1275588" y="304291"/>
                </a:lnTo>
                <a:lnTo>
                  <a:pt x="1292134" y="301878"/>
                </a:lnTo>
                <a:lnTo>
                  <a:pt x="1187196" y="301878"/>
                </a:lnTo>
                <a:close/>
              </a:path>
              <a:path w="1931034" h="638175">
                <a:moveTo>
                  <a:pt x="44069" y="567054"/>
                </a:moveTo>
                <a:lnTo>
                  <a:pt x="43053" y="568324"/>
                </a:lnTo>
                <a:lnTo>
                  <a:pt x="43820" y="567514"/>
                </a:lnTo>
                <a:lnTo>
                  <a:pt x="44069" y="567054"/>
                </a:lnTo>
                <a:close/>
              </a:path>
              <a:path w="1931034" h="638175">
                <a:moveTo>
                  <a:pt x="43820" y="567514"/>
                </a:moveTo>
                <a:lnTo>
                  <a:pt x="43053" y="568324"/>
                </a:lnTo>
                <a:lnTo>
                  <a:pt x="43382" y="568324"/>
                </a:lnTo>
                <a:lnTo>
                  <a:pt x="43820" y="567514"/>
                </a:lnTo>
                <a:close/>
              </a:path>
              <a:path w="1931034" h="638175">
                <a:moveTo>
                  <a:pt x="44256" y="567054"/>
                </a:moveTo>
                <a:lnTo>
                  <a:pt x="44069" y="567054"/>
                </a:lnTo>
                <a:lnTo>
                  <a:pt x="43820" y="567514"/>
                </a:lnTo>
                <a:lnTo>
                  <a:pt x="44256" y="567054"/>
                </a:lnTo>
                <a:close/>
              </a:path>
              <a:path w="1931034" h="638175">
                <a:moveTo>
                  <a:pt x="49911" y="561085"/>
                </a:moveTo>
                <a:lnTo>
                  <a:pt x="49657" y="561212"/>
                </a:lnTo>
                <a:lnTo>
                  <a:pt x="49790" y="561212"/>
                </a:lnTo>
                <a:close/>
              </a:path>
              <a:path w="1931034" h="638175">
                <a:moveTo>
                  <a:pt x="57080" y="553973"/>
                </a:moveTo>
                <a:lnTo>
                  <a:pt x="56642" y="554354"/>
                </a:lnTo>
                <a:lnTo>
                  <a:pt x="57080" y="553973"/>
                </a:lnTo>
                <a:close/>
              </a:path>
              <a:path w="1931034" h="638175">
                <a:moveTo>
                  <a:pt x="73152" y="540003"/>
                </a:moveTo>
                <a:lnTo>
                  <a:pt x="72771" y="540257"/>
                </a:lnTo>
                <a:lnTo>
                  <a:pt x="73152" y="540003"/>
                </a:lnTo>
                <a:close/>
              </a:path>
              <a:path w="1931034" h="638175">
                <a:moveTo>
                  <a:pt x="91440" y="526160"/>
                </a:moveTo>
                <a:lnTo>
                  <a:pt x="91059" y="526414"/>
                </a:lnTo>
                <a:lnTo>
                  <a:pt x="91440" y="526160"/>
                </a:lnTo>
                <a:close/>
              </a:path>
              <a:path w="1931034" h="638175">
                <a:moveTo>
                  <a:pt x="112051" y="512444"/>
                </a:moveTo>
                <a:lnTo>
                  <a:pt x="111887" y="512444"/>
                </a:lnTo>
                <a:lnTo>
                  <a:pt x="111633" y="512698"/>
                </a:lnTo>
                <a:lnTo>
                  <a:pt x="112051" y="512444"/>
                </a:lnTo>
                <a:close/>
              </a:path>
              <a:path w="1931034" h="638175">
                <a:moveTo>
                  <a:pt x="134456" y="498982"/>
                </a:moveTo>
                <a:lnTo>
                  <a:pt x="134239" y="498982"/>
                </a:lnTo>
                <a:lnTo>
                  <a:pt x="133985" y="499236"/>
                </a:lnTo>
                <a:lnTo>
                  <a:pt x="134456" y="498982"/>
                </a:lnTo>
                <a:close/>
              </a:path>
              <a:path w="1931034" h="638175">
                <a:moveTo>
                  <a:pt x="243032" y="448055"/>
                </a:moveTo>
                <a:lnTo>
                  <a:pt x="242824" y="448055"/>
                </a:lnTo>
                <a:lnTo>
                  <a:pt x="242697" y="448182"/>
                </a:lnTo>
                <a:lnTo>
                  <a:pt x="243032" y="448055"/>
                </a:lnTo>
                <a:close/>
              </a:path>
              <a:path w="1931034" h="638175">
                <a:moveTo>
                  <a:pt x="274432" y="436244"/>
                </a:moveTo>
                <a:lnTo>
                  <a:pt x="274193" y="436244"/>
                </a:lnTo>
                <a:lnTo>
                  <a:pt x="274432" y="436244"/>
                </a:lnTo>
                <a:close/>
              </a:path>
              <a:path w="1931034" h="638175">
                <a:moveTo>
                  <a:pt x="1798010" y="152653"/>
                </a:moveTo>
                <a:lnTo>
                  <a:pt x="1771396" y="152653"/>
                </a:lnTo>
                <a:lnTo>
                  <a:pt x="1744726" y="165607"/>
                </a:lnTo>
                <a:lnTo>
                  <a:pt x="1744979" y="165607"/>
                </a:lnTo>
                <a:lnTo>
                  <a:pt x="1716659" y="178180"/>
                </a:lnTo>
                <a:lnTo>
                  <a:pt x="1716913" y="178180"/>
                </a:lnTo>
                <a:lnTo>
                  <a:pt x="1686941" y="190499"/>
                </a:lnTo>
                <a:lnTo>
                  <a:pt x="1655572" y="202310"/>
                </a:lnTo>
                <a:lnTo>
                  <a:pt x="1622678" y="213613"/>
                </a:lnTo>
                <a:lnTo>
                  <a:pt x="1622933" y="213613"/>
                </a:lnTo>
                <a:lnTo>
                  <a:pt x="1588389" y="224535"/>
                </a:lnTo>
                <a:lnTo>
                  <a:pt x="1552828" y="234949"/>
                </a:lnTo>
                <a:lnTo>
                  <a:pt x="1515999" y="244855"/>
                </a:lnTo>
                <a:lnTo>
                  <a:pt x="1477899" y="254253"/>
                </a:lnTo>
                <a:lnTo>
                  <a:pt x="1438910" y="263016"/>
                </a:lnTo>
                <a:lnTo>
                  <a:pt x="1398904" y="271144"/>
                </a:lnTo>
                <a:lnTo>
                  <a:pt x="1357884" y="278764"/>
                </a:lnTo>
                <a:lnTo>
                  <a:pt x="1316227" y="285622"/>
                </a:lnTo>
                <a:lnTo>
                  <a:pt x="1273810" y="291718"/>
                </a:lnTo>
                <a:lnTo>
                  <a:pt x="1230884" y="297179"/>
                </a:lnTo>
                <a:lnTo>
                  <a:pt x="1187196" y="301878"/>
                </a:lnTo>
                <a:lnTo>
                  <a:pt x="1292134" y="301878"/>
                </a:lnTo>
                <a:lnTo>
                  <a:pt x="1360170" y="291210"/>
                </a:lnTo>
                <a:lnTo>
                  <a:pt x="1401318" y="283590"/>
                </a:lnTo>
                <a:lnTo>
                  <a:pt x="1441577" y="275335"/>
                </a:lnTo>
                <a:lnTo>
                  <a:pt x="1480947" y="266572"/>
                </a:lnTo>
                <a:lnTo>
                  <a:pt x="1519174" y="257174"/>
                </a:lnTo>
                <a:lnTo>
                  <a:pt x="1556385" y="247141"/>
                </a:lnTo>
                <a:lnTo>
                  <a:pt x="1626870" y="225678"/>
                </a:lnTo>
                <a:lnTo>
                  <a:pt x="1691767" y="202183"/>
                </a:lnTo>
                <a:lnTo>
                  <a:pt x="1750314" y="177164"/>
                </a:lnTo>
                <a:lnTo>
                  <a:pt x="1777111" y="163956"/>
                </a:lnTo>
                <a:lnTo>
                  <a:pt x="1798010" y="152653"/>
                </a:lnTo>
                <a:close/>
              </a:path>
              <a:path w="1931034" h="638175">
                <a:moveTo>
                  <a:pt x="1655826" y="202183"/>
                </a:moveTo>
                <a:lnTo>
                  <a:pt x="1655457" y="202310"/>
                </a:lnTo>
                <a:lnTo>
                  <a:pt x="1655826" y="202183"/>
                </a:lnTo>
                <a:close/>
              </a:path>
              <a:path w="1931034" h="638175">
                <a:moveTo>
                  <a:pt x="1687195" y="190372"/>
                </a:moveTo>
                <a:lnTo>
                  <a:pt x="1686858" y="190499"/>
                </a:lnTo>
                <a:lnTo>
                  <a:pt x="1687195" y="190372"/>
                </a:lnTo>
                <a:close/>
              </a:path>
              <a:path w="1931034" h="638175">
                <a:moveTo>
                  <a:pt x="1820249" y="139445"/>
                </a:moveTo>
                <a:lnTo>
                  <a:pt x="1795779" y="139445"/>
                </a:lnTo>
                <a:lnTo>
                  <a:pt x="1771207" y="152745"/>
                </a:lnTo>
                <a:lnTo>
                  <a:pt x="1771396" y="152653"/>
                </a:lnTo>
                <a:lnTo>
                  <a:pt x="1798010" y="152653"/>
                </a:lnTo>
                <a:lnTo>
                  <a:pt x="1802002" y="150494"/>
                </a:lnTo>
                <a:lnTo>
                  <a:pt x="1820249" y="139445"/>
                </a:lnTo>
                <a:close/>
              </a:path>
              <a:path w="1931034" h="638175">
                <a:moveTo>
                  <a:pt x="1818259" y="125856"/>
                </a:moveTo>
                <a:lnTo>
                  <a:pt x="1795526" y="139572"/>
                </a:lnTo>
                <a:lnTo>
                  <a:pt x="1795779" y="139445"/>
                </a:lnTo>
                <a:lnTo>
                  <a:pt x="1820249" y="139445"/>
                </a:lnTo>
                <a:lnTo>
                  <a:pt x="1824863" y="136651"/>
                </a:lnTo>
                <a:lnTo>
                  <a:pt x="1840627" y="126110"/>
                </a:lnTo>
                <a:lnTo>
                  <a:pt x="1818004" y="126110"/>
                </a:lnTo>
                <a:lnTo>
                  <a:pt x="1818259" y="125856"/>
                </a:lnTo>
                <a:close/>
              </a:path>
              <a:path w="1931034" h="638175">
                <a:moveTo>
                  <a:pt x="1873123" y="84200"/>
                </a:moveTo>
                <a:lnTo>
                  <a:pt x="1856740" y="98551"/>
                </a:lnTo>
                <a:lnTo>
                  <a:pt x="1838452" y="112394"/>
                </a:lnTo>
                <a:lnTo>
                  <a:pt x="1818004" y="126110"/>
                </a:lnTo>
                <a:lnTo>
                  <a:pt x="1840627" y="126110"/>
                </a:lnTo>
                <a:lnTo>
                  <a:pt x="1881631" y="93725"/>
                </a:lnTo>
                <a:lnTo>
                  <a:pt x="1890763" y="84581"/>
                </a:lnTo>
                <a:lnTo>
                  <a:pt x="1872869" y="84581"/>
                </a:lnTo>
                <a:lnTo>
                  <a:pt x="1873123" y="84200"/>
                </a:lnTo>
                <a:close/>
              </a:path>
              <a:path w="1931034" h="638175">
                <a:moveTo>
                  <a:pt x="1838705" y="112140"/>
                </a:moveTo>
                <a:lnTo>
                  <a:pt x="1838329" y="112394"/>
                </a:lnTo>
                <a:lnTo>
                  <a:pt x="1838705" y="112140"/>
                </a:lnTo>
                <a:close/>
              </a:path>
              <a:path w="1931034" h="638175">
                <a:moveTo>
                  <a:pt x="1856994" y="98297"/>
                </a:moveTo>
                <a:lnTo>
                  <a:pt x="1856659" y="98551"/>
                </a:lnTo>
                <a:lnTo>
                  <a:pt x="1856994" y="98297"/>
                </a:lnTo>
                <a:close/>
              </a:path>
              <a:path w="1931034" h="638175">
                <a:moveTo>
                  <a:pt x="1897317" y="77342"/>
                </a:moveTo>
                <a:lnTo>
                  <a:pt x="1880235" y="77342"/>
                </a:lnTo>
                <a:lnTo>
                  <a:pt x="1872869" y="84581"/>
                </a:lnTo>
                <a:lnTo>
                  <a:pt x="1890763" y="84581"/>
                </a:lnTo>
                <a:lnTo>
                  <a:pt x="1896110" y="78739"/>
                </a:lnTo>
                <a:lnTo>
                  <a:pt x="1897317" y="77342"/>
                </a:lnTo>
                <a:close/>
              </a:path>
              <a:path w="1931034" h="638175">
                <a:moveTo>
                  <a:pt x="1903353" y="70230"/>
                </a:moveTo>
                <a:lnTo>
                  <a:pt x="1886712" y="70230"/>
                </a:lnTo>
                <a:lnTo>
                  <a:pt x="1879980" y="77469"/>
                </a:lnTo>
                <a:lnTo>
                  <a:pt x="1880235" y="77342"/>
                </a:lnTo>
                <a:lnTo>
                  <a:pt x="1897317" y="77342"/>
                </a:lnTo>
                <a:lnTo>
                  <a:pt x="1902587" y="71246"/>
                </a:lnTo>
                <a:lnTo>
                  <a:pt x="1903353" y="70230"/>
                </a:lnTo>
                <a:close/>
              </a:path>
              <a:path w="1931034" h="638175">
                <a:moveTo>
                  <a:pt x="1908682" y="63118"/>
                </a:moveTo>
                <a:lnTo>
                  <a:pt x="1892808" y="63118"/>
                </a:lnTo>
                <a:lnTo>
                  <a:pt x="1886585" y="70357"/>
                </a:lnTo>
                <a:lnTo>
                  <a:pt x="1886712" y="70230"/>
                </a:lnTo>
                <a:lnTo>
                  <a:pt x="1903353" y="70230"/>
                </a:lnTo>
                <a:lnTo>
                  <a:pt x="1908513" y="63372"/>
                </a:lnTo>
                <a:lnTo>
                  <a:pt x="1908682" y="63118"/>
                </a:lnTo>
                <a:close/>
              </a:path>
              <a:path w="1931034" h="638175">
                <a:moveTo>
                  <a:pt x="1917631" y="48894"/>
                </a:moveTo>
                <a:lnTo>
                  <a:pt x="1902968" y="48894"/>
                </a:lnTo>
                <a:lnTo>
                  <a:pt x="1898015" y="56260"/>
                </a:lnTo>
                <a:lnTo>
                  <a:pt x="1892553" y="63372"/>
                </a:lnTo>
                <a:lnTo>
                  <a:pt x="1892808" y="63118"/>
                </a:lnTo>
                <a:lnTo>
                  <a:pt x="1908682" y="63118"/>
                </a:lnTo>
                <a:lnTo>
                  <a:pt x="1913509" y="55879"/>
                </a:lnTo>
                <a:lnTo>
                  <a:pt x="1917631" y="48894"/>
                </a:lnTo>
                <a:close/>
              </a:path>
              <a:path w="1931034" h="638175">
                <a:moveTo>
                  <a:pt x="1898142" y="56006"/>
                </a:moveTo>
                <a:lnTo>
                  <a:pt x="1897949" y="56260"/>
                </a:lnTo>
                <a:lnTo>
                  <a:pt x="1898142" y="56006"/>
                </a:lnTo>
                <a:close/>
              </a:path>
              <a:path w="1931034" h="638175">
                <a:moveTo>
                  <a:pt x="1926667" y="27812"/>
                </a:moveTo>
                <a:lnTo>
                  <a:pt x="1913381" y="27812"/>
                </a:lnTo>
                <a:lnTo>
                  <a:pt x="1910334" y="35305"/>
                </a:lnTo>
                <a:lnTo>
                  <a:pt x="1906777" y="42163"/>
                </a:lnTo>
                <a:lnTo>
                  <a:pt x="1902726" y="49254"/>
                </a:lnTo>
                <a:lnTo>
                  <a:pt x="1902968" y="48894"/>
                </a:lnTo>
                <a:lnTo>
                  <a:pt x="1917631" y="48894"/>
                </a:lnTo>
                <a:lnTo>
                  <a:pt x="1918080" y="48132"/>
                </a:lnTo>
                <a:lnTo>
                  <a:pt x="1922018" y="40385"/>
                </a:lnTo>
                <a:lnTo>
                  <a:pt x="1925193" y="32384"/>
                </a:lnTo>
                <a:lnTo>
                  <a:pt x="1926667" y="27812"/>
                </a:lnTo>
                <a:close/>
              </a:path>
              <a:path w="1931034" h="638175">
                <a:moveTo>
                  <a:pt x="1906904" y="41909"/>
                </a:moveTo>
                <a:lnTo>
                  <a:pt x="1906760" y="42163"/>
                </a:lnTo>
                <a:lnTo>
                  <a:pt x="1906904" y="41909"/>
                </a:lnTo>
                <a:close/>
              </a:path>
              <a:path w="1931034" h="638175">
                <a:moveTo>
                  <a:pt x="1910461" y="34797"/>
                </a:moveTo>
                <a:lnTo>
                  <a:pt x="1910207" y="35305"/>
                </a:lnTo>
                <a:lnTo>
                  <a:pt x="1910461" y="34797"/>
                </a:lnTo>
                <a:close/>
              </a:path>
              <a:path w="1931034" h="638175">
                <a:moveTo>
                  <a:pt x="1928551" y="20827"/>
                </a:moveTo>
                <a:lnTo>
                  <a:pt x="1915541" y="20827"/>
                </a:lnTo>
                <a:lnTo>
                  <a:pt x="1915414" y="21335"/>
                </a:lnTo>
                <a:lnTo>
                  <a:pt x="1913127" y="28193"/>
                </a:lnTo>
                <a:lnTo>
                  <a:pt x="1913381" y="27812"/>
                </a:lnTo>
                <a:lnTo>
                  <a:pt x="1926667" y="27812"/>
                </a:lnTo>
                <a:lnTo>
                  <a:pt x="1927733" y="24510"/>
                </a:lnTo>
                <a:lnTo>
                  <a:pt x="1928551" y="20827"/>
                </a:lnTo>
                <a:close/>
              </a:path>
              <a:path w="1931034" h="638175">
                <a:moveTo>
                  <a:pt x="1915524" y="20878"/>
                </a:moveTo>
                <a:lnTo>
                  <a:pt x="1915374" y="21335"/>
                </a:lnTo>
                <a:lnTo>
                  <a:pt x="1915524" y="20878"/>
                </a:lnTo>
                <a:close/>
              </a:path>
              <a:path w="1931034" h="638175">
                <a:moveTo>
                  <a:pt x="1929868" y="13969"/>
                </a:moveTo>
                <a:lnTo>
                  <a:pt x="1917192" y="13969"/>
                </a:lnTo>
                <a:lnTo>
                  <a:pt x="1915524" y="20878"/>
                </a:lnTo>
                <a:lnTo>
                  <a:pt x="1928551" y="20827"/>
                </a:lnTo>
                <a:lnTo>
                  <a:pt x="1929511" y="16509"/>
                </a:lnTo>
                <a:lnTo>
                  <a:pt x="1929868" y="13969"/>
                </a:lnTo>
                <a:close/>
              </a:path>
              <a:path w="1931034" h="638175">
                <a:moveTo>
                  <a:pt x="1918462" y="0"/>
                </a:moveTo>
                <a:lnTo>
                  <a:pt x="1918080" y="7492"/>
                </a:lnTo>
                <a:lnTo>
                  <a:pt x="1917065" y="14477"/>
                </a:lnTo>
                <a:lnTo>
                  <a:pt x="1917192" y="13969"/>
                </a:lnTo>
                <a:lnTo>
                  <a:pt x="1929868" y="13969"/>
                </a:lnTo>
                <a:lnTo>
                  <a:pt x="1930653" y="8381"/>
                </a:lnTo>
                <a:lnTo>
                  <a:pt x="1931035" y="761"/>
                </a:lnTo>
                <a:lnTo>
                  <a:pt x="1918462" y="0"/>
                </a:lnTo>
                <a:close/>
              </a:path>
              <a:path w="1931034" h="638175">
                <a:moveTo>
                  <a:pt x="1918080" y="6984"/>
                </a:moveTo>
                <a:lnTo>
                  <a:pt x="1918012" y="7492"/>
                </a:lnTo>
                <a:lnTo>
                  <a:pt x="1918080" y="69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9" name="Title 38">
            <a:extLst>
              <a:ext uri="{FF2B5EF4-FFF2-40B4-BE49-F238E27FC236}">
                <a16:creationId xmlns:a16="http://schemas.microsoft.com/office/drawing/2014/main" id="{7F6F3026-351D-44F6-9520-25498DC46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492443"/>
          </a:xfrm>
        </p:spPr>
        <p:txBody>
          <a:bodyPr/>
          <a:lstStyle/>
          <a:p>
            <a:r>
              <a:rPr lang="en-US" sz="3200" b="0" spc="4" dirty="0">
                <a:latin typeface="+mj-lt"/>
              </a:rPr>
              <a:t>Key-Query-Value</a:t>
            </a:r>
            <a:r>
              <a:rPr lang="en-US" sz="3200" b="0" spc="26" dirty="0">
                <a:latin typeface="+mj-lt"/>
              </a:rPr>
              <a:t> </a:t>
            </a:r>
            <a:r>
              <a:rPr lang="en-US" sz="3200" b="0" dirty="0">
                <a:latin typeface="+mj-lt"/>
              </a:rPr>
              <a:t>Attention</a:t>
            </a:r>
            <a:endParaRPr lang="en-US" b="0" dirty="0">
              <a:latin typeface="+mj-lt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A198899-0E0F-4E3E-AB34-F85023B13BCB}"/>
              </a:ext>
            </a:extLst>
          </p:cNvPr>
          <p:cNvSpPr txBox="1"/>
          <p:nvPr/>
        </p:nvSpPr>
        <p:spPr>
          <a:xfrm>
            <a:off x="0" y="6581001"/>
            <a:ext cx="930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Hewitt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17321" y="1727168"/>
            <a:ext cx="6269831" cy="27555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66700" indent="-257651">
              <a:spcBef>
                <a:spcPts val="79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7176" algn="l"/>
              </a:tabLst>
            </a:pPr>
            <a:r>
              <a:rPr sz="1725" dirty="0">
                <a:latin typeface="Calibri"/>
                <a:cs typeface="Calibri"/>
              </a:rPr>
              <a:t>What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if we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want to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look in </a:t>
            </a:r>
            <a:r>
              <a:rPr sz="1725" spc="-4" dirty="0">
                <a:latin typeface="Calibri"/>
                <a:cs typeface="Calibri"/>
              </a:rPr>
              <a:t>multiple</a:t>
            </a:r>
            <a:r>
              <a:rPr sz="1725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places </a:t>
            </a:r>
            <a:r>
              <a:rPr sz="1725" dirty="0">
                <a:latin typeface="Calibri"/>
                <a:cs typeface="Calibri"/>
              </a:rPr>
              <a:t>in the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sentence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at </a:t>
            </a:r>
            <a:r>
              <a:rPr sz="1725" spc="-4" dirty="0">
                <a:latin typeface="Calibri"/>
                <a:cs typeface="Calibri"/>
              </a:rPr>
              <a:t>once?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64061" y="2179987"/>
            <a:ext cx="75248" cy="393506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sz="1238" spc="153" dirty="0">
                <a:latin typeface="Cambria Math"/>
                <a:cs typeface="Cambria Math"/>
              </a:rPr>
              <a:t>𝑖</a:t>
            </a:r>
            <a:endParaRPr sz="1238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1190" y="2066830"/>
            <a:ext cx="7218045" cy="27555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00025" indent="-171450">
              <a:spcBef>
                <a:spcPts val="79"/>
              </a:spcBef>
              <a:buClr>
                <a:srgbClr val="007B92"/>
              </a:buClr>
              <a:buFont typeface="Times New Roman"/>
              <a:buChar char="•"/>
              <a:tabLst>
                <a:tab pos="200025" algn="l"/>
              </a:tabLst>
            </a:pPr>
            <a:r>
              <a:rPr sz="1725" spc="-4" dirty="0">
                <a:latin typeface="Calibri"/>
                <a:cs typeface="Calibri"/>
              </a:rPr>
              <a:t>For </a:t>
            </a:r>
            <a:r>
              <a:rPr sz="1725" dirty="0">
                <a:latin typeface="Calibri"/>
                <a:cs typeface="Calibri"/>
              </a:rPr>
              <a:t>word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spc="26" dirty="0">
                <a:latin typeface="Cambria Math"/>
                <a:cs typeface="Cambria Math"/>
              </a:rPr>
              <a:t>𝑖</a:t>
            </a:r>
            <a:r>
              <a:rPr sz="1725" spc="26" dirty="0">
                <a:latin typeface="Calibri"/>
                <a:cs typeface="Calibri"/>
              </a:rPr>
              <a:t>,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self-attention</a:t>
            </a:r>
            <a:r>
              <a:rPr sz="1725" spc="-4" dirty="0">
                <a:latin typeface="Calibri"/>
                <a:cs typeface="Calibri"/>
              </a:rPr>
              <a:t> “looks”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where</a:t>
            </a:r>
            <a:r>
              <a:rPr sz="1725" spc="15" dirty="0">
                <a:latin typeface="Calibri"/>
                <a:cs typeface="Calibri"/>
              </a:rPr>
              <a:t> </a:t>
            </a:r>
            <a:r>
              <a:rPr sz="1725" spc="113" dirty="0">
                <a:latin typeface="Cambria Math"/>
                <a:cs typeface="Cambria Math"/>
              </a:rPr>
              <a:t>𝑥</a:t>
            </a:r>
            <a:r>
              <a:rPr sz="1856" spc="169" baseline="31986" dirty="0">
                <a:latin typeface="Cambria Math"/>
                <a:cs typeface="Cambria Math"/>
              </a:rPr>
              <a:t>𝖳</a:t>
            </a:r>
            <a:r>
              <a:rPr sz="1725" spc="113" dirty="0">
                <a:latin typeface="Cambria Math"/>
                <a:cs typeface="Cambria Math"/>
              </a:rPr>
              <a:t>𝑄</a:t>
            </a:r>
            <a:r>
              <a:rPr sz="1856" spc="169" baseline="28619" dirty="0">
                <a:latin typeface="Cambria Math"/>
                <a:cs typeface="Cambria Math"/>
              </a:rPr>
              <a:t>𝖳</a:t>
            </a:r>
            <a:r>
              <a:rPr sz="1725" spc="113" dirty="0">
                <a:latin typeface="Cambria Math"/>
                <a:cs typeface="Cambria Math"/>
              </a:rPr>
              <a:t>𝐾𝑥</a:t>
            </a:r>
            <a:r>
              <a:rPr sz="1856" spc="169" baseline="-15151" dirty="0">
                <a:latin typeface="Cambria Math"/>
                <a:cs typeface="Cambria Math"/>
              </a:rPr>
              <a:t>𝑗</a:t>
            </a:r>
            <a:r>
              <a:rPr sz="1856" spc="349" baseline="-15151" dirty="0">
                <a:latin typeface="Cambria Math"/>
                <a:cs typeface="Cambria Math"/>
              </a:rPr>
              <a:t> </a:t>
            </a:r>
            <a:r>
              <a:rPr sz="1725" dirty="0">
                <a:latin typeface="Calibri"/>
                <a:cs typeface="Calibri"/>
              </a:rPr>
              <a:t>is</a:t>
            </a:r>
            <a:r>
              <a:rPr sz="1725" spc="-4" dirty="0">
                <a:latin typeface="Calibri"/>
                <a:cs typeface="Calibri"/>
              </a:rPr>
              <a:t> high, </a:t>
            </a:r>
            <a:r>
              <a:rPr sz="1725" dirty="0">
                <a:latin typeface="Calibri"/>
                <a:cs typeface="Calibri"/>
              </a:rPr>
              <a:t>but</a:t>
            </a:r>
            <a:r>
              <a:rPr sz="1725" spc="15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maybe we want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78335" y="3066955"/>
            <a:ext cx="240030" cy="203005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sz="1238" spc="180" dirty="0">
                <a:latin typeface="Cambria Math"/>
                <a:cs typeface="Cambria Math"/>
              </a:rPr>
              <a:t>𝑑</a:t>
            </a:r>
            <a:r>
              <a:rPr sz="1238" spc="15" dirty="0">
                <a:latin typeface="Cambria Math"/>
                <a:cs typeface="Cambria Math"/>
              </a:rPr>
              <a:t>×</a:t>
            </a:r>
            <a:endParaRPr sz="1238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08077" y="3185827"/>
            <a:ext cx="89535" cy="10478"/>
          </a:xfrm>
          <a:custGeom>
            <a:avLst/>
            <a:gdLst/>
            <a:ahLst/>
            <a:cxnLst/>
            <a:rect l="l" t="t" r="r" b="b"/>
            <a:pathLst>
              <a:path w="119379" h="13969">
                <a:moveTo>
                  <a:pt x="118872" y="0"/>
                </a:moveTo>
                <a:lnTo>
                  <a:pt x="0" y="0"/>
                </a:lnTo>
                <a:lnTo>
                  <a:pt x="0" y="13715"/>
                </a:lnTo>
                <a:lnTo>
                  <a:pt x="118872" y="13715"/>
                </a:lnTo>
                <a:lnTo>
                  <a:pt x="1188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 txBox="1"/>
          <p:nvPr/>
        </p:nvSpPr>
        <p:spPr>
          <a:xfrm>
            <a:off x="788746" y="2295886"/>
            <a:ext cx="7352824" cy="1679627"/>
          </a:xfrm>
          <a:prstGeom prst="rect">
            <a:avLst/>
          </a:prstGeom>
        </p:spPr>
        <p:txBody>
          <a:bodyPr vert="horz" wrap="square" lIns="0" tIns="61913" rIns="0" bIns="0" rtlCol="0">
            <a:spAutoFit/>
          </a:bodyPr>
          <a:lstStyle/>
          <a:p>
            <a:pPr marL="552450">
              <a:spcBef>
                <a:spcPts val="488"/>
              </a:spcBef>
            </a:pPr>
            <a:r>
              <a:rPr sz="1725" dirty="0">
                <a:latin typeface="Calibri"/>
                <a:cs typeface="Calibri"/>
              </a:rPr>
              <a:t>to</a:t>
            </a:r>
            <a:r>
              <a:rPr sz="1725" spc="-4" dirty="0">
                <a:latin typeface="Calibri"/>
                <a:cs typeface="Calibri"/>
              </a:rPr>
              <a:t> focus</a:t>
            </a:r>
            <a:r>
              <a:rPr sz="1725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on </a:t>
            </a:r>
            <a:r>
              <a:rPr sz="1725" dirty="0">
                <a:latin typeface="Calibri"/>
                <a:cs typeface="Calibri"/>
              </a:rPr>
              <a:t>different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dirty="0">
                <a:latin typeface="Cambria Math"/>
                <a:cs typeface="Cambria Math"/>
              </a:rPr>
              <a:t>𝑗</a:t>
            </a:r>
            <a:r>
              <a:rPr sz="1725" spc="38" dirty="0">
                <a:latin typeface="Cambria Math"/>
                <a:cs typeface="Cambria Math"/>
              </a:rPr>
              <a:t> </a:t>
            </a:r>
            <a:r>
              <a:rPr sz="1725" spc="-4" dirty="0">
                <a:latin typeface="Calibri"/>
                <a:cs typeface="Calibri"/>
              </a:rPr>
              <a:t>for</a:t>
            </a:r>
            <a:r>
              <a:rPr sz="1725" spc="-15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different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reasons?</a:t>
            </a:r>
          </a:p>
          <a:p>
            <a:pPr marL="295275" indent="-257651">
              <a:spcBef>
                <a:spcPts val="413"/>
              </a:spcBef>
              <a:buClr>
                <a:srgbClr val="8B1515"/>
              </a:buClr>
              <a:buFont typeface="Times New Roman"/>
              <a:buChar char="•"/>
              <a:tabLst>
                <a:tab pos="294799" algn="l"/>
                <a:tab pos="295751" algn="l"/>
              </a:tabLst>
            </a:pPr>
            <a:r>
              <a:rPr sz="1725" dirty="0">
                <a:latin typeface="Calibri"/>
                <a:cs typeface="Calibri"/>
              </a:rPr>
              <a:t>We’ll define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b="1" spc="-4" dirty="0">
                <a:latin typeface="Calibri"/>
                <a:cs typeface="Calibri"/>
              </a:rPr>
              <a:t>multiple</a:t>
            </a:r>
            <a:r>
              <a:rPr sz="1725" b="1" spc="8" dirty="0">
                <a:latin typeface="Calibri"/>
                <a:cs typeface="Calibri"/>
              </a:rPr>
              <a:t> </a:t>
            </a:r>
            <a:r>
              <a:rPr sz="1725" b="1" dirty="0">
                <a:latin typeface="Calibri"/>
                <a:cs typeface="Calibri"/>
              </a:rPr>
              <a:t>attention</a:t>
            </a:r>
            <a:r>
              <a:rPr sz="1725" b="1" spc="-4" dirty="0">
                <a:latin typeface="Calibri"/>
                <a:cs typeface="Calibri"/>
              </a:rPr>
              <a:t> “heads”</a:t>
            </a:r>
            <a:r>
              <a:rPr sz="1725" b="1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through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multiple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Q,K,V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matrices</a:t>
            </a:r>
            <a:endParaRPr sz="1725" dirty="0">
              <a:latin typeface="Calibri"/>
              <a:cs typeface="Calibri"/>
            </a:endParaRPr>
          </a:p>
          <a:p>
            <a:pPr marL="2119313">
              <a:lnSpc>
                <a:spcPts val="1039"/>
              </a:lnSpc>
              <a:spcBef>
                <a:spcPts val="614"/>
              </a:spcBef>
            </a:pPr>
            <a:r>
              <a:rPr sz="1013" spc="116" dirty="0">
                <a:latin typeface="Cambria Math"/>
                <a:cs typeface="Cambria Math"/>
              </a:rPr>
              <a:t>𝑑</a:t>
            </a:r>
            <a:endParaRPr sz="1013" dirty="0">
              <a:latin typeface="Cambria Math"/>
              <a:cs typeface="Cambria Math"/>
            </a:endParaRPr>
          </a:p>
          <a:p>
            <a:pPr marL="295275" indent="-257651">
              <a:lnSpc>
                <a:spcPts val="1890"/>
              </a:lnSpc>
              <a:buClr>
                <a:srgbClr val="8B1515"/>
              </a:buClr>
              <a:buFont typeface="Times New Roman"/>
              <a:buChar char="•"/>
              <a:tabLst>
                <a:tab pos="294799" algn="l"/>
                <a:tab pos="295751" algn="l"/>
                <a:tab pos="2119313" algn="l"/>
              </a:tabLst>
            </a:pPr>
            <a:r>
              <a:rPr sz="1725" dirty="0">
                <a:latin typeface="Calibri"/>
                <a:cs typeface="Calibri"/>
              </a:rPr>
              <a:t>Le</a:t>
            </a:r>
            <a:r>
              <a:rPr sz="1725" spc="-4" dirty="0">
                <a:latin typeface="Calibri"/>
                <a:cs typeface="Calibri"/>
              </a:rPr>
              <a:t>t</a:t>
            </a:r>
            <a:r>
              <a:rPr sz="1725" dirty="0">
                <a:latin typeface="Cambria Math"/>
                <a:cs typeface="Cambria Math"/>
              </a:rPr>
              <a:t>,</a:t>
            </a:r>
            <a:r>
              <a:rPr sz="1725" spc="-98" dirty="0">
                <a:latin typeface="Cambria Math"/>
                <a:cs typeface="Cambria Math"/>
              </a:rPr>
              <a:t> </a:t>
            </a:r>
            <a:r>
              <a:rPr sz="1725" spc="-53" dirty="0">
                <a:latin typeface="Cambria Math"/>
                <a:cs typeface="Cambria Math"/>
              </a:rPr>
              <a:t>𝑄</a:t>
            </a:r>
            <a:r>
              <a:rPr sz="1856" spc="-163" baseline="-15151" dirty="0">
                <a:latin typeface="Cambria Math"/>
                <a:cs typeface="Cambria Math"/>
              </a:rPr>
              <a:t>𝑃</a:t>
            </a:r>
            <a:r>
              <a:rPr sz="1725" dirty="0">
                <a:latin typeface="Cambria Math"/>
                <a:cs typeface="Cambria Math"/>
              </a:rPr>
              <a:t>,</a:t>
            </a:r>
            <a:r>
              <a:rPr sz="1725" spc="-98" dirty="0">
                <a:latin typeface="Cambria Math"/>
                <a:cs typeface="Cambria Math"/>
              </a:rPr>
              <a:t> </a:t>
            </a:r>
            <a:r>
              <a:rPr sz="1725" spc="-135" dirty="0">
                <a:latin typeface="Cambria Math"/>
                <a:cs typeface="Cambria Math"/>
              </a:rPr>
              <a:t>𝐾</a:t>
            </a:r>
            <a:r>
              <a:rPr sz="1856" spc="-163" baseline="-15151" dirty="0">
                <a:latin typeface="Cambria Math"/>
                <a:cs typeface="Cambria Math"/>
              </a:rPr>
              <a:t>𝑃</a:t>
            </a:r>
            <a:r>
              <a:rPr sz="1725" dirty="0">
                <a:latin typeface="Cambria Math"/>
                <a:cs typeface="Cambria Math"/>
              </a:rPr>
              <a:t>,</a:t>
            </a:r>
            <a:r>
              <a:rPr sz="1725" spc="-105" dirty="0">
                <a:latin typeface="Cambria Math"/>
                <a:cs typeface="Cambria Math"/>
              </a:rPr>
              <a:t> </a:t>
            </a:r>
            <a:r>
              <a:rPr sz="1725" spc="-225" dirty="0">
                <a:latin typeface="Cambria Math"/>
                <a:cs typeface="Cambria Math"/>
              </a:rPr>
              <a:t>𝑉</a:t>
            </a:r>
            <a:r>
              <a:rPr sz="1856" spc="-275" baseline="-15151" dirty="0">
                <a:latin typeface="Cambria Math"/>
                <a:cs typeface="Cambria Math"/>
              </a:rPr>
              <a:t>𝑃</a:t>
            </a:r>
            <a:r>
              <a:rPr sz="1856" baseline="-15151" dirty="0">
                <a:latin typeface="Cambria Math"/>
                <a:cs typeface="Cambria Math"/>
              </a:rPr>
              <a:t> </a:t>
            </a:r>
            <a:r>
              <a:rPr sz="1856" spc="5" baseline="-15151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∈</a:t>
            </a:r>
            <a:r>
              <a:rPr sz="1725" spc="98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ℝ	</a:t>
            </a:r>
            <a:r>
              <a:rPr sz="1519" spc="326" baseline="12345" dirty="0">
                <a:latin typeface="Cambria Math"/>
                <a:cs typeface="Cambria Math"/>
              </a:rPr>
              <a:t>ℎ</a:t>
            </a:r>
            <a:r>
              <a:rPr sz="1725" dirty="0">
                <a:latin typeface="Calibri"/>
                <a:cs typeface="Calibri"/>
              </a:rPr>
              <a:t>, </a:t>
            </a:r>
            <a:r>
              <a:rPr sz="1725" spc="-11" dirty="0">
                <a:latin typeface="Calibri"/>
                <a:cs typeface="Calibri"/>
              </a:rPr>
              <a:t>w</a:t>
            </a:r>
            <a:r>
              <a:rPr sz="1725" spc="-4" dirty="0">
                <a:latin typeface="Calibri"/>
                <a:cs typeface="Calibri"/>
              </a:rPr>
              <a:t>her</a:t>
            </a:r>
            <a:r>
              <a:rPr sz="1725" dirty="0">
                <a:latin typeface="Calibri"/>
                <a:cs typeface="Calibri"/>
              </a:rPr>
              <a:t>e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dirty="0">
                <a:latin typeface="Cambria Math"/>
                <a:cs typeface="Cambria Math"/>
              </a:rPr>
              <a:t>ℎ</a:t>
            </a:r>
            <a:r>
              <a:rPr sz="1725" spc="45" dirty="0">
                <a:latin typeface="Cambria Math"/>
                <a:cs typeface="Cambria Math"/>
              </a:rPr>
              <a:t> </a:t>
            </a:r>
            <a:r>
              <a:rPr sz="1725" dirty="0">
                <a:latin typeface="Calibri"/>
                <a:cs typeface="Calibri"/>
              </a:rPr>
              <a:t>is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the n</a:t>
            </a:r>
            <a:r>
              <a:rPr sz="1725" spc="-4" dirty="0">
                <a:latin typeface="Calibri"/>
                <a:cs typeface="Calibri"/>
              </a:rPr>
              <a:t>umbe</a:t>
            </a:r>
            <a:r>
              <a:rPr sz="1725" dirty="0">
                <a:latin typeface="Calibri"/>
                <a:cs typeface="Calibri"/>
              </a:rPr>
              <a:t>r</a:t>
            </a:r>
            <a:r>
              <a:rPr sz="1725" spc="-4" dirty="0">
                <a:latin typeface="Calibri"/>
                <a:cs typeface="Calibri"/>
              </a:rPr>
              <a:t> o</a:t>
            </a:r>
            <a:r>
              <a:rPr sz="1725" dirty="0">
                <a:latin typeface="Calibri"/>
                <a:cs typeface="Calibri"/>
              </a:rPr>
              <a:t>f</a:t>
            </a:r>
            <a:r>
              <a:rPr sz="1725" spc="-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at</a:t>
            </a:r>
            <a:r>
              <a:rPr sz="1725" spc="-8" dirty="0">
                <a:latin typeface="Calibri"/>
                <a:cs typeface="Calibri"/>
              </a:rPr>
              <a:t>t</a:t>
            </a:r>
            <a:r>
              <a:rPr sz="1725" dirty="0">
                <a:latin typeface="Calibri"/>
                <a:cs typeface="Calibri"/>
              </a:rPr>
              <a:t>ention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heads</a:t>
            </a:r>
            <a:r>
              <a:rPr sz="1725" dirty="0">
                <a:latin typeface="Calibri"/>
                <a:cs typeface="Calibri"/>
              </a:rPr>
              <a:t>,</a:t>
            </a:r>
            <a:r>
              <a:rPr sz="1725" spc="-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and</a:t>
            </a:r>
            <a:r>
              <a:rPr sz="1725" spc="15" dirty="0">
                <a:latin typeface="Calibri"/>
                <a:cs typeface="Calibri"/>
              </a:rPr>
              <a:t> </a:t>
            </a:r>
            <a:r>
              <a:rPr sz="1725" spc="-281" dirty="0">
                <a:latin typeface="Cambria Math"/>
                <a:cs typeface="Cambria Math"/>
              </a:rPr>
              <a:t>𝑃</a:t>
            </a:r>
            <a:r>
              <a:rPr sz="1725" dirty="0">
                <a:latin typeface="Cambria Math"/>
                <a:cs typeface="Cambria Math"/>
              </a:rPr>
              <a:t> </a:t>
            </a:r>
            <a:r>
              <a:rPr lang="en-US" sz="1725" dirty="0">
                <a:latin typeface="Cambria Math"/>
                <a:cs typeface="Cambria Math"/>
              </a:rPr>
              <a:t> </a:t>
            </a:r>
            <a:r>
              <a:rPr sz="1725" dirty="0">
                <a:latin typeface="Calibri"/>
                <a:cs typeface="Calibri"/>
              </a:rPr>
              <a:t>ranges</a:t>
            </a:r>
          </a:p>
          <a:p>
            <a:pPr marL="295275">
              <a:lnSpc>
                <a:spcPts val="2066"/>
              </a:lnSpc>
            </a:pPr>
            <a:r>
              <a:rPr sz="1725" spc="-4" dirty="0">
                <a:latin typeface="Calibri"/>
                <a:cs typeface="Calibri"/>
              </a:rPr>
              <a:t>from</a:t>
            </a:r>
            <a:r>
              <a:rPr sz="1725" spc="-19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1</a:t>
            </a:r>
            <a:r>
              <a:rPr sz="1725" spc="-19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to</a:t>
            </a:r>
            <a:r>
              <a:rPr sz="1725" spc="-11" dirty="0">
                <a:latin typeface="Calibri"/>
                <a:cs typeface="Calibri"/>
              </a:rPr>
              <a:t> </a:t>
            </a:r>
            <a:r>
              <a:rPr sz="1725" spc="15" dirty="0">
                <a:latin typeface="Cambria Math"/>
                <a:cs typeface="Cambria Math"/>
              </a:rPr>
              <a:t>ℎ</a:t>
            </a:r>
            <a:r>
              <a:rPr sz="1725" spc="15" dirty="0">
                <a:latin typeface="Calibri"/>
                <a:cs typeface="Calibri"/>
              </a:rPr>
              <a:t>.</a:t>
            </a:r>
            <a:endParaRPr sz="1725" dirty="0">
              <a:latin typeface="Calibri"/>
              <a:cs typeface="Calibri"/>
            </a:endParaRPr>
          </a:p>
          <a:p>
            <a:pPr marL="295275" indent="-257651">
              <a:spcBef>
                <a:spcPts val="413"/>
              </a:spcBef>
              <a:buClr>
                <a:srgbClr val="8B1515"/>
              </a:buClr>
              <a:buFont typeface="Times New Roman"/>
              <a:buChar char="•"/>
              <a:tabLst>
                <a:tab pos="294799" algn="l"/>
                <a:tab pos="295751" algn="l"/>
              </a:tabLst>
            </a:pPr>
            <a:r>
              <a:rPr sz="1725" spc="-4" dirty="0">
                <a:latin typeface="Calibri"/>
                <a:cs typeface="Calibri"/>
              </a:rPr>
              <a:t>Each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attention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head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performs</a:t>
            </a:r>
            <a:r>
              <a:rPr sz="1725" spc="-19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attention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independently:</a:t>
            </a:r>
            <a:endParaRPr sz="1725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70781" y="4068414"/>
            <a:ext cx="1099185" cy="265271"/>
          </a:xfrm>
          <a:custGeom>
            <a:avLst/>
            <a:gdLst/>
            <a:ahLst/>
            <a:cxnLst/>
            <a:rect l="l" t="t" r="r" b="b"/>
            <a:pathLst>
              <a:path w="1465579" h="353695">
                <a:moveTo>
                  <a:pt x="1372483" y="0"/>
                </a:moveTo>
                <a:lnTo>
                  <a:pt x="1368927" y="11811"/>
                </a:lnTo>
                <a:lnTo>
                  <a:pt x="1385139" y="20214"/>
                </a:lnTo>
                <a:lnTo>
                  <a:pt x="1399280" y="32464"/>
                </a:lnTo>
                <a:lnTo>
                  <a:pt x="1421251" y="68453"/>
                </a:lnTo>
                <a:lnTo>
                  <a:pt x="1434617" y="117443"/>
                </a:lnTo>
                <a:lnTo>
                  <a:pt x="1439031" y="176911"/>
                </a:lnTo>
                <a:lnTo>
                  <a:pt x="1437931" y="207891"/>
                </a:lnTo>
                <a:lnTo>
                  <a:pt x="1429065" y="261993"/>
                </a:lnTo>
                <a:lnTo>
                  <a:pt x="1411325" y="305020"/>
                </a:lnTo>
                <a:lnTo>
                  <a:pt x="1385139" y="333353"/>
                </a:lnTo>
                <a:lnTo>
                  <a:pt x="1368927" y="341756"/>
                </a:lnTo>
                <a:lnTo>
                  <a:pt x="1372483" y="353568"/>
                </a:lnTo>
                <a:lnTo>
                  <a:pt x="1411932" y="332486"/>
                </a:lnTo>
                <a:lnTo>
                  <a:pt x="1441190" y="292735"/>
                </a:lnTo>
                <a:lnTo>
                  <a:pt x="1459303" y="239283"/>
                </a:lnTo>
                <a:lnTo>
                  <a:pt x="1465320" y="176784"/>
                </a:lnTo>
                <a:lnTo>
                  <a:pt x="1463817" y="144395"/>
                </a:lnTo>
                <a:lnTo>
                  <a:pt x="1451764" y="86379"/>
                </a:lnTo>
                <a:lnTo>
                  <a:pt x="1427829" y="38558"/>
                </a:lnTo>
                <a:lnTo>
                  <a:pt x="1393487" y="8217"/>
                </a:lnTo>
                <a:lnTo>
                  <a:pt x="1372483" y="0"/>
                </a:lnTo>
                <a:close/>
              </a:path>
              <a:path w="1465579" h="353695">
                <a:moveTo>
                  <a:pt x="92958" y="0"/>
                </a:moveTo>
                <a:lnTo>
                  <a:pt x="53445" y="21066"/>
                </a:lnTo>
                <a:lnTo>
                  <a:pt x="24124" y="60706"/>
                </a:lnTo>
                <a:lnTo>
                  <a:pt x="6058" y="114268"/>
                </a:lnTo>
                <a:lnTo>
                  <a:pt x="0" y="176911"/>
                </a:lnTo>
                <a:lnTo>
                  <a:pt x="1514" y="209170"/>
                </a:lnTo>
                <a:lnTo>
                  <a:pt x="13602" y="267134"/>
                </a:lnTo>
                <a:lnTo>
                  <a:pt x="37504" y="314956"/>
                </a:lnTo>
                <a:lnTo>
                  <a:pt x="71933" y="345348"/>
                </a:lnTo>
                <a:lnTo>
                  <a:pt x="92958" y="353568"/>
                </a:lnTo>
                <a:lnTo>
                  <a:pt x="96514" y="341756"/>
                </a:lnTo>
                <a:lnTo>
                  <a:pt x="80246" y="333353"/>
                </a:lnTo>
                <a:lnTo>
                  <a:pt x="66097" y="321103"/>
                </a:lnTo>
                <a:lnTo>
                  <a:pt x="44063" y="285115"/>
                </a:lnTo>
                <a:lnTo>
                  <a:pt x="30743" y="236251"/>
                </a:lnTo>
                <a:lnTo>
                  <a:pt x="26287" y="176784"/>
                </a:lnTo>
                <a:lnTo>
                  <a:pt x="27400" y="145855"/>
                </a:lnTo>
                <a:lnTo>
                  <a:pt x="36302" y="91650"/>
                </a:lnTo>
                <a:lnTo>
                  <a:pt x="54044" y="48547"/>
                </a:lnTo>
                <a:lnTo>
                  <a:pt x="80246" y="20214"/>
                </a:lnTo>
                <a:lnTo>
                  <a:pt x="96514" y="11811"/>
                </a:lnTo>
                <a:lnTo>
                  <a:pt x="92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 txBox="1"/>
          <p:nvPr/>
        </p:nvSpPr>
        <p:spPr>
          <a:xfrm>
            <a:off x="3756184" y="4148519"/>
            <a:ext cx="102394" cy="203005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sz="1238" spc="-188" dirty="0">
                <a:latin typeface="Cambria Math"/>
                <a:cs typeface="Cambria Math"/>
              </a:rPr>
              <a:t>𝑃</a:t>
            </a:r>
            <a:endParaRPr sz="1238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31665" y="4035362"/>
            <a:ext cx="5939790" cy="2750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09550" indent="-171450">
              <a:spcBef>
                <a:spcPts val="75"/>
              </a:spcBef>
              <a:buClr>
                <a:srgbClr val="007B92"/>
              </a:buClr>
              <a:buFont typeface="Times New Roman"/>
              <a:buChar char="•"/>
              <a:tabLst>
                <a:tab pos="209550" algn="l"/>
                <a:tab pos="1272064" algn="l"/>
                <a:tab pos="2118360" algn="l"/>
                <a:tab pos="3205163" algn="l"/>
                <a:tab pos="4475321" algn="l"/>
              </a:tabLst>
            </a:pPr>
            <a:r>
              <a:rPr sz="1725" spc="-8" dirty="0">
                <a:latin typeface="Cambria Math"/>
                <a:cs typeface="Cambria Math"/>
              </a:rPr>
              <a:t>output</a:t>
            </a:r>
            <a:r>
              <a:rPr sz="1856" spc="-11" baseline="-15151" dirty="0">
                <a:latin typeface="Cambria Math"/>
                <a:cs typeface="Cambria Math"/>
              </a:rPr>
              <a:t>𝑃</a:t>
            </a:r>
            <a:r>
              <a:rPr sz="1856" spc="410" baseline="-15151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=	softmax	</a:t>
            </a:r>
            <a:r>
              <a:rPr sz="1725" spc="98" dirty="0">
                <a:latin typeface="Cambria Math"/>
                <a:cs typeface="Cambria Math"/>
              </a:rPr>
              <a:t>𝑋𝑄</a:t>
            </a:r>
            <a:r>
              <a:rPr sz="1856" spc="146" baseline="-15151" dirty="0">
                <a:latin typeface="Cambria Math"/>
                <a:cs typeface="Cambria Math"/>
              </a:rPr>
              <a:t>𝑃</a:t>
            </a:r>
            <a:r>
              <a:rPr sz="1725" spc="98" dirty="0">
                <a:latin typeface="Cambria Math"/>
                <a:cs typeface="Cambria Math"/>
              </a:rPr>
              <a:t>𝐾</a:t>
            </a:r>
            <a:r>
              <a:rPr sz="1856" spc="146" baseline="31986" dirty="0">
                <a:latin typeface="Cambria Math"/>
                <a:cs typeface="Cambria Math"/>
              </a:rPr>
              <a:t>𝖳</a:t>
            </a:r>
            <a:r>
              <a:rPr sz="1725" spc="98" dirty="0">
                <a:latin typeface="Cambria Math"/>
                <a:cs typeface="Cambria Math"/>
              </a:rPr>
              <a:t>𝑋</a:t>
            </a:r>
            <a:r>
              <a:rPr sz="1856" spc="146" baseline="28619" dirty="0">
                <a:latin typeface="Cambria Math"/>
                <a:cs typeface="Cambria Math"/>
              </a:rPr>
              <a:t>𝖳	</a:t>
            </a:r>
            <a:r>
              <a:rPr sz="1725" dirty="0">
                <a:latin typeface="Cambria Math"/>
                <a:cs typeface="Cambria Math"/>
              </a:rPr>
              <a:t>∗</a:t>
            </a:r>
            <a:r>
              <a:rPr sz="1725" spc="4" dirty="0">
                <a:latin typeface="Cambria Math"/>
                <a:cs typeface="Cambria Math"/>
              </a:rPr>
              <a:t> </a:t>
            </a:r>
            <a:r>
              <a:rPr sz="1725" spc="-68" dirty="0">
                <a:latin typeface="Cambria Math"/>
                <a:cs typeface="Cambria Math"/>
              </a:rPr>
              <a:t>𝑋𝑉</a:t>
            </a:r>
            <a:r>
              <a:rPr sz="1856" spc="-101" baseline="-15151" dirty="0">
                <a:latin typeface="Cambria Math"/>
                <a:cs typeface="Cambria Math"/>
              </a:rPr>
              <a:t>𝑃</a:t>
            </a:r>
            <a:r>
              <a:rPr sz="1725" spc="-68" dirty="0">
                <a:latin typeface="Calibri"/>
                <a:cs typeface="Calibri"/>
              </a:rPr>
              <a:t>,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where	</a:t>
            </a:r>
            <a:r>
              <a:rPr sz="1725" spc="-8" dirty="0">
                <a:latin typeface="Cambria Math"/>
                <a:cs typeface="Cambria Math"/>
              </a:rPr>
              <a:t>output</a:t>
            </a:r>
            <a:r>
              <a:rPr sz="1856" spc="-11" baseline="-15151" dirty="0">
                <a:latin typeface="Cambria Math"/>
                <a:cs typeface="Cambria Math"/>
              </a:rPr>
              <a:t>𝑃</a:t>
            </a:r>
            <a:r>
              <a:rPr sz="1856" spc="365" baseline="-15151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∈ </a:t>
            </a:r>
            <a:r>
              <a:rPr sz="1725" spc="56" dirty="0">
                <a:latin typeface="Cambria Math"/>
                <a:cs typeface="Cambria Math"/>
              </a:rPr>
              <a:t>ℝ</a:t>
            </a:r>
            <a:r>
              <a:rPr sz="1856" spc="84" baseline="28619" dirty="0">
                <a:latin typeface="Cambria Math"/>
                <a:cs typeface="Cambria Math"/>
              </a:rPr>
              <a:t>𝑑/ℎ</a:t>
            </a:r>
            <a:endParaRPr sz="1856" baseline="28619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8271" y="4302328"/>
            <a:ext cx="5263991" cy="665727"/>
          </a:xfrm>
          <a:prstGeom prst="rect">
            <a:avLst/>
          </a:prstGeom>
        </p:spPr>
        <p:txBody>
          <a:bodyPr vert="horz" wrap="square" lIns="0" tIns="70009" rIns="0" bIns="0" rtlCol="0">
            <a:spAutoFit/>
          </a:bodyPr>
          <a:lstStyle/>
          <a:p>
            <a:pPr marL="285750" indent="-257651">
              <a:spcBef>
                <a:spcPts val="551"/>
              </a:spcBef>
              <a:buClr>
                <a:srgbClr val="8B1515"/>
              </a:buClr>
              <a:buFont typeface="Times New Roman"/>
              <a:buChar char="•"/>
              <a:tabLst>
                <a:tab pos="285274" algn="l"/>
                <a:tab pos="286226" algn="l"/>
              </a:tabLst>
            </a:pPr>
            <a:r>
              <a:rPr sz="1725" dirty="0">
                <a:latin typeface="Calibri"/>
                <a:cs typeface="Calibri"/>
              </a:rPr>
              <a:t>Then </a:t>
            </a:r>
            <a:r>
              <a:rPr sz="1725" spc="-4" dirty="0">
                <a:latin typeface="Calibri"/>
                <a:cs typeface="Calibri"/>
              </a:rPr>
              <a:t>the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outputs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of </a:t>
            </a:r>
            <a:r>
              <a:rPr sz="1725" dirty="0">
                <a:latin typeface="Calibri"/>
                <a:cs typeface="Calibri"/>
              </a:rPr>
              <a:t>all</a:t>
            </a:r>
            <a:r>
              <a:rPr sz="1725" spc="-11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the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heads are</a:t>
            </a:r>
            <a:r>
              <a:rPr sz="1725" spc="-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combined!</a:t>
            </a:r>
            <a:endParaRPr sz="1725">
              <a:latin typeface="Calibri"/>
              <a:cs typeface="Calibri"/>
            </a:endParaRPr>
          </a:p>
          <a:p>
            <a:pPr marL="542925" lvl="1" indent="-171926">
              <a:spcBef>
                <a:spcPts val="476"/>
              </a:spcBef>
              <a:buClr>
                <a:srgbClr val="007B92"/>
              </a:buClr>
              <a:buFont typeface="Times New Roman"/>
              <a:buChar char="•"/>
              <a:tabLst>
                <a:tab pos="543401" algn="l"/>
              </a:tabLst>
            </a:pPr>
            <a:r>
              <a:rPr sz="1725" dirty="0">
                <a:latin typeface="Cambria Math"/>
                <a:cs typeface="Cambria Math"/>
              </a:rPr>
              <a:t>output</a:t>
            </a:r>
            <a:r>
              <a:rPr sz="1725" spc="86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=</a:t>
            </a:r>
            <a:r>
              <a:rPr sz="1725" spc="90" dirty="0">
                <a:latin typeface="Cambria Math"/>
                <a:cs typeface="Cambria Math"/>
              </a:rPr>
              <a:t> </a:t>
            </a:r>
            <a:r>
              <a:rPr sz="1725" spc="15" dirty="0">
                <a:latin typeface="Cambria Math"/>
                <a:cs typeface="Cambria Math"/>
              </a:rPr>
              <a:t>𝑌[output</a:t>
            </a:r>
            <a:r>
              <a:rPr sz="1856" spc="23" baseline="-15151" dirty="0">
                <a:latin typeface="Cambria Math"/>
                <a:cs typeface="Cambria Math"/>
              </a:rPr>
              <a:t>1</a:t>
            </a:r>
            <a:r>
              <a:rPr sz="1725" spc="15" dirty="0">
                <a:latin typeface="Cambria Math"/>
                <a:cs typeface="Cambria Math"/>
              </a:rPr>
              <a:t>;</a:t>
            </a:r>
            <a:r>
              <a:rPr sz="1725" spc="-98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…</a:t>
            </a:r>
            <a:r>
              <a:rPr sz="1725" spc="-98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;</a:t>
            </a:r>
            <a:r>
              <a:rPr sz="1725" spc="-90" dirty="0">
                <a:latin typeface="Cambria Math"/>
                <a:cs typeface="Cambria Math"/>
              </a:rPr>
              <a:t> </a:t>
            </a:r>
            <a:r>
              <a:rPr sz="1725" spc="26" dirty="0">
                <a:latin typeface="Cambria Math"/>
                <a:cs typeface="Cambria Math"/>
              </a:rPr>
              <a:t>output</a:t>
            </a:r>
            <a:r>
              <a:rPr sz="1856" spc="39" baseline="-15151" dirty="0">
                <a:latin typeface="Cambria Math"/>
                <a:cs typeface="Cambria Math"/>
              </a:rPr>
              <a:t>ℎ</a:t>
            </a:r>
            <a:r>
              <a:rPr sz="1725" spc="26" dirty="0">
                <a:latin typeface="Cambria Math"/>
                <a:cs typeface="Cambria Math"/>
              </a:rPr>
              <a:t>]</a:t>
            </a:r>
            <a:r>
              <a:rPr sz="1725" spc="26" dirty="0">
                <a:latin typeface="Calibri"/>
                <a:cs typeface="Calibri"/>
              </a:rPr>
              <a:t>,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where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mbria Math"/>
                <a:cs typeface="Cambria Math"/>
              </a:rPr>
              <a:t>𝑌</a:t>
            </a:r>
            <a:r>
              <a:rPr sz="1725" spc="135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∈</a:t>
            </a:r>
            <a:r>
              <a:rPr sz="1725" spc="98" dirty="0">
                <a:latin typeface="Cambria Math"/>
                <a:cs typeface="Cambria Math"/>
              </a:rPr>
              <a:t> </a:t>
            </a:r>
            <a:r>
              <a:rPr sz="1725" spc="56" dirty="0">
                <a:latin typeface="Cambria Math"/>
                <a:cs typeface="Cambria Math"/>
              </a:rPr>
              <a:t>ℝ</a:t>
            </a:r>
            <a:r>
              <a:rPr sz="1856" spc="84" baseline="28619" dirty="0">
                <a:latin typeface="Cambria Math"/>
                <a:cs typeface="Cambria Math"/>
              </a:rPr>
              <a:t>𝑑×𝑑</a:t>
            </a:r>
            <a:endParaRPr sz="1856" baseline="28619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7321" y="5314340"/>
            <a:ext cx="6687979" cy="541013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66700" indent="-257651">
              <a:spcBef>
                <a:spcPts val="79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7176" algn="l"/>
              </a:tabLst>
            </a:pPr>
            <a:r>
              <a:rPr sz="1725" spc="-4" dirty="0">
                <a:latin typeface="Calibri"/>
                <a:cs typeface="Calibri"/>
              </a:rPr>
              <a:t>Each</a:t>
            </a:r>
            <a:r>
              <a:rPr sz="1725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head </a:t>
            </a:r>
            <a:r>
              <a:rPr sz="1725" dirty="0">
                <a:latin typeface="Calibri"/>
                <a:cs typeface="Calibri"/>
              </a:rPr>
              <a:t>gets</a:t>
            </a:r>
            <a:r>
              <a:rPr sz="1725" spc="15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to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“look”</a:t>
            </a:r>
            <a:r>
              <a:rPr sz="1725" dirty="0">
                <a:latin typeface="Calibri"/>
                <a:cs typeface="Calibri"/>
              </a:rPr>
              <a:t> at different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things,</a:t>
            </a:r>
            <a:r>
              <a:rPr sz="1725" dirty="0">
                <a:latin typeface="Calibri"/>
                <a:cs typeface="Calibri"/>
              </a:rPr>
              <a:t> and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construct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value vectors</a:t>
            </a:r>
            <a:endParaRPr sz="1725">
              <a:latin typeface="Calibri"/>
              <a:cs typeface="Calibri"/>
            </a:endParaRPr>
          </a:p>
          <a:p>
            <a:pPr marL="266700"/>
            <a:r>
              <a:rPr sz="1725" spc="-4" dirty="0">
                <a:latin typeface="Calibri"/>
                <a:cs typeface="Calibri"/>
              </a:rPr>
              <a:t>differently.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113AFE-F30B-4A66-8335-5E2660D3248A}"/>
              </a:ext>
            </a:extLst>
          </p:cNvPr>
          <p:cNvSpPr txBox="1"/>
          <p:nvPr/>
        </p:nvSpPr>
        <p:spPr>
          <a:xfrm>
            <a:off x="0" y="6581001"/>
            <a:ext cx="930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Hewitt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A06893D3-9CF4-4815-B4BF-47C39D644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492443"/>
          </a:xfrm>
        </p:spPr>
        <p:txBody>
          <a:bodyPr/>
          <a:lstStyle/>
          <a:p>
            <a:r>
              <a:rPr lang="en-US" sz="3200" b="0" spc="4" dirty="0">
                <a:latin typeface="+mj-lt"/>
              </a:rPr>
              <a:t>Multi-headed</a:t>
            </a:r>
            <a:r>
              <a:rPr lang="en-US" sz="3200" b="0" spc="15" dirty="0">
                <a:latin typeface="+mj-lt"/>
              </a:rPr>
              <a:t> </a:t>
            </a:r>
            <a:r>
              <a:rPr lang="en-US" sz="3200" b="0" spc="4" dirty="0">
                <a:latin typeface="+mj-lt"/>
              </a:rPr>
              <a:t>attention</a:t>
            </a:r>
            <a:endParaRPr lang="en-US" b="0" dirty="0">
              <a:latin typeface="+mj-l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17321" y="1727168"/>
            <a:ext cx="6269831" cy="27555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66700" indent="-257651">
              <a:spcBef>
                <a:spcPts val="79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7176" algn="l"/>
              </a:tabLst>
            </a:pPr>
            <a:r>
              <a:rPr sz="1725" dirty="0">
                <a:latin typeface="Calibri"/>
                <a:cs typeface="Calibri"/>
              </a:rPr>
              <a:t>What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if we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want to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look in </a:t>
            </a:r>
            <a:r>
              <a:rPr sz="1725" spc="-4" dirty="0">
                <a:latin typeface="Calibri"/>
                <a:cs typeface="Calibri"/>
              </a:rPr>
              <a:t>multiple</a:t>
            </a:r>
            <a:r>
              <a:rPr sz="1725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places </a:t>
            </a:r>
            <a:r>
              <a:rPr sz="1725" dirty="0">
                <a:latin typeface="Calibri"/>
                <a:cs typeface="Calibri"/>
              </a:rPr>
              <a:t>in the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sentence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at </a:t>
            </a:r>
            <a:r>
              <a:rPr sz="1725" spc="-4" dirty="0">
                <a:latin typeface="Calibri"/>
                <a:cs typeface="Calibri"/>
              </a:rPr>
              <a:t>once?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64061" y="2179987"/>
            <a:ext cx="75248" cy="393506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sz="1238" spc="153" dirty="0">
                <a:latin typeface="Cambria Math"/>
                <a:cs typeface="Cambria Math"/>
              </a:rPr>
              <a:t>𝑖</a:t>
            </a:r>
            <a:endParaRPr sz="1238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1190" y="2066830"/>
            <a:ext cx="7218045" cy="27555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00025" indent="-171450">
              <a:spcBef>
                <a:spcPts val="79"/>
              </a:spcBef>
              <a:buClr>
                <a:srgbClr val="007B92"/>
              </a:buClr>
              <a:buFont typeface="Times New Roman"/>
              <a:buChar char="•"/>
              <a:tabLst>
                <a:tab pos="200025" algn="l"/>
              </a:tabLst>
            </a:pPr>
            <a:r>
              <a:rPr sz="1725" spc="-4" dirty="0">
                <a:latin typeface="Calibri"/>
                <a:cs typeface="Calibri"/>
              </a:rPr>
              <a:t>For </a:t>
            </a:r>
            <a:r>
              <a:rPr sz="1725" dirty="0">
                <a:latin typeface="Calibri"/>
                <a:cs typeface="Calibri"/>
              </a:rPr>
              <a:t>word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spc="26" dirty="0">
                <a:latin typeface="Cambria Math"/>
                <a:cs typeface="Cambria Math"/>
              </a:rPr>
              <a:t>𝑖</a:t>
            </a:r>
            <a:r>
              <a:rPr sz="1725" spc="26" dirty="0">
                <a:latin typeface="Calibri"/>
                <a:cs typeface="Calibri"/>
              </a:rPr>
              <a:t>,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self-attention</a:t>
            </a:r>
            <a:r>
              <a:rPr sz="1725" spc="-4" dirty="0">
                <a:latin typeface="Calibri"/>
                <a:cs typeface="Calibri"/>
              </a:rPr>
              <a:t> “looks”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where</a:t>
            </a:r>
            <a:r>
              <a:rPr sz="1725" spc="15" dirty="0">
                <a:latin typeface="Calibri"/>
                <a:cs typeface="Calibri"/>
              </a:rPr>
              <a:t> </a:t>
            </a:r>
            <a:r>
              <a:rPr sz="1725" spc="113" dirty="0">
                <a:latin typeface="Cambria Math"/>
                <a:cs typeface="Cambria Math"/>
              </a:rPr>
              <a:t>𝑥</a:t>
            </a:r>
            <a:r>
              <a:rPr sz="1856" spc="169" baseline="31986" dirty="0">
                <a:latin typeface="Cambria Math"/>
                <a:cs typeface="Cambria Math"/>
              </a:rPr>
              <a:t>𝖳</a:t>
            </a:r>
            <a:r>
              <a:rPr sz="1725" spc="113" dirty="0">
                <a:latin typeface="Cambria Math"/>
                <a:cs typeface="Cambria Math"/>
              </a:rPr>
              <a:t>𝑄</a:t>
            </a:r>
            <a:r>
              <a:rPr sz="1856" spc="169" baseline="28619" dirty="0">
                <a:latin typeface="Cambria Math"/>
                <a:cs typeface="Cambria Math"/>
              </a:rPr>
              <a:t>𝖳</a:t>
            </a:r>
            <a:r>
              <a:rPr sz="1725" spc="113" dirty="0">
                <a:latin typeface="Cambria Math"/>
                <a:cs typeface="Cambria Math"/>
              </a:rPr>
              <a:t>𝐾𝑥</a:t>
            </a:r>
            <a:r>
              <a:rPr sz="1856" spc="169" baseline="-15151" dirty="0">
                <a:latin typeface="Cambria Math"/>
                <a:cs typeface="Cambria Math"/>
              </a:rPr>
              <a:t>𝑗</a:t>
            </a:r>
            <a:r>
              <a:rPr sz="1856" spc="349" baseline="-15151" dirty="0">
                <a:latin typeface="Cambria Math"/>
                <a:cs typeface="Cambria Math"/>
              </a:rPr>
              <a:t> </a:t>
            </a:r>
            <a:r>
              <a:rPr sz="1725" dirty="0">
                <a:latin typeface="Calibri"/>
                <a:cs typeface="Calibri"/>
              </a:rPr>
              <a:t>is</a:t>
            </a:r>
            <a:r>
              <a:rPr sz="1725" spc="-4" dirty="0">
                <a:latin typeface="Calibri"/>
                <a:cs typeface="Calibri"/>
              </a:rPr>
              <a:t> high, </a:t>
            </a:r>
            <a:r>
              <a:rPr sz="1725" dirty="0">
                <a:latin typeface="Calibri"/>
                <a:cs typeface="Calibri"/>
              </a:rPr>
              <a:t>but</a:t>
            </a:r>
            <a:r>
              <a:rPr sz="1725" spc="15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maybe we want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78335" y="3066955"/>
            <a:ext cx="240030" cy="203005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sz="1238" spc="180" dirty="0">
                <a:latin typeface="Cambria Math"/>
                <a:cs typeface="Cambria Math"/>
              </a:rPr>
              <a:t>𝑑</a:t>
            </a:r>
            <a:r>
              <a:rPr sz="1238" spc="15" dirty="0">
                <a:latin typeface="Cambria Math"/>
                <a:cs typeface="Cambria Math"/>
              </a:rPr>
              <a:t>×</a:t>
            </a:r>
            <a:endParaRPr sz="1238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08077" y="3185827"/>
            <a:ext cx="89535" cy="10478"/>
          </a:xfrm>
          <a:custGeom>
            <a:avLst/>
            <a:gdLst/>
            <a:ahLst/>
            <a:cxnLst/>
            <a:rect l="l" t="t" r="r" b="b"/>
            <a:pathLst>
              <a:path w="119379" h="13969">
                <a:moveTo>
                  <a:pt x="118872" y="0"/>
                </a:moveTo>
                <a:lnTo>
                  <a:pt x="0" y="0"/>
                </a:lnTo>
                <a:lnTo>
                  <a:pt x="0" y="13715"/>
                </a:lnTo>
                <a:lnTo>
                  <a:pt x="118872" y="13715"/>
                </a:lnTo>
                <a:lnTo>
                  <a:pt x="11887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 txBox="1"/>
          <p:nvPr/>
        </p:nvSpPr>
        <p:spPr>
          <a:xfrm>
            <a:off x="798271" y="2295887"/>
            <a:ext cx="7333774" cy="1352230"/>
          </a:xfrm>
          <a:prstGeom prst="rect">
            <a:avLst/>
          </a:prstGeom>
        </p:spPr>
        <p:txBody>
          <a:bodyPr vert="horz" wrap="square" lIns="0" tIns="61913" rIns="0" bIns="0" rtlCol="0">
            <a:spAutoFit/>
          </a:bodyPr>
          <a:lstStyle/>
          <a:p>
            <a:pPr marL="542925">
              <a:spcBef>
                <a:spcPts val="488"/>
              </a:spcBef>
            </a:pPr>
            <a:r>
              <a:rPr sz="1725" dirty="0">
                <a:latin typeface="Calibri"/>
                <a:cs typeface="Calibri"/>
              </a:rPr>
              <a:t>to</a:t>
            </a:r>
            <a:r>
              <a:rPr sz="1725" spc="-4" dirty="0">
                <a:latin typeface="Calibri"/>
                <a:cs typeface="Calibri"/>
              </a:rPr>
              <a:t> focus</a:t>
            </a:r>
            <a:r>
              <a:rPr sz="1725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on </a:t>
            </a:r>
            <a:r>
              <a:rPr sz="1725" dirty="0">
                <a:latin typeface="Calibri"/>
                <a:cs typeface="Calibri"/>
              </a:rPr>
              <a:t>different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dirty="0">
                <a:latin typeface="Cambria Math"/>
                <a:cs typeface="Cambria Math"/>
              </a:rPr>
              <a:t>𝑗</a:t>
            </a:r>
            <a:r>
              <a:rPr sz="1725" spc="38" dirty="0">
                <a:latin typeface="Cambria Math"/>
                <a:cs typeface="Cambria Math"/>
              </a:rPr>
              <a:t> </a:t>
            </a:r>
            <a:r>
              <a:rPr sz="1725" spc="-4" dirty="0">
                <a:latin typeface="Calibri"/>
                <a:cs typeface="Calibri"/>
              </a:rPr>
              <a:t>for</a:t>
            </a:r>
            <a:r>
              <a:rPr sz="1725" spc="-15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different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reasons?</a:t>
            </a:r>
          </a:p>
          <a:p>
            <a:pPr marL="285750" indent="-257651">
              <a:spcBef>
                <a:spcPts val="413"/>
              </a:spcBef>
              <a:buClr>
                <a:srgbClr val="8B1515"/>
              </a:buClr>
              <a:buFont typeface="Times New Roman"/>
              <a:buChar char="•"/>
              <a:tabLst>
                <a:tab pos="285274" algn="l"/>
                <a:tab pos="286226" algn="l"/>
              </a:tabLst>
            </a:pPr>
            <a:r>
              <a:rPr sz="1725" dirty="0">
                <a:latin typeface="Calibri"/>
                <a:cs typeface="Calibri"/>
              </a:rPr>
              <a:t>We’ll define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b="1" spc="-4" dirty="0">
                <a:latin typeface="Calibri"/>
                <a:cs typeface="Calibri"/>
              </a:rPr>
              <a:t>multiple</a:t>
            </a:r>
            <a:r>
              <a:rPr sz="1725" b="1" spc="8" dirty="0">
                <a:latin typeface="Calibri"/>
                <a:cs typeface="Calibri"/>
              </a:rPr>
              <a:t> </a:t>
            </a:r>
            <a:r>
              <a:rPr sz="1725" b="1" dirty="0">
                <a:latin typeface="Calibri"/>
                <a:cs typeface="Calibri"/>
              </a:rPr>
              <a:t>attention</a:t>
            </a:r>
            <a:r>
              <a:rPr sz="1725" b="1" spc="-4" dirty="0">
                <a:latin typeface="Calibri"/>
                <a:cs typeface="Calibri"/>
              </a:rPr>
              <a:t> “heads”</a:t>
            </a:r>
            <a:r>
              <a:rPr sz="1725" b="1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through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multiple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Q,K,V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matrices</a:t>
            </a:r>
            <a:endParaRPr sz="1725" dirty="0">
              <a:latin typeface="Calibri"/>
              <a:cs typeface="Calibri"/>
            </a:endParaRPr>
          </a:p>
          <a:p>
            <a:pPr marL="2109788">
              <a:lnSpc>
                <a:spcPts val="1039"/>
              </a:lnSpc>
              <a:spcBef>
                <a:spcPts val="614"/>
              </a:spcBef>
            </a:pPr>
            <a:r>
              <a:rPr sz="1013" spc="116" dirty="0">
                <a:latin typeface="Cambria Math"/>
                <a:cs typeface="Cambria Math"/>
              </a:rPr>
              <a:t>𝑑</a:t>
            </a:r>
            <a:endParaRPr sz="1013" dirty="0">
              <a:latin typeface="Cambria Math"/>
              <a:cs typeface="Cambria Math"/>
            </a:endParaRPr>
          </a:p>
          <a:p>
            <a:pPr marL="285750" indent="-257651">
              <a:lnSpc>
                <a:spcPts val="1890"/>
              </a:lnSpc>
              <a:buClr>
                <a:srgbClr val="8B1515"/>
              </a:buClr>
              <a:buFont typeface="Times New Roman"/>
              <a:buChar char="•"/>
              <a:tabLst>
                <a:tab pos="285274" algn="l"/>
                <a:tab pos="286226" algn="l"/>
                <a:tab pos="2109788" algn="l"/>
              </a:tabLst>
            </a:pPr>
            <a:r>
              <a:rPr sz="1725" dirty="0">
                <a:latin typeface="Calibri"/>
                <a:cs typeface="Calibri"/>
              </a:rPr>
              <a:t>Le</a:t>
            </a:r>
            <a:r>
              <a:rPr sz="1725" spc="-4" dirty="0">
                <a:latin typeface="Calibri"/>
                <a:cs typeface="Calibri"/>
              </a:rPr>
              <a:t>t</a:t>
            </a:r>
            <a:r>
              <a:rPr sz="1725" dirty="0">
                <a:latin typeface="Cambria Math"/>
                <a:cs typeface="Cambria Math"/>
              </a:rPr>
              <a:t>,</a:t>
            </a:r>
            <a:r>
              <a:rPr sz="1725" spc="-98" dirty="0">
                <a:latin typeface="Cambria Math"/>
                <a:cs typeface="Cambria Math"/>
              </a:rPr>
              <a:t> </a:t>
            </a:r>
            <a:r>
              <a:rPr sz="1725" spc="-53" dirty="0">
                <a:latin typeface="Cambria Math"/>
                <a:cs typeface="Cambria Math"/>
              </a:rPr>
              <a:t>𝑄</a:t>
            </a:r>
            <a:r>
              <a:rPr sz="1856" spc="-163" baseline="-15151" dirty="0">
                <a:latin typeface="Cambria Math"/>
                <a:cs typeface="Cambria Math"/>
              </a:rPr>
              <a:t>𝑃</a:t>
            </a:r>
            <a:r>
              <a:rPr sz="1725" dirty="0">
                <a:latin typeface="Cambria Math"/>
                <a:cs typeface="Cambria Math"/>
              </a:rPr>
              <a:t>,</a:t>
            </a:r>
            <a:r>
              <a:rPr sz="1725" spc="-98" dirty="0">
                <a:latin typeface="Cambria Math"/>
                <a:cs typeface="Cambria Math"/>
              </a:rPr>
              <a:t> </a:t>
            </a:r>
            <a:r>
              <a:rPr sz="1725" spc="-135" dirty="0">
                <a:latin typeface="Cambria Math"/>
                <a:cs typeface="Cambria Math"/>
              </a:rPr>
              <a:t>𝐾</a:t>
            </a:r>
            <a:r>
              <a:rPr sz="1856" spc="-163" baseline="-15151" dirty="0">
                <a:latin typeface="Cambria Math"/>
                <a:cs typeface="Cambria Math"/>
              </a:rPr>
              <a:t>𝑃</a:t>
            </a:r>
            <a:r>
              <a:rPr sz="1725" dirty="0">
                <a:latin typeface="Cambria Math"/>
                <a:cs typeface="Cambria Math"/>
              </a:rPr>
              <a:t>,</a:t>
            </a:r>
            <a:r>
              <a:rPr sz="1725" spc="-105" dirty="0">
                <a:latin typeface="Cambria Math"/>
                <a:cs typeface="Cambria Math"/>
              </a:rPr>
              <a:t> </a:t>
            </a:r>
            <a:r>
              <a:rPr sz="1725" spc="-225" dirty="0">
                <a:latin typeface="Cambria Math"/>
                <a:cs typeface="Cambria Math"/>
              </a:rPr>
              <a:t>𝑉</a:t>
            </a:r>
            <a:r>
              <a:rPr sz="1856" spc="-275" baseline="-15151" dirty="0">
                <a:latin typeface="Cambria Math"/>
                <a:cs typeface="Cambria Math"/>
              </a:rPr>
              <a:t>𝑃</a:t>
            </a:r>
            <a:r>
              <a:rPr sz="1856" baseline="-15151" dirty="0">
                <a:latin typeface="Cambria Math"/>
                <a:cs typeface="Cambria Math"/>
              </a:rPr>
              <a:t> </a:t>
            </a:r>
            <a:r>
              <a:rPr sz="1856" spc="5" baseline="-15151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∈</a:t>
            </a:r>
            <a:r>
              <a:rPr sz="1725" spc="98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ℝ	</a:t>
            </a:r>
            <a:r>
              <a:rPr sz="1519" spc="326" baseline="12345" dirty="0">
                <a:latin typeface="Cambria Math"/>
                <a:cs typeface="Cambria Math"/>
              </a:rPr>
              <a:t>ℎ</a:t>
            </a:r>
            <a:r>
              <a:rPr sz="1725" dirty="0">
                <a:latin typeface="Calibri"/>
                <a:cs typeface="Calibri"/>
              </a:rPr>
              <a:t>, </a:t>
            </a:r>
            <a:r>
              <a:rPr sz="1725" spc="-11" dirty="0">
                <a:latin typeface="Calibri"/>
                <a:cs typeface="Calibri"/>
              </a:rPr>
              <a:t>w</a:t>
            </a:r>
            <a:r>
              <a:rPr sz="1725" spc="-4" dirty="0">
                <a:latin typeface="Calibri"/>
                <a:cs typeface="Calibri"/>
              </a:rPr>
              <a:t>her</a:t>
            </a:r>
            <a:r>
              <a:rPr sz="1725" dirty="0">
                <a:latin typeface="Calibri"/>
                <a:cs typeface="Calibri"/>
              </a:rPr>
              <a:t>e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dirty="0">
                <a:latin typeface="Cambria Math"/>
                <a:cs typeface="Cambria Math"/>
              </a:rPr>
              <a:t>ℎ</a:t>
            </a:r>
            <a:r>
              <a:rPr sz="1725" spc="45" dirty="0">
                <a:latin typeface="Cambria Math"/>
                <a:cs typeface="Cambria Math"/>
              </a:rPr>
              <a:t> </a:t>
            </a:r>
            <a:r>
              <a:rPr sz="1725" dirty="0">
                <a:latin typeface="Calibri"/>
                <a:cs typeface="Calibri"/>
              </a:rPr>
              <a:t>is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the n</a:t>
            </a:r>
            <a:r>
              <a:rPr sz="1725" spc="-4" dirty="0">
                <a:latin typeface="Calibri"/>
                <a:cs typeface="Calibri"/>
              </a:rPr>
              <a:t>umbe</a:t>
            </a:r>
            <a:r>
              <a:rPr sz="1725" dirty="0">
                <a:latin typeface="Calibri"/>
                <a:cs typeface="Calibri"/>
              </a:rPr>
              <a:t>r</a:t>
            </a:r>
            <a:r>
              <a:rPr sz="1725" spc="-4" dirty="0">
                <a:latin typeface="Calibri"/>
                <a:cs typeface="Calibri"/>
              </a:rPr>
              <a:t> o</a:t>
            </a:r>
            <a:r>
              <a:rPr sz="1725" dirty="0">
                <a:latin typeface="Calibri"/>
                <a:cs typeface="Calibri"/>
              </a:rPr>
              <a:t>f</a:t>
            </a:r>
            <a:r>
              <a:rPr sz="1725" spc="-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at</a:t>
            </a:r>
            <a:r>
              <a:rPr sz="1725" spc="-8" dirty="0">
                <a:latin typeface="Calibri"/>
                <a:cs typeface="Calibri"/>
              </a:rPr>
              <a:t>t</a:t>
            </a:r>
            <a:r>
              <a:rPr sz="1725" dirty="0">
                <a:latin typeface="Calibri"/>
                <a:cs typeface="Calibri"/>
              </a:rPr>
              <a:t>ention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heads</a:t>
            </a:r>
            <a:r>
              <a:rPr sz="1725" dirty="0">
                <a:latin typeface="Calibri"/>
                <a:cs typeface="Calibri"/>
              </a:rPr>
              <a:t>,</a:t>
            </a:r>
            <a:r>
              <a:rPr sz="1725" spc="-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and</a:t>
            </a:r>
            <a:r>
              <a:rPr sz="1725" spc="15" dirty="0">
                <a:latin typeface="Calibri"/>
                <a:cs typeface="Calibri"/>
              </a:rPr>
              <a:t> </a:t>
            </a:r>
            <a:r>
              <a:rPr sz="1725" spc="-281" dirty="0">
                <a:latin typeface="Cambria Math"/>
                <a:cs typeface="Cambria Math"/>
              </a:rPr>
              <a:t>𝑃</a:t>
            </a:r>
            <a:r>
              <a:rPr sz="1725" dirty="0">
                <a:latin typeface="Cambria Math"/>
                <a:cs typeface="Cambria Math"/>
              </a:rPr>
              <a:t> </a:t>
            </a:r>
            <a:r>
              <a:rPr lang="en-US" sz="1725" dirty="0">
                <a:latin typeface="Cambria Math"/>
                <a:cs typeface="Cambria Math"/>
              </a:rPr>
              <a:t> </a:t>
            </a:r>
            <a:r>
              <a:rPr sz="1725" dirty="0">
                <a:latin typeface="Calibri"/>
                <a:cs typeface="Calibri"/>
              </a:rPr>
              <a:t>ranges</a:t>
            </a:r>
          </a:p>
          <a:p>
            <a:pPr marL="285750">
              <a:lnSpc>
                <a:spcPts val="2066"/>
              </a:lnSpc>
            </a:pPr>
            <a:r>
              <a:rPr sz="1725" spc="-4" dirty="0">
                <a:latin typeface="Calibri"/>
                <a:cs typeface="Calibri"/>
              </a:rPr>
              <a:t>from</a:t>
            </a:r>
            <a:r>
              <a:rPr sz="1725" spc="-19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1</a:t>
            </a:r>
            <a:r>
              <a:rPr sz="1725" spc="-19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to</a:t>
            </a:r>
            <a:r>
              <a:rPr sz="1725" spc="-11" dirty="0">
                <a:latin typeface="Calibri"/>
                <a:cs typeface="Calibri"/>
              </a:rPr>
              <a:t> </a:t>
            </a:r>
            <a:r>
              <a:rPr sz="1725" spc="15" dirty="0">
                <a:latin typeface="Cambria Math"/>
                <a:cs typeface="Cambria Math"/>
              </a:rPr>
              <a:t>ℎ</a:t>
            </a:r>
            <a:r>
              <a:rPr sz="1725" spc="15" dirty="0">
                <a:latin typeface="Calibri"/>
                <a:cs typeface="Calibri"/>
              </a:rPr>
              <a:t>.</a:t>
            </a:r>
            <a:endParaRPr sz="1725" dirty="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84757" y="4686300"/>
            <a:ext cx="400050" cy="910114"/>
          </a:xfrm>
          <a:custGeom>
            <a:avLst/>
            <a:gdLst/>
            <a:ahLst/>
            <a:cxnLst/>
            <a:rect l="l" t="t" r="r" b="b"/>
            <a:pathLst>
              <a:path w="533400" h="1213485">
                <a:moveTo>
                  <a:pt x="444500" y="0"/>
                </a:moveTo>
                <a:lnTo>
                  <a:pt x="88900" y="0"/>
                </a:lnTo>
                <a:lnTo>
                  <a:pt x="54274" y="6979"/>
                </a:lnTo>
                <a:lnTo>
                  <a:pt x="26019" y="26019"/>
                </a:lnTo>
                <a:lnTo>
                  <a:pt x="6979" y="54274"/>
                </a:lnTo>
                <a:lnTo>
                  <a:pt x="0" y="88900"/>
                </a:lnTo>
                <a:lnTo>
                  <a:pt x="0" y="1124204"/>
                </a:lnTo>
                <a:lnTo>
                  <a:pt x="6979" y="1158807"/>
                </a:lnTo>
                <a:lnTo>
                  <a:pt x="26019" y="1187065"/>
                </a:lnTo>
                <a:lnTo>
                  <a:pt x="54274" y="1206117"/>
                </a:lnTo>
                <a:lnTo>
                  <a:pt x="88900" y="1213104"/>
                </a:lnTo>
                <a:lnTo>
                  <a:pt x="444500" y="1213104"/>
                </a:lnTo>
                <a:lnTo>
                  <a:pt x="479125" y="1206117"/>
                </a:lnTo>
                <a:lnTo>
                  <a:pt x="507380" y="1187065"/>
                </a:lnTo>
                <a:lnTo>
                  <a:pt x="526420" y="1158807"/>
                </a:lnTo>
                <a:lnTo>
                  <a:pt x="533400" y="1124204"/>
                </a:lnTo>
                <a:lnTo>
                  <a:pt x="533400" y="88900"/>
                </a:lnTo>
                <a:lnTo>
                  <a:pt x="526420" y="54274"/>
                </a:lnTo>
                <a:lnTo>
                  <a:pt x="507380" y="26019"/>
                </a:lnTo>
                <a:lnTo>
                  <a:pt x="479125" y="6979"/>
                </a:lnTo>
                <a:lnTo>
                  <a:pt x="444500" y="0"/>
                </a:lnTo>
                <a:close/>
              </a:path>
            </a:pathLst>
          </a:custGeom>
          <a:solidFill>
            <a:srgbClr val="FFACF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 txBox="1"/>
          <p:nvPr/>
        </p:nvSpPr>
        <p:spPr>
          <a:xfrm>
            <a:off x="1626299" y="5005044"/>
            <a:ext cx="132874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>
              <a:spcBef>
                <a:spcPts val="75"/>
              </a:spcBef>
            </a:pPr>
            <a:r>
              <a:rPr sz="1500" dirty="0">
                <a:latin typeface="Cambria Math"/>
                <a:cs typeface="Cambria Math"/>
              </a:rPr>
              <a:t>𝑋</a:t>
            </a:r>
            <a:endParaRPr sz="150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09394" y="5200650"/>
            <a:ext cx="400050" cy="395764"/>
          </a:xfrm>
          <a:custGeom>
            <a:avLst/>
            <a:gdLst/>
            <a:ahLst/>
            <a:cxnLst/>
            <a:rect l="l" t="t" r="r" b="b"/>
            <a:pathLst>
              <a:path w="533400" h="527685">
                <a:moveTo>
                  <a:pt x="445515" y="0"/>
                </a:moveTo>
                <a:lnTo>
                  <a:pt x="87883" y="0"/>
                </a:lnTo>
                <a:lnTo>
                  <a:pt x="53685" y="6906"/>
                </a:lnTo>
                <a:lnTo>
                  <a:pt x="25749" y="25739"/>
                </a:lnTo>
                <a:lnTo>
                  <a:pt x="6909" y="53674"/>
                </a:lnTo>
                <a:lnTo>
                  <a:pt x="0" y="87884"/>
                </a:lnTo>
                <a:lnTo>
                  <a:pt x="0" y="439420"/>
                </a:lnTo>
                <a:lnTo>
                  <a:pt x="6909" y="473629"/>
                </a:lnTo>
                <a:lnTo>
                  <a:pt x="25749" y="501564"/>
                </a:lnTo>
                <a:lnTo>
                  <a:pt x="53685" y="520397"/>
                </a:lnTo>
                <a:lnTo>
                  <a:pt x="87883" y="527304"/>
                </a:lnTo>
                <a:lnTo>
                  <a:pt x="445515" y="527304"/>
                </a:lnTo>
                <a:lnTo>
                  <a:pt x="479714" y="520397"/>
                </a:lnTo>
                <a:lnTo>
                  <a:pt x="507650" y="501564"/>
                </a:lnTo>
                <a:lnTo>
                  <a:pt x="526490" y="473629"/>
                </a:lnTo>
                <a:lnTo>
                  <a:pt x="533400" y="439420"/>
                </a:lnTo>
                <a:lnTo>
                  <a:pt x="533400" y="87884"/>
                </a:lnTo>
                <a:lnTo>
                  <a:pt x="526490" y="53674"/>
                </a:lnTo>
                <a:lnTo>
                  <a:pt x="507650" y="25739"/>
                </a:lnTo>
                <a:lnTo>
                  <a:pt x="479714" y="6906"/>
                </a:lnTo>
                <a:lnTo>
                  <a:pt x="445515" y="0"/>
                </a:lnTo>
                <a:close/>
              </a:path>
            </a:pathLst>
          </a:custGeom>
          <a:solidFill>
            <a:srgbClr val="81DFD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 txBox="1"/>
          <p:nvPr/>
        </p:nvSpPr>
        <p:spPr>
          <a:xfrm>
            <a:off x="2131886" y="5261991"/>
            <a:ext cx="139065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>
              <a:spcBef>
                <a:spcPts val="79"/>
              </a:spcBef>
            </a:pPr>
            <a:r>
              <a:rPr sz="1500" spc="4" dirty="0">
                <a:latin typeface="Cambria Math"/>
                <a:cs typeface="Cambria Math"/>
              </a:rPr>
              <a:t>𝑄</a:t>
            </a:r>
            <a:endParaRPr sz="15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68880" y="5136033"/>
            <a:ext cx="176213" cy="4135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>
              <a:spcBef>
                <a:spcPts val="75"/>
              </a:spcBef>
            </a:pPr>
            <a:r>
              <a:rPr sz="2625" b="1" dirty="0">
                <a:latin typeface="Calibri"/>
                <a:cs typeface="Calibri"/>
              </a:rPr>
              <a:t>=</a:t>
            </a:r>
            <a:endParaRPr sz="2625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708909" y="4695444"/>
            <a:ext cx="400050" cy="911066"/>
          </a:xfrm>
          <a:custGeom>
            <a:avLst/>
            <a:gdLst/>
            <a:ahLst/>
            <a:cxnLst/>
            <a:rect l="l" t="t" r="r" b="b"/>
            <a:pathLst>
              <a:path w="533400" h="1214754">
                <a:moveTo>
                  <a:pt x="444500" y="0"/>
                </a:moveTo>
                <a:lnTo>
                  <a:pt x="88900" y="0"/>
                </a:lnTo>
                <a:lnTo>
                  <a:pt x="54274" y="6979"/>
                </a:lnTo>
                <a:lnTo>
                  <a:pt x="26019" y="26019"/>
                </a:lnTo>
                <a:lnTo>
                  <a:pt x="6979" y="54274"/>
                </a:lnTo>
                <a:lnTo>
                  <a:pt x="0" y="88899"/>
                </a:lnTo>
                <a:lnTo>
                  <a:pt x="0" y="1125727"/>
                </a:lnTo>
                <a:lnTo>
                  <a:pt x="6979" y="1160331"/>
                </a:lnTo>
                <a:lnTo>
                  <a:pt x="26019" y="1188589"/>
                </a:lnTo>
                <a:lnTo>
                  <a:pt x="54274" y="1207641"/>
                </a:lnTo>
                <a:lnTo>
                  <a:pt x="88900" y="1214627"/>
                </a:lnTo>
                <a:lnTo>
                  <a:pt x="444500" y="1214627"/>
                </a:lnTo>
                <a:lnTo>
                  <a:pt x="479125" y="1207641"/>
                </a:lnTo>
                <a:lnTo>
                  <a:pt x="507380" y="1188589"/>
                </a:lnTo>
                <a:lnTo>
                  <a:pt x="526420" y="1160331"/>
                </a:lnTo>
                <a:lnTo>
                  <a:pt x="533400" y="1125727"/>
                </a:lnTo>
                <a:lnTo>
                  <a:pt x="533400" y="88899"/>
                </a:lnTo>
                <a:lnTo>
                  <a:pt x="526420" y="54274"/>
                </a:lnTo>
                <a:lnTo>
                  <a:pt x="507380" y="26019"/>
                </a:lnTo>
                <a:lnTo>
                  <a:pt x="479125" y="6979"/>
                </a:lnTo>
                <a:lnTo>
                  <a:pt x="444500" y="0"/>
                </a:lnTo>
                <a:close/>
              </a:path>
            </a:pathLst>
          </a:custGeom>
          <a:solidFill>
            <a:srgbClr val="FFACF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/>
          <p:cNvSpPr txBox="1"/>
          <p:nvPr/>
        </p:nvSpPr>
        <p:spPr>
          <a:xfrm>
            <a:off x="2785491" y="5015102"/>
            <a:ext cx="262414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>
              <a:spcBef>
                <a:spcPts val="75"/>
              </a:spcBef>
            </a:pPr>
            <a:r>
              <a:rPr sz="1500" dirty="0">
                <a:latin typeface="Cambria Math"/>
                <a:cs typeface="Cambria Math"/>
              </a:rPr>
              <a:t>𝑋𝑄</a:t>
            </a:r>
            <a:endParaRPr sz="15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98448" y="4011739"/>
            <a:ext cx="1981200" cy="48282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R="3810" algn="ctr">
              <a:spcBef>
                <a:spcPts val="75"/>
              </a:spcBef>
            </a:pPr>
            <a:r>
              <a:rPr sz="1725" b="1" dirty="0">
                <a:latin typeface="Calibri"/>
                <a:cs typeface="Calibri"/>
              </a:rPr>
              <a:t>Single-head</a:t>
            </a:r>
            <a:r>
              <a:rPr sz="1725" b="1" spc="-26" dirty="0">
                <a:latin typeface="Calibri"/>
                <a:cs typeface="Calibri"/>
              </a:rPr>
              <a:t> </a:t>
            </a:r>
            <a:r>
              <a:rPr sz="1725" b="1" dirty="0">
                <a:latin typeface="Calibri"/>
                <a:cs typeface="Calibri"/>
              </a:rPr>
              <a:t>attention</a:t>
            </a:r>
            <a:endParaRPr sz="1725">
              <a:latin typeface="Calibri"/>
              <a:cs typeface="Calibri"/>
            </a:endParaRPr>
          </a:p>
          <a:p>
            <a:pPr marR="2858" algn="ctr">
              <a:spcBef>
                <a:spcPts val="26"/>
              </a:spcBef>
            </a:pPr>
            <a:r>
              <a:rPr sz="1350" spc="-4" dirty="0">
                <a:latin typeface="Calibri"/>
                <a:cs typeface="Calibri"/>
              </a:rPr>
              <a:t>(just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the </a:t>
            </a:r>
            <a:r>
              <a:rPr sz="1350" spc="-4" dirty="0">
                <a:latin typeface="Calibri"/>
                <a:cs typeface="Calibri"/>
              </a:rPr>
              <a:t>query</a:t>
            </a:r>
            <a:r>
              <a:rPr sz="1350" spc="-11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matrix)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70406" y="3829050"/>
            <a:ext cx="2628900" cy="2000250"/>
          </a:xfrm>
          <a:custGeom>
            <a:avLst/>
            <a:gdLst/>
            <a:ahLst/>
            <a:cxnLst/>
            <a:rect l="l" t="t" r="r" b="b"/>
            <a:pathLst>
              <a:path w="3505200" h="2667000">
                <a:moveTo>
                  <a:pt x="0" y="2667000"/>
                </a:moveTo>
                <a:lnTo>
                  <a:pt x="3505200" y="2667000"/>
                </a:lnTo>
                <a:lnTo>
                  <a:pt x="3505200" y="0"/>
                </a:lnTo>
                <a:lnTo>
                  <a:pt x="0" y="0"/>
                </a:lnTo>
                <a:lnTo>
                  <a:pt x="0" y="2667000"/>
                </a:lnTo>
                <a:close/>
              </a:path>
            </a:pathLst>
          </a:custGeom>
          <a:ln w="9525">
            <a:solidFill>
              <a:srgbClr val="175E53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object 18"/>
          <p:cNvSpPr/>
          <p:nvPr/>
        </p:nvSpPr>
        <p:spPr>
          <a:xfrm>
            <a:off x="5481828" y="4686300"/>
            <a:ext cx="400050" cy="910114"/>
          </a:xfrm>
          <a:custGeom>
            <a:avLst/>
            <a:gdLst/>
            <a:ahLst/>
            <a:cxnLst/>
            <a:rect l="l" t="t" r="r" b="b"/>
            <a:pathLst>
              <a:path w="533400" h="1213485">
                <a:moveTo>
                  <a:pt x="444500" y="0"/>
                </a:moveTo>
                <a:lnTo>
                  <a:pt x="88900" y="0"/>
                </a:lnTo>
                <a:lnTo>
                  <a:pt x="54274" y="6979"/>
                </a:lnTo>
                <a:lnTo>
                  <a:pt x="26019" y="26019"/>
                </a:lnTo>
                <a:lnTo>
                  <a:pt x="6979" y="54274"/>
                </a:lnTo>
                <a:lnTo>
                  <a:pt x="0" y="88900"/>
                </a:lnTo>
                <a:lnTo>
                  <a:pt x="0" y="1124204"/>
                </a:lnTo>
                <a:lnTo>
                  <a:pt x="6979" y="1158807"/>
                </a:lnTo>
                <a:lnTo>
                  <a:pt x="26019" y="1187065"/>
                </a:lnTo>
                <a:lnTo>
                  <a:pt x="54274" y="1206117"/>
                </a:lnTo>
                <a:lnTo>
                  <a:pt x="88900" y="1213104"/>
                </a:lnTo>
                <a:lnTo>
                  <a:pt x="444500" y="1213104"/>
                </a:lnTo>
                <a:lnTo>
                  <a:pt x="479125" y="1206117"/>
                </a:lnTo>
                <a:lnTo>
                  <a:pt x="507380" y="1187065"/>
                </a:lnTo>
                <a:lnTo>
                  <a:pt x="526420" y="1158807"/>
                </a:lnTo>
                <a:lnTo>
                  <a:pt x="533400" y="1124204"/>
                </a:lnTo>
                <a:lnTo>
                  <a:pt x="533400" y="88900"/>
                </a:lnTo>
                <a:lnTo>
                  <a:pt x="526420" y="54274"/>
                </a:lnTo>
                <a:lnTo>
                  <a:pt x="507380" y="26019"/>
                </a:lnTo>
                <a:lnTo>
                  <a:pt x="479125" y="6979"/>
                </a:lnTo>
                <a:lnTo>
                  <a:pt x="444500" y="0"/>
                </a:lnTo>
                <a:close/>
              </a:path>
            </a:pathLst>
          </a:custGeom>
          <a:solidFill>
            <a:srgbClr val="FFACF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object 19"/>
          <p:cNvSpPr txBox="1"/>
          <p:nvPr/>
        </p:nvSpPr>
        <p:spPr>
          <a:xfrm>
            <a:off x="5623370" y="5005044"/>
            <a:ext cx="132874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>
              <a:spcBef>
                <a:spcPts val="75"/>
              </a:spcBef>
            </a:pPr>
            <a:r>
              <a:rPr sz="1500" dirty="0">
                <a:latin typeface="Cambria Math"/>
                <a:cs typeface="Cambria Math"/>
              </a:rPr>
              <a:t>𝑋</a:t>
            </a:r>
            <a:endParaRPr sz="1500">
              <a:latin typeface="Cambria Math"/>
              <a:cs typeface="Cambria Math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228207" y="4695444"/>
            <a:ext cx="878205" cy="911066"/>
            <a:chOff x="8304276" y="5117591"/>
            <a:chExt cx="1170940" cy="1214755"/>
          </a:xfrm>
        </p:grpSpPr>
        <p:sp>
          <p:nvSpPr>
            <p:cNvPr id="21" name="object 21"/>
            <p:cNvSpPr/>
            <p:nvPr/>
          </p:nvSpPr>
          <p:spPr>
            <a:xfrm>
              <a:off x="8304276" y="5791199"/>
              <a:ext cx="236220" cy="527685"/>
            </a:xfrm>
            <a:custGeom>
              <a:avLst/>
              <a:gdLst/>
              <a:ahLst/>
              <a:cxnLst/>
              <a:rect l="l" t="t" r="r" b="b"/>
              <a:pathLst>
                <a:path w="236220" h="527685">
                  <a:moveTo>
                    <a:pt x="196850" y="0"/>
                  </a:moveTo>
                  <a:lnTo>
                    <a:pt x="39370" y="0"/>
                  </a:lnTo>
                  <a:lnTo>
                    <a:pt x="24056" y="3094"/>
                  </a:lnTo>
                  <a:lnTo>
                    <a:pt x="11541" y="11531"/>
                  </a:lnTo>
                  <a:lnTo>
                    <a:pt x="3097" y="24045"/>
                  </a:lnTo>
                  <a:lnTo>
                    <a:pt x="0" y="39369"/>
                  </a:lnTo>
                  <a:lnTo>
                    <a:pt x="0" y="487934"/>
                  </a:lnTo>
                  <a:lnTo>
                    <a:pt x="3097" y="503258"/>
                  </a:lnTo>
                  <a:lnTo>
                    <a:pt x="11541" y="515772"/>
                  </a:lnTo>
                  <a:lnTo>
                    <a:pt x="24056" y="524209"/>
                  </a:lnTo>
                  <a:lnTo>
                    <a:pt x="39370" y="527304"/>
                  </a:lnTo>
                  <a:lnTo>
                    <a:pt x="196850" y="527304"/>
                  </a:lnTo>
                  <a:lnTo>
                    <a:pt x="212163" y="524209"/>
                  </a:lnTo>
                  <a:lnTo>
                    <a:pt x="224678" y="515772"/>
                  </a:lnTo>
                  <a:lnTo>
                    <a:pt x="233122" y="503258"/>
                  </a:lnTo>
                  <a:lnTo>
                    <a:pt x="236220" y="487934"/>
                  </a:lnTo>
                  <a:lnTo>
                    <a:pt x="236220" y="39369"/>
                  </a:lnTo>
                  <a:lnTo>
                    <a:pt x="233122" y="24045"/>
                  </a:lnTo>
                  <a:lnTo>
                    <a:pt x="224678" y="11531"/>
                  </a:lnTo>
                  <a:lnTo>
                    <a:pt x="212163" y="3094"/>
                  </a:lnTo>
                  <a:lnTo>
                    <a:pt x="196850" y="0"/>
                  </a:lnTo>
                  <a:close/>
                </a:path>
              </a:pathLst>
            </a:custGeom>
            <a:solidFill>
              <a:srgbClr val="81DFD2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" name="object 22"/>
            <p:cNvSpPr/>
            <p:nvPr/>
          </p:nvSpPr>
          <p:spPr>
            <a:xfrm>
              <a:off x="9236964" y="5117591"/>
              <a:ext cx="238125" cy="1214755"/>
            </a:xfrm>
            <a:custGeom>
              <a:avLst/>
              <a:gdLst/>
              <a:ahLst/>
              <a:cxnLst/>
              <a:rect l="l" t="t" r="r" b="b"/>
              <a:pathLst>
                <a:path w="238125" h="1214754">
                  <a:moveTo>
                    <a:pt x="198119" y="0"/>
                  </a:moveTo>
                  <a:lnTo>
                    <a:pt x="39624" y="0"/>
                  </a:lnTo>
                  <a:lnTo>
                    <a:pt x="24217" y="3119"/>
                  </a:lnTo>
                  <a:lnTo>
                    <a:pt x="11620" y="11620"/>
                  </a:lnTo>
                  <a:lnTo>
                    <a:pt x="3119" y="24217"/>
                  </a:lnTo>
                  <a:lnTo>
                    <a:pt x="0" y="39623"/>
                  </a:lnTo>
                  <a:lnTo>
                    <a:pt x="0" y="1175003"/>
                  </a:lnTo>
                  <a:lnTo>
                    <a:pt x="3119" y="1190426"/>
                  </a:lnTo>
                  <a:lnTo>
                    <a:pt x="11620" y="1203021"/>
                  </a:lnTo>
                  <a:lnTo>
                    <a:pt x="24217" y="1211513"/>
                  </a:lnTo>
                  <a:lnTo>
                    <a:pt x="39624" y="1214627"/>
                  </a:lnTo>
                  <a:lnTo>
                    <a:pt x="198119" y="1214627"/>
                  </a:lnTo>
                  <a:lnTo>
                    <a:pt x="213526" y="1211513"/>
                  </a:lnTo>
                  <a:lnTo>
                    <a:pt x="226123" y="1203021"/>
                  </a:lnTo>
                  <a:lnTo>
                    <a:pt x="234624" y="1190426"/>
                  </a:lnTo>
                  <a:lnTo>
                    <a:pt x="237743" y="1175003"/>
                  </a:lnTo>
                  <a:lnTo>
                    <a:pt x="237743" y="39623"/>
                  </a:lnTo>
                  <a:lnTo>
                    <a:pt x="234624" y="24217"/>
                  </a:lnTo>
                  <a:lnTo>
                    <a:pt x="226123" y="11620"/>
                  </a:lnTo>
                  <a:lnTo>
                    <a:pt x="213526" y="3119"/>
                  </a:lnTo>
                  <a:lnTo>
                    <a:pt x="198119" y="0"/>
                  </a:lnTo>
                  <a:close/>
                </a:path>
              </a:pathLst>
            </a:custGeom>
            <a:solidFill>
              <a:srgbClr val="FFACF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5320855" y="4011739"/>
            <a:ext cx="1930718" cy="48282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R="3810" algn="ctr">
              <a:spcBef>
                <a:spcPts val="75"/>
              </a:spcBef>
            </a:pPr>
            <a:r>
              <a:rPr sz="1725" b="1" spc="-4" dirty="0">
                <a:latin typeface="Calibri"/>
                <a:cs typeface="Calibri"/>
              </a:rPr>
              <a:t>Multi-head</a:t>
            </a:r>
            <a:r>
              <a:rPr sz="1725" b="1" dirty="0">
                <a:latin typeface="Calibri"/>
                <a:cs typeface="Calibri"/>
              </a:rPr>
              <a:t> attention</a:t>
            </a:r>
            <a:endParaRPr sz="1725">
              <a:latin typeface="Calibri"/>
              <a:cs typeface="Calibri"/>
            </a:endParaRPr>
          </a:p>
          <a:p>
            <a:pPr marR="4763" algn="ctr">
              <a:spcBef>
                <a:spcPts val="26"/>
              </a:spcBef>
            </a:pPr>
            <a:r>
              <a:rPr sz="1350" spc="-4" dirty="0">
                <a:latin typeface="Calibri"/>
                <a:cs typeface="Calibri"/>
              </a:rPr>
              <a:t>(just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two</a:t>
            </a:r>
            <a:r>
              <a:rPr sz="1350" spc="-4" dirty="0">
                <a:latin typeface="Calibri"/>
                <a:cs typeface="Calibri"/>
              </a:rPr>
              <a:t> heads</a:t>
            </a:r>
            <a:r>
              <a:rPr sz="1350" spc="-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here)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963906" y="3825478"/>
            <a:ext cx="2636044" cy="2007394"/>
            <a:chOff x="6618541" y="3957637"/>
            <a:chExt cx="3514725" cy="2676525"/>
          </a:xfrm>
        </p:grpSpPr>
        <p:sp>
          <p:nvSpPr>
            <p:cNvPr id="25" name="object 25"/>
            <p:cNvSpPr/>
            <p:nvPr/>
          </p:nvSpPr>
          <p:spPr>
            <a:xfrm>
              <a:off x="6623304" y="3962400"/>
              <a:ext cx="3505200" cy="2667000"/>
            </a:xfrm>
            <a:custGeom>
              <a:avLst/>
              <a:gdLst/>
              <a:ahLst/>
              <a:cxnLst/>
              <a:rect l="l" t="t" r="r" b="b"/>
              <a:pathLst>
                <a:path w="3505200" h="2667000">
                  <a:moveTo>
                    <a:pt x="0" y="2667000"/>
                  </a:moveTo>
                  <a:lnTo>
                    <a:pt x="3505200" y="2667000"/>
                  </a:lnTo>
                  <a:lnTo>
                    <a:pt x="3505200" y="0"/>
                  </a:lnTo>
                  <a:lnTo>
                    <a:pt x="0" y="0"/>
                  </a:lnTo>
                  <a:lnTo>
                    <a:pt x="0" y="2667000"/>
                  </a:lnTo>
                  <a:close/>
                </a:path>
              </a:pathLst>
            </a:custGeom>
            <a:ln w="9525">
              <a:solidFill>
                <a:srgbClr val="175E53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" name="object 26"/>
            <p:cNvSpPr/>
            <p:nvPr/>
          </p:nvSpPr>
          <p:spPr>
            <a:xfrm>
              <a:off x="8002524" y="5791200"/>
              <a:ext cx="238125" cy="527685"/>
            </a:xfrm>
            <a:custGeom>
              <a:avLst/>
              <a:gdLst/>
              <a:ahLst/>
              <a:cxnLst/>
              <a:rect l="l" t="t" r="r" b="b"/>
              <a:pathLst>
                <a:path w="238125" h="527685">
                  <a:moveTo>
                    <a:pt x="198120" y="0"/>
                  </a:moveTo>
                  <a:lnTo>
                    <a:pt x="39624" y="0"/>
                  </a:lnTo>
                  <a:lnTo>
                    <a:pt x="24217" y="3114"/>
                  </a:lnTo>
                  <a:lnTo>
                    <a:pt x="11620" y="11606"/>
                  </a:lnTo>
                  <a:lnTo>
                    <a:pt x="3119" y="24201"/>
                  </a:lnTo>
                  <a:lnTo>
                    <a:pt x="0" y="39624"/>
                  </a:lnTo>
                  <a:lnTo>
                    <a:pt x="0" y="487680"/>
                  </a:lnTo>
                  <a:lnTo>
                    <a:pt x="3119" y="503102"/>
                  </a:lnTo>
                  <a:lnTo>
                    <a:pt x="11620" y="515697"/>
                  </a:lnTo>
                  <a:lnTo>
                    <a:pt x="24217" y="524189"/>
                  </a:lnTo>
                  <a:lnTo>
                    <a:pt x="39624" y="527304"/>
                  </a:lnTo>
                  <a:lnTo>
                    <a:pt x="198120" y="527304"/>
                  </a:lnTo>
                  <a:lnTo>
                    <a:pt x="213526" y="524189"/>
                  </a:lnTo>
                  <a:lnTo>
                    <a:pt x="226123" y="515697"/>
                  </a:lnTo>
                  <a:lnTo>
                    <a:pt x="234624" y="503102"/>
                  </a:lnTo>
                  <a:lnTo>
                    <a:pt x="237744" y="487680"/>
                  </a:lnTo>
                  <a:lnTo>
                    <a:pt x="237744" y="39624"/>
                  </a:lnTo>
                  <a:lnTo>
                    <a:pt x="234624" y="24201"/>
                  </a:lnTo>
                  <a:lnTo>
                    <a:pt x="226123" y="11606"/>
                  </a:lnTo>
                  <a:lnTo>
                    <a:pt x="213526" y="3114"/>
                  </a:lnTo>
                  <a:lnTo>
                    <a:pt x="198120" y="0"/>
                  </a:lnTo>
                  <a:close/>
                </a:path>
              </a:pathLst>
            </a:custGeom>
            <a:solidFill>
              <a:srgbClr val="81DFD2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967793" y="5119344"/>
            <a:ext cx="693420" cy="41363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9050">
              <a:spcBef>
                <a:spcPts val="75"/>
              </a:spcBef>
            </a:pPr>
            <a:r>
              <a:rPr sz="1500" spc="-79" dirty="0">
                <a:latin typeface="Cambria Math"/>
                <a:cs typeface="Cambria Math"/>
              </a:rPr>
              <a:t>𝑄</a:t>
            </a:r>
            <a:r>
              <a:rPr sz="1631" spc="45" baseline="-15325" dirty="0">
                <a:latin typeface="Cambria Math"/>
                <a:cs typeface="Cambria Math"/>
              </a:rPr>
              <a:t>1</a:t>
            </a:r>
            <a:r>
              <a:rPr sz="1631" spc="-67" baseline="-15325" dirty="0">
                <a:latin typeface="Cambria Math"/>
                <a:cs typeface="Cambria Math"/>
              </a:rPr>
              <a:t> </a:t>
            </a:r>
            <a:r>
              <a:rPr sz="1500" spc="-45" dirty="0">
                <a:latin typeface="Cambria Math"/>
                <a:cs typeface="Cambria Math"/>
              </a:rPr>
              <a:t>𝑄</a:t>
            </a:r>
            <a:r>
              <a:rPr sz="1631" spc="45" baseline="-15325" dirty="0">
                <a:latin typeface="Cambria Math"/>
                <a:cs typeface="Cambria Math"/>
              </a:rPr>
              <a:t>2</a:t>
            </a:r>
            <a:r>
              <a:rPr sz="1631" baseline="-15325" dirty="0">
                <a:latin typeface="Cambria Math"/>
                <a:cs typeface="Cambria Math"/>
              </a:rPr>
              <a:t> </a:t>
            </a:r>
            <a:r>
              <a:rPr sz="1631" spc="-129" baseline="-15325" dirty="0">
                <a:latin typeface="Cambria Math"/>
                <a:cs typeface="Cambria Math"/>
              </a:rPr>
              <a:t> </a:t>
            </a:r>
            <a:r>
              <a:rPr sz="3938" b="1" baseline="-3174" dirty="0">
                <a:latin typeface="Calibri"/>
                <a:cs typeface="Calibri"/>
              </a:rPr>
              <a:t>=</a:t>
            </a:r>
            <a:endParaRPr sz="3938" baseline="-3174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719696" y="4695444"/>
            <a:ext cx="177165" cy="911066"/>
          </a:xfrm>
          <a:custGeom>
            <a:avLst/>
            <a:gdLst/>
            <a:ahLst/>
            <a:cxnLst/>
            <a:rect l="l" t="t" r="r" b="b"/>
            <a:pathLst>
              <a:path w="236220" h="1214754">
                <a:moveTo>
                  <a:pt x="196850" y="0"/>
                </a:moveTo>
                <a:lnTo>
                  <a:pt x="39370" y="0"/>
                </a:lnTo>
                <a:lnTo>
                  <a:pt x="24056" y="3097"/>
                </a:lnTo>
                <a:lnTo>
                  <a:pt x="11541" y="11541"/>
                </a:lnTo>
                <a:lnTo>
                  <a:pt x="3097" y="24056"/>
                </a:lnTo>
                <a:lnTo>
                  <a:pt x="0" y="39369"/>
                </a:lnTo>
                <a:lnTo>
                  <a:pt x="0" y="1175257"/>
                </a:lnTo>
                <a:lnTo>
                  <a:pt x="3097" y="1190582"/>
                </a:lnTo>
                <a:lnTo>
                  <a:pt x="11541" y="1203096"/>
                </a:lnTo>
                <a:lnTo>
                  <a:pt x="24056" y="1211533"/>
                </a:lnTo>
                <a:lnTo>
                  <a:pt x="39370" y="1214627"/>
                </a:lnTo>
                <a:lnTo>
                  <a:pt x="196850" y="1214627"/>
                </a:lnTo>
                <a:lnTo>
                  <a:pt x="212163" y="1211533"/>
                </a:lnTo>
                <a:lnTo>
                  <a:pt x="224678" y="1203096"/>
                </a:lnTo>
                <a:lnTo>
                  <a:pt x="233122" y="1190582"/>
                </a:lnTo>
                <a:lnTo>
                  <a:pt x="236220" y="1175257"/>
                </a:lnTo>
                <a:lnTo>
                  <a:pt x="236220" y="39369"/>
                </a:lnTo>
                <a:lnTo>
                  <a:pt x="233122" y="24056"/>
                </a:lnTo>
                <a:lnTo>
                  <a:pt x="224678" y="11541"/>
                </a:lnTo>
                <a:lnTo>
                  <a:pt x="212163" y="3097"/>
                </a:lnTo>
                <a:lnTo>
                  <a:pt x="196850" y="0"/>
                </a:lnTo>
                <a:close/>
              </a:path>
            </a:pathLst>
          </a:custGeom>
          <a:solidFill>
            <a:srgbClr val="FFACF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9" name="object 29"/>
          <p:cNvSpPr txBox="1"/>
          <p:nvPr/>
        </p:nvSpPr>
        <p:spPr>
          <a:xfrm>
            <a:off x="6629971" y="5030419"/>
            <a:ext cx="626745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9050">
              <a:spcBef>
                <a:spcPts val="71"/>
              </a:spcBef>
            </a:pPr>
            <a:r>
              <a:rPr sz="1200" spc="-4" dirty="0">
                <a:latin typeface="Cambria Math"/>
                <a:cs typeface="Cambria Math"/>
              </a:rPr>
              <a:t>𝑋𝑄</a:t>
            </a:r>
            <a:r>
              <a:rPr sz="1294" spc="-5" baseline="-14492" dirty="0">
                <a:latin typeface="Cambria Math"/>
                <a:cs typeface="Cambria Math"/>
              </a:rPr>
              <a:t>1</a:t>
            </a:r>
            <a:r>
              <a:rPr sz="1294" spc="259" baseline="-14492" dirty="0">
                <a:latin typeface="Cambria Math"/>
                <a:cs typeface="Cambria Math"/>
              </a:rPr>
              <a:t> </a:t>
            </a:r>
            <a:r>
              <a:rPr sz="1200" spc="8" dirty="0">
                <a:latin typeface="Cambria Math"/>
                <a:cs typeface="Cambria Math"/>
              </a:rPr>
              <a:t>𝑋𝑄</a:t>
            </a:r>
            <a:r>
              <a:rPr sz="1294" spc="11" baseline="-14492" dirty="0">
                <a:latin typeface="Cambria Math"/>
                <a:cs typeface="Cambria Math"/>
              </a:rPr>
              <a:t>2</a:t>
            </a:r>
            <a:endParaRPr sz="1294" baseline="-14492">
              <a:latin typeface="Cambria Math"/>
              <a:cs typeface="Cambria Math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740681" y="4286059"/>
            <a:ext cx="1169670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350" spc="-4" dirty="0">
                <a:solidFill>
                  <a:srgbClr val="007B92"/>
                </a:solidFill>
                <a:latin typeface="Calibri"/>
                <a:cs typeface="Calibri"/>
              </a:rPr>
              <a:t>Same</a:t>
            </a:r>
            <a:r>
              <a:rPr sz="1350" spc="-34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007B92"/>
                </a:solidFill>
                <a:latin typeface="Calibri"/>
                <a:cs typeface="Calibri"/>
              </a:rPr>
              <a:t>amount</a:t>
            </a:r>
            <a:r>
              <a:rPr sz="1350" spc="-38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r>
              <a:rPr sz="1350" spc="-4" dirty="0">
                <a:solidFill>
                  <a:srgbClr val="007B92"/>
                </a:solidFill>
                <a:latin typeface="Calibri"/>
                <a:cs typeface="Calibri"/>
              </a:rPr>
              <a:t>of </a:t>
            </a:r>
            <a:r>
              <a:rPr sz="1350" spc="-293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r>
              <a:rPr sz="1350" spc="-8" dirty="0">
                <a:solidFill>
                  <a:srgbClr val="007B92"/>
                </a:solidFill>
                <a:latin typeface="Calibri"/>
                <a:cs typeface="Calibri"/>
              </a:rPr>
              <a:t>computation </a:t>
            </a:r>
            <a:r>
              <a:rPr sz="1350" dirty="0">
                <a:solidFill>
                  <a:srgbClr val="007B92"/>
                </a:solidFill>
                <a:latin typeface="Calibri"/>
                <a:cs typeface="Calibri"/>
              </a:rPr>
              <a:t>as </a:t>
            </a:r>
            <a:r>
              <a:rPr sz="1350" spc="4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r>
              <a:rPr sz="1350" spc="-4" dirty="0">
                <a:solidFill>
                  <a:srgbClr val="007B92"/>
                </a:solidFill>
                <a:latin typeface="Calibri"/>
                <a:cs typeface="Calibri"/>
              </a:rPr>
              <a:t>single-head </a:t>
            </a:r>
            <a:r>
              <a:rPr sz="1350" dirty="0">
                <a:solidFill>
                  <a:srgbClr val="007B92"/>
                </a:solidFill>
                <a:latin typeface="Calibri"/>
                <a:cs typeface="Calibri"/>
              </a:rPr>
              <a:t>self- </a:t>
            </a:r>
            <a:r>
              <a:rPr sz="1350" spc="-296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r>
              <a:rPr sz="1350" spc="-11" dirty="0">
                <a:solidFill>
                  <a:srgbClr val="007B92"/>
                </a:solidFill>
                <a:latin typeface="Calibri"/>
                <a:cs typeface="Calibri"/>
              </a:rPr>
              <a:t>attention!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CB6FD3-DC28-42D8-9067-A0C5A3B4CC9C}"/>
              </a:ext>
            </a:extLst>
          </p:cNvPr>
          <p:cNvSpPr txBox="1"/>
          <p:nvPr/>
        </p:nvSpPr>
        <p:spPr>
          <a:xfrm>
            <a:off x="0" y="6581001"/>
            <a:ext cx="930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Hewitt</a:t>
            </a:r>
          </a:p>
        </p:txBody>
      </p:sp>
      <p:sp>
        <p:nvSpPr>
          <p:cNvPr id="33" name="Title 32">
            <a:extLst>
              <a:ext uri="{FF2B5EF4-FFF2-40B4-BE49-F238E27FC236}">
                <a16:creationId xmlns:a16="http://schemas.microsoft.com/office/drawing/2014/main" id="{7B36F2A8-14D4-4483-8C9A-CEAFE067D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492443"/>
          </a:xfrm>
        </p:spPr>
        <p:txBody>
          <a:bodyPr/>
          <a:lstStyle/>
          <a:p>
            <a:r>
              <a:rPr lang="en-US" sz="3200" b="0" spc="4" dirty="0">
                <a:latin typeface="+mj-lt"/>
              </a:rPr>
              <a:t>Multi-headed</a:t>
            </a:r>
            <a:r>
              <a:rPr lang="en-US" sz="3200" b="0" spc="15" dirty="0">
                <a:latin typeface="+mj-lt"/>
              </a:rPr>
              <a:t> </a:t>
            </a:r>
            <a:r>
              <a:rPr lang="en-US" sz="3200" b="0" spc="4" dirty="0">
                <a:latin typeface="+mj-lt"/>
              </a:rPr>
              <a:t>attention</a:t>
            </a:r>
            <a:endParaRPr lang="en-US" b="0" dirty="0">
              <a:latin typeface="+mj-lt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95657"/>
            <a:ext cx="797115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150" dirty="0">
                <a:latin typeface="+mj-lt"/>
              </a:rPr>
              <a:t>Dot-Product </a:t>
            </a:r>
            <a:r>
              <a:rPr sz="3200" b="0" spc="-145" dirty="0">
                <a:latin typeface="+mj-lt"/>
              </a:rPr>
              <a:t>Attention</a:t>
            </a:r>
            <a:r>
              <a:rPr lang="en-US" sz="3200" b="0" spc="-145" dirty="0">
                <a:latin typeface="+mj-lt"/>
              </a:rPr>
              <a:t> (alternative slide)</a:t>
            </a:r>
            <a:endParaRPr sz="3200" b="0" spc="-195" dirty="0">
              <a:latin typeface="+mj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5440" y="1277747"/>
            <a:ext cx="8261984" cy="265624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93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2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93065" algn="l"/>
                <a:tab pos="393700" algn="l"/>
              </a:tabLst>
              <a:defRPr/>
            </a:pPr>
            <a:r>
              <a:rPr kumimoji="0" sz="20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Inputs: a query q and a set of key-value (k-v) pairs to an output</a:t>
            </a:r>
          </a:p>
          <a:p>
            <a:pPr marL="393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93065" algn="l"/>
                <a:tab pos="393700" algn="l"/>
              </a:tabLst>
              <a:defRPr/>
            </a:pPr>
            <a:r>
              <a:rPr kumimoji="0" sz="20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Query, keys, values, and output are all vectors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/>
              <a:defRPr/>
            </a:pPr>
            <a:endParaRPr kumimoji="0" sz="3200" b="0" i="0" u="none" strike="noStrike" kern="1200" cap="none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93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93065" algn="l"/>
                <a:tab pos="393700" algn="l"/>
              </a:tabLst>
              <a:defRPr/>
            </a:pPr>
            <a:r>
              <a:rPr kumimoji="0" sz="20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Output is weighted sum of values, where</a:t>
            </a:r>
          </a:p>
          <a:p>
            <a:pPr marL="393700" marR="43180" lvl="0" indent="-342900" algn="l" defTabSz="914400" rtl="0" eaLnBrk="1" fontAlgn="auto" latinLnBrk="0" hangingPunct="1">
              <a:lnSpc>
                <a:spcPct val="100800"/>
              </a:lnSpc>
              <a:spcBef>
                <a:spcPts val="60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93065" algn="l"/>
                <a:tab pos="393700" algn="l"/>
              </a:tabLst>
              <a:defRPr/>
            </a:pPr>
            <a:r>
              <a:rPr kumimoji="0" sz="20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Weight of each value is computed by an inner product of query and corresponding key</a:t>
            </a:r>
          </a:p>
          <a:p>
            <a:pPr marL="3937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93065" algn="l"/>
                <a:tab pos="393700" algn="l"/>
              </a:tabLst>
              <a:defRPr/>
            </a:pPr>
            <a:r>
              <a:rPr kumimoji="0" sz="20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Queries and keys have same dimensionality d</a:t>
            </a:r>
            <a:r>
              <a:rPr kumimoji="0" sz="2000" b="0" i="0" u="none" strike="noStrike" kern="1200" cap="none" normalizeH="0" baseline="-1736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 </a:t>
            </a:r>
            <a:r>
              <a:rPr kumimoji="0" lang="en-US" sz="2000" b="0" i="0" u="none" strike="noStrike" kern="1200" cap="none" normalizeH="0" baseline="-1736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, </a:t>
            </a:r>
            <a:r>
              <a:rPr kumimoji="0" sz="2000" b="0" i="0" u="none" strike="noStrike" kern="1200" cap="none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value have d</a:t>
            </a:r>
            <a:r>
              <a:rPr kumimoji="0" sz="2000" b="0" i="0" u="none" strike="noStrike" kern="1200" cap="none" normalizeH="0" baseline="-1736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</a:t>
            </a:r>
          </a:p>
        </p:txBody>
      </p:sp>
      <p:sp>
        <p:nvSpPr>
          <p:cNvPr id="4" name="object 4"/>
          <p:cNvSpPr/>
          <p:nvPr/>
        </p:nvSpPr>
        <p:spPr>
          <a:xfrm>
            <a:off x="1011554" y="4344275"/>
            <a:ext cx="7120891" cy="21334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61C323-F5BF-4971-A986-82C3CF201F27}"/>
              </a:ext>
            </a:extLst>
          </p:cNvPr>
          <p:cNvSpPr txBox="1"/>
          <p:nvPr/>
        </p:nvSpPr>
        <p:spPr>
          <a:xfrm>
            <a:off x="0" y="6581001"/>
            <a:ext cx="1503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Christopher Manning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51460"/>
            <a:ext cx="876046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spc="-165" dirty="0">
                <a:latin typeface="+mj-lt"/>
              </a:rPr>
              <a:t>Dot-Product </a:t>
            </a:r>
            <a:r>
              <a:rPr sz="3200" b="0" spc="-160" dirty="0">
                <a:latin typeface="+mj-lt"/>
              </a:rPr>
              <a:t>Attention </a:t>
            </a:r>
            <a:r>
              <a:rPr sz="3200" b="0" spc="415" dirty="0">
                <a:latin typeface="+mj-lt"/>
              </a:rPr>
              <a:t>–</a:t>
            </a:r>
            <a:r>
              <a:rPr sz="3200" b="0" spc="-540" dirty="0">
                <a:latin typeface="+mj-lt"/>
              </a:rPr>
              <a:t> </a:t>
            </a:r>
            <a:r>
              <a:rPr sz="3200" b="0" spc="-100" dirty="0">
                <a:latin typeface="+mj-lt"/>
              </a:rPr>
              <a:t>Matrix </a:t>
            </a:r>
            <a:r>
              <a:rPr sz="3200" b="0" spc="-145" dirty="0">
                <a:latin typeface="+mj-lt"/>
              </a:rPr>
              <a:t>notation</a:t>
            </a:r>
            <a:r>
              <a:rPr lang="en-US" sz="3200" b="0" spc="-145" dirty="0">
                <a:latin typeface="+mj-lt"/>
              </a:rPr>
              <a:t> (alternative slide)</a:t>
            </a:r>
            <a:endParaRPr sz="3200" b="0" dirty="0">
              <a:latin typeface="+mj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3540" y="1395095"/>
            <a:ext cx="82061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When</a:t>
            </a:r>
            <a:r>
              <a:rPr kumimoji="0" sz="24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</a:t>
            </a:r>
            <a:r>
              <a:rPr kumimoji="0" sz="24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have</a:t>
            </a:r>
            <a:r>
              <a:rPr kumimoji="0" sz="24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multiple</a:t>
            </a:r>
            <a:r>
              <a:rPr kumimoji="0" sz="24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queries</a:t>
            </a:r>
            <a:r>
              <a:rPr kumimoji="0" sz="24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q,</a:t>
            </a:r>
            <a:r>
              <a:rPr kumimoji="0" sz="24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we</a:t>
            </a:r>
            <a:r>
              <a:rPr kumimoji="0" sz="24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stack</a:t>
            </a:r>
            <a:r>
              <a:rPr kumimoji="0" sz="24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them</a:t>
            </a:r>
            <a:r>
              <a:rPr kumimoji="0" sz="24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24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</a:t>
            </a:r>
            <a:r>
              <a:rPr kumimoji="0" sz="24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matrix</a:t>
            </a:r>
            <a:r>
              <a:rPr kumimoji="0" sz="24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Q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0840" y="3592703"/>
            <a:ext cx="6199505" cy="1125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67665" algn="l"/>
                <a:tab pos="368300" algn="l"/>
              </a:tabLst>
              <a:defRPr/>
            </a:pPr>
            <a:r>
              <a:rPr lang="en-US" sz="2400" spc="-155" dirty="0">
                <a:solidFill>
                  <a:prstClr val="black"/>
                </a:solidFill>
                <a:latin typeface="Arial"/>
                <a:cs typeface="Arial"/>
              </a:rPr>
              <a:t>b</a:t>
            </a:r>
            <a:r>
              <a:rPr kumimoji="0" sz="2400" b="0" i="0" u="none" strike="noStrike" kern="1200" cap="none" spc="-155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ecomes</a:t>
            </a:r>
            <a:r>
              <a:rPr kumimoji="0" sz="2400" b="0" i="0" u="none" strike="noStrike" kern="1200" cap="none" spc="-1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: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85420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>
                <a:tab pos="3182620" algn="l"/>
                <a:tab pos="3451225" algn="l"/>
                <a:tab pos="4733925" algn="l"/>
                <a:tab pos="5002530" algn="l"/>
              </a:tabLst>
              <a:defRPr/>
            </a:pPr>
            <a:r>
              <a:rPr kumimoji="0" sz="24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[|Q|</a:t>
            </a:r>
            <a:r>
              <a:rPr kumimoji="0" sz="24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r>
              <a:rPr kumimoji="0" sz="24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sz="2400" b="0" i="0" u="none" strike="noStrike" kern="1200" cap="none" spc="-44" normalizeH="0" baseline="-1736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]	</a:t>
            </a:r>
            <a:r>
              <a:rPr kumimoji="0" sz="24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	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[d</a:t>
            </a:r>
            <a:r>
              <a:rPr kumimoji="0" sz="2400" b="0" i="0" u="none" strike="noStrike" kern="1200" cap="none" spc="-44" normalizeH="0" baseline="-1736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</a:t>
            </a:r>
            <a:r>
              <a:rPr kumimoji="0" sz="2400" b="0" i="0" u="none" strike="noStrike" kern="1200" cap="none" spc="142" normalizeH="0" baseline="-1736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r>
              <a:rPr kumimoji="0" sz="24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1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|K|]	</a:t>
            </a:r>
            <a:r>
              <a:rPr kumimoji="0" sz="24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	</a:t>
            </a:r>
            <a:r>
              <a:rPr kumimoji="0" sz="2400" b="0" i="0" u="none" strike="noStrike" kern="1200" cap="none" spc="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[|K| </a:t>
            </a:r>
            <a:r>
              <a:rPr kumimoji="0" sz="24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r>
              <a:rPr kumimoji="0" sz="2400" b="0" i="0" u="none" strike="noStrike" kern="1200" cap="none" spc="-4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0" i="0" u="none" strike="noStrike" kern="1200" cap="none" spc="-4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sz="2400" b="0" i="0" u="none" strike="noStrike" kern="1200" cap="none" spc="-52" normalizeH="0" baseline="-1736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]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6440" y="5052695"/>
            <a:ext cx="1162050" cy="7600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8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softmax 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ow</a:t>
            </a:r>
            <a:r>
              <a:rPr kumimoji="0" sz="24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2400" b="0" i="0" u="none" strike="noStrike" kern="1200" cap="none" spc="-2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</a:t>
            </a:r>
            <a:r>
              <a:rPr kumimoji="0" sz="2400" b="0" i="0" u="none" strike="noStrike" kern="1200" cap="none" spc="-1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58940" y="5052695"/>
            <a:ext cx="16586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spc="-2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</a:t>
            </a:r>
            <a:r>
              <a:rPr kumimoji="0" sz="2400" b="0" i="0" u="none" strike="noStrike" kern="1200" cap="none" spc="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[|Q| </a:t>
            </a:r>
            <a:r>
              <a:rPr kumimoji="0" sz="2400" b="0" i="0" u="none" strike="noStrike" kern="1200" cap="none" spc="-1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x</a:t>
            </a:r>
            <a:r>
              <a:rPr kumimoji="0" sz="2400" b="0" i="0" u="none" strike="noStrike" kern="1200" cap="none" spc="-4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en-US" sz="2400" b="0" i="0" u="none" strike="noStrike" kern="1200" cap="none" spc="-4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 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</a:t>
            </a:r>
            <a:r>
              <a:rPr kumimoji="0" sz="2400" b="0" i="0" u="none" strike="noStrike" kern="1200" cap="none" spc="-44" normalizeH="0" baseline="-17361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]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39695" y="1993010"/>
            <a:ext cx="3998976" cy="11978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39695" y="3401186"/>
            <a:ext cx="4715256" cy="789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603087" y="4987594"/>
            <a:ext cx="1066165" cy="698500"/>
            <a:chOff x="5603087" y="4692319"/>
            <a:chExt cx="1066165" cy="698500"/>
          </a:xfrm>
        </p:grpSpPr>
        <p:sp>
          <p:nvSpPr>
            <p:cNvPr id="10" name="object 10"/>
            <p:cNvSpPr/>
            <p:nvPr/>
          </p:nvSpPr>
          <p:spPr>
            <a:xfrm>
              <a:off x="5603087" y="4692319"/>
              <a:ext cx="1066165" cy="698500"/>
            </a:xfrm>
            <a:custGeom>
              <a:avLst/>
              <a:gdLst/>
              <a:ahLst/>
              <a:cxnLst/>
              <a:rect l="l" t="t" r="r" b="b"/>
              <a:pathLst>
                <a:path w="1066165" h="698500">
                  <a:moveTo>
                    <a:pt x="1066038" y="0"/>
                  </a:moveTo>
                  <a:lnTo>
                    <a:pt x="0" y="0"/>
                  </a:lnTo>
                  <a:lnTo>
                    <a:pt x="0" y="698119"/>
                  </a:lnTo>
                  <a:lnTo>
                    <a:pt x="1066038" y="698119"/>
                  </a:lnTo>
                  <a:lnTo>
                    <a:pt x="1066038" y="0"/>
                  </a:lnTo>
                  <a:close/>
                </a:path>
              </a:pathLst>
            </a:custGeom>
            <a:solidFill>
              <a:srgbClr val="BDD7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5816930" y="4801044"/>
              <a:ext cx="638810" cy="0"/>
            </a:xfrm>
            <a:custGeom>
              <a:avLst/>
              <a:gdLst/>
              <a:ahLst/>
              <a:cxnLst/>
              <a:rect l="l" t="t" r="r" b="b"/>
              <a:pathLst>
                <a:path w="638810">
                  <a:moveTo>
                    <a:pt x="0" y="0"/>
                  </a:moveTo>
                  <a:lnTo>
                    <a:pt x="638342" y="1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5816930" y="4947424"/>
              <a:ext cx="638810" cy="0"/>
            </a:xfrm>
            <a:custGeom>
              <a:avLst/>
              <a:gdLst/>
              <a:ahLst/>
              <a:cxnLst/>
              <a:rect l="l" t="t" r="r" b="b"/>
              <a:pathLst>
                <a:path w="638810">
                  <a:moveTo>
                    <a:pt x="0" y="0"/>
                  </a:moveTo>
                  <a:lnTo>
                    <a:pt x="638342" y="1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5816930" y="5115877"/>
              <a:ext cx="638810" cy="0"/>
            </a:xfrm>
            <a:custGeom>
              <a:avLst/>
              <a:gdLst/>
              <a:ahLst/>
              <a:cxnLst/>
              <a:rect l="l" t="t" r="r" b="b"/>
              <a:pathLst>
                <a:path w="638810">
                  <a:moveTo>
                    <a:pt x="0" y="0"/>
                  </a:moveTo>
                  <a:lnTo>
                    <a:pt x="638342" y="1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bject 14"/>
            <p:cNvSpPr/>
            <p:nvPr/>
          </p:nvSpPr>
          <p:spPr>
            <a:xfrm>
              <a:off x="5816930" y="5273916"/>
              <a:ext cx="638810" cy="0"/>
            </a:xfrm>
            <a:custGeom>
              <a:avLst/>
              <a:gdLst/>
              <a:ahLst/>
              <a:cxnLst/>
              <a:rect l="l" t="t" r="r" b="b"/>
              <a:pathLst>
                <a:path w="638810">
                  <a:moveTo>
                    <a:pt x="0" y="0"/>
                  </a:moveTo>
                  <a:lnTo>
                    <a:pt x="638342" y="1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2471039" y="4987594"/>
            <a:ext cx="878840" cy="541655"/>
            <a:chOff x="2471039" y="4692319"/>
            <a:chExt cx="878840" cy="541655"/>
          </a:xfrm>
        </p:grpSpPr>
        <p:sp>
          <p:nvSpPr>
            <p:cNvPr id="16" name="object 16"/>
            <p:cNvSpPr/>
            <p:nvPr/>
          </p:nvSpPr>
          <p:spPr>
            <a:xfrm>
              <a:off x="2471039" y="4692319"/>
              <a:ext cx="878840" cy="541655"/>
            </a:xfrm>
            <a:custGeom>
              <a:avLst/>
              <a:gdLst/>
              <a:ahLst/>
              <a:cxnLst/>
              <a:rect l="l" t="t" r="r" b="b"/>
              <a:pathLst>
                <a:path w="878839" h="541654">
                  <a:moveTo>
                    <a:pt x="878306" y="0"/>
                  </a:moveTo>
                  <a:lnTo>
                    <a:pt x="0" y="0"/>
                  </a:lnTo>
                  <a:lnTo>
                    <a:pt x="0" y="541413"/>
                  </a:lnTo>
                  <a:lnTo>
                    <a:pt x="878306" y="541413"/>
                  </a:lnTo>
                  <a:lnTo>
                    <a:pt x="878306" y="0"/>
                  </a:lnTo>
                  <a:close/>
                </a:path>
              </a:pathLst>
            </a:custGeom>
            <a:solidFill>
              <a:srgbClr val="BDD7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2590685" y="4801044"/>
              <a:ext cx="638810" cy="0"/>
            </a:xfrm>
            <a:custGeom>
              <a:avLst/>
              <a:gdLst/>
              <a:ahLst/>
              <a:cxnLst/>
              <a:rect l="l" t="t" r="r" b="b"/>
              <a:pathLst>
                <a:path w="638810">
                  <a:moveTo>
                    <a:pt x="0" y="0"/>
                  </a:moveTo>
                  <a:lnTo>
                    <a:pt x="638342" y="1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2590685" y="4947424"/>
              <a:ext cx="638810" cy="0"/>
            </a:xfrm>
            <a:custGeom>
              <a:avLst/>
              <a:gdLst/>
              <a:ahLst/>
              <a:cxnLst/>
              <a:rect l="l" t="t" r="r" b="b"/>
              <a:pathLst>
                <a:path w="638810">
                  <a:moveTo>
                    <a:pt x="0" y="0"/>
                  </a:moveTo>
                  <a:lnTo>
                    <a:pt x="638342" y="1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2590685" y="5115877"/>
              <a:ext cx="638810" cy="0"/>
            </a:xfrm>
            <a:custGeom>
              <a:avLst/>
              <a:gdLst/>
              <a:ahLst/>
              <a:cxnLst/>
              <a:rect l="l" t="t" r="r" b="b"/>
              <a:pathLst>
                <a:path w="638810">
                  <a:moveTo>
                    <a:pt x="0" y="0"/>
                  </a:moveTo>
                  <a:lnTo>
                    <a:pt x="638342" y="1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4148163" y="4987594"/>
            <a:ext cx="656590" cy="878840"/>
            <a:chOff x="4148163" y="4692319"/>
            <a:chExt cx="656590" cy="878840"/>
          </a:xfrm>
        </p:grpSpPr>
        <p:sp>
          <p:nvSpPr>
            <p:cNvPr id="21" name="object 21"/>
            <p:cNvSpPr/>
            <p:nvPr/>
          </p:nvSpPr>
          <p:spPr>
            <a:xfrm>
              <a:off x="4148163" y="4692319"/>
              <a:ext cx="656590" cy="878840"/>
            </a:xfrm>
            <a:custGeom>
              <a:avLst/>
              <a:gdLst/>
              <a:ahLst/>
              <a:cxnLst/>
              <a:rect l="l" t="t" r="r" b="b"/>
              <a:pathLst>
                <a:path w="656589" h="878839">
                  <a:moveTo>
                    <a:pt x="656094" y="0"/>
                  </a:moveTo>
                  <a:lnTo>
                    <a:pt x="0" y="0"/>
                  </a:lnTo>
                  <a:lnTo>
                    <a:pt x="0" y="878306"/>
                  </a:lnTo>
                  <a:lnTo>
                    <a:pt x="656094" y="878306"/>
                  </a:lnTo>
                  <a:lnTo>
                    <a:pt x="656094" y="0"/>
                  </a:lnTo>
                  <a:close/>
                </a:path>
              </a:pathLst>
            </a:custGeom>
            <a:solidFill>
              <a:srgbClr val="BDD7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4261878" y="4801044"/>
              <a:ext cx="0" cy="644525"/>
            </a:xfrm>
            <a:custGeom>
              <a:avLst/>
              <a:gdLst/>
              <a:ahLst/>
              <a:cxnLst/>
              <a:rect l="l" t="t" r="r" b="b"/>
              <a:pathLst>
                <a:path h="644525">
                  <a:moveTo>
                    <a:pt x="0" y="0"/>
                  </a:moveTo>
                  <a:lnTo>
                    <a:pt x="1" y="644118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4408627" y="4803940"/>
              <a:ext cx="0" cy="644525"/>
            </a:xfrm>
            <a:custGeom>
              <a:avLst/>
              <a:gdLst/>
              <a:ahLst/>
              <a:cxnLst/>
              <a:rect l="l" t="t" r="r" b="b"/>
              <a:pathLst>
                <a:path h="644525">
                  <a:moveTo>
                    <a:pt x="0" y="0"/>
                  </a:moveTo>
                  <a:lnTo>
                    <a:pt x="1" y="644118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4549737" y="4801044"/>
              <a:ext cx="0" cy="644525"/>
            </a:xfrm>
            <a:custGeom>
              <a:avLst/>
              <a:gdLst/>
              <a:ahLst/>
              <a:cxnLst/>
              <a:rect l="l" t="t" r="r" b="b"/>
              <a:pathLst>
                <a:path h="644525">
                  <a:moveTo>
                    <a:pt x="0" y="0"/>
                  </a:moveTo>
                  <a:lnTo>
                    <a:pt x="1" y="644118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4696498" y="4807216"/>
              <a:ext cx="0" cy="644525"/>
            </a:xfrm>
            <a:custGeom>
              <a:avLst/>
              <a:gdLst/>
              <a:ahLst/>
              <a:cxnLst/>
              <a:rect l="l" t="t" r="r" b="b"/>
              <a:pathLst>
                <a:path h="644525">
                  <a:moveTo>
                    <a:pt x="0" y="0"/>
                  </a:moveTo>
                  <a:lnTo>
                    <a:pt x="1" y="644118"/>
                  </a:lnTo>
                </a:path>
              </a:pathLst>
            </a:custGeom>
            <a:ln w="508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7784B76-E1BC-45DB-AA3E-6A6BB7E51325}"/>
              </a:ext>
            </a:extLst>
          </p:cNvPr>
          <p:cNvSpPr txBox="1"/>
          <p:nvPr/>
        </p:nvSpPr>
        <p:spPr>
          <a:xfrm>
            <a:off x="0" y="6581001"/>
            <a:ext cx="1503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Christopher Manning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1340" y="438149"/>
            <a:ext cx="8630647" cy="472980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3000" dirty="0">
                <a:solidFill>
                  <a:srgbClr val="3A87FF"/>
                </a:solidFill>
              </a:rPr>
              <a:t>How do we represent the meaning of a word?</a:t>
            </a:r>
            <a:endParaRPr sz="3000" dirty="0"/>
          </a:p>
        </p:txBody>
      </p:sp>
      <p:sp>
        <p:nvSpPr>
          <p:cNvPr id="3" name="object 3"/>
          <p:cNvSpPr txBox="1"/>
          <p:nvPr/>
        </p:nvSpPr>
        <p:spPr>
          <a:xfrm>
            <a:off x="631339" y="1693209"/>
            <a:ext cx="8384841" cy="3869430"/>
          </a:xfrm>
          <a:prstGeom prst="rect">
            <a:avLst/>
          </a:prstGeom>
        </p:spPr>
        <p:txBody>
          <a:bodyPr vert="horz" wrap="square" lIns="0" tIns="223557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17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Definition: </a:t>
            </a:r>
            <a:r>
              <a:rPr kumimoji="0" sz="24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meaning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(Webster dictionary)</a:t>
            </a:r>
          </a:p>
          <a:p>
            <a:pPr marL="441535" marR="0" lvl="0" indent="-430329" algn="l" defTabSz="806867" rtl="0" eaLnBrk="1" fontAlgn="auto" latinLnBrk="0" hangingPunct="1">
              <a:lnSpc>
                <a:spcPct val="100000"/>
              </a:lnSpc>
              <a:spcBef>
                <a:spcPts val="1672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40975" algn="l"/>
                <a:tab pos="441535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the idea that is represented by a word, phrase, etc.</a:t>
            </a:r>
          </a:p>
          <a:p>
            <a:pPr marL="440975" marR="838245" lvl="0" indent="-430329" algn="l" defTabSz="806867" rtl="0" eaLnBrk="1" fontAlgn="auto" latinLnBrk="0" hangingPunct="1">
              <a:lnSpc>
                <a:spcPct val="100000"/>
              </a:lnSpc>
              <a:spcBef>
                <a:spcPts val="1694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40975" algn="l"/>
                <a:tab pos="441535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the idea that a person wants to express by using  words, signs, etc.</a:t>
            </a:r>
          </a:p>
          <a:p>
            <a:pPr marL="11206" marR="4483" lvl="0" indent="0" algn="l" defTabSz="806867" rtl="0" eaLnBrk="1" fontAlgn="auto" latinLnBrk="0" hangingPunct="1">
              <a:lnSpc>
                <a:spcPct val="152700"/>
              </a:lnSpc>
              <a:spcBef>
                <a:spcPts val="84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40975" algn="l"/>
                <a:tab pos="441535" algn="l"/>
              </a:tabLst>
              <a:defRPr/>
            </a:pPr>
            <a:r>
              <a:rPr kumimoji="0" lang="en-US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  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the idea that is expressed in a work of writing, art, etc.  Commonest linguistic way of thinking of meaning:</a:t>
            </a:r>
          </a:p>
          <a:p>
            <a:pPr marL="930698" marR="0" lvl="0" indent="0" algn="l" defTabSz="806867" rtl="0" eaLnBrk="1" fontAlgn="auto" latinLnBrk="0" hangingPunct="1">
              <a:lnSpc>
                <a:spcPct val="100000"/>
              </a:lnSpc>
              <a:spcBef>
                <a:spcPts val="167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signifier (symbol)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ans"/>
                <a:ea typeface="+mn-ea"/>
                <a:cs typeface="DejaVu Sans"/>
              </a:rPr>
              <a:t>⟺ </a:t>
            </a: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signified (idea or thing)</a:t>
            </a:r>
          </a:p>
        </p:txBody>
      </p:sp>
      <p:sp>
        <p:nvSpPr>
          <p:cNvPr id="4" name="object 4"/>
          <p:cNvSpPr/>
          <p:nvPr/>
        </p:nvSpPr>
        <p:spPr>
          <a:xfrm>
            <a:off x="1395613" y="5021801"/>
            <a:ext cx="6492128" cy="637054"/>
          </a:xfrm>
          <a:custGeom>
            <a:avLst/>
            <a:gdLst/>
            <a:ahLst/>
            <a:cxnLst/>
            <a:rect l="l" t="t" r="r" b="b"/>
            <a:pathLst>
              <a:path w="7357745" h="721995">
                <a:moveTo>
                  <a:pt x="0" y="120298"/>
                </a:moveTo>
                <a:lnTo>
                  <a:pt x="9453" y="73472"/>
                </a:lnTo>
                <a:lnTo>
                  <a:pt x="35234" y="35234"/>
                </a:lnTo>
                <a:lnTo>
                  <a:pt x="73472" y="9453"/>
                </a:lnTo>
                <a:lnTo>
                  <a:pt x="120297" y="0"/>
                </a:lnTo>
                <a:lnTo>
                  <a:pt x="7237045" y="0"/>
                </a:lnTo>
                <a:lnTo>
                  <a:pt x="7283872" y="9453"/>
                </a:lnTo>
                <a:lnTo>
                  <a:pt x="7322110" y="35234"/>
                </a:lnTo>
                <a:lnTo>
                  <a:pt x="7347890" y="73472"/>
                </a:lnTo>
                <a:lnTo>
                  <a:pt x="7357343" y="120298"/>
                </a:lnTo>
                <a:lnTo>
                  <a:pt x="7357343" y="601467"/>
                </a:lnTo>
                <a:lnTo>
                  <a:pt x="7347890" y="648293"/>
                </a:lnTo>
                <a:lnTo>
                  <a:pt x="7322110" y="686531"/>
                </a:lnTo>
                <a:lnTo>
                  <a:pt x="7283872" y="712312"/>
                </a:lnTo>
                <a:lnTo>
                  <a:pt x="7237045" y="721766"/>
                </a:lnTo>
                <a:lnTo>
                  <a:pt x="120297" y="721766"/>
                </a:lnTo>
                <a:lnTo>
                  <a:pt x="73472" y="712312"/>
                </a:lnTo>
                <a:lnTo>
                  <a:pt x="35234" y="686531"/>
                </a:lnTo>
                <a:lnTo>
                  <a:pt x="9453" y="648293"/>
                </a:lnTo>
                <a:lnTo>
                  <a:pt x="0" y="601467"/>
                </a:lnTo>
                <a:lnTo>
                  <a:pt x="0" y="120298"/>
                </a:lnTo>
                <a:close/>
              </a:path>
            </a:pathLst>
          </a:custGeom>
          <a:ln w="30479">
            <a:solidFill>
              <a:srgbClr val="BB57BE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54653" y="5996267"/>
            <a:ext cx="3437404" cy="41867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647" b="0" i="0" u="none" strike="noStrike" kern="1200" cap="none" spc="-71" normalizeH="0" baseline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= </a:t>
            </a:r>
            <a:r>
              <a:rPr kumimoji="0" sz="2647" b="0" i="0" u="none" strike="noStrike" kern="1200" cap="none" spc="-119" normalizeH="0" baseline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denotational</a:t>
            </a:r>
            <a:r>
              <a:rPr kumimoji="0" sz="2647" b="0" i="0" u="none" strike="noStrike" kern="1200" cap="none" spc="-388" normalizeH="0" baseline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647" b="0" i="0" u="none" strike="noStrike" kern="1200" cap="none" spc="-119" normalizeH="0" baseline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semantics</a:t>
            </a:r>
            <a:endParaRPr kumimoji="0" sz="264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0AF5BC-D543-4281-9752-DA0D7EC501FF}"/>
              </a:ext>
            </a:extLst>
          </p:cNvPr>
          <p:cNvSpPr txBox="1"/>
          <p:nvPr/>
        </p:nvSpPr>
        <p:spPr>
          <a:xfrm>
            <a:off x="0" y="6581001"/>
            <a:ext cx="1503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Christopher Manning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7321" y="1657285"/>
            <a:ext cx="2929414" cy="3936302"/>
          </a:xfrm>
          <a:prstGeom prst="rect">
            <a:avLst/>
          </a:prstGeom>
        </p:spPr>
        <p:txBody>
          <a:bodyPr vert="horz" wrap="square" lIns="0" tIns="76676" rIns="0" bIns="0" rtlCol="0">
            <a:spAutoFit/>
          </a:bodyPr>
          <a:lstStyle/>
          <a:p>
            <a:pPr marL="83344" algn="ctr">
              <a:spcBef>
                <a:spcPts val="604"/>
              </a:spcBef>
            </a:pPr>
            <a:r>
              <a:rPr sz="2100" b="1" spc="-4" dirty="0">
                <a:latin typeface="Calibri"/>
                <a:cs typeface="Calibri"/>
              </a:rPr>
              <a:t>Barriers</a:t>
            </a:r>
            <a:endParaRPr sz="2100" dirty="0">
              <a:latin typeface="Calibri"/>
              <a:cs typeface="Calibri"/>
            </a:endParaRPr>
          </a:p>
          <a:p>
            <a:pPr marL="256699" marR="394335" indent="-256699">
              <a:spcBef>
                <a:spcPts val="439"/>
              </a:spcBef>
              <a:buClr>
                <a:srgbClr val="8B1515"/>
              </a:buClr>
              <a:buFont typeface="Times New Roman"/>
              <a:buChar char="•"/>
              <a:tabLst>
                <a:tab pos="256699" algn="l"/>
                <a:tab pos="267176" algn="l"/>
              </a:tabLst>
            </a:pPr>
            <a:r>
              <a:rPr sz="1725" spc="-4" dirty="0">
                <a:latin typeface="Calibri"/>
                <a:cs typeface="Calibri"/>
              </a:rPr>
              <a:t>Doesn’t</a:t>
            </a:r>
            <a:r>
              <a:rPr sz="1725" spc="-19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have</a:t>
            </a:r>
            <a:r>
              <a:rPr sz="1725" spc="-11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an</a:t>
            </a:r>
            <a:r>
              <a:rPr sz="1725" spc="-15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inherent</a:t>
            </a:r>
          </a:p>
          <a:p>
            <a:pPr marR="958215" algn="ctr"/>
            <a:r>
              <a:rPr sz="1725" spc="-4" dirty="0">
                <a:latin typeface="Calibri"/>
                <a:cs typeface="Calibri"/>
              </a:rPr>
              <a:t>notion</a:t>
            </a:r>
            <a:r>
              <a:rPr sz="1725" spc="-15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of</a:t>
            </a:r>
            <a:r>
              <a:rPr sz="1725" spc="-19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order!</a:t>
            </a:r>
            <a:endParaRPr sz="1725" dirty="0">
              <a:latin typeface="Calibri"/>
              <a:cs typeface="Calibri"/>
            </a:endParaRPr>
          </a:p>
          <a:p>
            <a:pPr>
              <a:spcBef>
                <a:spcPts val="15"/>
              </a:spcBef>
            </a:pPr>
            <a:endParaRPr sz="2363" dirty="0">
              <a:latin typeface="Calibri"/>
              <a:cs typeface="Calibri"/>
            </a:endParaRPr>
          </a:p>
          <a:p>
            <a:pPr marL="266700" marR="320516" indent="-257651" algn="just">
              <a:buClr>
                <a:srgbClr val="8B1515"/>
              </a:buClr>
              <a:buFont typeface="Times New Roman"/>
              <a:buChar char="•"/>
              <a:tabLst>
                <a:tab pos="267176" algn="l"/>
              </a:tabLst>
            </a:pPr>
            <a:r>
              <a:rPr sz="1725" dirty="0">
                <a:latin typeface="Calibri"/>
                <a:cs typeface="Calibri"/>
              </a:rPr>
              <a:t>No </a:t>
            </a:r>
            <a:r>
              <a:rPr sz="1725" spc="-4" dirty="0">
                <a:latin typeface="Calibri"/>
                <a:cs typeface="Calibri"/>
              </a:rPr>
              <a:t>nonlinearities for deep </a:t>
            </a:r>
            <a:r>
              <a:rPr sz="1725" spc="-379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learning </a:t>
            </a:r>
            <a:r>
              <a:rPr sz="1725" spc="-4" dirty="0">
                <a:latin typeface="Calibri"/>
                <a:cs typeface="Calibri"/>
              </a:rPr>
              <a:t>magic! It’s </a:t>
            </a:r>
            <a:r>
              <a:rPr sz="1725" dirty="0">
                <a:latin typeface="Calibri"/>
                <a:cs typeface="Calibri"/>
              </a:rPr>
              <a:t>all </a:t>
            </a:r>
            <a:r>
              <a:rPr sz="1725" spc="-4" dirty="0">
                <a:latin typeface="Calibri"/>
                <a:cs typeface="Calibri"/>
              </a:rPr>
              <a:t>just </a:t>
            </a:r>
            <a:r>
              <a:rPr sz="1725" spc="-379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weighted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averages</a:t>
            </a:r>
          </a:p>
          <a:p>
            <a:pPr>
              <a:spcBef>
                <a:spcPts val="15"/>
              </a:spcBef>
              <a:buClr>
                <a:srgbClr val="8B1515"/>
              </a:buClr>
              <a:buFont typeface="Times New Roman"/>
              <a:buChar char="•"/>
            </a:pPr>
            <a:endParaRPr sz="2363" dirty="0">
              <a:latin typeface="Calibri"/>
              <a:cs typeface="Calibri"/>
            </a:endParaRPr>
          </a:p>
          <a:p>
            <a:pPr marL="266700" marR="361950" indent="-257651"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7176" algn="l"/>
              </a:tabLst>
            </a:pPr>
            <a:r>
              <a:rPr sz="1725" dirty="0">
                <a:latin typeface="Calibri"/>
                <a:cs typeface="Calibri"/>
              </a:rPr>
              <a:t>Need to ensure we </a:t>
            </a:r>
            <a:r>
              <a:rPr sz="1725" spc="-4" dirty="0">
                <a:latin typeface="Calibri"/>
                <a:cs typeface="Calibri"/>
              </a:rPr>
              <a:t>don’t </a:t>
            </a:r>
            <a:r>
              <a:rPr sz="1725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“look</a:t>
            </a:r>
            <a:r>
              <a:rPr sz="1725" spc="-19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at</a:t>
            </a:r>
            <a:r>
              <a:rPr sz="1725" spc="-11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the</a:t>
            </a:r>
            <a:r>
              <a:rPr sz="1725" spc="-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future”</a:t>
            </a:r>
            <a:r>
              <a:rPr sz="1725" spc="-11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when </a:t>
            </a:r>
            <a:r>
              <a:rPr sz="1725" spc="-379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predicting</a:t>
            </a:r>
            <a:r>
              <a:rPr sz="1725" spc="-11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a sequence</a:t>
            </a:r>
          </a:p>
          <a:p>
            <a:pPr marL="523875" lvl="1" indent="-171926">
              <a:spcBef>
                <a:spcPts val="416"/>
              </a:spcBef>
              <a:buClr>
                <a:srgbClr val="007B92"/>
              </a:buClr>
              <a:buFont typeface="Times New Roman"/>
              <a:buChar char="•"/>
              <a:tabLst>
                <a:tab pos="524351" algn="l"/>
              </a:tabLst>
            </a:pPr>
            <a:r>
              <a:rPr sz="1725" spc="-4" dirty="0">
                <a:latin typeface="Calibri"/>
                <a:cs typeface="Calibri"/>
              </a:rPr>
              <a:t>Like</a:t>
            </a:r>
            <a:r>
              <a:rPr sz="1725" spc="-11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in</a:t>
            </a:r>
            <a:r>
              <a:rPr sz="1725" spc="-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machine</a:t>
            </a:r>
            <a:r>
              <a:rPr sz="1725" spc="-4" dirty="0">
                <a:latin typeface="Calibri"/>
                <a:cs typeface="Calibri"/>
              </a:rPr>
              <a:t> translation</a:t>
            </a:r>
            <a:endParaRPr sz="1725" dirty="0">
              <a:latin typeface="Calibri"/>
              <a:cs typeface="Calibri"/>
            </a:endParaRPr>
          </a:p>
          <a:p>
            <a:pPr marL="523875" lvl="1" indent="-171926">
              <a:spcBef>
                <a:spcPts val="413"/>
              </a:spcBef>
              <a:buClr>
                <a:srgbClr val="007B92"/>
              </a:buClr>
              <a:buFont typeface="Times New Roman"/>
              <a:buChar char="•"/>
              <a:tabLst>
                <a:tab pos="524351" algn="l"/>
              </a:tabLst>
            </a:pPr>
            <a:r>
              <a:rPr sz="1725" dirty="0">
                <a:latin typeface="Calibri"/>
                <a:cs typeface="Calibri"/>
              </a:rPr>
              <a:t>Or</a:t>
            </a:r>
            <a:r>
              <a:rPr sz="1725" spc="-19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language</a:t>
            </a:r>
            <a:r>
              <a:rPr sz="1725" spc="-11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modeling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xfrm>
            <a:off x="5138861" y="1659190"/>
            <a:ext cx="2983230" cy="3614419"/>
          </a:xfrm>
          <a:prstGeom prst="rect">
            <a:avLst/>
          </a:prstGeom>
        </p:spPr>
        <p:txBody>
          <a:bodyPr vert="horz" wrap="square" lIns="0" tIns="76676" rIns="0" bIns="0" rtlCol="0">
            <a:spAutoFit/>
          </a:bodyPr>
          <a:lstStyle/>
          <a:p>
            <a:pPr marL="1192530">
              <a:spcBef>
                <a:spcPts val="604"/>
              </a:spcBef>
            </a:pPr>
            <a:r>
              <a:rPr lang="en-US" sz="2100" b="1" spc="-4" dirty="0">
                <a:latin typeface="+mn-lt"/>
              </a:rPr>
              <a:t>Solutions</a:t>
            </a:r>
            <a:endParaRPr sz="2100" b="1" spc="-4" dirty="0">
              <a:latin typeface="+mn-lt"/>
            </a:endParaRPr>
          </a:p>
          <a:p>
            <a:pPr marL="266700" marR="220980" indent="-257175">
              <a:spcBef>
                <a:spcPts val="439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6700" algn="l"/>
              </a:tabLst>
            </a:pPr>
            <a:r>
              <a:rPr sz="1725" dirty="0">
                <a:latin typeface="Calibri"/>
                <a:cs typeface="Calibri"/>
              </a:rPr>
              <a:t>Add </a:t>
            </a:r>
            <a:r>
              <a:rPr sz="1725" spc="-4" dirty="0">
                <a:latin typeface="Calibri"/>
                <a:cs typeface="Calibri"/>
              </a:rPr>
              <a:t>position </a:t>
            </a:r>
            <a:r>
              <a:rPr sz="1725" dirty="0">
                <a:latin typeface="Calibri"/>
                <a:cs typeface="Calibri"/>
              </a:rPr>
              <a:t>representations to </a:t>
            </a:r>
            <a:r>
              <a:rPr sz="1725" spc="-379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the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inputs</a:t>
            </a:r>
          </a:p>
          <a:p>
            <a:pPr>
              <a:spcBef>
                <a:spcPts val="15"/>
              </a:spcBef>
              <a:buClr>
                <a:srgbClr val="8B1515"/>
              </a:buClr>
              <a:buFont typeface="Times New Roman"/>
              <a:buChar char="•"/>
            </a:pPr>
            <a:endParaRPr sz="2363" dirty="0">
              <a:latin typeface="Calibri"/>
              <a:cs typeface="Calibri"/>
            </a:endParaRPr>
          </a:p>
          <a:p>
            <a:pPr marL="266700" marR="3810" indent="-257175"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6700" algn="l"/>
              </a:tabLst>
            </a:pPr>
            <a:r>
              <a:rPr sz="1725" dirty="0">
                <a:latin typeface="Calibri"/>
                <a:cs typeface="Calibri"/>
              </a:rPr>
              <a:t>Easy </a:t>
            </a:r>
            <a:r>
              <a:rPr sz="1725" spc="-4" dirty="0">
                <a:latin typeface="Calibri"/>
                <a:cs typeface="Calibri"/>
              </a:rPr>
              <a:t>fix: </a:t>
            </a:r>
            <a:r>
              <a:rPr sz="1725" dirty="0">
                <a:latin typeface="Calibri"/>
                <a:cs typeface="Calibri"/>
              </a:rPr>
              <a:t>apply </a:t>
            </a:r>
            <a:r>
              <a:rPr sz="1725" spc="-4" dirty="0">
                <a:latin typeface="Calibri"/>
                <a:cs typeface="Calibri"/>
              </a:rPr>
              <a:t>the </a:t>
            </a:r>
            <a:r>
              <a:rPr sz="1725" dirty="0">
                <a:latin typeface="Calibri"/>
                <a:cs typeface="Calibri"/>
              </a:rPr>
              <a:t>same 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feedforward network to each </a:t>
            </a:r>
            <a:r>
              <a:rPr sz="1725" spc="-4" dirty="0">
                <a:latin typeface="Calibri"/>
                <a:cs typeface="Calibri"/>
              </a:rPr>
              <a:t>self- </a:t>
            </a:r>
            <a:r>
              <a:rPr sz="1725" spc="-379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attention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output.</a:t>
            </a:r>
            <a:endParaRPr sz="1725" dirty="0">
              <a:latin typeface="Calibri"/>
              <a:cs typeface="Calibri"/>
            </a:endParaRPr>
          </a:p>
          <a:p>
            <a:pPr>
              <a:spcBef>
                <a:spcPts val="15"/>
              </a:spcBef>
              <a:buClr>
                <a:srgbClr val="8B1515"/>
              </a:buClr>
              <a:buFont typeface="Times New Roman"/>
              <a:buChar char="•"/>
            </a:pPr>
            <a:endParaRPr sz="2363" dirty="0">
              <a:latin typeface="Calibri"/>
              <a:cs typeface="Calibri"/>
            </a:endParaRPr>
          </a:p>
          <a:p>
            <a:pPr marL="256699" marR="69056" indent="-256699">
              <a:buClr>
                <a:srgbClr val="8B1515"/>
              </a:buClr>
              <a:buFont typeface="Times New Roman"/>
              <a:buChar char="•"/>
              <a:tabLst>
                <a:tab pos="256699" algn="l"/>
                <a:tab pos="266700" algn="l"/>
              </a:tabLst>
            </a:pPr>
            <a:r>
              <a:rPr sz="1725" dirty="0">
                <a:latin typeface="Calibri"/>
                <a:cs typeface="Calibri"/>
              </a:rPr>
              <a:t>Mask</a:t>
            </a:r>
            <a:r>
              <a:rPr sz="1725" spc="-11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out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the future by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artificially</a:t>
            </a:r>
            <a:r>
              <a:rPr lang="en-US" sz="1725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setting </a:t>
            </a:r>
            <a:r>
              <a:rPr sz="1725" spc="-4" dirty="0">
                <a:latin typeface="Calibri"/>
                <a:cs typeface="Calibri"/>
              </a:rPr>
              <a:t>attention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weights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to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0!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3863296" y="2309490"/>
            <a:ext cx="1008698" cy="101918"/>
            <a:chOff x="5151062" y="1936320"/>
            <a:chExt cx="1344930" cy="13589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51062" y="1936320"/>
              <a:ext cx="1344853" cy="13538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185409" y="1943862"/>
              <a:ext cx="1295400" cy="76200"/>
            </a:xfrm>
            <a:custGeom>
              <a:avLst/>
              <a:gdLst/>
              <a:ahLst/>
              <a:cxnLst/>
              <a:rect l="l" t="t" r="r" b="b"/>
              <a:pathLst>
                <a:path w="1295400" h="76200">
                  <a:moveTo>
                    <a:pt x="1219200" y="0"/>
                  </a:moveTo>
                  <a:lnTo>
                    <a:pt x="1219200" y="76200"/>
                  </a:lnTo>
                  <a:lnTo>
                    <a:pt x="1270000" y="50800"/>
                  </a:lnTo>
                  <a:lnTo>
                    <a:pt x="1231900" y="50800"/>
                  </a:lnTo>
                  <a:lnTo>
                    <a:pt x="1231900" y="25400"/>
                  </a:lnTo>
                  <a:lnTo>
                    <a:pt x="1270000" y="25400"/>
                  </a:lnTo>
                  <a:lnTo>
                    <a:pt x="1219200" y="0"/>
                  </a:lnTo>
                  <a:close/>
                </a:path>
                <a:path w="1295400" h="76200">
                  <a:moveTo>
                    <a:pt x="1219200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1219200" y="50800"/>
                  </a:lnTo>
                  <a:lnTo>
                    <a:pt x="1219200" y="25400"/>
                  </a:lnTo>
                  <a:close/>
                </a:path>
                <a:path w="1295400" h="76200">
                  <a:moveTo>
                    <a:pt x="1270000" y="25400"/>
                  </a:moveTo>
                  <a:lnTo>
                    <a:pt x="1231900" y="25400"/>
                  </a:lnTo>
                  <a:lnTo>
                    <a:pt x="1231900" y="50800"/>
                  </a:lnTo>
                  <a:lnTo>
                    <a:pt x="1270000" y="50800"/>
                  </a:lnTo>
                  <a:lnTo>
                    <a:pt x="1295400" y="38100"/>
                  </a:lnTo>
                  <a:lnTo>
                    <a:pt x="1270000" y="25400"/>
                  </a:lnTo>
                  <a:close/>
                </a:path>
              </a:pathLst>
            </a:custGeom>
            <a:solidFill>
              <a:srgbClr val="8B1515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3802717" y="3395340"/>
            <a:ext cx="1008698" cy="101918"/>
            <a:chOff x="5070290" y="3384120"/>
            <a:chExt cx="1344930" cy="13589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70290" y="3384120"/>
              <a:ext cx="1344853" cy="13538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104638" y="3391662"/>
              <a:ext cx="1295400" cy="76200"/>
            </a:xfrm>
            <a:custGeom>
              <a:avLst/>
              <a:gdLst/>
              <a:ahLst/>
              <a:cxnLst/>
              <a:rect l="l" t="t" r="r" b="b"/>
              <a:pathLst>
                <a:path w="1295400" h="76200">
                  <a:moveTo>
                    <a:pt x="1219200" y="0"/>
                  </a:moveTo>
                  <a:lnTo>
                    <a:pt x="1219200" y="76200"/>
                  </a:lnTo>
                  <a:lnTo>
                    <a:pt x="1270000" y="50800"/>
                  </a:lnTo>
                  <a:lnTo>
                    <a:pt x="1231900" y="50800"/>
                  </a:lnTo>
                  <a:lnTo>
                    <a:pt x="1231900" y="25400"/>
                  </a:lnTo>
                  <a:lnTo>
                    <a:pt x="1270000" y="25400"/>
                  </a:lnTo>
                  <a:lnTo>
                    <a:pt x="1219200" y="0"/>
                  </a:lnTo>
                  <a:close/>
                </a:path>
                <a:path w="1295400" h="76200">
                  <a:moveTo>
                    <a:pt x="1219200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1219200" y="50800"/>
                  </a:lnTo>
                  <a:lnTo>
                    <a:pt x="1219200" y="25400"/>
                  </a:lnTo>
                  <a:close/>
                </a:path>
                <a:path w="1295400" h="76200">
                  <a:moveTo>
                    <a:pt x="1270000" y="25400"/>
                  </a:moveTo>
                  <a:lnTo>
                    <a:pt x="1231900" y="25400"/>
                  </a:lnTo>
                  <a:lnTo>
                    <a:pt x="1231900" y="50800"/>
                  </a:lnTo>
                  <a:lnTo>
                    <a:pt x="1270000" y="50800"/>
                  </a:lnTo>
                  <a:lnTo>
                    <a:pt x="1295400" y="38100"/>
                  </a:lnTo>
                  <a:lnTo>
                    <a:pt x="1270000" y="25400"/>
                  </a:lnTo>
                  <a:close/>
                </a:path>
              </a:pathLst>
            </a:custGeom>
            <a:solidFill>
              <a:srgbClr val="8B1515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3802717" y="4538340"/>
            <a:ext cx="1008698" cy="101918"/>
            <a:chOff x="5070290" y="4908120"/>
            <a:chExt cx="1344930" cy="13589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70290" y="4908120"/>
              <a:ext cx="1344853" cy="13538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104638" y="4915662"/>
              <a:ext cx="1295400" cy="76200"/>
            </a:xfrm>
            <a:custGeom>
              <a:avLst/>
              <a:gdLst/>
              <a:ahLst/>
              <a:cxnLst/>
              <a:rect l="l" t="t" r="r" b="b"/>
              <a:pathLst>
                <a:path w="1295400" h="76200">
                  <a:moveTo>
                    <a:pt x="1219200" y="0"/>
                  </a:moveTo>
                  <a:lnTo>
                    <a:pt x="1219200" y="76200"/>
                  </a:lnTo>
                  <a:lnTo>
                    <a:pt x="1270000" y="50800"/>
                  </a:lnTo>
                  <a:lnTo>
                    <a:pt x="1231900" y="50800"/>
                  </a:lnTo>
                  <a:lnTo>
                    <a:pt x="1231900" y="25400"/>
                  </a:lnTo>
                  <a:lnTo>
                    <a:pt x="1270000" y="25400"/>
                  </a:lnTo>
                  <a:lnTo>
                    <a:pt x="1219200" y="0"/>
                  </a:lnTo>
                  <a:close/>
                </a:path>
                <a:path w="1295400" h="76200">
                  <a:moveTo>
                    <a:pt x="1219200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1219200" y="50800"/>
                  </a:lnTo>
                  <a:lnTo>
                    <a:pt x="1219200" y="25400"/>
                  </a:lnTo>
                  <a:close/>
                </a:path>
                <a:path w="1295400" h="76200">
                  <a:moveTo>
                    <a:pt x="1270000" y="25400"/>
                  </a:moveTo>
                  <a:lnTo>
                    <a:pt x="1231900" y="25400"/>
                  </a:lnTo>
                  <a:lnTo>
                    <a:pt x="1231900" y="50800"/>
                  </a:lnTo>
                  <a:lnTo>
                    <a:pt x="1270000" y="50800"/>
                  </a:lnTo>
                  <a:lnTo>
                    <a:pt x="1295400" y="38100"/>
                  </a:lnTo>
                  <a:lnTo>
                    <a:pt x="1270000" y="25400"/>
                  </a:lnTo>
                  <a:close/>
                </a:path>
              </a:pathLst>
            </a:custGeom>
            <a:solidFill>
              <a:srgbClr val="8B1515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4186E118-2E70-41F2-BD14-43ACA3369200}"/>
              </a:ext>
            </a:extLst>
          </p:cNvPr>
          <p:cNvSpPr txBox="1"/>
          <p:nvPr/>
        </p:nvSpPr>
        <p:spPr>
          <a:xfrm>
            <a:off x="0" y="6581001"/>
            <a:ext cx="930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Hewitt</a:t>
            </a:r>
          </a:p>
        </p:txBody>
      </p:sp>
      <p:sp>
        <p:nvSpPr>
          <p:cNvPr id="19" name="Title 15">
            <a:extLst>
              <a:ext uri="{FF2B5EF4-FFF2-40B4-BE49-F238E27FC236}">
                <a16:creationId xmlns:a16="http://schemas.microsoft.com/office/drawing/2014/main" id="{1CAA92E5-8A7E-4431-AD83-AC00B954B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984885"/>
          </a:xfrm>
        </p:spPr>
        <p:txBody>
          <a:bodyPr/>
          <a:lstStyle/>
          <a:p>
            <a:r>
              <a:rPr lang="en-US" sz="3200" b="0" spc="4" dirty="0">
                <a:latin typeface="Calibri"/>
                <a:cs typeface="Calibri"/>
              </a:rPr>
              <a:t>Barriers</a:t>
            </a:r>
            <a:r>
              <a:rPr lang="en-US" sz="3200" b="0" spc="8" dirty="0">
                <a:latin typeface="Calibri"/>
                <a:cs typeface="Calibri"/>
              </a:rPr>
              <a:t> and</a:t>
            </a:r>
            <a:r>
              <a:rPr lang="en-US" sz="3200" b="0" spc="4" dirty="0">
                <a:latin typeface="Calibri"/>
                <a:cs typeface="Calibri"/>
              </a:rPr>
              <a:t> </a:t>
            </a:r>
            <a:r>
              <a:rPr lang="en-US" sz="3200" b="0" dirty="0">
                <a:latin typeface="Calibri"/>
                <a:cs typeface="Calibri"/>
              </a:rPr>
              <a:t>solutions</a:t>
            </a:r>
            <a:r>
              <a:rPr lang="en-US" sz="3200" b="0" spc="19" dirty="0">
                <a:latin typeface="Calibri"/>
                <a:cs typeface="Calibri"/>
              </a:rPr>
              <a:t> </a:t>
            </a:r>
            <a:r>
              <a:rPr lang="en-US" sz="3200" b="0" spc="4" dirty="0">
                <a:latin typeface="Calibri"/>
                <a:cs typeface="Calibri"/>
              </a:rPr>
              <a:t>for Self-Attention</a:t>
            </a:r>
            <a:r>
              <a:rPr lang="en-US" sz="3200" b="0" dirty="0">
                <a:latin typeface="Calibri"/>
                <a:cs typeface="Calibri"/>
              </a:rPr>
              <a:t> </a:t>
            </a:r>
            <a:r>
              <a:rPr lang="en-US" sz="3200" b="0" spc="4" dirty="0">
                <a:latin typeface="Calibri"/>
                <a:cs typeface="Calibri"/>
              </a:rPr>
              <a:t>as</a:t>
            </a:r>
            <a:r>
              <a:rPr lang="en-US" sz="3200" b="0" spc="11" dirty="0">
                <a:latin typeface="Calibri"/>
                <a:cs typeface="Calibri"/>
              </a:rPr>
              <a:t> </a:t>
            </a:r>
            <a:r>
              <a:rPr lang="en-US" sz="3200" b="0" spc="8" dirty="0">
                <a:latin typeface="Calibri"/>
                <a:cs typeface="Calibri"/>
              </a:rPr>
              <a:t>a </a:t>
            </a:r>
            <a:r>
              <a:rPr lang="en-US" sz="3200" b="0" spc="4" dirty="0">
                <a:latin typeface="Calibri"/>
                <a:cs typeface="Calibri"/>
              </a:rPr>
              <a:t>building</a:t>
            </a:r>
            <a:r>
              <a:rPr lang="en-US" sz="3200" b="0" spc="15" dirty="0">
                <a:latin typeface="Calibri"/>
                <a:cs typeface="Calibri"/>
              </a:rPr>
              <a:t> </a:t>
            </a:r>
            <a:r>
              <a:rPr lang="en-US" sz="3200" b="0" dirty="0">
                <a:latin typeface="Calibri"/>
                <a:cs typeface="Calibri"/>
              </a:rPr>
              <a:t>block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32435" y="1727168"/>
            <a:ext cx="8465344" cy="246275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304800" indent="-257175">
              <a:spcBef>
                <a:spcPts val="79"/>
              </a:spcBef>
              <a:buClr>
                <a:srgbClr val="8B1515"/>
              </a:buClr>
              <a:buFont typeface="Times New Roman"/>
              <a:buChar char="•"/>
              <a:tabLst>
                <a:tab pos="304324" algn="l"/>
                <a:tab pos="304800" algn="l"/>
              </a:tabLst>
            </a:pPr>
            <a:r>
              <a:rPr sz="1725" spc="-4" dirty="0">
                <a:latin typeface="Calibri"/>
                <a:cs typeface="Calibri"/>
              </a:rPr>
              <a:t>Since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self-attention</a:t>
            </a:r>
            <a:r>
              <a:rPr sz="1725" spc="-4" dirty="0">
                <a:latin typeface="Calibri"/>
                <a:cs typeface="Calibri"/>
              </a:rPr>
              <a:t> doesn’t</a:t>
            </a:r>
            <a:r>
              <a:rPr sz="1725" spc="15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build </a:t>
            </a:r>
            <a:r>
              <a:rPr sz="1725" dirty="0">
                <a:latin typeface="Calibri"/>
                <a:cs typeface="Calibri"/>
              </a:rPr>
              <a:t>in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order information,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we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need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to encode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the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order of</a:t>
            </a:r>
            <a:r>
              <a:rPr sz="1725" dirty="0">
                <a:latin typeface="Calibri"/>
                <a:cs typeface="Calibri"/>
              </a:rPr>
              <a:t> the</a:t>
            </a:r>
          </a:p>
          <a:p>
            <a:pPr marL="304800"/>
            <a:r>
              <a:rPr sz="1725" spc="-4" dirty="0">
                <a:latin typeface="Calibri"/>
                <a:cs typeface="Calibri"/>
              </a:rPr>
              <a:t>sentence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in </a:t>
            </a:r>
            <a:r>
              <a:rPr sz="1725" spc="-4" dirty="0">
                <a:latin typeface="Calibri"/>
                <a:cs typeface="Calibri"/>
              </a:rPr>
              <a:t>our </a:t>
            </a:r>
            <a:r>
              <a:rPr sz="1725" dirty="0">
                <a:latin typeface="Calibri"/>
                <a:cs typeface="Calibri"/>
              </a:rPr>
              <a:t>keys,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queries,</a:t>
            </a:r>
            <a:r>
              <a:rPr sz="1725" dirty="0">
                <a:latin typeface="Calibri"/>
                <a:cs typeface="Calibri"/>
              </a:rPr>
              <a:t> and </a:t>
            </a:r>
            <a:r>
              <a:rPr sz="1725" spc="-4" dirty="0">
                <a:latin typeface="Calibri"/>
                <a:cs typeface="Calibri"/>
              </a:rPr>
              <a:t>values.</a:t>
            </a:r>
            <a:endParaRPr sz="1725" dirty="0">
              <a:latin typeface="Calibri"/>
              <a:cs typeface="Calibri"/>
            </a:endParaRPr>
          </a:p>
          <a:p>
            <a:pPr marL="304800" indent="-257175">
              <a:spcBef>
                <a:spcPts val="413"/>
              </a:spcBef>
              <a:buClr>
                <a:srgbClr val="8B1515"/>
              </a:buClr>
              <a:buFont typeface="Times New Roman"/>
              <a:buChar char="•"/>
              <a:tabLst>
                <a:tab pos="304324" algn="l"/>
                <a:tab pos="304800" algn="l"/>
              </a:tabLst>
            </a:pPr>
            <a:r>
              <a:rPr sz="1725" spc="-4" dirty="0">
                <a:latin typeface="Calibri"/>
                <a:cs typeface="Calibri"/>
              </a:rPr>
              <a:t>Consider representing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each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b="1" dirty="0">
                <a:latin typeface="Calibri"/>
                <a:cs typeface="Calibri"/>
              </a:rPr>
              <a:t>sequence</a:t>
            </a:r>
            <a:r>
              <a:rPr sz="1725" b="1" spc="4" dirty="0">
                <a:latin typeface="Calibri"/>
                <a:cs typeface="Calibri"/>
              </a:rPr>
              <a:t> </a:t>
            </a:r>
            <a:r>
              <a:rPr sz="1725" b="1" dirty="0">
                <a:latin typeface="Calibri"/>
                <a:cs typeface="Calibri"/>
              </a:rPr>
              <a:t>index</a:t>
            </a:r>
            <a:r>
              <a:rPr sz="1725" b="1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as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a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b="1" spc="-4" dirty="0">
                <a:latin typeface="Calibri"/>
                <a:cs typeface="Calibri"/>
              </a:rPr>
              <a:t>vector</a:t>
            </a:r>
            <a:endParaRPr sz="1725" dirty="0">
              <a:latin typeface="Calibri"/>
              <a:cs typeface="Calibri"/>
            </a:endParaRPr>
          </a:p>
          <a:p>
            <a:pPr marL="2122170">
              <a:spcBef>
                <a:spcPts val="480"/>
              </a:spcBef>
            </a:pPr>
            <a:r>
              <a:rPr sz="1725" spc="-56" dirty="0">
                <a:latin typeface="Cambria Math"/>
                <a:cs typeface="Cambria Math"/>
              </a:rPr>
              <a:t>𝑝</a:t>
            </a:r>
            <a:r>
              <a:rPr sz="1856" spc="230" baseline="-15151" dirty="0">
                <a:latin typeface="Cambria Math"/>
                <a:cs typeface="Cambria Math"/>
              </a:rPr>
              <a:t>𝑖</a:t>
            </a:r>
            <a:r>
              <a:rPr sz="1856" baseline="-15151" dirty="0">
                <a:latin typeface="Cambria Math"/>
                <a:cs typeface="Cambria Math"/>
              </a:rPr>
              <a:t> </a:t>
            </a:r>
            <a:r>
              <a:rPr sz="1856" spc="67" baseline="-15151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∈</a:t>
            </a:r>
            <a:r>
              <a:rPr sz="1725" spc="98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ℝ</a:t>
            </a:r>
            <a:r>
              <a:rPr sz="1856" spc="394" baseline="28619" dirty="0">
                <a:latin typeface="Cambria Math"/>
                <a:cs typeface="Cambria Math"/>
              </a:rPr>
              <a:t>𝑑</a:t>
            </a:r>
            <a:r>
              <a:rPr sz="1725" dirty="0">
                <a:latin typeface="Calibri"/>
                <a:cs typeface="Calibri"/>
              </a:rPr>
              <a:t>,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fo</a:t>
            </a:r>
            <a:r>
              <a:rPr sz="1725" dirty="0">
                <a:latin typeface="Calibri"/>
                <a:cs typeface="Calibri"/>
              </a:rPr>
              <a:t>r</a:t>
            </a:r>
            <a:r>
              <a:rPr sz="1725" spc="-11" dirty="0">
                <a:latin typeface="Calibri"/>
                <a:cs typeface="Calibri"/>
              </a:rPr>
              <a:t> </a:t>
            </a:r>
            <a:r>
              <a:rPr sz="1725" dirty="0">
                <a:latin typeface="Cambria Math"/>
                <a:cs typeface="Cambria Math"/>
              </a:rPr>
              <a:t>𝑖</a:t>
            </a:r>
            <a:r>
              <a:rPr sz="1725" spc="150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∈</a:t>
            </a:r>
            <a:r>
              <a:rPr sz="1725" spc="98" dirty="0">
                <a:latin typeface="Cambria Math"/>
                <a:cs typeface="Cambria Math"/>
              </a:rPr>
              <a:t> </a:t>
            </a:r>
            <a:r>
              <a:rPr sz="1725" spc="-4" dirty="0">
                <a:latin typeface="Cambria Math"/>
                <a:cs typeface="Cambria Math"/>
              </a:rPr>
              <a:t>{1</a:t>
            </a:r>
            <a:r>
              <a:rPr sz="1725" spc="4" dirty="0">
                <a:latin typeface="Cambria Math"/>
                <a:cs typeface="Cambria Math"/>
              </a:rPr>
              <a:t>,</a:t>
            </a:r>
            <a:r>
              <a:rPr sz="1725" spc="-4" dirty="0">
                <a:latin typeface="Cambria Math"/>
                <a:cs typeface="Cambria Math"/>
              </a:rPr>
              <a:t>2</a:t>
            </a:r>
            <a:r>
              <a:rPr sz="1725" dirty="0">
                <a:latin typeface="Cambria Math"/>
                <a:cs typeface="Cambria Math"/>
              </a:rPr>
              <a:t>,</a:t>
            </a:r>
            <a:r>
              <a:rPr sz="1725" spc="-86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…</a:t>
            </a:r>
            <a:r>
              <a:rPr sz="1725" spc="-105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,</a:t>
            </a:r>
            <a:r>
              <a:rPr sz="1725" spc="-86" dirty="0">
                <a:latin typeface="Cambria Math"/>
                <a:cs typeface="Cambria Math"/>
              </a:rPr>
              <a:t> </a:t>
            </a:r>
            <a:r>
              <a:rPr sz="1725" spc="41" dirty="0">
                <a:latin typeface="Cambria Math"/>
                <a:cs typeface="Cambria Math"/>
              </a:rPr>
              <a:t>𝑇</a:t>
            </a:r>
            <a:r>
              <a:rPr sz="1725" dirty="0">
                <a:latin typeface="Cambria Math"/>
                <a:cs typeface="Cambria Math"/>
              </a:rPr>
              <a:t>}</a:t>
            </a:r>
            <a:r>
              <a:rPr sz="1725" spc="4" dirty="0">
                <a:latin typeface="Cambria Math"/>
                <a:cs typeface="Cambria Math"/>
              </a:rPr>
              <a:t> </a:t>
            </a:r>
            <a:r>
              <a:rPr sz="1725" dirty="0">
                <a:latin typeface="Calibri"/>
                <a:cs typeface="Calibri"/>
              </a:rPr>
              <a:t>are </a:t>
            </a:r>
            <a:r>
              <a:rPr sz="1725" spc="-4" dirty="0">
                <a:latin typeface="Calibri"/>
                <a:cs typeface="Calibri"/>
              </a:rPr>
              <a:t>posit</a:t>
            </a:r>
            <a:r>
              <a:rPr sz="1725" spc="-11" dirty="0">
                <a:latin typeface="Calibri"/>
                <a:cs typeface="Calibri"/>
              </a:rPr>
              <a:t>i</a:t>
            </a:r>
            <a:r>
              <a:rPr sz="1725" spc="-4" dirty="0">
                <a:latin typeface="Calibri"/>
                <a:cs typeface="Calibri"/>
              </a:rPr>
              <a:t>o</a:t>
            </a:r>
            <a:r>
              <a:rPr sz="1725" dirty="0">
                <a:latin typeface="Calibri"/>
                <a:cs typeface="Calibri"/>
              </a:rPr>
              <a:t>n v</a:t>
            </a:r>
            <a:r>
              <a:rPr sz="1725" spc="4" dirty="0">
                <a:latin typeface="Calibri"/>
                <a:cs typeface="Calibri"/>
              </a:rPr>
              <a:t>e</a:t>
            </a:r>
            <a:r>
              <a:rPr sz="1725" dirty="0">
                <a:latin typeface="Calibri"/>
                <a:cs typeface="Calibri"/>
              </a:rPr>
              <a:t>ct</a:t>
            </a:r>
            <a:r>
              <a:rPr sz="1725" spc="-8" dirty="0">
                <a:latin typeface="Calibri"/>
                <a:cs typeface="Calibri"/>
              </a:rPr>
              <a:t>o</a:t>
            </a:r>
            <a:r>
              <a:rPr sz="1725" dirty="0">
                <a:latin typeface="Calibri"/>
                <a:cs typeface="Calibri"/>
              </a:rPr>
              <a:t>rs</a:t>
            </a:r>
          </a:p>
          <a:p>
            <a:pPr>
              <a:spcBef>
                <a:spcPts val="4"/>
              </a:spcBef>
            </a:pPr>
            <a:endParaRPr sz="2363" dirty="0">
              <a:latin typeface="Calibri"/>
              <a:cs typeface="Calibri"/>
            </a:endParaRPr>
          </a:p>
          <a:p>
            <a:pPr marL="304800" indent="-257175">
              <a:buClr>
                <a:srgbClr val="8B1515"/>
              </a:buClr>
              <a:buFont typeface="Times New Roman"/>
              <a:buChar char="•"/>
              <a:tabLst>
                <a:tab pos="304324" algn="l"/>
                <a:tab pos="304800" algn="l"/>
              </a:tabLst>
            </a:pPr>
            <a:r>
              <a:rPr sz="1725" spc="-4" dirty="0">
                <a:latin typeface="Calibri"/>
                <a:cs typeface="Calibri"/>
              </a:rPr>
              <a:t>Don’t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worry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about</a:t>
            </a:r>
            <a:r>
              <a:rPr sz="1725" spc="-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what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the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spc="-4" dirty="0">
                <a:latin typeface="Cambria Math"/>
                <a:cs typeface="Cambria Math"/>
              </a:rPr>
              <a:t>𝑝</a:t>
            </a:r>
            <a:r>
              <a:rPr sz="1856" spc="-5" baseline="-15151" dirty="0">
                <a:latin typeface="Cambria Math"/>
                <a:cs typeface="Cambria Math"/>
              </a:rPr>
              <a:t>𝑖</a:t>
            </a:r>
            <a:r>
              <a:rPr sz="1856" spc="354" baseline="-15151" dirty="0">
                <a:latin typeface="Cambria Math"/>
                <a:cs typeface="Cambria Math"/>
              </a:rPr>
              <a:t> </a:t>
            </a:r>
            <a:r>
              <a:rPr sz="1725" dirty="0">
                <a:latin typeface="Calibri"/>
                <a:cs typeface="Calibri"/>
              </a:rPr>
              <a:t>are</a:t>
            </a:r>
            <a:r>
              <a:rPr sz="1725" spc="-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made </a:t>
            </a:r>
            <a:r>
              <a:rPr sz="1725" spc="-4" dirty="0">
                <a:latin typeface="Calibri"/>
                <a:cs typeface="Calibri"/>
              </a:rPr>
              <a:t>of </a:t>
            </a:r>
            <a:r>
              <a:rPr sz="1725" dirty="0">
                <a:latin typeface="Calibri"/>
                <a:cs typeface="Calibri"/>
              </a:rPr>
              <a:t>yet!</a:t>
            </a:r>
          </a:p>
          <a:p>
            <a:pPr marL="304800" indent="-257175">
              <a:spcBef>
                <a:spcPts val="416"/>
              </a:spcBef>
              <a:buClr>
                <a:srgbClr val="8B1515"/>
              </a:buClr>
              <a:buFont typeface="Times New Roman"/>
              <a:buChar char="•"/>
              <a:tabLst>
                <a:tab pos="304324" algn="l"/>
                <a:tab pos="304800" algn="l"/>
              </a:tabLst>
            </a:pPr>
            <a:r>
              <a:rPr sz="1725" spc="-4" dirty="0">
                <a:latin typeface="Calibri"/>
                <a:cs typeface="Calibri"/>
              </a:rPr>
              <a:t>Easy </a:t>
            </a:r>
            <a:r>
              <a:rPr sz="1725" dirty="0">
                <a:latin typeface="Calibri"/>
                <a:cs typeface="Calibri"/>
              </a:rPr>
              <a:t>to incorporate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this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info</a:t>
            </a:r>
            <a:r>
              <a:rPr sz="1725" spc="-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into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our</a:t>
            </a:r>
            <a:r>
              <a:rPr sz="1725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self-attention</a:t>
            </a:r>
            <a:r>
              <a:rPr sz="1725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block: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just</a:t>
            </a:r>
            <a:r>
              <a:rPr sz="1725" dirty="0">
                <a:latin typeface="Calibri"/>
                <a:cs typeface="Calibri"/>
              </a:rPr>
              <a:t> add the</a:t>
            </a:r>
            <a:r>
              <a:rPr sz="1725" spc="19" dirty="0">
                <a:latin typeface="Calibri"/>
                <a:cs typeface="Calibri"/>
              </a:rPr>
              <a:t> </a:t>
            </a:r>
            <a:r>
              <a:rPr sz="1725" spc="-4" dirty="0">
                <a:latin typeface="Cambria Math"/>
                <a:cs typeface="Cambria Math"/>
              </a:rPr>
              <a:t>𝑝</a:t>
            </a:r>
            <a:r>
              <a:rPr sz="1856" spc="-5" baseline="-15151" dirty="0">
                <a:latin typeface="Cambria Math"/>
                <a:cs typeface="Cambria Math"/>
              </a:rPr>
              <a:t>𝑖</a:t>
            </a:r>
            <a:r>
              <a:rPr sz="1856" spc="360" baseline="-15151" dirty="0">
                <a:latin typeface="Cambria Math"/>
                <a:cs typeface="Cambria Math"/>
              </a:rPr>
              <a:t> </a:t>
            </a:r>
            <a:r>
              <a:rPr sz="1725" dirty="0">
                <a:latin typeface="Calibri"/>
                <a:cs typeface="Calibri"/>
              </a:rPr>
              <a:t>to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our</a:t>
            </a:r>
            <a:r>
              <a:rPr sz="1725" dirty="0">
                <a:latin typeface="Calibri"/>
                <a:cs typeface="Calibri"/>
              </a:rPr>
              <a:t> inputs!</a:t>
            </a:r>
          </a:p>
          <a:p>
            <a:pPr marL="304800" indent="-257175">
              <a:spcBef>
                <a:spcPts val="529"/>
              </a:spcBef>
              <a:buClr>
                <a:srgbClr val="8B1515"/>
              </a:buClr>
              <a:buFont typeface="Times New Roman"/>
              <a:buChar char="•"/>
              <a:tabLst>
                <a:tab pos="304324" algn="l"/>
                <a:tab pos="304800" algn="l"/>
              </a:tabLst>
            </a:pPr>
            <a:r>
              <a:rPr sz="1725" spc="-4" dirty="0">
                <a:latin typeface="Calibri"/>
                <a:cs typeface="Calibri"/>
              </a:rPr>
              <a:t>L</a:t>
            </a:r>
            <a:r>
              <a:rPr sz="1725" spc="4" dirty="0">
                <a:latin typeface="Calibri"/>
                <a:cs typeface="Calibri"/>
              </a:rPr>
              <a:t>e</a:t>
            </a:r>
            <a:r>
              <a:rPr sz="1725" dirty="0">
                <a:latin typeface="Calibri"/>
                <a:cs typeface="Calibri"/>
              </a:rPr>
              <a:t>t</a:t>
            </a:r>
            <a:r>
              <a:rPr sz="1725" spc="-4" dirty="0">
                <a:latin typeface="Calibri"/>
                <a:cs typeface="Calibri"/>
              </a:rPr>
              <a:t> </a:t>
            </a:r>
            <a:r>
              <a:rPr lang="en-US" sz="1725" spc="11" dirty="0">
                <a:latin typeface="Cambria Math"/>
                <a:cs typeface="Cambria Math"/>
              </a:rPr>
              <a:t>𝑣</a:t>
            </a:r>
            <a:r>
              <a:rPr lang="en-US" sz="1856" spc="17" baseline="-15151" dirty="0">
                <a:latin typeface="Cambria Math"/>
                <a:cs typeface="Cambria Math"/>
              </a:rPr>
              <a:t>𝑖</a:t>
            </a:r>
            <a:r>
              <a:rPr lang="en-US" sz="1856" spc="56" baseline="-15151" dirty="0">
                <a:latin typeface="Cambria Math"/>
                <a:cs typeface="Cambria Math"/>
              </a:rPr>
              <a:t> </a:t>
            </a:r>
            <a:r>
              <a:rPr lang="en-US" sz="1856" spc="56" baseline="30000" dirty="0">
                <a:latin typeface="Cambria Math"/>
                <a:cs typeface="Cambria Math"/>
              </a:rPr>
              <a:t>‘</a:t>
            </a:r>
            <a:r>
              <a:rPr lang="en-US" sz="1856" spc="56" baseline="-15151" dirty="0">
                <a:latin typeface="Cambria Math"/>
                <a:cs typeface="Cambria Math"/>
              </a:rPr>
              <a:t>, </a:t>
            </a:r>
            <a:r>
              <a:rPr lang="en-US" sz="1725" spc="23" dirty="0">
                <a:latin typeface="Cambria Math"/>
                <a:cs typeface="Cambria Math"/>
              </a:rPr>
              <a:t>𝑘</a:t>
            </a:r>
            <a:r>
              <a:rPr lang="en-US" sz="1856" spc="33" baseline="-15151" dirty="0">
                <a:latin typeface="Cambria Math"/>
                <a:cs typeface="Cambria Math"/>
              </a:rPr>
              <a:t>𝑖</a:t>
            </a:r>
            <a:r>
              <a:rPr lang="en-US" sz="1856" spc="39" baseline="-15151" dirty="0">
                <a:latin typeface="Cambria Math"/>
                <a:cs typeface="Cambria Math"/>
              </a:rPr>
              <a:t> </a:t>
            </a:r>
            <a:r>
              <a:rPr lang="en-US" sz="1856" spc="39" baseline="30000" dirty="0">
                <a:latin typeface="Cambria Math"/>
                <a:cs typeface="Cambria Math"/>
              </a:rPr>
              <a:t>‘</a:t>
            </a:r>
            <a:r>
              <a:rPr lang="en-US" sz="1856" spc="39" baseline="-15151" dirty="0">
                <a:latin typeface="Cambria Math"/>
                <a:cs typeface="Cambria Math"/>
              </a:rPr>
              <a:t>, </a:t>
            </a:r>
            <a:r>
              <a:rPr lang="en-US" sz="1725" spc="4" dirty="0">
                <a:latin typeface="Cambria Math"/>
                <a:cs typeface="Cambria Math"/>
              </a:rPr>
              <a:t>𝑞</a:t>
            </a:r>
            <a:r>
              <a:rPr lang="en-US" sz="1856" spc="5" baseline="-15151" dirty="0">
                <a:latin typeface="Cambria Math"/>
                <a:cs typeface="Cambria Math"/>
              </a:rPr>
              <a:t>𝑖</a:t>
            </a:r>
            <a:r>
              <a:rPr lang="en-US" sz="1856" spc="84" baseline="-15151" dirty="0">
                <a:latin typeface="Cambria Math"/>
                <a:cs typeface="Cambria Math"/>
              </a:rPr>
              <a:t> </a:t>
            </a:r>
            <a:r>
              <a:rPr lang="en-US" sz="1856" spc="84" dirty="0">
                <a:latin typeface="Cambria Math"/>
                <a:cs typeface="Cambria Math"/>
              </a:rPr>
              <a:t>‘</a:t>
            </a:r>
            <a:r>
              <a:rPr lang="en-US" sz="1856" spc="84" baseline="-15151" dirty="0">
                <a:latin typeface="Cambria Math"/>
                <a:cs typeface="Cambria Math"/>
              </a:rPr>
              <a:t> </a:t>
            </a:r>
            <a:r>
              <a:rPr sz="1725" spc="-4" dirty="0">
                <a:latin typeface="Calibri"/>
                <a:cs typeface="Calibri"/>
              </a:rPr>
              <a:t>b</a:t>
            </a:r>
            <a:r>
              <a:rPr sz="1725" dirty="0">
                <a:latin typeface="Calibri"/>
                <a:cs typeface="Calibri"/>
              </a:rPr>
              <a:t>e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ou</a:t>
            </a:r>
            <a:r>
              <a:rPr sz="1725" dirty="0">
                <a:latin typeface="Calibri"/>
                <a:cs typeface="Calibri"/>
              </a:rPr>
              <a:t>r</a:t>
            </a:r>
            <a:r>
              <a:rPr sz="1725" spc="-4" dirty="0">
                <a:latin typeface="Calibri"/>
                <a:cs typeface="Calibri"/>
              </a:rPr>
              <a:t> o</a:t>
            </a:r>
            <a:r>
              <a:rPr sz="1725" spc="-8" dirty="0">
                <a:latin typeface="Calibri"/>
                <a:cs typeface="Calibri"/>
              </a:rPr>
              <a:t>l</a:t>
            </a:r>
            <a:r>
              <a:rPr sz="1725" dirty="0">
                <a:latin typeface="Calibri"/>
                <a:cs typeface="Calibri"/>
              </a:rPr>
              <a:t>d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valu</a:t>
            </a:r>
            <a:r>
              <a:rPr sz="1725" spc="4" dirty="0">
                <a:latin typeface="Calibri"/>
                <a:cs typeface="Calibri"/>
              </a:rPr>
              <a:t>e</a:t>
            </a:r>
            <a:r>
              <a:rPr sz="1725" spc="-4" dirty="0">
                <a:latin typeface="Calibri"/>
                <a:cs typeface="Calibri"/>
              </a:rPr>
              <a:t>s</a:t>
            </a:r>
            <a:r>
              <a:rPr sz="1725" dirty="0">
                <a:latin typeface="Calibri"/>
                <a:cs typeface="Calibri"/>
              </a:rPr>
              <a:t>,</a:t>
            </a:r>
            <a:r>
              <a:rPr sz="1725" spc="-15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keys,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and </a:t>
            </a:r>
            <a:r>
              <a:rPr sz="1725" spc="-4" dirty="0">
                <a:latin typeface="Calibri"/>
                <a:cs typeface="Calibri"/>
              </a:rPr>
              <a:t>qu</a:t>
            </a:r>
            <a:r>
              <a:rPr sz="1725" spc="4" dirty="0">
                <a:latin typeface="Calibri"/>
                <a:cs typeface="Calibri"/>
              </a:rPr>
              <a:t>e</a:t>
            </a:r>
            <a:r>
              <a:rPr sz="1725" dirty="0">
                <a:latin typeface="Calibri"/>
                <a:cs typeface="Calibri"/>
              </a:rPr>
              <a:t>ries.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B142252-593B-4BA0-8CEE-2729E4367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984885"/>
          </a:xfrm>
        </p:spPr>
        <p:txBody>
          <a:bodyPr/>
          <a:lstStyle/>
          <a:p>
            <a:r>
              <a:rPr lang="en-US" sz="3200" b="0" dirty="0">
                <a:latin typeface="Calibri"/>
                <a:cs typeface="Calibri"/>
              </a:rPr>
              <a:t>Fixing</a:t>
            </a:r>
            <a:r>
              <a:rPr lang="en-US" sz="3200" b="0" spc="11" dirty="0">
                <a:latin typeface="Calibri"/>
                <a:cs typeface="Calibri"/>
              </a:rPr>
              <a:t> </a:t>
            </a:r>
            <a:r>
              <a:rPr lang="en-US" sz="3200" b="0" spc="8" dirty="0">
                <a:latin typeface="Calibri"/>
                <a:cs typeface="Calibri"/>
              </a:rPr>
              <a:t>the </a:t>
            </a:r>
            <a:r>
              <a:rPr lang="en-US" sz="3200" b="0" dirty="0">
                <a:latin typeface="Calibri"/>
                <a:cs typeface="Calibri"/>
              </a:rPr>
              <a:t>first</a:t>
            </a:r>
            <a:r>
              <a:rPr lang="en-US" sz="3200" b="0" spc="-4" dirty="0">
                <a:latin typeface="Calibri"/>
                <a:cs typeface="Calibri"/>
              </a:rPr>
              <a:t> </a:t>
            </a:r>
            <a:r>
              <a:rPr lang="en-US" sz="3200" b="0" spc="4" dirty="0">
                <a:latin typeface="Calibri"/>
                <a:cs typeface="Calibri"/>
              </a:rPr>
              <a:t>self-attention</a:t>
            </a:r>
            <a:r>
              <a:rPr lang="en-US" sz="3200" b="0" spc="8" dirty="0">
                <a:latin typeface="Calibri"/>
                <a:cs typeface="Calibri"/>
              </a:rPr>
              <a:t> </a:t>
            </a:r>
            <a:r>
              <a:rPr lang="en-US" sz="3200" b="0" spc="4" dirty="0">
                <a:latin typeface="Calibri"/>
                <a:cs typeface="Calibri"/>
              </a:rPr>
              <a:t>problem:</a:t>
            </a:r>
            <a:r>
              <a:rPr lang="en-US" sz="3200" b="0" spc="-15" dirty="0">
                <a:latin typeface="Calibri"/>
                <a:cs typeface="Calibri"/>
              </a:rPr>
              <a:t> </a:t>
            </a:r>
            <a:br>
              <a:rPr lang="en-US" sz="3200" b="0" spc="8" dirty="0">
                <a:latin typeface="Calibri"/>
                <a:cs typeface="Calibri"/>
              </a:rPr>
            </a:br>
            <a:r>
              <a:rPr lang="en-US" sz="3200" spc="8" dirty="0">
                <a:latin typeface="Calibri"/>
                <a:cs typeface="Calibri"/>
              </a:rPr>
              <a:t>S</a:t>
            </a:r>
            <a:r>
              <a:rPr lang="en-US" sz="3200" spc="8" dirty="0"/>
              <a:t>equence</a:t>
            </a:r>
            <a:r>
              <a:rPr lang="en-US" sz="3200" spc="23" dirty="0"/>
              <a:t> </a:t>
            </a:r>
            <a:r>
              <a:rPr lang="en-US" sz="3200" spc="8" dirty="0"/>
              <a:t>order</a:t>
            </a:r>
            <a:endParaRPr lang="en-US" dirty="0"/>
          </a:p>
        </p:txBody>
      </p:sp>
      <p:sp>
        <p:nvSpPr>
          <p:cNvPr id="4" name="object 4"/>
          <p:cNvSpPr txBox="1"/>
          <p:nvPr/>
        </p:nvSpPr>
        <p:spPr>
          <a:xfrm>
            <a:off x="3919538" y="4482465"/>
            <a:ext cx="1422082" cy="83894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2861">
              <a:spcBef>
                <a:spcPts val="75"/>
              </a:spcBef>
            </a:pPr>
            <a:r>
              <a:rPr sz="1725" spc="-23" dirty="0">
                <a:latin typeface="Cambria Math"/>
                <a:cs typeface="Cambria Math"/>
              </a:rPr>
              <a:t>𝑣</a:t>
            </a:r>
            <a:r>
              <a:rPr sz="1856" spc="230" baseline="-15151" dirty="0">
                <a:latin typeface="Cambria Math"/>
                <a:cs typeface="Cambria Math"/>
              </a:rPr>
              <a:t>𝑖</a:t>
            </a:r>
            <a:r>
              <a:rPr sz="1856" baseline="-15151" dirty="0">
                <a:latin typeface="Cambria Math"/>
                <a:cs typeface="Cambria Math"/>
              </a:rPr>
              <a:t> </a:t>
            </a:r>
            <a:r>
              <a:rPr sz="1856" spc="73" baseline="-15151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=</a:t>
            </a:r>
            <a:r>
              <a:rPr sz="1725" spc="90" dirty="0">
                <a:latin typeface="Cambria Math"/>
                <a:cs typeface="Cambria Math"/>
              </a:rPr>
              <a:t> </a:t>
            </a:r>
            <a:r>
              <a:rPr lang="en-US" sz="1725" spc="11" dirty="0">
                <a:latin typeface="Cambria Math"/>
                <a:cs typeface="Cambria Math"/>
              </a:rPr>
              <a:t>𝑣</a:t>
            </a:r>
            <a:r>
              <a:rPr lang="en-US" sz="1856" spc="17" baseline="-15151" dirty="0">
                <a:latin typeface="Cambria Math"/>
                <a:cs typeface="Cambria Math"/>
              </a:rPr>
              <a:t>𝑖</a:t>
            </a:r>
            <a:r>
              <a:rPr lang="en-US" sz="1856" spc="56" baseline="-15151" dirty="0">
                <a:latin typeface="Cambria Math"/>
                <a:cs typeface="Cambria Math"/>
              </a:rPr>
              <a:t> </a:t>
            </a:r>
            <a:r>
              <a:rPr lang="en-US" sz="1856" spc="56" baseline="30000" dirty="0">
                <a:latin typeface="Cambria Math"/>
                <a:cs typeface="Cambria Math"/>
              </a:rPr>
              <a:t>‘</a:t>
            </a:r>
            <a:r>
              <a:rPr sz="1856" baseline="-15151" dirty="0">
                <a:latin typeface="Cambria Math"/>
                <a:cs typeface="Cambria Math"/>
              </a:rPr>
              <a:t> </a:t>
            </a:r>
            <a:r>
              <a:rPr sz="1856" spc="-67" baseline="-15151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+ </a:t>
            </a:r>
            <a:r>
              <a:rPr sz="1725" spc="-8" dirty="0">
                <a:latin typeface="Cambria Math"/>
                <a:cs typeface="Cambria Math"/>
              </a:rPr>
              <a:t> </a:t>
            </a:r>
            <a:r>
              <a:rPr sz="1725" spc="60" dirty="0">
                <a:latin typeface="Cambria Math"/>
                <a:cs typeface="Cambria Math"/>
              </a:rPr>
              <a:t>𝑝</a:t>
            </a:r>
            <a:r>
              <a:rPr sz="1856" spc="90" baseline="-15151" dirty="0">
                <a:latin typeface="Cambria Math"/>
                <a:cs typeface="Cambria Math"/>
              </a:rPr>
              <a:t>𝑖</a:t>
            </a:r>
            <a:endParaRPr sz="1856" baseline="-15151" dirty="0">
              <a:latin typeface="Cambria Math"/>
              <a:cs typeface="Cambria Math"/>
            </a:endParaRPr>
          </a:p>
          <a:p>
            <a:pPr marL="36195"/>
            <a:r>
              <a:rPr sz="1725" spc="-41" dirty="0">
                <a:latin typeface="Cambria Math"/>
                <a:cs typeface="Cambria Math"/>
              </a:rPr>
              <a:t>𝑞</a:t>
            </a:r>
            <a:r>
              <a:rPr sz="1856" spc="230" baseline="-15151" dirty="0">
                <a:latin typeface="Cambria Math"/>
                <a:cs typeface="Cambria Math"/>
              </a:rPr>
              <a:t>𝑖</a:t>
            </a:r>
            <a:r>
              <a:rPr sz="1856" baseline="-15151" dirty="0">
                <a:latin typeface="Cambria Math"/>
                <a:cs typeface="Cambria Math"/>
              </a:rPr>
              <a:t> </a:t>
            </a:r>
            <a:r>
              <a:rPr sz="1856" spc="73" baseline="-15151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=</a:t>
            </a:r>
            <a:r>
              <a:rPr sz="1725" spc="90" dirty="0">
                <a:latin typeface="Cambria Math"/>
                <a:cs typeface="Cambria Math"/>
              </a:rPr>
              <a:t> </a:t>
            </a:r>
            <a:r>
              <a:rPr lang="en-US" sz="1725" spc="4" dirty="0">
                <a:latin typeface="Cambria Math"/>
                <a:cs typeface="Cambria Math"/>
              </a:rPr>
              <a:t>𝑞</a:t>
            </a:r>
            <a:r>
              <a:rPr lang="en-US" sz="1856" spc="5" baseline="-15151" dirty="0">
                <a:latin typeface="Cambria Math"/>
                <a:cs typeface="Cambria Math"/>
              </a:rPr>
              <a:t>𝑖</a:t>
            </a:r>
            <a:r>
              <a:rPr lang="en-US" sz="1856" spc="84" baseline="-15151" dirty="0">
                <a:latin typeface="Cambria Math"/>
                <a:cs typeface="Cambria Math"/>
              </a:rPr>
              <a:t> </a:t>
            </a:r>
            <a:r>
              <a:rPr lang="en-US" sz="1856" spc="84" dirty="0">
                <a:latin typeface="Cambria Math"/>
                <a:cs typeface="Cambria Math"/>
              </a:rPr>
              <a:t>‘</a:t>
            </a:r>
            <a:r>
              <a:rPr sz="1856" spc="-67" baseline="-15151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+ </a:t>
            </a:r>
            <a:r>
              <a:rPr sz="1725" spc="-8" dirty="0">
                <a:latin typeface="Cambria Math"/>
                <a:cs typeface="Cambria Math"/>
              </a:rPr>
              <a:t> </a:t>
            </a:r>
            <a:r>
              <a:rPr sz="1725" spc="64" dirty="0">
                <a:latin typeface="Cambria Math"/>
                <a:cs typeface="Cambria Math"/>
              </a:rPr>
              <a:t>𝑝</a:t>
            </a:r>
            <a:r>
              <a:rPr sz="1856" spc="95" baseline="-15151" dirty="0">
                <a:latin typeface="Cambria Math"/>
                <a:cs typeface="Cambria Math"/>
              </a:rPr>
              <a:t>𝑖</a:t>
            </a:r>
            <a:endParaRPr sz="1856" baseline="-15151" dirty="0">
              <a:latin typeface="Cambria Math"/>
              <a:cs typeface="Cambria Math"/>
            </a:endParaRPr>
          </a:p>
          <a:p>
            <a:pPr marL="28575">
              <a:spcBef>
                <a:spcPts val="109"/>
              </a:spcBef>
            </a:pPr>
            <a:r>
              <a:rPr sz="1725" dirty="0">
                <a:latin typeface="Cambria Math"/>
                <a:cs typeface="Cambria Math"/>
              </a:rPr>
              <a:t>𝑘</a:t>
            </a:r>
            <a:r>
              <a:rPr sz="1856" spc="230" baseline="-15151" dirty="0">
                <a:latin typeface="Cambria Math"/>
                <a:cs typeface="Cambria Math"/>
              </a:rPr>
              <a:t>𝑖 </a:t>
            </a:r>
            <a:r>
              <a:rPr sz="1856" spc="73" baseline="-15151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=</a:t>
            </a:r>
            <a:r>
              <a:rPr sz="1725" spc="90" dirty="0">
                <a:latin typeface="Cambria Math"/>
                <a:cs typeface="Cambria Math"/>
              </a:rPr>
              <a:t> </a:t>
            </a:r>
            <a:r>
              <a:rPr lang="en-US" sz="1725" spc="23" dirty="0">
                <a:latin typeface="Cambria Math"/>
                <a:cs typeface="Cambria Math"/>
              </a:rPr>
              <a:t>𝑘</a:t>
            </a:r>
            <a:r>
              <a:rPr lang="en-US" sz="1856" spc="33" baseline="-15151" dirty="0">
                <a:latin typeface="Cambria Math"/>
                <a:cs typeface="Cambria Math"/>
              </a:rPr>
              <a:t>𝑖</a:t>
            </a:r>
            <a:r>
              <a:rPr lang="en-US" sz="1856" spc="39" baseline="-15151" dirty="0">
                <a:latin typeface="Cambria Math"/>
                <a:cs typeface="Cambria Math"/>
              </a:rPr>
              <a:t> </a:t>
            </a:r>
            <a:r>
              <a:rPr lang="en-US" sz="1856" spc="39" baseline="30000" dirty="0">
                <a:latin typeface="Cambria Math"/>
                <a:cs typeface="Cambria Math"/>
              </a:rPr>
              <a:t>‘</a:t>
            </a:r>
            <a:r>
              <a:rPr sz="1856" baseline="-15151" dirty="0">
                <a:latin typeface="Cambria Math"/>
                <a:cs typeface="Cambria Math"/>
              </a:rPr>
              <a:t> </a:t>
            </a:r>
            <a:r>
              <a:rPr sz="1856" spc="-67" baseline="-15151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+ </a:t>
            </a:r>
            <a:r>
              <a:rPr sz="1725" spc="-8" dirty="0">
                <a:latin typeface="Cambria Math"/>
                <a:cs typeface="Cambria Math"/>
              </a:rPr>
              <a:t> </a:t>
            </a:r>
            <a:r>
              <a:rPr sz="1725" spc="49" dirty="0">
                <a:latin typeface="Cambria Math"/>
                <a:cs typeface="Cambria Math"/>
              </a:rPr>
              <a:t>𝑝</a:t>
            </a:r>
            <a:r>
              <a:rPr sz="1856" spc="73" baseline="-15151" dirty="0">
                <a:latin typeface="Cambria Math"/>
                <a:cs typeface="Cambria Math"/>
              </a:rPr>
              <a:t>𝑖</a:t>
            </a:r>
            <a:endParaRPr sz="1856" baseline="-15151" dirty="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71057" y="4514850"/>
            <a:ext cx="2405063" cy="1156566"/>
          </a:xfrm>
          <a:prstGeom prst="rect">
            <a:avLst/>
          </a:prstGeom>
          <a:ln w="9525">
            <a:solidFill>
              <a:srgbClr val="600058"/>
            </a:solidFill>
          </a:ln>
        </p:spPr>
        <p:txBody>
          <a:bodyPr vert="horz" wrap="square" lIns="0" tIns="2381" rIns="0" bIns="0" rtlCol="0">
            <a:spAutoFit/>
          </a:bodyPr>
          <a:lstStyle/>
          <a:p>
            <a:pPr marL="61436" marR="133350">
              <a:lnSpc>
                <a:spcPts val="1800"/>
              </a:lnSpc>
              <a:spcBef>
                <a:spcPts val="19"/>
              </a:spcBef>
            </a:pPr>
            <a:r>
              <a:rPr sz="1500" dirty="0">
                <a:solidFill>
                  <a:srgbClr val="600058"/>
                </a:solidFill>
                <a:latin typeface="Calibri"/>
                <a:cs typeface="Calibri"/>
              </a:rPr>
              <a:t>In</a:t>
            </a:r>
            <a:r>
              <a:rPr sz="1500" spc="-4" dirty="0">
                <a:solidFill>
                  <a:srgbClr val="600058"/>
                </a:solidFill>
                <a:latin typeface="Calibri"/>
                <a:cs typeface="Calibri"/>
              </a:rPr>
              <a:t> deep</a:t>
            </a:r>
            <a:r>
              <a:rPr sz="1500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500" spc="-4" dirty="0">
                <a:solidFill>
                  <a:srgbClr val="600058"/>
                </a:solidFill>
                <a:latin typeface="Calibri"/>
                <a:cs typeface="Calibri"/>
              </a:rPr>
              <a:t>self-attention </a:t>
            </a:r>
            <a:r>
              <a:rPr sz="1500" dirty="0">
                <a:solidFill>
                  <a:srgbClr val="600058"/>
                </a:solidFill>
                <a:latin typeface="Calibri"/>
                <a:cs typeface="Calibri"/>
              </a:rPr>
              <a:t> networks, we do this at the </a:t>
            </a:r>
            <a:r>
              <a:rPr sz="1500" spc="4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500" spc="-4" dirty="0">
                <a:solidFill>
                  <a:srgbClr val="600058"/>
                </a:solidFill>
                <a:latin typeface="Calibri"/>
                <a:cs typeface="Calibri"/>
              </a:rPr>
              <a:t>first</a:t>
            </a:r>
            <a:r>
              <a:rPr sz="1500" spc="8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600058"/>
                </a:solidFill>
                <a:latin typeface="Calibri"/>
                <a:cs typeface="Calibri"/>
              </a:rPr>
              <a:t>layer!</a:t>
            </a:r>
            <a:r>
              <a:rPr sz="1500" spc="-4" dirty="0">
                <a:solidFill>
                  <a:srgbClr val="600058"/>
                </a:solidFill>
                <a:latin typeface="Calibri"/>
                <a:cs typeface="Calibri"/>
              </a:rPr>
              <a:t> You</a:t>
            </a:r>
            <a:r>
              <a:rPr sz="1500" spc="-8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600058"/>
                </a:solidFill>
                <a:latin typeface="Calibri"/>
                <a:cs typeface="Calibri"/>
              </a:rPr>
              <a:t>could </a:t>
            </a:r>
            <a:r>
              <a:rPr sz="1500" spc="4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600058"/>
                </a:solidFill>
                <a:latin typeface="Calibri"/>
                <a:cs typeface="Calibri"/>
              </a:rPr>
              <a:t>concatenate them as </a:t>
            </a:r>
            <a:r>
              <a:rPr sz="1500" spc="-4" dirty="0">
                <a:solidFill>
                  <a:srgbClr val="600058"/>
                </a:solidFill>
                <a:latin typeface="Calibri"/>
                <a:cs typeface="Calibri"/>
              </a:rPr>
              <a:t>well, </a:t>
            </a:r>
            <a:r>
              <a:rPr sz="1500" dirty="0">
                <a:solidFill>
                  <a:srgbClr val="600058"/>
                </a:solidFill>
                <a:latin typeface="Calibri"/>
                <a:cs typeface="Calibri"/>
              </a:rPr>
              <a:t> but</a:t>
            </a:r>
            <a:r>
              <a:rPr sz="1500" spc="-15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600058"/>
                </a:solidFill>
                <a:latin typeface="Calibri"/>
                <a:cs typeface="Calibri"/>
              </a:rPr>
              <a:t>people</a:t>
            </a:r>
            <a:r>
              <a:rPr sz="1500" spc="-23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600058"/>
                </a:solidFill>
                <a:latin typeface="Calibri"/>
                <a:cs typeface="Calibri"/>
              </a:rPr>
              <a:t>mostly</a:t>
            </a:r>
            <a:r>
              <a:rPr sz="1500" spc="-8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600058"/>
                </a:solidFill>
                <a:latin typeface="Calibri"/>
                <a:cs typeface="Calibri"/>
              </a:rPr>
              <a:t>just</a:t>
            </a:r>
            <a:r>
              <a:rPr sz="1500" spc="-23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600058"/>
                </a:solidFill>
                <a:latin typeface="Calibri"/>
                <a:cs typeface="Calibri"/>
              </a:rPr>
              <a:t>add…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6235BE-CEB1-4B4C-9B2B-4609135E16FC}"/>
              </a:ext>
            </a:extLst>
          </p:cNvPr>
          <p:cNvSpPr txBox="1"/>
          <p:nvPr/>
        </p:nvSpPr>
        <p:spPr>
          <a:xfrm>
            <a:off x="0" y="6581001"/>
            <a:ext cx="930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Hewitt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976" y="5813029"/>
            <a:ext cx="8322824" cy="592951"/>
          </a:xfrm>
          <a:prstGeom prst="rect">
            <a:avLst/>
          </a:prstGeom>
        </p:spPr>
        <p:txBody>
          <a:bodyPr vert="horz" wrap="square" lIns="0" tIns="61436" rIns="0" bIns="0" rtlCol="0">
            <a:spAutoFit/>
          </a:bodyPr>
          <a:lstStyle/>
          <a:p>
            <a:pPr marL="9525">
              <a:spcBef>
                <a:spcPts val="484"/>
              </a:spcBef>
              <a:buClr>
                <a:srgbClr val="8B1515"/>
              </a:buClr>
              <a:tabLst>
                <a:tab pos="266224" algn="l"/>
                <a:tab pos="266700" algn="l"/>
              </a:tabLst>
            </a:pPr>
            <a:r>
              <a:rPr sz="1725" dirty="0">
                <a:latin typeface="Calibri"/>
                <a:cs typeface="Calibri"/>
              </a:rPr>
              <a:t>Pros:</a:t>
            </a:r>
            <a:r>
              <a:rPr lang="en-US" sz="1725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Periodicity </a:t>
            </a:r>
            <a:r>
              <a:rPr sz="1725" dirty="0">
                <a:latin typeface="Calibri"/>
                <a:cs typeface="Calibri"/>
              </a:rPr>
              <a:t>indicates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that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maybe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“absolute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position”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isn’t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as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important</a:t>
            </a:r>
            <a:r>
              <a:rPr lang="en-US" sz="1725" spc="-4" dirty="0">
                <a:latin typeface="Calibri"/>
                <a:cs typeface="Calibri"/>
              </a:rPr>
              <a:t>; m</a:t>
            </a:r>
            <a:r>
              <a:rPr sz="1725" dirty="0">
                <a:latin typeface="Calibri"/>
                <a:cs typeface="Calibri"/>
              </a:rPr>
              <a:t>aybe</a:t>
            </a:r>
            <a:r>
              <a:rPr sz="1725" spc="-15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can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extrapolate</a:t>
            </a:r>
            <a:r>
              <a:rPr sz="1725" spc="-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to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longer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sequences as</a:t>
            </a:r>
            <a:r>
              <a:rPr sz="1725" spc="-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periods</a:t>
            </a:r>
            <a:r>
              <a:rPr sz="1725" spc="-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restart</a:t>
            </a:r>
            <a:r>
              <a:rPr lang="en-US" sz="1725" dirty="0">
                <a:latin typeface="Calibri"/>
                <a:cs typeface="Calibri"/>
              </a:rPr>
              <a:t>.      </a:t>
            </a:r>
            <a:r>
              <a:rPr sz="1725" spc="-4" dirty="0">
                <a:latin typeface="Calibri"/>
                <a:cs typeface="Calibri"/>
              </a:rPr>
              <a:t>Cons:</a:t>
            </a:r>
            <a:r>
              <a:rPr lang="en-US" sz="1725" spc="-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Not</a:t>
            </a:r>
            <a:r>
              <a:rPr sz="1725" spc="-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learnable</a:t>
            </a:r>
            <a:r>
              <a:rPr lang="en-US" sz="1725" dirty="0">
                <a:latin typeface="Calibri"/>
                <a:cs typeface="Calibri"/>
              </a:rPr>
              <a:t>.</a:t>
            </a:r>
            <a:endParaRPr sz="1725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1960" y="863013"/>
            <a:ext cx="8306753" cy="163028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95275" indent="-257175">
              <a:spcBef>
                <a:spcPts val="79"/>
              </a:spcBef>
              <a:buClr>
                <a:srgbClr val="8B1515"/>
              </a:buClr>
              <a:buFont typeface="Times New Roman"/>
              <a:buChar char="•"/>
              <a:tabLst>
                <a:tab pos="294799" algn="l"/>
                <a:tab pos="295275" algn="l"/>
              </a:tabLst>
            </a:pPr>
            <a:r>
              <a:rPr sz="1725" b="1" dirty="0">
                <a:latin typeface="Calibri"/>
                <a:cs typeface="Calibri"/>
              </a:rPr>
              <a:t>Sinusoidal</a:t>
            </a:r>
            <a:r>
              <a:rPr sz="1725" b="1" spc="-15" dirty="0">
                <a:latin typeface="Calibri"/>
                <a:cs typeface="Calibri"/>
              </a:rPr>
              <a:t> </a:t>
            </a:r>
            <a:r>
              <a:rPr sz="1725" b="1" dirty="0">
                <a:latin typeface="Calibri"/>
                <a:cs typeface="Calibri"/>
              </a:rPr>
              <a:t>position</a:t>
            </a:r>
            <a:r>
              <a:rPr sz="1725" b="1" spc="-4" dirty="0">
                <a:latin typeface="Calibri"/>
                <a:cs typeface="Calibri"/>
              </a:rPr>
              <a:t> </a:t>
            </a:r>
            <a:r>
              <a:rPr sz="1725" b="1" dirty="0">
                <a:latin typeface="Calibri"/>
                <a:cs typeface="Calibri"/>
              </a:rPr>
              <a:t>representations:</a:t>
            </a:r>
            <a:r>
              <a:rPr sz="1725" b="1" spc="-15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concatenate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sinusoidal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functions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of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varying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periods:</a:t>
            </a:r>
            <a:endParaRPr sz="1725">
              <a:latin typeface="Calibri"/>
              <a:cs typeface="Calibri"/>
            </a:endParaRPr>
          </a:p>
          <a:p>
            <a:pPr marL="1131570" marR="5584984" indent="7144">
              <a:lnSpc>
                <a:spcPct val="129800"/>
              </a:lnSpc>
              <a:spcBef>
                <a:spcPts val="1421"/>
              </a:spcBef>
            </a:pPr>
            <a:r>
              <a:rPr sz="1575" spc="19" dirty="0">
                <a:latin typeface="Cambria Math"/>
                <a:cs typeface="Cambria Math"/>
              </a:rPr>
              <a:t>sin(𝑖/10000</a:t>
            </a:r>
            <a:r>
              <a:rPr sz="1688" spc="28" baseline="27777" dirty="0">
                <a:latin typeface="Cambria Math"/>
                <a:cs typeface="Cambria Math"/>
              </a:rPr>
              <a:t>2∗1/𝑑</a:t>
            </a:r>
            <a:r>
              <a:rPr sz="1575" spc="19" dirty="0">
                <a:latin typeface="Cambria Math"/>
                <a:cs typeface="Cambria Math"/>
              </a:rPr>
              <a:t>) </a:t>
            </a:r>
            <a:r>
              <a:rPr sz="1575" spc="-338" dirty="0">
                <a:latin typeface="Cambria Math"/>
                <a:cs typeface="Cambria Math"/>
              </a:rPr>
              <a:t> </a:t>
            </a:r>
            <a:r>
              <a:rPr sz="1575" spc="15" dirty="0">
                <a:latin typeface="Cambria Math"/>
                <a:cs typeface="Cambria Math"/>
              </a:rPr>
              <a:t>cos(𝑖/10000</a:t>
            </a:r>
            <a:r>
              <a:rPr sz="1688" spc="23" baseline="27777" dirty="0">
                <a:latin typeface="Cambria Math"/>
                <a:cs typeface="Cambria Math"/>
              </a:rPr>
              <a:t>2∗1/𝑑</a:t>
            </a:r>
            <a:r>
              <a:rPr sz="1575" spc="15" dirty="0">
                <a:latin typeface="Cambria Math"/>
                <a:cs typeface="Cambria Math"/>
              </a:rPr>
              <a:t>)</a:t>
            </a:r>
            <a:endParaRPr sz="1575">
              <a:latin typeface="Cambria Math"/>
              <a:cs typeface="Cambria Math"/>
            </a:endParaRPr>
          </a:p>
          <a:p>
            <a:pPr marL="348615">
              <a:lnSpc>
                <a:spcPts val="1774"/>
              </a:lnSpc>
              <a:tabLst>
                <a:tab pos="631031" algn="l"/>
              </a:tabLst>
            </a:pPr>
            <a:r>
              <a:rPr sz="1725" spc="-4" dirty="0">
                <a:latin typeface="Cambria Math"/>
                <a:cs typeface="Cambria Math"/>
              </a:rPr>
              <a:t>𝑝</a:t>
            </a:r>
            <a:r>
              <a:rPr sz="1856" spc="-5" baseline="-15151" dirty="0">
                <a:latin typeface="Cambria Math"/>
                <a:cs typeface="Cambria Math"/>
              </a:rPr>
              <a:t>𝑖	</a:t>
            </a:r>
            <a:r>
              <a:rPr sz="1725" dirty="0">
                <a:latin typeface="Cambria Math"/>
                <a:cs typeface="Cambria Math"/>
              </a:rPr>
              <a:t>=</a:t>
            </a:r>
            <a:endParaRPr sz="1725">
              <a:latin typeface="Cambria Math"/>
              <a:cs typeface="Cambria Math"/>
            </a:endParaRPr>
          </a:p>
          <a:p>
            <a:pPr marL="2346484">
              <a:spcBef>
                <a:spcPts val="1140"/>
              </a:spcBef>
            </a:pPr>
            <a:r>
              <a:rPr sz="1125" u="sng" spc="83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𝑑</a:t>
            </a:r>
            <a:endParaRPr sz="1125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47145" y="2425019"/>
            <a:ext cx="1627823" cy="25199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1575" spc="23" dirty="0">
                <a:latin typeface="Cambria Math"/>
                <a:cs typeface="Cambria Math"/>
              </a:rPr>
              <a:t>sin(𝑖/10000</a:t>
            </a:r>
            <a:r>
              <a:rPr sz="1688" spc="33" baseline="37037" dirty="0">
                <a:latin typeface="Cambria Math"/>
                <a:cs typeface="Cambria Math"/>
              </a:rPr>
              <a:t>2∗</a:t>
            </a:r>
            <a:r>
              <a:rPr sz="1688" spc="33" baseline="9259" dirty="0">
                <a:latin typeface="Cambria Math"/>
                <a:cs typeface="Cambria Math"/>
              </a:rPr>
              <a:t>2</a:t>
            </a:r>
            <a:r>
              <a:rPr sz="1688" spc="33" baseline="37037" dirty="0">
                <a:latin typeface="Cambria Math"/>
                <a:cs typeface="Cambria Math"/>
              </a:rPr>
              <a:t>/𝑑</a:t>
            </a:r>
            <a:r>
              <a:rPr sz="1575" spc="23" dirty="0">
                <a:latin typeface="Cambria Math"/>
                <a:cs typeface="Cambria Math"/>
              </a:rPr>
              <a:t>)</a:t>
            </a:r>
            <a:endParaRPr sz="1575">
              <a:latin typeface="Cambria Math"/>
              <a:cs typeface="Cambria Math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3145" y="2026492"/>
            <a:ext cx="57150" cy="5829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03145" y="2153366"/>
            <a:ext cx="57150" cy="5829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03145" y="2276809"/>
            <a:ext cx="57150" cy="58293"/>
          </a:xfrm>
          <a:prstGeom prst="rect">
            <a:avLst/>
          </a:prstGeom>
        </p:spPr>
      </p:pic>
      <p:sp>
        <p:nvSpPr>
          <p:cNvPr id="9" name="object 9"/>
          <p:cNvSpPr/>
          <p:nvPr/>
        </p:nvSpPr>
        <p:spPr>
          <a:xfrm>
            <a:off x="1490471" y="1342979"/>
            <a:ext cx="161925" cy="1674495"/>
          </a:xfrm>
          <a:custGeom>
            <a:avLst/>
            <a:gdLst/>
            <a:ahLst/>
            <a:cxnLst/>
            <a:rect l="l" t="t" r="r" b="b"/>
            <a:pathLst>
              <a:path w="215900" h="2232660">
                <a:moveTo>
                  <a:pt x="215900" y="2232660"/>
                </a:moveTo>
                <a:lnTo>
                  <a:pt x="166391" y="2226958"/>
                </a:lnTo>
                <a:lnTo>
                  <a:pt x="120946" y="2210718"/>
                </a:lnTo>
                <a:lnTo>
                  <a:pt x="80859" y="2185233"/>
                </a:lnTo>
                <a:lnTo>
                  <a:pt x="47426" y="2151800"/>
                </a:lnTo>
                <a:lnTo>
                  <a:pt x="21941" y="2111713"/>
                </a:lnTo>
                <a:lnTo>
                  <a:pt x="5701" y="2066268"/>
                </a:lnTo>
                <a:lnTo>
                  <a:pt x="0" y="2016759"/>
                </a:lnTo>
                <a:lnTo>
                  <a:pt x="0" y="215900"/>
                </a:lnTo>
                <a:lnTo>
                  <a:pt x="5701" y="166391"/>
                </a:lnTo>
                <a:lnTo>
                  <a:pt x="21941" y="120946"/>
                </a:lnTo>
                <a:lnTo>
                  <a:pt x="47426" y="80859"/>
                </a:lnTo>
                <a:lnTo>
                  <a:pt x="80859" y="47426"/>
                </a:lnTo>
                <a:lnTo>
                  <a:pt x="120946" y="21941"/>
                </a:lnTo>
                <a:lnTo>
                  <a:pt x="166391" y="5701"/>
                </a:lnTo>
                <a:lnTo>
                  <a:pt x="2159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/>
          <p:nvPr/>
        </p:nvSpPr>
        <p:spPr>
          <a:xfrm>
            <a:off x="3078480" y="1342979"/>
            <a:ext cx="161925" cy="1674495"/>
          </a:xfrm>
          <a:custGeom>
            <a:avLst/>
            <a:gdLst/>
            <a:ahLst/>
            <a:cxnLst/>
            <a:rect l="l" t="t" r="r" b="b"/>
            <a:pathLst>
              <a:path w="215900" h="2232660">
                <a:moveTo>
                  <a:pt x="0" y="0"/>
                </a:moveTo>
                <a:lnTo>
                  <a:pt x="49508" y="5701"/>
                </a:lnTo>
                <a:lnTo>
                  <a:pt x="94953" y="21941"/>
                </a:lnTo>
                <a:lnTo>
                  <a:pt x="135040" y="47426"/>
                </a:lnTo>
                <a:lnTo>
                  <a:pt x="168473" y="80859"/>
                </a:lnTo>
                <a:lnTo>
                  <a:pt x="193958" y="120946"/>
                </a:lnTo>
                <a:lnTo>
                  <a:pt x="210198" y="166391"/>
                </a:lnTo>
                <a:lnTo>
                  <a:pt x="215900" y="215900"/>
                </a:lnTo>
                <a:lnTo>
                  <a:pt x="215900" y="2016759"/>
                </a:lnTo>
                <a:lnTo>
                  <a:pt x="210198" y="2066268"/>
                </a:lnTo>
                <a:lnTo>
                  <a:pt x="193958" y="2111713"/>
                </a:lnTo>
                <a:lnTo>
                  <a:pt x="168473" y="2151800"/>
                </a:lnTo>
                <a:lnTo>
                  <a:pt x="135040" y="2185233"/>
                </a:lnTo>
                <a:lnTo>
                  <a:pt x="94953" y="2210718"/>
                </a:lnTo>
                <a:lnTo>
                  <a:pt x="49508" y="2226958"/>
                </a:lnTo>
                <a:lnTo>
                  <a:pt x="0" y="223266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 txBox="1"/>
          <p:nvPr/>
        </p:nvSpPr>
        <p:spPr>
          <a:xfrm>
            <a:off x="2800921" y="2591231"/>
            <a:ext cx="112871" cy="186109"/>
          </a:xfrm>
          <a:prstGeom prst="rect">
            <a:avLst/>
          </a:prstGeom>
        </p:spPr>
        <p:txBody>
          <a:bodyPr vert="horz" wrap="square" lIns="0" tIns="12859" rIns="0" bIns="0" rtlCol="0">
            <a:spAutoFit/>
          </a:bodyPr>
          <a:lstStyle/>
          <a:p>
            <a:pPr marL="9525">
              <a:spcBef>
                <a:spcPts val="101"/>
              </a:spcBef>
            </a:pPr>
            <a:r>
              <a:rPr sz="1125" u="sng" spc="143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𝑑</a:t>
            </a:r>
            <a:endParaRPr sz="1125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41431" y="2719246"/>
            <a:ext cx="1654969" cy="25199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1575" spc="23" dirty="0">
                <a:latin typeface="Cambria Math"/>
                <a:cs typeface="Cambria Math"/>
              </a:rPr>
              <a:t>cos(𝑖/10000</a:t>
            </a:r>
            <a:r>
              <a:rPr sz="1688" spc="33" baseline="37037" dirty="0">
                <a:latin typeface="Cambria Math"/>
                <a:cs typeface="Cambria Math"/>
              </a:rPr>
              <a:t>2∗</a:t>
            </a:r>
            <a:r>
              <a:rPr sz="1688" spc="33" baseline="9259" dirty="0">
                <a:latin typeface="Cambria Math"/>
                <a:cs typeface="Cambria Math"/>
              </a:rPr>
              <a:t>2</a:t>
            </a:r>
            <a:r>
              <a:rPr sz="1688" spc="33" baseline="37037" dirty="0">
                <a:latin typeface="Cambria Math"/>
                <a:cs typeface="Cambria Math"/>
              </a:rPr>
              <a:t>/𝑑</a:t>
            </a:r>
            <a:r>
              <a:rPr sz="1575" spc="23" dirty="0">
                <a:latin typeface="Cambria Math"/>
                <a:cs typeface="Cambria Math"/>
              </a:rPr>
              <a:t>)</a:t>
            </a:r>
            <a:endParaRPr sz="1575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66489" y="1222855"/>
            <a:ext cx="6015038" cy="13224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800" spc="-4" dirty="0">
                <a:latin typeface="Calibri"/>
                <a:cs typeface="Calibri"/>
              </a:rPr>
              <a:t>Image:</a:t>
            </a:r>
            <a:r>
              <a:rPr sz="800" spc="98" dirty="0">
                <a:latin typeface="Calibri"/>
                <a:cs typeface="Calibri"/>
              </a:rPr>
              <a:t> </a:t>
            </a:r>
            <a:r>
              <a:rPr sz="800" spc="-8" dirty="0">
                <a:latin typeface="Calibri"/>
                <a:cs typeface="Calibri"/>
              </a:rPr>
              <a:t>https://timodenk.com/blog/linear-relationships-in-the-transformers-positional-encoding/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10214" y="1397257"/>
            <a:ext cx="4872586" cy="1419635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5584793" y="2846976"/>
            <a:ext cx="154733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latin typeface="Calibri"/>
                <a:cs typeface="Calibri"/>
              </a:rPr>
              <a:t>Index</a:t>
            </a:r>
            <a:r>
              <a:rPr sz="1350" spc="-23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in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dirty="0">
                <a:latin typeface="Calibri"/>
                <a:cs typeface="Calibri"/>
              </a:rPr>
              <a:t>the</a:t>
            </a:r>
            <a:r>
              <a:rPr sz="1350" spc="-8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sequence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77888" y="1739963"/>
            <a:ext cx="180370" cy="762952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358"/>
              </a:lnSpc>
            </a:pPr>
            <a:r>
              <a:rPr sz="1350" spc="-4" dirty="0">
                <a:latin typeface="Calibri"/>
                <a:cs typeface="Calibri"/>
              </a:rPr>
              <a:t>Dimension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D86ADD-1EEF-4591-9452-EC488513AACE}"/>
              </a:ext>
            </a:extLst>
          </p:cNvPr>
          <p:cNvSpPr txBox="1"/>
          <p:nvPr/>
        </p:nvSpPr>
        <p:spPr>
          <a:xfrm>
            <a:off x="0" y="6581001"/>
            <a:ext cx="18327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from John Hewitt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1992DF29-CFD9-429F-979F-358A1DD1C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492443"/>
          </a:xfrm>
        </p:spPr>
        <p:txBody>
          <a:bodyPr/>
          <a:lstStyle/>
          <a:p>
            <a:r>
              <a:rPr lang="en-US" sz="3200" b="0" spc="4" dirty="0">
                <a:latin typeface="Calibri"/>
                <a:cs typeface="Calibri"/>
              </a:rPr>
              <a:t>Position</a:t>
            </a:r>
            <a:r>
              <a:rPr lang="en-US" sz="3200" b="0" dirty="0">
                <a:latin typeface="Calibri"/>
                <a:cs typeface="Calibri"/>
              </a:rPr>
              <a:t> </a:t>
            </a:r>
            <a:r>
              <a:rPr lang="en-US" sz="3200" b="0" spc="8" dirty="0">
                <a:latin typeface="Calibri"/>
                <a:cs typeface="Calibri"/>
              </a:rPr>
              <a:t>representation</a:t>
            </a:r>
            <a:r>
              <a:rPr lang="en-US" sz="3200" b="0" spc="-19" dirty="0">
                <a:latin typeface="Calibri"/>
                <a:cs typeface="Calibri"/>
              </a:rPr>
              <a:t> </a:t>
            </a:r>
            <a:r>
              <a:rPr lang="en-US" sz="3200" b="0" spc="4" dirty="0">
                <a:latin typeface="Calibri"/>
                <a:cs typeface="Calibri"/>
              </a:rPr>
              <a:t>vectors</a:t>
            </a:r>
            <a:r>
              <a:rPr lang="en-US" sz="3200" b="0" dirty="0">
                <a:latin typeface="Calibri"/>
                <a:cs typeface="Calibri"/>
              </a:rPr>
              <a:t> </a:t>
            </a:r>
            <a:r>
              <a:rPr lang="en-US" sz="3200" b="0" spc="8" dirty="0">
                <a:latin typeface="Calibri"/>
                <a:cs typeface="Calibri"/>
              </a:rPr>
              <a:t>through</a:t>
            </a:r>
            <a:r>
              <a:rPr lang="en-US" sz="3200" b="0" spc="4" dirty="0">
                <a:latin typeface="Calibri"/>
                <a:cs typeface="Calibri"/>
              </a:rPr>
              <a:t> </a:t>
            </a:r>
            <a:r>
              <a:rPr lang="en-US" sz="3200" b="0" dirty="0">
                <a:latin typeface="Calibri"/>
                <a:cs typeface="Calibri"/>
              </a:rPr>
              <a:t>sinusoids</a:t>
            </a:r>
            <a:endParaRPr lang="en-US" dirty="0"/>
          </a:p>
        </p:txBody>
      </p:sp>
      <p:pic>
        <p:nvPicPr>
          <p:cNvPr id="17" name="Picture 16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F66B4481-34DA-56AB-41A6-A60C1A71E1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54" y="3257256"/>
            <a:ext cx="6598074" cy="2458663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43DBBA4-034F-A445-78CF-B19D0BAC8BC9}"/>
              </a:ext>
            </a:extLst>
          </p:cNvPr>
          <p:cNvSpPr txBox="1"/>
          <p:nvPr/>
        </p:nvSpPr>
        <p:spPr>
          <a:xfrm>
            <a:off x="6158750" y="3104023"/>
            <a:ext cx="5340698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/>
              <a:t>Image: http://nlp.seas.harvard.edu/annotated-transformer/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4345685" y="4151375"/>
            <a:ext cx="474345" cy="410528"/>
            <a:chOff x="5794247" y="4392167"/>
            <a:chExt cx="632460" cy="547370"/>
          </a:xfrm>
        </p:grpSpPr>
        <p:sp>
          <p:nvSpPr>
            <p:cNvPr id="4" name="object 4"/>
            <p:cNvSpPr/>
            <p:nvPr/>
          </p:nvSpPr>
          <p:spPr>
            <a:xfrm>
              <a:off x="5984747" y="4642103"/>
              <a:ext cx="203200" cy="297180"/>
            </a:xfrm>
            <a:custGeom>
              <a:avLst/>
              <a:gdLst/>
              <a:ahLst/>
              <a:cxnLst/>
              <a:rect l="l" t="t" r="r" b="b"/>
              <a:pathLst>
                <a:path w="203200" h="297179">
                  <a:moveTo>
                    <a:pt x="202691" y="0"/>
                  </a:moveTo>
                  <a:lnTo>
                    <a:pt x="0" y="0"/>
                  </a:lnTo>
                  <a:lnTo>
                    <a:pt x="0" y="297180"/>
                  </a:lnTo>
                  <a:lnTo>
                    <a:pt x="202691" y="297180"/>
                  </a:lnTo>
                  <a:lnTo>
                    <a:pt x="202691" y="0"/>
                  </a:lnTo>
                  <a:close/>
                </a:path>
              </a:pathLst>
            </a:custGeom>
            <a:solidFill>
              <a:srgbClr val="929A9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5794247" y="4392167"/>
              <a:ext cx="297180" cy="255270"/>
            </a:xfrm>
            <a:custGeom>
              <a:avLst/>
              <a:gdLst/>
              <a:ahLst/>
              <a:cxnLst/>
              <a:rect l="l" t="t" r="r" b="b"/>
              <a:pathLst>
                <a:path w="297179" h="255270">
                  <a:moveTo>
                    <a:pt x="62065" y="44674"/>
                  </a:moveTo>
                  <a:lnTo>
                    <a:pt x="53810" y="54326"/>
                  </a:lnTo>
                  <a:lnTo>
                    <a:pt x="288543" y="255142"/>
                  </a:lnTo>
                  <a:lnTo>
                    <a:pt x="296799" y="245490"/>
                  </a:lnTo>
                  <a:lnTo>
                    <a:pt x="62065" y="44674"/>
                  </a:lnTo>
                  <a:close/>
                </a:path>
                <a:path w="297179" h="255270">
                  <a:moveTo>
                    <a:pt x="0" y="0"/>
                  </a:moveTo>
                  <a:lnTo>
                    <a:pt x="33147" y="78485"/>
                  </a:lnTo>
                  <a:lnTo>
                    <a:pt x="53810" y="54326"/>
                  </a:lnTo>
                  <a:lnTo>
                    <a:pt x="44196" y="46100"/>
                  </a:lnTo>
                  <a:lnTo>
                    <a:pt x="52450" y="36448"/>
                  </a:lnTo>
                  <a:lnTo>
                    <a:pt x="69099" y="36448"/>
                  </a:lnTo>
                  <a:lnTo>
                    <a:pt x="82676" y="20573"/>
                  </a:lnTo>
                  <a:lnTo>
                    <a:pt x="0" y="0"/>
                  </a:lnTo>
                  <a:close/>
                </a:path>
                <a:path w="297179" h="255270">
                  <a:moveTo>
                    <a:pt x="52450" y="36448"/>
                  </a:moveTo>
                  <a:lnTo>
                    <a:pt x="44196" y="46100"/>
                  </a:lnTo>
                  <a:lnTo>
                    <a:pt x="53810" y="54326"/>
                  </a:lnTo>
                  <a:lnTo>
                    <a:pt x="62065" y="44674"/>
                  </a:lnTo>
                  <a:lnTo>
                    <a:pt x="52450" y="36448"/>
                  </a:lnTo>
                  <a:close/>
                </a:path>
                <a:path w="297179" h="255270">
                  <a:moveTo>
                    <a:pt x="69099" y="36448"/>
                  </a:moveTo>
                  <a:lnTo>
                    <a:pt x="52450" y="36448"/>
                  </a:lnTo>
                  <a:lnTo>
                    <a:pt x="62065" y="44674"/>
                  </a:lnTo>
                  <a:lnTo>
                    <a:pt x="69099" y="364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48755" y="4392167"/>
              <a:ext cx="76200" cy="25031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083045" y="4392167"/>
              <a:ext cx="343535" cy="255904"/>
            </a:xfrm>
            <a:custGeom>
              <a:avLst/>
              <a:gdLst/>
              <a:ahLst/>
              <a:cxnLst/>
              <a:rect l="l" t="t" r="r" b="b"/>
              <a:pathLst>
                <a:path w="343535" h="255904">
                  <a:moveTo>
                    <a:pt x="278435" y="40049"/>
                  </a:moveTo>
                  <a:lnTo>
                    <a:pt x="0" y="245109"/>
                  </a:lnTo>
                  <a:lnTo>
                    <a:pt x="7619" y="255396"/>
                  </a:lnTo>
                  <a:lnTo>
                    <a:pt x="285988" y="50296"/>
                  </a:lnTo>
                  <a:lnTo>
                    <a:pt x="278435" y="40049"/>
                  </a:lnTo>
                  <a:close/>
                </a:path>
                <a:path w="343535" h="255904">
                  <a:moveTo>
                    <a:pt x="326925" y="32511"/>
                  </a:moveTo>
                  <a:lnTo>
                    <a:pt x="288670" y="32511"/>
                  </a:lnTo>
                  <a:lnTo>
                    <a:pt x="296163" y="42798"/>
                  </a:lnTo>
                  <a:lnTo>
                    <a:pt x="285988" y="50296"/>
                  </a:lnTo>
                  <a:lnTo>
                    <a:pt x="304800" y="75818"/>
                  </a:lnTo>
                  <a:lnTo>
                    <a:pt x="326925" y="32511"/>
                  </a:lnTo>
                  <a:close/>
                </a:path>
                <a:path w="343535" h="255904">
                  <a:moveTo>
                    <a:pt x="288670" y="32511"/>
                  </a:moveTo>
                  <a:lnTo>
                    <a:pt x="278435" y="40049"/>
                  </a:lnTo>
                  <a:lnTo>
                    <a:pt x="285988" y="50296"/>
                  </a:lnTo>
                  <a:lnTo>
                    <a:pt x="296163" y="42798"/>
                  </a:lnTo>
                  <a:lnTo>
                    <a:pt x="288670" y="32511"/>
                  </a:lnTo>
                  <a:close/>
                </a:path>
                <a:path w="343535" h="255904">
                  <a:moveTo>
                    <a:pt x="343534" y="0"/>
                  </a:moveTo>
                  <a:lnTo>
                    <a:pt x="259587" y="14477"/>
                  </a:lnTo>
                  <a:lnTo>
                    <a:pt x="278435" y="40049"/>
                  </a:lnTo>
                  <a:lnTo>
                    <a:pt x="288670" y="32511"/>
                  </a:lnTo>
                  <a:lnTo>
                    <a:pt x="326925" y="32511"/>
                  </a:lnTo>
                  <a:lnTo>
                    <a:pt x="343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410646" y="4578058"/>
            <a:ext cx="388619" cy="70772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8575">
              <a:spcBef>
                <a:spcPts val="79"/>
              </a:spcBef>
            </a:pPr>
            <a:r>
              <a:rPr sz="1725" spc="-23" dirty="0">
                <a:latin typeface="Cambria Math"/>
                <a:cs typeface="Cambria Math"/>
              </a:rPr>
              <a:t>𝑤</a:t>
            </a:r>
            <a:r>
              <a:rPr sz="1856" spc="-33" baseline="-15151" dirty="0">
                <a:latin typeface="Cambria Math"/>
                <a:cs typeface="Cambria Math"/>
              </a:rPr>
              <a:t>1</a:t>
            </a:r>
            <a:endParaRPr sz="1856" baseline="-15151">
              <a:latin typeface="Cambria Math"/>
              <a:cs typeface="Cambria Math"/>
            </a:endParaRPr>
          </a:p>
          <a:p>
            <a:pPr marL="34290">
              <a:spcBef>
                <a:spcPts val="1294"/>
              </a:spcBef>
            </a:pPr>
            <a:r>
              <a:rPr sz="1725" i="1" dirty="0">
                <a:latin typeface="Calibri"/>
                <a:cs typeface="Calibri"/>
              </a:rPr>
              <a:t>The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76179" y="3827336"/>
            <a:ext cx="258604" cy="2750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1725" spc="-19" dirty="0">
                <a:latin typeface="Cambria Math"/>
                <a:cs typeface="Cambria Math"/>
              </a:rPr>
              <a:t>𝑞</a:t>
            </a:r>
            <a:r>
              <a:rPr sz="1856" spc="-28" baseline="-15151" dirty="0">
                <a:latin typeface="Cambria Math"/>
                <a:cs typeface="Cambria Math"/>
              </a:rPr>
              <a:t>1</a:t>
            </a:r>
            <a:endParaRPr sz="1856" baseline="-15151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135469" y="3838004"/>
            <a:ext cx="925830" cy="2750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spcBef>
                <a:spcPts val="75"/>
              </a:spcBef>
              <a:tabLst>
                <a:tab pos="682466" algn="l"/>
              </a:tabLst>
            </a:pPr>
            <a:r>
              <a:rPr sz="1725" spc="4" dirty="0">
                <a:latin typeface="Cambria Math"/>
                <a:cs typeface="Cambria Math"/>
              </a:rPr>
              <a:t>𝑘</a:t>
            </a:r>
            <a:r>
              <a:rPr sz="1856" spc="5" baseline="-15151" dirty="0">
                <a:latin typeface="Cambria Math"/>
                <a:cs typeface="Cambria Math"/>
              </a:rPr>
              <a:t>1	</a:t>
            </a:r>
            <a:r>
              <a:rPr sz="1725" spc="-8" dirty="0">
                <a:latin typeface="Cambria Math"/>
                <a:cs typeface="Cambria Math"/>
              </a:rPr>
              <a:t>𝑣</a:t>
            </a:r>
            <a:r>
              <a:rPr sz="1856" spc="-11" baseline="-15151" dirty="0">
                <a:latin typeface="Cambria Math"/>
                <a:cs typeface="Cambria Math"/>
              </a:rPr>
              <a:t>1</a:t>
            </a:r>
            <a:endParaRPr sz="1856" baseline="-15151">
              <a:latin typeface="Cambria Math"/>
              <a:cs typeface="Cambria Math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401817" y="4174235"/>
            <a:ext cx="474345" cy="409575"/>
            <a:chOff x="7202423" y="4422647"/>
            <a:chExt cx="632460" cy="546100"/>
          </a:xfrm>
        </p:grpSpPr>
        <p:sp>
          <p:nvSpPr>
            <p:cNvPr id="12" name="object 12"/>
            <p:cNvSpPr/>
            <p:nvPr/>
          </p:nvSpPr>
          <p:spPr>
            <a:xfrm>
              <a:off x="7394447" y="4672583"/>
              <a:ext cx="201295" cy="295910"/>
            </a:xfrm>
            <a:custGeom>
              <a:avLst/>
              <a:gdLst/>
              <a:ahLst/>
              <a:cxnLst/>
              <a:rect l="l" t="t" r="r" b="b"/>
              <a:pathLst>
                <a:path w="201295" h="295910">
                  <a:moveTo>
                    <a:pt x="201168" y="0"/>
                  </a:moveTo>
                  <a:lnTo>
                    <a:pt x="0" y="0"/>
                  </a:lnTo>
                  <a:lnTo>
                    <a:pt x="0" y="295656"/>
                  </a:lnTo>
                  <a:lnTo>
                    <a:pt x="201168" y="295656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929A9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13"/>
            <p:cNvSpPr/>
            <p:nvPr/>
          </p:nvSpPr>
          <p:spPr>
            <a:xfrm>
              <a:off x="7202423" y="4422647"/>
              <a:ext cx="297180" cy="255270"/>
            </a:xfrm>
            <a:custGeom>
              <a:avLst/>
              <a:gdLst/>
              <a:ahLst/>
              <a:cxnLst/>
              <a:rect l="l" t="t" r="r" b="b"/>
              <a:pathLst>
                <a:path w="297179" h="255270">
                  <a:moveTo>
                    <a:pt x="62065" y="44674"/>
                  </a:moveTo>
                  <a:lnTo>
                    <a:pt x="53810" y="54326"/>
                  </a:lnTo>
                  <a:lnTo>
                    <a:pt x="288544" y="255143"/>
                  </a:lnTo>
                  <a:lnTo>
                    <a:pt x="296799" y="245490"/>
                  </a:lnTo>
                  <a:lnTo>
                    <a:pt x="62065" y="44674"/>
                  </a:lnTo>
                  <a:close/>
                </a:path>
                <a:path w="297179" h="255270">
                  <a:moveTo>
                    <a:pt x="0" y="0"/>
                  </a:moveTo>
                  <a:lnTo>
                    <a:pt x="33147" y="78485"/>
                  </a:lnTo>
                  <a:lnTo>
                    <a:pt x="53810" y="54326"/>
                  </a:lnTo>
                  <a:lnTo>
                    <a:pt x="44196" y="46100"/>
                  </a:lnTo>
                  <a:lnTo>
                    <a:pt x="52450" y="36449"/>
                  </a:lnTo>
                  <a:lnTo>
                    <a:pt x="69099" y="36449"/>
                  </a:lnTo>
                  <a:lnTo>
                    <a:pt x="82676" y="20574"/>
                  </a:lnTo>
                  <a:lnTo>
                    <a:pt x="0" y="0"/>
                  </a:lnTo>
                  <a:close/>
                </a:path>
                <a:path w="297179" h="255270">
                  <a:moveTo>
                    <a:pt x="52450" y="36449"/>
                  </a:moveTo>
                  <a:lnTo>
                    <a:pt x="44196" y="46100"/>
                  </a:lnTo>
                  <a:lnTo>
                    <a:pt x="53810" y="54326"/>
                  </a:lnTo>
                  <a:lnTo>
                    <a:pt x="62065" y="44674"/>
                  </a:lnTo>
                  <a:lnTo>
                    <a:pt x="52450" y="36449"/>
                  </a:lnTo>
                  <a:close/>
                </a:path>
                <a:path w="297179" h="255270">
                  <a:moveTo>
                    <a:pt x="69099" y="36449"/>
                  </a:moveTo>
                  <a:lnTo>
                    <a:pt x="52450" y="36449"/>
                  </a:lnTo>
                  <a:lnTo>
                    <a:pt x="62065" y="44674"/>
                  </a:lnTo>
                  <a:lnTo>
                    <a:pt x="69099" y="364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56931" y="4422647"/>
              <a:ext cx="76200" cy="250316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7491221" y="4422647"/>
              <a:ext cx="343535" cy="255904"/>
            </a:xfrm>
            <a:custGeom>
              <a:avLst/>
              <a:gdLst/>
              <a:ahLst/>
              <a:cxnLst/>
              <a:rect l="l" t="t" r="r" b="b"/>
              <a:pathLst>
                <a:path w="343534" h="255904">
                  <a:moveTo>
                    <a:pt x="278435" y="40049"/>
                  </a:moveTo>
                  <a:lnTo>
                    <a:pt x="0" y="245109"/>
                  </a:lnTo>
                  <a:lnTo>
                    <a:pt x="7620" y="255396"/>
                  </a:lnTo>
                  <a:lnTo>
                    <a:pt x="285988" y="50296"/>
                  </a:lnTo>
                  <a:lnTo>
                    <a:pt x="278435" y="40049"/>
                  </a:lnTo>
                  <a:close/>
                </a:path>
                <a:path w="343534" h="255904">
                  <a:moveTo>
                    <a:pt x="326925" y="32512"/>
                  </a:moveTo>
                  <a:lnTo>
                    <a:pt x="288671" y="32512"/>
                  </a:lnTo>
                  <a:lnTo>
                    <a:pt x="296163" y="42799"/>
                  </a:lnTo>
                  <a:lnTo>
                    <a:pt x="285988" y="50296"/>
                  </a:lnTo>
                  <a:lnTo>
                    <a:pt x="304800" y="75818"/>
                  </a:lnTo>
                  <a:lnTo>
                    <a:pt x="326925" y="32512"/>
                  </a:lnTo>
                  <a:close/>
                </a:path>
                <a:path w="343534" h="255904">
                  <a:moveTo>
                    <a:pt x="288671" y="32512"/>
                  </a:moveTo>
                  <a:lnTo>
                    <a:pt x="278435" y="40049"/>
                  </a:lnTo>
                  <a:lnTo>
                    <a:pt x="285988" y="50296"/>
                  </a:lnTo>
                  <a:lnTo>
                    <a:pt x="296163" y="42799"/>
                  </a:lnTo>
                  <a:lnTo>
                    <a:pt x="288671" y="32512"/>
                  </a:lnTo>
                  <a:close/>
                </a:path>
                <a:path w="343534" h="255904">
                  <a:moveTo>
                    <a:pt x="343534" y="0"/>
                  </a:moveTo>
                  <a:lnTo>
                    <a:pt x="259587" y="14477"/>
                  </a:lnTo>
                  <a:lnTo>
                    <a:pt x="278435" y="40049"/>
                  </a:lnTo>
                  <a:lnTo>
                    <a:pt x="288671" y="32512"/>
                  </a:lnTo>
                  <a:lnTo>
                    <a:pt x="326925" y="32512"/>
                  </a:lnTo>
                  <a:lnTo>
                    <a:pt x="343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442490" y="4473626"/>
            <a:ext cx="433864" cy="797654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50959">
              <a:spcBef>
                <a:spcPts val="1080"/>
              </a:spcBef>
            </a:pPr>
            <a:r>
              <a:rPr sz="1725" spc="-8" dirty="0">
                <a:latin typeface="Cambria Math"/>
                <a:cs typeface="Cambria Math"/>
              </a:rPr>
              <a:t>𝑤</a:t>
            </a:r>
            <a:r>
              <a:rPr sz="1856" spc="-11" baseline="-15151" dirty="0">
                <a:latin typeface="Cambria Math"/>
                <a:cs typeface="Cambria Math"/>
              </a:rPr>
              <a:t>2</a:t>
            </a:r>
            <a:endParaRPr sz="1856" baseline="-15151">
              <a:latin typeface="Cambria Math"/>
              <a:cs typeface="Cambria Math"/>
            </a:endParaRPr>
          </a:p>
          <a:p>
            <a:pPr marL="28575">
              <a:spcBef>
                <a:spcPts val="1009"/>
              </a:spcBef>
            </a:pPr>
            <a:r>
              <a:rPr sz="1725" i="1" dirty="0">
                <a:latin typeface="Calibri"/>
                <a:cs typeface="Calibri"/>
              </a:rPr>
              <a:t>chef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30501" y="3850196"/>
            <a:ext cx="263366" cy="2750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1725" dirty="0">
                <a:latin typeface="Cambria Math"/>
                <a:cs typeface="Cambria Math"/>
              </a:rPr>
              <a:t>𝑞</a:t>
            </a:r>
            <a:r>
              <a:rPr sz="1856" baseline="-15151" dirty="0">
                <a:latin typeface="Cambria Math"/>
                <a:cs typeface="Cambria Math"/>
              </a:rPr>
              <a:t>2</a:t>
            </a:r>
            <a:endParaRPr sz="1856" baseline="-15151">
              <a:latin typeface="Cambria Math"/>
              <a:cs typeface="Cambria Math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6520814" y="4176522"/>
            <a:ext cx="474345" cy="410528"/>
            <a:chOff x="8694419" y="4425696"/>
            <a:chExt cx="632460" cy="547370"/>
          </a:xfrm>
        </p:grpSpPr>
        <p:sp>
          <p:nvSpPr>
            <p:cNvPr id="19" name="object 19"/>
            <p:cNvSpPr/>
            <p:nvPr/>
          </p:nvSpPr>
          <p:spPr>
            <a:xfrm>
              <a:off x="8884919" y="4677156"/>
              <a:ext cx="203200" cy="295910"/>
            </a:xfrm>
            <a:custGeom>
              <a:avLst/>
              <a:gdLst/>
              <a:ahLst/>
              <a:cxnLst/>
              <a:rect l="l" t="t" r="r" b="b"/>
              <a:pathLst>
                <a:path w="203200" h="295910">
                  <a:moveTo>
                    <a:pt x="202692" y="0"/>
                  </a:moveTo>
                  <a:lnTo>
                    <a:pt x="0" y="0"/>
                  </a:lnTo>
                  <a:lnTo>
                    <a:pt x="0" y="295656"/>
                  </a:lnTo>
                  <a:lnTo>
                    <a:pt x="202692" y="295656"/>
                  </a:lnTo>
                  <a:lnTo>
                    <a:pt x="202692" y="0"/>
                  </a:lnTo>
                  <a:close/>
                </a:path>
              </a:pathLst>
            </a:custGeom>
            <a:solidFill>
              <a:srgbClr val="929A9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" name="object 20"/>
            <p:cNvSpPr/>
            <p:nvPr/>
          </p:nvSpPr>
          <p:spPr>
            <a:xfrm>
              <a:off x="8694419" y="4425696"/>
              <a:ext cx="297180" cy="255270"/>
            </a:xfrm>
            <a:custGeom>
              <a:avLst/>
              <a:gdLst/>
              <a:ahLst/>
              <a:cxnLst/>
              <a:rect l="l" t="t" r="r" b="b"/>
              <a:pathLst>
                <a:path w="297179" h="255270">
                  <a:moveTo>
                    <a:pt x="62065" y="44674"/>
                  </a:moveTo>
                  <a:lnTo>
                    <a:pt x="53810" y="54326"/>
                  </a:lnTo>
                  <a:lnTo>
                    <a:pt x="288544" y="255142"/>
                  </a:lnTo>
                  <a:lnTo>
                    <a:pt x="296799" y="245490"/>
                  </a:lnTo>
                  <a:lnTo>
                    <a:pt x="62065" y="44674"/>
                  </a:lnTo>
                  <a:close/>
                </a:path>
                <a:path w="297179" h="255270">
                  <a:moveTo>
                    <a:pt x="0" y="0"/>
                  </a:moveTo>
                  <a:lnTo>
                    <a:pt x="33147" y="78485"/>
                  </a:lnTo>
                  <a:lnTo>
                    <a:pt x="53810" y="54326"/>
                  </a:lnTo>
                  <a:lnTo>
                    <a:pt x="44196" y="46100"/>
                  </a:lnTo>
                  <a:lnTo>
                    <a:pt x="52450" y="36448"/>
                  </a:lnTo>
                  <a:lnTo>
                    <a:pt x="69099" y="36448"/>
                  </a:lnTo>
                  <a:lnTo>
                    <a:pt x="82676" y="20573"/>
                  </a:lnTo>
                  <a:lnTo>
                    <a:pt x="0" y="0"/>
                  </a:lnTo>
                  <a:close/>
                </a:path>
                <a:path w="297179" h="255270">
                  <a:moveTo>
                    <a:pt x="52450" y="36448"/>
                  </a:moveTo>
                  <a:lnTo>
                    <a:pt x="44196" y="46100"/>
                  </a:lnTo>
                  <a:lnTo>
                    <a:pt x="53810" y="54326"/>
                  </a:lnTo>
                  <a:lnTo>
                    <a:pt x="62065" y="44674"/>
                  </a:lnTo>
                  <a:lnTo>
                    <a:pt x="52450" y="36448"/>
                  </a:lnTo>
                  <a:close/>
                </a:path>
                <a:path w="297179" h="255270">
                  <a:moveTo>
                    <a:pt x="69099" y="36448"/>
                  </a:moveTo>
                  <a:lnTo>
                    <a:pt x="52450" y="36448"/>
                  </a:lnTo>
                  <a:lnTo>
                    <a:pt x="62065" y="44674"/>
                  </a:lnTo>
                  <a:lnTo>
                    <a:pt x="69099" y="364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48927" y="4425696"/>
              <a:ext cx="76200" cy="25031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983217" y="4425696"/>
              <a:ext cx="343535" cy="255904"/>
            </a:xfrm>
            <a:custGeom>
              <a:avLst/>
              <a:gdLst/>
              <a:ahLst/>
              <a:cxnLst/>
              <a:rect l="l" t="t" r="r" b="b"/>
              <a:pathLst>
                <a:path w="343534" h="255904">
                  <a:moveTo>
                    <a:pt x="278435" y="40049"/>
                  </a:moveTo>
                  <a:lnTo>
                    <a:pt x="0" y="245109"/>
                  </a:lnTo>
                  <a:lnTo>
                    <a:pt x="7620" y="255396"/>
                  </a:lnTo>
                  <a:lnTo>
                    <a:pt x="285988" y="50296"/>
                  </a:lnTo>
                  <a:lnTo>
                    <a:pt x="278435" y="40049"/>
                  </a:lnTo>
                  <a:close/>
                </a:path>
                <a:path w="343534" h="255904">
                  <a:moveTo>
                    <a:pt x="326925" y="32511"/>
                  </a:moveTo>
                  <a:lnTo>
                    <a:pt x="288671" y="32511"/>
                  </a:lnTo>
                  <a:lnTo>
                    <a:pt x="296163" y="42798"/>
                  </a:lnTo>
                  <a:lnTo>
                    <a:pt x="285988" y="50296"/>
                  </a:lnTo>
                  <a:lnTo>
                    <a:pt x="304800" y="75818"/>
                  </a:lnTo>
                  <a:lnTo>
                    <a:pt x="326925" y="32511"/>
                  </a:lnTo>
                  <a:close/>
                </a:path>
                <a:path w="343534" h="255904">
                  <a:moveTo>
                    <a:pt x="288671" y="32511"/>
                  </a:moveTo>
                  <a:lnTo>
                    <a:pt x="278435" y="40049"/>
                  </a:lnTo>
                  <a:lnTo>
                    <a:pt x="285988" y="50296"/>
                  </a:lnTo>
                  <a:lnTo>
                    <a:pt x="296163" y="42798"/>
                  </a:lnTo>
                  <a:lnTo>
                    <a:pt x="288671" y="32511"/>
                  </a:lnTo>
                  <a:close/>
                </a:path>
                <a:path w="343534" h="255904">
                  <a:moveTo>
                    <a:pt x="343534" y="0"/>
                  </a:moveTo>
                  <a:lnTo>
                    <a:pt x="259587" y="14477"/>
                  </a:lnTo>
                  <a:lnTo>
                    <a:pt x="278435" y="40049"/>
                  </a:lnTo>
                  <a:lnTo>
                    <a:pt x="288671" y="32511"/>
                  </a:lnTo>
                  <a:lnTo>
                    <a:pt x="326925" y="32511"/>
                  </a:lnTo>
                  <a:lnTo>
                    <a:pt x="343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561011" y="4476712"/>
            <a:ext cx="440055" cy="797654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50959">
              <a:spcBef>
                <a:spcPts val="1080"/>
              </a:spcBef>
            </a:pPr>
            <a:r>
              <a:rPr sz="1725" spc="-8" dirty="0">
                <a:latin typeface="Cambria Math"/>
                <a:cs typeface="Cambria Math"/>
              </a:rPr>
              <a:t>𝑤</a:t>
            </a:r>
            <a:r>
              <a:rPr sz="1856" spc="-11" baseline="-15151" dirty="0">
                <a:latin typeface="Cambria Math"/>
                <a:cs typeface="Cambria Math"/>
              </a:rPr>
              <a:t>3</a:t>
            </a:r>
            <a:endParaRPr sz="1856" baseline="-15151">
              <a:latin typeface="Cambria Math"/>
              <a:cs typeface="Cambria Math"/>
            </a:endParaRPr>
          </a:p>
          <a:p>
            <a:pPr marL="28575">
              <a:spcBef>
                <a:spcPts val="1009"/>
              </a:spcBef>
            </a:pPr>
            <a:r>
              <a:rPr sz="1725" i="1" dirty="0">
                <a:latin typeface="Calibri"/>
                <a:cs typeface="Calibri"/>
              </a:rPr>
              <a:t>who</a:t>
            </a:r>
            <a:endParaRPr sz="1725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8093582" y="4186808"/>
            <a:ext cx="474345" cy="409575"/>
            <a:chOff x="10791443" y="4439411"/>
            <a:chExt cx="632460" cy="546100"/>
          </a:xfrm>
        </p:grpSpPr>
        <p:sp>
          <p:nvSpPr>
            <p:cNvPr id="25" name="object 25"/>
            <p:cNvSpPr/>
            <p:nvPr/>
          </p:nvSpPr>
          <p:spPr>
            <a:xfrm>
              <a:off x="10981943" y="4689347"/>
              <a:ext cx="203200" cy="295910"/>
            </a:xfrm>
            <a:custGeom>
              <a:avLst/>
              <a:gdLst/>
              <a:ahLst/>
              <a:cxnLst/>
              <a:rect l="l" t="t" r="r" b="b"/>
              <a:pathLst>
                <a:path w="203200" h="295910">
                  <a:moveTo>
                    <a:pt x="202692" y="0"/>
                  </a:moveTo>
                  <a:lnTo>
                    <a:pt x="0" y="0"/>
                  </a:lnTo>
                  <a:lnTo>
                    <a:pt x="0" y="295656"/>
                  </a:lnTo>
                  <a:lnTo>
                    <a:pt x="202692" y="295656"/>
                  </a:lnTo>
                  <a:lnTo>
                    <a:pt x="202692" y="0"/>
                  </a:lnTo>
                  <a:close/>
                </a:path>
              </a:pathLst>
            </a:custGeom>
            <a:solidFill>
              <a:srgbClr val="929A9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" name="object 26"/>
            <p:cNvSpPr/>
            <p:nvPr/>
          </p:nvSpPr>
          <p:spPr>
            <a:xfrm>
              <a:off x="10791443" y="4439411"/>
              <a:ext cx="297180" cy="255270"/>
            </a:xfrm>
            <a:custGeom>
              <a:avLst/>
              <a:gdLst/>
              <a:ahLst/>
              <a:cxnLst/>
              <a:rect l="l" t="t" r="r" b="b"/>
              <a:pathLst>
                <a:path w="297179" h="255270">
                  <a:moveTo>
                    <a:pt x="62065" y="44674"/>
                  </a:moveTo>
                  <a:lnTo>
                    <a:pt x="53810" y="54326"/>
                  </a:lnTo>
                  <a:lnTo>
                    <a:pt x="288544" y="255143"/>
                  </a:lnTo>
                  <a:lnTo>
                    <a:pt x="296799" y="245490"/>
                  </a:lnTo>
                  <a:lnTo>
                    <a:pt x="62065" y="44674"/>
                  </a:lnTo>
                  <a:close/>
                </a:path>
                <a:path w="297179" h="255270">
                  <a:moveTo>
                    <a:pt x="0" y="0"/>
                  </a:moveTo>
                  <a:lnTo>
                    <a:pt x="33147" y="78486"/>
                  </a:lnTo>
                  <a:lnTo>
                    <a:pt x="53810" y="54326"/>
                  </a:lnTo>
                  <a:lnTo>
                    <a:pt x="44196" y="46100"/>
                  </a:lnTo>
                  <a:lnTo>
                    <a:pt x="52450" y="36449"/>
                  </a:lnTo>
                  <a:lnTo>
                    <a:pt x="69099" y="36449"/>
                  </a:lnTo>
                  <a:lnTo>
                    <a:pt x="82676" y="20574"/>
                  </a:lnTo>
                  <a:lnTo>
                    <a:pt x="0" y="0"/>
                  </a:lnTo>
                  <a:close/>
                </a:path>
                <a:path w="297179" h="255270">
                  <a:moveTo>
                    <a:pt x="52450" y="36449"/>
                  </a:moveTo>
                  <a:lnTo>
                    <a:pt x="44196" y="46100"/>
                  </a:lnTo>
                  <a:lnTo>
                    <a:pt x="53810" y="54326"/>
                  </a:lnTo>
                  <a:lnTo>
                    <a:pt x="62065" y="44674"/>
                  </a:lnTo>
                  <a:lnTo>
                    <a:pt x="52450" y="36449"/>
                  </a:lnTo>
                  <a:close/>
                </a:path>
                <a:path w="297179" h="255270">
                  <a:moveTo>
                    <a:pt x="69099" y="36449"/>
                  </a:moveTo>
                  <a:lnTo>
                    <a:pt x="52450" y="36449"/>
                  </a:lnTo>
                  <a:lnTo>
                    <a:pt x="62065" y="44674"/>
                  </a:lnTo>
                  <a:lnTo>
                    <a:pt x="69099" y="364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27" name="object 2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045951" y="4439411"/>
              <a:ext cx="76200" cy="25031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1080241" y="4439411"/>
              <a:ext cx="343535" cy="255904"/>
            </a:xfrm>
            <a:custGeom>
              <a:avLst/>
              <a:gdLst/>
              <a:ahLst/>
              <a:cxnLst/>
              <a:rect l="l" t="t" r="r" b="b"/>
              <a:pathLst>
                <a:path w="343534" h="255904">
                  <a:moveTo>
                    <a:pt x="278435" y="40049"/>
                  </a:moveTo>
                  <a:lnTo>
                    <a:pt x="0" y="245110"/>
                  </a:lnTo>
                  <a:lnTo>
                    <a:pt x="7619" y="255396"/>
                  </a:lnTo>
                  <a:lnTo>
                    <a:pt x="285988" y="50296"/>
                  </a:lnTo>
                  <a:lnTo>
                    <a:pt x="278435" y="40049"/>
                  </a:lnTo>
                  <a:close/>
                </a:path>
                <a:path w="343534" h="255904">
                  <a:moveTo>
                    <a:pt x="326925" y="32512"/>
                  </a:moveTo>
                  <a:lnTo>
                    <a:pt x="288671" y="32512"/>
                  </a:lnTo>
                  <a:lnTo>
                    <a:pt x="296163" y="42799"/>
                  </a:lnTo>
                  <a:lnTo>
                    <a:pt x="285988" y="50296"/>
                  </a:lnTo>
                  <a:lnTo>
                    <a:pt x="304800" y="75818"/>
                  </a:lnTo>
                  <a:lnTo>
                    <a:pt x="326925" y="32512"/>
                  </a:lnTo>
                  <a:close/>
                </a:path>
                <a:path w="343534" h="255904">
                  <a:moveTo>
                    <a:pt x="288671" y="32512"/>
                  </a:moveTo>
                  <a:lnTo>
                    <a:pt x="278435" y="40049"/>
                  </a:lnTo>
                  <a:lnTo>
                    <a:pt x="285988" y="50296"/>
                  </a:lnTo>
                  <a:lnTo>
                    <a:pt x="296163" y="42799"/>
                  </a:lnTo>
                  <a:lnTo>
                    <a:pt x="288671" y="32512"/>
                  </a:lnTo>
                  <a:close/>
                </a:path>
                <a:path w="343534" h="255904">
                  <a:moveTo>
                    <a:pt x="343534" y="0"/>
                  </a:moveTo>
                  <a:lnTo>
                    <a:pt x="259587" y="14477"/>
                  </a:lnTo>
                  <a:lnTo>
                    <a:pt x="278435" y="40049"/>
                  </a:lnTo>
                  <a:lnTo>
                    <a:pt x="288671" y="32512"/>
                  </a:lnTo>
                  <a:lnTo>
                    <a:pt x="326925" y="32512"/>
                  </a:lnTo>
                  <a:lnTo>
                    <a:pt x="343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8089011" y="4486199"/>
            <a:ext cx="464344" cy="797654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86678">
              <a:spcBef>
                <a:spcPts val="1080"/>
              </a:spcBef>
            </a:pPr>
            <a:r>
              <a:rPr sz="1725" spc="23" dirty="0">
                <a:latin typeface="Cambria Math"/>
                <a:cs typeface="Cambria Math"/>
              </a:rPr>
              <a:t>𝑤</a:t>
            </a:r>
            <a:r>
              <a:rPr sz="1856" spc="33" baseline="-15151" dirty="0">
                <a:latin typeface="Cambria Math"/>
                <a:cs typeface="Cambria Math"/>
              </a:rPr>
              <a:t>𝑇</a:t>
            </a:r>
            <a:endParaRPr sz="1856" baseline="-15151">
              <a:latin typeface="Cambria Math"/>
              <a:cs typeface="Cambria Math"/>
            </a:endParaRPr>
          </a:p>
          <a:p>
            <a:pPr marL="28575">
              <a:spcBef>
                <a:spcPts val="1009"/>
              </a:spcBef>
            </a:pPr>
            <a:r>
              <a:rPr sz="1725" i="1" dirty="0">
                <a:latin typeface="Calibri"/>
                <a:cs typeface="Calibri"/>
              </a:rPr>
              <a:t>food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81651" y="3873437"/>
            <a:ext cx="284798" cy="2750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1725" spc="49" dirty="0">
                <a:latin typeface="Cambria Math"/>
                <a:cs typeface="Cambria Math"/>
              </a:rPr>
              <a:t>𝑘</a:t>
            </a:r>
            <a:r>
              <a:rPr sz="1856" spc="73" baseline="-15151" dirty="0">
                <a:latin typeface="Cambria Math"/>
                <a:cs typeface="Cambria Math"/>
              </a:rPr>
              <a:t>𝑇</a:t>
            </a:r>
            <a:endParaRPr sz="1856" baseline="-15151">
              <a:latin typeface="Cambria Math"/>
              <a:cs typeface="Cambria Math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212932" y="3862255"/>
            <a:ext cx="276701" cy="27555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8575">
              <a:spcBef>
                <a:spcPts val="79"/>
              </a:spcBef>
            </a:pPr>
            <a:r>
              <a:rPr sz="1725" spc="26" dirty="0">
                <a:latin typeface="Cambria Math"/>
                <a:cs typeface="Cambria Math"/>
              </a:rPr>
              <a:t>𝑞</a:t>
            </a:r>
            <a:r>
              <a:rPr sz="1856" spc="39" baseline="-15151" dirty="0">
                <a:latin typeface="Cambria Math"/>
                <a:cs typeface="Cambria Math"/>
              </a:rPr>
              <a:t>𝑇</a:t>
            </a:r>
            <a:endParaRPr sz="1856" baseline="-15151">
              <a:latin typeface="Cambria Math"/>
              <a:cs typeface="Cambria Math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8525161" y="3872294"/>
            <a:ext cx="280035" cy="2750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1725" spc="38" dirty="0">
                <a:latin typeface="Cambria Math"/>
                <a:cs typeface="Cambria Math"/>
              </a:rPr>
              <a:t>𝑣</a:t>
            </a:r>
            <a:r>
              <a:rPr sz="1856" spc="56" baseline="-15151" dirty="0">
                <a:latin typeface="Cambria Math"/>
                <a:cs typeface="Cambria Math"/>
              </a:rPr>
              <a:t>𝑇</a:t>
            </a:r>
            <a:endParaRPr sz="1856" baseline="-15151">
              <a:latin typeface="Cambria Math"/>
              <a:cs typeface="Cambria Math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423880" y="4064604"/>
            <a:ext cx="348138" cy="58669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750" i="1" dirty="0">
                <a:latin typeface="Calibri"/>
                <a:cs typeface="Calibri"/>
              </a:rPr>
              <a:t>…</a:t>
            </a:r>
            <a:endParaRPr sz="3750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4113658" y="2860929"/>
            <a:ext cx="4722971" cy="970598"/>
            <a:chOff x="5484876" y="2671572"/>
            <a:chExt cx="6297295" cy="1294130"/>
          </a:xfrm>
        </p:grpSpPr>
        <p:sp>
          <p:nvSpPr>
            <p:cNvPr id="35" name="object 35"/>
            <p:cNvSpPr/>
            <p:nvPr/>
          </p:nvSpPr>
          <p:spPr>
            <a:xfrm>
              <a:off x="5984748" y="2921508"/>
              <a:ext cx="203200" cy="297180"/>
            </a:xfrm>
            <a:custGeom>
              <a:avLst/>
              <a:gdLst/>
              <a:ahLst/>
              <a:cxnLst/>
              <a:rect l="l" t="t" r="r" b="b"/>
              <a:pathLst>
                <a:path w="203200" h="297180">
                  <a:moveTo>
                    <a:pt x="202691" y="0"/>
                  </a:moveTo>
                  <a:lnTo>
                    <a:pt x="0" y="0"/>
                  </a:lnTo>
                  <a:lnTo>
                    <a:pt x="0" y="297179"/>
                  </a:lnTo>
                  <a:lnTo>
                    <a:pt x="202691" y="297179"/>
                  </a:lnTo>
                  <a:lnTo>
                    <a:pt x="202691" y="0"/>
                  </a:lnTo>
                  <a:close/>
                </a:path>
              </a:pathLst>
            </a:custGeom>
            <a:solidFill>
              <a:srgbClr val="929A9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6" name="object 36"/>
            <p:cNvSpPr/>
            <p:nvPr/>
          </p:nvSpPr>
          <p:spPr>
            <a:xfrm>
              <a:off x="5794248" y="2671572"/>
              <a:ext cx="297180" cy="255270"/>
            </a:xfrm>
            <a:custGeom>
              <a:avLst/>
              <a:gdLst/>
              <a:ahLst/>
              <a:cxnLst/>
              <a:rect l="l" t="t" r="r" b="b"/>
              <a:pathLst>
                <a:path w="297179" h="255269">
                  <a:moveTo>
                    <a:pt x="62065" y="44674"/>
                  </a:moveTo>
                  <a:lnTo>
                    <a:pt x="53810" y="54326"/>
                  </a:lnTo>
                  <a:lnTo>
                    <a:pt x="288543" y="255142"/>
                  </a:lnTo>
                  <a:lnTo>
                    <a:pt x="296799" y="245490"/>
                  </a:lnTo>
                  <a:lnTo>
                    <a:pt x="62065" y="44674"/>
                  </a:lnTo>
                  <a:close/>
                </a:path>
                <a:path w="297179" h="255269">
                  <a:moveTo>
                    <a:pt x="0" y="0"/>
                  </a:moveTo>
                  <a:lnTo>
                    <a:pt x="33147" y="78486"/>
                  </a:lnTo>
                  <a:lnTo>
                    <a:pt x="53810" y="54326"/>
                  </a:lnTo>
                  <a:lnTo>
                    <a:pt x="44196" y="46100"/>
                  </a:lnTo>
                  <a:lnTo>
                    <a:pt x="52450" y="36449"/>
                  </a:lnTo>
                  <a:lnTo>
                    <a:pt x="69099" y="36449"/>
                  </a:lnTo>
                  <a:lnTo>
                    <a:pt x="82676" y="20574"/>
                  </a:lnTo>
                  <a:lnTo>
                    <a:pt x="0" y="0"/>
                  </a:lnTo>
                  <a:close/>
                </a:path>
                <a:path w="297179" h="255269">
                  <a:moveTo>
                    <a:pt x="52450" y="36449"/>
                  </a:moveTo>
                  <a:lnTo>
                    <a:pt x="44196" y="46100"/>
                  </a:lnTo>
                  <a:lnTo>
                    <a:pt x="53810" y="54326"/>
                  </a:lnTo>
                  <a:lnTo>
                    <a:pt x="62065" y="44674"/>
                  </a:lnTo>
                  <a:lnTo>
                    <a:pt x="52450" y="36449"/>
                  </a:lnTo>
                  <a:close/>
                </a:path>
                <a:path w="297179" h="255269">
                  <a:moveTo>
                    <a:pt x="69099" y="36449"/>
                  </a:moveTo>
                  <a:lnTo>
                    <a:pt x="52450" y="36449"/>
                  </a:lnTo>
                  <a:lnTo>
                    <a:pt x="62065" y="44674"/>
                  </a:lnTo>
                  <a:lnTo>
                    <a:pt x="69099" y="364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37" name="object 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48756" y="2671572"/>
              <a:ext cx="76200" cy="250316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6083046" y="2671572"/>
              <a:ext cx="343535" cy="255904"/>
            </a:xfrm>
            <a:custGeom>
              <a:avLst/>
              <a:gdLst/>
              <a:ahLst/>
              <a:cxnLst/>
              <a:rect l="l" t="t" r="r" b="b"/>
              <a:pathLst>
                <a:path w="343535" h="255905">
                  <a:moveTo>
                    <a:pt x="278435" y="40049"/>
                  </a:moveTo>
                  <a:lnTo>
                    <a:pt x="0" y="245110"/>
                  </a:lnTo>
                  <a:lnTo>
                    <a:pt x="7619" y="255397"/>
                  </a:lnTo>
                  <a:lnTo>
                    <a:pt x="285988" y="50296"/>
                  </a:lnTo>
                  <a:lnTo>
                    <a:pt x="278435" y="40049"/>
                  </a:lnTo>
                  <a:close/>
                </a:path>
                <a:path w="343535" h="255905">
                  <a:moveTo>
                    <a:pt x="326925" y="32512"/>
                  </a:moveTo>
                  <a:lnTo>
                    <a:pt x="288670" y="32512"/>
                  </a:lnTo>
                  <a:lnTo>
                    <a:pt x="296163" y="42799"/>
                  </a:lnTo>
                  <a:lnTo>
                    <a:pt x="285988" y="50296"/>
                  </a:lnTo>
                  <a:lnTo>
                    <a:pt x="304800" y="75818"/>
                  </a:lnTo>
                  <a:lnTo>
                    <a:pt x="326925" y="32512"/>
                  </a:lnTo>
                  <a:close/>
                </a:path>
                <a:path w="343535" h="255905">
                  <a:moveTo>
                    <a:pt x="288670" y="32512"/>
                  </a:moveTo>
                  <a:lnTo>
                    <a:pt x="278435" y="40049"/>
                  </a:lnTo>
                  <a:lnTo>
                    <a:pt x="285988" y="50296"/>
                  </a:lnTo>
                  <a:lnTo>
                    <a:pt x="296163" y="42799"/>
                  </a:lnTo>
                  <a:lnTo>
                    <a:pt x="288670" y="32512"/>
                  </a:lnTo>
                  <a:close/>
                </a:path>
                <a:path w="343535" h="255905">
                  <a:moveTo>
                    <a:pt x="343534" y="0"/>
                  </a:moveTo>
                  <a:lnTo>
                    <a:pt x="259587" y="14477"/>
                  </a:lnTo>
                  <a:lnTo>
                    <a:pt x="278435" y="40049"/>
                  </a:lnTo>
                  <a:lnTo>
                    <a:pt x="288670" y="32512"/>
                  </a:lnTo>
                  <a:lnTo>
                    <a:pt x="326925" y="32512"/>
                  </a:lnTo>
                  <a:lnTo>
                    <a:pt x="343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9" name="object 39"/>
            <p:cNvSpPr/>
            <p:nvPr/>
          </p:nvSpPr>
          <p:spPr>
            <a:xfrm>
              <a:off x="5484876" y="3345180"/>
              <a:ext cx="6297295" cy="620395"/>
            </a:xfrm>
            <a:custGeom>
              <a:avLst/>
              <a:gdLst/>
              <a:ahLst/>
              <a:cxnLst/>
              <a:rect l="l" t="t" r="r" b="b"/>
              <a:pathLst>
                <a:path w="6297295" h="620395">
                  <a:moveTo>
                    <a:pt x="6193790" y="0"/>
                  </a:moveTo>
                  <a:lnTo>
                    <a:pt x="103377" y="0"/>
                  </a:lnTo>
                  <a:lnTo>
                    <a:pt x="63115" y="8116"/>
                  </a:lnTo>
                  <a:lnTo>
                    <a:pt x="30257" y="30257"/>
                  </a:lnTo>
                  <a:lnTo>
                    <a:pt x="8116" y="63115"/>
                  </a:lnTo>
                  <a:lnTo>
                    <a:pt x="0" y="103378"/>
                  </a:lnTo>
                  <a:lnTo>
                    <a:pt x="0" y="516890"/>
                  </a:lnTo>
                  <a:lnTo>
                    <a:pt x="8116" y="557152"/>
                  </a:lnTo>
                  <a:lnTo>
                    <a:pt x="30257" y="590010"/>
                  </a:lnTo>
                  <a:lnTo>
                    <a:pt x="63115" y="612151"/>
                  </a:lnTo>
                  <a:lnTo>
                    <a:pt x="103377" y="620268"/>
                  </a:lnTo>
                  <a:lnTo>
                    <a:pt x="6193790" y="620268"/>
                  </a:lnTo>
                  <a:lnTo>
                    <a:pt x="6234052" y="612151"/>
                  </a:lnTo>
                  <a:lnTo>
                    <a:pt x="6266910" y="590010"/>
                  </a:lnTo>
                  <a:lnTo>
                    <a:pt x="6289051" y="557152"/>
                  </a:lnTo>
                  <a:lnTo>
                    <a:pt x="6297168" y="516890"/>
                  </a:lnTo>
                  <a:lnTo>
                    <a:pt x="6297168" y="103378"/>
                  </a:lnTo>
                  <a:lnTo>
                    <a:pt x="6289051" y="63115"/>
                  </a:lnTo>
                  <a:lnTo>
                    <a:pt x="6266910" y="30257"/>
                  </a:lnTo>
                  <a:lnTo>
                    <a:pt x="6234052" y="8116"/>
                  </a:lnTo>
                  <a:lnTo>
                    <a:pt x="6193790" y="0"/>
                  </a:lnTo>
                  <a:close/>
                </a:path>
              </a:pathLst>
            </a:custGeom>
            <a:solidFill>
              <a:srgbClr val="C0EFE9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0" name="object 40"/>
            <p:cNvSpPr/>
            <p:nvPr/>
          </p:nvSpPr>
          <p:spPr>
            <a:xfrm>
              <a:off x="7394448" y="2951988"/>
              <a:ext cx="201295" cy="297180"/>
            </a:xfrm>
            <a:custGeom>
              <a:avLst/>
              <a:gdLst/>
              <a:ahLst/>
              <a:cxnLst/>
              <a:rect l="l" t="t" r="r" b="b"/>
              <a:pathLst>
                <a:path w="201295" h="297180">
                  <a:moveTo>
                    <a:pt x="201168" y="0"/>
                  </a:moveTo>
                  <a:lnTo>
                    <a:pt x="0" y="0"/>
                  </a:lnTo>
                  <a:lnTo>
                    <a:pt x="0" y="297179"/>
                  </a:lnTo>
                  <a:lnTo>
                    <a:pt x="201168" y="297179"/>
                  </a:lnTo>
                  <a:lnTo>
                    <a:pt x="201168" y="0"/>
                  </a:lnTo>
                  <a:close/>
                </a:path>
              </a:pathLst>
            </a:custGeom>
            <a:solidFill>
              <a:srgbClr val="929A9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1" name="object 41"/>
            <p:cNvSpPr/>
            <p:nvPr/>
          </p:nvSpPr>
          <p:spPr>
            <a:xfrm>
              <a:off x="7202424" y="2702052"/>
              <a:ext cx="297180" cy="255270"/>
            </a:xfrm>
            <a:custGeom>
              <a:avLst/>
              <a:gdLst/>
              <a:ahLst/>
              <a:cxnLst/>
              <a:rect l="l" t="t" r="r" b="b"/>
              <a:pathLst>
                <a:path w="297179" h="255269">
                  <a:moveTo>
                    <a:pt x="62013" y="44734"/>
                  </a:moveTo>
                  <a:lnTo>
                    <a:pt x="53810" y="54326"/>
                  </a:lnTo>
                  <a:lnTo>
                    <a:pt x="288544" y="255143"/>
                  </a:lnTo>
                  <a:lnTo>
                    <a:pt x="296799" y="245490"/>
                  </a:lnTo>
                  <a:lnTo>
                    <a:pt x="62013" y="44734"/>
                  </a:lnTo>
                  <a:close/>
                </a:path>
                <a:path w="297179" h="255269">
                  <a:moveTo>
                    <a:pt x="0" y="0"/>
                  </a:moveTo>
                  <a:lnTo>
                    <a:pt x="33147" y="78486"/>
                  </a:lnTo>
                  <a:lnTo>
                    <a:pt x="53810" y="54326"/>
                  </a:lnTo>
                  <a:lnTo>
                    <a:pt x="44196" y="46100"/>
                  </a:lnTo>
                  <a:lnTo>
                    <a:pt x="52324" y="36449"/>
                  </a:lnTo>
                  <a:lnTo>
                    <a:pt x="69099" y="36449"/>
                  </a:lnTo>
                  <a:lnTo>
                    <a:pt x="82676" y="20574"/>
                  </a:lnTo>
                  <a:lnTo>
                    <a:pt x="0" y="0"/>
                  </a:lnTo>
                  <a:close/>
                </a:path>
                <a:path w="297179" h="255269">
                  <a:moveTo>
                    <a:pt x="52324" y="36449"/>
                  </a:moveTo>
                  <a:lnTo>
                    <a:pt x="44196" y="46100"/>
                  </a:lnTo>
                  <a:lnTo>
                    <a:pt x="53810" y="54326"/>
                  </a:lnTo>
                  <a:lnTo>
                    <a:pt x="62013" y="44734"/>
                  </a:lnTo>
                  <a:lnTo>
                    <a:pt x="52324" y="36449"/>
                  </a:lnTo>
                  <a:close/>
                </a:path>
                <a:path w="297179" h="255269">
                  <a:moveTo>
                    <a:pt x="69099" y="36449"/>
                  </a:moveTo>
                  <a:lnTo>
                    <a:pt x="52324" y="36449"/>
                  </a:lnTo>
                  <a:lnTo>
                    <a:pt x="62013" y="44734"/>
                  </a:lnTo>
                  <a:lnTo>
                    <a:pt x="69099" y="364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42" name="object 4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56932" y="2702052"/>
              <a:ext cx="76200" cy="250317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7491222" y="2702052"/>
              <a:ext cx="343535" cy="255904"/>
            </a:xfrm>
            <a:custGeom>
              <a:avLst/>
              <a:gdLst/>
              <a:ahLst/>
              <a:cxnLst/>
              <a:rect l="l" t="t" r="r" b="b"/>
              <a:pathLst>
                <a:path w="343534" h="255905">
                  <a:moveTo>
                    <a:pt x="278435" y="40049"/>
                  </a:moveTo>
                  <a:lnTo>
                    <a:pt x="0" y="245110"/>
                  </a:lnTo>
                  <a:lnTo>
                    <a:pt x="7620" y="255397"/>
                  </a:lnTo>
                  <a:lnTo>
                    <a:pt x="285988" y="50296"/>
                  </a:lnTo>
                  <a:lnTo>
                    <a:pt x="278435" y="40049"/>
                  </a:lnTo>
                  <a:close/>
                </a:path>
                <a:path w="343534" h="255905">
                  <a:moveTo>
                    <a:pt x="326925" y="32512"/>
                  </a:moveTo>
                  <a:lnTo>
                    <a:pt x="288671" y="32512"/>
                  </a:lnTo>
                  <a:lnTo>
                    <a:pt x="296163" y="42799"/>
                  </a:lnTo>
                  <a:lnTo>
                    <a:pt x="285988" y="50296"/>
                  </a:lnTo>
                  <a:lnTo>
                    <a:pt x="304800" y="75819"/>
                  </a:lnTo>
                  <a:lnTo>
                    <a:pt x="326925" y="32512"/>
                  </a:lnTo>
                  <a:close/>
                </a:path>
                <a:path w="343534" h="255905">
                  <a:moveTo>
                    <a:pt x="288671" y="32512"/>
                  </a:moveTo>
                  <a:lnTo>
                    <a:pt x="278435" y="40049"/>
                  </a:lnTo>
                  <a:lnTo>
                    <a:pt x="285988" y="50296"/>
                  </a:lnTo>
                  <a:lnTo>
                    <a:pt x="296163" y="42799"/>
                  </a:lnTo>
                  <a:lnTo>
                    <a:pt x="288671" y="32512"/>
                  </a:lnTo>
                  <a:close/>
                </a:path>
                <a:path w="343534" h="255905">
                  <a:moveTo>
                    <a:pt x="343534" y="0"/>
                  </a:moveTo>
                  <a:lnTo>
                    <a:pt x="259587" y="14477"/>
                  </a:lnTo>
                  <a:lnTo>
                    <a:pt x="278435" y="40049"/>
                  </a:lnTo>
                  <a:lnTo>
                    <a:pt x="288671" y="32512"/>
                  </a:lnTo>
                  <a:lnTo>
                    <a:pt x="326925" y="32512"/>
                  </a:lnTo>
                  <a:lnTo>
                    <a:pt x="343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4" name="object 44"/>
            <p:cNvSpPr/>
            <p:nvPr/>
          </p:nvSpPr>
          <p:spPr>
            <a:xfrm>
              <a:off x="8884920" y="2956560"/>
              <a:ext cx="203200" cy="295910"/>
            </a:xfrm>
            <a:custGeom>
              <a:avLst/>
              <a:gdLst/>
              <a:ahLst/>
              <a:cxnLst/>
              <a:rect l="l" t="t" r="r" b="b"/>
              <a:pathLst>
                <a:path w="203200" h="295910">
                  <a:moveTo>
                    <a:pt x="202692" y="0"/>
                  </a:moveTo>
                  <a:lnTo>
                    <a:pt x="0" y="0"/>
                  </a:lnTo>
                  <a:lnTo>
                    <a:pt x="0" y="295656"/>
                  </a:lnTo>
                  <a:lnTo>
                    <a:pt x="202692" y="295656"/>
                  </a:lnTo>
                  <a:lnTo>
                    <a:pt x="202692" y="0"/>
                  </a:lnTo>
                  <a:close/>
                </a:path>
              </a:pathLst>
            </a:custGeom>
            <a:solidFill>
              <a:srgbClr val="929A9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5" name="object 45"/>
            <p:cNvSpPr/>
            <p:nvPr/>
          </p:nvSpPr>
          <p:spPr>
            <a:xfrm>
              <a:off x="8694420" y="2705100"/>
              <a:ext cx="297180" cy="255270"/>
            </a:xfrm>
            <a:custGeom>
              <a:avLst/>
              <a:gdLst/>
              <a:ahLst/>
              <a:cxnLst/>
              <a:rect l="l" t="t" r="r" b="b"/>
              <a:pathLst>
                <a:path w="297179" h="255269">
                  <a:moveTo>
                    <a:pt x="62065" y="44674"/>
                  </a:moveTo>
                  <a:lnTo>
                    <a:pt x="53810" y="54326"/>
                  </a:lnTo>
                  <a:lnTo>
                    <a:pt x="288544" y="255142"/>
                  </a:lnTo>
                  <a:lnTo>
                    <a:pt x="296799" y="245490"/>
                  </a:lnTo>
                  <a:lnTo>
                    <a:pt x="62065" y="44674"/>
                  </a:lnTo>
                  <a:close/>
                </a:path>
                <a:path w="297179" h="255269">
                  <a:moveTo>
                    <a:pt x="0" y="0"/>
                  </a:moveTo>
                  <a:lnTo>
                    <a:pt x="33147" y="78486"/>
                  </a:lnTo>
                  <a:lnTo>
                    <a:pt x="53810" y="54326"/>
                  </a:lnTo>
                  <a:lnTo>
                    <a:pt x="44196" y="46100"/>
                  </a:lnTo>
                  <a:lnTo>
                    <a:pt x="52450" y="36449"/>
                  </a:lnTo>
                  <a:lnTo>
                    <a:pt x="69099" y="36449"/>
                  </a:lnTo>
                  <a:lnTo>
                    <a:pt x="82676" y="20574"/>
                  </a:lnTo>
                  <a:lnTo>
                    <a:pt x="0" y="0"/>
                  </a:lnTo>
                  <a:close/>
                </a:path>
                <a:path w="297179" h="255269">
                  <a:moveTo>
                    <a:pt x="52450" y="36449"/>
                  </a:moveTo>
                  <a:lnTo>
                    <a:pt x="44196" y="46100"/>
                  </a:lnTo>
                  <a:lnTo>
                    <a:pt x="53810" y="54326"/>
                  </a:lnTo>
                  <a:lnTo>
                    <a:pt x="62065" y="44674"/>
                  </a:lnTo>
                  <a:lnTo>
                    <a:pt x="52450" y="36449"/>
                  </a:lnTo>
                  <a:close/>
                </a:path>
                <a:path w="297179" h="255269">
                  <a:moveTo>
                    <a:pt x="69099" y="36449"/>
                  </a:moveTo>
                  <a:lnTo>
                    <a:pt x="52450" y="36449"/>
                  </a:lnTo>
                  <a:lnTo>
                    <a:pt x="62065" y="44674"/>
                  </a:lnTo>
                  <a:lnTo>
                    <a:pt x="69099" y="364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46" name="object 4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948928" y="2705100"/>
              <a:ext cx="76200" cy="250316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8983217" y="2705100"/>
              <a:ext cx="343535" cy="255904"/>
            </a:xfrm>
            <a:custGeom>
              <a:avLst/>
              <a:gdLst/>
              <a:ahLst/>
              <a:cxnLst/>
              <a:rect l="l" t="t" r="r" b="b"/>
              <a:pathLst>
                <a:path w="343534" h="255905">
                  <a:moveTo>
                    <a:pt x="278435" y="40049"/>
                  </a:moveTo>
                  <a:lnTo>
                    <a:pt x="0" y="245110"/>
                  </a:lnTo>
                  <a:lnTo>
                    <a:pt x="7620" y="255397"/>
                  </a:lnTo>
                  <a:lnTo>
                    <a:pt x="285988" y="50296"/>
                  </a:lnTo>
                  <a:lnTo>
                    <a:pt x="278435" y="40049"/>
                  </a:lnTo>
                  <a:close/>
                </a:path>
                <a:path w="343534" h="255905">
                  <a:moveTo>
                    <a:pt x="326925" y="32512"/>
                  </a:moveTo>
                  <a:lnTo>
                    <a:pt x="288671" y="32512"/>
                  </a:lnTo>
                  <a:lnTo>
                    <a:pt x="296163" y="42799"/>
                  </a:lnTo>
                  <a:lnTo>
                    <a:pt x="285988" y="50296"/>
                  </a:lnTo>
                  <a:lnTo>
                    <a:pt x="304800" y="75819"/>
                  </a:lnTo>
                  <a:lnTo>
                    <a:pt x="326925" y="32512"/>
                  </a:lnTo>
                  <a:close/>
                </a:path>
                <a:path w="343534" h="255905">
                  <a:moveTo>
                    <a:pt x="288671" y="32512"/>
                  </a:moveTo>
                  <a:lnTo>
                    <a:pt x="278435" y="40049"/>
                  </a:lnTo>
                  <a:lnTo>
                    <a:pt x="285988" y="50296"/>
                  </a:lnTo>
                  <a:lnTo>
                    <a:pt x="296163" y="42799"/>
                  </a:lnTo>
                  <a:lnTo>
                    <a:pt x="288671" y="32512"/>
                  </a:lnTo>
                  <a:close/>
                </a:path>
                <a:path w="343534" h="255905">
                  <a:moveTo>
                    <a:pt x="343534" y="0"/>
                  </a:moveTo>
                  <a:lnTo>
                    <a:pt x="259587" y="14477"/>
                  </a:lnTo>
                  <a:lnTo>
                    <a:pt x="278435" y="40049"/>
                  </a:lnTo>
                  <a:lnTo>
                    <a:pt x="288671" y="32512"/>
                  </a:lnTo>
                  <a:lnTo>
                    <a:pt x="326925" y="32512"/>
                  </a:lnTo>
                  <a:lnTo>
                    <a:pt x="343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8" name="object 48"/>
            <p:cNvSpPr/>
            <p:nvPr/>
          </p:nvSpPr>
          <p:spPr>
            <a:xfrm>
              <a:off x="10981944" y="2968752"/>
              <a:ext cx="203200" cy="297180"/>
            </a:xfrm>
            <a:custGeom>
              <a:avLst/>
              <a:gdLst/>
              <a:ahLst/>
              <a:cxnLst/>
              <a:rect l="l" t="t" r="r" b="b"/>
              <a:pathLst>
                <a:path w="203200" h="297179">
                  <a:moveTo>
                    <a:pt x="202692" y="0"/>
                  </a:moveTo>
                  <a:lnTo>
                    <a:pt x="0" y="0"/>
                  </a:lnTo>
                  <a:lnTo>
                    <a:pt x="0" y="297179"/>
                  </a:lnTo>
                  <a:lnTo>
                    <a:pt x="202692" y="297179"/>
                  </a:lnTo>
                  <a:lnTo>
                    <a:pt x="202692" y="0"/>
                  </a:lnTo>
                  <a:close/>
                </a:path>
              </a:pathLst>
            </a:custGeom>
            <a:solidFill>
              <a:srgbClr val="929A9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9" name="object 49"/>
            <p:cNvSpPr/>
            <p:nvPr/>
          </p:nvSpPr>
          <p:spPr>
            <a:xfrm>
              <a:off x="10791444" y="2718816"/>
              <a:ext cx="297180" cy="255270"/>
            </a:xfrm>
            <a:custGeom>
              <a:avLst/>
              <a:gdLst/>
              <a:ahLst/>
              <a:cxnLst/>
              <a:rect l="l" t="t" r="r" b="b"/>
              <a:pathLst>
                <a:path w="297179" h="255269">
                  <a:moveTo>
                    <a:pt x="62065" y="44674"/>
                  </a:moveTo>
                  <a:lnTo>
                    <a:pt x="53810" y="54326"/>
                  </a:lnTo>
                  <a:lnTo>
                    <a:pt x="288544" y="255143"/>
                  </a:lnTo>
                  <a:lnTo>
                    <a:pt x="296799" y="245491"/>
                  </a:lnTo>
                  <a:lnTo>
                    <a:pt x="62065" y="44674"/>
                  </a:lnTo>
                  <a:close/>
                </a:path>
                <a:path w="297179" h="255269">
                  <a:moveTo>
                    <a:pt x="0" y="0"/>
                  </a:moveTo>
                  <a:lnTo>
                    <a:pt x="33147" y="78486"/>
                  </a:lnTo>
                  <a:lnTo>
                    <a:pt x="53810" y="54326"/>
                  </a:lnTo>
                  <a:lnTo>
                    <a:pt x="44196" y="46100"/>
                  </a:lnTo>
                  <a:lnTo>
                    <a:pt x="52450" y="36449"/>
                  </a:lnTo>
                  <a:lnTo>
                    <a:pt x="69099" y="36449"/>
                  </a:lnTo>
                  <a:lnTo>
                    <a:pt x="82676" y="20574"/>
                  </a:lnTo>
                  <a:lnTo>
                    <a:pt x="0" y="0"/>
                  </a:lnTo>
                  <a:close/>
                </a:path>
                <a:path w="297179" h="255269">
                  <a:moveTo>
                    <a:pt x="52450" y="36449"/>
                  </a:moveTo>
                  <a:lnTo>
                    <a:pt x="44196" y="46100"/>
                  </a:lnTo>
                  <a:lnTo>
                    <a:pt x="53810" y="54326"/>
                  </a:lnTo>
                  <a:lnTo>
                    <a:pt x="62065" y="44674"/>
                  </a:lnTo>
                  <a:lnTo>
                    <a:pt x="52450" y="36449"/>
                  </a:lnTo>
                  <a:close/>
                </a:path>
                <a:path w="297179" h="255269">
                  <a:moveTo>
                    <a:pt x="69099" y="36449"/>
                  </a:moveTo>
                  <a:lnTo>
                    <a:pt x="52450" y="36449"/>
                  </a:lnTo>
                  <a:lnTo>
                    <a:pt x="62065" y="44674"/>
                  </a:lnTo>
                  <a:lnTo>
                    <a:pt x="69099" y="364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50" name="object 5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45952" y="2718816"/>
              <a:ext cx="76200" cy="250317"/>
            </a:xfrm>
            <a:prstGeom prst="rect">
              <a:avLst/>
            </a:prstGeom>
          </p:spPr>
        </p:pic>
        <p:sp>
          <p:nvSpPr>
            <p:cNvPr id="51" name="object 51"/>
            <p:cNvSpPr/>
            <p:nvPr/>
          </p:nvSpPr>
          <p:spPr>
            <a:xfrm>
              <a:off x="11080241" y="2718816"/>
              <a:ext cx="343535" cy="255904"/>
            </a:xfrm>
            <a:custGeom>
              <a:avLst/>
              <a:gdLst/>
              <a:ahLst/>
              <a:cxnLst/>
              <a:rect l="l" t="t" r="r" b="b"/>
              <a:pathLst>
                <a:path w="343534" h="255905">
                  <a:moveTo>
                    <a:pt x="278435" y="40049"/>
                  </a:moveTo>
                  <a:lnTo>
                    <a:pt x="0" y="245110"/>
                  </a:lnTo>
                  <a:lnTo>
                    <a:pt x="7619" y="255397"/>
                  </a:lnTo>
                  <a:lnTo>
                    <a:pt x="285988" y="50296"/>
                  </a:lnTo>
                  <a:lnTo>
                    <a:pt x="278435" y="40049"/>
                  </a:lnTo>
                  <a:close/>
                </a:path>
                <a:path w="343534" h="255905">
                  <a:moveTo>
                    <a:pt x="326925" y="32512"/>
                  </a:moveTo>
                  <a:lnTo>
                    <a:pt x="288671" y="32512"/>
                  </a:lnTo>
                  <a:lnTo>
                    <a:pt x="296163" y="42799"/>
                  </a:lnTo>
                  <a:lnTo>
                    <a:pt x="285988" y="50296"/>
                  </a:lnTo>
                  <a:lnTo>
                    <a:pt x="304800" y="75819"/>
                  </a:lnTo>
                  <a:lnTo>
                    <a:pt x="326925" y="32512"/>
                  </a:lnTo>
                  <a:close/>
                </a:path>
                <a:path w="343534" h="255905">
                  <a:moveTo>
                    <a:pt x="288671" y="32512"/>
                  </a:moveTo>
                  <a:lnTo>
                    <a:pt x="278435" y="40049"/>
                  </a:lnTo>
                  <a:lnTo>
                    <a:pt x="285988" y="50296"/>
                  </a:lnTo>
                  <a:lnTo>
                    <a:pt x="296163" y="42799"/>
                  </a:lnTo>
                  <a:lnTo>
                    <a:pt x="288671" y="32512"/>
                  </a:lnTo>
                  <a:close/>
                </a:path>
                <a:path w="343534" h="255905">
                  <a:moveTo>
                    <a:pt x="343534" y="0"/>
                  </a:moveTo>
                  <a:lnTo>
                    <a:pt x="259587" y="14478"/>
                  </a:lnTo>
                  <a:lnTo>
                    <a:pt x="278435" y="40049"/>
                  </a:lnTo>
                  <a:lnTo>
                    <a:pt x="288671" y="32512"/>
                  </a:lnTo>
                  <a:lnTo>
                    <a:pt x="326925" y="32512"/>
                  </a:lnTo>
                  <a:lnTo>
                    <a:pt x="34353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4476179" y="2536375"/>
            <a:ext cx="258604" cy="27555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8575">
              <a:spcBef>
                <a:spcPts val="79"/>
              </a:spcBef>
            </a:pPr>
            <a:r>
              <a:rPr sz="1725" spc="-19" dirty="0">
                <a:latin typeface="Cambria Math"/>
                <a:cs typeface="Cambria Math"/>
              </a:rPr>
              <a:t>𝑞</a:t>
            </a:r>
            <a:r>
              <a:rPr sz="1856" spc="-28" baseline="-15151" dirty="0">
                <a:latin typeface="Cambria Math"/>
                <a:cs typeface="Cambria Math"/>
              </a:rPr>
              <a:t>1</a:t>
            </a:r>
            <a:endParaRPr sz="1856" baseline="-15151">
              <a:latin typeface="Cambria Math"/>
              <a:cs typeface="Cambria Math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135469" y="2547557"/>
            <a:ext cx="925830" cy="27555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38100">
              <a:spcBef>
                <a:spcPts val="79"/>
              </a:spcBef>
              <a:tabLst>
                <a:tab pos="682466" algn="l"/>
              </a:tabLst>
            </a:pPr>
            <a:r>
              <a:rPr sz="1725" spc="4" dirty="0">
                <a:latin typeface="Cambria Math"/>
                <a:cs typeface="Cambria Math"/>
              </a:rPr>
              <a:t>𝑘</a:t>
            </a:r>
            <a:r>
              <a:rPr sz="1856" spc="5" baseline="-15151" dirty="0">
                <a:latin typeface="Cambria Math"/>
                <a:cs typeface="Cambria Math"/>
              </a:rPr>
              <a:t>1	</a:t>
            </a:r>
            <a:r>
              <a:rPr sz="1725" spc="-8" dirty="0">
                <a:latin typeface="Cambria Math"/>
                <a:cs typeface="Cambria Math"/>
              </a:rPr>
              <a:t>𝑣</a:t>
            </a:r>
            <a:r>
              <a:rPr sz="1856" spc="-11" baseline="-15151" dirty="0">
                <a:latin typeface="Cambria Math"/>
                <a:cs typeface="Cambria Math"/>
              </a:rPr>
              <a:t>1</a:t>
            </a:r>
            <a:endParaRPr sz="1856" baseline="-15151">
              <a:latin typeface="Cambria Math"/>
              <a:cs typeface="Cambria Math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199316" y="2570227"/>
            <a:ext cx="270986" cy="27555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8575">
              <a:spcBef>
                <a:spcPts val="79"/>
              </a:spcBef>
            </a:pPr>
            <a:r>
              <a:rPr sz="1725" spc="23" dirty="0">
                <a:latin typeface="Cambria Math"/>
                <a:cs typeface="Cambria Math"/>
              </a:rPr>
              <a:t>𝑘</a:t>
            </a:r>
            <a:r>
              <a:rPr sz="1856" spc="33" baseline="-15151" dirty="0">
                <a:latin typeface="Cambria Math"/>
                <a:cs typeface="Cambria Math"/>
              </a:rPr>
              <a:t>2</a:t>
            </a:r>
            <a:endParaRPr sz="1856" baseline="-15151">
              <a:latin typeface="Cambria Math"/>
              <a:cs typeface="Cambria Math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530501" y="2559463"/>
            <a:ext cx="263366" cy="27555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8575">
              <a:spcBef>
                <a:spcPts val="79"/>
              </a:spcBef>
            </a:pPr>
            <a:r>
              <a:rPr sz="1725" dirty="0">
                <a:latin typeface="Cambria Math"/>
                <a:cs typeface="Cambria Math"/>
              </a:rPr>
              <a:t>𝑞</a:t>
            </a:r>
            <a:r>
              <a:rPr sz="1856" baseline="-15151" dirty="0">
                <a:latin typeface="Cambria Math"/>
                <a:cs typeface="Cambria Math"/>
              </a:rPr>
              <a:t>2</a:t>
            </a:r>
            <a:endParaRPr sz="1856" baseline="-15151">
              <a:latin typeface="Cambria Math"/>
              <a:cs typeface="Cambria Math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6649021" y="2562702"/>
            <a:ext cx="263366" cy="27555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8575">
              <a:spcBef>
                <a:spcPts val="79"/>
              </a:spcBef>
            </a:pPr>
            <a:r>
              <a:rPr sz="1725" dirty="0">
                <a:latin typeface="Cambria Math"/>
                <a:cs typeface="Cambria Math"/>
              </a:rPr>
              <a:t>𝑞</a:t>
            </a:r>
            <a:r>
              <a:rPr sz="1856" baseline="-15151" dirty="0">
                <a:latin typeface="Cambria Math"/>
                <a:cs typeface="Cambria Math"/>
              </a:rPr>
              <a:t>3</a:t>
            </a:r>
            <a:endParaRPr sz="1856" baseline="-15151">
              <a:latin typeface="Cambria Math"/>
              <a:cs typeface="Cambria Math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824918" y="2573236"/>
            <a:ext cx="1413510" cy="27562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47625">
              <a:spcBef>
                <a:spcPts val="79"/>
              </a:spcBef>
              <a:tabLst>
                <a:tab pos="521018" algn="l"/>
                <a:tab pos="1165860" algn="l"/>
              </a:tabLst>
            </a:pPr>
            <a:r>
              <a:rPr sz="2588" spc="11" baseline="1207" dirty="0">
                <a:latin typeface="Cambria Math"/>
                <a:cs typeface="Cambria Math"/>
              </a:rPr>
              <a:t>𝑣</a:t>
            </a:r>
            <a:r>
              <a:rPr sz="1856" spc="11" baseline="-13468" dirty="0">
                <a:latin typeface="Cambria Math"/>
                <a:cs typeface="Cambria Math"/>
              </a:rPr>
              <a:t>2	</a:t>
            </a:r>
            <a:r>
              <a:rPr sz="1725" spc="23" dirty="0">
                <a:latin typeface="Cambria Math"/>
                <a:cs typeface="Cambria Math"/>
              </a:rPr>
              <a:t>𝑘</a:t>
            </a:r>
            <a:r>
              <a:rPr sz="1856" spc="33" baseline="-15151" dirty="0">
                <a:latin typeface="Cambria Math"/>
                <a:cs typeface="Cambria Math"/>
              </a:rPr>
              <a:t>3	</a:t>
            </a:r>
            <a:r>
              <a:rPr sz="1725" spc="8" dirty="0">
                <a:latin typeface="Cambria Math"/>
                <a:cs typeface="Cambria Math"/>
              </a:rPr>
              <a:t>𝑣</a:t>
            </a:r>
            <a:r>
              <a:rPr sz="1856" spc="11" baseline="-15151" dirty="0">
                <a:latin typeface="Cambria Math"/>
                <a:cs typeface="Cambria Math"/>
              </a:rPr>
              <a:t>3</a:t>
            </a:r>
            <a:endParaRPr sz="1856" baseline="-15151">
              <a:latin typeface="Cambria Math"/>
              <a:cs typeface="Cambria Math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881651" y="2582800"/>
            <a:ext cx="284798" cy="27555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8575">
              <a:spcBef>
                <a:spcPts val="79"/>
              </a:spcBef>
            </a:pPr>
            <a:r>
              <a:rPr sz="1725" spc="49" dirty="0">
                <a:latin typeface="Cambria Math"/>
                <a:cs typeface="Cambria Math"/>
              </a:rPr>
              <a:t>𝑘</a:t>
            </a:r>
            <a:r>
              <a:rPr sz="1856" spc="73" baseline="-15151" dirty="0">
                <a:latin typeface="Cambria Math"/>
                <a:cs typeface="Cambria Math"/>
              </a:rPr>
              <a:t>𝑇</a:t>
            </a:r>
            <a:endParaRPr sz="1856" baseline="-15151">
              <a:latin typeface="Cambria Math"/>
              <a:cs typeface="Cambria Math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212932" y="2572036"/>
            <a:ext cx="276701" cy="27555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8575">
              <a:spcBef>
                <a:spcPts val="79"/>
              </a:spcBef>
            </a:pPr>
            <a:r>
              <a:rPr sz="1725" spc="30" dirty="0">
                <a:latin typeface="Cambria Math"/>
                <a:cs typeface="Cambria Math"/>
              </a:rPr>
              <a:t>𝑞</a:t>
            </a:r>
            <a:r>
              <a:rPr sz="1856" spc="45" baseline="-15151" dirty="0">
                <a:latin typeface="Cambria Math"/>
                <a:cs typeface="Cambria Math"/>
              </a:rPr>
              <a:t>𝑇</a:t>
            </a:r>
            <a:endParaRPr sz="1856" baseline="-15151">
              <a:latin typeface="Cambria Math"/>
              <a:cs typeface="Cambria Math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525161" y="2581656"/>
            <a:ext cx="280035" cy="27555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8575">
              <a:spcBef>
                <a:spcPts val="79"/>
              </a:spcBef>
            </a:pPr>
            <a:r>
              <a:rPr sz="1725" spc="38" dirty="0">
                <a:latin typeface="Cambria Math"/>
                <a:cs typeface="Cambria Math"/>
              </a:rPr>
              <a:t>𝑣</a:t>
            </a:r>
            <a:r>
              <a:rPr sz="1856" spc="56" baseline="-15151" dirty="0">
                <a:latin typeface="Cambria Math"/>
                <a:cs typeface="Cambria Math"/>
              </a:rPr>
              <a:t>𝑇</a:t>
            </a:r>
            <a:endParaRPr sz="1856" baseline="-15151">
              <a:latin typeface="Cambria Math"/>
              <a:cs typeface="Cambria Math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437119" y="2746210"/>
            <a:ext cx="348138" cy="58718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3750" i="1" dirty="0">
                <a:latin typeface="Calibri"/>
                <a:cs typeface="Calibri"/>
              </a:rPr>
              <a:t>…</a:t>
            </a:r>
            <a:endParaRPr sz="3750">
              <a:latin typeface="Calibri"/>
              <a:cs typeface="Calibri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5189791" y="3281404"/>
            <a:ext cx="2067878" cy="864725"/>
          </a:xfrm>
          <a:prstGeom prst="rect">
            <a:avLst/>
          </a:prstGeom>
        </p:spPr>
        <p:txBody>
          <a:bodyPr vert="horz" wrap="square" lIns="0" tIns="166688" rIns="0" bIns="0" rtlCol="0">
            <a:spAutoFit/>
          </a:bodyPr>
          <a:lstStyle/>
          <a:p>
            <a:pPr marL="638175">
              <a:spcBef>
                <a:spcPts val="1313"/>
              </a:spcBef>
            </a:pPr>
            <a:r>
              <a:rPr spc="19" dirty="0">
                <a:latin typeface="Calibri"/>
                <a:cs typeface="Calibri"/>
              </a:rPr>
              <a:t>self-attention</a:t>
            </a:r>
            <a:endParaRPr>
              <a:latin typeface="Calibri"/>
              <a:cs typeface="Calibri"/>
            </a:endParaRPr>
          </a:p>
          <a:p>
            <a:pPr marL="38100">
              <a:spcBef>
                <a:spcPts val="1193"/>
              </a:spcBef>
              <a:tabLst>
                <a:tab pos="682466" algn="l"/>
                <a:tab pos="1156335" algn="l"/>
                <a:tab pos="1487329" algn="l"/>
                <a:tab pos="1801178" algn="l"/>
              </a:tabLst>
            </a:pPr>
            <a:r>
              <a:rPr sz="2588" spc="33" baseline="1207" dirty="0">
                <a:latin typeface="Cambria Math"/>
                <a:cs typeface="Cambria Math"/>
              </a:rPr>
              <a:t>𝑘</a:t>
            </a:r>
            <a:r>
              <a:rPr sz="1856" spc="33" baseline="-15151" dirty="0">
                <a:latin typeface="Cambria Math"/>
                <a:cs typeface="Cambria Math"/>
              </a:rPr>
              <a:t>2	</a:t>
            </a:r>
            <a:r>
              <a:rPr sz="2588" spc="17" baseline="1207" dirty="0">
                <a:latin typeface="Cambria Math"/>
                <a:cs typeface="Cambria Math"/>
              </a:rPr>
              <a:t>𝑣</a:t>
            </a:r>
            <a:r>
              <a:rPr sz="1856" spc="17" baseline="-13468" dirty="0">
                <a:latin typeface="Cambria Math"/>
                <a:cs typeface="Cambria Math"/>
              </a:rPr>
              <a:t>2	</a:t>
            </a:r>
            <a:r>
              <a:rPr sz="1725" spc="23" dirty="0">
                <a:latin typeface="Cambria Math"/>
                <a:cs typeface="Cambria Math"/>
              </a:rPr>
              <a:t>𝑘</a:t>
            </a:r>
            <a:r>
              <a:rPr sz="1856" spc="33" baseline="-15151" dirty="0">
                <a:latin typeface="Cambria Math"/>
                <a:cs typeface="Cambria Math"/>
              </a:rPr>
              <a:t>3	</a:t>
            </a:r>
            <a:r>
              <a:rPr sz="2588" baseline="2415" dirty="0">
                <a:latin typeface="Cambria Math"/>
                <a:cs typeface="Cambria Math"/>
              </a:rPr>
              <a:t>𝑞</a:t>
            </a:r>
            <a:r>
              <a:rPr sz="1856" baseline="-11784" dirty="0">
                <a:latin typeface="Cambria Math"/>
                <a:cs typeface="Cambria Math"/>
              </a:rPr>
              <a:t>3	</a:t>
            </a:r>
            <a:r>
              <a:rPr sz="1725" spc="11" dirty="0">
                <a:latin typeface="Cambria Math"/>
                <a:cs typeface="Cambria Math"/>
              </a:rPr>
              <a:t>𝑣</a:t>
            </a:r>
            <a:r>
              <a:rPr sz="1856" spc="17" baseline="-15151" dirty="0">
                <a:latin typeface="Cambria Math"/>
                <a:cs typeface="Cambria Math"/>
              </a:rPr>
              <a:t>3</a:t>
            </a:r>
            <a:endParaRPr sz="1856" baseline="-15151">
              <a:latin typeface="Cambria Math"/>
              <a:cs typeface="Cambria Math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470535" y="1727168"/>
            <a:ext cx="3179445" cy="3319403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66700" marR="3810" indent="-257175">
              <a:spcBef>
                <a:spcPts val="79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6700" algn="l"/>
              </a:tabLst>
            </a:pPr>
            <a:r>
              <a:rPr sz="1725" dirty="0">
                <a:latin typeface="Calibri"/>
                <a:cs typeface="Calibri"/>
              </a:rPr>
              <a:t>In</a:t>
            </a:r>
            <a:r>
              <a:rPr sz="1725" spc="-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the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diagram</a:t>
            </a:r>
            <a:r>
              <a:rPr sz="1725" spc="-11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at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the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right,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we 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have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stacked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self-attention 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blocks,</a:t>
            </a:r>
            <a:r>
              <a:rPr sz="1725" spc="-11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like we</a:t>
            </a:r>
            <a:r>
              <a:rPr sz="1725" spc="-4" dirty="0">
                <a:latin typeface="Calibri"/>
                <a:cs typeface="Calibri"/>
              </a:rPr>
              <a:t> might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stack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LSTM </a:t>
            </a:r>
            <a:r>
              <a:rPr sz="1725" spc="-379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layers.</a:t>
            </a:r>
            <a:endParaRPr lang="en-US" sz="1725" dirty="0">
              <a:latin typeface="Calibri"/>
              <a:cs typeface="Calibri"/>
            </a:endParaRPr>
          </a:p>
          <a:p>
            <a:pPr marL="266700" marR="3810" indent="-257175">
              <a:spcBef>
                <a:spcPts val="79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6700" algn="l"/>
              </a:tabLst>
            </a:pPr>
            <a:endParaRPr lang="en-US" sz="1725" dirty="0">
              <a:latin typeface="Calibri"/>
              <a:cs typeface="Calibri"/>
            </a:endParaRPr>
          </a:p>
          <a:p>
            <a:pPr marL="266700" marR="3810" indent="-257175">
              <a:spcBef>
                <a:spcPts val="79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6700" algn="l"/>
              </a:tabLst>
            </a:pPr>
            <a:r>
              <a:rPr lang="en-US" sz="1725" dirty="0">
                <a:latin typeface="Calibri"/>
                <a:cs typeface="Calibri"/>
              </a:rPr>
              <a:t>The different layers capture a hierarchy of relationships within the data, similar to how convolutional networks capture a hierarchy of patterns that range from low- to high-level.</a:t>
            </a:r>
            <a:endParaRPr sz="1725" dirty="0">
              <a:latin typeface="Calibri"/>
              <a:cs typeface="Calibri"/>
            </a:endParaRPr>
          </a:p>
          <a:p>
            <a:pPr>
              <a:spcBef>
                <a:spcPts val="11"/>
              </a:spcBef>
              <a:buClr>
                <a:srgbClr val="8B1515"/>
              </a:buClr>
            </a:pPr>
            <a:endParaRPr sz="2363" dirty="0">
              <a:latin typeface="Calibri"/>
              <a:cs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4536567" y="3271265"/>
            <a:ext cx="3805238" cy="258128"/>
          </a:xfrm>
          <a:custGeom>
            <a:avLst/>
            <a:gdLst/>
            <a:ahLst/>
            <a:cxnLst/>
            <a:rect l="l" t="t" r="r" b="b"/>
            <a:pathLst>
              <a:path w="5073650" h="344170">
                <a:moveTo>
                  <a:pt x="76200" y="76200"/>
                </a:moveTo>
                <a:lnTo>
                  <a:pt x="69850" y="63500"/>
                </a:lnTo>
                <a:lnTo>
                  <a:pt x="38100" y="0"/>
                </a:lnTo>
                <a:lnTo>
                  <a:pt x="0" y="76200"/>
                </a:lnTo>
                <a:lnTo>
                  <a:pt x="31750" y="76200"/>
                </a:lnTo>
                <a:lnTo>
                  <a:pt x="31750" y="296672"/>
                </a:lnTo>
                <a:lnTo>
                  <a:pt x="44450" y="296672"/>
                </a:lnTo>
                <a:lnTo>
                  <a:pt x="44450" y="76200"/>
                </a:lnTo>
                <a:lnTo>
                  <a:pt x="76200" y="76200"/>
                </a:lnTo>
                <a:close/>
              </a:path>
              <a:path w="5073650" h="344170">
                <a:moveTo>
                  <a:pt x="1484376" y="106680"/>
                </a:moveTo>
                <a:lnTo>
                  <a:pt x="1478026" y="93980"/>
                </a:lnTo>
                <a:lnTo>
                  <a:pt x="1446276" y="30480"/>
                </a:lnTo>
                <a:lnTo>
                  <a:pt x="1408176" y="106680"/>
                </a:lnTo>
                <a:lnTo>
                  <a:pt x="1439926" y="106680"/>
                </a:lnTo>
                <a:lnTo>
                  <a:pt x="1439926" y="327152"/>
                </a:lnTo>
                <a:lnTo>
                  <a:pt x="1452626" y="327152"/>
                </a:lnTo>
                <a:lnTo>
                  <a:pt x="1452626" y="106680"/>
                </a:lnTo>
                <a:lnTo>
                  <a:pt x="1484376" y="106680"/>
                </a:lnTo>
                <a:close/>
              </a:path>
              <a:path w="5073650" h="344170">
                <a:moveTo>
                  <a:pt x="2976372" y="106680"/>
                </a:moveTo>
                <a:lnTo>
                  <a:pt x="2970022" y="93980"/>
                </a:lnTo>
                <a:lnTo>
                  <a:pt x="2938272" y="30480"/>
                </a:lnTo>
                <a:lnTo>
                  <a:pt x="2900172" y="106680"/>
                </a:lnTo>
                <a:lnTo>
                  <a:pt x="2931922" y="106680"/>
                </a:lnTo>
                <a:lnTo>
                  <a:pt x="2931922" y="327152"/>
                </a:lnTo>
                <a:lnTo>
                  <a:pt x="2944622" y="327152"/>
                </a:lnTo>
                <a:lnTo>
                  <a:pt x="2944622" y="106680"/>
                </a:lnTo>
                <a:lnTo>
                  <a:pt x="2976372" y="106680"/>
                </a:lnTo>
                <a:close/>
              </a:path>
              <a:path w="5073650" h="344170">
                <a:moveTo>
                  <a:pt x="5073396" y="123444"/>
                </a:moveTo>
                <a:lnTo>
                  <a:pt x="5067046" y="110744"/>
                </a:lnTo>
                <a:lnTo>
                  <a:pt x="5035296" y="47244"/>
                </a:lnTo>
                <a:lnTo>
                  <a:pt x="4997196" y="123444"/>
                </a:lnTo>
                <a:lnTo>
                  <a:pt x="5028946" y="123444"/>
                </a:lnTo>
                <a:lnTo>
                  <a:pt x="5028946" y="343916"/>
                </a:lnTo>
                <a:lnTo>
                  <a:pt x="5041646" y="343916"/>
                </a:lnTo>
                <a:lnTo>
                  <a:pt x="5041646" y="123444"/>
                </a:lnTo>
                <a:lnTo>
                  <a:pt x="5073396" y="123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5" name="object 65"/>
          <p:cNvSpPr/>
          <p:nvPr/>
        </p:nvSpPr>
        <p:spPr>
          <a:xfrm>
            <a:off x="4113658" y="2072258"/>
            <a:ext cx="4722971" cy="466725"/>
          </a:xfrm>
          <a:custGeom>
            <a:avLst/>
            <a:gdLst/>
            <a:ahLst/>
            <a:cxnLst/>
            <a:rect l="l" t="t" r="r" b="b"/>
            <a:pathLst>
              <a:path w="6297295" h="622300">
                <a:moveTo>
                  <a:pt x="6193535" y="0"/>
                </a:moveTo>
                <a:lnTo>
                  <a:pt x="103632" y="0"/>
                </a:lnTo>
                <a:lnTo>
                  <a:pt x="63275" y="8137"/>
                </a:lnTo>
                <a:lnTo>
                  <a:pt x="30337" y="30337"/>
                </a:lnTo>
                <a:lnTo>
                  <a:pt x="8137" y="63275"/>
                </a:lnTo>
                <a:lnTo>
                  <a:pt x="0" y="103632"/>
                </a:lnTo>
                <a:lnTo>
                  <a:pt x="0" y="518160"/>
                </a:lnTo>
                <a:lnTo>
                  <a:pt x="8137" y="558516"/>
                </a:lnTo>
                <a:lnTo>
                  <a:pt x="30337" y="591454"/>
                </a:lnTo>
                <a:lnTo>
                  <a:pt x="63275" y="613654"/>
                </a:lnTo>
                <a:lnTo>
                  <a:pt x="103632" y="621791"/>
                </a:lnTo>
                <a:lnTo>
                  <a:pt x="6193535" y="621791"/>
                </a:lnTo>
                <a:lnTo>
                  <a:pt x="6233892" y="613654"/>
                </a:lnTo>
                <a:lnTo>
                  <a:pt x="6266830" y="591454"/>
                </a:lnTo>
                <a:lnTo>
                  <a:pt x="6289030" y="558516"/>
                </a:lnTo>
                <a:lnTo>
                  <a:pt x="6297168" y="518160"/>
                </a:lnTo>
                <a:lnTo>
                  <a:pt x="6297168" y="103632"/>
                </a:lnTo>
                <a:lnTo>
                  <a:pt x="6289030" y="63275"/>
                </a:lnTo>
                <a:lnTo>
                  <a:pt x="6266830" y="30337"/>
                </a:lnTo>
                <a:lnTo>
                  <a:pt x="6233892" y="8137"/>
                </a:lnTo>
                <a:lnTo>
                  <a:pt x="6193535" y="0"/>
                </a:lnTo>
                <a:close/>
              </a:path>
            </a:pathLst>
          </a:custGeom>
          <a:solidFill>
            <a:srgbClr val="C0EFE9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6" name="object 66"/>
          <p:cNvSpPr txBox="1"/>
          <p:nvPr/>
        </p:nvSpPr>
        <p:spPr>
          <a:xfrm>
            <a:off x="5818441" y="2145278"/>
            <a:ext cx="1315403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pc="49" dirty="0">
                <a:latin typeface="Calibri"/>
                <a:cs typeface="Calibri"/>
              </a:rPr>
              <a:t>s</a:t>
            </a:r>
            <a:r>
              <a:rPr spc="8" dirty="0">
                <a:latin typeface="Calibri"/>
                <a:cs typeface="Calibri"/>
              </a:rPr>
              <a:t>el</a:t>
            </a:r>
            <a:r>
              <a:rPr spc="-4" dirty="0">
                <a:latin typeface="Calibri"/>
                <a:cs typeface="Calibri"/>
              </a:rPr>
              <a:t>f</a:t>
            </a:r>
            <a:r>
              <a:rPr spc="4" dirty="0">
                <a:latin typeface="Calibri"/>
                <a:cs typeface="Calibri"/>
              </a:rPr>
              <a:t>-</a:t>
            </a:r>
            <a:r>
              <a:rPr spc="19" dirty="0">
                <a:latin typeface="Calibri"/>
                <a:cs typeface="Calibri"/>
              </a:rPr>
              <a:t>att</a:t>
            </a:r>
            <a:r>
              <a:rPr spc="15" dirty="0">
                <a:latin typeface="Calibri"/>
                <a:cs typeface="Calibri"/>
              </a:rPr>
              <a:t>e</a:t>
            </a:r>
            <a:r>
              <a:rPr spc="11" dirty="0">
                <a:latin typeface="Calibri"/>
                <a:cs typeface="Calibri"/>
              </a:rPr>
              <a:t>n</a:t>
            </a:r>
            <a:r>
              <a:rPr spc="23" dirty="0">
                <a:latin typeface="Calibri"/>
                <a:cs typeface="Calibri"/>
              </a:rPr>
              <a:t>tion</a:t>
            </a:r>
            <a:endParaRPr>
              <a:latin typeface="Calibri"/>
              <a:cs typeface="Calibri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4495419" y="1722500"/>
            <a:ext cx="3899059" cy="481965"/>
            <a:chOff x="5993891" y="1153667"/>
            <a:chExt cx="5198745" cy="642620"/>
          </a:xfrm>
        </p:grpSpPr>
        <p:sp>
          <p:nvSpPr>
            <p:cNvPr id="68" name="object 68"/>
            <p:cNvSpPr/>
            <p:nvPr/>
          </p:nvSpPr>
          <p:spPr>
            <a:xfrm>
              <a:off x="6056376" y="1452371"/>
              <a:ext cx="5073650" cy="344170"/>
            </a:xfrm>
            <a:custGeom>
              <a:avLst/>
              <a:gdLst/>
              <a:ahLst/>
              <a:cxnLst/>
              <a:rect l="l" t="t" r="r" b="b"/>
              <a:pathLst>
                <a:path w="5073650" h="344169">
                  <a:moveTo>
                    <a:pt x="76200" y="76200"/>
                  </a:moveTo>
                  <a:lnTo>
                    <a:pt x="69850" y="63500"/>
                  </a:lnTo>
                  <a:lnTo>
                    <a:pt x="38100" y="0"/>
                  </a:lnTo>
                  <a:lnTo>
                    <a:pt x="0" y="76200"/>
                  </a:lnTo>
                  <a:lnTo>
                    <a:pt x="31750" y="76200"/>
                  </a:lnTo>
                  <a:lnTo>
                    <a:pt x="31750" y="296672"/>
                  </a:lnTo>
                  <a:lnTo>
                    <a:pt x="44450" y="296672"/>
                  </a:lnTo>
                  <a:lnTo>
                    <a:pt x="44450" y="76200"/>
                  </a:lnTo>
                  <a:lnTo>
                    <a:pt x="76200" y="76200"/>
                  </a:lnTo>
                  <a:close/>
                </a:path>
                <a:path w="5073650" h="344169">
                  <a:moveTo>
                    <a:pt x="1484376" y="106680"/>
                  </a:moveTo>
                  <a:lnTo>
                    <a:pt x="1478026" y="93980"/>
                  </a:lnTo>
                  <a:lnTo>
                    <a:pt x="1446276" y="30480"/>
                  </a:lnTo>
                  <a:lnTo>
                    <a:pt x="1408176" y="106680"/>
                  </a:lnTo>
                  <a:lnTo>
                    <a:pt x="1439926" y="106680"/>
                  </a:lnTo>
                  <a:lnTo>
                    <a:pt x="1439926" y="327152"/>
                  </a:lnTo>
                  <a:lnTo>
                    <a:pt x="1452626" y="327152"/>
                  </a:lnTo>
                  <a:lnTo>
                    <a:pt x="1452626" y="106680"/>
                  </a:lnTo>
                  <a:lnTo>
                    <a:pt x="1484376" y="106680"/>
                  </a:lnTo>
                  <a:close/>
                </a:path>
                <a:path w="5073650" h="344169">
                  <a:moveTo>
                    <a:pt x="2976372" y="106680"/>
                  </a:moveTo>
                  <a:lnTo>
                    <a:pt x="2970022" y="93980"/>
                  </a:lnTo>
                  <a:lnTo>
                    <a:pt x="2938272" y="30480"/>
                  </a:lnTo>
                  <a:lnTo>
                    <a:pt x="2900172" y="106680"/>
                  </a:lnTo>
                  <a:lnTo>
                    <a:pt x="2931922" y="106680"/>
                  </a:lnTo>
                  <a:lnTo>
                    <a:pt x="2931922" y="327152"/>
                  </a:lnTo>
                  <a:lnTo>
                    <a:pt x="2944622" y="327152"/>
                  </a:lnTo>
                  <a:lnTo>
                    <a:pt x="2944622" y="106680"/>
                  </a:lnTo>
                  <a:lnTo>
                    <a:pt x="2976372" y="106680"/>
                  </a:lnTo>
                  <a:close/>
                </a:path>
                <a:path w="5073650" h="344169">
                  <a:moveTo>
                    <a:pt x="5073396" y="123444"/>
                  </a:moveTo>
                  <a:lnTo>
                    <a:pt x="5067046" y="110744"/>
                  </a:lnTo>
                  <a:lnTo>
                    <a:pt x="5035296" y="47244"/>
                  </a:lnTo>
                  <a:lnTo>
                    <a:pt x="4997196" y="123444"/>
                  </a:lnTo>
                  <a:lnTo>
                    <a:pt x="5028946" y="123444"/>
                  </a:lnTo>
                  <a:lnTo>
                    <a:pt x="5028946" y="343916"/>
                  </a:lnTo>
                  <a:lnTo>
                    <a:pt x="5041646" y="343916"/>
                  </a:lnTo>
                  <a:lnTo>
                    <a:pt x="5041646" y="123444"/>
                  </a:lnTo>
                  <a:lnTo>
                    <a:pt x="5073396" y="1234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9" name="object 69"/>
            <p:cNvSpPr/>
            <p:nvPr/>
          </p:nvSpPr>
          <p:spPr>
            <a:xfrm>
              <a:off x="5993892" y="1153680"/>
              <a:ext cx="5198745" cy="342900"/>
            </a:xfrm>
            <a:custGeom>
              <a:avLst/>
              <a:gdLst/>
              <a:ahLst/>
              <a:cxnLst/>
              <a:rect l="l" t="t" r="r" b="b"/>
              <a:pathLst>
                <a:path w="5198745" h="342900">
                  <a:moveTo>
                    <a:pt x="201155" y="0"/>
                  </a:moveTo>
                  <a:lnTo>
                    <a:pt x="0" y="0"/>
                  </a:lnTo>
                  <a:lnTo>
                    <a:pt x="0" y="297167"/>
                  </a:lnTo>
                  <a:lnTo>
                    <a:pt x="201155" y="297167"/>
                  </a:lnTo>
                  <a:lnTo>
                    <a:pt x="201155" y="0"/>
                  </a:lnTo>
                  <a:close/>
                </a:path>
                <a:path w="5198745" h="342900">
                  <a:moveTo>
                    <a:pt x="1610868" y="30467"/>
                  </a:moveTo>
                  <a:lnTo>
                    <a:pt x="1408176" y="30467"/>
                  </a:lnTo>
                  <a:lnTo>
                    <a:pt x="1408176" y="327647"/>
                  </a:lnTo>
                  <a:lnTo>
                    <a:pt x="1610868" y="327647"/>
                  </a:lnTo>
                  <a:lnTo>
                    <a:pt x="1610868" y="30467"/>
                  </a:lnTo>
                  <a:close/>
                </a:path>
                <a:path w="5198745" h="342900">
                  <a:moveTo>
                    <a:pt x="3101340" y="35039"/>
                  </a:moveTo>
                  <a:lnTo>
                    <a:pt x="2898648" y="35039"/>
                  </a:lnTo>
                  <a:lnTo>
                    <a:pt x="2898648" y="330695"/>
                  </a:lnTo>
                  <a:lnTo>
                    <a:pt x="3101340" y="330695"/>
                  </a:lnTo>
                  <a:lnTo>
                    <a:pt x="3101340" y="35039"/>
                  </a:lnTo>
                  <a:close/>
                </a:path>
                <a:path w="5198745" h="342900">
                  <a:moveTo>
                    <a:pt x="5198364" y="47231"/>
                  </a:moveTo>
                  <a:lnTo>
                    <a:pt x="4995672" y="47231"/>
                  </a:lnTo>
                  <a:lnTo>
                    <a:pt x="4995672" y="342887"/>
                  </a:lnTo>
                  <a:lnTo>
                    <a:pt x="5198364" y="342887"/>
                  </a:lnTo>
                  <a:lnTo>
                    <a:pt x="5198364" y="47231"/>
                  </a:lnTo>
                  <a:close/>
                </a:path>
              </a:pathLst>
            </a:custGeom>
            <a:solidFill>
              <a:srgbClr val="929A9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75" name="Title 74">
            <a:extLst>
              <a:ext uri="{FF2B5EF4-FFF2-40B4-BE49-F238E27FC236}">
                <a16:creationId xmlns:a16="http://schemas.microsoft.com/office/drawing/2014/main" id="{A7E5A1F5-774F-46BE-ABC3-5AA0CA248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492443"/>
          </a:xfrm>
        </p:spPr>
        <p:txBody>
          <a:bodyPr/>
          <a:lstStyle/>
          <a:p>
            <a:r>
              <a:rPr lang="en-US" sz="3200" b="0" spc="4" dirty="0">
                <a:latin typeface="Calibri"/>
                <a:cs typeface="Calibri"/>
              </a:rPr>
              <a:t>Stacking self-attention</a:t>
            </a:r>
            <a:endParaRPr lang="en-US" b="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120BAA4-6188-4E97-89BB-0FC54C136596}"/>
              </a:ext>
            </a:extLst>
          </p:cNvPr>
          <p:cNvSpPr txBox="1"/>
          <p:nvPr/>
        </p:nvSpPr>
        <p:spPr>
          <a:xfrm>
            <a:off x="0" y="6581001"/>
            <a:ext cx="18327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from John Hewitt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58064" y="1727168"/>
            <a:ext cx="3610451" cy="196646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66700" marR="129540" indent="-257175">
              <a:spcBef>
                <a:spcPts val="79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6700" algn="l"/>
              </a:tabLst>
            </a:pPr>
            <a:r>
              <a:rPr sz="1725" dirty="0">
                <a:latin typeface="Calibri"/>
                <a:cs typeface="Calibri"/>
              </a:rPr>
              <a:t>Note that there are </a:t>
            </a:r>
            <a:r>
              <a:rPr sz="1725" spc="-4" dirty="0">
                <a:latin typeface="Calibri"/>
                <a:cs typeface="Calibri"/>
              </a:rPr>
              <a:t>no </a:t>
            </a:r>
            <a:r>
              <a:rPr sz="1725" dirty="0">
                <a:latin typeface="Calibri"/>
                <a:cs typeface="Calibri"/>
              </a:rPr>
              <a:t>elementwise </a:t>
            </a:r>
            <a:r>
              <a:rPr sz="1725" spc="-379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nonlinearities in </a:t>
            </a:r>
            <a:r>
              <a:rPr sz="1725" dirty="0">
                <a:latin typeface="Calibri"/>
                <a:cs typeface="Calibri"/>
              </a:rPr>
              <a:t>self-attention; 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stacking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more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self-attention</a:t>
            </a:r>
            <a:r>
              <a:rPr sz="1725" dirty="0">
                <a:latin typeface="Calibri"/>
                <a:cs typeface="Calibri"/>
              </a:rPr>
              <a:t> layers 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just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re-averages</a:t>
            </a:r>
            <a:r>
              <a:rPr sz="1725" spc="-19" dirty="0">
                <a:latin typeface="Calibri"/>
                <a:cs typeface="Calibri"/>
              </a:rPr>
              <a:t> </a:t>
            </a:r>
            <a:r>
              <a:rPr sz="1725" b="1" spc="-4" dirty="0">
                <a:latin typeface="Calibri"/>
                <a:cs typeface="Calibri"/>
              </a:rPr>
              <a:t>value</a:t>
            </a:r>
            <a:r>
              <a:rPr sz="1725" b="1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vectors</a:t>
            </a:r>
            <a:endParaRPr sz="1725">
              <a:latin typeface="Calibri"/>
              <a:cs typeface="Calibri"/>
            </a:endParaRPr>
          </a:p>
          <a:p>
            <a:pPr>
              <a:spcBef>
                <a:spcPts val="11"/>
              </a:spcBef>
              <a:buClr>
                <a:srgbClr val="8B1515"/>
              </a:buClr>
              <a:buFont typeface="Times New Roman"/>
              <a:buChar char="•"/>
            </a:pPr>
            <a:endParaRPr sz="2363">
              <a:latin typeface="Calibri"/>
              <a:cs typeface="Calibri"/>
            </a:endParaRPr>
          </a:p>
          <a:p>
            <a:pPr marL="266700" indent="-257175">
              <a:spcBef>
                <a:spcPts val="4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6700" algn="l"/>
              </a:tabLst>
            </a:pPr>
            <a:r>
              <a:rPr sz="1725" spc="-4" dirty="0">
                <a:latin typeface="Calibri"/>
                <a:cs typeface="Calibri"/>
              </a:rPr>
              <a:t>Easy</a:t>
            </a:r>
            <a:r>
              <a:rPr sz="1725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fix: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add</a:t>
            </a:r>
            <a:r>
              <a:rPr sz="1725" spc="-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a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b="1" spc="-4" dirty="0">
                <a:latin typeface="Calibri"/>
                <a:cs typeface="Calibri"/>
              </a:rPr>
              <a:t>feed-forward</a:t>
            </a:r>
            <a:r>
              <a:rPr sz="1725" b="1" spc="-23" dirty="0">
                <a:latin typeface="Calibri"/>
                <a:cs typeface="Calibri"/>
              </a:rPr>
              <a:t> </a:t>
            </a:r>
            <a:r>
              <a:rPr sz="1725" b="1" dirty="0">
                <a:latin typeface="Calibri"/>
                <a:cs typeface="Calibri"/>
              </a:rPr>
              <a:t>network</a:t>
            </a:r>
            <a:endParaRPr sz="1725">
              <a:latin typeface="Calibri"/>
              <a:cs typeface="Calibri"/>
            </a:endParaRPr>
          </a:p>
          <a:p>
            <a:pPr marL="266700"/>
            <a:r>
              <a:rPr sz="1725" dirty="0">
                <a:latin typeface="Calibri"/>
                <a:cs typeface="Calibri"/>
              </a:rPr>
              <a:t>to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post-process </a:t>
            </a:r>
            <a:r>
              <a:rPr sz="1725" dirty="0">
                <a:latin typeface="Calibri"/>
                <a:cs typeface="Calibri"/>
              </a:rPr>
              <a:t>each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output</a:t>
            </a:r>
            <a:r>
              <a:rPr sz="1725" dirty="0">
                <a:latin typeface="Calibri"/>
                <a:cs typeface="Calibri"/>
              </a:rPr>
              <a:t> vector.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83399" y="4104227"/>
            <a:ext cx="777239" cy="185738"/>
          </a:xfrm>
          <a:custGeom>
            <a:avLst/>
            <a:gdLst/>
            <a:ahLst/>
            <a:cxnLst/>
            <a:rect l="l" t="t" r="r" b="b"/>
            <a:pathLst>
              <a:path w="1036319" h="247650">
                <a:moveTo>
                  <a:pt x="957326" y="0"/>
                </a:moveTo>
                <a:lnTo>
                  <a:pt x="953769" y="10033"/>
                </a:lnTo>
                <a:lnTo>
                  <a:pt x="968103" y="16269"/>
                </a:lnTo>
                <a:lnTo>
                  <a:pt x="980424" y="24876"/>
                </a:lnTo>
                <a:lnTo>
                  <a:pt x="1005389" y="64650"/>
                </a:lnTo>
                <a:lnTo>
                  <a:pt x="1013587" y="122301"/>
                </a:lnTo>
                <a:lnTo>
                  <a:pt x="1012680" y="144085"/>
                </a:lnTo>
                <a:lnTo>
                  <a:pt x="1005389" y="181701"/>
                </a:lnTo>
                <a:lnTo>
                  <a:pt x="980439" y="222154"/>
                </a:lnTo>
                <a:lnTo>
                  <a:pt x="954277" y="237109"/>
                </a:lnTo>
                <a:lnTo>
                  <a:pt x="957326" y="247142"/>
                </a:lnTo>
                <a:lnTo>
                  <a:pt x="1004564" y="219084"/>
                </a:lnTo>
                <a:lnTo>
                  <a:pt x="1024727" y="186507"/>
                </a:lnTo>
                <a:lnTo>
                  <a:pt x="1034911" y="146311"/>
                </a:lnTo>
                <a:lnTo>
                  <a:pt x="1036193" y="123571"/>
                </a:lnTo>
                <a:lnTo>
                  <a:pt x="1034909" y="100974"/>
                </a:lnTo>
                <a:lnTo>
                  <a:pt x="1024673" y="60831"/>
                </a:lnTo>
                <a:lnTo>
                  <a:pt x="1004456" y="28164"/>
                </a:lnTo>
                <a:lnTo>
                  <a:pt x="975258" y="6498"/>
                </a:lnTo>
                <a:lnTo>
                  <a:pt x="957326" y="0"/>
                </a:lnTo>
                <a:close/>
              </a:path>
              <a:path w="1036319" h="247650">
                <a:moveTo>
                  <a:pt x="78739" y="0"/>
                </a:moveTo>
                <a:lnTo>
                  <a:pt x="31734" y="28164"/>
                </a:lnTo>
                <a:lnTo>
                  <a:pt x="11519" y="60831"/>
                </a:lnTo>
                <a:lnTo>
                  <a:pt x="1283" y="100974"/>
                </a:lnTo>
                <a:lnTo>
                  <a:pt x="0" y="123571"/>
                </a:lnTo>
                <a:lnTo>
                  <a:pt x="1264" y="146311"/>
                </a:lnTo>
                <a:lnTo>
                  <a:pt x="11412" y="186507"/>
                </a:lnTo>
                <a:lnTo>
                  <a:pt x="31609" y="219084"/>
                </a:lnTo>
                <a:lnTo>
                  <a:pt x="78739" y="247142"/>
                </a:lnTo>
                <a:lnTo>
                  <a:pt x="81914" y="237109"/>
                </a:lnTo>
                <a:lnTo>
                  <a:pt x="67839" y="230846"/>
                </a:lnTo>
                <a:lnTo>
                  <a:pt x="55705" y="222154"/>
                </a:lnTo>
                <a:lnTo>
                  <a:pt x="30783" y="181701"/>
                </a:lnTo>
                <a:lnTo>
                  <a:pt x="23405" y="144085"/>
                </a:lnTo>
                <a:lnTo>
                  <a:pt x="22478" y="122301"/>
                </a:lnTo>
                <a:lnTo>
                  <a:pt x="23405" y="101226"/>
                </a:lnTo>
                <a:lnTo>
                  <a:pt x="37210" y="49149"/>
                </a:lnTo>
                <a:lnTo>
                  <a:pt x="68054" y="16269"/>
                </a:lnTo>
                <a:lnTo>
                  <a:pt x="82295" y="10033"/>
                </a:lnTo>
                <a:lnTo>
                  <a:pt x="787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1804607" y="4385405"/>
            <a:ext cx="1689259" cy="185738"/>
          </a:xfrm>
          <a:custGeom>
            <a:avLst/>
            <a:gdLst/>
            <a:ahLst/>
            <a:cxnLst/>
            <a:rect l="l" t="t" r="r" b="b"/>
            <a:pathLst>
              <a:path w="2252345" h="247650">
                <a:moveTo>
                  <a:pt x="2173478" y="0"/>
                </a:moveTo>
                <a:lnTo>
                  <a:pt x="2169922" y="10033"/>
                </a:lnTo>
                <a:lnTo>
                  <a:pt x="2184255" y="16269"/>
                </a:lnTo>
                <a:lnTo>
                  <a:pt x="2196576" y="24876"/>
                </a:lnTo>
                <a:lnTo>
                  <a:pt x="2221541" y="64650"/>
                </a:lnTo>
                <a:lnTo>
                  <a:pt x="2229738" y="122301"/>
                </a:lnTo>
                <a:lnTo>
                  <a:pt x="2228832" y="144085"/>
                </a:lnTo>
                <a:lnTo>
                  <a:pt x="2221541" y="181701"/>
                </a:lnTo>
                <a:lnTo>
                  <a:pt x="2196592" y="222154"/>
                </a:lnTo>
                <a:lnTo>
                  <a:pt x="2170430" y="237109"/>
                </a:lnTo>
                <a:lnTo>
                  <a:pt x="2173478" y="247142"/>
                </a:lnTo>
                <a:lnTo>
                  <a:pt x="2220716" y="219084"/>
                </a:lnTo>
                <a:lnTo>
                  <a:pt x="2240879" y="186507"/>
                </a:lnTo>
                <a:lnTo>
                  <a:pt x="2251063" y="146311"/>
                </a:lnTo>
                <a:lnTo>
                  <a:pt x="2252345" y="123571"/>
                </a:lnTo>
                <a:lnTo>
                  <a:pt x="2251061" y="100974"/>
                </a:lnTo>
                <a:lnTo>
                  <a:pt x="2240825" y="60831"/>
                </a:lnTo>
                <a:lnTo>
                  <a:pt x="2220608" y="28164"/>
                </a:lnTo>
                <a:lnTo>
                  <a:pt x="2191410" y="6498"/>
                </a:lnTo>
                <a:lnTo>
                  <a:pt x="2173478" y="0"/>
                </a:lnTo>
                <a:close/>
              </a:path>
              <a:path w="2252345" h="247650">
                <a:moveTo>
                  <a:pt x="78739" y="0"/>
                </a:moveTo>
                <a:lnTo>
                  <a:pt x="31734" y="28164"/>
                </a:lnTo>
                <a:lnTo>
                  <a:pt x="11519" y="60831"/>
                </a:lnTo>
                <a:lnTo>
                  <a:pt x="1283" y="100974"/>
                </a:lnTo>
                <a:lnTo>
                  <a:pt x="0" y="123571"/>
                </a:lnTo>
                <a:lnTo>
                  <a:pt x="1264" y="146311"/>
                </a:lnTo>
                <a:lnTo>
                  <a:pt x="11412" y="186507"/>
                </a:lnTo>
                <a:lnTo>
                  <a:pt x="31609" y="219084"/>
                </a:lnTo>
                <a:lnTo>
                  <a:pt x="78739" y="247142"/>
                </a:lnTo>
                <a:lnTo>
                  <a:pt x="81914" y="237109"/>
                </a:lnTo>
                <a:lnTo>
                  <a:pt x="67839" y="230846"/>
                </a:lnTo>
                <a:lnTo>
                  <a:pt x="55705" y="222154"/>
                </a:lnTo>
                <a:lnTo>
                  <a:pt x="30783" y="181701"/>
                </a:lnTo>
                <a:lnTo>
                  <a:pt x="23405" y="144085"/>
                </a:lnTo>
                <a:lnTo>
                  <a:pt x="22478" y="122301"/>
                </a:lnTo>
                <a:lnTo>
                  <a:pt x="23405" y="101226"/>
                </a:lnTo>
                <a:lnTo>
                  <a:pt x="37210" y="49149"/>
                </a:lnTo>
                <a:lnTo>
                  <a:pt x="68054" y="16269"/>
                </a:lnTo>
                <a:lnTo>
                  <a:pt x="82295" y="10033"/>
                </a:lnTo>
                <a:lnTo>
                  <a:pt x="7873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 txBox="1"/>
          <p:nvPr/>
        </p:nvSpPr>
        <p:spPr>
          <a:xfrm>
            <a:off x="339014" y="4004776"/>
            <a:ext cx="3109436" cy="574196"/>
          </a:xfrm>
          <a:prstGeom prst="rect">
            <a:avLst/>
          </a:prstGeom>
        </p:spPr>
        <p:txBody>
          <a:bodyPr vert="horz" wrap="square" lIns="0" tIns="50483" rIns="0" bIns="0" rtlCol="0">
            <a:spAutoFit/>
          </a:bodyPr>
          <a:lstStyle/>
          <a:p>
            <a:pPr marL="28575">
              <a:spcBef>
                <a:spcPts val="398"/>
              </a:spcBef>
            </a:pPr>
            <a:r>
              <a:rPr sz="1575" spc="23" dirty="0">
                <a:latin typeface="Cambria Math"/>
                <a:cs typeface="Cambria Math"/>
              </a:rPr>
              <a:t>𝑚</a:t>
            </a:r>
            <a:r>
              <a:rPr sz="1688" spc="33" baseline="-16666" dirty="0">
                <a:latin typeface="Cambria Math"/>
                <a:cs typeface="Cambria Math"/>
              </a:rPr>
              <a:t>𝑖</a:t>
            </a:r>
            <a:r>
              <a:rPr sz="1688" spc="410" baseline="-16666" dirty="0">
                <a:latin typeface="Cambria Math"/>
                <a:cs typeface="Cambria Math"/>
              </a:rPr>
              <a:t> </a:t>
            </a:r>
            <a:r>
              <a:rPr sz="1575" dirty="0">
                <a:latin typeface="Cambria Math"/>
                <a:cs typeface="Cambria Math"/>
              </a:rPr>
              <a:t>=</a:t>
            </a:r>
            <a:r>
              <a:rPr sz="1575" spc="83" dirty="0">
                <a:latin typeface="Cambria Math"/>
                <a:cs typeface="Cambria Math"/>
              </a:rPr>
              <a:t> </a:t>
            </a:r>
            <a:r>
              <a:rPr sz="1575" spc="-4" dirty="0">
                <a:latin typeface="Cambria Math"/>
                <a:cs typeface="Cambria Math"/>
              </a:rPr>
              <a:t>𝑀𝐿𝑃</a:t>
            </a:r>
            <a:r>
              <a:rPr sz="1575" spc="319" dirty="0">
                <a:latin typeface="Cambria Math"/>
                <a:cs typeface="Cambria Math"/>
              </a:rPr>
              <a:t> </a:t>
            </a:r>
            <a:r>
              <a:rPr sz="1575" spc="15" dirty="0">
                <a:latin typeface="Cambria Math"/>
                <a:cs typeface="Cambria Math"/>
              </a:rPr>
              <a:t>output</a:t>
            </a:r>
            <a:r>
              <a:rPr sz="1688" spc="23" baseline="-16666" dirty="0">
                <a:latin typeface="Cambria Math"/>
                <a:cs typeface="Cambria Math"/>
              </a:rPr>
              <a:t>𝑖</a:t>
            </a:r>
            <a:endParaRPr sz="1688" baseline="-16666">
              <a:latin typeface="Cambria Math"/>
              <a:cs typeface="Cambria Math"/>
            </a:endParaRPr>
          </a:p>
          <a:p>
            <a:pPr marL="298133">
              <a:spcBef>
                <a:spcPts val="323"/>
              </a:spcBef>
              <a:tabLst>
                <a:tab pos="547211" algn="l"/>
              </a:tabLst>
            </a:pPr>
            <a:r>
              <a:rPr sz="1575" dirty="0">
                <a:latin typeface="Cambria Math"/>
                <a:cs typeface="Cambria Math"/>
              </a:rPr>
              <a:t>=	</a:t>
            </a:r>
            <a:r>
              <a:rPr sz="1575" spc="-86" dirty="0">
                <a:latin typeface="Cambria Math"/>
                <a:cs typeface="Cambria Math"/>
              </a:rPr>
              <a:t>𝑊</a:t>
            </a:r>
            <a:r>
              <a:rPr sz="1688" spc="-129" baseline="-16666" dirty="0">
                <a:latin typeface="Cambria Math"/>
                <a:cs typeface="Cambria Math"/>
              </a:rPr>
              <a:t>2</a:t>
            </a:r>
            <a:r>
              <a:rPr sz="1688" baseline="-16666" dirty="0">
                <a:latin typeface="Cambria Math"/>
                <a:cs typeface="Cambria Math"/>
              </a:rPr>
              <a:t> </a:t>
            </a:r>
            <a:r>
              <a:rPr sz="1575" dirty="0">
                <a:latin typeface="Cambria Math"/>
                <a:cs typeface="Cambria Math"/>
              </a:rPr>
              <a:t>∗ </a:t>
            </a:r>
            <a:r>
              <a:rPr sz="1575" spc="-4" dirty="0">
                <a:latin typeface="Cambria Math"/>
                <a:cs typeface="Cambria Math"/>
              </a:rPr>
              <a:t>ReLU</a:t>
            </a:r>
            <a:r>
              <a:rPr sz="1575" spc="293" dirty="0">
                <a:latin typeface="Cambria Math"/>
                <a:cs typeface="Cambria Math"/>
              </a:rPr>
              <a:t> </a:t>
            </a:r>
            <a:r>
              <a:rPr sz="1575" spc="-101" dirty="0">
                <a:latin typeface="Cambria Math"/>
                <a:cs typeface="Cambria Math"/>
              </a:rPr>
              <a:t>𝑊</a:t>
            </a:r>
            <a:r>
              <a:rPr sz="1688" spc="-152" baseline="-16666" dirty="0">
                <a:latin typeface="Cambria Math"/>
                <a:cs typeface="Cambria Math"/>
              </a:rPr>
              <a:t>1</a:t>
            </a:r>
            <a:r>
              <a:rPr sz="1688" spc="236" baseline="-16666" dirty="0">
                <a:latin typeface="Cambria Math"/>
                <a:cs typeface="Cambria Math"/>
              </a:rPr>
              <a:t> </a:t>
            </a:r>
            <a:r>
              <a:rPr sz="1575" dirty="0">
                <a:latin typeface="Cambria Math"/>
                <a:cs typeface="Cambria Math"/>
              </a:rPr>
              <a:t>× </a:t>
            </a:r>
            <a:r>
              <a:rPr sz="1575" spc="15" dirty="0">
                <a:latin typeface="Cambria Math"/>
                <a:cs typeface="Cambria Math"/>
              </a:rPr>
              <a:t>output</a:t>
            </a:r>
            <a:r>
              <a:rPr sz="1688" spc="23" baseline="-16666" dirty="0">
                <a:latin typeface="Cambria Math"/>
                <a:cs typeface="Cambria Math"/>
              </a:rPr>
              <a:t>𝑖</a:t>
            </a:r>
            <a:r>
              <a:rPr sz="1688" spc="293" baseline="-16666" dirty="0">
                <a:latin typeface="Cambria Math"/>
                <a:cs typeface="Cambria Math"/>
              </a:rPr>
              <a:t> </a:t>
            </a:r>
            <a:r>
              <a:rPr sz="1575" dirty="0">
                <a:latin typeface="Cambria Math"/>
                <a:cs typeface="Cambria Math"/>
              </a:rPr>
              <a:t>+ </a:t>
            </a:r>
            <a:r>
              <a:rPr sz="1575" spc="-30" dirty="0">
                <a:latin typeface="Cambria Math"/>
                <a:cs typeface="Cambria Math"/>
              </a:rPr>
              <a:t>𝑏</a:t>
            </a:r>
            <a:r>
              <a:rPr sz="1688" spc="-45" baseline="-16666" dirty="0">
                <a:latin typeface="Cambria Math"/>
                <a:cs typeface="Cambria Math"/>
              </a:rPr>
              <a:t>1</a:t>
            </a:r>
            <a:endParaRPr sz="1688" baseline="-16666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28251" y="4326598"/>
            <a:ext cx="436721" cy="25199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1575" dirty="0">
                <a:latin typeface="Cambria Math"/>
                <a:cs typeface="Cambria Math"/>
              </a:rPr>
              <a:t>+</a:t>
            </a:r>
            <a:r>
              <a:rPr sz="1575" spc="-38" dirty="0">
                <a:latin typeface="Cambria Math"/>
                <a:cs typeface="Cambria Math"/>
              </a:rPr>
              <a:t> </a:t>
            </a:r>
            <a:r>
              <a:rPr sz="1575" spc="-11" dirty="0">
                <a:latin typeface="Cambria Math"/>
                <a:cs typeface="Cambria Math"/>
              </a:rPr>
              <a:t>𝑏</a:t>
            </a:r>
            <a:r>
              <a:rPr sz="1688" spc="-17" baseline="-16666" dirty="0">
                <a:latin typeface="Cambria Math"/>
                <a:cs typeface="Cambria Math"/>
              </a:rPr>
              <a:t>2</a:t>
            </a:r>
            <a:endParaRPr sz="1688" baseline="-16666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87417" y="4351400"/>
            <a:ext cx="152400" cy="222885"/>
          </a:xfrm>
          <a:custGeom>
            <a:avLst/>
            <a:gdLst/>
            <a:ahLst/>
            <a:cxnLst/>
            <a:rect l="l" t="t" r="r" b="b"/>
            <a:pathLst>
              <a:path w="203200" h="297179">
                <a:moveTo>
                  <a:pt x="202691" y="0"/>
                </a:moveTo>
                <a:lnTo>
                  <a:pt x="0" y="0"/>
                </a:lnTo>
                <a:lnTo>
                  <a:pt x="0" y="297179"/>
                </a:lnTo>
                <a:lnTo>
                  <a:pt x="202691" y="297179"/>
                </a:lnTo>
                <a:lnTo>
                  <a:pt x="202691" y="0"/>
                </a:lnTo>
                <a:close/>
              </a:path>
            </a:pathLst>
          </a:custGeom>
          <a:solidFill>
            <a:srgbClr val="929A9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 txBox="1"/>
          <p:nvPr/>
        </p:nvSpPr>
        <p:spPr>
          <a:xfrm>
            <a:off x="4410646" y="4578058"/>
            <a:ext cx="388619" cy="70772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8575">
              <a:spcBef>
                <a:spcPts val="79"/>
              </a:spcBef>
            </a:pPr>
            <a:r>
              <a:rPr sz="1725" spc="-23" dirty="0">
                <a:latin typeface="Cambria Math"/>
                <a:cs typeface="Cambria Math"/>
              </a:rPr>
              <a:t>𝑤</a:t>
            </a:r>
            <a:r>
              <a:rPr sz="1856" spc="-33" baseline="-15151" dirty="0">
                <a:latin typeface="Cambria Math"/>
                <a:cs typeface="Cambria Math"/>
              </a:rPr>
              <a:t>1</a:t>
            </a:r>
            <a:endParaRPr sz="1856" baseline="-15151">
              <a:latin typeface="Cambria Math"/>
              <a:cs typeface="Cambria Math"/>
            </a:endParaRPr>
          </a:p>
          <a:p>
            <a:pPr marL="34290">
              <a:spcBef>
                <a:spcPts val="1294"/>
              </a:spcBef>
            </a:pPr>
            <a:r>
              <a:rPr sz="1725" i="1" dirty="0">
                <a:latin typeface="Calibri"/>
                <a:cs typeface="Calibri"/>
              </a:rPr>
              <a:t>The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45836" y="4361688"/>
            <a:ext cx="150971" cy="221933"/>
          </a:xfrm>
          <a:custGeom>
            <a:avLst/>
            <a:gdLst/>
            <a:ahLst/>
            <a:cxnLst/>
            <a:rect l="l" t="t" r="r" b="b"/>
            <a:pathLst>
              <a:path w="201295" h="295910">
                <a:moveTo>
                  <a:pt x="201168" y="0"/>
                </a:moveTo>
                <a:lnTo>
                  <a:pt x="0" y="0"/>
                </a:lnTo>
                <a:lnTo>
                  <a:pt x="0" y="295656"/>
                </a:lnTo>
                <a:lnTo>
                  <a:pt x="201168" y="295656"/>
                </a:lnTo>
                <a:lnTo>
                  <a:pt x="201168" y="0"/>
                </a:lnTo>
                <a:close/>
              </a:path>
            </a:pathLst>
          </a:custGeom>
          <a:solidFill>
            <a:srgbClr val="929A9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 txBox="1"/>
          <p:nvPr/>
        </p:nvSpPr>
        <p:spPr>
          <a:xfrm>
            <a:off x="5442490" y="4473626"/>
            <a:ext cx="433864" cy="797654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50959">
              <a:spcBef>
                <a:spcPts val="1080"/>
              </a:spcBef>
            </a:pPr>
            <a:r>
              <a:rPr sz="1725" spc="-8" dirty="0">
                <a:latin typeface="Cambria Math"/>
                <a:cs typeface="Cambria Math"/>
              </a:rPr>
              <a:t>𝑤</a:t>
            </a:r>
            <a:r>
              <a:rPr sz="1856" spc="-11" baseline="-15151" dirty="0">
                <a:latin typeface="Cambria Math"/>
                <a:cs typeface="Cambria Math"/>
              </a:rPr>
              <a:t>2</a:t>
            </a:r>
            <a:endParaRPr sz="1856" baseline="-15151">
              <a:latin typeface="Cambria Math"/>
              <a:cs typeface="Cambria Math"/>
            </a:endParaRPr>
          </a:p>
          <a:p>
            <a:pPr marL="28575">
              <a:spcBef>
                <a:spcPts val="1009"/>
              </a:spcBef>
            </a:pPr>
            <a:r>
              <a:rPr sz="1725" i="1" dirty="0">
                <a:latin typeface="Calibri"/>
                <a:cs typeface="Calibri"/>
              </a:rPr>
              <a:t>chef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63689" y="4365116"/>
            <a:ext cx="152400" cy="221933"/>
          </a:xfrm>
          <a:custGeom>
            <a:avLst/>
            <a:gdLst/>
            <a:ahLst/>
            <a:cxnLst/>
            <a:rect l="l" t="t" r="r" b="b"/>
            <a:pathLst>
              <a:path w="203200" h="295910">
                <a:moveTo>
                  <a:pt x="202692" y="0"/>
                </a:moveTo>
                <a:lnTo>
                  <a:pt x="0" y="0"/>
                </a:lnTo>
                <a:lnTo>
                  <a:pt x="0" y="295656"/>
                </a:lnTo>
                <a:lnTo>
                  <a:pt x="202692" y="295656"/>
                </a:lnTo>
                <a:lnTo>
                  <a:pt x="202692" y="0"/>
                </a:lnTo>
                <a:close/>
              </a:path>
            </a:pathLst>
          </a:custGeom>
          <a:solidFill>
            <a:srgbClr val="929A9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3" name="object 13"/>
          <p:cNvSpPr txBox="1"/>
          <p:nvPr/>
        </p:nvSpPr>
        <p:spPr>
          <a:xfrm>
            <a:off x="6561011" y="4476712"/>
            <a:ext cx="440055" cy="797654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50959">
              <a:spcBef>
                <a:spcPts val="1080"/>
              </a:spcBef>
            </a:pPr>
            <a:r>
              <a:rPr sz="1725" spc="-8" dirty="0">
                <a:latin typeface="Cambria Math"/>
                <a:cs typeface="Cambria Math"/>
              </a:rPr>
              <a:t>𝑤</a:t>
            </a:r>
            <a:r>
              <a:rPr sz="1856" spc="-11" baseline="-15151" dirty="0">
                <a:latin typeface="Cambria Math"/>
                <a:cs typeface="Cambria Math"/>
              </a:rPr>
              <a:t>3</a:t>
            </a:r>
            <a:endParaRPr sz="1856" baseline="-15151">
              <a:latin typeface="Cambria Math"/>
              <a:cs typeface="Cambria Math"/>
            </a:endParaRPr>
          </a:p>
          <a:p>
            <a:pPr marL="28575">
              <a:spcBef>
                <a:spcPts val="1009"/>
              </a:spcBef>
            </a:pPr>
            <a:r>
              <a:rPr sz="1725" i="1" dirty="0">
                <a:latin typeface="Calibri"/>
                <a:cs typeface="Calibri"/>
              </a:rPr>
              <a:t>who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8236457" y="4361688"/>
            <a:ext cx="152400" cy="221933"/>
          </a:xfrm>
          <a:custGeom>
            <a:avLst/>
            <a:gdLst/>
            <a:ahLst/>
            <a:cxnLst/>
            <a:rect l="l" t="t" r="r" b="b"/>
            <a:pathLst>
              <a:path w="203200" h="295910">
                <a:moveTo>
                  <a:pt x="202692" y="0"/>
                </a:moveTo>
                <a:lnTo>
                  <a:pt x="0" y="0"/>
                </a:lnTo>
                <a:lnTo>
                  <a:pt x="0" y="295656"/>
                </a:lnTo>
                <a:lnTo>
                  <a:pt x="202692" y="295656"/>
                </a:lnTo>
                <a:lnTo>
                  <a:pt x="202692" y="0"/>
                </a:lnTo>
                <a:close/>
              </a:path>
            </a:pathLst>
          </a:custGeom>
          <a:solidFill>
            <a:srgbClr val="929A9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/>
          <p:cNvSpPr txBox="1"/>
          <p:nvPr/>
        </p:nvSpPr>
        <p:spPr>
          <a:xfrm>
            <a:off x="8089011" y="4486199"/>
            <a:ext cx="464344" cy="797654"/>
          </a:xfrm>
          <a:prstGeom prst="rect">
            <a:avLst/>
          </a:prstGeom>
        </p:spPr>
        <p:txBody>
          <a:bodyPr vert="horz" wrap="square" lIns="0" tIns="137160" rIns="0" bIns="0" rtlCol="0">
            <a:spAutoFit/>
          </a:bodyPr>
          <a:lstStyle/>
          <a:p>
            <a:pPr marL="86678">
              <a:spcBef>
                <a:spcPts val="1080"/>
              </a:spcBef>
            </a:pPr>
            <a:r>
              <a:rPr sz="1725" spc="23" dirty="0">
                <a:latin typeface="Cambria Math"/>
                <a:cs typeface="Cambria Math"/>
              </a:rPr>
              <a:t>𝑤</a:t>
            </a:r>
            <a:r>
              <a:rPr sz="1856" spc="33" baseline="-15151" dirty="0">
                <a:latin typeface="Cambria Math"/>
                <a:cs typeface="Cambria Math"/>
              </a:rPr>
              <a:t>𝑇</a:t>
            </a:r>
            <a:endParaRPr sz="1856" baseline="-15151">
              <a:latin typeface="Cambria Math"/>
              <a:cs typeface="Cambria Math"/>
            </a:endParaRPr>
          </a:p>
          <a:p>
            <a:pPr marL="28575">
              <a:spcBef>
                <a:spcPts val="1009"/>
              </a:spcBef>
            </a:pPr>
            <a:r>
              <a:rPr sz="1725" i="1" dirty="0">
                <a:latin typeface="Calibri"/>
                <a:cs typeface="Calibri"/>
              </a:rPr>
              <a:t>food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423880" y="4064604"/>
            <a:ext cx="348138" cy="58669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3750" i="1" dirty="0">
                <a:latin typeface="Calibri"/>
                <a:cs typeface="Calibri"/>
              </a:rPr>
              <a:t>…</a:t>
            </a:r>
            <a:endParaRPr sz="375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4113658" y="3048380"/>
            <a:ext cx="4722971" cy="1296353"/>
            <a:chOff x="5484876" y="2921507"/>
            <a:chExt cx="6297295" cy="1728470"/>
          </a:xfrm>
        </p:grpSpPr>
        <p:sp>
          <p:nvSpPr>
            <p:cNvPr id="18" name="object 18"/>
            <p:cNvSpPr/>
            <p:nvPr/>
          </p:nvSpPr>
          <p:spPr>
            <a:xfrm>
              <a:off x="5484876" y="4027931"/>
              <a:ext cx="6297295" cy="622300"/>
            </a:xfrm>
            <a:custGeom>
              <a:avLst/>
              <a:gdLst/>
              <a:ahLst/>
              <a:cxnLst/>
              <a:rect l="l" t="t" r="r" b="b"/>
              <a:pathLst>
                <a:path w="6297295" h="622300">
                  <a:moveTo>
                    <a:pt x="6193535" y="0"/>
                  </a:moveTo>
                  <a:lnTo>
                    <a:pt x="103632" y="0"/>
                  </a:lnTo>
                  <a:lnTo>
                    <a:pt x="63275" y="8137"/>
                  </a:lnTo>
                  <a:lnTo>
                    <a:pt x="30337" y="30337"/>
                  </a:lnTo>
                  <a:lnTo>
                    <a:pt x="8137" y="63275"/>
                  </a:lnTo>
                  <a:lnTo>
                    <a:pt x="0" y="103632"/>
                  </a:lnTo>
                  <a:lnTo>
                    <a:pt x="0" y="518160"/>
                  </a:lnTo>
                  <a:lnTo>
                    <a:pt x="8137" y="558516"/>
                  </a:lnTo>
                  <a:lnTo>
                    <a:pt x="30337" y="591454"/>
                  </a:lnTo>
                  <a:lnTo>
                    <a:pt x="63275" y="613654"/>
                  </a:lnTo>
                  <a:lnTo>
                    <a:pt x="103632" y="621792"/>
                  </a:lnTo>
                  <a:lnTo>
                    <a:pt x="6193535" y="621792"/>
                  </a:lnTo>
                  <a:lnTo>
                    <a:pt x="6233892" y="613654"/>
                  </a:lnTo>
                  <a:lnTo>
                    <a:pt x="6266830" y="591454"/>
                  </a:lnTo>
                  <a:lnTo>
                    <a:pt x="6289030" y="558516"/>
                  </a:lnTo>
                  <a:lnTo>
                    <a:pt x="6297168" y="518160"/>
                  </a:lnTo>
                  <a:lnTo>
                    <a:pt x="6297168" y="103632"/>
                  </a:lnTo>
                  <a:lnTo>
                    <a:pt x="6289030" y="63275"/>
                  </a:lnTo>
                  <a:lnTo>
                    <a:pt x="6266830" y="30337"/>
                  </a:lnTo>
                  <a:lnTo>
                    <a:pt x="6233892" y="8137"/>
                  </a:lnTo>
                  <a:lnTo>
                    <a:pt x="6193535" y="0"/>
                  </a:lnTo>
                  <a:close/>
                </a:path>
              </a:pathLst>
            </a:custGeom>
            <a:solidFill>
              <a:srgbClr val="C0EFE9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" name="object 19"/>
            <p:cNvSpPr/>
            <p:nvPr/>
          </p:nvSpPr>
          <p:spPr>
            <a:xfrm>
              <a:off x="6048756" y="3855719"/>
              <a:ext cx="5073650" cy="342900"/>
            </a:xfrm>
            <a:custGeom>
              <a:avLst/>
              <a:gdLst/>
              <a:ahLst/>
              <a:cxnLst/>
              <a:rect l="l" t="t" r="r" b="b"/>
              <a:pathLst>
                <a:path w="5073650" h="342900">
                  <a:moveTo>
                    <a:pt x="76200" y="76200"/>
                  </a:moveTo>
                  <a:lnTo>
                    <a:pt x="69850" y="63500"/>
                  </a:lnTo>
                  <a:lnTo>
                    <a:pt x="38100" y="0"/>
                  </a:lnTo>
                  <a:lnTo>
                    <a:pt x="0" y="76200"/>
                  </a:lnTo>
                  <a:lnTo>
                    <a:pt x="31750" y="76200"/>
                  </a:lnTo>
                  <a:lnTo>
                    <a:pt x="31750" y="296672"/>
                  </a:lnTo>
                  <a:lnTo>
                    <a:pt x="44450" y="296672"/>
                  </a:lnTo>
                  <a:lnTo>
                    <a:pt x="44450" y="76200"/>
                  </a:lnTo>
                  <a:lnTo>
                    <a:pt x="76200" y="76200"/>
                  </a:lnTo>
                  <a:close/>
                </a:path>
                <a:path w="5073650" h="342900">
                  <a:moveTo>
                    <a:pt x="1484376" y="105156"/>
                  </a:moveTo>
                  <a:lnTo>
                    <a:pt x="1478026" y="92456"/>
                  </a:lnTo>
                  <a:lnTo>
                    <a:pt x="1446276" y="28956"/>
                  </a:lnTo>
                  <a:lnTo>
                    <a:pt x="1408176" y="105156"/>
                  </a:lnTo>
                  <a:lnTo>
                    <a:pt x="1439926" y="105156"/>
                  </a:lnTo>
                  <a:lnTo>
                    <a:pt x="1439926" y="325628"/>
                  </a:lnTo>
                  <a:lnTo>
                    <a:pt x="1452626" y="325628"/>
                  </a:lnTo>
                  <a:lnTo>
                    <a:pt x="1452626" y="105156"/>
                  </a:lnTo>
                  <a:lnTo>
                    <a:pt x="1484376" y="105156"/>
                  </a:lnTo>
                  <a:close/>
                </a:path>
                <a:path w="5073650" h="342900">
                  <a:moveTo>
                    <a:pt x="2976372" y="105156"/>
                  </a:moveTo>
                  <a:lnTo>
                    <a:pt x="2970022" y="92456"/>
                  </a:lnTo>
                  <a:lnTo>
                    <a:pt x="2938272" y="28956"/>
                  </a:lnTo>
                  <a:lnTo>
                    <a:pt x="2900172" y="105156"/>
                  </a:lnTo>
                  <a:lnTo>
                    <a:pt x="2931922" y="105156"/>
                  </a:lnTo>
                  <a:lnTo>
                    <a:pt x="2931922" y="325628"/>
                  </a:lnTo>
                  <a:lnTo>
                    <a:pt x="2944622" y="325628"/>
                  </a:lnTo>
                  <a:lnTo>
                    <a:pt x="2944622" y="105156"/>
                  </a:lnTo>
                  <a:lnTo>
                    <a:pt x="2976372" y="105156"/>
                  </a:lnTo>
                  <a:close/>
                </a:path>
                <a:path w="5073650" h="342900">
                  <a:moveTo>
                    <a:pt x="5073396" y="121920"/>
                  </a:moveTo>
                  <a:lnTo>
                    <a:pt x="5067046" y="109220"/>
                  </a:lnTo>
                  <a:lnTo>
                    <a:pt x="5035296" y="45720"/>
                  </a:lnTo>
                  <a:lnTo>
                    <a:pt x="4997196" y="121920"/>
                  </a:lnTo>
                  <a:lnTo>
                    <a:pt x="5028946" y="121920"/>
                  </a:lnTo>
                  <a:lnTo>
                    <a:pt x="5028946" y="342392"/>
                  </a:lnTo>
                  <a:lnTo>
                    <a:pt x="5041646" y="342392"/>
                  </a:lnTo>
                  <a:lnTo>
                    <a:pt x="5041646" y="121920"/>
                  </a:lnTo>
                  <a:lnTo>
                    <a:pt x="5073396" y="12192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" name="object 20"/>
            <p:cNvSpPr/>
            <p:nvPr/>
          </p:nvSpPr>
          <p:spPr>
            <a:xfrm>
              <a:off x="5846064" y="3483863"/>
              <a:ext cx="528955" cy="384175"/>
            </a:xfrm>
            <a:custGeom>
              <a:avLst/>
              <a:gdLst/>
              <a:ahLst/>
              <a:cxnLst/>
              <a:rect l="l" t="t" r="r" b="b"/>
              <a:pathLst>
                <a:path w="528954" h="384175">
                  <a:moveTo>
                    <a:pt x="464820" y="0"/>
                  </a:moveTo>
                  <a:lnTo>
                    <a:pt x="64008" y="0"/>
                  </a:lnTo>
                  <a:lnTo>
                    <a:pt x="39112" y="5036"/>
                  </a:lnTo>
                  <a:lnTo>
                    <a:pt x="18764" y="18764"/>
                  </a:lnTo>
                  <a:lnTo>
                    <a:pt x="5036" y="39112"/>
                  </a:lnTo>
                  <a:lnTo>
                    <a:pt x="0" y="64008"/>
                  </a:lnTo>
                  <a:lnTo>
                    <a:pt x="0" y="320040"/>
                  </a:lnTo>
                  <a:lnTo>
                    <a:pt x="5036" y="344935"/>
                  </a:lnTo>
                  <a:lnTo>
                    <a:pt x="18764" y="365283"/>
                  </a:lnTo>
                  <a:lnTo>
                    <a:pt x="39112" y="379011"/>
                  </a:lnTo>
                  <a:lnTo>
                    <a:pt x="64008" y="384048"/>
                  </a:lnTo>
                  <a:lnTo>
                    <a:pt x="464820" y="384048"/>
                  </a:lnTo>
                  <a:lnTo>
                    <a:pt x="489715" y="379011"/>
                  </a:lnTo>
                  <a:lnTo>
                    <a:pt x="510063" y="365283"/>
                  </a:lnTo>
                  <a:lnTo>
                    <a:pt x="523791" y="344935"/>
                  </a:lnTo>
                  <a:lnTo>
                    <a:pt x="528827" y="320040"/>
                  </a:lnTo>
                  <a:lnTo>
                    <a:pt x="528827" y="64008"/>
                  </a:lnTo>
                  <a:lnTo>
                    <a:pt x="523791" y="39112"/>
                  </a:lnTo>
                  <a:lnTo>
                    <a:pt x="510063" y="18764"/>
                  </a:lnTo>
                  <a:lnTo>
                    <a:pt x="489715" y="5036"/>
                  </a:lnTo>
                  <a:lnTo>
                    <a:pt x="464820" y="0"/>
                  </a:lnTo>
                  <a:close/>
                </a:path>
              </a:pathLst>
            </a:custGeom>
            <a:solidFill>
              <a:srgbClr val="FFACF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" name="object 21"/>
            <p:cNvSpPr/>
            <p:nvPr/>
          </p:nvSpPr>
          <p:spPr>
            <a:xfrm>
              <a:off x="5984748" y="2921507"/>
              <a:ext cx="5200015" cy="344805"/>
            </a:xfrm>
            <a:custGeom>
              <a:avLst/>
              <a:gdLst/>
              <a:ahLst/>
              <a:cxnLst/>
              <a:rect l="l" t="t" r="r" b="b"/>
              <a:pathLst>
                <a:path w="5200015" h="344804">
                  <a:moveTo>
                    <a:pt x="202692" y="0"/>
                  </a:moveTo>
                  <a:lnTo>
                    <a:pt x="0" y="0"/>
                  </a:lnTo>
                  <a:lnTo>
                    <a:pt x="0" y="297180"/>
                  </a:lnTo>
                  <a:lnTo>
                    <a:pt x="202692" y="297180"/>
                  </a:lnTo>
                  <a:lnTo>
                    <a:pt x="202692" y="0"/>
                  </a:lnTo>
                  <a:close/>
                </a:path>
                <a:path w="5200015" h="344804">
                  <a:moveTo>
                    <a:pt x="1610868" y="30480"/>
                  </a:moveTo>
                  <a:lnTo>
                    <a:pt x="1409700" y="30480"/>
                  </a:lnTo>
                  <a:lnTo>
                    <a:pt x="1409700" y="327660"/>
                  </a:lnTo>
                  <a:lnTo>
                    <a:pt x="1610868" y="327660"/>
                  </a:lnTo>
                  <a:lnTo>
                    <a:pt x="1610868" y="30480"/>
                  </a:lnTo>
                  <a:close/>
                </a:path>
                <a:path w="5200015" h="344804">
                  <a:moveTo>
                    <a:pt x="3102864" y="35052"/>
                  </a:moveTo>
                  <a:lnTo>
                    <a:pt x="2900172" y="35052"/>
                  </a:lnTo>
                  <a:lnTo>
                    <a:pt x="2900172" y="330708"/>
                  </a:lnTo>
                  <a:lnTo>
                    <a:pt x="3102864" y="330708"/>
                  </a:lnTo>
                  <a:lnTo>
                    <a:pt x="3102864" y="35052"/>
                  </a:lnTo>
                  <a:close/>
                </a:path>
                <a:path w="5200015" h="344804">
                  <a:moveTo>
                    <a:pt x="5199888" y="47256"/>
                  </a:moveTo>
                  <a:lnTo>
                    <a:pt x="4997196" y="47256"/>
                  </a:lnTo>
                  <a:lnTo>
                    <a:pt x="4997196" y="344424"/>
                  </a:lnTo>
                  <a:lnTo>
                    <a:pt x="5199888" y="344424"/>
                  </a:lnTo>
                  <a:lnTo>
                    <a:pt x="5199888" y="47256"/>
                  </a:lnTo>
                  <a:close/>
                </a:path>
              </a:pathLst>
            </a:custGeom>
            <a:solidFill>
              <a:srgbClr val="929A9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869055" y="5573267"/>
            <a:ext cx="5181600" cy="236090"/>
          </a:xfrm>
          <a:prstGeom prst="rect">
            <a:avLst/>
          </a:prstGeom>
          <a:ln w="9525">
            <a:solidFill>
              <a:srgbClr val="60005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31934">
              <a:lnSpc>
                <a:spcPts val="1868"/>
              </a:lnSpc>
            </a:pPr>
            <a:r>
              <a:rPr sz="1575" dirty="0">
                <a:solidFill>
                  <a:srgbClr val="600058"/>
                </a:solidFill>
                <a:latin typeface="Calibri"/>
                <a:cs typeface="Calibri"/>
              </a:rPr>
              <a:t>Intuition:</a:t>
            </a:r>
            <a:r>
              <a:rPr sz="1575" spc="-11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575" dirty="0">
                <a:solidFill>
                  <a:srgbClr val="600058"/>
                </a:solidFill>
                <a:latin typeface="Calibri"/>
                <a:cs typeface="Calibri"/>
              </a:rPr>
              <a:t>the</a:t>
            </a:r>
            <a:r>
              <a:rPr sz="1575" spc="-4" dirty="0">
                <a:solidFill>
                  <a:srgbClr val="600058"/>
                </a:solidFill>
                <a:latin typeface="Calibri"/>
                <a:cs typeface="Calibri"/>
              </a:rPr>
              <a:t> FF</a:t>
            </a:r>
            <a:r>
              <a:rPr sz="1575" spc="-8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575" spc="-4" dirty="0">
                <a:solidFill>
                  <a:srgbClr val="600058"/>
                </a:solidFill>
                <a:latin typeface="Calibri"/>
                <a:cs typeface="Calibri"/>
              </a:rPr>
              <a:t>network </a:t>
            </a:r>
            <a:r>
              <a:rPr sz="1575" spc="-8" dirty="0">
                <a:solidFill>
                  <a:srgbClr val="600058"/>
                </a:solidFill>
                <a:latin typeface="Calibri"/>
                <a:cs typeface="Calibri"/>
              </a:rPr>
              <a:t>processes</a:t>
            </a:r>
            <a:r>
              <a:rPr sz="1575" spc="30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575" dirty="0">
                <a:solidFill>
                  <a:srgbClr val="600058"/>
                </a:solidFill>
                <a:latin typeface="Calibri"/>
                <a:cs typeface="Calibri"/>
              </a:rPr>
              <a:t>the</a:t>
            </a:r>
            <a:r>
              <a:rPr sz="1575" spc="-4" dirty="0">
                <a:solidFill>
                  <a:srgbClr val="600058"/>
                </a:solidFill>
                <a:latin typeface="Calibri"/>
                <a:cs typeface="Calibri"/>
              </a:rPr>
              <a:t> result</a:t>
            </a:r>
            <a:r>
              <a:rPr sz="1575" spc="8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575" spc="-4" dirty="0">
                <a:solidFill>
                  <a:srgbClr val="600058"/>
                </a:solidFill>
                <a:latin typeface="Calibri"/>
                <a:cs typeface="Calibri"/>
              </a:rPr>
              <a:t>of</a:t>
            </a:r>
            <a:r>
              <a:rPr sz="1575" spc="-8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575" dirty="0">
                <a:solidFill>
                  <a:srgbClr val="600058"/>
                </a:solidFill>
                <a:latin typeface="Calibri"/>
                <a:cs typeface="Calibri"/>
              </a:rPr>
              <a:t>attention</a:t>
            </a:r>
            <a:endParaRPr sz="1575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57795" y="3454241"/>
            <a:ext cx="245745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pc="60" dirty="0">
                <a:latin typeface="Calibri"/>
                <a:cs typeface="Calibri"/>
              </a:rPr>
              <a:t>FF</a:t>
            </a:r>
            <a:endParaRPr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452111" y="3467861"/>
            <a:ext cx="396716" cy="289560"/>
          </a:xfrm>
          <a:custGeom>
            <a:avLst/>
            <a:gdLst/>
            <a:ahLst/>
            <a:cxnLst/>
            <a:rect l="l" t="t" r="r" b="b"/>
            <a:pathLst>
              <a:path w="528954" h="386079">
                <a:moveTo>
                  <a:pt x="464566" y="0"/>
                </a:moveTo>
                <a:lnTo>
                  <a:pt x="64262" y="0"/>
                </a:lnTo>
                <a:lnTo>
                  <a:pt x="39272" y="5058"/>
                </a:lnTo>
                <a:lnTo>
                  <a:pt x="18843" y="18843"/>
                </a:lnTo>
                <a:lnTo>
                  <a:pt x="5058" y="39272"/>
                </a:lnTo>
                <a:lnTo>
                  <a:pt x="0" y="64262"/>
                </a:lnTo>
                <a:lnTo>
                  <a:pt x="0" y="321310"/>
                </a:lnTo>
                <a:lnTo>
                  <a:pt x="5058" y="346299"/>
                </a:lnTo>
                <a:lnTo>
                  <a:pt x="18843" y="366728"/>
                </a:lnTo>
                <a:lnTo>
                  <a:pt x="39272" y="380513"/>
                </a:lnTo>
                <a:lnTo>
                  <a:pt x="64262" y="385572"/>
                </a:lnTo>
                <a:lnTo>
                  <a:pt x="464566" y="385572"/>
                </a:lnTo>
                <a:lnTo>
                  <a:pt x="489555" y="380513"/>
                </a:lnTo>
                <a:lnTo>
                  <a:pt x="509984" y="366728"/>
                </a:lnTo>
                <a:lnTo>
                  <a:pt x="523769" y="346299"/>
                </a:lnTo>
                <a:lnTo>
                  <a:pt x="528827" y="321310"/>
                </a:lnTo>
                <a:lnTo>
                  <a:pt x="528827" y="64262"/>
                </a:lnTo>
                <a:lnTo>
                  <a:pt x="523769" y="39272"/>
                </a:lnTo>
                <a:lnTo>
                  <a:pt x="509984" y="18843"/>
                </a:lnTo>
                <a:lnTo>
                  <a:pt x="489555" y="5058"/>
                </a:lnTo>
                <a:lnTo>
                  <a:pt x="464566" y="0"/>
                </a:lnTo>
                <a:close/>
              </a:path>
            </a:pathLst>
          </a:custGeom>
          <a:solidFill>
            <a:srgbClr val="FFACF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5" name="object 25"/>
          <p:cNvSpPr txBox="1"/>
          <p:nvPr/>
        </p:nvSpPr>
        <p:spPr>
          <a:xfrm>
            <a:off x="5526023" y="3452432"/>
            <a:ext cx="245745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pc="60" dirty="0">
                <a:latin typeface="Calibri"/>
                <a:cs typeface="Calibri"/>
              </a:rPr>
              <a:t>FF</a:t>
            </a:r>
            <a:endParaRPr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6541390" y="3467861"/>
            <a:ext cx="396716" cy="289560"/>
          </a:xfrm>
          <a:custGeom>
            <a:avLst/>
            <a:gdLst/>
            <a:ahLst/>
            <a:cxnLst/>
            <a:rect l="l" t="t" r="r" b="b"/>
            <a:pathLst>
              <a:path w="528954" h="386079">
                <a:moveTo>
                  <a:pt x="464566" y="0"/>
                </a:moveTo>
                <a:lnTo>
                  <a:pt x="64262" y="0"/>
                </a:lnTo>
                <a:lnTo>
                  <a:pt x="39272" y="5058"/>
                </a:lnTo>
                <a:lnTo>
                  <a:pt x="18843" y="18843"/>
                </a:lnTo>
                <a:lnTo>
                  <a:pt x="5058" y="39272"/>
                </a:lnTo>
                <a:lnTo>
                  <a:pt x="0" y="64262"/>
                </a:lnTo>
                <a:lnTo>
                  <a:pt x="0" y="321310"/>
                </a:lnTo>
                <a:lnTo>
                  <a:pt x="5058" y="346299"/>
                </a:lnTo>
                <a:lnTo>
                  <a:pt x="18843" y="366728"/>
                </a:lnTo>
                <a:lnTo>
                  <a:pt x="39272" y="380513"/>
                </a:lnTo>
                <a:lnTo>
                  <a:pt x="64262" y="385572"/>
                </a:lnTo>
                <a:lnTo>
                  <a:pt x="464566" y="385572"/>
                </a:lnTo>
                <a:lnTo>
                  <a:pt x="489555" y="380513"/>
                </a:lnTo>
                <a:lnTo>
                  <a:pt x="509984" y="366728"/>
                </a:lnTo>
                <a:lnTo>
                  <a:pt x="523769" y="346299"/>
                </a:lnTo>
                <a:lnTo>
                  <a:pt x="528827" y="321310"/>
                </a:lnTo>
                <a:lnTo>
                  <a:pt x="528827" y="64262"/>
                </a:lnTo>
                <a:lnTo>
                  <a:pt x="523769" y="39272"/>
                </a:lnTo>
                <a:lnTo>
                  <a:pt x="509984" y="18843"/>
                </a:lnTo>
                <a:lnTo>
                  <a:pt x="489555" y="5058"/>
                </a:lnTo>
                <a:lnTo>
                  <a:pt x="464566" y="0"/>
                </a:lnTo>
                <a:close/>
              </a:path>
            </a:pathLst>
          </a:custGeom>
          <a:solidFill>
            <a:srgbClr val="FFACF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7" name="object 27"/>
          <p:cNvSpPr txBox="1"/>
          <p:nvPr/>
        </p:nvSpPr>
        <p:spPr>
          <a:xfrm>
            <a:off x="5818441" y="3452431"/>
            <a:ext cx="1314926" cy="79444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806291">
              <a:spcBef>
                <a:spcPts val="75"/>
              </a:spcBef>
            </a:pPr>
            <a:r>
              <a:rPr spc="60" dirty="0">
                <a:latin typeface="Calibri"/>
                <a:cs typeface="Calibri"/>
              </a:rPr>
              <a:t>FF</a:t>
            </a:r>
            <a:endParaRPr>
              <a:latin typeface="Calibri"/>
              <a:cs typeface="Calibri"/>
            </a:endParaRPr>
          </a:p>
          <a:p>
            <a:pPr marL="9525">
              <a:spcBef>
                <a:spcPts val="1766"/>
              </a:spcBef>
            </a:pPr>
            <a:r>
              <a:rPr spc="15" dirty="0">
                <a:latin typeface="Calibri"/>
                <a:cs typeface="Calibri"/>
              </a:rPr>
              <a:t>self-attention</a:t>
            </a:r>
            <a:endParaRPr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102727" y="3474720"/>
            <a:ext cx="396716" cy="288131"/>
          </a:xfrm>
          <a:custGeom>
            <a:avLst/>
            <a:gdLst/>
            <a:ahLst/>
            <a:cxnLst/>
            <a:rect l="l" t="t" r="r" b="b"/>
            <a:pathLst>
              <a:path w="528954" h="384175">
                <a:moveTo>
                  <a:pt x="464820" y="0"/>
                </a:moveTo>
                <a:lnTo>
                  <a:pt x="64008" y="0"/>
                </a:lnTo>
                <a:lnTo>
                  <a:pt x="39112" y="5036"/>
                </a:lnTo>
                <a:lnTo>
                  <a:pt x="18764" y="18764"/>
                </a:lnTo>
                <a:lnTo>
                  <a:pt x="5036" y="39112"/>
                </a:lnTo>
                <a:lnTo>
                  <a:pt x="0" y="64007"/>
                </a:lnTo>
                <a:lnTo>
                  <a:pt x="0" y="320039"/>
                </a:lnTo>
                <a:lnTo>
                  <a:pt x="5036" y="344935"/>
                </a:lnTo>
                <a:lnTo>
                  <a:pt x="18764" y="365283"/>
                </a:lnTo>
                <a:lnTo>
                  <a:pt x="39112" y="379011"/>
                </a:lnTo>
                <a:lnTo>
                  <a:pt x="64008" y="384047"/>
                </a:lnTo>
                <a:lnTo>
                  <a:pt x="464820" y="384047"/>
                </a:lnTo>
                <a:lnTo>
                  <a:pt x="489715" y="379011"/>
                </a:lnTo>
                <a:lnTo>
                  <a:pt x="510063" y="365283"/>
                </a:lnTo>
                <a:lnTo>
                  <a:pt x="523791" y="344935"/>
                </a:lnTo>
                <a:lnTo>
                  <a:pt x="528828" y="320039"/>
                </a:lnTo>
                <a:lnTo>
                  <a:pt x="528828" y="64007"/>
                </a:lnTo>
                <a:lnTo>
                  <a:pt x="523791" y="39112"/>
                </a:lnTo>
                <a:lnTo>
                  <a:pt x="510063" y="18764"/>
                </a:lnTo>
                <a:lnTo>
                  <a:pt x="489715" y="5036"/>
                </a:lnTo>
                <a:lnTo>
                  <a:pt x="464820" y="0"/>
                </a:lnTo>
                <a:close/>
              </a:path>
            </a:pathLst>
          </a:custGeom>
          <a:solidFill>
            <a:srgbClr val="FFACF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9" name="object 29"/>
          <p:cNvSpPr txBox="1"/>
          <p:nvPr/>
        </p:nvSpPr>
        <p:spPr>
          <a:xfrm>
            <a:off x="8176450" y="3459004"/>
            <a:ext cx="245745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pc="60" dirty="0">
                <a:latin typeface="Calibri"/>
                <a:cs typeface="Calibri"/>
              </a:rPr>
              <a:t>FF</a:t>
            </a:r>
            <a:endParaRPr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536567" y="3271265"/>
            <a:ext cx="3805238" cy="258128"/>
          </a:xfrm>
          <a:custGeom>
            <a:avLst/>
            <a:gdLst/>
            <a:ahLst/>
            <a:cxnLst/>
            <a:rect l="l" t="t" r="r" b="b"/>
            <a:pathLst>
              <a:path w="5073650" h="344170">
                <a:moveTo>
                  <a:pt x="76200" y="76200"/>
                </a:moveTo>
                <a:lnTo>
                  <a:pt x="69850" y="63500"/>
                </a:lnTo>
                <a:lnTo>
                  <a:pt x="38100" y="0"/>
                </a:lnTo>
                <a:lnTo>
                  <a:pt x="0" y="76200"/>
                </a:lnTo>
                <a:lnTo>
                  <a:pt x="31750" y="76200"/>
                </a:lnTo>
                <a:lnTo>
                  <a:pt x="31750" y="296672"/>
                </a:lnTo>
                <a:lnTo>
                  <a:pt x="44450" y="296672"/>
                </a:lnTo>
                <a:lnTo>
                  <a:pt x="44450" y="76200"/>
                </a:lnTo>
                <a:lnTo>
                  <a:pt x="76200" y="76200"/>
                </a:lnTo>
                <a:close/>
              </a:path>
              <a:path w="5073650" h="344170">
                <a:moveTo>
                  <a:pt x="1484376" y="106680"/>
                </a:moveTo>
                <a:lnTo>
                  <a:pt x="1478026" y="93980"/>
                </a:lnTo>
                <a:lnTo>
                  <a:pt x="1446276" y="30480"/>
                </a:lnTo>
                <a:lnTo>
                  <a:pt x="1408176" y="106680"/>
                </a:lnTo>
                <a:lnTo>
                  <a:pt x="1439926" y="106680"/>
                </a:lnTo>
                <a:lnTo>
                  <a:pt x="1439926" y="327152"/>
                </a:lnTo>
                <a:lnTo>
                  <a:pt x="1452626" y="327152"/>
                </a:lnTo>
                <a:lnTo>
                  <a:pt x="1452626" y="106680"/>
                </a:lnTo>
                <a:lnTo>
                  <a:pt x="1484376" y="106680"/>
                </a:lnTo>
                <a:close/>
              </a:path>
              <a:path w="5073650" h="344170">
                <a:moveTo>
                  <a:pt x="2976372" y="106680"/>
                </a:moveTo>
                <a:lnTo>
                  <a:pt x="2970022" y="93980"/>
                </a:lnTo>
                <a:lnTo>
                  <a:pt x="2938272" y="30480"/>
                </a:lnTo>
                <a:lnTo>
                  <a:pt x="2900172" y="106680"/>
                </a:lnTo>
                <a:lnTo>
                  <a:pt x="2931922" y="106680"/>
                </a:lnTo>
                <a:lnTo>
                  <a:pt x="2931922" y="327152"/>
                </a:lnTo>
                <a:lnTo>
                  <a:pt x="2944622" y="327152"/>
                </a:lnTo>
                <a:lnTo>
                  <a:pt x="2944622" y="106680"/>
                </a:lnTo>
                <a:lnTo>
                  <a:pt x="2976372" y="106680"/>
                </a:lnTo>
                <a:close/>
              </a:path>
              <a:path w="5073650" h="344170">
                <a:moveTo>
                  <a:pt x="5073396" y="123444"/>
                </a:moveTo>
                <a:lnTo>
                  <a:pt x="5067046" y="110744"/>
                </a:lnTo>
                <a:lnTo>
                  <a:pt x="5035296" y="47244"/>
                </a:lnTo>
                <a:lnTo>
                  <a:pt x="4997196" y="123444"/>
                </a:lnTo>
                <a:lnTo>
                  <a:pt x="5028946" y="123444"/>
                </a:lnTo>
                <a:lnTo>
                  <a:pt x="5028946" y="343916"/>
                </a:lnTo>
                <a:lnTo>
                  <a:pt x="5041646" y="343916"/>
                </a:lnTo>
                <a:lnTo>
                  <a:pt x="5041646" y="123444"/>
                </a:lnTo>
                <a:lnTo>
                  <a:pt x="5073396" y="123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1" name="object 31"/>
          <p:cNvSpPr txBox="1"/>
          <p:nvPr/>
        </p:nvSpPr>
        <p:spPr>
          <a:xfrm>
            <a:off x="7423880" y="2778727"/>
            <a:ext cx="348138" cy="58718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3750" i="1" dirty="0">
                <a:latin typeface="Calibri"/>
                <a:cs typeface="Calibri"/>
              </a:rPr>
              <a:t>…</a:t>
            </a:r>
            <a:endParaRPr sz="375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4113658" y="1762506"/>
            <a:ext cx="4722971" cy="1296353"/>
            <a:chOff x="5484876" y="1207008"/>
            <a:chExt cx="6297295" cy="1728470"/>
          </a:xfrm>
        </p:grpSpPr>
        <p:sp>
          <p:nvSpPr>
            <p:cNvPr id="33" name="object 33"/>
            <p:cNvSpPr/>
            <p:nvPr/>
          </p:nvSpPr>
          <p:spPr>
            <a:xfrm>
              <a:off x="5484876" y="2313432"/>
              <a:ext cx="6297295" cy="622300"/>
            </a:xfrm>
            <a:custGeom>
              <a:avLst/>
              <a:gdLst/>
              <a:ahLst/>
              <a:cxnLst/>
              <a:rect l="l" t="t" r="r" b="b"/>
              <a:pathLst>
                <a:path w="6297295" h="622300">
                  <a:moveTo>
                    <a:pt x="6193535" y="0"/>
                  </a:moveTo>
                  <a:lnTo>
                    <a:pt x="103632" y="0"/>
                  </a:lnTo>
                  <a:lnTo>
                    <a:pt x="63275" y="8137"/>
                  </a:lnTo>
                  <a:lnTo>
                    <a:pt x="30337" y="30337"/>
                  </a:lnTo>
                  <a:lnTo>
                    <a:pt x="8137" y="63275"/>
                  </a:lnTo>
                  <a:lnTo>
                    <a:pt x="0" y="103631"/>
                  </a:lnTo>
                  <a:lnTo>
                    <a:pt x="0" y="518159"/>
                  </a:lnTo>
                  <a:lnTo>
                    <a:pt x="8137" y="558516"/>
                  </a:lnTo>
                  <a:lnTo>
                    <a:pt x="30337" y="591454"/>
                  </a:lnTo>
                  <a:lnTo>
                    <a:pt x="63275" y="613654"/>
                  </a:lnTo>
                  <a:lnTo>
                    <a:pt x="103632" y="621791"/>
                  </a:lnTo>
                  <a:lnTo>
                    <a:pt x="6193535" y="621791"/>
                  </a:lnTo>
                  <a:lnTo>
                    <a:pt x="6233892" y="613654"/>
                  </a:lnTo>
                  <a:lnTo>
                    <a:pt x="6266830" y="591454"/>
                  </a:lnTo>
                  <a:lnTo>
                    <a:pt x="6289030" y="558516"/>
                  </a:lnTo>
                  <a:lnTo>
                    <a:pt x="6297168" y="518159"/>
                  </a:lnTo>
                  <a:lnTo>
                    <a:pt x="6297168" y="103631"/>
                  </a:lnTo>
                  <a:lnTo>
                    <a:pt x="6289030" y="63275"/>
                  </a:lnTo>
                  <a:lnTo>
                    <a:pt x="6266830" y="30337"/>
                  </a:lnTo>
                  <a:lnTo>
                    <a:pt x="6233892" y="8137"/>
                  </a:lnTo>
                  <a:lnTo>
                    <a:pt x="6193535" y="0"/>
                  </a:lnTo>
                  <a:close/>
                </a:path>
              </a:pathLst>
            </a:custGeom>
            <a:solidFill>
              <a:srgbClr val="C0EFE9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4" name="object 34"/>
            <p:cNvSpPr/>
            <p:nvPr/>
          </p:nvSpPr>
          <p:spPr>
            <a:xfrm>
              <a:off x="6048756" y="2141219"/>
              <a:ext cx="5073650" cy="344170"/>
            </a:xfrm>
            <a:custGeom>
              <a:avLst/>
              <a:gdLst/>
              <a:ahLst/>
              <a:cxnLst/>
              <a:rect l="l" t="t" r="r" b="b"/>
              <a:pathLst>
                <a:path w="5073650" h="344169">
                  <a:moveTo>
                    <a:pt x="76200" y="76200"/>
                  </a:moveTo>
                  <a:lnTo>
                    <a:pt x="69850" y="63500"/>
                  </a:lnTo>
                  <a:lnTo>
                    <a:pt x="38100" y="0"/>
                  </a:lnTo>
                  <a:lnTo>
                    <a:pt x="0" y="76200"/>
                  </a:lnTo>
                  <a:lnTo>
                    <a:pt x="31750" y="76200"/>
                  </a:lnTo>
                  <a:lnTo>
                    <a:pt x="31750" y="296672"/>
                  </a:lnTo>
                  <a:lnTo>
                    <a:pt x="44450" y="296672"/>
                  </a:lnTo>
                  <a:lnTo>
                    <a:pt x="44450" y="76200"/>
                  </a:lnTo>
                  <a:lnTo>
                    <a:pt x="76200" y="76200"/>
                  </a:lnTo>
                  <a:close/>
                </a:path>
                <a:path w="5073650" h="344169">
                  <a:moveTo>
                    <a:pt x="1484376" y="106680"/>
                  </a:moveTo>
                  <a:lnTo>
                    <a:pt x="1478026" y="93980"/>
                  </a:lnTo>
                  <a:lnTo>
                    <a:pt x="1446276" y="30480"/>
                  </a:lnTo>
                  <a:lnTo>
                    <a:pt x="1408176" y="106680"/>
                  </a:lnTo>
                  <a:lnTo>
                    <a:pt x="1439926" y="106680"/>
                  </a:lnTo>
                  <a:lnTo>
                    <a:pt x="1439926" y="327152"/>
                  </a:lnTo>
                  <a:lnTo>
                    <a:pt x="1452626" y="327152"/>
                  </a:lnTo>
                  <a:lnTo>
                    <a:pt x="1452626" y="106680"/>
                  </a:lnTo>
                  <a:lnTo>
                    <a:pt x="1484376" y="106680"/>
                  </a:lnTo>
                  <a:close/>
                </a:path>
                <a:path w="5073650" h="344169">
                  <a:moveTo>
                    <a:pt x="2976372" y="106680"/>
                  </a:moveTo>
                  <a:lnTo>
                    <a:pt x="2970022" y="93980"/>
                  </a:lnTo>
                  <a:lnTo>
                    <a:pt x="2938272" y="30480"/>
                  </a:lnTo>
                  <a:lnTo>
                    <a:pt x="2900172" y="106680"/>
                  </a:lnTo>
                  <a:lnTo>
                    <a:pt x="2931922" y="106680"/>
                  </a:lnTo>
                  <a:lnTo>
                    <a:pt x="2931922" y="327152"/>
                  </a:lnTo>
                  <a:lnTo>
                    <a:pt x="2944622" y="327152"/>
                  </a:lnTo>
                  <a:lnTo>
                    <a:pt x="2944622" y="106680"/>
                  </a:lnTo>
                  <a:lnTo>
                    <a:pt x="2976372" y="106680"/>
                  </a:lnTo>
                  <a:close/>
                </a:path>
                <a:path w="5073650" h="344169">
                  <a:moveTo>
                    <a:pt x="5073396" y="123444"/>
                  </a:moveTo>
                  <a:lnTo>
                    <a:pt x="5067046" y="110744"/>
                  </a:lnTo>
                  <a:lnTo>
                    <a:pt x="5035296" y="47244"/>
                  </a:lnTo>
                  <a:lnTo>
                    <a:pt x="4997196" y="123444"/>
                  </a:lnTo>
                  <a:lnTo>
                    <a:pt x="5028946" y="123444"/>
                  </a:lnTo>
                  <a:lnTo>
                    <a:pt x="5028946" y="343916"/>
                  </a:lnTo>
                  <a:lnTo>
                    <a:pt x="5041646" y="343916"/>
                  </a:lnTo>
                  <a:lnTo>
                    <a:pt x="5041646" y="123444"/>
                  </a:lnTo>
                  <a:lnTo>
                    <a:pt x="5073396" y="1234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5" name="object 35"/>
            <p:cNvSpPr/>
            <p:nvPr/>
          </p:nvSpPr>
          <p:spPr>
            <a:xfrm>
              <a:off x="5846064" y="1769363"/>
              <a:ext cx="528955" cy="384175"/>
            </a:xfrm>
            <a:custGeom>
              <a:avLst/>
              <a:gdLst/>
              <a:ahLst/>
              <a:cxnLst/>
              <a:rect l="l" t="t" r="r" b="b"/>
              <a:pathLst>
                <a:path w="528954" h="384175">
                  <a:moveTo>
                    <a:pt x="464820" y="0"/>
                  </a:moveTo>
                  <a:lnTo>
                    <a:pt x="64008" y="0"/>
                  </a:lnTo>
                  <a:lnTo>
                    <a:pt x="39112" y="5036"/>
                  </a:lnTo>
                  <a:lnTo>
                    <a:pt x="18764" y="18764"/>
                  </a:lnTo>
                  <a:lnTo>
                    <a:pt x="5036" y="39112"/>
                  </a:lnTo>
                  <a:lnTo>
                    <a:pt x="0" y="64008"/>
                  </a:lnTo>
                  <a:lnTo>
                    <a:pt x="0" y="320039"/>
                  </a:lnTo>
                  <a:lnTo>
                    <a:pt x="5036" y="344935"/>
                  </a:lnTo>
                  <a:lnTo>
                    <a:pt x="18764" y="365283"/>
                  </a:lnTo>
                  <a:lnTo>
                    <a:pt x="39112" y="379011"/>
                  </a:lnTo>
                  <a:lnTo>
                    <a:pt x="64008" y="384048"/>
                  </a:lnTo>
                  <a:lnTo>
                    <a:pt x="464820" y="384048"/>
                  </a:lnTo>
                  <a:lnTo>
                    <a:pt x="489715" y="379011"/>
                  </a:lnTo>
                  <a:lnTo>
                    <a:pt x="510063" y="365283"/>
                  </a:lnTo>
                  <a:lnTo>
                    <a:pt x="523791" y="344935"/>
                  </a:lnTo>
                  <a:lnTo>
                    <a:pt x="528827" y="320039"/>
                  </a:lnTo>
                  <a:lnTo>
                    <a:pt x="528827" y="64008"/>
                  </a:lnTo>
                  <a:lnTo>
                    <a:pt x="523791" y="39112"/>
                  </a:lnTo>
                  <a:lnTo>
                    <a:pt x="510063" y="18764"/>
                  </a:lnTo>
                  <a:lnTo>
                    <a:pt x="489715" y="5036"/>
                  </a:lnTo>
                  <a:lnTo>
                    <a:pt x="464820" y="0"/>
                  </a:lnTo>
                  <a:close/>
                </a:path>
              </a:pathLst>
            </a:custGeom>
            <a:solidFill>
              <a:srgbClr val="FFACF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6" name="object 36"/>
            <p:cNvSpPr/>
            <p:nvPr/>
          </p:nvSpPr>
          <p:spPr>
            <a:xfrm>
              <a:off x="5984748" y="1207007"/>
              <a:ext cx="5200015" cy="344805"/>
            </a:xfrm>
            <a:custGeom>
              <a:avLst/>
              <a:gdLst/>
              <a:ahLst/>
              <a:cxnLst/>
              <a:rect l="l" t="t" r="r" b="b"/>
              <a:pathLst>
                <a:path w="5200015" h="344805">
                  <a:moveTo>
                    <a:pt x="202692" y="0"/>
                  </a:moveTo>
                  <a:lnTo>
                    <a:pt x="0" y="0"/>
                  </a:lnTo>
                  <a:lnTo>
                    <a:pt x="0" y="297180"/>
                  </a:lnTo>
                  <a:lnTo>
                    <a:pt x="202692" y="297180"/>
                  </a:lnTo>
                  <a:lnTo>
                    <a:pt x="202692" y="0"/>
                  </a:lnTo>
                  <a:close/>
                </a:path>
                <a:path w="5200015" h="344805">
                  <a:moveTo>
                    <a:pt x="1610868" y="30480"/>
                  </a:moveTo>
                  <a:lnTo>
                    <a:pt x="1409700" y="30480"/>
                  </a:lnTo>
                  <a:lnTo>
                    <a:pt x="1409700" y="327660"/>
                  </a:lnTo>
                  <a:lnTo>
                    <a:pt x="1610868" y="327660"/>
                  </a:lnTo>
                  <a:lnTo>
                    <a:pt x="1610868" y="30480"/>
                  </a:lnTo>
                  <a:close/>
                </a:path>
                <a:path w="5200015" h="344805">
                  <a:moveTo>
                    <a:pt x="3102864" y="35052"/>
                  </a:moveTo>
                  <a:lnTo>
                    <a:pt x="2900172" y="35052"/>
                  </a:lnTo>
                  <a:lnTo>
                    <a:pt x="2900172" y="332232"/>
                  </a:lnTo>
                  <a:lnTo>
                    <a:pt x="3102864" y="332232"/>
                  </a:lnTo>
                  <a:lnTo>
                    <a:pt x="3102864" y="35052"/>
                  </a:lnTo>
                  <a:close/>
                </a:path>
                <a:path w="5200015" h="344805">
                  <a:moveTo>
                    <a:pt x="5199888" y="47256"/>
                  </a:moveTo>
                  <a:lnTo>
                    <a:pt x="4997196" y="47256"/>
                  </a:lnTo>
                  <a:lnTo>
                    <a:pt x="4997196" y="344424"/>
                  </a:lnTo>
                  <a:lnTo>
                    <a:pt x="5199888" y="344424"/>
                  </a:lnTo>
                  <a:lnTo>
                    <a:pt x="5199888" y="47256"/>
                  </a:lnTo>
                  <a:close/>
                </a:path>
              </a:pathLst>
            </a:custGeom>
            <a:solidFill>
              <a:srgbClr val="929A9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4457795" y="2168366"/>
            <a:ext cx="245745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pc="60" dirty="0">
                <a:latin typeface="Calibri"/>
                <a:cs typeface="Calibri"/>
              </a:rPr>
              <a:t>FF</a:t>
            </a:r>
            <a:endParaRPr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452111" y="2181987"/>
            <a:ext cx="396716" cy="289560"/>
          </a:xfrm>
          <a:custGeom>
            <a:avLst/>
            <a:gdLst/>
            <a:ahLst/>
            <a:cxnLst/>
            <a:rect l="l" t="t" r="r" b="b"/>
            <a:pathLst>
              <a:path w="528954" h="386080">
                <a:moveTo>
                  <a:pt x="464566" y="0"/>
                </a:moveTo>
                <a:lnTo>
                  <a:pt x="64262" y="0"/>
                </a:lnTo>
                <a:lnTo>
                  <a:pt x="39272" y="5058"/>
                </a:lnTo>
                <a:lnTo>
                  <a:pt x="18843" y="18843"/>
                </a:lnTo>
                <a:lnTo>
                  <a:pt x="5058" y="39272"/>
                </a:lnTo>
                <a:lnTo>
                  <a:pt x="0" y="64262"/>
                </a:lnTo>
                <a:lnTo>
                  <a:pt x="0" y="321310"/>
                </a:lnTo>
                <a:lnTo>
                  <a:pt x="5058" y="346299"/>
                </a:lnTo>
                <a:lnTo>
                  <a:pt x="18843" y="366728"/>
                </a:lnTo>
                <a:lnTo>
                  <a:pt x="39272" y="380513"/>
                </a:lnTo>
                <a:lnTo>
                  <a:pt x="64262" y="385572"/>
                </a:lnTo>
                <a:lnTo>
                  <a:pt x="464566" y="385572"/>
                </a:lnTo>
                <a:lnTo>
                  <a:pt x="489555" y="380513"/>
                </a:lnTo>
                <a:lnTo>
                  <a:pt x="509984" y="366728"/>
                </a:lnTo>
                <a:lnTo>
                  <a:pt x="523769" y="346299"/>
                </a:lnTo>
                <a:lnTo>
                  <a:pt x="528827" y="321310"/>
                </a:lnTo>
                <a:lnTo>
                  <a:pt x="528827" y="64262"/>
                </a:lnTo>
                <a:lnTo>
                  <a:pt x="523769" y="39272"/>
                </a:lnTo>
                <a:lnTo>
                  <a:pt x="509984" y="18843"/>
                </a:lnTo>
                <a:lnTo>
                  <a:pt x="489555" y="5058"/>
                </a:lnTo>
                <a:lnTo>
                  <a:pt x="464566" y="0"/>
                </a:lnTo>
                <a:close/>
              </a:path>
            </a:pathLst>
          </a:custGeom>
          <a:solidFill>
            <a:srgbClr val="FFACF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9" name="object 39"/>
          <p:cNvSpPr txBox="1"/>
          <p:nvPr/>
        </p:nvSpPr>
        <p:spPr>
          <a:xfrm>
            <a:off x="5526023" y="2166328"/>
            <a:ext cx="245745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pc="60" dirty="0">
                <a:latin typeface="Calibri"/>
                <a:cs typeface="Calibri"/>
              </a:rPr>
              <a:t>FF</a:t>
            </a:r>
            <a:endParaRPr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6541390" y="2181987"/>
            <a:ext cx="396716" cy="289560"/>
          </a:xfrm>
          <a:custGeom>
            <a:avLst/>
            <a:gdLst/>
            <a:ahLst/>
            <a:cxnLst/>
            <a:rect l="l" t="t" r="r" b="b"/>
            <a:pathLst>
              <a:path w="528954" h="386080">
                <a:moveTo>
                  <a:pt x="464566" y="0"/>
                </a:moveTo>
                <a:lnTo>
                  <a:pt x="64262" y="0"/>
                </a:lnTo>
                <a:lnTo>
                  <a:pt x="39272" y="5058"/>
                </a:lnTo>
                <a:lnTo>
                  <a:pt x="18843" y="18843"/>
                </a:lnTo>
                <a:lnTo>
                  <a:pt x="5058" y="39272"/>
                </a:lnTo>
                <a:lnTo>
                  <a:pt x="0" y="64262"/>
                </a:lnTo>
                <a:lnTo>
                  <a:pt x="0" y="321310"/>
                </a:lnTo>
                <a:lnTo>
                  <a:pt x="5058" y="346299"/>
                </a:lnTo>
                <a:lnTo>
                  <a:pt x="18843" y="366728"/>
                </a:lnTo>
                <a:lnTo>
                  <a:pt x="39272" y="380513"/>
                </a:lnTo>
                <a:lnTo>
                  <a:pt x="64262" y="385572"/>
                </a:lnTo>
                <a:lnTo>
                  <a:pt x="464566" y="385572"/>
                </a:lnTo>
                <a:lnTo>
                  <a:pt x="489555" y="380513"/>
                </a:lnTo>
                <a:lnTo>
                  <a:pt x="509984" y="366728"/>
                </a:lnTo>
                <a:lnTo>
                  <a:pt x="523769" y="346299"/>
                </a:lnTo>
                <a:lnTo>
                  <a:pt x="528827" y="321310"/>
                </a:lnTo>
                <a:lnTo>
                  <a:pt x="528827" y="64262"/>
                </a:lnTo>
                <a:lnTo>
                  <a:pt x="523769" y="39272"/>
                </a:lnTo>
                <a:lnTo>
                  <a:pt x="509984" y="18843"/>
                </a:lnTo>
                <a:lnTo>
                  <a:pt x="489555" y="5058"/>
                </a:lnTo>
                <a:lnTo>
                  <a:pt x="464566" y="0"/>
                </a:lnTo>
                <a:close/>
              </a:path>
            </a:pathLst>
          </a:custGeom>
          <a:solidFill>
            <a:srgbClr val="FFACF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1" name="object 41"/>
          <p:cNvSpPr txBox="1"/>
          <p:nvPr/>
        </p:nvSpPr>
        <p:spPr>
          <a:xfrm>
            <a:off x="5818441" y="2166328"/>
            <a:ext cx="1315403" cy="79444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806291">
              <a:spcBef>
                <a:spcPts val="75"/>
              </a:spcBef>
            </a:pPr>
            <a:r>
              <a:rPr spc="60" dirty="0">
                <a:latin typeface="Calibri"/>
                <a:cs typeface="Calibri"/>
              </a:rPr>
              <a:t>FF</a:t>
            </a:r>
            <a:endParaRPr>
              <a:latin typeface="Calibri"/>
              <a:cs typeface="Calibri"/>
            </a:endParaRPr>
          </a:p>
          <a:p>
            <a:pPr marL="9525">
              <a:spcBef>
                <a:spcPts val="1766"/>
              </a:spcBef>
            </a:pPr>
            <a:r>
              <a:rPr spc="49" dirty="0">
                <a:latin typeface="Calibri"/>
                <a:cs typeface="Calibri"/>
              </a:rPr>
              <a:t>s</a:t>
            </a:r>
            <a:r>
              <a:rPr spc="8" dirty="0">
                <a:latin typeface="Calibri"/>
                <a:cs typeface="Calibri"/>
              </a:rPr>
              <a:t>el</a:t>
            </a:r>
            <a:r>
              <a:rPr spc="-4" dirty="0">
                <a:latin typeface="Calibri"/>
                <a:cs typeface="Calibri"/>
              </a:rPr>
              <a:t>f</a:t>
            </a:r>
            <a:r>
              <a:rPr spc="4" dirty="0">
                <a:latin typeface="Calibri"/>
                <a:cs typeface="Calibri"/>
              </a:rPr>
              <a:t>-</a:t>
            </a:r>
            <a:r>
              <a:rPr spc="19" dirty="0">
                <a:latin typeface="Calibri"/>
                <a:cs typeface="Calibri"/>
              </a:rPr>
              <a:t>att</a:t>
            </a:r>
            <a:r>
              <a:rPr spc="15" dirty="0">
                <a:latin typeface="Calibri"/>
                <a:cs typeface="Calibri"/>
              </a:rPr>
              <a:t>e</a:t>
            </a:r>
            <a:r>
              <a:rPr spc="11" dirty="0">
                <a:latin typeface="Calibri"/>
                <a:cs typeface="Calibri"/>
              </a:rPr>
              <a:t>n</a:t>
            </a:r>
            <a:r>
              <a:rPr spc="23" dirty="0">
                <a:latin typeface="Calibri"/>
                <a:cs typeface="Calibri"/>
              </a:rPr>
              <a:t>tion</a:t>
            </a:r>
            <a:endParaRPr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102727" y="2188845"/>
            <a:ext cx="396716" cy="289560"/>
          </a:xfrm>
          <a:custGeom>
            <a:avLst/>
            <a:gdLst/>
            <a:ahLst/>
            <a:cxnLst/>
            <a:rect l="l" t="t" r="r" b="b"/>
            <a:pathLst>
              <a:path w="528954" h="386080">
                <a:moveTo>
                  <a:pt x="464566" y="0"/>
                </a:moveTo>
                <a:lnTo>
                  <a:pt x="64262" y="0"/>
                </a:lnTo>
                <a:lnTo>
                  <a:pt x="39272" y="5058"/>
                </a:lnTo>
                <a:lnTo>
                  <a:pt x="18843" y="18843"/>
                </a:lnTo>
                <a:lnTo>
                  <a:pt x="5058" y="39272"/>
                </a:lnTo>
                <a:lnTo>
                  <a:pt x="0" y="64262"/>
                </a:lnTo>
                <a:lnTo>
                  <a:pt x="0" y="321310"/>
                </a:lnTo>
                <a:lnTo>
                  <a:pt x="5058" y="346299"/>
                </a:lnTo>
                <a:lnTo>
                  <a:pt x="18843" y="366728"/>
                </a:lnTo>
                <a:lnTo>
                  <a:pt x="39272" y="380513"/>
                </a:lnTo>
                <a:lnTo>
                  <a:pt x="64262" y="385572"/>
                </a:lnTo>
                <a:lnTo>
                  <a:pt x="464566" y="385572"/>
                </a:lnTo>
                <a:lnTo>
                  <a:pt x="489555" y="380513"/>
                </a:lnTo>
                <a:lnTo>
                  <a:pt x="509984" y="366728"/>
                </a:lnTo>
                <a:lnTo>
                  <a:pt x="523769" y="346299"/>
                </a:lnTo>
                <a:lnTo>
                  <a:pt x="528828" y="321310"/>
                </a:lnTo>
                <a:lnTo>
                  <a:pt x="528828" y="64262"/>
                </a:lnTo>
                <a:lnTo>
                  <a:pt x="523769" y="39272"/>
                </a:lnTo>
                <a:lnTo>
                  <a:pt x="509984" y="18843"/>
                </a:lnTo>
                <a:lnTo>
                  <a:pt x="489555" y="5058"/>
                </a:lnTo>
                <a:lnTo>
                  <a:pt x="464566" y="0"/>
                </a:lnTo>
                <a:close/>
              </a:path>
            </a:pathLst>
          </a:custGeom>
          <a:solidFill>
            <a:srgbClr val="FFACF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3" name="object 43"/>
          <p:cNvSpPr txBox="1"/>
          <p:nvPr/>
        </p:nvSpPr>
        <p:spPr>
          <a:xfrm>
            <a:off x="8176450" y="2173129"/>
            <a:ext cx="245745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pc="60" dirty="0">
                <a:latin typeface="Calibri"/>
                <a:cs typeface="Calibri"/>
              </a:rPr>
              <a:t>FF</a:t>
            </a:r>
            <a:endParaRPr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536567" y="1985390"/>
            <a:ext cx="3805238" cy="258128"/>
          </a:xfrm>
          <a:custGeom>
            <a:avLst/>
            <a:gdLst/>
            <a:ahLst/>
            <a:cxnLst/>
            <a:rect l="l" t="t" r="r" b="b"/>
            <a:pathLst>
              <a:path w="5073650" h="344169">
                <a:moveTo>
                  <a:pt x="76200" y="76200"/>
                </a:moveTo>
                <a:lnTo>
                  <a:pt x="69850" y="63500"/>
                </a:lnTo>
                <a:lnTo>
                  <a:pt x="38100" y="0"/>
                </a:lnTo>
                <a:lnTo>
                  <a:pt x="0" y="76200"/>
                </a:lnTo>
                <a:lnTo>
                  <a:pt x="31750" y="76200"/>
                </a:lnTo>
                <a:lnTo>
                  <a:pt x="31750" y="296672"/>
                </a:lnTo>
                <a:lnTo>
                  <a:pt x="44450" y="296672"/>
                </a:lnTo>
                <a:lnTo>
                  <a:pt x="44450" y="76200"/>
                </a:lnTo>
                <a:lnTo>
                  <a:pt x="76200" y="76200"/>
                </a:lnTo>
                <a:close/>
              </a:path>
              <a:path w="5073650" h="344169">
                <a:moveTo>
                  <a:pt x="1484376" y="106680"/>
                </a:moveTo>
                <a:lnTo>
                  <a:pt x="1478026" y="93980"/>
                </a:lnTo>
                <a:lnTo>
                  <a:pt x="1446276" y="30480"/>
                </a:lnTo>
                <a:lnTo>
                  <a:pt x="1408176" y="106680"/>
                </a:lnTo>
                <a:lnTo>
                  <a:pt x="1439926" y="106680"/>
                </a:lnTo>
                <a:lnTo>
                  <a:pt x="1439926" y="327152"/>
                </a:lnTo>
                <a:lnTo>
                  <a:pt x="1452626" y="327152"/>
                </a:lnTo>
                <a:lnTo>
                  <a:pt x="1452626" y="106680"/>
                </a:lnTo>
                <a:lnTo>
                  <a:pt x="1484376" y="106680"/>
                </a:lnTo>
                <a:close/>
              </a:path>
              <a:path w="5073650" h="344169">
                <a:moveTo>
                  <a:pt x="2976372" y="106680"/>
                </a:moveTo>
                <a:lnTo>
                  <a:pt x="2970022" y="93980"/>
                </a:lnTo>
                <a:lnTo>
                  <a:pt x="2938272" y="30480"/>
                </a:lnTo>
                <a:lnTo>
                  <a:pt x="2900172" y="106680"/>
                </a:lnTo>
                <a:lnTo>
                  <a:pt x="2931922" y="106680"/>
                </a:lnTo>
                <a:lnTo>
                  <a:pt x="2931922" y="327152"/>
                </a:lnTo>
                <a:lnTo>
                  <a:pt x="2944622" y="327152"/>
                </a:lnTo>
                <a:lnTo>
                  <a:pt x="2944622" y="106680"/>
                </a:lnTo>
                <a:lnTo>
                  <a:pt x="2976372" y="106680"/>
                </a:lnTo>
                <a:close/>
              </a:path>
              <a:path w="5073650" h="344169">
                <a:moveTo>
                  <a:pt x="5073396" y="123444"/>
                </a:moveTo>
                <a:lnTo>
                  <a:pt x="5067046" y="110744"/>
                </a:lnTo>
                <a:lnTo>
                  <a:pt x="5035296" y="47244"/>
                </a:lnTo>
                <a:lnTo>
                  <a:pt x="4997196" y="123444"/>
                </a:lnTo>
                <a:lnTo>
                  <a:pt x="5028946" y="123444"/>
                </a:lnTo>
                <a:lnTo>
                  <a:pt x="5028946" y="343916"/>
                </a:lnTo>
                <a:lnTo>
                  <a:pt x="5041646" y="343916"/>
                </a:lnTo>
                <a:lnTo>
                  <a:pt x="5041646" y="123444"/>
                </a:lnTo>
                <a:lnTo>
                  <a:pt x="5073396" y="12344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7" name="Title 46">
            <a:extLst>
              <a:ext uri="{FF2B5EF4-FFF2-40B4-BE49-F238E27FC236}">
                <a16:creationId xmlns:a16="http://schemas.microsoft.com/office/drawing/2014/main" id="{2C748B6A-82BC-463C-8213-8AAC09BFF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492443"/>
          </a:xfrm>
        </p:spPr>
        <p:txBody>
          <a:bodyPr/>
          <a:lstStyle/>
          <a:p>
            <a:r>
              <a:rPr lang="en-US" sz="3200" b="0" spc="8" dirty="0">
                <a:latin typeface="Calibri"/>
                <a:cs typeface="Calibri"/>
              </a:rPr>
              <a:t>Adding</a:t>
            </a:r>
            <a:r>
              <a:rPr lang="en-US" sz="3200" b="0" spc="-8" dirty="0">
                <a:latin typeface="Calibri"/>
                <a:cs typeface="Calibri"/>
              </a:rPr>
              <a:t> </a:t>
            </a:r>
            <a:r>
              <a:rPr lang="en-US" sz="3200" b="0" spc="4" dirty="0">
                <a:latin typeface="Calibri"/>
                <a:cs typeface="Calibri"/>
              </a:rPr>
              <a:t>nonlinearities</a:t>
            </a:r>
            <a:r>
              <a:rPr lang="en-US" sz="3200" b="0" spc="-8" dirty="0">
                <a:latin typeface="Calibri"/>
                <a:cs typeface="Calibri"/>
              </a:rPr>
              <a:t> </a:t>
            </a:r>
            <a:r>
              <a:rPr lang="en-US" sz="3200" b="0" spc="4" dirty="0">
                <a:latin typeface="Calibri"/>
                <a:cs typeface="Calibri"/>
              </a:rPr>
              <a:t>in</a:t>
            </a:r>
            <a:r>
              <a:rPr lang="en-US" sz="3200" b="0" dirty="0">
                <a:latin typeface="Calibri"/>
                <a:cs typeface="Calibri"/>
              </a:rPr>
              <a:t> </a:t>
            </a:r>
            <a:r>
              <a:rPr lang="en-US" sz="3200" b="0" spc="4" dirty="0">
                <a:latin typeface="Calibri"/>
                <a:cs typeface="Calibri"/>
              </a:rPr>
              <a:t>self-attention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CFFCBA5-2979-4A16-B5CB-8504EDCFAC4E}"/>
              </a:ext>
            </a:extLst>
          </p:cNvPr>
          <p:cNvSpPr txBox="1"/>
          <p:nvPr/>
        </p:nvSpPr>
        <p:spPr>
          <a:xfrm>
            <a:off x="0" y="6581001"/>
            <a:ext cx="930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Hewitt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58064" y="1727168"/>
            <a:ext cx="2880836" cy="80647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66700" marR="3810" indent="-257175">
              <a:spcBef>
                <a:spcPts val="79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6700" algn="l"/>
              </a:tabLst>
            </a:pPr>
            <a:r>
              <a:rPr sz="1725" spc="-4" dirty="0">
                <a:latin typeface="Calibri"/>
                <a:cs typeface="Calibri"/>
              </a:rPr>
              <a:t>To use </a:t>
            </a:r>
            <a:r>
              <a:rPr sz="1725" dirty="0">
                <a:latin typeface="Calibri"/>
                <a:cs typeface="Calibri"/>
              </a:rPr>
              <a:t>self-attention in 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b="1" dirty="0">
                <a:latin typeface="Calibri"/>
                <a:cs typeface="Calibri"/>
              </a:rPr>
              <a:t>decoders</a:t>
            </a:r>
            <a:r>
              <a:rPr sz="1725" dirty="0">
                <a:latin typeface="Calibri"/>
                <a:cs typeface="Calibri"/>
              </a:rPr>
              <a:t>, </a:t>
            </a:r>
            <a:r>
              <a:rPr sz="1725" spc="-4" dirty="0">
                <a:latin typeface="Calibri"/>
                <a:cs typeface="Calibri"/>
              </a:rPr>
              <a:t>we </a:t>
            </a:r>
            <a:r>
              <a:rPr sz="1725" dirty="0">
                <a:latin typeface="Calibri"/>
                <a:cs typeface="Calibri"/>
              </a:rPr>
              <a:t>need </a:t>
            </a:r>
            <a:r>
              <a:rPr sz="1725" spc="-4" dirty="0">
                <a:latin typeface="Calibri"/>
                <a:cs typeface="Calibri"/>
              </a:rPr>
              <a:t>to </a:t>
            </a:r>
            <a:r>
              <a:rPr sz="1725" dirty="0">
                <a:latin typeface="Calibri"/>
                <a:cs typeface="Calibri"/>
              </a:rPr>
              <a:t>ensure </a:t>
            </a:r>
            <a:r>
              <a:rPr sz="1725" spc="-379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we</a:t>
            </a:r>
            <a:r>
              <a:rPr sz="1725" spc="-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can’t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peek</a:t>
            </a:r>
            <a:r>
              <a:rPr sz="1725" spc="-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at</a:t>
            </a:r>
            <a:r>
              <a:rPr sz="1725" spc="-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the future.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489" y="2884074"/>
            <a:ext cx="3355181" cy="124505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95275" marR="461486" indent="-257175">
              <a:lnSpc>
                <a:spcPct val="100200"/>
              </a:lnSpc>
              <a:buClr>
                <a:srgbClr val="8B1515"/>
              </a:buClr>
              <a:buFont typeface="Times New Roman"/>
              <a:buChar char="•"/>
              <a:tabLst>
                <a:tab pos="294799" algn="l"/>
                <a:tab pos="295275" algn="l"/>
              </a:tabLst>
            </a:pPr>
            <a:r>
              <a:rPr sz="1725" dirty="0">
                <a:latin typeface="Calibri"/>
                <a:cs typeface="Calibri"/>
              </a:rPr>
              <a:t>To enable </a:t>
            </a:r>
            <a:r>
              <a:rPr sz="1725" spc="-4" dirty="0">
                <a:latin typeface="Calibri"/>
                <a:cs typeface="Calibri"/>
              </a:rPr>
              <a:t>parallelization, </a:t>
            </a:r>
            <a:r>
              <a:rPr sz="1725" dirty="0">
                <a:latin typeface="Calibri"/>
                <a:cs typeface="Calibri"/>
              </a:rPr>
              <a:t>we </a:t>
            </a:r>
            <a:r>
              <a:rPr sz="1725" spc="-379" dirty="0">
                <a:latin typeface="Calibri"/>
                <a:cs typeface="Calibri"/>
              </a:rPr>
              <a:t> </a:t>
            </a:r>
            <a:r>
              <a:rPr sz="1725" b="1" spc="-4" dirty="0">
                <a:latin typeface="Calibri"/>
                <a:cs typeface="Calibri"/>
              </a:rPr>
              <a:t>mask</a:t>
            </a:r>
            <a:r>
              <a:rPr sz="1725" b="1" spc="-26" dirty="0">
                <a:latin typeface="Calibri"/>
                <a:cs typeface="Calibri"/>
              </a:rPr>
              <a:t> </a:t>
            </a:r>
            <a:r>
              <a:rPr sz="1725" b="1" dirty="0">
                <a:latin typeface="Calibri"/>
                <a:cs typeface="Calibri"/>
              </a:rPr>
              <a:t>out</a:t>
            </a:r>
            <a:r>
              <a:rPr sz="1725" b="1" spc="-4" dirty="0">
                <a:latin typeface="Calibri"/>
                <a:cs typeface="Calibri"/>
              </a:rPr>
              <a:t> </a:t>
            </a:r>
            <a:r>
              <a:rPr sz="1725" b="1" dirty="0">
                <a:latin typeface="Calibri"/>
                <a:cs typeface="Calibri"/>
              </a:rPr>
              <a:t>attention</a:t>
            </a:r>
            <a:r>
              <a:rPr sz="1725" b="1" spc="-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to</a:t>
            </a:r>
            <a:r>
              <a:rPr sz="1725" spc="-11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future </a:t>
            </a:r>
            <a:r>
              <a:rPr sz="1725" spc="-379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words </a:t>
            </a:r>
            <a:r>
              <a:rPr sz="1725" spc="-4" dirty="0">
                <a:latin typeface="Calibri"/>
                <a:cs typeface="Calibri"/>
              </a:rPr>
              <a:t>by setting </a:t>
            </a:r>
            <a:r>
              <a:rPr sz="1725" dirty="0">
                <a:latin typeface="Calibri"/>
                <a:cs typeface="Calibri"/>
              </a:rPr>
              <a:t>attention 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scores </a:t>
            </a:r>
            <a:r>
              <a:rPr sz="1725" dirty="0">
                <a:latin typeface="Calibri"/>
                <a:cs typeface="Calibri"/>
              </a:rPr>
              <a:t>to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mbria Math"/>
                <a:cs typeface="Cambria Math"/>
              </a:rPr>
              <a:t>−∞</a:t>
            </a:r>
            <a:r>
              <a:rPr sz="1725" spc="-4" dirty="0">
                <a:latin typeface="Calibri"/>
                <a:cs typeface="Calibri"/>
              </a:rPr>
              <a:t>.</a:t>
            </a:r>
            <a:endParaRPr sz="1725" dirty="0">
              <a:latin typeface="Calibri"/>
              <a:cs typeface="Calibri"/>
            </a:endParaRPr>
          </a:p>
          <a:p>
            <a:pPr marR="41910" algn="r">
              <a:lnSpc>
                <a:spcPts val="1339"/>
              </a:lnSpc>
              <a:tabLst>
                <a:tab pos="555308" algn="l"/>
              </a:tabLst>
            </a:pPr>
            <a:r>
              <a:rPr sz="1650" spc="41" dirty="0">
                <a:latin typeface="Cambria Math"/>
                <a:cs typeface="Cambria Math"/>
              </a:rPr>
              <a:t>𝑒</a:t>
            </a:r>
            <a:r>
              <a:rPr spc="62" baseline="-15625" dirty="0">
                <a:latin typeface="Cambria Math"/>
                <a:cs typeface="Cambria Math"/>
              </a:rPr>
              <a:t>𝑖𝑗</a:t>
            </a:r>
            <a:r>
              <a:rPr spc="444" baseline="-15625" dirty="0">
                <a:latin typeface="Cambria Math"/>
                <a:cs typeface="Cambria Math"/>
              </a:rPr>
              <a:t> </a:t>
            </a:r>
            <a:r>
              <a:rPr sz="1650" spc="-4" dirty="0">
                <a:latin typeface="Cambria Math"/>
                <a:cs typeface="Cambria Math"/>
              </a:rPr>
              <a:t>=	</a:t>
            </a:r>
            <a:endParaRPr sz="1650" dirty="0">
              <a:latin typeface="Cambria Math"/>
              <a:cs typeface="Cambria Math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961745" y="2555605"/>
          <a:ext cx="2971799" cy="27449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2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410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20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5587"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  <a:spcBef>
                          <a:spcPts val="1880"/>
                        </a:spcBef>
                      </a:pPr>
                      <a:r>
                        <a:rPr sz="1700" spc="-5" dirty="0">
                          <a:latin typeface="Cambria Math"/>
                          <a:cs typeface="Cambria Math"/>
                        </a:rPr>
                        <a:t>−∞</a:t>
                      </a:r>
                      <a:endParaRPr sz="1700">
                        <a:latin typeface="Cambria Math"/>
                        <a:cs typeface="Cambria Math"/>
                      </a:endParaRPr>
                    </a:p>
                  </a:txBody>
                  <a:tcPr marL="0" marR="0" marT="179070" marB="0">
                    <a:lnL w="9525">
                      <a:solidFill>
                        <a:srgbClr val="000000"/>
                      </a:solidFill>
                      <a:prstDash val="solid"/>
                    </a:lnL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R="226695" algn="r">
                        <a:lnSpc>
                          <a:spcPct val="100000"/>
                        </a:lnSpc>
                      </a:pPr>
                      <a:r>
                        <a:rPr sz="1700" spc="-5" dirty="0">
                          <a:latin typeface="Cambria Math"/>
                          <a:cs typeface="Cambria Math"/>
                        </a:rPr>
                        <a:t>−∞</a:t>
                      </a:r>
                      <a:endParaRPr sz="1700">
                        <a:latin typeface="Cambria Math"/>
                        <a:cs typeface="Cambria Math"/>
                      </a:endParaRPr>
                    </a:p>
                  </a:txBody>
                  <a:tcPr marL="0" marR="0" marT="1429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7178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700" spc="-5" dirty="0">
                          <a:latin typeface="Cambria Math"/>
                          <a:cs typeface="Cambria Math"/>
                        </a:rPr>
                        <a:t>−∞</a:t>
                      </a:r>
                      <a:endParaRPr sz="1700">
                        <a:latin typeface="Cambria Math"/>
                        <a:cs typeface="Cambria Math"/>
                      </a:endParaRPr>
                    </a:p>
                  </a:txBody>
                  <a:tcPr marL="0" marR="0" marT="4763" marB="0"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L="2286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700" spc="-5" dirty="0">
                          <a:latin typeface="Cambria Math"/>
                          <a:cs typeface="Cambria Math"/>
                        </a:rPr>
                        <a:t>−∞</a:t>
                      </a:r>
                      <a:endParaRPr sz="1700">
                        <a:latin typeface="Cambria Math"/>
                        <a:cs typeface="Cambria Math"/>
                      </a:endParaRPr>
                    </a:p>
                  </a:txBody>
                  <a:tcPr marL="0" marR="0" marT="953" marB="0"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solidFill>
                      <a:srgbClr val="7E7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7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26695" algn="r">
                        <a:lnSpc>
                          <a:spcPct val="100000"/>
                        </a:lnSpc>
                        <a:spcBef>
                          <a:spcPts val="1775"/>
                        </a:spcBef>
                      </a:pPr>
                      <a:r>
                        <a:rPr sz="1700" spc="-5" dirty="0">
                          <a:latin typeface="Cambria Math"/>
                          <a:cs typeface="Cambria Math"/>
                        </a:rPr>
                        <a:t>−∞</a:t>
                      </a:r>
                      <a:endParaRPr sz="1700">
                        <a:latin typeface="Cambria Math"/>
                        <a:cs typeface="Cambria Math"/>
                      </a:endParaRPr>
                    </a:p>
                  </a:txBody>
                  <a:tcPr marL="0" marR="0" marT="169069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41935">
                        <a:lnSpc>
                          <a:spcPct val="100000"/>
                        </a:lnSpc>
                      </a:pPr>
                      <a:r>
                        <a:rPr sz="1700" spc="-5" dirty="0">
                          <a:latin typeface="Cambria Math"/>
                          <a:cs typeface="Cambria Math"/>
                        </a:rPr>
                        <a:t>−∞</a:t>
                      </a:r>
                      <a:endParaRPr sz="1700">
                        <a:latin typeface="Cambria Math"/>
                        <a:cs typeface="Cambria Math"/>
                      </a:endParaRPr>
                    </a:p>
                  </a:txBody>
                  <a:tcPr marL="0" marR="0" marT="1905" marB="0"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71755" algn="ctr">
                        <a:lnSpc>
                          <a:spcPct val="100000"/>
                        </a:lnSpc>
                      </a:pPr>
                      <a:r>
                        <a:rPr sz="1700" spc="-5" dirty="0">
                          <a:latin typeface="Cambria Math"/>
                          <a:cs typeface="Cambria Math"/>
                        </a:rPr>
                        <a:t>−∞</a:t>
                      </a:r>
                      <a:endParaRPr sz="1700">
                        <a:latin typeface="Cambria Math"/>
                        <a:cs typeface="Cambria Math"/>
                      </a:endParaRPr>
                    </a:p>
                  </a:txBody>
                  <a:tcPr marL="0" marR="0" marT="3810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7E7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71780">
                        <a:lnSpc>
                          <a:spcPct val="100000"/>
                        </a:lnSpc>
                      </a:pPr>
                      <a:r>
                        <a:rPr sz="1700" spc="-5" dirty="0">
                          <a:latin typeface="Cambria Math"/>
                          <a:cs typeface="Cambria Math"/>
                        </a:rPr>
                        <a:t>−∞</a:t>
                      </a:r>
                      <a:endParaRPr sz="1700">
                        <a:latin typeface="Cambria Math"/>
                        <a:cs typeface="Cambria Math"/>
                      </a:endParaRPr>
                    </a:p>
                  </a:txBody>
                  <a:tcPr marL="0" marR="0" marT="476" marB="0">
                    <a:lnL w="9525">
                      <a:solidFill>
                        <a:srgbClr val="000000"/>
                      </a:solidFill>
                      <a:prstDash val="solid"/>
                    </a:lnL>
                    <a:solidFill>
                      <a:srgbClr val="7E7E7E"/>
                    </a:solidFill>
                  </a:tcPr>
                </a:tc>
                <a:tc>
                  <a:txBody>
                    <a:bodyPr/>
                    <a:lstStyle/>
                    <a:p>
                      <a:pPr marL="93345" algn="ctr">
                        <a:lnSpc>
                          <a:spcPct val="100000"/>
                        </a:lnSpc>
                        <a:spcBef>
                          <a:spcPts val="1950"/>
                        </a:spcBef>
                      </a:pPr>
                      <a:r>
                        <a:rPr sz="1700" spc="-5" dirty="0">
                          <a:latin typeface="Cambria Math"/>
                          <a:cs typeface="Cambria Math"/>
                        </a:rPr>
                        <a:t>−∞</a:t>
                      </a:r>
                      <a:endParaRPr sz="1700">
                        <a:latin typeface="Cambria Math"/>
                        <a:cs typeface="Cambria Math"/>
                      </a:endParaRPr>
                    </a:p>
                  </a:txBody>
                  <a:tcPr marL="0" marR="0" marT="185738" marB="0"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7E7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1590"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700" spc="-5" dirty="0">
                          <a:latin typeface="Cambria Math"/>
                          <a:cs typeface="Cambria Math"/>
                        </a:rPr>
                        <a:t>−∞</a:t>
                      </a:r>
                      <a:endParaRPr sz="1700">
                        <a:latin typeface="Cambria Math"/>
                        <a:cs typeface="Cambria Math"/>
                      </a:endParaRPr>
                    </a:p>
                  </a:txBody>
                  <a:tcPr marL="0" marR="0" marT="4763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7E7E7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5482780" y="3403473"/>
            <a:ext cx="320993" cy="25199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575" spc="-4" dirty="0">
                <a:latin typeface="Calibri"/>
                <a:cs typeface="Calibri"/>
              </a:rPr>
              <a:t>The</a:t>
            </a:r>
            <a:endParaRPr sz="1575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74780" y="4149184"/>
            <a:ext cx="367188" cy="25199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575" dirty="0">
                <a:latin typeface="Calibri"/>
                <a:cs typeface="Calibri"/>
              </a:rPr>
              <a:t>ch</a:t>
            </a:r>
            <a:r>
              <a:rPr sz="1575" spc="-19" dirty="0">
                <a:latin typeface="Calibri"/>
                <a:cs typeface="Calibri"/>
              </a:rPr>
              <a:t>e</a:t>
            </a:r>
            <a:r>
              <a:rPr sz="1575" dirty="0">
                <a:latin typeface="Calibri"/>
                <a:cs typeface="Calibri"/>
              </a:rPr>
              <a:t>f</a:t>
            </a:r>
            <a:endParaRPr sz="1575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82780" y="4837461"/>
            <a:ext cx="372904" cy="25199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575" dirty="0">
                <a:latin typeface="Calibri"/>
                <a:cs typeface="Calibri"/>
              </a:rPr>
              <a:t>who</a:t>
            </a:r>
            <a:endParaRPr sz="1575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54656" y="2730912"/>
            <a:ext cx="633413" cy="25199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575" dirty="0">
                <a:latin typeface="Calibri"/>
                <a:cs typeface="Calibri"/>
              </a:rPr>
              <a:t>[</a:t>
            </a:r>
            <a:r>
              <a:rPr sz="1575" spc="-11" dirty="0">
                <a:latin typeface="Calibri"/>
                <a:cs typeface="Calibri"/>
              </a:rPr>
              <a:t>S</a:t>
            </a:r>
            <a:r>
              <a:rPr sz="1575" spc="-131" dirty="0">
                <a:latin typeface="Calibri"/>
                <a:cs typeface="Calibri"/>
              </a:rPr>
              <a:t>T</a:t>
            </a:r>
            <a:r>
              <a:rPr sz="1575" dirty="0">
                <a:latin typeface="Calibri"/>
                <a:cs typeface="Calibri"/>
              </a:rPr>
              <a:t>A</a:t>
            </a:r>
            <a:r>
              <a:rPr sz="1575" spc="-23" dirty="0">
                <a:latin typeface="Calibri"/>
                <a:cs typeface="Calibri"/>
              </a:rPr>
              <a:t>R</a:t>
            </a:r>
            <a:r>
              <a:rPr sz="1575" spc="-4" dirty="0">
                <a:latin typeface="Calibri"/>
                <a:cs typeface="Calibri"/>
              </a:rPr>
              <a:t>T]</a:t>
            </a:r>
            <a:endParaRPr sz="1575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779044" y="3677983"/>
            <a:ext cx="1024414" cy="4712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500" spc="-8" dirty="0">
                <a:solidFill>
                  <a:srgbClr val="8B1515"/>
                </a:solidFill>
                <a:latin typeface="Calibri"/>
                <a:cs typeface="Calibri"/>
              </a:rPr>
              <a:t>For</a:t>
            </a:r>
            <a:r>
              <a:rPr sz="1500" spc="-53" dirty="0">
                <a:solidFill>
                  <a:srgbClr val="8B1515"/>
                </a:solidFill>
                <a:latin typeface="Calibri"/>
                <a:cs typeface="Calibri"/>
              </a:rPr>
              <a:t> </a:t>
            </a:r>
            <a:r>
              <a:rPr sz="1500" spc="-4" dirty="0">
                <a:solidFill>
                  <a:srgbClr val="8B1515"/>
                </a:solidFill>
                <a:latin typeface="Calibri"/>
                <a:cs typeface="Calibri"/>
              </a:rPr>
              <a:t>encoding </a:t>
            </a:r>
            <a:r>
              <a:rPr sz="1500" spc="-330" dirty="0">
                <a:solidFill>
                  <a:srgbClr val="8B1515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8B1515"/>
                </a:solidFill>
                <a:latin typeface="Calibri"/>
                <a:cs typeface="Calibri"/>
              </a:rPr>
              <a:t>these</a:t>
            </a:r>
            <a:r>
              <a:rPr sz="1500" spc="-19" dirty="0">
                <a:solidFill>
                  <a:srgbClr val="8B1515"/>
                </a:solidFill>
                <a:latin typeface="Calibri"/>
                <a:cs typeface="Calibri"/>
              </a:rPr>
              <a:t> </a:t>
            </a:r>
            <a:r>
              <a:rPr sz="1500" spc="-11" dirty="0">
                <a:solidFill>
                  <a:srgbClr val="8B1515"/>
                </a:solidFill>
                <a:latin typeface="Calibri"/>
                <a:cs typeface="Calibri"/>
              </a:rPr>
              <a:t>words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967479" y="3252978"/>
            <a:ext cx="345281" cy="2253139"/>
          </a:xfrm>
          <a:custGeom>
            <a:avLst/>
            <a:gdLst/>
            <a:ahLst/>
            <a:cxnLst/>
            <a:rect l="l" t="t" r="r" b="b"/>
            <a:pathLst>
              <a:path w="460375" h="3004185">
                <a:moveTo>
                  <a:pt x="460248" y="3003804"/>
                </a:moveTo>
                <a:lnTo>
                  <a:pt x="387498" y="3001848"/>
                </a:lnTo>
                <a:lnTo>
                  <a:pt x="324325" y="2996404"/>
                </a:lnTo>
                <a:lnTo>
                  <a:pt x="274515" y="2988101"/>
                </a:lnTo>
                <a:lnTo>
                  <a:pt x="230124" y="2965450"/>
                </a:lnTo>
                <a:lnTo>
                  <a:pt x="230124" y="1540256"/>
                </a:lnTo>
                <a:lnTo>
                  <a:pt x="218395" y="1528122"/>
                </a:lnTo>
                <a:lnTo>
                  <a:pt x="185732" y="1517593"/>
                </a:lnTo>
                <a:lnTo>
                  <a:pt x="135922" y="1509294"/>
                </a:lnTo>
                <a:lnTo>
                  <a:pt x="72749" y="1503854"/>
                </a:lnTo>
                <a:lnTo>
                  <a:pt x="0" y="1501902"/>
                </a:lnTo>
                <a:lnTo>
                  <a:pt x="72749" y="1499949"/>
                </a:lnTo>
                <a:lnTo>
                  <a:pt x="135922" y="1494509"/>
                </a:lnTo>
                <a:lnTo>
                  <a:pt x="185732" y="1486210"/>
                </a:lnTo>
                <a:lnTo>
                  <a:pt x="218395" y="1475681"/>
                </a:lnTo>
                <a:lnTo>
                  <a:pt x="230124" y="1463548"/>
                </a:lnTo>
                <a:lnTo>
                  <a:pt x="230124" y="38354"/>
                </a:lnTo>
                <a:lnTo>
                  <a:pt x="241852" y="26220"/>
                </a:lnTo>
                <a:lnTo>
                  <a:pt x="274515" y="15691"/>
                </a:lnTo>
                <a:lnTo>
                  <a:pt x="324325" y="7392"/>
                </a:lnTo>
                <a:lnTo>
                  <a:pt x="387498" y="1952"/>
                </a:lnTo>
                <a:lnTo>
                  <a:pt x="460248" y="0"/>
                </a:lnTo>
              </a:path>
            </a:pathLst>
          </a:custGeom>
          <a:ln w="9525">
            <a:solidFill>
              <a:srgbClr val="8B1111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/>
          <p:nvPr/>
        </p:nvSpPr>
        <p:spPr>
          <a:xfrm>
            <a:off x="6977538" y="2270664"/>
            <a:ext cx="306229" cy="193358"/>
          </a:xfrm>
          <a:custGeom>
            <a:avLst/>
            <a:gdLst/>
            <a:ahLst/>
            <a:cxnLst/>
            <a:rect l="l" t="t" r="r" b="b"/>
            <a:pathLst>
              <a:path w="408304" h="257810">
                <a:moveTo>
                  <a:pt x="78234" y="130810"/>
                </a:moveTo>
                <a:lnTo>
                  <a:pt x="52197" y="130810"/>
                </a:lnTo>
                <a:lnTo>
                  <a:pt x="125603" y="257810"/>
                </a:lnTo>
                <a:lnTo>
                  <a:pt x="130810" y="257810"/>
                </a:lnTo>
                <a:lnTo>
                  <a:pt x="132207" y="256539"/>
                </a:lnTo>
                <a:lnTo>
                  <a:pt x="135255" y="256539"/>
                </a:lnTo>
                <a:lnTo>
                  <a:pt x="137033" y="255270"/>
                </a:lnTo>
                <a:lnTo>
                  <a:pt x="138938" y="254000"/>
                </a:lnTo>
                <a:lnTo>
                  <a:pt x="140462" y="252730"/>
                </a:lnTo>
                <a:lnTo>
                  <a:pt x="141605" y="251460"/>
                </a:lnTo>
                <a:lnTo>
                  <a:pt x="143510" y="250189"/>
                </a:lnTo>
                <a:lnTo>
                  <a:pt x="144145" y="248920"/>
                </a:lnTo>
                <a:lnTo>
                  <a:pt x="144780" y="248920"/>
                </a:lnTo>
                <a:lnTo>
                  <a:pt x="145034" y="247650"/>
                </a:lnTo>
                <a:lnTo>
                  <a:pt x="145034" y="246380"/>
                </a:lnTo>
                <a:lnTo>
                  <a:pt x="78234" y="130810"/>
                </a:lnTo>
                <a:close/>
              </a:path>
              <a:path w="408304" h="257810">
                <a:moveTo>
                  <a:pt x="213487" y="209550"/>
                </a:moveTo>
                <a:lnTo>
                  <a:pt x="208915" y="209550"/>
                </a:lnTo>
                <a:lnTo>
                  <a:pt x="209931" y="210820"/>
                </a:lnTo>
                <a:lnTo>
                  <a:pt x="212471" y="210820"/>
                </a:lnTo>
                <a:lnTo>
                  <a:pt x="213487" y="209550"/>
                </a:lnTo>
                <a:close/>
              </a:path>
              <a:path w="408304" h="257810">
                <a:moveTo>
                  <a:pt x="139826" y="46989"/>
                </a:moveTo>
                <a:lnTo>
                  <a:pt x="131825" y="46989"/>
                </a:lnTo>
                <a:lnTo>
                  <a:pt x="130175" y="48260"/>
                </a:lnTo>
                <a:lnTo>
                  <a:pt x="128397" y="49530"/>
                </a:lnTo>
                <a:lnTo>
                  <a:pt x="126492" y="50800"/>
                </a:lnTo>
                <a:lnTo>
                  <a:pt x="125095" y="50800"/>
                </a:lnTo>
                <a:lnTo>
                  <a:pt x="122809" y="53339"/>
                </a:lnTo>
                <a:lnTo>
                  <a:pt x="122047" y="53339"/>
                </a:lnTo>
                <a:lnTo>
                  <a:pt x="120904" y="55880"/>
                </a:lnTo>
                <a:lnTo>
                  <a:pt x="120650" y="55880"/>
                </a:lnTo>
                <a:lnTo>
                  <a:pt x="120650" y="57150"/>
                </a:lnTo>
                <a:lnTo>
                  <a:pt x="120904" y="57150"/>
                </a:lnTo>
                <a:lnTo>
                  <a:pt x="121158" y="58420"/>
                </a:lnTo>
                <a:lnTo>
                  <a:pt x="208534" y="209550"/>
                </a:lnTo>
                <a:lnTo>
                  <a:pt x="216154" y="209550"/>
                </a:lnTo>
                <a:lnTo>
                  <a:pt x="217678" y="208280"/>
                </a:lnTo>
                <a:lnTo>
                  <a:pt x="219456" y="207010"/>
                </a:lnTo>
                <a:lnTo>
                  <a:pt x="222885" y="205739"/>
                </a:lnTo>
                <a:lnTo>
                  <a:pt x="223900" y="204470"/>
                </a:lnTo>
                <a:lnTo>
                  <a:pt x="225044" y="203200"/>
                </a:lnTo>
                <a:lnTo>
                  <a:pt x="225806" y="203200"/>
                </a:lnTo>
                <a:lnTo>
                  <a:pt x="226822" y="200660"/>
                </a:lnTo>
                <a:lnTo>
                  <a:pt x="227203" y="200660"/>
                </a:lnTo>
                <a:lnTo>
                  <a:pt x="227330" y="199389"/>
                </a:lnTo>
                <a:lnTo>
                  <a:pt x="227075" y="199389"/>
                </a:lnTo>
                <a:lnTo>
                  <a:pt x="226822" y="198120"/>
                </a:lnTo>
                <a:lnTo>
                  <a:pt x="185800" y="127000"/>
                </a:lnTo>
                <a:lnTo>
                  <a:pt x="187198" y="118110"/>
                </a:lnTo>
                <a:lnTo>
                  <a:pt x="189357" y="110489"/>
                </a:lnTo>
                <a:lnTo>
                  <a:pt x="190474" y="107950"/>
                </a:lnTo>
                <a:lnTo>
                  <a:pt x="174879" y="107950"/>
                </a:lnTo>
                <a:lnTo>
                  <a:pt x="139826" y="46989"/>
                </a:lnTo>
                <a:close/>
              </a:path>
              <a:path w="408304" h="257810">
                <a:moveTo>
                  <a:pt x="254603" y="87630"/>
                </a:moveTo>
                <a:lnTo>
                  <a:pt x="217424" y="87630"/>
                </a:lnTo>
                <a:lnTo>
                  <a:pt x="220853" y="88900"/>
                </a:lnTo>
                <a:lnTo>
                  <a:pt x="227203" y="91439"/>
                </a:lnTo>
                <a:lnTo>
                  <a:pt x="230250" y="93980"/>
                </a:lnTo>
                <a:lnTo>
                  <a:pt x="233172" y="96520"/>
                </a:lnTo>
                <a:lnTo>
                  <a:pt x="236220" y="99060"/>
                </a:lnTo>
                <a:lnTo>
                  <a:pt x="239268" y="104139"/>
                </a:lnTo>
                <a:lnTo>
                  <a:pt x="242697" y="110489"/>
                </a:lnTo>
                <a:lnTo>
                  <a:pt x="276987" y="168910"/>
                </a:lnTo>
                <a:lnTo>
                  <a:pt x="277749" y="170180"/>
                </a:lnTo>
                <a:lnTo>
                  <a:pt x="278257" y="170180"/>
                </a:lnTo>
                <a:lnTo>
                  <a:pt x="279526" y="171450"/>
                </a:lnTo>
                <a:lnTo>
                  <a:pt x="281178" y="171450"/>
                </a:lnTo>
                <a:lnTo>
                  <a:pt x="282321" y="170180"/>
                </a:lnTo>
                <a:lnTo>
                  <a:pt x="284861" y="168910"/>
                </a:lnTo>
                <a:lnTo>
                  <a:pt x="286512" y="168910"/>
                </a:lnTo>
                <a:lnTo>
                  <a:pt x="288290" y="167639"/>
                </a:lnTo>
                <a:lnTo>
                  <a:pt x="290195" y="166370"/>
                </a:lnTo>
                <a:lnTo>
                  <a:pt x="291592" y="165100"/>
                </a:lnTo>
                <a:lnTo>
                  <a:pt x="292735" y="165100"/>
                </a:lnTo>
                <a:lnTo>
                  <a:pt x="293878" y="163830"/>
                </a:lnTo>
                <a:lnTo>
                  <a:pt x="294640" y="162560"/>
                </a:lnTo>
                <a:lnTo>
                  <a:pt x="295148" y="162560"/>
                </a:lnTo>
                <a:lnTo>
                  <a:pt x="295656" y="161289"/>
                </a:lnTo>
                <a:lnTo>
                  <a:pt x="295910" y="161289"/>
                </a:lnTo>
                <a:lnTo>
                  <a:pt x="295910" y="158750"/>
                </a:lnTo>
                <a:lnTo>
                  <a:pt x="295529" y="158750"/>
                </a:lnTo>
                <a:lnTo>
                  <a:pt x="255650" y="88900"/>
                </a:lnTo>
                <a:lnTo>
                  <a:pt x="254603" y="87630"/>
                </a:lnTo>
                <a:close/>
              </a:path>
              <a:path w="408304" h="257810">
                <a:moveTo>
                  <a:pt x="107061" y="78739"/>
                </a:moveTo>
                <a:lnTo>
                  <a:pt x="103124" y="78739"/>
                </a:lnTo>
                <a:lnTo>
                  <a:pt x="1016" y="138430"/>
                </a:lnTo>
                <a:lnTo>
                  <a:pt x="254" y="138430"/>
                </a:lnTo>
                <a:lnTo>
                  <a:pt x="0" y="139700"/>
                </a:lnTo>
                <a:lnTo>
                  <a:pt x="0" y="142239"/>
                </a:lnTo>
                <a:lnTo>
                  <a:pt x="254" y="142239"/>
                </a:lnTo>
                <a:lnTo>
                  <a:pt x="762" y="143510"/>
                </a:lnTo>
                <a:lnTo>
                  <a:pt x="1143" y="144780"/>
                </a:lnTo>
                <a:lnTo>
                  <a:pt x="1778" y="146050"/>
                </a:lnTo>
                <a:lnTo>
                  <a:pt x="2667" y="148589"/>
                </a:lnTo>
                <a:lnTo>
                  <a:pt x="3429" y="149860"/>
                </a:lnTo>
                <a:lnTo>
                  <a:pt x="4318" y="151130"/>
                </a:lnTo>
                <a:lnTo>
                  <a:pt x="5842" y="152400"/>
                </a:lnTo>
                <a:lnTo>
                  <a:pt x="6604" y="153670"/>
                </a:lnTo>
                <a:lnTo>
                  <a:pt x="7874" y="153670"/>
                </a:lnTo>
                <a:lnTo>
                  <a:pt x="8636" y="154939"/>
                </a:lnTo>
                <a:lnTo>
                  <a:pt x="10541" y="154939"/>
                </a:lnTo>
                <a:lnTo>
                  <a:pt x="11175" y="153670"/>
                </a:lnTo>
                <a:lnTo>
                  <a:pt x="52197" y="130810"/>
                </a:lnTo>
                <a:lnTo>
                  <a:pt x="78234" y="130810"/>
                </a:lnTo>
                <a:lnTo>
                  <a:pt x="71628" y="119380"/>
                </a:lnTo>
                <a:lnTo>
                  <a:pt x="113284" y="95250"/>
                </a:lnTo>
                <a:lnTo>
                  <a:pt x="113665" y="95250"/>
                </a:lnTo>
                <a:lnTo>
                  <a:pt x="114046" y="93980"/>
                </a:lnTo>
                <a:lnTo>
                  <a:pt x="114300" y="92710"/>
                </a:lnTo>
                <a:lnTo>
                  <a:pt x="114426" y="91439"/>
                </a:lnTo>
                <a:lnTo>
                  <a:pt x="114173" y="90170"/>
                </a:lnTo>
                <a:lnTo>
                  <a:pt x="113665" y="88900"/>
                </a:lnTo>
                <a:lnTo>
                  <a:pt x="113284" y="87630"/>
                </a:lnTo>
                <a:lnTo>
                  <a:pt x="112649" y="86360"/>
                </a:lnTo>
                <a:lnTo>
                  <a:pt x="111760" y="85089"/>
                </a:lnTo>
                <a:lnTo>
                  <a:pt x="110998" y="83820"/>
                </a:lnTo>
                <a:lnTo>
                  <a:pt x="110109" y="82550"/>
                </a:lnTo>
                <a:lnTo>
                  <a:pt x="108585" y="80010"/>
                </a:lnTo>
                <a:lnTo>
                  <a:pt x="107823" y="80010"/>
                </a:lnTo>
                <a:lnTo>
                  <a:pt x="107061" y="78739"/>
                </a:lnTo>
                <a:close/>
              </a:path>
              <a:path w="408304" h="257810">
                <a:moveTo>
                  <a:pt x="346201" y="0"/>
                </a:moveTo>
                <a:lnTo>
                  <a:pt x="339725" y="0"/>
                </a:lnTo>
                <a:lnTo>
                  <a:pt x="325500" y="1270"/>
                </a:lnTo>
                <a:lnTo>
                  <a:pt x="292100" y="24130"/>
                </a:lnTo>
                <a:lnTo>
                  <a:pt x="287528" y="29210"/>
                </a:lnTo>
                <a:lnTo>
                  <a:pt x="284607" y="36830"/>
                </a:lnTo>
                <a:lnTo>
                  <a:pt x="283083" y="44450"/>
                </a:lnTo>
                <a:lnTo>
                  <a:pt x="281686" y="50800"/>
                </a:lnTo>
                <a:lnTo>
                  <a:pt x="293750" y="92710"/>
                </a:lnTo>
                <a:lnTo>
                  <a:pt x="311023" y="114300"/>
                </a:lnTo>
                <a:lnTo>
                  <a:pt x="317119" y="120650"/>
                </a:lnTo>
                <a:lnTo>
                  <a:pt x="323723" y="124460"/>
                </a:lnTo>
                <a:lnTo>
                  <a:pt x="330708" y="127000"/>
                </a:lnTo>
                <a:lnTo>
                  <a:pt x="337566" y="128270"/>
                </a:lnTo>
                <a:lnTo>
                  <a:pt x="344932" y="129539"/>
                </a:lnTo>
                <a:lnTo>
                  <a:pt x="352551" y="128270"/>
                </a:lnTo>
                <a:lnTo>
                  <a:pt x="358318" y="127000"/>
                </a:lnTo>
                <a:lnTo>
                  <a:pt x="364204" y="124460"/>
                </a:lnTo>
                <a:lnTo>
                  <a:pt x="370232" y="121920"/>
                </a:lnTo>
                <a:lnTo>
                  <a:pt x="376428" y="118110"/>
                </a:lnTo>
                <a:lnTo>
                  <a:pt x="381254" y="115570"/>
                </a:lnTo>
                <a:lnTo>
                  <a:pt x="385572" y="113030"/>
                </a:lnTo>
                <a:lnTo>
                  <a:pt x="389382" y="109220"/>
                </a:lnTo>
                <a:lnTo>
                  <a:pt x="342392" y="109220"/>
                </a:lnTo>
                <a:lnTo>
                  <a:pt x="337820" y="107950"/>
                </a:lnTo>
                <a:lnTo>
                  <a:pt x="333375" y="105410"/>
                </a:lnTo>
                <a:lnTo>
                  <a:pt x="329184" y="102870"/>
                </a:lnTo>
                <a:lnTo>
                  <a:pt x="325500" y="99060"/>
                </a:lnTo>
                <a:lnTo>
                  <a:pt x="321691" y="95250"/>
                </a:lnTo>
                <a:lnTo>
                  <a:pt x="318262" y="90170"/>
                </a:lnTo>
                <a:lnTo>
                  <a:pt x="314960" y="85089"/>
                </a:lnTo>
                <a:lnTo>
                  <a:pt x="338663" y="71120"/>
                </a:lnTo>
                <a:lnTo>
                  <a:pt x="307086" y="71120"/>
                </a:lnTo>
                <a:lnTo>
                  <a:pt x="304800" y="67310"/>
                </a:lnTo>
                <a:lnTo>
                  <a:pt x="303275" y="62230"/>
                </a:lnTo>
                <a:lnTo>
                  <a:pt x="301498" y="53339"/>
                </a:lnTo>
                <a:lnTo>
                  <a:pt x="301371" y="49530"/>
                </a:lnTo>
                <a:lnTo>
                  <a:pt x="302006" y="44450"/>
                </a:lnTo>
                <a:lnTo>
                  <a:pt x="302768" y="40639"/>
                </a:lnTo>
                <a:lnTo>
                  <a:pt x="304292" y="36830"/>
                </a:lnTo>
                <a:lnTo>
                  <a:pt x="306832" y="33020"/>
                </a:lnTo>
                <a:lnTo>
                  <a:pt x="309245" y="29210"/>
                </a:lnTo>
                <a:lnTo>
                  <a:pt x="312800" y="25400"/>
                </a:lnTo>
                <a:lnTo>
                  <a:pt x="317500" y="22860"/>
                </a:lnTo>
                <a:lnTo>
                  <a:pt x="324143" y="20320"/>
                </a:lnTo>
                <a:lnTo>
                  <a:pt x="336716" y="17780"/>
                </a:lnTo>
                <a:lnTo>
                  <a:pt x="374142" y="17780"/>
                </a:lnTo>
                <a:lnTo>
                  <a:pt x="364109" y="8889"/>
                </a:lnTo>
                <a:lnTo>
                  <a:pt x="358521" y="5080"/>
                </a:lnTo>
                <a:lnTo>
                  <a:pt x="346201" y="0"/>
                </a:lnTo>
                <a:close/>
              </a:path>
              <a:path w="408304" h="257810">
                <a:moveTo>
                  <a:pt x="401320" y="74930"/>
                </a:moveTo>
                <a:lnTo>
                  <a:pt x="399161" y="74930"/>
                </a:lnTo>
                <a:lnTo>
                  <a:pt x="397637" y="76200"/>
                </a:lnTo>
                <a:lnTo>
                  <a:pt x="396621" y="77470"/>
                </a:lnTo>
                <a:lnTo>
                  <a:pt x="395224" y="78739"/>
                </a:lnTo>
                <a:lnTo>
                  <a:pt x="393954" y="81280"/>
                </a:lnTo>
                <a:lnTo>
                  <a:pt x="392175" y="82550"/>
                </a:lnTo>
                <a:lnTo>
                  <a:pt x="390017" y="85089"/>
                </a:lnTo>
                <a:lnTo>
                  <a:pt x="387731" y="87630"/>
                </a:lnTo>
                <a:lnTo>
                  <a:pt x="385064" y="91439"/>
                </a:lnTo>
                <a:lnTo>
                  <a:pt x="381762" y="93980"/>
                </a:lnTo>
                <a:lnTo>
                  <a:pt x="378333" y="96520"/>
                </a:lnTo>
                <a:lnTo>
                  <a:pt x="374269" y="99060"/>
                </a:lnTo>
                <a:lnTo>
                  <a:pt x="369443" y="102870"/>
                </a:lnTo>
                <a:lnTo>
                  <a:pt x="363347" y="105410"/>
                </a:lnTo>
                <a:lnTo>
                  <a:pt x="357632" y="107950"/>
                </a:lnTo>
                <a:lnTo>
                  <a:pt x="352425" y="109220"/>
                </a:lnTo>
                <a:lnTo>
                  <a:pt x="389382" y="109220"/>
                </a:lnTo>
                <a:lnTo>
                  <a:pt x="393319" y="106680"/>
                </a:lnTo>
                <a:lnTo>
                  <a:pt x="396494" y="104139"/>
                </a:lnTo>
                <a:lnTo>
                  <a:pt x="399288" y="100330"/>
                </a:lnTo>
                <a:lnTo>
                  <a:pt x="401955" y="97789"/>
                </a:lnTo>
                <a:lnTo>
                  <a:pt x="404114" y="95250"/>
                </a:lnTo>
                <a:lnTo>
                  <a:pt x="405511" y="93980"/>
                </a:lnTo>
                <a:lnTo>
                  <a:pt x="407035" y="91439"/>
                </a:lnTo>
                <a:lnTo>
                  <a:pt x="407924" y="90170"/>
                </a:lnTo>
                <a:lnTo>
                  <a:pt x="408305" y="87630"/>
                </a:lnTo>
                <a:lnTo>
                  <a:pt x="408178" y="86360"/>
                </a:lnTo>
                <a:lnTo>
                  <a:pt x="407924" y="85089"/>
                </a:lnTo>
                <a:lnTo>
                  <a:pt x="407543" y="83820"/>
                </a:lnTo>
                <a:lnTo>
                  <a:pt x="406781" y="82550"/>
                </a:lnTo>
                <a:lnTo>
                  <a:pt x="406400" y="81280"/>
                </a:lnTo>
                <a:lnTo>
                  <a:pt x="405765" y="81280"/>
                </a:lnTo>
                <a:lnTo>
                  <a:pt x="404368" y="78739"/>
                </a:lnTo>
                <a:lnTo>
                  <a:pt x="403606" y="77470"/>
                </a:lnTo>
                <a:lnTo>
                  <a:pt x="402971" y="76200"/>
                </a:lnTo>
                <a:lnTo>
                  <a:pt x="401828" y="76200"/>
                </a:lnTo>
                <a:lnTo>
                  <a:pt x="401320" y="74930"/>
                </a:lnTo>
                <a:close/>
              </a:path>
              <a:path w="408304" h="257810">
                <a:moveTo>
                  <a:pt x="222758" y="66039"/>
                </a:moveTo>
                <a:lnTo>
                  <a:pt x="179959" y="92710"/>
                </a:lnTo>
                <a:lnTo>
                  <a:pt x="174879" y="107950"/>
                </a:lnTo>
                <a:lnTo>
                  <a:pt x="190474" y="107950"/>
                </a:lnTo>
                <a:lnTo>
                  <a:pt x="192150" y="104139"/>
                </a:lnTo>
                <a:lnTo>
                  <a:pt x="194818" y="97789"/>
                </a:lnTo>
                <a:lnTo>
                  <a:pt x="198500" y="93980"/>
                </a:lnTo>
                <a:lnTo>
                  <a:pt x="203200" y="91439"/>
                </a:lnTo>
                <a:lnTo>
                  <a:pt x="206883" y="88900"/>
                </a:lnTo>
                <a:lnTo>
                  <a:pt x="210439" y="87630"/>
                </a:lnTo>
                <a:lnTo>
                  <a:pt x="254603" y="87630"/>
                </a:lnTo>
                <a:lnTo>
                  <a:pt x="251460" y="83820"/>
                </a:lnTo>
                <a:lnTo>
                  <a:pt x="243078" y="74930"/>
                </a:lnTo>
                <a:lnTo>
                  <a:pt x="238379" y="71120"/>
                </a:lnTo>
                <a:lnTo>
                  <a:pt x="228219" y="67310"/>
                </a:lnTo>
                <a:lnTo>
                  <a:pt x="222758" y="66039"/>
                </a:lnTo>
                <a:close/>
              </a:path>
              <a:path w="408304" h="257810">
                <a:moveTo>
                  <a:pt x="374142" y="17780"/>
                </a:moveTo>
                <a:lnTo>
                  <a:pt x="336716" y="17780"/>
                </a:lnTo>
                <a:lnTo>
                  <a:pt x="342646" y="20320"/>
                </a:lnTo>
                <a:lnTo>
                  <a:pt x="348241" y="22860"/>
                </a:lnTo>
                <a:lnTo>
                  <a:pt x="353409" y="26670"/>
                </a:lnTo>
                <a:lnTo>
                  <a:pt x="358147" y="31750"/>
                </a:lnTo>
                <a:lnTo>
                  <a:pt x="362458" y="39370"/>
                </a:lnTo>
                <a:lnTo>
                  <a:pt x="307086" y="71120"/>
                </a:lnTo>
                <a:lnTo>
                  <a:pt x="338663" y="71120"/>
                </a:lnTo>
                <a:lnTo>
                  <a:pt x="381762" y="45720"/>
                </a:lnTo>
                <a:lnTo>
                  <a:pt x="386588" y="39370"/>
                </a:lnTo>
                <a:lnTo>
                  <a:pt x="386080" y="36830"/>
                </a:lnTo>
                <a:lnTo>
                  <a:pt x="384429" y="34289"/>
                </a:lnTo>
                <a:lnTo>
                  <a:pt x="382397" y="30480"/>
                </a:lnTo>
                <a:lnTo>
                  <a:pt x="378587" y="24130"/>
                </a:lnTo>
                <a:lnTo>
                  <a:pt x="374142" y="17780"/>
                </a:lnTo>
                <a:close/>
              </a:path>
              <a:path w="408304" h="257810">
                <a:moveTo>
                  <a:pt x="137922" y="45720"/>
                </a:moveTo>
                <a:lnTo>
                  <a:pt x="135509" y="45720"/>
                </a:lnTo>
                <a:lnTo>
                  <a:pt x="134366" y="46989"/>
                </a:lnTo>
                <a:lnTo>
                  <a:pt x="138938" y="46989"/>
                </a:lnTo>
                <a:lnTo>
                  <a:pt x="137922" y="457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grpSp>
        <p:nvGrpSpPr>
          <p:cNvPr id="13" name="object 13"/>
          <p:cNvGrpSpPr/>
          <p:nvPr/>
        </p:nvGrpSpPr>
        <p:grpSpPr>
          <a:xfrm>
            <a:off x="6053185" y="1813798"/>
            <a:ext cx="2877503" cy="696754"/>
            <a:chOff x="8070913" y="1275397"/>
            <a:chExt cx="3836670" cy="929005"/>
          </a:xfrm>
        </p:grpSpPr>
        <p:sp>
          <p:nvSpPr>
            <p:cNvPr id="14" name="object 14"/>
            <p:cNvSpPr/>
            <p:nvPr/>
          </p:nvSpPr>
          <p:spPr>
            <a:xfrm>
              <a:off x="8156321" y="1631822"/>
              <a:ext cx="2478405" cy="572135"/>
            </a:xfrm>
            <a:custGeom>
              <a:avLst/>
              <a:gdLst/>
              <a:ahLst/>
              <a:cxnLst/>
              <a:rect l="l" t="t" r="r" b="b"/>
              <a:pathLst>
                <a:path w="2478404" h="572135">
                  <a:moveTo>
                    <a:pt x="146431" y="550418"/>
                  </a:moveTo>
                  <a:lnTo>
                    <a:pt x="145669" y="549148"/>
                  </a:lnTo>
                  <a:lnTo>
                    <a:pt x="144272" y="546608"/>
                  </a:lnTo>
                  <a:lnTo>
                    <a:pt x="143510" y="545338"/>
                  </a:lnTo>
                  <a:lnTo>
                    <a:pt x="142240" y="542798"/>
                  </a:lnTo>
                  <a:lnTo>
                    <a:pt x="141478" y="542798"/>
                  </a:lnTo>
                  <a:lnTo>
                    <a:pt x="139700" y="540258"/>
                  </a:lnTo>
                  <a:lnTo>
                    <a:pt x="137414" y="540258"/>
                  </a:lnTo>
                  <a:lnTo>
                    <a:pt x="137033" y="541528"/>
                  </a:lnTo>
                  <a:lnTo>
                    <a:pt x="118618" y="551688"/>
                  </a:lnTo>
                  <a:lnTo>
                    <a:pt x="22479" y="385318"/>
                  </a:lnTo>
                  <a:lnTo>
                    <a:pt x="40894" y="375158"/>
                  </a:lnTo>
                  <a:lnTo>
                    <a:pt x="41910" y="373888"/>
                  </a:lnTo>
                  <a:lnTo>
                    <a:pt x="42418" y="372618"/>
                  </a:lnTo>
                  <a:lnTo>
                    <a:pt x="42418" y="370078"/>
                  </a:lnTo>
                  <a:lnTo>
                    <a:pt x="41656" y="368808"/>
                  </a:lnTo>
                  <a:lnTo>
                    <a:pt x="38862" y="363728"/>
                  </a:lnTo>
                  <a:lnTo>
                    <a:pt x="37592" y="362458"/>
                  </a:lnTo>
                  <a:lnTo>
                    <a:pt x="36957" y="361188"/>
                  </a:lnTo>
                  <a:lnTo>
                    <a:pt x="35560" y="361188"/>
                  </a:lnTo>
                  <a:lnTo>
                    <a:pt x="35052" y="359918"/>
                  </a:lnTo>
                  <a:lnTo>
                    <a:pt x="33909" y="359918"/>
                  </a:lnTo>
                  <a:lnTo>
                    <a:pt x="33401" y="361188"/>
                  </a:lnTo>
                  <a:lnTo>
                    <a:pt x="33020" y="361188"/>
                  </a:lnTo>
                  <a:lnTo>
                    <a:pt x="4064" y="377698"/>
                  </a:lnTo>
                  <a:lnTo>
                    <a:pt x="3175" y="377698"/>
                  </a:lnTo>
                  <a:lnTo>
                    <a:pt x="2413" y="378968"/>
                  </a:lnTo>
                  <a:lnTo>
                    <a:pt x="1016" y="380238"/>
                  </a:lnTo>
                  <a:lnTo>
                    <a:pt x="0" y="382778"/>
                  </a:lnTo>
                  <a:lnTo>
                    <a:pt x="0" y="385318"/>
                  </a:lnTo>
                  <a:lnTo>
                    <a:pt x="254" y="386588"/>
                  </a:lnTo>
                  <a:lnTo>
                    <a:pt x="762" y="387858"/>
                  </a:lnTo>
                  <a:lnTo>
                    <a:pt x="1524" y="389128"/>
                  </a:lnTo>
                  <a:lnTo>
                    <a:pt x="105283" y="569468"/>
                  </a:lnTo>
                  <a:lnTo>
                    <a:pt x="106172" y="570738"/>
                  </a:lnTo>
                  <a:lnTo>
                    <a:pt x="108204" y="572008"/>
                  </a:lnTo>
                  <a:lnTo>
                    <a:pt x="116078" y="572008"/>
                  </a:lnTo>
                  <a:lnTo>
                    <a:pt x="144907" y="554228"/>
                  </a:lnTo>
                  <a:lnTo>
                    <a:pt x="145923" y="554228"/>
                  </a:lnTo>
                  <a:lnTo>
                    <a:pt x="146431" y="552958"/>
                  </a:lnTo>
                  <a:lnTo>
                    <a:pt x="146431" y="551688"/>
                  </a:lnTo>
                  <a:lnTo>
                    <a:pt x="146431" y="550418"/>
                  </a:lnTo>
                  <a:close/>
                </a:path>
                <a:path w="2478404" h="572135">
                  <a:moveTo>
                    <a:pt x="219329" y="441198"/>
                  </a:moveTo>
                  <a:lnTo>
                    <a:pt x="218186" y="427228"/>
                  </a:lnTo>
                  <a:lnTo>
                    <a:pt x="215900" y="419608"/>
                  </a:lnTo>
                  <a:lnTo>
                    <a:pt x="212750" y="414528"/>
                  </a:lnTo>
                  <a:lnTo>
                    <a:pt x="211963" y="413258"/>
                  </a:lnTo>
                  <a:lnTo>
                    <a:pt x="208661" y="406908"/>
                  </a:lnTo>
                  <a:lnTo>
                    <a:pt x="204724" y="403098"/>
                  </a:lnTo>
                  <a:lnTo>
                    <a:pt x="200406" y="400558"/>
                  </a:lnTo>
                  <a:lnTo>
                    <a:pt x="195961" y="396748"/>
                  </a:lnTo>
                  <a:lnTo>
                    <a:pt x="191389" y="394208"/>
                  </a:lnTo>
                  <a:lnTo>
                    <a:pt x="181483" y="391668"/>
                  </a:lnTo>
                  <a:lnTo>
                    <a:pt x="160528" y="391668"/>
                  </a:lnTo>
                  <a:lnTo>
                    <a:pt x="149987" y="392938"/>
                  </a:lnTo>
                  <a:lnTo>
                    <a:pt x="139827" y="392938"/>
                  </a:lnTo>
                  <a:lnTo>
                    <a:pt x="134747" y="394208"/>
                  </a:lnTo>
                  <a:lnTo>
                    <a:pt x="130048" y="394208"/>
                  </a:lnTo>
                  <a:lnTo>
                    <a:pt x="125603" y="392938"/>
                  </a:lnTo>
                  <a:lnTo>
                    <a:pt x="121158" y="392938"/>
                  </a:lnTo>
                  <a:lnTo>
                    <a:pt x="101346" y="370078"/>
                  </a:lnTo>
                  <a:lnTo>
                    <a:pt x="101346" y="366268"/>
                  </a:lnTo>
                  <a:lnTo>
                    <a:pt x="102362" y="363728"/>
                  </a:lnTo>
                  <a:lnTo>
                    <a:pt x="103251" y="359918"/>
                  </a:lnTo>
                  <a:lnTo>
                    <a:pt x="121285" y="344678"/>
                  </a:lnTo>
                  <a:lnTo>
                    <a:pt x="125476" y="342138"/>
                  </a:lnTo>
                  <a:lnTo>
                    <a:pt x="129667" y="342138"/>
                  </a:lnTo>
                  <a:lnTo>
                    <a:pt x="133731" y="340868"/>
                  </a:lnTo>
                  <a:lnTo>
                    <a:pt x="137414" y="340868"/>
                  </a:lnTo>
                  <a:lnTo>
                    <a:pt x="140843" y="339598"/>
                  </a:lnTo>
                  <a:lnTo>
                    <a:pt x="154178" y="339598"/>
                  </a:lnTo>
                  <a:lnTo>
                    <a:pt x="154686" y="338328"/>
                  </a:lnTo>
                  <a:lnTo>
                    <a:pt x="155194" y="338328"/>
                  </a:lnTo>
                  <a:lnTo>
                    <a:pt x="155321" y="335788"/>
                  </a:lnTo>
                  <a:lnTo>
                    <a:pt x="155067" y="334518"/>
                  </a:lnTo>
                  <a:lnTo>
                    <a:pt x="154813" y="334518"/>
                  </a:lnTo>
                  <a:lnTo>
                    <a:pt x="153797" y="331978"/>
                  </a:lnTo>
                  <a:lnTo>
                    <a:pt x="152400" y="329438"/>
                  </a:lnTo>
                  <a:lnTo>
                    <a:pt x="151511" y="328168"/>
                  </a:lnTo>
                  <a:lnTo>
                    <a:pt x="149606" y="324358"/>
                  </a:lnTo>
                  <a:lnTo>
                    <a:pt x="148590" y="323088"/>
                  </a:lnTo>
                  <a:lnTo>
                    <a:pt x="148082" y="323088"/>
                  </a:lnTo>
                  <a:lnTo>
                    <a:pt x="147066" y="321818"/>
                  </a:lnTo>
                  <a:lnTo>
                    <a:pt x="144653" y="321818"/>
                  </a:lnTo>
                  <a:lnTo>
                    <a:pt x="143510" y="320548"/>
                  </a:lnTo>
                  <a:lnTo>
                    <a:pt x="141478" y="320548"/>
                  </a:lnTo>
                  <a:lnTo>
                    <a:pt x="138557" y="321818"/>
                  </a:lnTo>
                  <a:lnTo>
                    <a:pt x="132461" y="321818"/>
                  </a:lnTo>
                  <a:lnTo>
                    <a:pt x="125603" y="323088"/>
                  </a:lnTo>
                  <a:lnTo>
                    <a:pt x="87630" y="348488"/>
                  </a:lnTo>
                  <a:lnTo>
                    <a:pt x="82296" y="358648"/>
                  </a:lnTo>
                  <a:lnTo>
                    <a:pt x="80137" y="363728"/>
                  </a:lnTo>
                  <a:lnTo>
                    <a:pt x="79375" y="370078"/>
                  </a:lnTo>
                  <a:lnTo>
                    <a:pt x="79883" y="376428"/>
                  </a:lnTo>
                  <a:lnTo>
                    <a:pt x="80518" y="381508"/>
                  </a:lnTo>
                  <a:lnTo>
                    <a:pt x="106680" y="413258"/>
                  </a:lnTo>
                  <a:lnTo>
                    <a:pt x="121666" y="417068"/>
                  </a:lnTo>
                  <a:lnTo>
                    <a:pt x="137414" y="417068"/>
                  </a:lnTo>
                  <a:lnTo>
                    <a:pt x="142621" y="415798"/>
                  </a:lnTo>
                  <a:lnTo>
                    <a:pt x="153035" y="415798"/>
                  </a:lnTo>
                  <a:lnTo>
                    <a:pt x="157988" y="414528"/>
                  </a:lnTo>
                  <a:lnTo>
                    <a:pt x="172085" y="414528"/>
                  </a:lnTo>
                  <a:lnTo>
                    <a:pt x="176403" y="415798"/>
                  </a:lnTo>
                  <a:lnTo>
                    <a:pt x="180340" y="415798"/>
                  </a:lnTo>
                  <a:lnTo>
                    <a:pt x="183896" y="418338"/>
                  </a:lnTo>
                  <a:lnTo>
                    <a:pt x="187579" y="419608"/>
                  </a:lnTo>
                  <a:lnTo>
                    <a:pt x="190500" y="423418"/>
                  </a:lnTo>
                  <a:lnTo>
                    <a:pt x="192913" y="427228"/>
                  </a:lnTo>
                  <a:lnTo>
                    <a:pt x="195072" y="431038"/>
                  </a:lnTo>
                  <a:lnTo>
                    <a:pt x="196469" y="434848"/>
                  </a:lnTo>
                  <a:lnTo>
                    <a:pt x="197231" y="442468"/>
                  </a:lnTo>
                  <a:lnTo>
                    <a:pt x="196723" y="446278"/>
                  </a:lnTo>
                  <a:lnTo>
                    <a:pt x="195326" y="450088"/>
                  </a:lnTo>
                  <a:lnTo>
                    <a:pt x="194056" y="452628"/>
                  </a:lnTo>
                  <a:lnTo>
                    <a:pt x="192024" y="456438"/>
                  </a:lnTo>
                  <a:lnTo>
                    <a:pt x="189103" y="458978"/>
                  </a:lnTo>
                  <a:lnTo>
                    <a:pt x="186309" y="462788"/>
                  </a:lnTo>
                  <a:lnTo>
                    <a:pt x="182753" y="465328"/>
                  </a:lnTo>
                  <a:lnTo>
                    <a:pt x="178562" y="467868"/>
                  </a:lnTo>
                  <a:lnTo>
                    <a:pt x="172974" y="471678"/>
                  </a:lnTo>
                  <a:lnTo>
                    <a:pt x="167640" y="472948"/>
                  </a:lnTo>
                  <a:lnTo>
                    <a:pt x="157734" y="475488"/>
                  </a:lnTo>
                  <a:lnTo>
                    <a:pt x="153289" y="476758"/>
                  </a:lnTo>
                  <a:lnTo>
                    <a:pt x="133985" y="476758"/>
                  </a:lnTo>
                  <a:lnTo>
                    <a:pt x="133350" y="478028"/>
                  </a:lnTo>
                  <a:lnTo>
                    <a:pt x="132588" y="478028"/>
                  </a:lnTo>
                  <a:lnTo>
                    <a:pt x="132334" y="479298"/>
                  </a:lnTo>
                  <a:lnTo>
                    <a:pt x="132334" y="480568"/>
                  </a:lnTo>
                  <a:lnTo>
                    <a:pt x="132461" y="481838"/>
                  </a:lnTo>
                  <a:lnTo>
                    <a:pt x="132715" y="483108"/>
                  </a:lnTo>
                  <a:lnTo>
                    <a:pt x="133223" y="483108"/>
                  </a:lnTo>
                  <a:lnTo>
                    <a:pt x="134366" y="486918"/>
                  </a:lnTo>
                  <a:lnTo>
                    <a:pt x="135382" y="488188"/>
                  </a:lnTo>
                  <a:lnTo>
                    <a:pt x="136652" y="490728"/>
                  </a:lnTo>
                  <a:lnTo>
                    <a:pt x="139192" y="493268"/>
                  </a:lnTo>
                  <a:lnTo>
                    <a:pt x="140335" y="494538"/>
                  </a:lnTo>
                  <a:lnTo>
                    <a:pt x="141732" y="494538"/>
                  </a:lnTo>
                  <a:lnTo>
                    <a:pt x="144526" y="495808"/>
                  </a:lnTo>
                  <a:lnTo>
                    <a:pt x="155956" y="495808"/>
                  </a:lnTo>
                  <a:lnTo>
                    <a:pt x="160020" y="494538"/>
                  </a:lnTo>
                  <a:lnTo>
                    <a:pt x="163957" y="494538"/>
                  </a:lnTo>
                  <a:lnTo>
                    <a:pt x="168275" y="493268"/>
                  </a:lnTo>
                  <a:lnTo>
                    <a:pt x="172847" y="491998"/>
                  </a:lnTo>
                  <a:lnTo>
                    <a:pt x="177546" y="489458"/>
                  </a:lnTo>
                  <a:lnTo>
                    <a:pt x="182372" y="488188"/>
                  </a:lnTo>
                  <a:lnTo>
                    <a:pt x="200152" y="476758"/>
                  </a:lnTo>
                  <a:lnTo>
                    <a:pt x="205105" y="470408"/>
                  </a:lnTo>
                  <a:lnTo>
                    <a:pt x="210058" y="465328"/>
                  </a:lnTo>
                  <a:lnTo>
                    <a:pt x="213741" y="460248"/>
                  </a:lnTo>
                  <a:lnTo>
                    <a:pt x="216027" y="453898"/>
                  </a:lnTo>
                  <a:lnTo>
                    <a:pt x="218440" y="447548"/>
                  </a:lnTo>
                  <a:lnTo>
                    <a:pt x="219329" y="441198"/>
                  </a:lnTo>
                  <a:close/>
                </a:path>
                <a:path w="2478404" h="572135">
                  <a:moveTo>
                    <a:pt x="306832" y="411988"/>
                  </a:moveTo>
                  <a:lnTo>
                    <a:pt x="306705" y="410718"/>
                  </a:lnTo>
                  <a:lnTo>
                    <a:pt x="239839" y="293878"/>
                  </a:lnTo>
                  <a:lnTo>
                    <a:pt x="233299" y="282448"/>
                  </a:lnTo>
                  <a:lnTo>
                    <a:pt x="274955" y="258318"/>
                  </a:lnTo>
                  <a:lnTo>
                    <a:pt x="275717" y="258318"/>
                  </a:lnTo>
                  <a:lnTo>
                    <a:pt x="276098" y="257048"/>
                  </a:lnTo>
                  <a:lnTo>
                    <a:pt x="276225" y="257048"/>
                  </a:lnTo>
                  <a:lnTo>
                    <a:pt x="276098" y="254508"/>
                  </a:lnTo>
                  <a:lnTo>
                    <a:pt x="275844" y="254508"/>
                  </a:lnTo>
                  <a:lnTo>
                    <a:pt x="275463" y="253238"/>
                  </a:lnTo>
                  <a:lnTo>
                    <a:pt x="274955" y="251968"/>
                  </a:lnTo>
                  <a:lnTo>
                    <a:pt x="274320" y="250698"/>
                  </a:lnTo>
                  <a:lnTo>
                    <a:pt x="273558" y="249428"/>
                  </a:lnTo>
                  <a:lnTo>
                    <a:pt x="272669" y="246888"/>
                  </a:lnTo>
                  <a:lnTo>
                    <a:pt x="271907" y="246888"/>
                  </a:lnTo>
                  <a:lnTo>
                    <a:pt x="271145" y="245618"/>
                  </a:lnTo>
                  <a:lnTo>
                    <a:pt x="270256" y="244348"/>
                  </a:lnTo>
                  <a:lnTo>
                    <a:pt x="269621" y="243078"/>
                  </a:lnTo>
                  <a:lnTo>
                    <a:pt x="268097" y="243078"/>
                  </a:lnTo>
                  <a:lnTo>
                    <a:pt x="267462" y="241808"/>
                  </a:lnTo>
                  <a:lnTo>
                    <a:pt x="266065" y="241808"/>
                  </a:lnTo>
                  <a:lnTo>
                    <a:pt x="264795" y="243078"/>
                  </a:lnTo>
                  <a:lnTo>
                    <a:pt x="162687" y="301498"/>
                  </a:lnTo>
                  <a:lnTo>
                    <a:pt x="162306" y="302768"/>
                  </a:lnTo>
                  <a:lnTo>
                    <a:pt x="161671" y="302768"/>
                  </a:lnTo>
                  <a:lnTo>
                    <a:pt x="161671" y="305308"/>
                  </a:lnTo>
                  <a:lnTo>
                    <a:pt x="162814" y="309118"/>
                  </a:lnTo>
                  <a:lnTo>
                    <a:pt x="163449" y="310388"/>
                  </a:lnTo>
                  <a:lnTo>
                    <a:pt x="164338" y="311658"/>
                  </a:lnTo>
                  <a:lnTo>
                    <a:pt x="165100" y="312928"/>
                  </a:lnTo>
                  <a:lnTo>
                    <a:pt x="165989" y="314198"/>
                  </a:lnTo>
                  <a:lnTo>
                    <a:pt x="167513" y="316738"/>
                  </a:lnTo>
                  <a:lnTo>
                    <a:pt x="168275" y="316738"/>
                  </a:lnTo>
                  <a:lnTo>
                    <a:pt x="168910" y="318008"/>
                  </a:lnTo>
                  <a:lnTo>
                    <a:pt x="172847" y="318008"/>
                  </a:lnTo>
                  <a:lnTo>
                    <a:pt x="213868" y="293878"/>
                  </a:lnTo>
                  <a:lnTo>
                    <a:pt x="287020" y="420878"/>
                  </a:lnTo>
                  <a:lnTo>
                    <a:pt x="287274" y="420878"/>
                  </a:lnTo>
                  <a:lnTo>
                    <a:pt x="288290" y="422148"/>
                  </a:lnTo>
                  <a:lnTo>
                    <a:pt x="292608" y="422148"/>
                  </a:lnTo>
                  <a:lnTo>
                    <a:pt x="294005" y="420878"/>
                  </a:lnTo>
                  <a:lnTo>
                    <a:pt x="295402" y="420878"/>
                  </a:lnTo>
                  <a:lnTo>
                    <a:pt x="296926" y="419608"/>
                  </a:lnTo>
                  <a:lnTo>
                    <a:pt x="298704" y="418338"/>
                  </a:lnTo>
                  <a:lnTo>
                    <a:pt x="300609" y="417068"/>
                  </a:lnTo>
                  <a:lnTo>
                    <a:pt x="302133" y="417068"/>
                  </a:lnTo>
                  <a:lnTo>
                    <a:pt x="304419" y="414528"/>
                  </a:lnTo>
                  <a:lnTo>
                    <a:pt x="305308" y="414528"/>
                  </a:lnTo>
                  <a:lnTo>
                    <a:pt x="305816" y="413258"/>
                  </a:lnTo>
                  <a:lnTo>
                    <a:pt x="306451" y="413258"/>
                  </a:lnTo>
                  <a:lnTo>
                    <a:pt x="306832" y="411988"/>
                  </a:lnTo>
                  <a:close/>
                </a:path>
                <a:path w="2478404" h="572135">
                  <a:moveTo>
                    <a:pt x="464439" y="320040"/>
                  </a:moveTo>
                  <a:lnTo>
                    <a:pt x="463169" y="317500"/>
                  </a:lnTo>
                  <a:lnTo>
                    <a:pt x="462026" y="316230"/>
                  </a:lnTo>
                  <a:lnTo>
                    <a:pt x="445439" y="302260"/>
                  </a:lnTo>
                  <a:lnTo>
                    <a:pt x="396113" y="260680"/>
                  </a:lnTo>
                  <a:lnTo>
                    <a:pt x="396113" y="289560"/>
                  </a:lnTo>
                  <a:lnTo>
                    <a:pt x="345313" y="318770"/>
                  </a:lnTo>
                  <a:lnTo>
                    <a:pt x="328422" y="232410"/>
                  </a:lnTo>
                  <a:lnTo>
                    <a:pt x="328549" y="232410"/>
                  </a:lnTo>
                  <a:lnTo>
                    <a:pt x="396113" y="289560"/>
                  </a:lnTo>
                  <a:lnTo>
                    <a:pt x="396113" y="260680"/>
                  </a:lnTo>
                  <a:lnTo>
                    <a:pt x="362597" y="232410"/>
                  </a:lnTo>
                  <a:lnTo>
                    <a:pt x="332486" y="207010"/>
                  </a:lnTo>
                  <a:lnTo>
                    <a:pt x="331724" y="207010"/>
                  </a:lnTo>
                  <a:lnTo>
                    <a:pt x="329946" y="205740"/>
                  </a:lnTo>
                  <a:lnTo>
                    <a:pt x="328930" y="205740"/>
                  </a:lnTo>
                  <a:lnTo>
                    <a:pt x="326644" y="207010"/>
                  </a:lnTo>
                  <a:lnTo>
                    <a:pt x="325247" y="207010"/>
                  </a:lnTo>
                  <a:lnTo>
                    <a:pt x="323596" y="208280"/>
                  </a:lnTo>
                  <a:lnTo>
                    <a:pt x="321945" y="208280"/>
                  </a:lnTo>
                  <a:lnTo>
                    <a:pt x="319913" y="209550"/>
                  </a:lnTo>
                  <a:lnTo>
                    <a:pt x="317627" y="210820"/>
                  </a:lnTo>
                  <a:lnTo>
                    <a:pt x="315341" y="213360"/>
                  </a:lnTo>
                  <a:lnTo>
                    <a:pt x="313436" y="213360"/>
                  </a:lnTo>
                  <a:lnTo>
                    <a:pt x="310642" y="215900"/>
                  </a:lnTo>
                  <a:lnTo>
                    <a:pt x="309626" y="217170"/>
                  </a:lnTo>
                  <a:lnTo>
                    <a:pt x="308864" y="217170"/>
                  </a:lnTo>
                  <a:lnTo>
                    <a:pt x="308102" y="218440"/>
                  </a:lnTo>
                  <a:lnTo>
                    <a:pt x="307594" y="219710"/>
                  </a:lnTo>
                  <a:lnTo>
                    <a:pt x="307467" y="219710"/>
                  </a:lnTo>
                  <a:lnTo>
                    <a:pt x="307213" y="220980"/>
                  </a:lnTo>
                  <a:lnTo>
                    <a:pt x="307213" y="222250"/>
                  </a:lnTo>
                  <a:lnTo>
                    <a:pt x="307340" y="222250"/>
                  </a:lnTo>
                  <a:lnTo>
                    <a:pt x="336677" y="386080"/>
                  </a:lnTo>
                  <a:lnTo>
                    <a:pt x="337058" y="388620"/>
                  </a:lnTo>
                  <a:lnTo>
                    <a:pt x="338582" y="392430"/>
                  </a:lnTo>
                  <a:lnTo>
                    <a:pt x="343789" y="392430"/>
                  </a:lnTo>
                  <a:lnTo>
                    <a:pt x="347091" y="391160"/>
                  </a:lnTo>
                  <a:lnTo>
                    <a:pt x="351409" y="388620"/>
                  </a:lnTo>
                  <a:lnTo>
                    <a:pt x="353060" y="387350"/>
                  </a:lnTo>
                  <a:lnTo>
                    <a:pt x="354203" y="386080"/>
                  </a:lnTo>
                  <a:lnTo>
                    <a:pt x="355473" y="386080"/>
                  </a:lnTo>
                  <a:lnTo>
                    <a:pt x="356362" y="384810"/>
                  </a:lnTo>
                  <a:lnTo>
                    <a:pt x="357378" y="383540"/>
                  </a:lnTo>
                  <a:lnTo>
                    <a:pt x="357759" y="382270"/>
                  </a:lnTo>
                  <a:lnTo>
                    <a:pt x="357759" y="379730"/>
                  </a:lnTo>
                  <a:lnTo>
                    <a:pt x="349377" y="337820"/>
                  </a:lnTo>
                  <a:lnTo>
                    <a:pt x="381889" y="318770"/>
                  </a:lnTo>
                  <a:lnTo>
                    <a:pt x="410083" y="302260"/>
                  </a:lnTo>
                  <a:lnTo>
                    <a:pt x="443103" y="330200"/>
                  </a:lnTo>
                  <a:lnTo>
                    <a:pt x="443738" y="331470"/>
                  </a:lnTo>
                  <a:lnTo>
                    <a:pt x="449326" y="331470"/>
                  </a:lnTo>
                  <a:lnTo>
                    <a:pt x="450723" y="330200"/>
                  </a:lnTo>
                  <a:lnTo>
                    <a:pt x="452120" y="330200"/>
                  </a:lnTo>
                  <a:lnTo>
                    <a:pt x="456438" y="327660"/>
                  </a:lnTo>
                  <a:lnTo>
                    <a:pt x="458724" y="326390"/>
                  </a:lnTo>
                  <a:lnTo>
                    <a:pt x="461899" y="323850"/>
                  </a:lnTo>
                  <a:lnTo>
                    <a:pt x="463169" y="322580"/>
                  </a:lnTo>
                  <a:lnTo>
                    <a:pt x="463931" y="322580"/>
                  </a:lnTo>
                  <a:lnTo>
                    <a:pt x="464312" y="321310"/>
                  </a:lnTo>
                  <a:lnTo>
                    <a:pt x="464439" y="320040"/>
                  </a:lnTo>
                  <a:close/>
                </a:path>
                <a:path w="2478404" h="572135">
                  <a:moveTo>
                    <a:pt x="584708" y="250190"/>
                  </a:moveTo>
                  <a:lnTo>
                    <a:pt x="584454" y="250190"/>
                  </a:lnTo>
                  <a:lnTo>
                    <a:pt x="584073" y="248920"/>
                  </a:lnTo>
                  <a:lnTo>
                    <a:pt x="583819" y="248920"/>
                  </a:lnTo>
                  <a:lnTo>
                    <a:pt x="583184" y="247650"/>
                  </a:lnTo>
                  <a:lnTo>
                    <a:pt x="581279" y="246380"/>
                  </a:lnTo>
                  <a:lnTo>
                    <a:pt x="579501" y="243840"/>
                  </a:lnTo>
                  <a:lnTo>
                    <a:pt x="576834" y="242570"/>
                  </a:lnTo>
                  <a:lnTo>
                    <a:pt x="548373" y="219710"/>
                  </a:lnTo>
                  <a:lnTo>
                    <a:pt x="545211" y="217170"/>
                  </a:lnTo>
                  <a:lnTo>
                    <a:pt x="543433" y="215900"/>
                  </a:lnTo>
                  <a:lnTo>
                    <a:pt x="541655" y="214630"/>
                  </a:lnTo>
                  <a:lnTo>
                    <a:pt x="538226" y="212090"/>
                  </a:lnTo>
                  <a:lnTo>
                    <a:pt x="535051" y="210820"/>
                  </a:lnTo>
                  <a:lnTo>
                    <a:pt x="531749" y="208280"/>
                  </a:lnTo>
                  <a:lnTo>
                    <a:pt x="528701" y="207010"/>
                  </a:lnTo>
                  <a:lnTo>
                    <a:pt x="525780" y="205740"/>
                  </a:lnTo>
                  <a:lnTo>
                    <a:pt x="522732" y="204470"/>
                  </a:lnTo>
                  <a:lnTo>
                    <a:pt x="519811" y="203200"/>
                  </a:lnTo>
                  <a:lnTo>
                    <a:pt x="513969" y="201930"/>
                  </a:lnTo>
                  <a:lnTo>
                    <a:pt x="508000" y="201930"/>
                  </a:lnTo>
                  <a:lnTo>
                    <a:pt x="511429" y="198120"/>
                  </a:lnTo>
                  <a:lnTo>
                    <a:pt x="521716" y="172720"/>
                  </a:lnTo>
                  <a:lnTo>
                    <a:pt x="521589" y="168910"/>
                  </a:lnTo>
                  <a:lnTo>
                    <a:pt x="519811" y="158750"/>
                  </a:lnTo>
                  <a:lnTo>
                    <a:pt x="517906" y="154940"/>
                  </a:lnTo>
                  <a:lnTo>
                    <a:pt x="514324" y="148590"/>
                  </a:lnTo>
                  <a:lnTo>
                    <a:pt x="512191" y="144780"/>
                  </a:lnTo>
                  <a:lnTo>
                    <a:pt x="508762" y="140970"/>
                  </a:lnTo>
                  <a:lnTo>
                    <a:pt x="504952" y="137160"/>
                  </a:lnTo>
                  <a:lnTo>
                    <a:pt x="501015" y="133350"/>
                  </a:lnTo>
                  <a:lnTo>
                    <a:pt x="500253" y="132905"/>
                  </a:lnTo>
                  <a:lnTo>
                    <a:pt x="500253" y="177800"/>
                  </a:lnTo>
                  <a:lnTo>
                    <a:pt x="499872" y="181610"/>
                  </a:lnTo>
                  <a:lnTo>
                    <a:pt x="498729" y="185420"/>
                  </a:lnTo>
                  <a:lnTo>
                    <a:pt x="497459" y="189230"/>
                  </a:lnTo>
                  <a:lnTo>
                    <a:pt x="489331" y="199390"/>
                  </a:lnTo>
                  <a:lnTo>
                    <a:pt x="485267" y="201930"/>
                  </a:lnTo>
                  <a:lnTo>
                    <a:pt x="480187" y="205740"/>
                  </a:lnTo>
                  <a:lnTo>
                    <a:pt x="461264" y="215900"/>
                  </a:lnTo>
                  <a:lnTo>
                    <a:pt x="432816" y="167640"/>
                  </a:lnTo>
                  <a:lnTo>
                    <a:pt x="449199" y="157480"/>
                  </a:lnTo>
                  <a:lnTo>
                    <a:pt x="453009" y="154940"/>
                  </a:lnTo>
                  <a:lnTo>
                    <a:pt x="456184" y="153670"/>
                  </a:lnTo>
                  <a:lnTo>
                    <a:pt x="461264" y="151130"/>
                  </a:lnTo>
                  <a:lnTo>
                    <a:pt x="463550" y="151130"/>
                  </a:lnTo>
                  <a:lnTo>
                    <a:pt x="465709" y="149860"/>
                  </a:lnTo>
                  <a:lnTo>
                    <a:pt x="472821" y="148590"/>
                  </a:lnTo>
                  <a:lnTo>
                    <a:pt x="478663" y="148590"/>
                  </a:lnTo>
                  <a:lnTo>
                    <a:pt x="488315" y="153670"/>
                  </a:lnTo>
                  <a:lnTo>
                    <a:pt x="492379" y="157480"/>
                  </a:lnTo>
                  <a:lnTo>
                    <a:pt x="495681" y="163830"/>
                  </a:lnTo>
                  <a:lnTo>
                    <a:pt x="497713" y="166370"/>
                  </a:lnTo>
                  <a:lnTo>
                    <a:pt x="499110" y="170180"/>
                  </a:lnTo>
                  <a:lnTo>
                    <a:pt x="499618" y="173990"/>
                  </a:lnTo>
                  <a:lnTo>
                    <a:pt x="500253" y="177800"/>
                  </a:lnTo>
                  <a:lnTo>
                    <a:pt x="500253" y="132905"/>
                  </a:lnTo>
                  <a:lnTo>
                    <a:pt x="496697" y="130810"/>
                  </a:lnTo>
                  <a:lnTo>
                    <a:pt x="487045" y="128270"/>
                  </a:lnTo>
                  <a:lnTo>
                    <a:pt x="470789" y="128270"/>
                  </a:lnTo>
                  <a:lnTo>
                    <a:pt x="464947" y="129540"/>
                  </a:lnTo>
                  <a:lnTo>
                    <a:pt x="458724" y="132080"/>
                  </a:lnTo>
                  <a:lnTo>
                    <a:pt x="456692" y="133350"/>
                  </a:lnTo>
                  <a:lnTo>
                    <a:pt x="454406" y="134620"/>
                  </a:lnTo>
                  <a:lnTo>
                    <a:pt x="451866" y="134620"/>
                  </a:lnTo>
                  <a:lnTo>
                    <a:pt x="449326" y="135890"/>
                  </a:lnTo>
                  <a:lnTo>
                    <a:pt x="446151" y="138430"/>
                  </a:lnTo>
                  <a:lnTo>
                    <a:pt x="442468" y="139700"/>
                  </a:lnTo>
                  <a:lnTo>
                    <a:pt x="409702" y="158750"/>
                  </a:lnTo>
                  <a:lnTo>
                    <a:pt x="408432" y="160020"/>
                  </a:lnTo>
                  <a:lnTo>
                    <a:pt x="406654" y="165100"/>
                  </a:lnTo>
                  <a:lnTo>
                    <a:pt x="407035" y="167640"/>
                  </a:lnTo>
                  <a:lnTo>
                    <a:pt x="408813" y="170180"/>
                  </a:lnTo>
                  <a:lnTo>
                    <a:pt x="486791" y="304800"/>
                  </a:lnTo>
                  <a:lnTo>
                    <a:pt x="487553" y="306070"/>
                  </a:lnTo>
                  <a:lnTo>
                    <a:pt x="488188" y="306070"/>
                  </a:lnTo>
                  <a:lnTo>
                    <a:pt x="488696" y="307340"/>
                  </a:lnTo>
                  <a:lnTo>
                    <a:pt x="489458" y="307340"/>
                  </a:lnTo>
                  <a:lnTo>
                    <a:pt x="490347" y="306070"/>
                  </a:lnTo>
                  <a:lnTo>
                    <a:pt x="493776" y="306070"/>
                  </a:lnTo>
                  <a:lnTo>
                    <a:pt x="495046" y="304800"/>
                  </a:lnTo>
                  <a:lnTo>
                    <a:pt x="496697" y="304800"/>
                  </a:lnTo>
                  <a:lnTo>
                    <a:pt x="500507" y="302260"/>
                  </a:lnTo>
                  <a:lnTo>
                    <a:pt x="501904" y="300990"/>
                  </a:lnTo>
                  <a:lnTo>
                    <a:pt x="503047" y="299720"/>
                  </a:lnTo>
                  <a:lnTo>
                    <a:pt x="505079" y="298450"/>
                  </a:lnTo>
                  <a:lnTo>
                    <a:pt x="505587" y="298450"/>
                  </a:lnTo>
                  <a:lnTo>
                    <a:pt x="506222" y="297180"/>
                  </a:lnTo>
                  <a:lnTo>
                    <a:pt x="506476" y="297180"/>
                  </a:lnTo>
                  <a:lnTo>
                    <a:pt x="506730" y="295910"/>
                  </a:lnTo>
                  <a:lnTo>
                    <a:pt x="506476" y="294640"/>
                  </a:lnTo>
                  <a:lnTo>
                    <a:pt x="506222" y="294640"/>
                  </a:lnTo>
                  <a:lnTo>
                    <a:pt x="470281" y="232410"/>
                  </a:lnTo>
                  <a:lnTo>
                    <a:pt x="483235" y="224790"/>
                  </a:lnTo>
                  <a:lnTo>
                    <a:pt x="487680" y="222250"/>
                  </a:lnTo>
                  <a:lnTo>
                    <a:pt x="491871" y="220980"/>
                  </a:lnTo>
                  <a:lnTo>
                    <a:pt x="499745" y="219710"/>
                  </a:lnTo>
                  <a:lnTo>
                    <a:pt x="503555" y="219710"/>
                  </a:lnTo>
                  <a:lnTo>
                    <a:pt x="510921" y="220980"/>
                  </a:lnTo>
                  <a:lnTo>
                    <a:pt x="514604" y="223520"/>
                  </a:lnTo>
                  <a:lnTo>
                    <a:pt x="521716" y="227330"/>
                  </a:lnTo>
                  <a:lnTo>
                    <a:pt x="525399" y="229870"/>
                  </a:lnTo>
                  <a:lnTo>
                    <a:pt x="529336" y="233680"/>
                  </a:lnTo>
                  <a:lnTo>
                    <a:pt x="562610" y="260350"/>
                  </a:lnTo>
                  <a:lnTo>
                    <a:pt x="564134" y="261620"/>
                  </a:lnTo>
                  <a:lnTo>
                    <a:pt x="570865" y="261620"/>
                  </a:lnTo>
                  <a:lnTo>
                    <a:pt x="573913" y="260350"/>
                  </a:lnTo>
                  <a:lnTo>
                    <a:pt x="575818" y="259080"/>
                  </a:lnTo>
                  <a:lnTo>
                    <a:pt x="578104" y="257810"/>
                  </a:lnTo>
                  <a:lnTo>
                    <a:pt x="579882" y="256540"/>
                  </a:lnTo>
                  <a:lnTo>
                    <a:pt x="582422" y="254000"/>
                  </a:lnTo>
                  <a:lnTo>
                    <a:pt x="583311" y="254000"/>
                  </a:lnTo>
                  <a:lnTo>
                    <a:pt x="583819" y="252730"/>
                  </a:lnTo>
                  <a:lnTo>
                    <a:pt x="584454" y="252730"/>
                  </a:lnTo>
                  <a:lnTo>
                    <a:pt x="584708" y="251460"/>
                  </a:lnTo>
                  <a:lnTo>
                    <a:pt x="584708" y="250190"/>
                  </a:lnTo>
                  <a:close/>
                </a:path>
                <a:path w="2478404" h="572135">
                  <a:moveTo>
                    <a:pt x="656590" y="209550"/>
                  </a:moveTo>
                  <a:lnTo>
                    <a:pt x="656463" y="208280"/>
                  </a:lnTo>
                  <a:lnTo>
                    <a:pt x="589661" y="92710"/>
                  </a:lnTo>
                  <a:lnTo>
                    <a:pt x="583057" y="81280"/>
                  </a:lnTo>
                  <a:lnTo>
                    <a:pt x="624713" y="57150"/>
                  </a:lnTo>
                  <a:lnTo>
                    <a:pt x="625221" y="55880"/>
                  </a:lnTo>
                  <a:lnTo>
                    <a:pt x="625856" y="55880"/>
                  </a:lnTo>
                  <a:lnTo>
                    <a:pt x="625856" y="53340"/>
                  </a:lnTo>
                  <a:lnTo>
                    <a:pt x="625602" y="52070"/>
                  </a:lnTo>
                  <a:lnTo>
                    <a:pt x="622427" y="45720"/>
                  </a:lnTo>
                  <a:lnTo>
                    <a:pt x="620903" y="43180"/>
                  </a:lnTo>
                  <a:lnTo>
                    <a:pt x="620014" y="41910"/>
                  </a:lnTo>
                  <a:lnTo>
                    <a:pt x="619379" y="41910"/>
                  </a:lnTo>
                  <a:lnTo>
                    <a:pt x="618617" y="40640"/>
                  </a:lnTo>
                  <a:lnTo>
                    <a:pt x="614553" y="40640"/>
                  </a:lnTo>
                  <a:lnTo>
                    <a:pt x="512445" y="100330"/>
                  </a:lnTo>
                  <a:lnTo>
                    <a:pt x="511683" y="100330"/>
                  </a:lnTo>
                  <a:lnTo>
                    <a:pt x="511429" y="101600"/>
                  </a:lnTo>
                  <a:lnTo>
                    <a:pt x="511429" y="104140"/>
                  </a:lnTo>
                  <a:lnTo>
                    <a:pt x="512191" y="106680"/>
                  </a:lnTo>
                  <a:lnTo>
                    <a:pt x="512572" y="106680"/>
                  </a:lnTo>
                  <a:lnTo>
                    <a:pt x="513207" y="109220"/>
                  </a:lnTo>
                  <a:lnTo>
                    <a:pt x="514096" y="110490"/>
                  </a:lnTo>
                  <a:lnTo>
                    <a:pt x="514858" y="111760"/>
                  </a:lnTo>
                  <a:lnTo>
                    <a:pt x="515747" y="113030"/>
                  </a:lnTo>
                  <a:lnTo>
                    <a:pt x="517271" y="114300"/>
                  </a:lnTo>
                  <a:lnTo>
                    <a:pt x="518033" y="115570"/>
                  </a:lnTo>
                  <a:lnTo>
                    <a:pt x="519430" y="115570"/>
                  </a:lnTo>
                  <a:lnTo>
                    <a:pt x="520065" y="116840"/>
                  </a:lnTo>
                  <a:lnTo>
                    <a:pt x="521335" y="116840"/>
                  </a:lnTo>
                  <a:lnTo>
                    <a:pt x="521970" y="115570"/>
                  </a:lnTo>
                  <a:lnTo>
                    <a:pt x="522605" y="115570"/>
                  </a:lnTo>
                  <a:lnTo>
                    <a:pt x="563626" y="92710"/>
                  </a:lnTo>
                  <a:lnTo>
                    <a:pt x="636778" y="218440"/>
                  </a:lnTo>
                  <a:lnTo>
                    <a:pt x="637032" y="219710"/>
                  </a:lnTo>
                  <a:lnTo>
                    <a:pt x="638048" y="219710"/>
                  </a:lnTo>
                  <a:lnTo>
                    <a:pt x="638683" y="220980"/>
                  </a:lnTo>
                  <a:lnTo>
                    <a:pt x="639318" y="220980"/>
                  </a:lnTo>
                  <a:lnTo>
                    <a:pt x="640334" y="219710"/>
                  </a:lnTo>
                  <a:lnTo>
                    <a:pt x="643763" y="219710"/>
                  </a:lnTo>
                  <a:lnTo>
                    <a:pt x="645160" y="218440"/>
                  </a:lnTo>
                  <a:lnTo>
                    <a:pt x="646684" y="217170"/>
                  </a:lnTo>
                  <a:lnTo>
                    <a:pt x="648462" y="217170"/>
                  </a:lnTo>
                  <a:lnTo>
                    <a:pt x="650367" y="215900"/>
                  </a:lnTo>
                  <a:lnTo>
                    <a:pt x="651891" y="214630"/>
                  </a:lnTo>
                  <a:lnTo>
                    <a:pt x="654177" y="213360"/>
                  </a:lnTo>
                  <a:lnTo>
                    <a:pt x="655066" y="212090"/>
                  </a:lnTo>
                  <a:lnTo>
                    <a:pt x="655574" y="210820"/>
                  </a:lnTo>
                  <a:lnTo>
                    <a:pt x="656209" y="210820"/>
                  </a:lnTo>
                  <a:lnTo>
                    <a:pt x="656590" y="209550"/>
                  </a:lnTo>
                  <a:close/>
                </a:path>
                <a:path w="2478404" h="572135">
                  <a:moveTo>
                    <a:pt x="771398" y="190500"/>
                  </a:moveTo>
                  <a:lnTo>
                    <a:pt x="771271" y="187960"/>
                  </a:lnTo>
                  <a:lnTo>
                    <a:pt x="771144" y="186690"/>
                  </a:lnTo>
                  <a:lnTo>
                    <a:pt x="770509" y="185420"/>
                  </a:lnTo>
                  <a:lnTo>
                    <a:pt x="769747" y="182880"/>
                  </a:lnTo>
                  <a:lnTo>
                    <a:pt x="676427" y="21590"/>
                  </a:lnTo>
                  <a:lnTo>
                    <a:pt x="666877" y="5080"/>
                  </a:lnTo>
                  <a:lnTo>
                    <a:pt x="666115" y="3810"/>
                  </a:lnTo>
                  <a:lnTo>
                    <a:pt x="665099" y="2540"/>
                  </a:lnTo>
                  <a:lnTo>
                    <a:pt x="664083" y="2540"/>
                  </a:lnTo>
                  <a:lnTo>
                    <a:pt x="663194" y="1270"/>
                  </a:lnTo>
                  <a:lnTo>
                    <a:pt x="662178" y="1270"/>
                  </a:lnTo>
                  <a:lnTo>
                    <a:pt x="661035" y="0"/>
                  </a:lnTo>
                  <a:lnTo>
                    <a:pt x="659003" y="0"/>
                  </a:lnTo>
                  <a:lnTo>
                    <a:pt x="656971" y="1270"/>
                  </a:lnTo>
                  <a:lnTo>
                    <a:pt x="655955" y="1270"/>
                  </a:lnTo>
                  <a:lnTo>
                    <a:pt x="626364" y="17780"/>
                  </a:lnTo>
                  <a:lnTo>
                    <a:pt x="625856" y="19050"/>
                  </a:lnTo>
                  <a:lnTo>
                    <a:pt x="625094" y="19050"/>
                  </a:lnTo>
                  <a:lnTo>
                    <a:pt x="624840" y="20320"/>
                  </a:lnTo>
                  <a:lnTo>
                    <a:pt x="624840" y="21590"/>
                  </a:lnTo>
                  <a:lnTo>
                    <a:pt x="625094" y="22860"/>
                  </a:lnTo>
                  <a:lnTo>
                    <a:pt x="625475" y="24130"/>
                  </a:lnTo>
                  <a:lnTo>
                    <a:pt x="626364" y="25400"/>
                  </a:lnTo>
                  <a:lnTo>
                    <a:pt x="627126" y="26670"/>
                  </a:lnTo>
                  <a:lnTo>
                    <a:pt x="628523" y="29210"/>
                  </a:lnTo>
                  <a:lnTo>
                    <a:pt x="629793" y="30480"/>
                  </a:lnTo>
                  <a:lnTo>
                    <a:pt x="632079" y="33020"/>
                  </a:lnTo>
                  <a:lnTo>
                    <a:pt x="633222" y="33020"/>
                  </a:lnTo>
                  <a:lnTo>
                    <a:pt x="634238" y="31750"/>
                  </a:lnTo>
                  <a:lnTo>
                    <a:pt x="652653" y="21590"/>
                  </a:lnTo>
                  <a:lnTo>
                    <a:pt x="748792" y="187960"/>
                  </a:lnTo>
                  <a:lnTo>
                    <a:pt x="730377" y="198120"/>
                  </a:lnTo>
                  <a:lnTo>
                    <a:pt x="729869" y="198120"/>
                  </a:lnTo>
                  <a:lnTo>
                    <a:pt x="729488" y="199390"/>
                  </a:lnTo>
                  <a:lnTo>
                    <a:pt x="729234" y="199390"/>
                  </a:lnTo>
                  <a:lnTo>
                    <a:pt x="728853" y="200660"/>
                  </a:lnTo>
                  <a:lnTo>
                    <a:pt x="728853" y="201930"/>
                  </a:lnTo>
                  <a:lnTo>
                    <a:pt x="728980" y="203200"/>
                  </a:lnTo>
                  <a:lnTo>
                    <a:pt x="729361" y="204470"/>
                  </a:lnTo>
                  <a:lnTo>
                    <a:pt x="729742" y="204470"/>
                  </a:lnTo>
                  <a:lnTo>
                    <a:pt x="730377" y="205740"/>
                  </a:lnTo>
                  <a:lnTo>
                    <a:pt x="731139" y="207010"/>
                  </a:lnTo>
                  <a:lnTo>
                    <a:pt x="732536" y="209550"/>
                  </a:lnTo>
                  <a:lnTo>
                    <a:pt x="733806" y="210820"/>
                  </a:lnTo>
                  <a:lnTo>
                    <a:pt x="736092" y="213360"/>
                  </a:lnTo>
                  <a:lnTo>
                    <a:pt x="737235" y="213360"/>
                  </a:lnTo>
                  <a:lnTo>
                    <a:pt x="738251" y="212090"/>
                  </a:lnTo>
                  <a:lnTo>
                    <a:pt x="767969" y="195580"/>
                  </a:lnTo>
                  <a:lnTo>
                    <a:pt x="769493" y="193040"/>
                  </a:lnTo>
                  <a:lnTo>
                    <a:pt x="770128" y="193040"/>
                  </a:lnTo>
                  <a:lnTo>
                    <a:pt x="770636" y="191770"/>
                  </a:lnTo>
                  <a:lnTo>
                    <a:pt x="771017" y="190500"/>
                  </a:lnTo>
                  <a:lnTo>
                    <a:pt x="771398" y="190500"/>
                  </a:lnTo>
                  <a:close/>
                </a:path>
                <a:path w="2478404" h="572135">
                  <a:moveTo>
                    <a:pt x="2190369" y="490728"/>
                  </a:moveTo>
                  <a:lnTo>
                    <a:pt x="2189607" y="486918"/>
                  </a:lnTo>
                  <a:lnTo>
                    <a:pt x="2189099" y="486918"/>
                  </a:lnTo>
                  <a:lnTo>
                    <a:pt x="2188083" y="484378"/>
                  </a:lnTo>
                  <a:lnTo>
                    <a:pt x="2187321" y="483108"/>
                  </a:lnTo>
                  <a:lnTo>
                    <a:pt x="2185670" y="480568"/>
                  </a:lnTo>
                  <a:lnTo>
                    <a:pt x="2183384" y="476758"/>
                  </a:lnTo>
                  <a:lnTo>
                    <a:pt x="2182114" y="476758"/>
                  </a:lnTo>
                  <a:lnTo>
                    <a:pt x="2181479" y="475488"/>
                  </a:lnTo>
                  <a:lnTo>
                    <a:pt x="2179828" y="475488"/>
                  </a:lnTo>
                  <a:lnTo>
                    <a:pt x="2179320" y="476758"/>
                  </a:lnTo>
                  <a:lnTo>
                    <a:pt x="2178431" y="476758"/>
                  </a:lnTo>
                  <a:lnTo>
                    <a:pt x="2177542" y="478028"/>
                  </a:lnTo>
                  <a:lnTo>
                    <a:pt x="2175764" y="483108"/>
                  </a:lnTo>
                  <a:lnTo>
                    <a:pt x="2174621" y="485648"/>
                  </a:lnTo>
                  <a:lnTo>
                    <a:pt x="2171827" y="490728"/>
                  </a:lnTo>
                  <a:lnTo>
                    <a:pt x="2169795" y="494538"/>
                  </a:lnTo>
                  <a:lnTo>
                    <a:pt x="2167382" y="497078"/>
                  </a:lnTo>
                  <a:lnTo>
                    <a:pt x="2164969" y="500888"/>
                  </a:lnTo>
                  <a:lnTo>
                    <a:pt x="2161540" y="503428"/>
                  </a:lnTo>
                  <a:lnTo>
                    <a:pt x="2157349" y="505968"/>
                  </a:lnTo>
                  <a:lnTo>
                    <a:pt x="2152777" y="508508"/>
                  </a:lnTo>
                  <a:lnTo>
                    <a:pt x="2143887" y="511048"/>
                  </a:lnTo>
                  <a:lnTo>
                    <a:pt x="2139442" y="511048"/>
                  </a:lnTo>
                  <a:lnTo>
                    <a:pt x="2106422" y="483108"/>
                  </a:lnTo>
                  <a:lnTo>
                    <a:pt x="2096262" y="448818"/>
                  </a:lnTo>
                  <a:lnTo>
                    <a:pt x="2097608" y="442468"/>
                  </a:lnTo>
                  <a:lnTo>
                    <a:pt x="2100516" y="436118"/>
                  </a:lnTo>
                  <a:lnTo>
                    <a:pt x="2104936" y="431038"/>
                  </a:lnTo>
                  <a:lnTo>
                    <a:pt x="2110867" y="427228"/>
                  </a:lnTo>
                  <a:lnTo>
                    <a:pt x="2115185" y="424688"/>
                  </a:lnTo>
                  <a:lnTo>
                    <a:pt x="2119376" y="422148"/>
                  </a:lnTo>
                  <a:lnTo>
                    <a:pt x="2127250" y="422148"/>
                  </a:lnTo>
                  <a:lnTo>
                    <a:pt x="2130679" y="420878"/>
                  </a:lnTo>
                  <a:lnTo>
                    <a:pt x="2133854" y="422148"/>
                  </a:lnTo>
                  <a:lnTo>
                    <a:pt x="2141728" y="422148"/>
                  </a:lnTo>
                  <a:lnTo>
                    <a:pt x="2144014" y="423418"/>
                  </a:lnTo>
                  <a:lnTo>
                    <a:pt x="2145665" y="422148"/>
                  </a:lnTo>
                  <a:lnTo>
                    <a:pt x="2146808" y="422148"/>
                  </a:lnTo>
                  <a:lnTo>
                    <a:pt x="2147697" y="420878"/>
                  </a:lnTo>
                  <a:lnTo>
                    <a:pt x="2148205" y="420878"/>
                  </a:lnTo>
                  <a:lnTo>
                    <a:pt x="2148205" y="417068"/>
                  </a:lnTo>
                  <a:lnTo>
                    <a:pt x="2147443" y="414528"/>
                  </a:lnTo>
                  <a:lnTo>
                    <a:pt x="2145665" y="411988"/>
                  </a:lnTo>
                  <a:lnTo>
                    <a:pt x="2144268" y="409448"/>
                  </a:lnTo>
                  <a:lnTo>
                    <a:pt x="2143633" y="408178"/>
                  </a:lnTo>
                  <a:lnTo>
                    <a:pt x="2142363" y="406908"/>
                  </a:lnTo>
                  <a:lnTo>
                    <a:pt x="2141728" y="406908"/>
                  </a:lnTo>
                  <a:lnTo>
                    <a:pt x="2140458" y="405638"/>
                  </a:lnTo>
                  <a:lnTo>
                    <a:pt x="2139823" y="405638"/>
                  </a:lnTo>
                  <a:lnTo>
                    <a:pt x="2139188" y="404368"/>
                  </a:lnTo>
                  <a:lnTo>
                    <a:pt x="2135378" y="404368"/>
                  </a:lnTo>
                  <a:lnTo>
                    <a:pt x="2133219" y="403098"/>
                  </a:lnTo>
                  <a:lnTo>
                    <a:pt x="2124837" y="403098"/>
                  </a:lnTo>
                  <a:lnTo>
                    <a:pt x="2121789" y="404368"/>
                  </a:lnTo>
                  <a:lnTo>
                    <a:pt x="2118614" y="404368"/>
                  </a:lnTo>
                  <a:lnTo>
                    <a:pt x="2112010" y="406908"/>
                  </a:lnTo>
                  <a:lnTo>
                    <a:pt x="2108581" y="406908"/>
                  </a:lnTo>
                  <a:lnTo>
                    <a:pt x="2105279" y="409448"/>
                  </a:lnTo>
                  <a:lnTo>
                    <a:pt x="2077847" y="437388"/>
                  </a:lnTo>
                  <a:lnTo>
                    <a:pt x="2074545" y="451358"/>
                  </a:lnTo>
                  <a:lnTo>
                    <a:pt x="2074672" y="458978"/>
                  </a:lnTo>
                  <a:lnTo>
                    <a:pt x="2087499" y="495808"/>
                  </a:lnTo>
                  <a:lnTo>
                    <a:pt x="2116074" y="526288"/>
                  </a:lnTo>
                  <a:lnTo>
                    <a:pt x="2129028" y="531368"/>
                  </a:lnTo>
                  <a:lnTo>
                    <a:pt x="2142744" y="531368"/>
                  </a:lnTo>
                  <a:lnTo>
                    <a:pt x="2176780" y="513588"/>
                  </a:lnTo>
                  <a:lnTo>
                    <a:pt x="2189353" y="495808"/>
                  </a:lnTo>
                  <a:lnTo>
                    <a:pt x="2189861" y="494538"/>
                  </a:lnTo>
                  <a:lnTo>
                    <a:pt x="2190242" y="493268"/>
                  </a:lnTo>
                  <a:lnTo>
                    <a:pt x="2190369" y="490728"/>
                  </a:lnTo>
                  <a:close/>
                </a:path>
                <a:path w="2478404" h="572135">
                  <a:moveTo>
                    <a:pt x="2308860" y="434848"/>
                  </a:moveTo>
                  <a:lnTo>
                    <a:pt x="2308606" y="434848"/>
                  </a:lnTo>
                  <a:lnTo>
                    <a:pt x="2308352" y="433578"/>
                  </a:lnTo>
                  <a:lnTo>
                    <a:pt x="2268474" y="364998"/>
                  </a:lnTo>
                  <a:lnTo>
                    <a:pt x="2266746" y="362458"/>
                  </a:lnTo>
                  <a:lnTo>
                    <a:pt x="2264156" y="358648"/>
                  </a:lnTo>
                  <a:lnTo>
                    <a:pt x="2259965" y="354838"/>
                  </a:lnTo>
                  <a:lnTo>
                    <a:pt x="2255774" y="349758"/>
                  </a:lnTo>
                  <a:lnTo>
                    <a:pt x="2251202" y="347218"/>
                  </a:lnTo>
                  <a:lnTo>
                    <a:pt x="2241042" y="342138"/>
                  </a:lnTo>
                  <a:lnTo>
                    <a:pt x="2235454" y="340868"/>
                  </a:lnTo>
                  <a:lnTo>
                    <a:pt x="2223643" y="342138"/>
                  </a:lnTo>
                  <a:lnTo>
                    <a:pt x="2217293" y="344678"/>
                  </a:lnTo>
                  <a:lnTo>
                    <a:pt x="2210435" y="348488"/>
                  </a:lnTo>
                  <a:lnTo>
                    <a:pt x="2204974" y="351028"/>
                  </a:lnTo>
                  <a:lnTo>
                    <a:pt x="2187575" y="384048"/>
                  </a:lnTo>
                  <a:lnTo>
                    <a:pt x="2152523" y="323088"/>
                  </a:lnTo>
                  <a:lnTo>
                    <a:pt x="2152142" y="321818"/>
                  </a:lnTo>
                  <a:lnTo>
                    <a:pt x="2145792" y="321818"/>
                  </a:lnTo>
                  <a:lnTo>
                    <a:pt x="2144522" y="323088"/>
                  </a:lnTo>
                  <a:lnTo>
                    <a:pt x="2142998" y="323088"/>
                  </a:lnTo>
                  <a:lnTo>
                    <a:pt x="2141093" y="324358"/>
                  </a:lnTo>
                  <a:lnTo>
                    <a:pt x="2139315" y="325628"/>
                  </a:lnTo>
                  <a:lnTo>
                    <a:pt x="2136648" y="326898"/>
                  </a:lnTo>
                  <a:lnTo>
                    <a:pt x="2134743" y="329438"/>
                  </a:lnTo>
                  <a:lnTo>
                    <a:pt x="2133727" y="330708"/>
                  </a:lnTo>
                  <a:lnTo>
                    <a:pt x="2133473" y="330708"/>
                  </a:lnTo>
                  <a:lnTo>
                    <a:pt x="2133346" y="331978"/>
                  </a:lnTo>
                  <a:lnTo>
                    <a:pt x="2133600" y="333248"/>
                  </a:lnTo>
                  <a:lnTo>
                    <a:pt x="2220976" y="484378"/>
                  </a:lnTo>
                  <a:lnTo>
                    <a:pt x="2221230" y="484378"/>
                  </a:lnTo>
                  <a:lnTo>
                    <a:pt x="2221738" y="485648"/>
                  </a:lnTo>
                  <a:lnTo>
                    <a:pt x="2226310" y="485648"/>
                  </a:lnTo>
                  <a:lnTo>
                    <a:pt x="2227580" y="484378"/>
                  </a:lnTo>
                  <a:lnTo>
                    <a:pt x="2228850" y="484378"/>
                  </a:lnTo>
                  <a:lnTo>
                    <a:pt x="2230374" y="483108"/>
                  </a:lnTo>
                  <a:lnTo>
                    <a:pt x="2232152" y="483108"/>
                  </a:lnTo>
                  <a:lnTo>
                    <a:pt x="2234057" y="481838"/>
                  </a:lnTo>
                  <a:lnTo>
                    <a:pt x="2236724" y="479298"/>
                  </a:lnTo>
                  <a:lnTo>
                    <a:pt x="2238629" y="478028"/>
                  </a:lnTo>
                  <a:lnTo>
                    <a:pt x="2239137" y="476758"/>
                  </a:lnTo>
                  <a:lnTo>
                    <a:pt x="2239645" y="476758"/>
                  </a:lnTo>
                  <a:lnTo>
                    <a:pt x="2239899" y="475488"/>
                  </a:lnTo>
                  <a:lnTo>
                    <a:pt x="2239899" y="474218"/>
                  </a:lnTo>
                  <a:lnTo>
                    <a:pt x="2198624" y="403098"/>
                  </a:lnTo>
                  <a:lnTo>
                    <a:pt x="2200021" y="392938"/>
                  </a:lnTo>
                  <a:lnTo>
                    <a:pt x="2202053" y="385318"/>
                  </a:lnTo>
                  <a:lnTo>
                    <a:pt x="2202611" y="384048"/>
                  </a:lnTo>
                  <a:lnTo>
                    <a:pt x="2204847" y="378968"/>
                  </a:lnTo>
                  <a:lnTo>
                    <a:pt x="2207641" y="373888"/>
                  </a:lnTo>
                  <a:lnTo>
                    <a:pt x="2211324" y="368808"/>
                  </a:lnTo>
                  <a:lnTo>
                    <a:pt x="2215896" y="366268"/>
                  </a:lnTo>
                  <a:lnTo>
                    <a:pt x="2219579" y="364998"/>
                  </a:lnTo>
                  <a:lnTo>
                    <a:pt x="2223135" y="363728"/>
                  </a:lnTo>
                  <a:lnTo>
                    <a:pt x="2230120" y="362458"/>
                  </a:lnTo>
                  <a:lnTo>
                    <a:pt x="2233549" y="363728"/>
                  </a:lnTo>
                  <a:lnTo>
                    <a:pt x="2239899" y="366268"/>
                  </a:lnTo>
                  <a:lnTo>
                    <a:pt x="2243074" y="368808"/>
                  </a:lnTo>
                  <a:lnTo>
                    <a:pt x="2245995" y="371348"/>
                  </a:lnTo>
                  <a:lnTo>
                    <a:pt x="2248916" y="375158"/>
                  </a:lnTo>
                  <a:lnTo>
                    <a:pt x="2252091" y="378968"/>
                  </a:lnTo>
                  <a:lnTo>
                    <a:pt x="2290064" y="445008"/>
                  </a:lnTo>
                  <a:lnTo>
                    <a:pt x="2290445" y="445008"/>
                  </a:lnTo>
                  <a:lnTo>
                    <a:pt x="2291080" y="446278"/>
                  </a:lnTo>
                  <a:lnTo>
                    <a:pt x="2294001" y="446278"/>
                  </a:lnTo>
                  <a:lnTo>
                    <a:pt x="2295017" y="445008"/>
                  </a:lnTo>
                  <a:lnTo>
                    <a:pt x="2297684" y="445008"/>
                  </a:lnTo>
                  <a:lnTo>
                    <a:pt x="2299208" y="443738"/>
                  </a:lnTo>
                  <a:lnTo>
                    <a:pt x="2301113" y="442468"/>
                  </a:lnTo>
                  <a:lnTo>
                    <a:pt x="2304415" y="441198"/>
                  </a:lnTo>
                  <a:lnTo>
                    <a:pt x="2305431" y="439928"/>
                  </a:lnTo>
                  <a:lnTo>
                    <a:pt x="2306574" y="438658"/>
                  </a:lnTo>
                  <a:lnTo>
                    <a:pt x="2307336" y="438658"/>
                  </a:lnTo>
                  <a:lnTo>
                    <a:pt x="2308352" y="436118"/>
                  </a:lnTo>
                  <a:lnTo>
                    <a:pt x="2308733" y="436118"/>
                  </a:lnTo>
                  <a:lnTo>
                    <a:pt x="2308860" y="434848"/>
                  </a:lnTo>
                  <a:close/>
                </a:path>
                <a:path w="2478404" h="572135">
                  <a:moveTo>
                    <a:pt x="2421001" y="362458"/>
                  </a:moveTo>
                  <a:lnTo>
                    <a:pt x="2420747" y="361188"/>
                  </a:lnTo>
                  <a:lnTo>
                    <a:pt x="2420239" y="359918"/>
                  </a:lnTo>
                  <a:lnTo>
                    <a:pt x="2419858" y="358648"/>
                  </a:lnTo>
                  <a:lnTo>
                    <a:pt x="2419604" y="357378"/>
                  </a:lnTo>
                  <a:lnTo>
                    <a:pt x="2419096" y="357378"/>
                  </a:lnTo>
                  <a:lnTo>
                    <a:pt x="2418588" y="356108"/>
                  </a:lnTo>
                  <a:lnTo>
                    <a:pt x="2417064" y="353568"/>
                  </a:lnTo>
                  <a:lnTo>
                    <a:pt x="2415794" y="352298"/>
                  </a:lnTo>
                  <a:lnTo>
                    <a:pt x="2415159" y="351028"/>
                  </a:lnTo>
                  <a:lnTo>
                    <a:pt x="2414143" y="349758"/>
                  </a:lnTo>
                  <a:lnTo>
                    <a:pt x="2411857" y="349758"/>
                  </a:lnTo>
                  <a:lnTo>
                    <a:pt x="2411349" y="351028"/>
                  </a:lnTo>
                  <a:lnTo>
                    <a:pt x="2410460" y="351028"/>
                  </a:lnTo>
                  <a:lnTo>
                    <a:pt x="2409317" y="352298"/>
                  </a:lnTo>
                  <a:lnTo>
                    <a:pt x="2407920" y="353568"/>
                  </a:lnTo>
                  <a:lnTo>
                    <a:pt x="2406650" y="356108"/>
                  </a:lnTo>
                  <a:lnTo>
                    <a:pt x="2404872" y="358648"/>
                  </a:lnTo>
                  <a:lnTo>
                    <a:pt x="2400554" y="363728"/>
                  </a:lnTo>
                  <a:lnTo>
                    <a:pt x="2397760" y="366268"/>
                  </a:lnTo>
                  <a:lnTo>
                    <a:pt x="2394458" y="368808"/>
                  </a:lnTo>
                  <a:lnTo>
                    <a:pt x="2391156" y="372618"/>
                  </a:lnTo>
                  <a:lnTo>
                    <a:pt x="2387092" y="375158"/>
                  </a:lnTo>
                  <a:lnTo>
                    <a:pt x="2382139" y="377698"/>
                  </a:lnTo>
                  <a:lnTo>
                    <a:pt x="2376043" y="381508"/>
                  </a:lnTo>
                  <a:lnTo>
                    <a:pt x="2370455" y="382778"/>
                  </a:lnTo>
                  <a:lnTo>
                    <a:pt x="2359914" y="385318"/>
                  </a:lnTo>
                  <a:lnTo>
                    <a:pt x="2355088" y="384048"/>
                  </a:lnTo>
                  <a:lnTo>
                    <a:pt x="2327656" y="359918"/>
                  </a:lnTo>
                  <a:lnTo>
                    <a:pt x="2352192" y="345948"/>
                  </a:lnTo>
                  <a:lnTo>
                    <a:pt x="2394585" y="321818"/>
                  </a:lnTo>
                  <a:lnTo>
                    <a:pt x="2396490" y="320548"/>
                  </a:lnTo>
                  <a:lnTo>
                    <a:pt x="2397760" y="318008"/>
                  </a:lnTo>
                  <a:lnTo>
                    <a:pt x="2398522" y="316738"/>
                  </a:lnTo>
                  <a:lnTo>
                    <a:pt x="2399284" y="314198"/>
                  </a:lnTo>
                  <a:lnTo>
                    <a:pt x="2398776" y="311658"/>
                  </a:lnTo>
                  <a:lnTo>
                    <a:pt x="2397125" y="309118"/>
                  </a:lnTo>
                  <a:lnTo>
                    <a:pt x="2395220" y="305308"/>
                  </a:lnTo>
                  <a:lnTo>
                    <a:pt x="2391283" y="298958"/>
                  </a:lnTo>
                  <a:lnTo>
                    <a:pt x="2387727" y="293878"/>
                  </a:lnTo>
                  <a:lnTo>
                    <a:pt x="2386838" y="292608"/>
                  </a:lnTo>
                  <a:lnTo>
                    <a:pt x="2381885" y="288798"/>
                  </a:lnTo>
                  <a:lnTo>
                    <a:pt x="2376805" y="283718"/>
                  </a:lnTo>
                  <a:lnTo>
                    <a:pt x="2375154" y="282600"/>
                  </a:lnTo>
                  <a:lnTo>
                    <a:pt x="2375154" y="314198"/>
                  </a:lnTo>
                  <a:lnTo>
                    <a:pt x="2319782" y="345948"/>
                  </a:lnTo>
                  <a:lnTo>
                    <a:pt x="2317623" y="342138"/>
                  </a:lnTo>
                  <a:lnTo>
                    <a:pt x="2315972" y="337058"/>
                  </a:lnTo>
                  <a:lnTo>
                    <a:pt x="2314194" y="328168"/>
                  </a:lnTo>
                  <a:lnTo>
                    <a:pt x="2314067" y="324358"/>
                  </a:lnTo>
                  <a:lnTo>
                    <a:pt x="2314829" y="320548"/>
                  </a:lnTo>
                  <a:lnTo>
                    <a:pt x="2315464" y="315468"/>
                  </a:lnTo>
                  <a:lnTo>
                    <a:pt x="2330196" y="298958"/>
                  </a:lnTo>
                  <a:lnTo>
                    <a:pt x="2336838" y="295148"/>
                  </a:lnTo>
                  <a:lnTo>
                    <a:pt x="2343239" y="293878"/>
                  </a:lnTo>
                  <a:lnTo>
                    <a:pt x="2349411" y="293878"/>
                  </a:lnTo>
                  <a:lnTo>
                    <a:pt x="2375154" y="314198"/>
                  </a:lnTo>
                  <a:lnTo>
                    <a:pt x="2375154" y="282600"/>
                  </a:lnTo>
                  <a:lnTo>
                    <a:pt x="2371217" y="279908"/>
                  </a:lnTo>
                  <a:lnTo>
                    <a:pt x="2365121" y="277368"/>
                  </a:lnTo>
                  <a:lnTo>
                    <a:pt x="2359025" y="276098"/>
                  </a:lnTo>
                  <a:lnTo>
                    <a:pt x="2352421" y="274828"/>
                  </a:lnTo>
                  <a:lnTo>
                    <a:pt x="2345309" y="276098"/>
                  </a:lnTo>
                  <a:lnTo>
                    <a:pt x="2338197" y="276098"/>
                  </a:lnTo>
                  <a:lnTo>
                    <a:pt x="2330704" y="278638"/>
                  </a:lnTo>
                  <a:lnTo>
                    <a:pt x="2322703" y="283718"/>
                  </a:lnTo>
                  <a:lnTo>
                    <a:pt x="2315337" y="287528"/>
                  </a:lnTo>
                  <a:lnTo>
                    <a:pt x="2295906" y="319278"/>
                  </a:lnTo>
                  <a:lnTo>
                    <a:pt x="2294636" y="325628"/>
                  </a:lnTo>
                  <a:lnTo>
                    <a:pt x="2294509" y="330708"/>
                  </a:lnTo>
                  <a:lnTo>
                    <a:pt x="2294636" y="334518"/>
                  </a:lnTo>
                  <a:lnTo>
                    <a:pt x="2296287" y="342138"/>
                  </a:lnTo>
                  <a:lnTo>
                    <a:pt x="2314803" y="380238"/>
                  </a:lnTo>
                  <a:lnTo>
                    <a:pt x="2350389" y="404368"/>
                  </a:lnTo>
                  <a:lnTo>
                    <a:pt x="2357628" y="404368"/>
                  </a:lnTo>
                  <a:lnTo>
                    <a:pt x="2365248" y="403098"/>
                  </a:lnTo>
                  <a:lnTo>
                    <a:pt x="2371026" y="401828"/>
                  </a:lnTo>
                  <a:lnTo>
                    <a:pt x="2382977" y="396748"/>
                  </a:lnTo>
                  <a:lnTo>
                    <a:pt x="2389124" y="394208"/>
                  </a:lnTo>
                  <a:lnTo>
                    <a:pt x="2393950" y="390398"/>
                  </a:lnTo>
                  <a:lnTo>
                    <a:pt x="2398268" y="387858"/>
                  </a:lnTo>
                  <a:lnTo>
                    <a:pt x="2402205" y="385318"/>
                  </a:lnTo>
                  <a:lnTo>
                    <a:pt x="2406015" y="381508"/>
                  </a:lnTo>
                  <a:lnTo>
                    <a:pt x="2409317" y="378968"/>
                  </a:lnTo>
                  <a:lnTo>
                    <a:pt x="2414651" y="372618"/>
                  </a:lnTo>
                  <a:lnTo>
                    <a:pt x="2416810" y="371348"/>
                  </a:lnTo>
                  <a:lnTo>
                    <a:pt x="2418334" y="368808"/>
                  </a:lnTo>
                  <a:lnTo>
                    <a:pt x="2419731" y="366268"/>
                  </a:lnTo>
                  <a:lnTo>
                    <a:pt x="2420620" y="364998"/>
                  </a:lnTo>
                  <a:lnTo>
                    <a:pt x="2420747" y="364998"/>
                  </a:lnTo>
                  <a:lnTo>
                    <a:pt x="2421001" y="363728"/>
                  </a:lnTo>
                  <a:lnTo>
                    <a:pt x="2421001" y="362458"/>
                  </a:lnTo>
                  <a:close/>
                </a:path>
                <a:path w="2478404" h="572135">
                  <a:moveTo>
                    <a:pt x="2478405" y="337058"/>
                  </a:moveTo>
                  <a:lnTo>
                    <a:pt x="2478151" y="335788"/>
                  </a:lnTo>
                  <a:lnTo>
                    <a:pt x="2432583" y="257048"/>
                  </a:lnTo>
                  <a:lnTo>
                    <a:pt x="2426716" y="246888"/>
                  </a:lnTo>
                  <a:lnTo>
                    <a:pt x="2449449" y="234188"/>
                  </a:lnTo>
                  <a:lnTo>
                    <a:pt x="2450465" y="232918"/>
                  </a:lnTo>
                  <a:lnTo>
                    <a:pt x="2451100" y="231648"/>
                  </a:lnTo>
                  <a:lnTo>
                    <a:pt x="2450973" y="229108"/>
                  </a:lnTo>
                  <a:lnTo>
                    <a:pt x="2450211" y="226568"/>
                  </a:lnTo>
                  <a:lnTo>
                    <a:pt x="2448687" y="224028"/>
                  </a:lnTo>
                  <a:lnTo>
                    <a:pt x="2447798" y="222758"/>
                  </a:lnTo>
                  <a:lnTo>
                    <a:pt x="2447036" y="221488"/>
                  </a:lnTo>
                  <a:lnTo>
                    <a:pt x="2445512" y="220218"/>
                  </a:lnTo>
                  <a:lnTo>
                    <a:pt x="2444877" y="218948"/>
                  </a:lnTo>
                  <a:lnTo>
                    <a:pt x="2444115" y="218948"/>
                  </a:lnTo>
                  <a:lnTo>
                    <a:pt x="2443480" y="217678"/>
                  </a:lnTo>
                  <a:lnTo>
                    <a:pt x="2441067" y="217678"/>
                  </a:lnTo>
                  <a:lnTo>
                    <a:pt x="2417826" y="231648"/>
                  </a:lnTo>
                  <a:lnTo>
                    <a:pt x="2408936" y="216408"/>
                  </a:lnTo>
                  <a:lnTo>
                    <a:pt x="2407031" y="212598"/>
                  </a:lnTo>
                  <a:lnTo>
                    <a:pt x="2405761" y="208788"/>
                  </a:lnTo>
                  <a:lnTo>
                    <a:pt x="2404618" y="204978"/>
                  </a:lnTo>
                  <a:lnTo>
                    <a:pt x="2403983" y="202438"/>
                  </a:lnTo>
                  <a:lnTo>
                    <a:pt x="2404237" y="197358"/>
                  </a:lnTo>
                  <a:lnTo>
                    <a:pt x="2404999" y="194818"/>
                  </a:lnTo>
                  <a:lnTo>
                    <a:pt x="2407793" y="191008"/>
                  </a:lnTo>
                  <a:lnTo>
                    <a:pt x="2409952" y="188468"/>
                  </a:lnTo>
                  <a:lnTo>
                    <a:pt x="2412746" y="187198"/>
                  </a:lnTo>
                  <a:lnTo>
                    <a:pt x="2414778" y="185928"/>
                  </a:lnTo>
                  <a:lnTo>
                    <a:pt x="2416683" y="184658"/>
                  </a:lnTo>
                  <a:lnTo>
                    <a:pt x="2420112" y="184658"/>
                  </a:lnTo>
                  <a:lnTo>
                    <a:pt x="2421636" y="183388"/>
                  </a:lnTo>
                  <a:lnTo>
                    <a:pt x="2427478" y="183388"/>
                  </a:lnTo>
                  <a:lnTo>
                    <a:pt x="2428240" y="182118"/>
                  </a:lnTo>
                  <a:lnTo>
                    <a:pt x="2429764" y="182118"/>
                  </a:lnTo>
                  <a:lnTo>
                    <a:pt x="2430018" y="180848"/>
                  </a:lnTo>
                  <a:lnTo>
                    <a:pt x="2429510" y="178308"/>
                  </a:lnTo>
                  <a:lnTo>
                    <a:pt x="2429129" y="178308"/>
                  </a:lnTo>
                  <a:lnTo>
                    <a:pt x="2428875" y="177038"/>
                  </a:lnTo>
                  <a:lnTo>
                    <a:pt x="2427478" y="174498"/>
                  </a:lnTo>
                  <a:lnTo>
                    <a:pt x="2426589" y="171958"/>
                  </a:lnTo>
                  <a:lnTo>
                    <a:pt x="2425827" y="171958"/>
                  </a:lnTo>
                  <a:lnTo>
                    <a:pt x="2425192" y="170688"/>
                  </a:lnTo>
                  <a:lnTo>
                    <a:pt x="2423795" y="169418"/>
                  </a:lnTo>
                  <a:lnTo>
                    <a:pt x="2422271" y="168148"/>
                  </a:lnTo>
                  <a:lnTo>
                    <a:pt x="2421636" y="166878"/>
                  </a:lnTo>
                  <a:lnTo>
                    <a:pt x="2415667" y="166878"/>
                  </a:lnTo>
                  <a:lnTo>
                    <a:pt x="2413381" y="168148"/>
                  </a:lnTo>
                  <a:lnTo>
                    <a:pt x="2410587" y="169418"/>
                  </a:lnTo>
                  <a:lnTo>
                    <a:pt x="2407920" y="169418"/>
                  </a:lnTo>
                  <a:lnTo>
                    <a:pt x="2405126" y="170688"/>
                  </a:lnTo>
                  <a:lnTo>
                    <a:pt x="2382520" y="201168"/>
                  </a:lnTo>
                  <a:lnTo>
                    <a:pt x="2382901" y="206248"/>
                  </a:lnTo>
                  <a:lnTo>
                    <a:pt x="2399030" y="241808"/>
                  </a:lnTo>
                  <a:lnTo>
                    <a:pt x="2384171" y="250698"/>
                  </a:lnTo>
                  <a:lnTo>
                    <a:pt x="2383663" y="250698"/>
                  </a:lnTo>
                  <a:lnTo>
                    <a:pt x="2383155" y="251968"/>
                  </a:lnTo>
                  <a:lnTo>
                    <a:pt x="2383155" y="254508"/>
                  </a:lnTo>
                  <a:lnTo>
                    <a:pt x="2383409" y="255778"/>
                  </a:lnTo>
                  <a:lnTo>
                    <a:pt x="2384171" y="257048"/>
                  </a:lnTo>
                  <a:lnTo>
                    <a:pt x="2384806" y="258318"/>
                  </a:lnTo>
                  <a:lnTo>
                    <a:pt x="2385695" y="260858"/>
                  </a:lnTo>
                  <a:lnTo>
                    <a:pt x="2387219" y="263398"/>
                  </a:lnTo>
                  <a:lnTo>
                    <a:pt x="2388616" y="264668"/>
                  </a:lnTo>
                  <a:lnTo>
                    <a:pt x="2389886" y="265938"/>
                  </a:lnTo>
                  <a:lnTo>
                    <a:pt x="2391283" y="265938"/>
                  </a:lnTo>
                  <a:lnTo>
                    <a:pt x="2392426" y="267208"/>
                  </a:lnTo>
                  <a:lnTo>
                    <a:pt x="2393696" y="265938"/>
                  </a:lnTo>
                  <a:lnTo>
                    <a:pt x="2408047" y="257048"/>
                  </a:lnTo>
                  <a:lnTo>
                    <a:pt x="2459355" y="347218"/>
                  </a:lnTo>
                  <a:lnTo>
                    <a:pt x="2460752" y="347218"/>
                  </a:lnTo>
                  <a:lnTo>
                    <a:pt x="2461260" y="348488"/>
                  </a:lnTo>
                  <a:lnTo>
                    <a:pt x="2463673" y="348488"/>
                  </a:lnTo>
                  <a:lnTo>
                    <a:pt x="2464816" y="347218"/>
                  </a:lnTo>
                  <a:lnTo>
                    <a:pt x="2466086" y="347218"/>
                  </a:lnTo>
                  <a:lnTo>
                    <a:pt x="2467356" y="345948"/>
                  </a:lnTo>
                  <a:lnTo>
                    <a:pt x="2469007" y="345948"/>
                  </a:lnTo>
                  <a:lnTo>
                    <a:pt x="2472563" y="343408"/>
                  </a:lnTo>
                  <a:lnTo>
                    <a:pt x="2473960" y="342138"/>
                  </a:lnTo>
                  <a:lnTo>
                    <a:pt x="2475103" y="342138"/>
                  </a:lnTo>
                  <a:lnTo>
                    <a:pt x="2476246" y="340868"/>
                  </a:lnTo>
                  <a:lnTo>
                    <a:pt x="2477135" y="340868"/>
                  </a:lnTo>
                  <a:lnTo>
                    <a:pt x="2478151" y="338328"/>
                  </a:lnTo>
                  <a:lnTo>
                    <a:pt x="2478405" y="338328"/>
                  </a:lnTo>
                  <a:lnTo>
                    <a:pt x="2478405" y="3370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" name="object 15"/>
            <p:cNvSpPr/>
            <p:nvPr/>
          </p:nvSpPr>
          <p:spPr>
            <a:xfrm>
              <a:off x="8075676" y="1280160"/>
              <a:ext cx="3827145" cy="486409"/>
            </a:xfrm>
            <a:custGeom>
              <a:avLst/>
              <a:gdLst/>
              <a:ahLst/>
              <a:cxnLst/>
              <a:rect l="l" t="t" r="r" b="b"/>
              <a:pathLst>
                <a:path w="3827145" h="486410">
                  <a:moveTo>
                    <a:pt x="0" y="486155"/>
                  </a:moveTo>
                  <a:lnTo>
                    <a:pt x="2067" y="409328"/>
                  </a:lnTo>
                  <a:lnTo>
                    <a:pt x="7823" y="342601"/>
                  </a:lnTo>
                  <a:lnTo>
                    <a:pt x="16596" y="289980"/>
                  </a:lnTo>
                  <a:lnTo>
                    <a:pt x="40513" y="243077"/>
                  </a:lnTo>
                  <a:lnTo>
                    <a:pt x="1872869" y="243077"/>
                  </a:lnTo>
                  <a:lnTo>
                    <a:pt x="1885665" y="230684"/>
                  </a:lnTo>
                  <a:lnTo>
                    <a:pt x="1896785" y="196175"/>
                  </a:lnTo>
                  <a:lnTo>
                    <a:pt x="1905558" y="143554"/>
                  </a:lnTo>
                  <a:lnTo>
                    <a:pt x="1911314" y="76827"/>
                  </a:lnTo>
                  <a:lnTo>
                    <a:pt x="1913381" y="0"/>
                  </a:lnTo>
                  <a:lnTo>
                    <a:pt x="1915449" y="76827"/>
                  </a:lnTo>
                  <a:lnTo>
                    <a:pt x="1921205" y="143554"/>
                  </a:lnTo>
                  <a:lnTo>
                    <a:pt x="1929978" y="196175"/>
                  </a:lnTo>
                  <a:lnTo>
                    <a:pt x="1941098" y="230684"/>
                  </a:lnTo>
                  <a:lnTo>
                    <a:pt x="1953895" y="243077"/>
                  </a:lnTo>
                  <a:lnTo>
                    <a:pt x="3786251" y="243077"/>
                  </a:lnTo>
                  <a:lnTo>
                    <a:pt x="3799047" y="255471"/>
                  </a:lnTo>
                  <a:lnTo>
                    <a:pt x="3810167" y="289980"/>
                  </a:lnTo>
                  <a:lnTo>
                    <a:pt x="3818940" y="342601"/>
                  </a:lnTo>
                  <a:lnTo>
                    <a:pt x="3824696" y="409328"/>
                  </a:lnTo>
                  <a:lnTo>
                    <a:pt x="3826764" y="486155"/>
                  </a:lnTo>
                </a:path>
              </a:pathLst>
            </a:custGeom>
            <a:ln w="9525">
              <a:solidFill>
                <a:srgbClr val="8B1111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6" name="object 16"/>
          <p:cNvSpPr/>
          <p:nvPr/>
        </p:nvSpPr>
        <p:spPr>
          <a:xfrm>
            <a:off x="8412670" y="2236946"/>
            <a:ext cx="325279" cy="222885"/>
          </a:xfrm>
          <a:custGeom>
            <a:avLst/>
            <a:gdLst/>
            <a:ahLst/>
            <a:cxnLst/>
            <a:rect l="l" t="t" r="r" b="b"/>
            <a:pathLst>
              <a:path w="433704" h="297180">
                <a:moveTo>
                  <a:pt x="18923" y="200659"/>
                </a:moveTo>
                <a:lnTo>
                  <a:pt x="14224" y="200659"/>
                </a:lnTo>
                <a:lnTo>
                  <a:pt x="12953" y="201929"/>
                </a:lnTo>
                <a:lnTo>
                  <a:pt x="11556" y="201929"/>
                </a:lnTo>
                <a:lnTo>
                  <a:pt x="9778" y="203200"/>
                </a:lnTo>
                <a:lnTo>
                  <a:pt x="7747" y="204469"/>
                </a:lnTo>
                <a:lnTo>
                  <a:pt x="5969" y="204469"/>
                </a:lnTo>
                <a:lnTo>
                  <a:pt x="4572" y="205739"/>
                </a:lnTo>
                <a:lnTo>
                  <a:pt x="3428" y="207009"/>
                </a:lnTo>
                <a:lnTo>
                  <a:pt x="2285" y="207009"/>
                </a:lnTo>
                <a:lnTo>
                  <a:pt x="1397" y="208279"/>
                </a:lnTo>
                <a:lnTo>
                  <a:pt x="253" y="209550"/>
                </a:lnTo>
                <a:lnTo>
                  <a:pt x="0" y="210819"/>
                </a:lnTo>
                <a:lnTo>
                  <a:pt x="0" y="212089"/>
                </a:lnTo>
                <a:lnTo>
                  <a:pt x="380" y="213359"/>
                </a:lnTo>
                <a:lnTo>
                  <a:pt x="1142" y="213359"/>
                </a:lnTo>
                <a:lnTo>
                  <a:pt x="2285" y="214629"/>
                </a:lnTo>
                <a:lnTo>
                  <a:pt x="3048" y="215900"/>
                </a:lnTo>
                <a:lnTo>
                  <a:pt x="4063" y="217169"/>
                </a:lnTo>
                <a:lnTo>
                  <a:pt x="89407" y="295909"/>
                </a:lnTo>
                <a:lnTo>
                  <a:pt x="90804" y="297179"/>
                </a:lnTo>
                <a:lnTo>
                  <a:pt x="96774" y="297179"/>
                </a:lnTo>
                <a:lnTo>
                  <a:pt x="98425" y="295909"/>
                </a:lnTo>
                <a:lnTo>
                  <a:pt x="99949" y="295909"/>
                </a:lnTo>
                <a:lnTo>
                  <a:pt x="101853" y="294639"/>
                </a:lnTo>
                <a:lnTo>
                  <a:pt x="106425" y="292100"/>
                </a:lnTo>
                <a:lnTo>
                  <a:pt x="108330" y="290829"/>
                </a:lnTo>
                <a:lnTo>
                  <a:pt x="109854" y="289559"/>
                </a:lnTo>
                <a:lnTo>
                  <a:pt x="111251" y="288289"/>
                </a:lnTo>
                <a:lnTo>
                  <a:pt x="112395" y="288289"/>
                </a:lnTo>
                <a:lnTo>
                  <a:pt x="113156" y="287019"/>
                </a:lnTo>
                <a:lnTo>
                  <a:pt x="114046" y="285750"/>
                </a:lnTo>
                <a:lnTo>
                  <a:pt x="114553" y="284479"/>
                </a:lnTo>
                <a:lnTo>
                  <a:pt x="114807" y="283209"/>
                </a:lnTo>
                <a:lnTo>
                  <a:pt x="114553" y="281939"/>
                </a:lnTo>
                <a:lnTo>
                  <a:pt x="111839" y="271779"/>
                </a:lnTo>
                <a:lnTo>
                  <a:pt x="92836" y="271779"/>
                </a:lnTo>
                <a:lnTo>
                  <a:pt x="20065" y="201929"/>
                </a:lnTo>
                <a:lnTo>
                  <a:pt x="18923" y="200659"/>
                </a:lnTo>
                <a:close/>
              </a:path>
              <a:path w="433704" h="297180">
                <a:moveTo>
                  <a:pt x="85725" y="162559"/>
                </a:moveTo>
                <a:lnTo>
                  <a:pt x="79501" y="162559"/>
                </a:lnTo>
                <a:lnTo>
                  <a:pt x="76707" y="163829"/>
                </a:lnTo>
                <a:lnTo>
                  <a:pt x="74929" y="165100"/>
                </a:lnTo>
                <a:lnTo>
                  <a:pt x="73025" y="166369"/>
                </a:lnTo>
                <a:lnTo>
                  <a:pt x="71627" y="167639"/>
                </a:lnTo>
                <a:lnTo>
                  <a:pt x="69341" y="168909"/>
                </a:lnTo>
                <a:lnTo>
                  <a:pt x="68579" y="170179"/>
                </a:lnTo>
                <a:lnTo>
                  <a:pt x="67563" y="171450"/>
                </a:lnTo>
                <a:lnTo>
                  <a:pt x="67182" y="171450"/>
                </a:lnTo>
                <a:lnTo>
                  <a:pt x="67182" y="173989"/>
                </a:lnTo>
                <a:lnTo>
                  <a:pt x="67436" y="173989"/>
                </a:lnTo>
                <a:lnTo>
                  <a:pt x="93345" y="270509"/>
                </a:lnTo>
                <a:lnTo>
                  <a:pt x="93725" y="271779"/>
                </a:lnTo>
                <a:lnTo>
                  <a:pt x="111839" y="271779"/>
                </a:lnTo>
                <a:lnTo>
                  <a:pt x="91821" y="196850"/>
                </a:lnTo>
                <a:lnTo>
                  <a:pt x="91439" y="195579"/>
                </a:lnTo>
                <a:lnTo>
                  <a:pt x="119310" y="195579"/>
                </a:lnTo>
                <a:lnTo>
                  <a:pt x="86232" y="163829"/>
                </a:lnTo>
                <a:lnTo>
                  <a:pt x="85725" y="162559"/>
                </a:lnTo>
                <a:close/>
              </a:path>
              <a:path w="433704" h="297180">
                <a:moveTo>
                  <a:pt x="119310" y="195579"/>
                </a:moveTo>
                <a:lnTo>
                  <a:pt x="91439" y="195579"/>
                </a:lnTo>
                <a:lnTo>
                  <a:pt x="92328" y="196850"/>
                </a:lnTo>
                <a:lnTo>
                  <a:pt x="156082" y="257809"/>
                </a:lnTo>
                <a:lnTo>
                  <a:pt x="156717" y="257809"/>
                </a:lnTo>
                <a:lnTo>
                  <a:pt x="157479" y="259079"/>
                </a:lnTo>
                <a:lnTo>
                  <a:pt x="162178" y="259079"/>
                </a:lnTo>
                <a:lnTo>
                  <a:pt x="163575" y="257809"/>
                </a:lnTo>
                <a:lnTo>
                  <a:pt x="166877" y="256539"/>
                </a:lnTo>
                <a:lnTo>
                  <a:pt x="168909" y="255269"/>
                </a:lnTo>
                <a:lnTo>
                  <a:pt x="173481" y="252729"/>
                </a:lnTo>
                <a:lnTo>
                  <a:pt x="175259" y="251459"/>
                </a:lnTo>
                <a:lnTo>
                  <a:pt x="176783" y="251459"/>
                </a:lnTo>
                <a:lnTo>
                  <a:pt x="178180" y="250189"/>
                </a:lnTo>
                <a:lnTo>
                  <a:pt x="179197" y="248919"/>
                </a:lnTo>
                <a:lnTo>
                  <a:pt x="180594" y="247650"/>
                </a:lnTo>
                <a:lnTo>
                  <a:pt x="181101" y="246379"/>
                </a:lnTo>
                <a:lnTo>
                  <a:pt x="181355" y="243839"/>
                </a:lnTo>
                <a:lnTo>
                  <a:pt x="181101" y="243839"/>
                </a:lnTo>
                <a:lnTo>
                  <a:pt x="178810" y="233679"/>
                </a:lnTo>
                <a:lnTo>
                  <a:pt x="159003" y="233679"/>
                </a:lnTo>
                <a:lnTo>
                  <a:pt x="119310" y="195579"/>
                </a:lnTo>
                <a:close/>
              </a:path>
              <a:path w="433704" h="297180">
                <a:moveTo>
                  <a:pt x="153288" y="123189"/>
                </a:moveTo>
                <a:lnTo>
                  <a:pt x="147447" y="123189"/>
                </a:lnTo>
                <a:lnTo>
                  <a:pt x="146303" y="124459"/>
                </a:lnTo>
                <a:lnTo>
                  <a:pt x="143001" y="125729"/>
                </a:lnTo>
                <a:lnTo>
                  <a:pt x="141097" y="127000"/>
                </a:lnTo>
                <a:lnTo>
                  <a:pt x="138429" y="128269"/>
                </a:lnTo>
                <a:lnTo>
                  <a:pt x="137159" y="129539"/>
                </a:lnTo>
                <a:lnTo>
                  <a:pt x="136271" y="130809"/>
                </a:lnTo>
                <a:lnTo>
                  <a:pt x="135762" y="130809"/>
                </a:lnTo>
                <a:lnTo>
                  <a:pt x="135254" y="132079"/>
                </a:lnTo>
                <a:lnTo>
                  <a:pt x="134874" y="132079"/>
                </a:lnTo>
                <a:lnTo>
                  <a:pt x="134747" y="134619"/>
                </a:lnTo>
                <a:lnTo>
                  <a:pt x="135127" y="135889"/>
                </a:lnTo>
                <a:lnTo>
                  <a:pt x="159257" y="232409"/>
                </a:lnTo>
                <a:lnTo>
                  <a:pt x="159765" y="233679"/>
                </a:lnTo>
                <a:lnTo>
                  <a:pt x="178810" y="233679"/>
                </a:lnTo>
                <a:lnTo>
                  <a:pt x="155321" y="129539"/>
                </a:lnTo>
                <a:lnTo>
                  <a:pt x="154558" y="125729"/>
                </a:lnTo>
                <a:lnTo>
                  <a:pt x="153924" y="124459"/>
                </a:lnTo>
                <a:lnTo>
                  <a:pt x="153670" y="124459"/>
                </a:lnTo>
                <a:lnTo>
                  <a:pt x="153288" y="123189"/>
                </a:lnTo>
                <a:close/>
              </a:path>
              <a:path w="433704" h="297180">
                <a:moveTo>
                  <a:pt x="240664" y="213359"/>
                </a:moveTo>
                <a:lnTo>
                  <a:pt x="236092" y="213359"/>
                </a:lnTo>
                <a:lnTo>
                  <a:pt x="237108" y="214629"/>
                </a:lnTo>
                <a:lnTo>
                  <a:pt x="239649" y="214629"/>
                </a:lnTo>
                <a:lnTo>
                  <a:pt x="240664" y="213359"/>
                </a:lnTo>
                <a:close/>
              </a:path>
              <a:path w="433704" h="297180">
                <a:moveTo>
                  <a:pt x="165100" y="49529"/>
                </a:moveTo>
                <a:lnTo>
                  <a:pt x="161544" y="49529"/>
                </a:lnTo>
                <a:lnTo>
                  <a:pt x="159003" y="50800"/>
                </a:lnTo>
                <a:lnTo>
                  <a:pt x="157352" y="52069"/>
                </a:lnTo>
                <a:lnTo>
                  <a:pt x="155575" y="53339"/>
                </a:lnTo>
                <a:lnTo>
                  <a:pt x="153670" y="54609"/>
                </a:lnTo>
                <a:lnTo>
                  <a:pt x="152273" y="54609"/>
                </a:lnTo>
                <a:lnTo>
                  <a:pt x="149986" y="57150"/>
                </a:lnTo>
                <a:lnTo>
                  <a:pt x="149225" y="57150"/>
                </a:lnTo>
                <a:lnTo>
                  <a:pt x="148716" y="58419"/>
                </a:lnTo>
                <a:lnTo>
                  <a:pt x="148081" y="58419"/>
                </a:lnTo>
                <a:lnTo>
                  <a:pt x="147827" y="59689"/>
                </a:lnTo>
                <a:lnTo>
                  <a:pt x="147827" y="60959"/>
                </a:lnTo>
                <a:lnTo>
                  <a:pt x="148335" y="62229"/>
                </a:lnTo>
                <a:lnTo>
                  <a:pt x="235711" y="213359"/>
                </a:lnTo>
                <a:lnTo>
                  <a:pt x="243331" y="213359"/>
                </a:lnTo>
                <a:lnTo>
                  <a:pt x="244855" y="212089"/>
                </a:lnTo>
                <a:lnTo>
                  <a:pt x="246633" y="210819"/>
                </a:lnTo>
                <a:lnTo>
                  <a:pt x="248538" y="209550"/>
                </a:lnTo>
                <a:lnTo>
                  <a:pt x="250062" y="208279"/>
                </a:lnTo>
                <a:lnTo>
                  <a:pt x="252222" y="207009"/>
                </a:lnTo>
                <a:lnTo>
                  <a:pt x="252983" y="207009"/>
                </a:lnTo>
                <a:lnTo>
                  <a:pt x="254000" y="204469"/>
                </a:lnTo>
                <a:lnTo>
                  <a:pt x="254380" y="204469"/>
                </a:lnTo>
                <a:lnTo>
                  <a:pt x="254507" y="203200"/>
                </a:lnTo>
                <a:lnTo>
                  <a:pt x="254000" y="201929"/>
                </a:lnTo>
                <a:lnTo>
                  <a:pt x="212978" y="130809"/>
                </a:lnTo>
                <a:lnTo>
                  <a:pt x="214375" y="121919"/>
                </a:lnTo>
                <a:lnTo>
                  <a:pt x="216534" y="114300"/>
                </a:lnTo>
                <a:lnTo>
                  <a:pt x="217652" y="111759"/>
                </a:lnTo>
                <a:lnTo>
                  <a:pt x="202056" y="111759"/>
                </a:lnTo>
                <a:lnTo>
                  <a:pt x="167004" y="50800"/>
                </a:lnTo>
                <a:lnTo>
                  <a:pt x="166115" y="50800"/>
                </a:lnTo>
                <a:lnTo>
                  <a:pt x="165100" y="49529"/>
                </a:lnTo>
                <a:close/>
              </a:path>
              <a:path w="433704" h="297180">
                <a:moveTo>
                  <a:pt x="308355" y="173989"/>
                </a:moveTo>
                <a:lnTo>
                  <a:pt x="306070" y="173989"/>
                </a:lnTo>
                <a:lnTo>
                  <a:pt x="306704" y="175259"/>
                </a:lnTo>
                <a:lnTo>
                  <a:pt x="308355" y="173989"/>
                </a:lnTo>
                <a:close/>
              </a:path>
              <a:path w="433704" h="297180">
                <a:moveTo>
                  <a:pt x="281781" y="91439"/>
                </a:moveTo>
                <a:lnTo>
                  <a:pt x="248030" y="91439"/>
                </a:lnTo>
                <a:lnTo>
                  <a:pt x="251205" y="93979"/>
                </a:lnTo>
                <a:lnTo>
                  <a:pt x="254380" y="95250"/>
                </a:lnTo>
                <a:lnTo>
                  <a:pt x="257428" y="97789"/>
                </a:lnTo>
                <a:lnTo>
                  <a:pt x="263398" y="102869"/>
                </a:lnTo>
                <a:lnTo>
                  <a:pt x="266446" y="107950"/>
                </a:lnTo>
                <a:lnTo>
                  <a:pt x="269875" y="113029"/>
                </a:lnTo>
                <a:lnTo>
                  <a:pt x="304546" y="173989"/>
                </a:lnTo>
                <a:lnTo>
                  <a:pt x="310769" y="173989"/>
                </a:lnTo>
                <a:lnTo>
                  <a:pt x="312038" y="172719"/>
                </a:lnTo>
                <a:lnTo>
                  <a:pt x="313689" y="172719"/>
                </a:lnTo>
                <a:lnTo>
                  <a:pt x="315467" y="171450"/>
                </a:lnTo>
                <a:lnTo>
                  <a:pt x="317373" y="170179"/>
                </a:lnTo>
                <a:lnTo>
                  <a:pt x="318770" y="168909"/>
                </a:lnTo>
                <a:lnTo>
                  <a:pt x="321055" y="167639"/>
                </a:lnTo>
                <a:lnTo>
                  <a:pt x="321817" y="166369"/>
                </a:lnTo>
                <a:lnTo>
                  <a:pt x="322325" y="166369"/>
                </a:lnTo>
                <a:lnTo>
                  <a:pt x="322833" y="165100"/>
                </a:lnTo>
                <a:lnTo>
                  <a:pt x="323087" y="165100"/>
                </a:lnTo>
                <a:lnTo>
                  <a:pt x="323087" y="162559"/>
                </a:lnTo>
                <a:lnTo>
                  <a:pt x="322706" y="162559"/>
                </a:lnTo>
                <a:lnTo>
                  <a:pt x="282828" y="92709"/>
                </a:lnTo>
                <a:lnTo>
                  <a:pt x="281781" y="91439"/>
                </a:lnTo>
                <a:close/>
              </a:path>
              <a:path w="433704" h="297180">
                <a:moveTo>
                  <a:pt x="83438" y="161289"/>
                </a:moveTo>
                <a:lnTo>
                  <a:pt x="81787" y="162559"/>
                </a:lnTo>
                <a:lnTo>
                  <a:pt x="84074" y="162559"/>
                </a:lnTo>
                <a:lnTo>
                  <a:pt x="83438" y="161289"/>
                </a:lnTo>
                <a:close/>
              </a:path>
              <a:path w="433704" h="297180">
                <a:moveTo>
                  <a:pt x="371475" y="0"/>
                </a:moveTo>
                <a:lnTo>
                  <a:pt x="363854" y="1269"/>
                </a:lnTo>
                <a:lnTo>
                  <a:pt x="358068" y="2539"/>
                </a:lnTo>
                <a:lnTo>
                  <a:pt x="352139" y="5079"/>
                </a:lnTo>
                <a:lnTo>
                  <a:pt x="339851" y="10159"/>
                </a:lnTo>
                <a:lnTo>
                  <a:pt x="311657" y="40639"/>
                </a:lnTo>
                <a:lnTo>
                  <a:pt x="308990" y="63500"/>
                </a:lnTo>
                <a:lnTo>
                  <a:pt x="310896" y="72389"/>
                </a:lnTo>
                <a:lnTo>
                  <a:pt x="312588" y="78739"/>
                </a:lnTo>
                <a:lnTo>
                  <a:pt x="314817" y="85089"/>
                </a:lnTo>
                <a:lnTo>
                  <a:pt x="317593" y="90169"/>
                </a:lnTo>
                <a:lnTo>
                  <a:pt x="320928" y="96519"/>
                </a:lnTo>
                <a:lnTo>
                  <a:pt x="324737" y="102869"/>
                </a:lnTo>
                <a:lnTo>
                  <a:pt x="328723" y="109219"/>
                </a:lnTo>
                <a:lnTo>
                  <a:pt x="332876" y="113029"/>
                </a:lnTo>
                <a:lnTo>
                  <a:pt x="337184" y="118109"/>
                </a:lnTo>
                <a:lnTo>
                  <a:pt x="343153" y="123189"/>
                </a:lnTo>
                <a:lnTo>
                  <a:pt x="349503" y="128269"/>
                </a:lnTo>
                <a:lnTo>
                  <a:pt x="356488" y="129539"/>
                </a:lnTo>
                <a:lnTo>
                  <a:pt x="363347" y="132079"/>
                </a:lnTo>
                <a:lnTo>
                  <a:pt x="370585" y="133350"/>
                </a:lnTo>
                <a:lnTo>
                  <a:pt x="378205" y="132079"/>
                </a:lnTo>
                <a:lnTo>
                  <a:pt x="383992" y="130809"/>
                </a:lnTo>
                <a:lnTo>
                  <a:pt x="389921" y="128269"/>
                </a:lnTo>
                <a:lnTo>
                  <a:pt x="402208" y="123189"/>
                </a:lnTo>
                <a:lnTo>
                  <a:pt x="408255" y="119379"/>
                </a:lnTo>
                <a:lnTo>
                  <a:pt x="413623" y="115569"/>
                </a:lnTo>
                <a:lnTo>
                  <a:pt x="417131" y="111759"/>
                </a:lnTo>
                <a:lnTo>
                  <a:pt x="367029" y="111759"/>
                </a:lnTo>
                <a:lnTo>
                  <a:pt x="362584" y="109219"/>
                </a:lnTo>
                <a:lnTo>
                  <a:pt x="358012" y="106679"/>
                </a:lnTo>
                <a:lnTo>
                  <a:pt x="353949" y="104139"/>
                </a:lnTo>
                <a:lnTo>
                  <a:pt x="350011" y="99059"/>
                </a:lnTo>
                <a:lnTo>
                  <a:pt x="346201" y="95250"/>
                </a:lnTo>
                <a:lnTo>
                  <a:pt x="342646" y="90169"/>
                </a:lnTo>
                <a:lnTo>
                  <a:pt x="339471" y="83819"/>
                </a:lnTo>
                <a:lnTo>
                  <a:pt x="336169" y="78739"/>
                </a:lnTo>
                <a:lnTo>
                  <a:pt x="333628" y="73659"/>
                </a:lnTo>
                <a:lnTo>
                  <a:pt x="330580" y="62229"/>
                </a:lnTo>
                <a:lnTo>
                  <a:pt x="329946" y="55879"/>
                </a:lnTo>
                <a:lnTo>
                  <a:pt x="330580" y="52069"/>
                </a:lnTo>
                <a:lnTo>
                  <a:pt x="331088" y="45719"/>
                </a:lnTo>
                <a:lnTo>
                  <a:pt x="348106" y="26669"/>
                </a:lnTo>
                <a:lnTo>
                  <a:pt x="354202" y="22859"/>
                </a:lnTo>
                <a:lnTo>
                  <a:pt x="359790" y="20319"/>
                </a:lnTo>
                <a:lnTo>
                  <a:pt x="410305" y="20319"/>
                </a:lnTo>
                <a:lnTo>
                  <a:pt x="409257" y="19050"/>
                </a:lnTo>
                <a:lnTo>
                  <a:pt x="404875" y="15239"/>
                </a:lnTo>
                <a:lnTo>
                  <a:pt x="398906" y="10159"/>
                </a:lnTo>
                <a:lnTo>
                  <a:pt x="392556" y="5079"/>
                </a:lnTo>
                <a:lnTo>
                  <a:pt x="385699" y="3809"/>
                </a:lnTo>
                <a:lnTo>
                  <a:pt x="378713" y="1269"/>
                </a:lnTo>
                <a:lnTo>
                  <a:pt x="371475" y="0"/>
                </a:lnTo>
                <a:close/>
              </a:path>
              <a:path w="433704" h="297180">
                <a:moveTo>
                  <a:pt x="249935" y="69850"/>
                </a:moveTo>
                <a:lnTo>
                  <a:pt x="207136" y="96519"/>
                </a:lnTo>
                <a:lnTo>
                  <a:pt x="202056" y="111759"/>
                </a:lnTo>
                <a:lnTo>
                  <a:pt x="217652" y="111759"/>
                </a:lnTo>
                <a:lnTo>
                  <a:pt x="219328" y="107950"/>
                </a:lnTo>
                <a:lnTo>
                  <a:pt x="221996" y="101600"/>
                </a:lnTo>
                <a:lnTo>
                  <a:pt x="225678" y="97789"/>
                </a:lnTo>
                <a:lnTo>
                  <a:pt x="230377" y="95250"/>
                </a:lnTo>
                <a:lnTo>
                  <a:pt x="234060" y="92709"/>
                </a:lnTo>
                <a:lnTo>
                  <a:pt x="237616" y="91439"/>
                </a:lnTo>
                <a:lnTo>
                  <a:pt x="281781" y="91439"/>
                </a:lnTo>
                <a:lnTo>
                  <a:pt x="278637" y="87629"/>
                </a:lnTo>
                <a:lnTo>
                  <a:pt x="270255" y="78739"/>
                </a:lnTo>
                <a:lnTo>
                  <a:pt x="265556" y="74929"/>
                </a:lnTo>
                <a:lnTo>
                  <a:pt x="260476" y="72389"/>
                </a:lnTo>
                <a:lnTo>
                  <a:pt x="255397" y="71119"/>
                </a:lnTo>
                <a:lnTo>
                  <a:pt x="249935" y="69850"/>
                </a:lnTo>
                <a:close/>
              </a:path>
              <a:path w="433704" h="297180">
                <a:moveTo>
                  <a:pt x="410305" y="20319"/>
                </a:moveTo>
                <a:lnTo>
                  <a:pt x="370331" y="20319"/>
                </a:lnTo>
                <a:lnTo>
                  <a:pt x="375157" y="21589"/>
                </a:lnTo>
                <a:lnTo>
                  <a:pt x="379602" y="24129"/>
                </a:lnTo>
                <a:lnTo>
                  <a:pt x="384175" y="26669"/>
                </a:lnTo>
                <a:lnTo>
                  <a:pt x="388238" y="29209"/>
                </a:lnTo>
                <a:lnTo>
                  <a:pt x="392175" y="34289"/>
                </a:lnTo>
                <a:lnTo>
                  <a:pt x="395985" y="38100"/>
                </a:lnTo>
                <a:lnTo>
                  <a:pt x="410082" y="66039"/>
                </a:lnTo>
                <a:lnTo>
                  <a:pt x="411733" y="71119"/>
                </a:lnTo>
                <a:lnTo>
                  <a:pt x="411987" y="73659"/>
                </a:lnTo>
                <a:lnTo>
                  <a:pt x="412114" y="77469"/>
                </a:lnTo>
                <a:lnTo>
                  <a:pt x="411225" y="86359"/>
                </a:lnTo>
                <a:lnTo>
                  <a:pt x="409448" y="91439"/>
                </a:lnTo>
                <a:lnTo>
                  <a:pt x="406653" y="95250"/>
                </a:lnTo>
                <a:lnTo>
                  <a:pt x="403732" y="100329"/>
                </a:lnTo>
                <a:lnTo>
                  <a:pt x="399541" y="104139"/>
                </a:lnTo>
                <a:lnTo>
                  <a:pt x="394080" y="106679"/>
                </a:lnTo>
                <a:lnTo>
                  <a:pt x="388111" y="110489"/>
                </a:lnTo>
                <a:lnTo>
                  <a:pt x="382397" y="111759"/>
                </a:lnTo>
                <a:lnTo>
                  <a:pt x="417131" y="111759"/>
                </a:lnTo>
                <a:lnTo>
                  <a:pt x="418300" y="110489"/>
                </a:lnTo>
                <a:lnTo>
                  <a:pt x="427227" y="99059"/>
                </a:lnTo>
                <a:lnTo>
                  <a:pt x="430402" y="92709"/>
                </a:lnTo>
                <a:lnTo>
                  <a:pt x="433197" y="77469"/>
                </a:lnTo>
                <a:lnTo>
                  <a:pt x="432942" y="68579"/>
                </a:lnTo>
                <a:lnTo>
                  <a:pt x="417449" y="30479"/>
                </a:lnTo>
                <a:lnTo>
                  <a:pt x="413448" y="24129"/>
                </a:lnTo>
                <a:lnTo>
                  <a:pt x="410305" y="20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7"/>
          <p:cNvSpPr txBox="1"/>
          <p:nvPr/>
        </p:nvSpPr>
        <p:spPr>
          <a:xfrm>
            <a:off x="6549484" y="1300352"/>
            <a:ext cx="1791653" cy="47176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>
              <a:spcBef>
                <a:spcPts val="79"/>
              </a:spcBef>
            </a:pPr>
            <a:r>
              <a:rPr sz="1500" spc="-26" dirty="0">
                <a:solidFill>
                  <a:srgbClr val="8B1515"/>
                </a:solidFill>
                <a:latin typeface="Calibri"/>
                <a:cs typeface="Calibri"/>
              </a:rPr>
              <a:t>We </a:t>
            </a:r>
            <a:r>
              <a:rPr sz="1500" spc="-4" dirty="0">
                <a:solidFill>
                  <a:srgbClr val="8B1515"/>
                </a:solidFill>
                <a:latin typeface="Calibri"/>
                <a:cs typeface="Calibri"/>
              </a:rPr>
              <a:t>can </a:t>
            </a:r>
            <a:r>
              <a:rPr sz="1500" dirty="0">
                <a:solidFill>
                  <a:srgbClr val="8B1515"/>
                </a:solidFill>
                <a:latin typeface="Calibri"/>
                <a:cs typeface="Calibri"/>
              </a:rPr>
              <a:t>look </a:t>
            </a:r>
            <a:r>
              <a:rPr sz="1500" spc="-11" dirty="0">
                <a:solidFill>
                  <a:srgbClr val="8B1515"/>
                </a:solidFill>
                <a:latin typeface="Calibri"/>
                <a:cs typeface="Calibri"/>
              </a:rPr>
              <a:t>at </a:t>
            </a:r>
            <a:r>
              <a:rPr sz="1500" dirty="0">
                <a:solidFill>
                  <a:srgbClr val="8B1515"/>
                </a:solidFill>
                <a:latin typeface="Calibri"/>
                <a:cs typeface="Calibri"/>
              </a:rPr>
              <a:t>these </a:t>
            </a:r>
            <a:r>
              <a:rPr sz="1500" spc="4" dirty="0">
                <a:solidFill>
                  <a:srgbClr val="8B1515"/>
                </a:solidFill>
                <a:latin typeface="Calibri"/>
                <a:cs typeface="Calibri"/>
              </a:rPr>
              <a:t> </a:t>
            </a:r>
            <a:r>
              <a:rPr sz="1500" dirty="0">
                <a:solidFill>
                  <a:srgbClr val="8B1515"/>
                </a:solidFill>
                <a:latin typeface="Calibri"/>
                <a:cs typeface="Calibri"/>
              </a:rPr>
              <a:t>(not</a:t>
            </a:r>
            <a:r>
              <a:rPr sz="1500" spc="-26" dirty="0">
                <a:solidFill>
                  <a:srgbClr val="8B1515"/>
                </a:solidFill>
                <a:latin typeface="Calibri"/>
                <a:cs typeface="Calibri"/>
              </a:rPr>
              <a:t> </a:t>
            </a:r>
            <a:r>
              <a:rPr sz="1500" spc="-8" dirty="0">
                <a:solidFill>
                  <a:srgbClr val="8B1515"/>
                </a:solidFill>
                <a:latin typeface="Calibri"/>
                <a:cs typeface="Calibri"/>
              </a:rPr>
              <a:t>greyed</a:t>
            </a:r>
            <a:r>
              <a:rPr sz="1500" spc="-30" dirty="0">
                <a:solidFill>
                  <a:srgbClr val="8B1515"/>
                </a:solidFill>
                <a:latin typeface="Calibri"/>
                <a:cs typeface="Calibri"/>
              </a:rPr>
              <a:t> </a:t>
            </a:r>
            <a:r>
              <a:rPr sz="1500" spc="-4" dirty="0">
                <a:solidFill>
                  <a:srgbClr val="8B1515"/>
                </a:solidFill>
                <a:latin typeface="Calibri"/>
                <a:cs typeface="Calibri"/>
              </a:rPr>
              <a:t>out)</a:t>
            </a:r>
            <a:r>
              <a:rPr sz="1500" spc="-26" dirty="0">
                <a:solidFill>
                  <a:srgbClr val="8B1515"/>
                </a:solidFill>
                <a:latin typeface="Calibri"/>
                <a:cs typeface="Calibri"/>
              </a:rPr>
              <a:t> </a:t>
            </a:r>
            <a:r>
              <a:rPr sz="1500" spc="-11" dirty="0">
                <a:solidFill>
                  <a:srgbClr val="8B1515"/>
                </a:solidFill>
                <a:latin typeface="Calibri"/>
                <a:cs typeface="Calibri"/>
              </a:rPr>
              <a:t>words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619D4B3C-C52E-4469-8CF1-0C084FDF1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492443"/>
          </a:xfrm>
        </p:spPr>
        <p:txBody>
          <a:bodyPr/>
          <a:lstStyle/>
          <a:p>
            <a:r>
              <a:rPr lang="en-US" sz="3200" b="0" spc="8" dirty="0">
                <a:latin typeface="Calibri"/>
                <a:cs typeface="Calibri"/>
              </a:rPr>
              <a:t>Masking</a:t>
            </a:r>
            <a:r>
              <a:rPr lang="en-US" sz="3200" b="0" spc="4" dirty="0">
                <a:latin typeface="Calibri"/>
                <a:cs typeface="Calibri"/>
              </a:rPr>
              <a:t> </a:t>
            </a:r>
            <a:r>
              <a:rPr lang="en-US" sz="3200" b="0" spc="8" dirty="0">
                <a:latin typeface="Calibri"/>
                <a:cs typeface="Calibri"/>
              </a:rPr>
              <a:t>the</a:t>
            </a:r>
            <a:r>
              <a:rPr lang="en-US" sz="3200" b="0" spc="-4" dirty="0">
                <a:latin typeface="Calibri"/>
                <a:cs typeface="Calibri"/>
              </a:rPr>
              <a:t> </a:t>
            </a:r>
            <a:r>
              <a:rPr lang="en-US" sz="3200" b="0" spc="4" dirty="0">
                <a:latin typeface="Calibri"/>
                <a:cs typeface="Calibri"/>
              </a:rPr>
              <a:t>future</a:t>
            </a:r>
            <a:r>
              <a:rPr lang="en-US" sz="3200" b="0" spc="-15" dirty="0">
                <a:latin typeface="Calibri"/>
                <a:cs typeface="Calibri"/>
              </a:rPr>
              <a:t> </a:t>
            </a:r>
            <a:r>
              <a:rPr lang="en-US" sz="3200" b="0" spc="4" dirty="0">
                <a:latin typeface="Calibri"/>
                <a:cs typeface="Calibri"/>
              </a:rPr>
              <a:t>in</a:t>
            </a:r>
            <a:r>
              <a:rPr lang="en-US" sz="3200" b="0" dirty="0">
                <a:latin typeface="Calibri"/>
                <a:cs typeface="Calibri"/>
              </a:rPr>
              <a:t> </a:t>
            </a:r>
            <a:r>
              <a:rPr lang="en-US" sz="3200" b="0" spc="4" dirty="0">
                <a:latin typeface="Calibri"/>
                <a:cs typeface="Calibri"/>
              </a:rPr>
              <a:t>self-attention</a:t>
            </a:r>
            <a:endParaRPr lang="en-US" dirty="0"/>
          </a:p>
        </p:txBody>
      </p:sp>
      <p:sp>
        <p:nvSpPr>
          <p:cNvPr id="18" name="object 18"/>
          <p:cNvSpPr txBox="1"/>
          <p:nvPr/>
        </p:nvSpPr>
        <p:spPr>
          <a:xfrm>
            <a:off x="3736563" y="5252161"/>
            <a:ext cx="72866" cy="3794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200" spc="131" dirty="0">
                <a:latin typeface="Cambria Math"/>
                <a:cs typeface="Cambria Math"/>
              </a:rPr>
              <a:t>𝑖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08928" y="5144719"/>
            <a:ext cx="1092612" cy="26305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8575">
              <a:spcBef>
                <a:spcPts val="71"/>
              </a:spcBef>
            </a:pPr>
            <a:r>
              <a:rPr sz="1650" spc="53" dirty="0">
                <a:latin typeface="Cambria Math"/>
                <a:cs typeface="Cambria Math"/>
              </a:rPr>
              <a:t>𝑞</a:t>
            </a:r>
            <a:r>
              <a:rPr lang="en-US" sz="1650" i="1" spc="53" baseline="-25000" dirty="0" err="1">
                <a:latin typeface="Cambria Math"/>
                <a:cs typeface="Cambria Math"/>
              </a:rPr>
              <a:t>i</a:t>
            </a:r>
            <a:r>
              <a:rPr spc="788" baseline="31250" dirty="0">
                <a:latin typeface="Cambria Math"/>
                <a:cs typeface="Cambria Math"/>
              </a:rPr>
              <a:t>𝖳</a:t>
            </a:r>
            <a:r>
              <a:rPr sz="1650" spc="-150" dirty="0">
                <a:latin typeface="Cambria Math"/>
                <a:cs typeface="Cambria Math"/>
              </a:rPr>
              <a:t>𝑘</a:t>
            </a:r>
            <a:r>
              <a:rPr spc="720" baseline="-15625" dirty="0">
                <a:latin typeface="Cambria Math"/>
                <a:cs typeface="Cambria Math"/>
              </a:rPr>
              <a:t>𝑗</a:t>
            </a:r>
            <a:r>
              <a:rPr sz="1650" spc="-4" dirty="0">
                <a:latin typeface="Cambria Math"/>
                <a:cs typeface="Cambria Math"/>
              </a:rPr>
              <a:t>,</a:t>
            </a:r>
            <a:r>
              <a:rPr sz="1650" spc="-101" dirty="0">
                <a:latin typeface="Cambria Math"/>
                <a:cs typeface="Cambria Math"/>
              </a:rPr>
              <a:t> </a:t>
            </a:r>
            <a:r>
              <a:rPr sz="1650" spc="-4" dirty="0">
                <a:latin typeface="Cambria Math"/>
                <a:cs typeface="Cambria Math"/>
              </a:rPr>
              <a:t>𝑗</a:t>
            </a:r>
            <a:r>
              <a:rPr sz="1650" spc="124" dirty="0">
                <a:latin typeface="Cambria Math"/>
                <a:cs typeface="Cambria Math"/>
              </a:rPr>
              <a:t> </a:t>
            </a:r>
            <a:r>
              <a:rPr sz="1650" spc="-4" dirty="0">
                <a:latin typeface="Cambria Math"/>
                <a:cs typeface="Cambria Math"/>
              </a:rPr>
              <a:t>&lt;</a:t>
            </a:r>
            <a:r>
              <a:rPr sz="1650" spc="94" dirty="0">
                <a:latin typeface="Cambria Math"/>
                <a:cs typeface="Cambria Math"/>
              </a:rPr>
              <a:t> </a:t>
            </a:r>
            <a:r>
              <a:rPr sz="1650" spc="-4" dirty="0">
                <a:latin typeface="Cambria Math"/>
                <a:cs typeface="Cambria Math"/>
              </a:rPr>
              <a:t>𝑖</a:t>
            </a:r>
            <a:endParaRPr sz="1650" dirty="0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70267" y="5421096"/>
            <a:ext cx="850583" cy="26305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650" spc="-4" dirty="0">
                <a:latin typeface="Cambria Math"/>
                <a:cs typeface="Cambria Math"/>
              </a:rPr>
              <a:t>−∞,</a:t>
            </a:r>
            <a:r>
              <a:rPr sz="1650" spc="-101" dirty="0">
                <a:latin typeface="Cambria Math"/>
                <a:cs typeface="Cambria Math"/>
              </a:rPr>
              <a:t> </a:t>
            </a:r>
            <a:r>
              <a:rPr sz="1650" spc="-4" dirty="0">
                <a:latin typeface="Cambria Math"/>
                <a:cs typeface="Cambria Math"/>
              </a:rPr>
              <a:t>𝑗</a:t>
            </a:r>
            <a:r>
              <a:rPr sz="1650" spc="124" dirty="0">
                <a:latin typeface="Cambria Math"/>
                <a:cs typeface="Cambria Math"/>
              </a:rPr>
              <a:t> </a:t>
            </a:r>
            <a:r>
              <a:rPr sz="1650" spc="-4" dirty="0">
                <a:latin typeface="Cambria Math"/>
                <a:cs typeface="Cambria Math"/>
              </a:rPr>
              <a:t>≥</a:t>
            </a:r>
            <a:r>
              <a:rPr sz="1650" spc="101" dirty="0">
                <a:latin typeface="Cambria Math"/>
                <a:cs typeface="Cambria Math"/>
              </a:rPr>
              <a:t> </a:t>
            </a:r>
            <a:r>
              <a:rPr sz="1650" spc="-4" dirty="0">
                <a:latin typeface="Cambria Math"/>
                <a:cs typeface="Cambria Math"/>
              </a:rPr>
              <a:t>𝑖</a:t>
            </a:r>
            <a:endParaRPr sz="1650">
              <a:latin typeface="Cambria Math"/>
              <a:cs typeface="Cambria Math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593733-A247-47A2-9694-40F16757EA9F}"/>
              </a:ext>
            </a:extLst>
          </p:cNvPr>
          <p:cNvSpPr txBox="1"/>
          <p:nvPr/>
        </p:nvSpPr>
        <p:spPr>
          <a:xfrm>
            <a:off x="0" y="6581001"/>
            <a:ext cx="18327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from John Hewitt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7321" y="1674857"/>
            <a:ext cx="7523798" cy="4073296"/>
          </a:xfrm>
          <a:prstGeom prst="rect">
            <a:avLst/>
          </a:prstGeom>
        </p:spPr>
        <p:txBody>
          <a:bodyPr vert="horz" wrap="square" lIns="0" tIns="61913" rIns="0" bIns="0" rtlCol="0">
            <a:spAutoFit/>
          </a:bodyPr>
          <a:lstStyle/>
          <a:p>
            <a:pPr marL="266700" indent="-257651">
              <a:spcBef>
                <a:spcPts val="488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7176" algn="l"/>
              </a:tabLst>
            </a:pPr>
            <a:r>
              <a:rPr sz="1725" b="1" dirty="0">
                <a:latin typeface="Calibri"/>
                <a:cs typeface="Calibri"/>
              </a:rPr>
              <a:t>Self-attention</a:t>
            </a:r>
            <a:r>
              <a:rPr sz="1725" dirty="0">
                <a:latin typeface="Calibri"/>
                <a:cs typeface="Calibri"/>
              </a:rPr>
              <a:t>:</a:t>
            </a:r>
          </a:p>
          <a:p>
            <a:pPr marL="523875" lvl="1" indent="-171926">
              <a:spcBef>
                <a:spcPts val="416"/>
              </a:spcBef>
              <a:buClr>
                <a:srgbClr val="007B92"/>
              </a:buClr>
              <a:buFont typeface="Times New Roman"/>
              <a:buChar char="•"/>
              <a:tabLst>
                <a:tab pos="524351" algn="l"/>
              </a:tabLst>
            </a:pPr>
            <a:r>
              <a:rPr sz="1725" dirty="0">
                <a:latin typeface="Calibri"/>
                <a:cs typeface="Calibri"/>
              </a:rPr>
              <a:t>the</a:t>
            </a:r>
            <a:r>
              <a:rPr sz="1725" spc="-4" dirty="0">
                <a:latin typeface="Calibri"/>
                <a:cs typeface="Calibri"/>
              </a:rPr>
              <a:t> basis</a:t>
            </a:r>
            <a:r>
              <a:rPr sz="1725" spc="-11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of </a:t>
            </a:r>
            <a:r>
              <a:rPr sz="1725" dirty="0">
                <a:latin typeface="Calibri"/>
                <a:cs typeface="Calibri"/>
              </a:rPr>
              <a:t>the method.</a:t>
            </a:r>
          </a:p>
          <a:p>
            <a:pPr marL="266700" indent="-257651">
              <a:spcBef>
                <a:spcPts val="416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7176" algn="l"/>
              </a:tabLst>
            </a:pPr>
            <a:r>
              <a:rPr sz="1725" b="1" spc="-4" dirty="0">
                <a:latin typeface="Calibri"/>
                <a:cs typeface="Calibri"/>
              </a:rPr>
              <a:t>Position</a:t>
            </a:r>
            <a:r>
              <a:rPr sz="1725" b="1" spc="-34" dirty="0">
                <a:latin typeface="Calibri"/>
                <a:cs typeface="Calibri"/>
              </a:rPr>
              <a:t> </a:t>
            </a:r>
            <a:r>
              <a:rPr sz="1725" b="1" dirty="0">
                <a:latin typeface="Calibri"/>
                <a:cs typeface="Calibri"/>
              </a:rPr>
              <a:t>representations</a:t>
            </a:r>
            <a:r>
              <a:rPr sz="1725" dirty="0">
                <a:latin typeface="Calibri"/>
                <a:cs typeface="Calibri"/>
              </a:rPr>
              <a:t>:</a:t>
            </a:r>
          </a:p>
          <a:p>
            <a:pPr marL="523875" marR="3810" lvl="1" indent="-171450">
              <a:spcBef>
                <a:spcPts val="413"/>
              </a:spcBef>
              <a:buClr>
                <a:srgbClr val="007B92"/>
              </a:buClr>
              <a:buFont typeface="Times New Roman"/>
              <a:buChar char="•"/>
              <a:tabLst>
                <a:tab pos="524351" algn="l"/>
              </a:tabLst>
            </a:pPr>
            <a:r>
              <a:rPr sz="1725" spc="-4" dirty="0">
                <a:latin typeface="Calibri"/>
                <a:cs typeface="Calibri"/>
              </a:rPr>
              <a:t>Specify</a:t>
            </a:r>
            <a:r>
              <a:rPr sz="1725" dirty="0">
                <a:latin typeface="Calibri"/>
                <a:cs typeface="Calibri"/>
              </a:rPr>
              <a:t> the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sequence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order,</a:t>
            </a:r>
            <a:r>
              <a:rPr sz="1725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since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self-attention is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an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unordered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function</a:t>
            </a:r>
            <a:r>
              <a:rPr sz="1725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of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its </a:t>
            </a:r>
            <a:r>
              <a:rPr sz="1725" spc="-379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inputs.</a:t>
            </a:r>
          </a:p>
          <a:p>
            <a:pPr marL="266700" indent="-257651">
              <a:spcBef>
                <a:spcPts val="416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7176" algn="l"/>
              </a:tabLst>
            </a:pPr>
            <a:r>
              <a:rPr sz="1725" b="1" spc="-4" dirty="0">
                <a:latin typeface="Calibri"/>
                <a:cs typeface="Calibri"/>
              </a:rPr>
              <a:t>Nonlinearities</a:t>
            </a:r>
            <a:r>
              <a:rPr sz="1725" spc="-4" dirty="0">
                <a:latin typeface="Calibri"/>
                <a:cs typeface="Calibri"/>
              </a:rPr>
              <a:t>:</a:t>
            </a:r>
            <a:endParaRPr sz="1725" dirty="0">
              <a:latin typeface="Calibri"/>
              <a:cs typeface="Calibri"/>
            </a:endParaRPr>
          </a:p>
          <a:p>
            <a:pPr marL="523875" lvl="1" indent="-171926">
              <a:spcBef>
                <a:spcPts val="413"/>
              </a:spcBef>
              <a:buClr>
                <a:srgbClr val="007B92"/>
              </a:buClr>
              <a:buFont typeface="Times New Roman"/>
              <a:buChar char="•"/>
              <a:tabLst>
                <a:tab pos="524351" algn="l"/>
              </a:tabLst>
            </a:pPr>
            <a:r>
              <a:rPr sz="1725" dirty="0">
                <a:latin typeface="Calibri"/>
                <a:cs typeface="Calibri"/>
              </a:rPr>
              <a:t>At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the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output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of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the self-attention </a:t>
            </a:r>
            <a:r>
              <a:rPr sz="1725" spc="-4" dirty="0">
                <a:latin typeface="Calibri"/>
                <a:cs typeface="Calibri"/>
              </a:rPr>
              <a:t>block</a:t>
            </a:r>
            <a:endParaRPr sz="1725" dirty="0">
              <a:latin typeface="Calibri"/>
              <a:cs typeface="Calibri"/>
            </a:endParaRPr>
          </a:p>
          <a:p>
            <a:pPr marL="523875" lvl="1" indent="-171926">
              <a:spcBef>
                <a:spcPts val="416"/>
              </a:spcBef>
              <a:buClr>
                <a:srgbClr val="007B92"/>
              </a:buClr>
              <a:buFont typeface="Times New Roman"/>
              <a:buChar char="•"/>
              <a:tabLst>
                <a:tab pos="524351" algn="l"/>
              </a:tabLst>
            </a:pPr>
            <a:r>
              <a:rPr sz="1725" dirty="0">
                <a:latin typeface="Calibri"/>
                <a:cs typeface="Calibri"/>
              </a:rPr>
              <a:t>Frequently implemented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as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a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simple</a:t>
            </a:r>
            <a:r>
              <a:rPr sz="1725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feed-forward</a:t>
            </a:r>
            <a:r>
              <a:rPr sz="1725" spc="-19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network.</a:t>
            </a:r>
            <a:endParaRPr sz="1725" dirty="0">
              <a:latin typeface="Calibri"/>
              <a:cs typeface="Calibri"/>
            </a:endParaRPr>
          </a:p>
          <a:p>
            <a:pPr marL="266700" indent="-257651">
              <a:spcBef>
                <a:spcPts val="413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7176" algn="l"/>
              </a:tabLst>
            </a:pPr>
            <a:r>
              <a:rPr sz="1725" b="1" spc="-4" dirty="0">
                <a:latin typeface="Calibri"/>
                <a:cs typeface="Calibri"/>
              </a:rPr>
              <a:t>Masking</a:t>
            </a:r>
            <a:r>
              <a:rPr sz="1725" spc="-4" dirty="0">
                <a:latin typeface="Calibri"/>
                <a:cs typeface="Calibri"/>
              </a:rPr>
              <a:t>:</a:t>
            </a:r>
            <a:endParaRPr sz="1725" dirty="0">
              <a:latin typeface="Calibri"/>
              <a:cs typeface="Calibri"/>
            </a:endParaRPr>
          </a:p>
          <a:p>
            <a:pPr marL="523875" lvl="1" indent="-171926">
              <a:spcBef>
                <a:spcPts val="416"/>
              </a:spcBef>
              <a:buClr>
                <a:srgbClr val="007B92"/>
              </a:buClr>
              <a:buFont typeface="Times New Roman"/>
              <a:buChar char="•"/>
              <a:tabLst>
                <a:tab pos="524351" algn="l"/>
              </a:tabLst>
            </a:pPr>
            <a:r>
              <a:rPr sz="1725" dirty="0">
                <a:latin typeface="Calibri"/>
                <a:cs typeface="Calibri"/>
              </a:rPr>
              <a:t>In </a:t>
            </a:r>
            <a:r>
              <a:rPr sz="1725" spc="-4" dirty="0">
                <a:latin typeface="Calibri"/>
                <a:cs typeface="Calibri"/>
              </a:rPr>
              <a:t>order</a:t>
            </a:r>
            <a:r>
              <a:rPr sz="1725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to </a:t>
            </a:r>
            <a:r>
              <a:rPr sz="1725" dirty="0">
                <a:latin typeface="Calibri"/>
                <a:cs typeface="Calibri"/>
              </a:rPr>
              <a:t>parallelize</a:t>
            </a:r>
            <a:r>
              <a:rPr sz="1725" spc="-11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operations while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not </a:t>
            </a:r>
            <a:r>
              <a:rPr sz="1725" dirty="0">
                <a:latin typeface="Calibri"/>
                <a:cs typeface="Calibri"/>
              </a:rPr>
              <a:t>looking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at the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future.</a:t>
            </a:r>
          </a:p>
          <a:p>
            <a:pPr marL="523875" lvl="1" indent="-171926">
              <a:spcBef>
                <a:spcPts val="413"/>
              </a:spcBef>
              <a:buClr>
                <a:srgbClr val="007B92"/>
              </a:buClr>
              <a:buFont typeface="Times New Roman"/>
              <a:buChar char="•"/>
              <a:tabLst>
                <a:tab pos="524351" algn="l"/>
              </a:tabLst>
            </a:pPr>
            <a:r>
              <a:rPr sz="1725" dirty="0">
                <a:latin typeface="Calibri"/>
                <a:cs typeface="Calibri"/>
              </a:rPr>
              <a:t>Keeps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information about</a:t>
            </a:r>
            <a:r>
              <a:rPr sz="1725" spc="-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the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future </a:t>
            </a:r>
            <a:r>
              <a:rPr sz="1725" spc="-4" dirty="0">
                <a:latin typeface="Calibri"/>
                <a:cs typeface="Calibri"/>
              </a:rPr>
              <a:t>from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“leaking”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to the</a:t>
            </a:r>
            <a:r>
              <a:rPr sz="1725" spc="15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past.</a:t>
            </a:r>
            <a:endParaRPr sz="1725" dirty="0">
              <a:latin typeface="Calibri"/>
              <a:cs typeface="Calibri"/>
            </a:endParaRPr>
          </a:p>
          <a:p>
            <a:pPr lvl="1">
              <a:spcBef>
                <a:spcPts val="15"/>
              </a:spcBef>
              <a:buClr>
                <a:srgbClr val="007B92"/>
              </a:buClr>
              <a:buFont typeface="Times New Roman"/>
              <a:buChar char="•"/>
            </a:pPr>
            <a:endParaRPr sz="2363" dirty="0">
              <a:latin typeface="Calibri"/>
              <a:cs typeface="Calibri"/>
            </a:endParaRPr>
          </a:p>
          <a:p>
            <a:pPr marL="266700" indent="-257651"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7176" algn="l"/>
              </a:tabLst>
            </a:pPr>
            <a:r>
              <a:rPr sz="1725" spc="-4" dirty="0">
                <a:latin typeface="Calibri"/>
                <a:cs typeface="Calibri"/>
              </a:rPr>
              <a:t>That’s</a:t>
            </a:r>
            <a:r>
              <a:rPr sz="1725" dirty="0">
                <a:latin typeface="Calibri"/>
                <a:cs typeface="Calibri"/>
              </a:rPr>
              <a:t> it!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But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this is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not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the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b="1" spc="-4" dirty="0">
                <a:latin typeface="Calibri"/>
                <a:cs typeface="Calibri"/>
              </a:rPr>
              <a:t>Transformer</a:t>
            </a:r>
            <a:r>
              <a:rPr sz="1725" b="1" spc="-19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model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we’ve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been</a:t>
            </a:r>
            <a:r>
              <a:rPr sz="1725" spc="15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hearing </a:t>
            </a:r>
            <a:r>
              <a:rPr sz="1725" dirty="0">
                <a:latin typeface="Calibri"/>
                <a:cs typeface="Calibri"/>
              </a:rPr>
              <a:t>about</a:t>
            </a:r>
            <a:r>
              <a:rPr lang="en-US" sz="1725" dirty="0">
                <a:latin typeface="Calibri"/>
                <a:cs typeface="Calibri"/>
              </a:rPr>
              <a:t> (yet)</a:t>
            </a:r>
            <a:r>
              <a:rPr sz="1725" dirty="0">
                <a:latin typeface="Calibri"/>
                <a:cs typeface="Calibri"/>
              </a:rPr>
              <a:t>.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17C6292-3318-4535-A2B6-3C4B1C195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492443"/>
          </a:xfrm>
        </p:spPr>
        <p:txBody>
          <a:bodyPr/>
          <a:lstStyle/>
          <a:p>
            <a:r>
              <a:rPr lang="en-US" sz="3200" b="0" spc="4" dirty="0">
                <a:latin typeface="Calibri"/>
                <a:cs typeface="Calibri"/>
              </a:rPr>
              <a:t>Necessities for </a:t>
            </a:r>
            <a:r>
              <a:rPr lang="en-US" sz="3200" b="0" spc="8" dirty="0">
                <a:latin typeface="Calibri"/>
                <a:cs typeface="Calibri"/>
              </a:rPr>
              <a:t>a</a:t>
            </a:r>
            <a:r>
              <a:rPr lang="en-US" sz="3200" b="0" spc="4" dirty="0">
                <a:latin typeface="Calibri"/>
                <a:cs typeface="Calibri"/>
              </a:rPr>
              <a:t> self-attention </a:t>
            </a:r>
            <a:r>
              <a:rPr lang="en-US" sz="3200" b="0" dirty="0">
                <a:latin typeface="Calibri"/>
                <a:cs typeface="Calibri"/>
              </a:rPr>
              <a:t>building</a:t>
            </a:r>
            <a:r>
              <a:rPr lang="en-US" sz="3200" b="0" spc="8" dirty="0">
                <a:latin typeface="Calibri"/>
                <a:cs typeface="Calibri"/>
              </a:rPr>
              <a:t> </a:t>
            </a:r>
            <a:r>
              <a:rPr lang="en-US" sz="3200" b="0" dirty="0">
                <a:latin typeface="Calibri"/>
                <a:cs typeface="Calibri"/>
              </a:rPr>
              <a:t>block: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645926-8D8B-48F8-8940-C5D6CA73F7C5}"/>
              </a:ext>
            </a:extLst>
          </p:cNvPr>
          <p:cNvSpPr txBox="1"/>
          <p:nvPr/>
        </p:nvSpPr>
        <p:spPr>
          <a:xfrm>
            <a:off x="0" y="6581001"/>
            <a:ext cx="18327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from John Hewitt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8875" y="4625163"/>
            <a:ext cx="125984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Extract </a:t>
            </a:r>
            <a:r>
              <a:rPr sz="1400" dirty="0">
                <a:latin typeface="Arial MT"/>
                <a:cs typeface="Arial MT"/>
              </a:rPr>
              <a:t>spatial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features from </a:t>
            </a:r>
            <a:r>
              <a:rPr sz="1400" dirty="0">
                <a:latin typeface="Arial MT"/>
                <a:cs typeface="Arial MT"/>
              </a:rPr>
              <a:t>a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pretrained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CNN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5074" y="1104160"/>
            <a:ext cx="856614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3000" b="0" spc="-5" dirty="0"/>
              <a:t>Recall: </a:t>
            </a:r>
            <a:r>
              <a:rPr sz="3000" b="0" spc="-5" dirty="0"/>
              <a:t>Image</a:t>
            </a:r>
            <a:r>
              <a:rPr sz="3000" b="0" spc="-25" dirty="0"/>
              <a:t> </a:t>
            </a:r>
            <a:r>
              <a:rPr sz="3000" b="0" spc="-5" dirty="0"/>
              <a:t>Captioning</a:t>
            </a:r>
            <a:r>
              <a:rPr sz="3000" b="0" spc="-20" dirty="0"/>
              <a:t> </a:t>
            </a:r>
            <a:r>
              <a:rPr sz="3000" b="0" spc="-5" dirty="0"/>
              <a:t>with</a:t>
            </a:r>
            <a:r>
              <a:rPr sz="3000" b="0" spc="-20" dirty="0"/>
              <a:t> </a:t>
            </a:r>
            <a:r>
              <a:rPr sz="3000" b="0" spc="-5" dirty="0"/>
              <a:t>RNNs</a:t>
            </a:r>
            <a:r>
              <a:rPr sz="3000" b="0" spc="-20" dirty="0"/>
              <a:t> </a:t>
            </a:r>
            <a:r>
              <a:rPr sz="3000" b="0" spc="-5" dirty="0"/>
              <a:t>and</a:t>
            </a:r>
            <a:r>
              <a:rPr sz="3000" b="0" spc="35" dirty="0"/>
              <a:t> </a:t>
            </a:r>
            <a:r>
              <a:rPr sz="3000" b="0" spc="-5" dirty="0">
                <a:solidFill>
                  <a:srgbClr val="FF0000"/>
                </a:solidFill>
              </a:rPr>
              <a:t>Attention</a:t>
            </a:r>
            <a:endParaRPr sz="3000" b="0" dirty="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050" y="3782099"/>
            <a:ext cx="971999" cy="687048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207800" y="3605662"/>
            <a:ext cx="840740" cy="1040130"/>
            <a:chOff x="1207800" y="2748412"/>
            <a:chExt cx="840740" cy="1040130"/>
          </a:xfrm>
        </p:grpSpPr>
        <p:sp>
          <p:nvSpPr>
            <p:cNvPr id="6" name="object 6"/>
            <p:cNvSpPr/>
            <p:nvPr/>
          </p:nvSpPr>
          <p:spPr>
            <a:xfrm>
              <a:off x="1212562" y="2753174"/>
              <a:ext cx="831215" cy="1030605"/>
            </a:xfrm>
            <a:custGeom>
              <a:avLst/>
              <a:gdLst/>
              <a:ahLst/>
              <a:cxnLst/>
              <a:rect l="l" t="t" r="r" b="b"/>
              <a:pathLst>
                <a:path w="831214" h="1030604">
                  <a:moveTo>
                    <a:pt x="0" y="1030399"/>
                  </a:moveTo>
                  <a:lnTo>
                    <a:pt x="0" y="0"/>
                  </a:lnTo>
                  <a:lnTo>
                    <a:pt x="830774" y="206079"/>
                  </a:lnTo>
                  <a:lnTo>
                    <a:pt x="830774" y="824319"/>
                  </a:lnTo>
                  <a:lnTo>
                    <a:pt x="0" y="1030399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12562" y="2753174"/>
              <a:ext cx="831215" cy="1030605"/>
            </a:xfrm>
            <a:custGeom>
              <a:avLst/>
              <a:gdLst/>
              <a:ahLst/>
              <a:cxnLst/>
              <a:rect l="l" t="t" r="r" b="b"/>
              <a:pathLst>
                <a:path w="831214" h="1030604">
                  <a:moveTo>
                    <a:pt x="0" y="1030399"/>
                  </a:moveTo>
                  <a:lnTo>
                    <a:pt x="0" y="0"/>
                  </a:lnTo>
                  <a:lnTo>
                    <a:pt x="830774" y="206079"/>
                  </a:lnTo>
                  <a:lnTo>
                    <a:pt x="830774" y="824319"/>
                  </a:lnTo>
                  <a:lnTo>
                    <a:pt x="0" y="1030399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285589" y="3959140"/>
            <a:ext cx="57594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000" spc="-5" dirty="0">
                <a:latin typeface="Arial MT"/>
                <a:cs typeface="Arial MT"/>
              </a:rPr>
              <a:t>CNN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08142" y="4595838"/>
            <a:ext cx="82486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130"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Features: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x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x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D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16800" y="3668472"/>
            <a:ext cx="321310" cy="337272"/>
          </a:xfrm>
          <a:prstGeom prst="rect">
            <a:avLst/>
          </a:prstGeom>
          <a:solidFill>
            <a:srgbClr val="D9EAD3"/>
          </a:solidFill>
          <a:ln w="9524">
            <a:solidFill>
              <a:srgbClr val="666666"/>
            </a:solidFill>
          </a:ln>
        </p:spPr>
        <p:txBody>
          <a:bodyPr vert="horz" wrap="square" lIns="0" tIns="166370" rIns="0" bIns="0" rtlCol="0">
            <a:spAutoFit/>
          </a:bodyPr>
          <a:lstStyle/>
          <a:p>
            <a:pPr marL="95250">
              <a:spcBef>
                <a:spcPts val="1310"/>
              </a:spcBef>
            </a:pPr>
            <a:r>
              <a:rPr sz="1100" spc="5" dirty="0">
                <a:latin typeface="Arial MT"/>
                <a:cs typeface="Arial MT"/>
              </a:rPr>
              <a:t>h</a:t>
            </a:r>
            <a:r>
              <a:rPr sz="1050" spc="7" baseline="-31746" dirty="0">
                <a:latin typeface="Arial MT"/>
                <a:cs typeface="Arial MT"/>
              </a:rPr>
              <a:t>0</a:t>
            </a:r>
            <a:endParaRPr sz="1050" baseline="-31746">
              <a:latin typeface="Arial MT"/>
              <a:cs typeface="Arial MT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2112329" y="3610422"/>
            <a:ext cx="3742152" cy="1344390"/>
            <a:chOff x="2112329" y="2753172"/>
            <a:chExt cx="3742152" cy="1344390"/>
          </a:xfrm>
        </p:grpSpPr>
        <p:sp>
          <p:nvSpPr>
            <p:cNvPr id="12" name="object 12"/>
            <p:cNvSpPr/>
            <p:nvPr/>
          </p:nvSpPr>
          <p:spPr>
            <a:xfrm>
              <a:off x="3091399" y="3065473"/>
              <a:ext cx="1211580" cy="1905"/>
            </a:xfrm>
            <a:custGeom>
              <a:avLst/>
              <a:gdLst/>
              <a:ahLst/>
              <a:cxnLst/>
              <a:rect l="l" t="t" r="r" b="b"/>
              <a:pathLst>
                <a:path w="1211579" h="1905">
                  <a:moveTo>
                    <a:pt x="0" y="0"/>
                  </a:moveTo>
                  <a:lnTo>
                    <a:pt x="1211099" y="137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92939" y="3025853"/>
              <a:ext cx="105536" cy="8198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116322" y="2754254"/>
              <a:ext cx="955675" cy="946785"/>
            </a:xfrm>
            <a:custGeom>
              <a:avLst/>
              <a:gdLst/>
              <a:ahLst/>
              <a:cxnLst/>
              <a:rect l="l" t="t" r="r" b="b"/>
              <a:pathLst>
                <a:path w="955675" h="946785">
                  <a:moveTo>
                    <a:pt x="955547" y="946646"/>
                  </a:moveTo>
                  <a:lnTo>
                    <a:pt x="0" y="946646"/>
                  </a:lnTo>
                  <a:lnTo>
                    <a:pt x="0" y="0"/>
                  </a:lnTo>
                  <a:lnTo>
                    <a:pt x="955547" y="0"/>
                  </a:lnTo>
                  <a:lnTo>
                    <a:pt x="955547" y="946646"/>
                  </a:lnTo>
                  <a:close/>
                </a:path>
              </a:pathLst>
            </a:custGeom>
            <a:solidFill>
              <a:srgbClr val="B4A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12329" y="2753172"/>
              <a:ext cx="972185" cy="949325"/>
            </a:xfrm>
            <a:custGeom>
              <a:avLst/>
              <a:gdLst/>
              <a:ahLst/>
              <a:cxnLst/>
              <a:rect l="l" t="t" r="r" b="b"/>
              <a:pathLst>
                <a:path w="972185" h="949325">
                  <a:moveTo>
                    <a:pt x="3992" y="1082"/>
                  </a:moveTo>
                  <a:lnTo>
                    <a:pt x="959540" y="1082"/>
                  </a:lnTo>
                  <a:lnTo>
                    <a:pt x="959540" y="947729"/>
                  </a:lnTo>
                  <a:lnTo>
                    <a:pt x="3992" y="947729"/>
                  </a:lnTo>
                  <a:lnTo>
                    <a:pt x="3992" y="1082"/>
                  </a:lnTo>
                  <a:close/>
                </a:path>
                <a:path w="972185" h="949325">
                  <a:moveTo>
                    <a:pt x="306931" y="0"/>
                  </a:moveTo>
                  <a:lnTo>
                    <a:pt x="306931" y="948811"/>
                  </a:lnTo>
                </a:path>
                <a:path w="972185" h="949325">
                  <a:moveTo>
                    <a:pt x="651050" y="26"/>
                  </a:moveTo>
                  <a:lnTo>
                    <a:pt x="651050" y="948837"/>
                  </a:lnTo>
                </a:path>
                <a:path w="972185" h="949325">
                  <a:moveTo>
                    <a:pt x="971996" y="320238"/>
                  </a:moveTo>
                  <a:lnTo>
                    <a:pt x="0" y="315909"/>
                  </a:lnTo>
                </a:path>
                <a:path w="972185" h="949325">
                  <a:moveTo>
                    <a:pt x="971996" y="634876"/>
                  </a:moveTo>
                  <a:lnTo>
                    <a:pt x="0" y="630547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66069" y="3729818"/>
              <a:ext cx="288412" cy="367744"/>
            </a:xfrm>
            <a:custGeom>
              <a:avLst/>
              <a:gdLst/>
              <a:ahLst/>
              <a:cxnLst/>
              <a:rect l="l" t="t" r="r" b="b"/>
              <a:pathLst>
                <a:path w="321310" h="511810">
                  <a:moveTo>
                    <a:pt x="320999" y="511499"/>
                  </a:moveTo>
                  <a:lnTo>
                    <a:pt x="0" y="5114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511499"/>
                  </a:lnTo>
                  <a:close/>
                </a:path>
              </a:pathLst>
            </a:custGeom>
            <a:solidFill>
              <a:srgbClr val="FCE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566069" y="4587068"/>
            <a:ext cx="321310" cy="344325"/>
          </a:xfrm>
          <a:prstGeom prst="rect">
            <a:avLst/>
          </a:prstGeom>
          <a:ln w="9524">
            <a:solidFill>
              <a:srgbClr val="666666"/>
            </a:solidFill>
          </a:ln>
        </p:spPr>
        <p:txBody>
          <a:bodyPr vert="horz" wrap="square" lIns="0" tIns="158115" rIns="0" bIns="0" rtlCol="0">
            <a:spAutoFit/>
          </a:bodyPr>
          <a:lstStyle/>
          <a:p>
            <a:pPr marL="93980">
              <a:spcBef>
                <a:spcPts val="1245"/>
              </a:spcBef>
            </a:pPr>
            <a:r>
              <a:rPr sz="1200" dirty="0">
                <a:latin typeface="Arial MT"/>
                <a:cs typeface="Arial MT"/>
              </a:rPr>
              <a:t>c</a:t>
            </a:r>
            <a:r>
              <a:rPr sz="1200" baseline="-31250" dirty="0">
                <a:latin typeface="Arial MT"/>
                <a:cs typeface="Arial MT"/>
              </a:rPr>
              <a:t>1</a:t>
            </a:r>
            <a:endParaRPr sz="1200" baseline="-3125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939664" y="4587068"/>
            <a:ext cx="321310" cy="344325"/>
          </a:xfrm>
          <a:prstGeom prst="rect">
            <a:avLst/>
          </a:prstGeom>
          <a:solidFill>
            <a:srgbClr val="EAD1DC"/>
          </a:solidFill>
          <a:ln w="9524">
            <a:solidFill>
              <a:srgbClr val="666666"/>
            </a:solidFill>
          </a:ln>
        </p:spPr>
        <p:txBody>
          <a:bodyPr vert="horz" wrap="square" lIns="0" tIns="158115" rIns="0" bIns="0" rtlCol="0">
            <a:spAutoFit/>
          </a:bodyPr>
          <a:lstStyle/>
          <a:p>
            <a:pPr marL="93980">
              <a:spcBef>
                <a:spcPts val="1245"/>
              </a:spcBef>
            </a:pPr>
            <a:r>
              <a:rPr sz="1200" dirty="0">
                <a:latin typeface="Arial MT"/>
                <a:cs typeface="Arial MT"/>
              </a:rPr>
              <a:t>y</a:t>
            </a:r>
            <a:r>
              <a:rPr sz="1200" baseline="-31250" dirty="0">
                <a:latin typeface="Arial MT"/>
                <a:cs typeface="Arial MT"/>
              </a:rPr>
              <a:t>0</a:t>
            </a:r>
            <a:endParaRPr sz="1200" baseline="-3125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54046" y="3673228"/>
            <a:ext cx="305435" cy="332142"/>
          </a:xfrm>
          <a:prstGeom prst="rect">
            <a:avLst/>
          </a:prstGeom>
          <a:solidFill>
            <a:srgbClr val="D9EAD3"/>
          </a:solidFill>
          <a:ln>
            <a:solidFill>
              <a:schemeClr val="tx1"/>
            </a:solidFill>
          </a:ln>
        </p:spPr>
        <p:txBody>
          <a:bodyPr vert="horz" wrap="square" lIns="0" tIns="161290" rIns="0" bIns="0" rtlCol="0">
            <a:spAutoFit/>
          </a:bodyPr>
          <a:lstStyle/>
          <a:p>
            <a:pPr marL="90805">
              <a:spcBef>
                <a:spcPts val="1270"/>
              </a:spcBef>
            </a:pPr>
            <a:r>
              <a:rPr sz="1100" spc="5" dirty="0">
                <a:latin typeface="Arial MT"/>
                <a:cs typeface="Arial MT"/>
              </a:rPr>
              <a:t>h</a:t>
            </a:r>
            <a:r>
              <a:rPr sz="1050" spc="7" baseline="-31746" dirty="0">
                <a:latin typeface="Arial MT"/>
                <a:cs typeface="Arial MT"/>
              </a:rPr>
              <a:t>1</a:t>
            </a:r>
            <a:endParaRPr sz="1050" baseline="-31746">
              <a:latin typeface="Arial MT"/>
              <a:cs typeface="Arial MT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5753431" y="2826067"/>
            <a:ext cx="321310" cy="1761469"/>
            <a:chOff x="5753430" y="1968817"/>
            <a:chExt cx="321310" cy="1761469"/>
          </a:xfrm>
        </p:grpSpPr>
        <p:sp>
          <p:nvSpPr>
            <p:cNvPr id="22" name="object 22"/>
            <p:cNvSpPr/>
            <p:nvPr/>
          </p:nvSpPr>
          <p:spPr>
            <a:xfrm>
              <a:off x="5982148" y="3466761"/>
              <a:ext cx="1270" cy="263525"/>
            </a:xfrm>
            <a:custGeom>
              <a:avLst/>
              <a:gdLst/>
              <a:ahLst/>
              <a:cxnLst/>
              <a:rect l="l" t="t" r="r" b="b"/>
              <a:pathLst>
                <a:path w="1270" h="263525">
                  <a:moveTo>
                    <a:pt x="0" y="263100"/>
                  </a:moveTo>
                  <a:lnTo>
                    <a:pt x="1045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942204" y="3370786"/>
              <a:ext cx="81980" cy="105625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5753430" y="1968817"/>
              <a:ext cx="321310" cy="511809"/>
            </a:xfrm>
            <a:custGeom>
              <a:avLst/>
              <a:gdLst/>
              <a:ahLst/>
              <a:cxnLst/>
              <a:rect l="l" t="t" r="r" b="b"/>
              <a:pathLst>
                <a:path w="321310" h="511810">
                  <a:moveTo>
                    <a:pt x="320999" y="511499"/>
                  </a:moveTo>
                  <a:lnTo>
                    <a:pt x="0" y="5114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511499"/>
                  </a:lnTo>
                  <a:close/>
                </a:path>
              </a:pathLst>
            </a:custGeom>
            <a:solidFill>
              <a:srgbClr val="EAD1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753430" y="1968817"/>
              <a:ext cx="321310" cy="511809"/>
            </a:xfrm>
            <a:custGeom>
              <a:avLst/>
              <a:gdLst/>
              <a:ahLst/>
              <a:cxnLst/>
              <a:rect l="l" t="t" r="r" b="b"/>
              <a:pathLst>
                <a:path w="321310" h="511810">
                  <a:moveTo>
                    <a:pt x="0" y="0"/>
                  </a:moveTo>
                  <a:lnTo>
                    <a:pt x="320999" y="0"/>
                  </a:lnTo>
                  <a:lnTo>
                    <a:pt x="320999" y="511499"/>
                  </a:lnTo>
                  <a:lnTo>
                    <a:pt x="0" y="511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871544" y="2498638"/>
              <a:ext cx="81975" cy="322102"/>
            </a:xfrm>
            <a:prstGeom prst="rect">
              <a:avLst/>
            </a:prstGeom>
          </p:spPr>
        </p:pic>
      </p:grpSp>
      <p:sp>
        <p:nvSpPr>
          <p:cNvPr id="28" name="object 28"/>
          <p:cNvSpPr txBox="1"/>
          <p:nvPr/>
        </p:nvSpPr>
        <p:spPr>
          <a:xfrm>
            <a:off x="6643523" y="3673228"/>
            <a:ext cx="307340" cy="332142"/>
          </a:xfrm>
          <a:prstGeom prst="rect">
            <a:avLst/>
          </a:prstGeom>
          <a:solidFill>
            <a:srgbClr val="D9EAD3"/>
          </a:solidFill>
          <a:ln>
            <a:solidFill>
              <a:schemeClr val="tx1"/>
            </a:solidFill>
          </a:ln>
        </p:spPr>
        <p:txBody>
          <a:bodyPr vert="horz" wrap="square" lIns="0" tIns="161290" rIns="0" bIns="0" rtlCol="0">
            <a:spAutoFit/>
          </a:bodyPr>
          <a:lstStyle/>
          <a:p>
            <a:pPr marL="90805">
              <a:spcBef>
                <a:spcPts val="1270"/>
              </a:spcBef>
            </a:pPr>
            <a:r>
              <a:rPr sz="1100" spc="5" dirty="0">
                <a:latin typeface="Arial MT"/>
                <a:cs typeface="Arial MT"/>
              </a:rPr>
              <a:t>h</a:t>
            </a:r>
            <a:r>
              <a:rPr sz="1050" spc="7" baseline="-31746" dirty="0">
                <a:latin typeface="Arial MT"/>
                <a:cs typeface="Arial MT"/>
              </a:rPr>
              <a:t>2</a:t>
            </a:r>
            <a:endParaRPr sz="1050" baseline="-31746">
              <a:latin typeface="Arial MT"/>
              <a:cs typeface="Arial MT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6070282" y="2826068"/>
            <a:ext cx="885984" cy="2104003"/>
            <a:chOff x="6070282" y="1968817"/>
            <a:chExt cx="885984" cy="2104003"/>
          </a:xfrm>
        </p:grpSpPr>
        <p:sp>
          <p:nvSpPr>
            <p:cNvPr id="30" name="object 30"/>
            <p:cNvSpPr/>
            <p:nvPr/>
          </p:nvSpPr>
          <p:spPr>
            <a:xfrm>
              <a:off x="6070282" y="3066965"/>
              <a:ext cx="454659" cy="0"/>
            </a:xfrm>
            <a:custGeom>
              <a:avLst/>
              <a:gdLst/>
              <a:ahLst/>
              <a:cxnLst/>
              <a:rect l="l" t="t" r="r" b="b"/>
              <a:pathLst>
                <a:path w="454659">
                  <a:moveTo>
                    <a:pt x="0" y="0"/>
                  </a:moveTo>
                  <a:lnTo>
                    <a:pt x="454199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14957" y="3025975"/>
              <a:ext cx="105500" cy="8198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6634956" y="1968817"/>
              <a:ext cx="321310" cy="511809"/>
            </a:xfrm>
            <a:custGeom>
              <a:avLst/>
              <a:gdLst/>
              <a:ahLst/>
              <a:cxnLst/>
              <a:rect l="l" t="t" r="r" b="b"/>
              <a:pathLst>
                <a:path w="321309" h="511810">
                  <a:moveTo>
                    <a:pt x="320999" y="511499"/>
                  </a:moveTo>
                  <a:lnTo>
                    <a:pt x="0" y="5114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511499"/>
                  </a:lnTo>
                  <a:close/>
                </a:path>
              </a:pathLst>
            </a:custGeom>
            <a:solidFill>
              <a:srgbClr val="EAD1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6634956" y="1968817"/>
              <a:ext cx="321310" cy="511809"/>
            </a:xfrm>
            <a:custGeom>
              <a:avLst/>
              <a:gdLst/>
              <a:ahLst/>
              <a:cxnLst/>
              <a:rect l="l" t="t" r="r" b="b"/>
              <a:pathLst>
                <a:path w="321309" h="511810">
                  <a:moveTo>
                    <a:pt x="0" y="0"/>
                  </a:moveTo>
                  <a:lnTo>
                    <a:pt x="320999" y="0"/>
                  </a:lnTo>
                  <a:lnTo>
                    <a:pt x="320999" y="511499"/>
                  </a:lnTo>
                  <a:lnTo>
                    <a:pt x="0" y="511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755719" y="2498638"/>
              <a:ext cx="81976" cy="322102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449858" y="3729817"/>
              <a:ext cx="344711" cy="343003"/>
            </a:xfrm>
            <a:custGeom>
              <a:avLst/>
              <a:gdLst/>
              <a:ahLst/>
              <a:cxnLst/>
              <a:rect l="l" t="t" r="r" b="b"/>
              <a:pathLst>
                <a:path w="321309" h="511810">
                  <a:moveTo>
                    <a:pt x="320999" y="511499"/>
                  </a:moveTo>
                  <a:lnTo>
                    <a:pt x="0" y="5114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511499"/>
                  </a:lnTo>
                  <a:close/>
                </a:path>
              </a:pathLst>
            </a:custGeom>
            <a:solidFill>
              <a:srgbClr val="FCE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449859" y="4587068"/>
            <a:ext cx="321310" cy="344325"/>
          </a:xfrm>
          <a:prstGeom prst="rect">
            <a:avLst/>
          </a:prstGeom>
          <a:ln w="9524">
            <a:solidFill>
              <a:srgbClr val="666666"/>
            </a:solidFill>
          </a:ln>
        </p:spPr>
        <p:txBody>
          <a:bodyPr vert="horz" wrap="square" lIns="0" tIns="158115" rIns="0" bIns="0" rtlCol="0">
            <a:spAutoFit/>
          </a:bodyPr>
          <a:lstStyle/>
          <a:p>
            <a:pPr marL="93980">
              <a:spcBef>
                <a:spcPts val="1245"/>
              </a:spcBef>
            </a:pPr>
            <a:r>
              <a:rPr sz="1200" dirty="0">
                <a:latin typeface="Arial MT"/>
                <a:cs typeface="Arial MT"/>
              </a:rPr>
              <a:t>c</a:t>
            </a:r>
            <a:r>
              <a:rPr sz="1200" baseline="-31250" dirty="0">
                <a:latin typeface="Arial MT"/>
                <a:cs typeface="Arial MT"/>
              </a:rPr>
              <a:t>2</a:t>
            </a:r>
          </a:p>
        </p:txBody>
      </p:sp>
      <p:sp>
        <p:nvSpPr>
          <p:cNvPr id="37" name="object 37"/>
          <p:cNvSpPr txBox="1"/>
          <p:nvPr/>
        </p:nvSpPr>
        <p:spPr>
          <a:xfrm>
            <a:off x="6846322" y="4587068"/>
            <a:ext cx="298450" cy="344325"/>
          </a:xfrm>
          <a:prstGeom prst="rect">
            <a:avLst/>
          </a:prstGeom>
          <a:solidFill>
            <a:srgbClr val="EAD1DC"/>
          </a:solidFill>
          <a:ln w="9524">
            <a:solidFill>
              <a:srgbClr val="666666"/>
            </a:solidFill>
          </a:ln>
        </p:spPr>
        <p:txBody>
          <a:bodyPr vert="horz" wrap="square" lIns="0" tIns="158115" rIns="0" bIns="0" rtlCol="0">
            <a:spAutoFit/>
          </a:bodyPr>
          <a:lstStyle/>
          <a:p>
            <a:pPr marL="70485">
              <a:spcBef>
                <a:spcPts val="1245"/>
              </a:spcBef>
            </a:pPr>
            <a:r>
              <a:rPr sz="1200" dirty="0">
                <a:latin typeface="Arial MT"/>
                <a:cs typeface="Arial MT"/>
              </a:rPr>
              <a:t>y</a:t>
            </a:r>
            <a:r>
              <a:rPr sz="1200" baseline="-31250" dirty="0">
                <a:latin typeface="Arial MT"/>
                <a:cs typeface="Arial MT"/>
              </a:rPr>
              <a:t>1</a:t>
            </a:r>
            <a:endParaRPr sz="1200" baseline="-31250">
              <a:latin typeface="Arial MT"/>
              <a:cs typeface="Arial MT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121086" y="3616267"/>
            <a:ext cx="294005" cy="301625"/>
          </a:xfrm>
          <a:prstGeom prst="rect">
            <a:avLst/>
          </a:prstGeom>
          <a:solidFill>
            <a:srgbClr val="B4A7D6"/>
          </a:solidFill>
        </p:spPr>
        <p:txBody>
          <a:bodyPr vert="horz" wrap="square" lIns="0" tIns="107950" rIns="0" bIns="0" rtlCol="0">
            <a:spAutoFit/>
          </a:bodyPr>
          <a:lstStyle/>
          <a:p>
            <a:pPr marL="44450">
              <a:spcBef>
                <a:spcPts val="850"/>
              </a:spcBef>
            </a:pPr>
            <a:r>
              <a:rPr spc="-7" baseline="20833" dirty="0">
                <a:latin typeface="Arial MT"/>
                <a:cs typeface="Arial MT"/>
              </a:rPr>
              <a:t>z</a:t>
            </a:r>
            <a:r>
              <a:rPr sz="800" spc="-5" dirty="0">
                <a:latin typeface="Arial MT"/>
                <a:cs typeface="Arial MT"/>
              </a:rPr>
              <a:t>0,0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541239" y="3673228"/>
            <a:ext cx="306705" cy="332142"/>
          </a:xfrm>
          <a:prstGeom prst="rect">
            <a:avLst/>
          </a:prstGeom>
          <a:solidFill>
            <a:srgbClr val="D9EAD3"/>
          </a:solidFill>
          <a:ln>
            <a:solidFill>
              <a:schemeClr val="tx1"/>
            </a:solidFill>
          </a:ln>
        </p:spPr>
        <p:txBody>
          <a:bodyPr vert="horz" wrap="square" lIns="0" tIns="161290" rIns="0" bIns="0" rtlCol="0">
            <a:spAutoFit/>
          </a:bodyPr>
          <a:lstStyle/>
          <a:p>
            <a:pPr marL="90805">
              <a:spcBef>
                <a:spcPts val="1270"/>
              </a:spcBef>
            </a:pPr>
            <a:r>
              <a:rPr sz="1100" spc="5" dirty="0">
                <a:latin typeface="Arial MT"/>
                <a:cs typeface="Arial MT"/>
              </a:rPr>
              <a:t>h</a:t>
            </a:r>
            <a:r>
              <a:rPr sz="1050" spc="7" baseline="-31746" dirty="0">
                <a:latin typeface="Arial MT"/>
                <a:cs typeface="Arial MT"/>
              </a:rPr>
              <a:t>3</a:t>
            </a:r>
            <a:endParaRPr sz="1050" baseline="-31746">
              <a:latin typeface="Arial MT"/>
              <a:cs typeface="Arial MT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6959762" y="2826067"/>
            <a:ext cx="894220" cy="2136039"/>
            <a:chOff x="6959761" y="1968817"/>
            <a:chExt cx="894220" cy="2136039"/>
          </a:xfrm>
        </p:grpSpPr>
        <p:sp>
          <p:nvSpPr>
            <p:cNvPr id="42" name="object 42"/>
            <p:cNvSpPr/>
            <p:nvPr/>
          </p:nvSpPr>
          <p:spPr>
            <a:xfrm>
              <a:off x="6959761" y="3066965"/>
              <a:ext cx="462915" cy="0"/>
            </a:xfrm>
            <a:custGeom>
              <a:avLst/>
              <a:gdLst/>
              <a:ahLst/>
              <a:cxnLst/>
              <a:rect l="l" t="t" r="r" b="b"/>
              <a:pathLst>
                <a:path w="462915">
                  <a:moveTo>
                    <a:pt x="0" y="0"/>
                  </a:moveTo>
                  <a:lnTo>
                    <a:pt x="462299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412536" y="3025975"/>
              <a:ext cx="105500" cy="81980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7532671" y="1968817"/>
              <a:ext cx="321310" cy="511809"/>
            </a:xfrm>
            <a:custGeom>
              <a:avLst/>
              <a:gdLst/>
              <a:ahLst/>
              <a:cxnLst/>
              <a:rect l="l" t="t" r="r" b="b"/>
              <a:pathLst>
                <a:path w="321309" h="511810">
                  <a:moveTo>
                    <a:pt x="320999" y="511499"/>
                  </a:moveTo>
                  <a:lnTo>
                    <a:pt x="0" y="5114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511499"/>
                  </a:lnTo>
                  <a:close/>
                </a:path>
              </a:pathLst>
            </a:custGeom>
            <a:solidFill>
              <a:srgbClr val="EAD1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532671" y="1968817"/>
              <a:ext cx="321310" cy="511809"/>
            </a:xfrm>
            <a:custGeom>
              <a:avLst/>
              <a:gdLst/>
              <a:ahLst/>
              <a:cxnLst/>
              <a:rect l="l" t="t" r="r" b="b"/>
              <a:pathLst>
                <a:path w="321309" h="511810">
                  <a:moveTo>
                    <a:pt x="0" y="0"/>
                  </a:moveTo>
                  <a:lnTo>
                    <a:pt x="320999" y="0"/>
                  </a:lnTo>
                  <a:lnTo>
                    <a:pt x="320999" y="511499"/>
                  </a:lnTo>
                  <a:lnTo>
                    <a:pt x="0" y="511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53434" y="2498638"/>
              <a:ext cx="81976" cy="322102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7359034" y="3729818"/>
              <a:ext cx="361528" cy="375038"/>
            </a:xfrm>
            <a:custGeom>
              <a:avLst/>
              <a:gdLst/>
              <a:ahLst/>
              <a:cxnLst/>
              <a:rect l="l" t="t" r="r" b="b"/>
              <a:pathLst>
                <a:path w="321309" h="511810">
                  <a:moveTo>
                    <a:pt x="320999" y="511499"/>
                  </a:moveTo>
                  <a:lnTo>
                    <a:pt x="0" y="5114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511499"/>
                  </a:lnTo>
                  <a:close/>
                </a:path>
              </a:pathLst>
            </a:custGeom>
            <a:solidFill>
              <a:srgbClr val="FCE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359034" y="3729818"/>
              <a:ext cx="309776" cy="356166"/>
            </a:xfrm>
            <a:custGeom>
              <a:avLst/>
              <a:gdLst/>
              <a:ahLst/>
              <a:cxnLst/>
              <a:rect l="l" t="t" r="r" b="b"/>
              <a:pathLst>
                <a:path w="321309" h="511810">
                  <a:moveTo>
                    <a:pt x="0" y="0"/>
                  </a:moveTo>
                  <a:lnTo>
                    <a:pt x="320999" y="0"/>
                  </a:lnTo>
                  <a:lnTo>
                    <a:pt x="320999" y="511499"/>
                  </a:lnTo>
                  <a:lnTo>
                    <a:pt x="0" y="511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7338398" y="4732581"/>
            <a:ext cx="3829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c</a:t>
            </a:r>
            <a:r>
              <a:rPr sz="1200" baseline="-31250" dirty="0">
                <a:latin typeface="Arial MT"/>
                <a:cs typeface="Arial MT"/>
              </a:rPr>
              <a:t>3</a:t>
            </a:r>
            <a:endParaRPr sz="1200" baseline="-31250">
              <a:latin typeface="Arial MT"/>
              <a:cs typeface="Arial MT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720872" y="4587068"/>
            <a:ext cx="266085" cy="347765"/>
          </a:xfrm>
          <a:custGeom>
            <a:avLst/>
            <a:gdLst/>
            <a:ahLst/>
            <a:cxnLst/>
            <a:rect l="l" t="t" r="r" b="b"/>
            <a:pathLst>
              <a:path w="321309" h="511810">
                <a:moveTo>
                  <a:pt x="0" y="0"/>
                </a:moveTo>
                <a:lnTo>
                  <a:pt x="320999" y="0"/>
                </a:lnTo>
                <a:lnTo>
                  <a:pt x="320999" y="511499"/>
                </a:lnTo>
                <a:lnTo>
                  <a:pt x="0" y="5114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7705216" y="4591830"/>
            <a:ext cx="332105" cy="339195"/>
          </a:xfrm>
          <a:prstGeom prst="rect">
            <a:avLst/>
          </a:prstGeom>
          <a:solidFill>
            <a:srgbClr val="EAD1DC"/>
          </a:solidFill>
        </p:spPr>
        <p:txBody>
          <a:bodyPr vert="horz" wrap="square" lIns="0" tIns="153035" rIns="0" bIns="0" rtlCol="0">
            <a:spAutoFit/>
          </a:bodyPr>
          <a:lstStyle/>
          <a:p>
            <a:pPr marL="109220">
              <a:spcBef>
                <a:spcPts val="1205"/>
              </a:spcBef>
            </a:pPr>
            <a:r>
              <a:rPr sz="1200" dirty="0">
                <a:latin typeface="Arial MT"/>
                <a:cs typeface="Arial MT"/>
              </a:rPr>
              <a:t>y</a:t>
            </a:r>
            <a:r>
              <a:rPr sz="1200" baseline="-31250" dirty="0">
                <a:latin typeface="Arial MT"/>
                <a:cs typeface="Arial MT"/>
              </a:rPr>
              <a:t>2</a:t>
            </a:r>
            <a:endParaRPr sz="1200" baseline="-31250">
              <a:latin typeface="Arial MT"/>
              <a:cs typeface="Arial MT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5789805" y="4219621"/>
            <a:ext cx="2025014" cy="377190"/>
            <a:chOff x="5789805" y="3362371"/>
            <a:chExt cx="2025014" cy="377190"/>
          </a:xfrm>
        </p:grpSpPr>
        <p:sp>
          <p:nvSpPr>
            <p:cNvPr id="53" name="object 53"/>
            <p:cNvSpPr/>
            <p:nvPr/>
          </p:nvSpPr>
          <p:spPr>
            <a:xfrm>
              <a:off x="5829750" y="3466761"/>
              <a:ext cx="1270" cy="263525"/>
            </a:xfrm>
            <a:custGeom>
              <a:avLst/>
              <a:gdLst/>
              <a:ahLst/>
              <a:cxnLst/>
              <a:rect l="l" t="t" r="r" b="b"/>
              <a:pathLst>
                <a:path w="1270" h="263525">
                  <a:moveTo>
                    <a:pt x="0" y="263100"/>
                  </a:moveTo>
                  <a:lnTo>
                    <a:pt x="1045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89805" y="3370785"/>
              <a:ext cx="81980" cy="105625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6868965" y="3458347"/>
              <a:ext cx="1270" cy="263525"/>
            </a:xfrm>
            <a:custGeom>
              <a:avLst/>
              <a:gdLst/>
              <a:ahLst/>
              <a:cxnLst/>
              <a:rect l="l" t="t" r="r" b="b"/>
              <a:pathLst>
                <a:path w="1270" h="263525">
                  <a:moveTo>
                    <a:pt x="0" y="263100"/>
                  </a:moveTo>
                  <a:lnTo>
                    <a:pt x="1045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6" name="object 5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29019" y="3362371"/>
              <a:ext cx="81980" cy="105625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6716565" y="3458347"/>
              <a:ext cx="1270" cy="263525"/>
            </a:xfrm>
            <a:custGeom>
              <a:avLst/>
              <a:gdLst/>
              <a:ahLst/>
              <a:cxnLst/>
              <a:rect l="l" t="t" r="r" b="b"/>
              <a:pathLst>
                <a:path w="1270" h="263525">
                  <a:moveTo>
                    <a:pt x="0" y="263100"/>
                  </a:moveTo>
                  <a:lnTo>
                    <a:pt x="1046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8" name="object 5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76621" y="3362371"/>
              <a:ext cx="81980" cy="105625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7772436" y="3458347"/>
              <a:ext cx="1270" cy="263525"/>
            </a:xfrm>
            <a:custGeom>
              <a:avLst/>
              <a:gdLst/>
              <a:ahLst/>
              <a:cxnLst/>
              <a:rect l="l" t="t" r="r" b="b"/>
              <a:pathLst>
                <a:path w="1270" h="263525">
                  <a:moveTo>
                    <a:pt x="0" y="263100"/>
                  </a:moveTo>
                  <a:lnTo>
                    <a:pt x="1045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32491" y="3362371"/>
              <a:ext cx="81980" cy="105625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7620036" y="3458347"/>
              <a:ext cx="1270" cy="263525"/>
            </a:xfrm>
            <a:custGeom>
              <a:avLst/>
              <a:gdLst/>
              <a:ahLst/>
              <a:cxnLst/>
              <a:rect l="l" t="t" r="r" b="b"/>
              <a:pathLst>
                <a:path w="1270" h="263525">
                  <a:moveTo>
                    <a:pt x="0" y="263100"/>
                  </a:moveTo>
                  <a:lnTo>
                    <a:pt x="1045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80092" y="3362371"/>
              <a:ext cx="81979" cy="105625"/>
            </a:xfrm>
            <a:prstGeom prst="rect">
              <a:avLst/>
            </a:prstGeom>
          </p:spPr>
        </p:pic>
      </p:grpSp>
      <p:sp>
        <p:nvSpPr>
          <p:cNvPr id="63" name="object 63"/>
          <p:cNvSpPr txBox="1"/>
          <p:nvPr/>
        </p:nvSpPr>
        <p:spPr>
          <a:xfrm>
            <a:off x="8437344" y="3681627"/>
            <a:ext cx="321310" cy="337272"/>
          </a:xfrm>
          <a:prstGeom prst="rect">
            <a:avLst/>
          </a:prstGeom>
          <a:solidFill>
            <a:srgbClr val="D9EAD3"/>
          </a:solidFill>
          <a:ln w="9524">
            <a:solidFill>
              <a:srgbClr val="666666"/>
            </a:solidFill>
          </a:ln>
        </p:spPr>
        <p:txBody>
          <a:bodyPr vert="horz" wrap="square" lIns="0" tIns="166370" rIns="0" bIns="0" rtlCol="0">
            <a:spAutoFit/>
          </a:bodyPr>
          <a:lstStyle/>
          <a:p>
            <a:pPr marL="95250">
              <a:spcBef>
                <a:spcPts val="1310"/>
              </a:spcBef>
            </a:pPr>
            <a:r>
              <a:rPr sz="1100" spc="5" dirty="0">
                <a:latin typeface="Arial MT"/>
                <a:cs typeface="Arial MT"/>
              </a:rPr>
              <a:t>h</a:t>
            </a:r>
            <a:r>
              <a:rPr sz="1050" spc="7" baseline="-31746" dirty="0">
                <a:latin typeface="Arial MT"/>
                <a:cs typeface="Arial MT"/>
              </a:rPr>
              <a:t>4</a:t>
            </a:r>
            <a:endParaRPr sz="1050" baseline="-31746">
              <a:latin typeface="Arial MT"/>
              <a:cs typeface="Arial MT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7851220" y="2834466"/>
            <a:ext cx="908685" cy="1144270"/>
            <a:chOff x="7851219" y="1977216"/>
            <a:chExt cx="908685" cy="1144270"/>
          </a:xfrm>
        </p:grpSpPr>
        <p:sp>
          <p:nvSpPr>
            <p:cNvPr id="65" name="object 65"/>
            <p:cNvSpPr/>
            <p:nvPr/>
          </p:nvSpPr>
          <p:spPr>
            <a:xfrm>
              <a:off x="7860744" y="3080127"/>
              <a:ext cx="462915" cy="0"/>
            </a:xfrm>
            <a:custGeom>
              <a:avLst/>
              <a:gdLst/>
              <a:ahLst/>
              <a:cxnLst/>
              <a:rect l="l" t="t" r="r" b="b"/>
              <a:pathLst>
                <a:path w="462915">
                  <a:moveTo>
                    <a:pt x="0" y="0"/>
                  </a:moveTo>
                  <a:lnTo>
                    <a:pt x="462299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6" name="object 6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313519" y="3039137"/>
              <a:ext cx="105500" cy="81980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8433539" y="1981979"/>
              <a:ext cx="321310" cy="511809"/>
            </a:xfrm>
            <a:custGeom>
              <a:avLst/>
              <a:gdLst/>
              <a:ahLst/>
              <a:cxnLst/>
              <a:rect l="l" t="t" r="r" b="b"/>
              <a:pathLst>
                <a:path w="321309" h="511810">
                  <a:moveTo>
                    <a:pt x="320999" y="511499"/>
                  </a:moveTo>
                  <a:lnTo>
                    <a:pt x="0" y="5114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511499"/>
                  </a:lnTo>
                  <a:close/>
                </a:path>
              </a:pathLst>
            </a:custGeom>
            <a:solidFill>
              <a:srgbClr val="EAD1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433539" y="1981979"/>
              <a:ext cx="321310" cy="511809"/>
            </a:xfrm>
            <a:custGeom>
              <a:avLst/>
              <a:gdLst/>
              <a:ahLst/>
              <a:cxnLst/>
              <a:rect l="l" t="t" r="r" b="b"/>
              <a:pathLst>
                <a:path w="321309" h="511810">
                  <a:moveTo>
                    <a:pt x="0" y="0"/>
                  </a:moveTo>
                  <a:lnTo>
                    <a:pt x="320999" y="0"/>
                  </a:lnTo>
                  <a:lnTo>
                    <a:pt x="320999" y="511499"/>
                  </a:lnTo>
                  <a:lnTo>
                    <a:pt x="0" y="511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8489616" y="2984743"/>
            <a:ext cx="20891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y</a:t>
            </a:r>
            <a:r>
              <a:rPr sz="1200" baseline="-31250" dirty="0">
                <a:latin typeface="Arial MT"/>
                <a:cs typeface="Arial MT"/>
              </a:rPr>
              <a:t>4</a:t>
            </a:r>
            <a:endParaRPr sz="1200" baseline="-31250">
              <a:latin typeface="Arial MT"/>
              <a:cs typeface="Arial MT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8259903" y="3369050"/>
            <a:ext cx="376378" cy="1593057"/>
            <a:chOff x="8259902" y="2511800"/>
            <a:chExt cx="376378" cy="1593057"/>
          </a:xfrm>
        </p:grpSpPr>
        <p:pic>
          <p:nvPicPr>
            <p:cNvPr id="71" name="object 7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554304" y="2511800"/>
              <a:ext cx="81976" cy="322102"/>
            </a:xfrm>
            <a:prstGeom prst="rect">
              <a:avLst/>
            </a:prstGeom>
          </p:spPr>
        </p:pic>
        <p:sp>
          <p:nvSpPr>
            <p:cNvPr id="72" name="object 72"/>
            <p:cNvSpPr/>
            <p:nvPr/>
          </p:nvSpPr>
          <p:spPr>
            <a:xfrm>
              <a:off x="8259902" y="3742978"/>
              <a:ext cx="303034" cy="349365"/>
            </a:xfrm>
            <a:custGeom>
              <a:avLst/>
              <a:gdLst/>
              <a:ahLst/>
              <a:cxnLst/>
              <a:rect l="l" t="t" r="r" b="b"/>
              <a:pathLst>
                <a:path w="321309" h="511810">
                  <a:moveTo>
                    <a:pt x="320999" y="511499"/>
                  </a:moveTo>
                  <a:lnTo>
                    <a:pt x="0" y="5114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511499"/>
                  </a:lnTo>
                  <a:close/>
                </a:path>
              </a:pathLst>
            </a:custGeom>
            <a:solidFill>
              <a:srgbClr val="FCE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259902" y="3742979"/>
              <a:ext cx="329256" cy="361878"/>
            </a:xfrm>
            <a:custGeom>
              <a:avLst/>
              <a:gdLst/>
              <a:ahLst/>
              <a:cxnLst/>
              <a:rect l="l" t="t" r="r" b="b"/>
              <a:pathLst>
                <a:path w="321309" h="511810">
                  <a:moveTo>
                    <a:pt x="0" y="0"/>
                  </a:moveTo>
                  <a:lnTo>
                    <a:pt x="320999" y="0"/>
                  </a:lnTo>
                  <a:lnTo>
                    <a:pt x="320999" y="511499"/>
                  </a:lnTo>
                  <a:lnTo>
                    <a:pt x="0" y="5114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8239266" y="4745743"/>
            <a:ext cx="38290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0"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c</a:t>
            </a:r>
            <a:r>
              <a:rPr sz="1200" baseline="-31250" dirty="0">
                <a:latin typeface="Arial MT"/>
                <a:cs typeface="Arial MT"/>
              </a:rPr>
              <a:t>4</a:t>
            </a:r>
          </a:p>
        </p:txBody>
      </p:sp>
      <p:sp>
        <p:nvSpPr>
          <p:cNvPr id="75" name="object 75"/>
          <p:cNvSpPr/>
          <p:nvPr/>
        </p:nvSpPr>
        <p:spPr>
          <a:xfrm>
            <a:off x="8621740" y="4600229"/>
            <a:ext cx="332104" cy="354583"/>
          </a:xfrm>
          <a:custGeom>
            <a:avLst/>
            <a:gdLst/>
            <a:ahLst/>
            <a:cxnLst/>
            <a:rect l="l" t="t" r="r" b="b"/>
            <a:pathLst>
              <a:path w="321309" h="511810">
                <a:moveTo>
                  <a:pt x="0" y="0"/>
                </a:moveTo>
                <a:lnTo>
                  <a:pt x="320999" y="0"/>
                </a:lnTo>
                <a:lnTo>
                  <a:pt x="320999" y="511499"/>
                </a:lnTo>
                <a:lnTo>
                  <a:pt x="0" y="5114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8606084" y="4604992"/>
            <a:ext cx="332105" cy="339195"/>
          </a:xfrm>
          <a:prstGeom prst="rect">
            <a:avLst/>
          </a:prstGeom>
          <a:solidFill>
            <a:srgbClr val="EAD1DC"/>
          </a:solidFill>
        </p:spPr>
        <p:txBody>
          <a:bodyPr vert="horz" wrap="square" lIns="0" tIns="153035" rIns="0" bIns="0" rtlCol="0">
            <a:spAutoFit/>
          </a:bodyPr>
          <a:lstStyle/>
          <a:p>
            <a:pPr marL="109220">
              <a:spcBef>
                <a:spcPts val="1205"/>
              </a:spcBef>
            </a:pPr>
            <a:r>
              <a:rPr sz="1200" dirty="0">
                <a:latin typeface="Arial MT"/>
                <a:cs typeface="Arial MT"/>
              </a:rPr>
              <a:t>y</a:t>
            </a:r>
            <a:r>
              <a:rPr sz="1200" baseline="-31250" dirty="0">
                <a:latin typeface="Arial MT"/>
                <a:cs typeface="Arial MT"/>
              </a:rPr>
              <a:t>3</a:t>
            </a:r>
            <a:endParaRPr sz="1200" baseline="-31250">
              <a:latin typeface="Arial MT"/>
              <a:cs typeface="Arial MT"/>
            </a:endParaRPr>
          </a:p>
        </p:txBody>
      </p:sp>
      <p:grpSp>
        <p:nvGrpSpPr>
          <p:cNvPr id="77" name="object 77"/>
          <p:cNvGrpSpPr/>
          <p:nvPr/>
        </p:nvGrpSpPr>
        <p:grpSpPr>
          <a:xfrm>
            <a:off x="2889506" y="3914698"/>
            <a:ext cx="5826125" cy="1437640"/>
            <a:chOff x="2889505" y="3057448"/>
            <a:chExt cx="5826125" cy="1437640"/>
          </a:xfrm>
        </p:grpSpPr>
        <p:sp>
          <p:nvSpPr>
            <p:cNvPr id="78" name="object 78"/>
            <p:cNvSpPr/>
            <p:nvPr/>
          </p:nvSpPr>
          <p:spPr>
            <a:xfrm>
              <a:off x="8673299" y="3474525"/>
              <a:ext cx="1270" cy="263525"/>
            </a:xfrm>
            <a:custGeom>
              <a:avLst/>
              <a:gdLst/>
              <a:ahLst/>
              <a:cxnLst/>
              <a:rect l="l" t="t" r="r" b="b"/>
              <a:pathLst>
                <a:path w="1270" h="263525">
                  <a:moveTo>
                    <a:pt x="0" y="263100"/>
                  </a:moveTo>
                  <a:lnTo>
                    <a:pt x="1045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9" name="object 79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33355" y="3378550"/>
              <a:ext cx="81980" cy="105625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8520900" y="3474525"/>
              <a:ext cx="1270" cy="263525"/>
            </a:xfrm>
            <a:custGeom>
              <a:avLst/>
              <a:gdLst/>
              <a:ahLst/>
              <a:cxnLst/>
              <a:rect l="l" t="t" r="r" b="b"/>
              <a:pathLst>
                <a:path w="1270" h="263525">
                  <a:moveTo>
                    <a:pt x="0" y="263100"/>
                  </a:moveTo>
                  <a:lnTo>
                    <a:pt x="1046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1" name="object 8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480956" y="3378550"/>
              <a:ext cx="81980" cy="105625"/>
            </a:xfrm>
            <a:prstGeom prst="rect">
              <a:avLst/>
            </a:prstGeom>
          </p:spPr>
        </p:pic>
        <p:sp>
          <p:nvSpPr>
            <p:cNvPr id="82" name="object 82"/>
            <p:cNvSpPr/>
            <p:nvPr/>
          </p:nvSpPr>
          <p:spPr>
            <a:xfrm>
              <a:off x="6078759" y="3182017"/>
              <a:ext cx="459105" cy="436245"/>
            </a:xfrm>
            <a:custGeom>
              <a:avLst/>
              <a:gdLst/>
              <a:ahLst/>
              <a:cxnLst/>
              <a:rect l="l" t="t" r="r" b="b"/>
              <a:pathLst>
                <a:path w="459104" h="436245">
                  <a:moveTo>
                    <a:pt x="0" y="0"/>
                  </a:moveTo>
                  <a:lnTo>
                    <a:pt x="0" y="2207"/>
                  </a:lnTo>
                  <a:lnTo>
                    <a:pt x="458999" y="2207"/>
                  </a:lnTo>
                  <a:lnTo>
                    <a:pt x="458999" y="43620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96769" y="3608692"/>
              <a:ext cx="81981" cy="105500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6962170" y="3174945"/>
              <a:ext cx="459105" cy="436245"/>
            </a:xfrm>
            <a:custGeom>
              <a:avLst/>
              <a:gdLst/>
              <a:ahLst/>
              <a:cxnLst/>
              <a:rect l="l" t="t" r="r" b="b"/>
              <a:pathLst>
                <a:path w="459104" h="436245">
                  <a:moveTo>
                    <a:pt x="0" y="0"/>
                  </a:moveTo>
                  <a:lnTo>
                    <a:pt x="0" y="2207"/>
                  </a:lnTo>
                  <a:lnTo>
                    <a:pt x="458999" y="2207"/>
                  </a:lnTo>
                  <a:lnTo>
                    <a:pt x="458999" y="436199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5" name="object 8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380180" y="3601620"/>
              <a:ext cx="81981" cy="105500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7862914" y="3175270"/>
              <a:ext cx="459105" cy="436245"/>
            </a:xfrm>
            <a:custGeom>
              <a:avLst/>
              <a:gdLst/>
              <a:ahLst/>
              <a:cxnLst/>
              <a:rect l="l" t="t" r="r" b="b"/>
              <a:pathLst>
                <a:path w="459104" h="436245">
                  <a:moveTo>
                    <a:pt x="0" y="0"/>
                  </a:moveTo>
                  <a:lnTo>
                    <a:pt x="0" y="2207"/>
                  </a:lnTo>
                  <a:lnTo>
                    <a:pt x="458999" y="2207"/>
                  </a:lnTo>
                  <a:lnTo>
                    <a:pt x="458999" y="436199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7" name="object 8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280923" y="3601945"/>
              <a:ext cx="81981" cy="105500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2904780" y="3701017"/>
              <a:ext cx="2821940" cy="778510"/>
            </a:xfrm>
            <a:custGeom>
              <a:avLst/>
              <a:gdLst/>
              <a:ahLst/>
              <a:cxnLst/>
              <a:rect l="l" t="t" r="r" b="b"/>
              <a:pathLst>
                <a:path w="2821940" h="778510">
                  <a:moveTo>
                    <a:pt x="5688" y="0"/>
                  </a:moveTo>
                  <a:lnTo>
                    <a:pt x="0" y="0"/>
                  </a:lnTo>
                  <a:lnTo>
                    <a:pt x="0" y="778425"/>
                  </a:lnTo>
                  <a:lnTo>
                    <a:pt x="2821788" y="778425"/>
                  </a:lnTo>
                  <a:lnTo>
                    <a:pt x="2821788" y="654599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9" name="object 8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85578" y="4259641"/>
              <a:ext cx="81981" cy="105500"/>
            </a:xfrm>
            <a:prstGeom prst="rect">
              <a:avLst/>
            </a:prstGeom>
          </p:spPr>
        </p:pic>
        <p:sp>
          <p:nvSpPr>
            <p:cNvPr id="90" name="object 90"/>
            <p:cNvSpPr/>
            <p:nvPr/>
          </p:nvSpPr>
          <p:spPr>
            <a:xfrm>
              <a:off x="2899059" y="3695317"/>
              <a:ext cx="3711575" cy="784225"/>
            </a:xfrm>
            <a:custGeom>
              <a:avLst/>
              <a:gdLst/>
              <a:ahLst/>
              <a:cxnLst/>
              <a:rect l="l" t="t" r="r" b="b"/>
              <a:pathLst>
                <a:path w="3711575" h="784225">
                  <a:moveTo>
                    <a:pt x="0" y="0"/>
                  </a:moveTo>
                  <a:lnTo>
                    <a:pt x="5715" y="0"/>
                  </a:lnTo>
                  <a:lnTo>
                    <a:pt x="5715" y="784126"/>
                  </a:lnTo>
                  <a:lnTo>
                    <a:pt x="3711299" y="784126"/>
                  </a:lnTo>
                  <a:lnTo>
                    <a:pt x="3711299" y="660299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1" name="object 9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569369" y="4259641"/>
              <a:ext cx="81981" cy="105500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2904633" y="3701317"/>
              <a:ext cx="4615180" cy="778510"/>
            </a:xfrm>
            <a:custGeom>
              <a:avLst/>
              <a:gdLst/>
              <a:ahLst/>
              <a:cxnLst/>
              <a:rect l="l" t="t" r="r" b="b"/>
              <a:pathLst>
                <a:path w="4615180" h="778510">
                  <a:moveTo>
                    <a:pt x="0" y="0"/>
                  </a:moveTo>
                  <a:lnTo>
                    <a:pt x="138" y="0"/>
                  </a:lnTo>
                  <a:lnTo>
                    <a:pt x="138" y="778123"/>
                  </a:lnTo>
                  <a:lnTo>
                    <a:pt x="4614900" y="778123"/>
                  </a:lnTo>
                  <a:lnTo>
                    <a:pt x="4614900" y="654299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3" name="object 9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478543" y="4259641"/>
              <a:ext cx="81981" cy="105500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2899030" y="3701279"/>
              <a:ext cx="5521960" cy="784225"/>
            </a:xfrm>
            <a:custGeom>
              <a:avLst/>
              <a:gdLst/>
              <a:ahLst/>
              <a:cxnLst/>
              <a:rect l="l" t="t" r="r" b="b"/>
              <a:pathLst>
                <a:path w="5521959" h="784225">
                  <a:moveTo>
                    <a:pt x="5570" y="0"/>
                  </a:moveTo>
                  <a:lnTo>
                    <a:pt x="0" y="0"/>
                  </a:lnTo>
                  <a:lnTo>
                    <a:pt x="0" y="784122"/>
                  </a:lnTo>
                  <a:lnTo>
                    <a:pt x="5521371" y="784122"/>
                  </a:lnTo>
                  <a:lnTo>
                    <a:pt x="5521371" y="667499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5" name="object 9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379411" y="4272803"/>
              <a:ext cx="81981" cy="105500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4737799" y="3066973"/>
              <a:ext cx="890905" cy="548005"/>
            </a:xfrm>
            <a:custGeom>
              <a:avLst/>
              <a:gdLst/>
              <a:ahLst/>
              <a:cxnLst/>
              <a:rect l="l" t="t" r="r" b="b"/>
              <a:pathLst>
                <a:path w="890904" h="548004">
                  <a:moveTo>
                    <a:pt x="0" y="0"/>
                  </a:moveTo>
                  <a:lnTo>
                    <a:pt x="890601" y="0"/>
                  </a:lnTo>
                  <a:lnTo>
                    <a:pt x="890601" y="547799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7" name="object 97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587411" y="3605221"/>
              <a:ext cx="81981" cy="105527"/>
            </a:xfrm>
            <a:prstGeom prst="rect">
              <a:avLst/>
            </a:prstGeom>
          </p:spPr>
        </p:pic>
      </p:grpSp>
      <p:sp>
        <p:nvSpPr>
          <p:cNvPr id="98" name="object 98"/>
          <p:cNvSpPr txBox="1"/>
          <p:nvPr/>
        </p:nvSpPr>
        <p:spPr>
          <a:xfrm>
            <a:off x="5669232" y="2577962"/>
            <a:ext cx="2169795" cy="601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  <a:tabLst>
                <a:tab pos="859155" algn="l"/>
                <a:tab pos="1918970" algn="l"/>
              </a:tabLst>
            </a:pPr>
            <a:r>
              <a:rPr sz="1200" spc="-5" dirty="0">
                <a:latin typeface="Arial MT"/>
                <a:cs typeface="Arial MT"/>
              </a:rPr>
              <a:t>person	wearing	hat</a:t>
            </a:r>
            <a:endParaRPr sz="1200">
              <a:latin typeface="Arial MT"/>
              <a:cs typeface="Arial MT"/>
            </a:endParaRPr>
          </a:p>
          <a:p>
            <a:pPr>
              <a:spcBef>
                <a:spcPts val="45"/>
              </a:spcBef>
            </a:pPr>
            <a:endParaRPr sz="1400">
              <a:latin typeface="Arial MT"/>
              <a:cs typeface="Arial MT"/>
            </a:endParaRPr>
          </a:p>
          <a:p>
            <a:pPr marL="177800">
              <a:spcBef>
                <a:spcPts val="5"/>
              </a:spcBef>
              <a:tabLst>
                <a:tab pos="1059815" algn="l"/>
                <a:tab pos="1957070" algn="l"/>
              </a:tabLst>
            </a:pPr>
            <a:r>
              <a:rPr sz="1200" dirty="0">
                <a:latin typeface="Arial MT"/>
                <a:cs typeface="Arial MT"/>
              </a:rPr>
              <a:t>y</a:t>
            </a:r>
            <a:r>
              <a:rPr sz="1200" baseline="-31250" dirty="0">
                <a:latin typeface="Arial MT"/>
                <a:cs typeface="Arial MT"/>
              </a:rPr>
              <a:t>1	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baseline="-31250" dirty="0">
                <a:latin typeface="Arial MT"/>
                <a:cs typeface="Arial MT"/>
              </a:rPr>
              <a:t>2	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baseline="-31250" dirty="0">
                <a:latin typeface="Arial MT"/>
                <a:cs typeface="Arial MT"/>
              </a:rPr>
              <a:t>3</a:t>
            </a:r>
            <a:endParaRPr sz="1200" baseline="-31250">
              <a:latin typeface="Arial MT"/>
              <a:cs typeface="Arial MT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8359416" y="2577962"/>
            <a:ext cx="4318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[END]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424025" y="3616267"/>
            <a:ext cx="334645" cy="301625"/>
          </a:xfrm>
          <a:prstGeom prst="rect">
            <a:avLst/>
          </a:prstGeom>
          <a:solidFill>
            <a:srgbClr val="B4A7D6"/>
          </a:solidFill>
        </p:spPr>
        <p:txBody>
          <a:bodyPr vert="horz" wrap="square" lIns="0" tIns="107950" rIns="0" bIns="0" rtlCol="0">
            <a:spAutoFit/>
          </a:bodyPr>
          <a:lstStyle/>
          <a:p>
            <a:pPr marL="65405">
              <a:spcBef>
                <a:spcPts val="850"/>
              </a:spcBef>
            </a:pPr>
            <a:r>
              <a:rPr spc="-7" baseline="20833" dirty="0">
                <a:latin typeface="Arial MT"/>
                <a:cs typeface="Arial MT"/>
              </a:rPr>
              <a:t>z</a:t>
            </a:r>
            <a:r>
              <a:rPr sz="800" spc="-5" dirty="0">
                <a:latin typeface="Arial MT"/>
                <a:cs typeface="Arial MT"/>
              </a:rPr>
              <a:t>0,1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2768144" y="3616267"/>
            <a:ext cx="299085" cy="301625"/>
          </a:xfrm>
          <a:prstGeom prst="rect">
            <a:avLst/>
          </a:prstGeom>
          <a:solidFill>
            <a:srgbClr val="B4A7D6"/>
          </a:solidFill>
        </p:spPr>
        <p:txBody>
          <a:bodyPr vert="horz" wrap="square" lIns="0" tIns="107950" rIns="0" bIns="0" rtlCol="0">
            <a:spAutoFit/>
          </a:bodyPr>
          <a:lstStyle/>
          <a:p>
            <a:pPr marL="69850">
              <a:spcBef>
                <a:spcPts val="850"/>
              </a:spcBef>
            </a:pPr>
            <a:r>
              <a:rPr baseline="20833" dirty="0">
                <a:latin typeface="Arial MT"/>
                <a:cs typeface="Arial MT"/>
              </a:rPr>
              <a:t>z</a:t>
            </a:r>
            <a:r>
              <a:rPr sz="800" spc="-5" dirty="0">
                <a:latin typeface="Arial MT"/>
                <a:cs typeface="Arial MT"/>
              </a:rPr>
              <a:t>0,2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2121086" y="3931238"/>
            <a:ext cx="294005" cy="283411"/>
          </a:xfrm>
          <a:prstGeom prst="rect">
            <a:avLst/>
          </a:prstGeom>
          <a:solidFill>
            <a:srgbClr val="B4A7D6"/>
          </a:solidFill>
        </p:spPr>
        <p:txBody>
          <a:bodyPr vert="horz" wrap="square" lIns="0" tIns="97790" rIns="0" bIns="0" rtlCol="0">
            <a:spAutoFit/>
          </a:bodyPr>
          <a:lstStyle/>
          <a:p>
            <a:pPr marL="44450">
              <a:spcBef>
                <a:spcPts val="770"/>
              </a:spcBef>
            </a:pPr>
            <a:r>
              <a:rPr spc="-7" baseline="20833" dirty="0">
                <a:latin typeface="Arial MT"/>
                <a:cs typeface="Arial MT"/>
              </a:rPr>
              <a:t>z</a:t>
            </a:r>
            <a:r>
              <a:rPr sz="800" spc="-5" dirty="0">
                <a:latin typeface="Arial MT"/>
                <a:cs typeface="Arial MT"/>
              </a:rPr>
              <a:t>1,0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2424025" y="3931238"/>
            <a:ext cx="334645" cy="283411"/>
          </a:xfrm>
          <a:prstGeom prst="rect">
            <a:avLst/>
          </a:prstGeom>
          <a:solidFill>
            <a:srgbClr val="B4A7D6"/>
          </a:solidFill>
        </p:spPr>
        <p:txBody>
          <a:bodyPr vert="horz" wrap="square" lIns="0" tIns="97790" rIns="0" bIns="0" rtlCol="0">
            <a:spAutoFit/>
          </a:bodyPr>
          <a:lstStyle/>
          <a:p>
            <a:pPr marL="65405">
              <a:spcBef>
                <a:spcPts val="770"/>
              </a:spcBef>
            </a:pPr>
            <a:r>
              <a:rPr spc="-7" baseline="20833" dirty="0">
                <a:latin typeface="Arial MT"/>
                <a:cs typeface="Arial MT"/>
              </a:rPr>
              <a:t>z</a:t>
            </a:r>
            <a:r>
              <a:rPr sz="800" spc="-5" dirty="0">
                <a:latin typeface="Arial MT"/>
                <a:cs typeface="Arial MT"/>
              </a:rPr>
              <a:t>1,1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2768144" y="3931238"/>
            <a:ext cx="299085" cy="283411"/>
          </a:xfrm>
          <a:prstGeom prst="rect">
            <a:avLst/>
          </a:prstGeom>
          <a:solidFill>
            <a:srgbClr val="B4A7D6"/>
          </a:solidFill>
        </p:spPr>
        <p:txBody>
          <a:bodyPr vert="horz" wrap="square" lIns="0" tIns="97790" rIns="0" bIns="0" rtlCol="0">
            <a:spAutoFit/>
          </a:bodyPr>
          <a:lstStyle/>
          <a:p>
            <a:pPr marL="69850">
              <a:spcBef>
                <a:spcPts val="770"/>
              </a:spcBef>
            </a:pPr>
            <a:r>
              <a:rPr baseline="20833" dirty="0">
                <a:latin typeface="Arial MT"/>
                <a:cs typeface="Arial MT"/>
              </a:rPr>
              <a:t>z</a:t>
            </a:r>
            <a:r>
              <a:rPr sz="800" spc="-5" dirty="0">
                <a:latin typeface="Arial MT"/>
                <a:cs typeface="Arial MT"/>
              </a:rPr>
              <a:t>1,2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2121086" y="4250062"/>
            <a:ext cx="294005" cy="268663"/>
          </a:xfrm>
          <a:prstGeom prst="rect">
            <a:avLst/>
          </a:prstGeom>
          <a:solidFill>
            <a:srgbClr val="B4A7D6"/>
          </a:solidFill>
        </p:spPr>
        <p:txBody>
          <a:bodyPr vert="horz" wrap="square" lIns="0" tIns="83185" rIns="0" bIns="0" rtlCol="0">
            <a:spAutoFit/>
          </a:bodyPr>
          <a:lstStyle/>
          <a:p>
            <a:pPr marL="44450">
              <a:spcBef>
                <a:spcPts val="655"/>
              </a:spcBef>
            </a:pPr>
            <a:r>
              <a:rPr spc="-7" baseline="20833" dirty="0">
                <a:latin typeface="Arial MT"/>
                <a:cs typeface="Arial MT"/>
              </a:rPr>
              <a:t>z</a:t>
            </a:r>
            <a:r>
              <a:rPr sz="800" spc="-5" dirty="0">
                <a:latin typeface="Arial MT"/>
                <a:cs typeface="Arial MT"/>
              </a:rPr>
              <a:t>2,0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2424025" y="4250062"/>
            <a:ext cx="334645" cy="268663"/>
          </a:xfrm>
          <a:prstGeom prst="rect">
            <a:avLst/>
          </a:prstGeom>
          <a:solidFill>
            <a:srgbClr val="B4A7D6"/>
          </a:solidFill>
        </p:spPr>
        <p:txBody>
          <a:bodyPr vert="horz" wrap="square" lIns="0" tIns="83185" rIns="0" bIns="0" rtlCol="0">
            <a:spAutoFit/>
          </a:bodyPr>
          <a:lstStyle/>
          <a:p>
            <a:pPr marL="65405">
              <a:spcBef>
                <a:spcPts val="655"/>
              </a:spcBef>
            </a:pPr>
            <a:r>
              <a:rPr spc="-7" baseline="20833" dirty="0">
                <a:latin typeface="Arial MT"/>
                <a:cs typeface="Arial MT"/>
              </a:rPr>
              <a:t>z</a:t>
            </a:r>
            <a:r>
              <a:rPr sz="800" spc="-5" dirty="0">
                <a:latin typeface="Arial MT"/>
                <a:cs typeface="Arial MT"/>
              </a:rPr>
              <a:t>2,1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2768144" y="4250062"/>
            <a:ext cx="299085" cy="268663"/>
          </a:xfrm>
          <a:prstGeom prst="rect">
            <a:avLst/>
          </a:prstGeom>
          <a:solidFill>
            <a:srgbClr val="B4A7D6"/>
          </a:solidFill>
        </p:spPr>
        <p:txBody>
          <a:bodyPr vert="horz" wrap="square" lIns="0" tIns="83185" rIns="0" bIns="0" rtlCol="0">
            <a:spAutoFit/>
          </a:bodyPr>
          <a:lstStyle/>
          <a:p>
            <a:pPr marL="69850">
              <a:spcBef>
                <a:spcPts val="655"/>
              </a:spcBef>
            </a:pPr>
            <a:r>
              <a:rPr baseline="20833" dirty="0">
                <a:latin typeface="Arial MT"/>
                <a:cs typeface="Arial MT"/>
              </a:rPr>
              <a:t>z</a:t>
            </a:r>
            <a:r>
              <a:rPr sz="800" spc="-5" dirty="0">
                <a:latin typeface="Arial MT"/>
                <a:cs typeface="Arial MT"/>
              </a:rPr>
              <a:t>2,2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5701526" y="1632237"/>
            <a:ext cx="281495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 dirty="0">
                <a:solidFill>
                  <a:srgbClr val="37761C"/>
                </a:solidFill>
                <a:latin typeface="Arial MT"/>
                <a:cs typeface="Arial MT"/>
              </a:rPr>
              <a:t>This</a:t>
            </a:r>
            <a:r>
              <a:rPr sz="1400" spc="-15" dirty="0">
                <a:solidFill>
                  <a:srgbClr val="37761C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37761C"/>
                </a:solidFill>
                <a:latin typeface="Arial MT"/>
                <a:cs typeface="Arial MT"/>
              </a:rPr>
              <a:t>entire</a:t>
            </a:r>
            <a:r>
              <a:rPr sz="1400" spc="-10" dirty="0">
                <a:solidFill>
                  <a:srgbClr val="37761C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37761C"/>
                </a:solidFill>
                <a:latin typeface="Arial MT"/>
                <a:cs typeface="Arial MT"/>
              </a:rPr>
              <a:t>process</a:t>
            </a:r>
            <a:r>
              <a:rPr sz="1400" spc="-10" dirty="0">
                <a:solidFill>
                  <a:srgbClr val="37761C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37761C"/>
                </a:solidFill>
                <a:latin typeface="Arial MT"/>
                <a:cs typeface="Arial MT"/>
              </a:rPr>
              <a:t>is</a:t>
            </a:r>
            <a:r>
              <a:rPr sz="1400" spc="-15" dirty="0">
                <a:solidFill>
                  <a:srgbClr val="37761C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37761C"/>
                </a:solidFill>
                <a:latin typeface="Arial MT"/>
                <a:cs typeface="Arial MT"/>
              </a:rPr>
              <a:t>differentiable.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5870950" y="1845597"/>
            <a:ext cx="270319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0355" marR="5080" indent="-288290">
              <a:spcBef>
                <a:spcPts val="100"/>
              </a:spcBef>
              <a:tabLst>
                <a:tab pos="300355" algn="l"/>
              </a:tabLst>
            </a:pPr>
            <a:r>
              <a:rPr lang="en-US" sz="1400" dirty="0">
                <a:solidFill>
                  <a:srgbClr val="37761C"/>
                </a:solidFill>
                <a:latin typeface="Arial MT"/>
                <a:cs typeface="Arial MT"/>
              </a:rPr>
              <a:t>-	M</a:t>
            </a:r>
            <a:r>
              <a:rPr sz="1400" dirty="0">
                <a:solidFill>
                  <a:srgbClr val="37761C"/>
                </a:solidFill>
                <a:latin typeface="Arial MT"/>
                <a:cs typeface="Arial MT"/>
              </a:rPr>
              <a:t>odel chooses </a:t>
            </a:r>
            <a:r>
              <a:rPr sz="1400" spc="-5" dirty="0">
                <a:solidFill>
                  <a:srgbClr val="37761C"/>
                </a:solidFill>
                <a:latin typeface="Arial MT"/>
                <a:cs typeface="Arial MT"/>
              </a:rPr>
              <a:t>its own </a:t>
            </a:r>
            <a:r>
              <a:rPr sz="1400" dirty="0">
                <a:solidFill>
                  <a:srgbClr val="37761C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37761C"/>
                </a:solidFill>
                <a:latin typeface="Arial MT"/>
                <a:cs typeface="Arial MT"/>
              </a:rPr>
              <a:t>attention</a:t>
            </a:r>
            <a:r>
              <a:rPr sz="1400" spc="-35" dirty="0">
                <a:solidFill>
                  <a:srgbClr val="37761C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37761C"/>
                </a:solidFill>
                <a:latin typeface="Arial MT"/>
                <a:cs typeface="Arial MT"/>
              </a:rPr>
              <a:t>weights.</a:t>
            </a:r>
            <a:r>
              <a:rPr sz="1400" spc="-30" dirty="0">
                <a:solidFill>
                  <a:srgbClr val="37761C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37761C"/>
                </a:solidFill>
                <a:latin typeface="Arial MT"/>
                <a:cs typeface="Arial MT"/>
              </a:rPr>
              <a:t>No</a:t>
            </a:r>
            <a:r>
              <a:rPr sz="1400" spc="-30" dirty="0">
                <a:solidFill>
                  <a:srgbClr val="37761C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37761C"/>
                </a:solidFill>
                <a:latin typeface="Arial MT"/>
                <a:cs typeface="Arial MT"/>
              </a:rPr>
              <a:t>attention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6158726" y="2272317"/>
            <a:ext cx="232223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dirty="0">
                <a:solidFill>
                  <a:srgbClr val="37761C"/>
                </a:solidFill>
                <a:latin typeface="Arial MT"/>
                <a:cs typeface="Arial MT"/>
              </a:rPr>
              <a:t>supervision</a:t>
            </a:r>
            <a:r>
              <a:rPr sz="1400" spc="-50" dirty="0">
                <a:solidFill>
                  <a:srgbClr val="37761C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37761C"/>
                </a:solidFill>
                <a:latin typeface="Arial MT"/>
                <a:cs typeface="Arial MT"/>
              </a:rPr>
              <a:t>is</a:t>
            </a:r>
            <a:r>
              <a:rPr sz="1400" spc="-45" dirty="0">
                <a:solidFill>
                  <a:srgbClr val="37761C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37761C"/>
                </a:solidFill>
                <a:latin typeface="Arial MT"/>
                <a:cs typeface="Arial MT"/>
              </a:rPr>
              <a:t>required</a:t>
            </a:r>
            <a:r>
              <a:rPr lang="en-US" sz="1400" dirty="0">
                <a:solidFill>
                  <a:srgbClr val="37761C"/>
                </a:solidFill>
                <a:latin typeface="Arial MT"/>
                <a:cs typeface="Arial MT"/>
              </a:rPr>
              <a:t>.</a:t>
            </a:r>
            <a:endParaRPr sz="1400" dirty="0">
              <a:latin typeface="Arial MT"/>
              <a:cs typeface="Arial MT"/>
            </a:endParaRPr>
          </a:p>
        </p:txBody>
      </p:sp>
      <p:grpSp>
        <p:nvGrpSpPr>
          <p:cNvPr id="111" name="object 111"/>
          <p:cNvGrpSpPr/>
          <p:nvPr/>
        </p:nvGrpSpPr>
        <p:grpSpPr>
          <a:xfrm>
            <a:off x="2895255" y="4548742"/>
            <a:ext cx="2872740" cy="797560"/>
            <a:chOff x="2895255" y="3691492"/>
            <a:chExt cx="2872740" cy="797560"/>
          </a:xfrm>
        </p:grpSpPr>
        <p:sp>
          <p:nvSpPr>
            <p:cNvPr id="112" name="object 112"/>
            <p:cNvSpPr/>
            <p:nvPr/>
          </p:nvSpPr>
          <p:spPr>
            <a:xfrm>
              <a:off x="2904780" y="3701017"/>
              <a:ext cx="2821940" cy="778510"/>
            </a:xfrm>
            <a:custGeom>
              <a:avLst/>
              <a:gdLst/>
              <a:ahLst/>
              <a:cxnLst/>
              <a:rect l="l" t="t" r="r" b="b"/>
              <a:pathLst>
                <a:path w="2821940" h="778510">
                  <a:moveTo>
                    <a:pt x="5688" y="0"/>
                  </a:moveTo>
                  <a:lnTo>
                    <a:pt x="0" y="0"/>
                  </a:lnTo>
                  <a:lnTo>
                    <a:pt x="0" y="778425"/>
                  </a:lnTo>
                  <a:lnTo>
                    <a:pt x="2821788" y="778425"/>
                  </a:lnTo>
                  <a:lnTo>
                    <a:pt x="2821788" y="654599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3" name="object 11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685578" y="4259641"/>
              <a:ext cx="81981" cy="105500"/>
            </a:xfrm>
            <a:prstGeom prst="rect">
              <a:avLst/>
            </a:prstGeom>
          </p:spPr>
        </p:pic>
      </p:grpSp>
      <p:graphicFrame>
        <p:nvGraphicFramePr>
          <p:cNvPr id="114" name="object 114"/>
          <p:cNvGraphicFramePr>
            <a:graphicFrameLocks noGrp="1"/>
          </p:cNvGraphicFramePr>
          <p:nvPr/>
        </p:nvGraphicFramePr>
        <p:xfrm>
          <a:off x="2108510" y="2131216"/>
          <a:ext cx="955674" cy="9466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6992">
                <a:tc>
                  <a:txBody>
                    <a:bodyPr/>
                    <a:lstStyle/>
                    <a:p>
                      <a:pPr marL="20955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1,0,0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1041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1,0,1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1041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r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1,0,2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1041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637">
                <a:tc>
                  <a:txBody>
                    <a:bodyPr/>
                    <a:lstStyle/>
                    <a:p>
                      <a:pPr marL="2603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1,1,0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914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1,1,1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914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1,1,2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914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017">
                <a:tc>
                  <a:txBody>
                    <a:bodyPr/>
                    <a:lstStyle/>
                    <a:p>
                      <a:pPr marL="3302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500" spc="-7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spc="-5" dirty="0">
                          <a:latin typeface="Arial MT"/>
                          <a:cs typeface="Arial MT"/>
                        </a:rPr>
                        <a:t>1,2,0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8191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36195" algn="ct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1,2,1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8191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1,2,2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8191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15" name="object 115"/>
          <p:cNvGrpSpPr/>
          <p:nvPr/>
        </p:nvGrpSpPr>
        <p:grpSpPr>
          <a:xfrm>
            <a:off x="2551689" y="2141684"/>
            <a:ext cx="1728470" cy="1455420"/>
            <a:chOff x="2551689" y="1284434"/>
            <a:chExt cx="1728470" cy="1455420"/>
          </a:xfrm>
        </p:grpSpPr>
        <p:sp>
          <p:nvSpPr>
            <p:cNvPr id="116" name="object 116"/>
            <p:cNvSpPr/>
            <p:nvPr/>
          </p:nvSpPr>
          <p:spPr>
            <a:xfrm>
              <a:off x="3306797" y="1290279"/>
              <a:ext cx="955675" cy="946785"/>
            </a:xfrm>
            <a:custGeom>
              <a:avLst/>
              <a:gdLst/>
              <a:ahLst/>
              <a:cxnLst/>
              <a:rect l="l" t="t" r="r" b="b"/>
              <a:pathLst>
                <a:path w="955675" h="946785">
                  <a:moveTo>
                    <a:pt x="955547" y="946646"/>
                  </a:moveTo>
                  <a:lnTo>
                    <a:pt x="0" y="946646"/>
                  </a:lnTo>
                  <a:lnTo>
                    <a:pt x="0" y="0"/>
                  </a:lnTo>
                  <a:lnTo>
                    <a:pt x="955547" y="0"/>
                  </a:lnTo>
                  <a:lnTo>
                    <a:pt x="955547" y="946646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302805" y="1289196"/>
              <a:ext cx="972185" cy="949325"/>
            </a:xfrm>
            <a:custGeom>
              <a:avLst/>
              <a:gdLst/>
              <a:ahLst/>
              <a:cxnLst/>
              <a:rect l="l" t="t" r="r" b="b"/>
              <a:pathLst>
                <a:path w="972185" h="949325">
                  <a:moveTo>
                    <a:pt x="3992" y="1082"/>
                  </a:moveTo>
                  <a:lnTo>
                    <a:pt x="959540" y="1082"/>
                  </a:lnTo>
                  <a:lnTo>
                    <a:pt x="959540" y="947729"/>
                  </a:lnTo>
                  <a:lnTo>
                    <a:pt x="3992" y="947729"/>
                  </a:lnTo>
                  <a:lnTo>
                    <a:pt x="3992" y="1082"/>
                  </a:lnTo>
                  <a:close/>
                </a:path>
                <a:path w="972185" h="949325">
                  <a:moveTo>
                    <a:pt x="306931" y="0"/>
                  </a:moveTo>
                  <a:lnTo>
                    <a:pt x="306931" y="948811"/>
                  </a:lnTo>
                </a:path>
                <a:path w="972185" h="949325">
                  <a:moveTo>
                    <a:pt x="651051" y="26"/>
                  </a:moveTo>
                  <a:lnTo>
                    <a:pt x="651051" y="948837"/>
                  </a:lnTo>
                </a:path>
                <a:path w="972185" h="949325">
                  <a:moveTo>
                    <a:pt x="971996" y="320238"/>
                  </a:moveTo>
                  <a:lnTo>
                    <a:pt x="0" y="315909"/>
                  </a:lnTo>
                </a:path>
                <a:path w="972185" h="949325">
                  <a:moveTo>
                    <a:pt x="971996" y="634876"/>
                  </a:moveTo>
                  <a:lnTo>
                    <a:pt x="0" y="630547"/>
                  </a:lnTo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592677" y="2339664"/>
              <a:ext cx="5715" cy="390525"/>
            </a:xfrm>
            <a:custGeom>
              <a:avLst/>
              <a:gdLst/>
              <a:ahLst/>
              <a:cxnLst/>
              <a:rect l="l" t="t" r="r" b="b"/>
              <a:pathLst>
                <a:path w="5714" h="390525">
                  <a:moveTo>
                    <a:pt x="5569" y="390311"/>
                  </a:moveTo>
                  <a:lnTo>
                    <a:pt x="0" y="0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9" name="object 1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551689" y="2243697"/>
              <a:ext cx="81974" cy="105940"/>
            </a:xfrm>
            <a:prstGeom prst="rect">
              <a:avLst/>
            </a:prstGeom>
          </p:spPr>
        </p:pic>
      </p:grpSp>
      <p:sp>
        <p:nvSpPr>
          <p:cNvPr id="120" name="object 120"/>
          <p:cNvSpPr txBox="1"/>
          <p:nvPr/>
        </p:nvSpPr>
        <p:spPr>
          <a:xfrm>
            <a:off x="3311560" y="2152291"/>
            <a:ext cx="294005" cy="265456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110489" rIns="0" bIns="0" rtlCol="0">
            <a:spAutoFit/>
          </a:bodyPr>
          <a:lstStyle/>
          <a:p>
            <a:pPr marL="24130">
              <a:spcBef>
                <a:spcPts val="869"/>
              </a:spcBef>
            </a:pPr>
            <a:r>
              <a:rPr sz="1500" spc="-7" baseline="19444" dirty="0">
                <a:latin typeface="Arial MT"/>
                <a:cs typeface="Arial MT"/>
              </a:rPr>
              <a:t>a</a:t>
            </a:r>
            <a:r>
              <a:rPr sz="650" dirty="0">
                <a:latin typeface="Arial MT"/>
                <a:cs typeface="Arial MT"/>
              </a:rPr>
              <a:t>1,0,0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3614500" y="2152291"/>
            <a:ext cx="334645" cy="265456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110489" rIns="0" bIns="0" rtlCol="0">
            <a:spAutoFit/>
          </a:bodyPr>
          <a:lstStyle/>
          <a:p>
            <a:pPr marL="44450">
              <a:spcBef>
                <a:spcPts val="869"/>
              </a:spcBef>
            </a:pPr>
            <a:r>
              <a:rPr sz="1500" baseline="19444" dirty="0">
                <a:latin typeface="Arial MT"/>
                <a:cs typeface="Arial MT"/>
              </a:rPr>
              <a:t>a</a:t>
            </a:r>
            <a:r>
              <a:rPr sz="650" dirty="0">
                <a:latin typeface="Arial MT"/>
                <a:cs typeface="Arial MT"/>
              </a:rPr>
              <a:t>1,0,1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3958619" y="2152291"/>
            <a:ext cx="311785" cy="265456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110489" rIns="0" bIns="0" rtlCol="0">
            <a:spAutoFit/>
          </a:bodyPr>
          <a:lstStyle/>
          <a:p>
            <a:pPr marL="45085">
              <a:spcBef>
                <a:spcPts val="869"/>
              </a:spcBef>
            </a:pPr>
            <a:r>
              <a:rPr sz="1500" spc="-7" baseline="19444" dirty="0">
                <a:latin typeface="Arial MT"/>
                <a:cs typeface="Arial MT"/>
              </a:rPr>
              <a:t>a</a:t>
            </a:r>
            <a:r>
              <a:rPr sz="650" dirty="0">
                <a:latin typeface="Arial MT"/>
                <a:cs typeface="Arial MT"/>
              </a:rPr>
              <a:t>1,0,2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3286160" y="2555278"/>
            <a:ext cx="344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530">
              <a:spcBef>
                <a:spcPts val="100"/>
              </a:spcBef>
            </a:pPr>
            <a:r>
              <a:rPr sz="1500" baseline="19444" dirty="0">
                <a:latin typeface="Arial MT"/>
                <a:cs typeface="Arial MT"/>
              </a:rPr>
              <a:t>a</a:t>
            </a:r>
            <a:r>
              <a:rPr sz="650" dirty="0">
                <a:latin typeface="Arial MT"/>
                <a:cs typeface="Arial MT"/>
              </a:rPr>
              <a:t>1,1,0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3589100" y="2555278"/>
            <a:ext cx="38544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930">
              <a:spcBef>
                <a:spcPts val="100"/>
              </a:spcBef>
            </a:pPr>
            <a:r>
              <a:rPr sz="1500" baseline="19444" dirty="0">
                <a:latin typeface="Arial MT"/>
                <a:cs typeface="Arial MT"/>
              </a:rPr>
              <a:t>a</a:t>
            </a:r>
            <a:r>
              <a:rPr sz="650" dirty="0">
                <a:latin typeface="Arial MT"/>
                <a:cs typeface="Arial MT"/>
              </a:rPr>
              <a:t>1,1,1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3933219" y="2555278"/>
            <a:ext cx="3549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9850">
              <a:spcBef>
                <a:spcPts val="100"/>
              </a:spcBef>
            </a:pPr>
            <a:r>
              <a:rPr sz="1500" baseline="19444" dirty="0">
                <a:latin typeface="Arial MT"/>
                <a:cs typeface="Arial MT"/>
              </a:rPr>
              <a:t>a</a:t>
            </a:r>
            <a:r>
              <a:rPr sz="650" dirty="0">
                <a:latin typeface="Arial MT"/>
                <a:cs typeface="Arial MT"/>
              </a:rPr>
              <a:t>1,1,2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3311560" y="2832995"/>
            <a:ext cx="294005" cy="193643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20320">
              <a:spcBef>
                <a:spcPts val="310"/>
              </a:spcBef>
            </a:pPr>
            <a:r>
              <a:rPr sz="1500" baseline="19444" dirty="0">
                <a:latin typeface="Arial MT"/>
                <a:cs typeface="Arial MT"/>
              </a:rPr>
              <a:t>a</a:t>
            </a:r>
            <a:r>
              <a:rPr sz="650" dirty="0">
                <a:latin typeface="Arial MT"/>
                <a:cs typeface="Arial MT"/>
              </a:rPr>
              <a:t>1,2,0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3614500" y="2832995"/>
            <a:ext cx="334645" cy="193643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40005">
              <a:spcBef>
                <a:spcPts val="310"/>
              </a:spcBef>
            </a:pPr>
            <a:r>
              <a:rPr sz="1500" baseline="19444" dirty="0">
                <a:latin typeface="Arial MT"/>
                <a:cs typeface="Arial MT"/>
              </a:rPr>
              <a:t>a</a:t>
            </a:r>
            <a:r>
              <a:rPr sz="650" dirty="0">
                <a:latin typeface="Arial MT"/>
                <a:cs typeface="Arial MT"/>
              </a:rPr>
              <a:t>1,2,1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3958619" y="2832995"/>
            <a:ext cx="311785" cy="193643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39370" rIns="0" bIns="0" rtlCol="0">
            <a:spAutoFit/>
          </a:bodyPr>
          <a:lstStyle/>
          <a:p>
            <a:pPr marL="44450">
              <a:spcBef>
                <a:spcPts val="310"/>
              </a:spcBef>
            </a:pPr>
            <a:r>
              <a:rPr sz="1500" spc="-7" baseline="19444" dirty="0">
                <a:latin typeface="Arial MT"/>
                <a:cs typeface="Arial MT"/>
              </a:rPr>
              <a:t>a</a:t>
            </a:r>
            <a:r>
              <a:rPr sz="650" dirty="0">
                <a:latin typeface="Arial MT"/>
                <a:cs typeface="Arial MT"/>
              </a:rPr>
              <a:t>1,2,2</a:t>
            </a:r>
            <a:endParaRPr sz="650">
              <a:latin typeface="Arial MT"/>
              <a:cs typeface="Arial MT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1980007" y="1694438"/>
            <a:ext cx="1233805" cy="426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Alignment</a:t>
            </a:r>
            <a:r>
              <a:rPr sz="1200" spc="-6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scores:</a:t>
            </a:r>
            <a:endParaRPr sz="1200">
              <a:latin typeface="Arial MT"/>
              <a:cs typeface="Arial MT"/>
            </a:endParaRPr>
          </a:p>
          <a:p>
            <a:pPr marL="2540" algn="ctr">
              <a:spcBef>
                <a:spcPts val="40"/>
              </a:spcBef>
            </a:pPr>
            <a:r>
              <a:rPr sz="1400" dirty="0">
                <a:latin typeface="Arial MT"/>
                <a:cs typeface="Arial MT"/>
              </a:rPr>
              <a:t>H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x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3454147" y="1694438"/>
            <a:ext cx="668020" cy="426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Attention:</a:t>
            </a:r>
            <a:endParaRPr sz="1200">
              <a:latin typeface="Arial MT"/>
              <a:cs typeface="Arial MT"/>
            </a:endParaRPr>
          </a:p>
          <a:p>
            <a:pPr marL="92710">
              <a:spcBef>
                <a:spcPts val="40"/>
              </a:spcBef>
            </a:pPr>
            <a:r>
              <a:rPr sz="1400" dirty="0">
                <a:latin typeface="Arial MT"/>
                <a:cs typeface="Arial MT"/>
              </a:rPr>
              <a:t>H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x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131" name="object 131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710548" y="5256140"/>
            <a:ext cx="145124" cy="150824"/>
          </a:xfrm>
          <a:prstGeom prst="rect">
            <a:avLst/>
          </a:prstGeom>
        </p:spPr>
      </p:pic>
      <p:sp>
        <p:nvSpPr>
          <p:cNvPr id="132" name="object 132"/>
          <p:cNvSpPr txBox="1"/>
          <p:nvPr/>
        </p:nvSpPr>
        <p:spPr>
          <a:xfrm>
            <a:off x="3736562" y="5243385"/>
            <a:ext cx="9334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dirty="0">
                <a:latin typeface="Arial MT"/>
                <a:cs typeface="Arial MT"/>
              </a:rPr>
              <a:t>X</a:t>
            </a:r>
            <a:endParaRPr sz="800">
              <a:latin typeface="Arial MT"/>
              <a:cs typeface="Arial MT"/>
            </a:endParaRPr>
          </a:p>
        </p:txBody>
      </p:sp>
      <p:grpSp>
        <p:nvGrpSpPr>
          <p:cNvPr id="133" name="object 133"/>
          <p:cNvGrpSpPr/>
          <p:nvPr/>
        </p:nvGrpSpPr>
        <p:grpSpPr>
          <a:xfrm>
            <a:off x="3071099" y="2591384"/>
            <a:ext cx="754380" cy="2655570"/>
            <a:chOff x="3071099" y="1734134"/>
            <a:chExt cx="754380" cy="2655570"/>
          </a:xfrm>
        </p:grpSpPr>
        <p:sp>
          <p:nvSpPr>
            <p:cNvPr id="134" name="object 134"/>
            <p:cNvSpPr/>
            <p:nvPr/>
          </p:nvSpPr>
          <p:spPr>
            <a:xfrm>
              <a:off x="3784002" y="2236926"/>
              <a:ext cx="635" cy="2056764"/>
            </a:xfrm>
            <a:custGeom>
              <a:avLst/>
              <a:gdLst/>
              <a:ahLst/>
              <a:cxnLst/>
              <a:rect l="l" t="t" r="r" b="b"/>
              <a:pathLst>
                <a:path w="635" h="2056764">
                  <a:moveTo>
                    <a:pt x="568" y="0"/>
                  </a:moveTo>
                  <a:lnTo>
                    <a:pt x="0" y="2056199"/>
                  </a:lnTo>
                </a:path>
              </a:pathLst>
            </a:custGeom>
            <a:ln w="1904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5" name="object 135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743012" y="4283592"/>
              <a:ext cx="81981" cy="105509"/>
            </a:xfrm>
            <a:prstGeom prst="rect">
              <a:avLst/>
            </a:prstGeom>
          </p:spPr>
        </p:pic>
        <p:pic>
          <p:nvPicPr>
            <p:cNvPr id="136" name="object 13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071099" y="1734134"/>
              <a:ext cx="206675" cy="81980"/>
            </a:xfrm>
            <a:prstGeom prst="rect">
              <a:avLst/>
            </a:prstGeom>
          </p:spPr>
        </p:pic>
      </p:grpSp>
      <p:sp>
        <p:nvSpPr>
          <p:cNvPr id="137" name="object 137"/>
          <p:cNvSpPr txBox="1"/>
          <p:nvPr/>
        </p:nvSpPr>
        <p:spPr>
          <a:xfrm>
            <a:off x="4941925" y="5362698"/>
            <a:ext cx="1329690" cy="607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46760">
              <a:lnSpc>
                <a:spcPts val="1425"/>
              </a:lnSpc>
            </a:pPr>
            <a:r>
              <a:rPr sz="1200" spc="-5" dirty="0">
                <a:latin typeface="Arial MT"/>
                <a:cs typeface="Arial MT"/>
              </a:rPr>
              <a:t>[S</a:t>
            </a:r>
            <a:r>
              <a:rPr sz="1200" spc="-90" dirty="0">
                <a:latin typeface="Arial MT"/>
                <a:cs typeface="Arial MT"/>
              </a:rPr>
              <a:t>T</a:t>
            </a:r>
            <a:r>
              <a:rPr sz="1200" spc="-5" dirty="0">
                <a:latin typeface="Arial MT"/>
                <a:cs typeface="Arial MT"/>
              </a:rPr>
              <a:t>A</a:t>
            </a:r>
            <a:r>
              <a:rPr sz="1200" spc="-25" dirty="0">
                <a:latin typeface="Arial MT"/>
                <a:cs typeface="Arial MT"/>
              </a:rPr>
              <a:t>R</a:t>
            </a:r>
            <a:r>
              <a:rPr sz="1200" spc="-5" dirty="0">
                <a:latin typeface="Arial MT"/>
                <a:cs typeface="Arial MT"/>
              </a:rPr>
              <a:t>T]</a:t>
            </a:r>
            <a:endParaRPr sz="1200">
              <a:latin typeface="Arial MT"/>
              <a:cs typeface="Arial MT"/>
            </a:endParaRPr>
          </a:p>
          <a:p>
            <a:pPr marL="12700">
              <a:spcBef>
                <a:spcPts val="825"/>
              </a:spcBef>
            </a:pP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Lecture</a:t>
            </a:r>
            <a:r>
              <a:rPr sz="2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9</a:t>
            </a:r>
            <a:r>
              <a:rPr sz="2000" spc="-3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t>-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6386504" y="5362698"/>
            <a:ext cx="763905" cy="5994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6379">
              <a:lnSpc>
                <a:spcPts val="1425"/>
              </a:lnSpc>
            </a:pPr>
            <a:r>
              <a:rPr sz="1200" spc="-5" dirty="0">
                <a:latin typeface="Arial MT"/>
                <a:cs typeface="Arial MT"/>
              </a:rPr>
              <a:t>person</a:t>
            </a:r>
            <a:endParaRPr sz="1200">
              <a:latin typeface="Arial MT"/>
              <a:cs typeface="Arial MT"/>
            </a:endParaRPr>
          </a:p>
          <a:p>
            <a:pPr marL="38100">
              <a:spcBef>
                <a:spcPts val="765"/>
              </a:spcBef>
            </a:pPr>
            <a:fld id="{81D60167-4931-47E6-BA6A-407CBD079E47}" type="slidenum">
              <a:rPr sz="2000" dirty="0">
                <a:solidFill>
                  <a:srgbClr val="FFFFFF"/>
                </a:solidFill>
                <a:latin typeface="Arial MT"/>
                <a:cs typeface="Arial MT"/>
              </a:rPr>
              <a:pPr marL="38100">
                <a:spcBef>
                  <a:spcPts val="765"/>
                </a:spcBef>
              </a:pPr>
              <a:t>47</a:t>
            </a:fld>
            <a:endParaRPr sz="2000">
              <a:latin typeface="Arial MT"/>
              <a:cs typeface="Arial MT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7432976" y="5362698"/>
            <a:ext cx="559435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 MT"/>
                <a:cs typeface="Arial MT"/>
              </a:rPr>
              <a:t>wearing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8474605" y="5362698"/>
            <a:ext cx="23749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 MT"/>
                <a:cs typeface="Arial MT"/>
              </a:rPr>
              <a:t>hat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164701" y="5443536"/>
            <a:ext cx="4515485" cy="126317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spcBef>
                <a:spcPts val="25"/>
              </a:spcBef>
            </a:pPr>
            <a:r>
              <a:rPr sz="800" spc="-5" dirty="0">
                <a:latin typeface="Arial MT"/>
                <a:cs typeface="Arial MT"/>
              </a:rPr>
              <a:t>Xu et al, </a:t>
            </a:r>
            <a:r>
              <a:rPr sz="800" spc="-10" dirty="0">
                <a:latin typeface="Arial MT"/>
                <a:cs typeface="Arial MT"/>
              </a:rPr>
              <a:t>“Show,</a:t>
            </a:r>
            <a:r>
              <a:rPr sz="800" spc="-5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Attend and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800" spc="-25" dirty="0">
                <a:latin typeface="Arial MT"/>
                <a:cs typeface="Arial MT"/>
              </a:rPr>
              <a:t>Tell:</a:t>
            </a:r>
            <a:r>
              <a:rPr sz="800" spc="-5" dirty="0">
                <a:latin typeface="Arial MT"/>
                <a:cs typeface="Arial MT"/>
              </a:rPr>
              <a:t> Neural Image Caption Generation</a:t>
            </a:r>
            <a:r>
              <a:rPr sz="800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with </a:t>
            </a:r>
            <a:r>
              <a:rPr sz="800" spc="-10" dirty="0">
                <a:latin typeface="Arial MT"/>
                <a:cs typeface="Arial MT"/>
              </a:rPr>
              <a:t>Visual</a:t>
            </a:r>
            <a:r>
              <a:rPr sz="800" spc="-4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Attention”, ICML</a:t>
            </a:r>
            <a:r>
              <a:rPr sz="800" spc="-35" dirty="0">
                <a:latin typeface="Arial MT"/>
                <a:cs typeface="Arial MT"/>
              </a:rPr>
              <a:t> </a:t>
            </a:r>
            <a:r>
              <a:rPr sz="800" spc="-5" dirty="0">
                <a:latin typeface="Arial MT"/>
                <a:cs typeface="Arial MT"/>
              </a:rPr>
              <a:t>2015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142" name="object 142"/>
          <p:cNvSpPr txBox="1">
            <a:spLocks noGrp="1"/>
          </p:cNvSpPr>
          <p:nvPr>
            <p:ph type="dt" sz="half" idx="6"/>
          </p:nvPr>
        </p:nvSpPr>
        <p:spPr>
          <a:xfrm>
            <a:off x="457200" y="8092440"/>
            <a:ext cx="210312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/>
              <a:t>May</a:t>
            </a:r>
            <a:r>
              <a:rPr spc="-50" dirty="0"/>
              <a:t> </a:t>
            </a:r>
            <a:r>
              <a:rPr spc="-5" dirty="0"/>
              <a:t>02,</a:t>
            </a:r>
            <a:r>
              <a:rPr spc="-45" dirty="0"/>
              <a:t> </a:t>
            </a:r>
            <a:r>
              <a:rPr spc="-5" dirty="0"/>
              <a:t>2023</a:t>
            </a:r>
          </a:p>
        </p:txBody>
      </p:sp>
      <p:sp>
        <p:nvSpPr>
          <p:cNvPr id="143" name="object 143"/>
          <p:cNvSpPr txBox="1"/>
          <p:nvPr/>
        </p:nvSpPr>
        <p:spPr>
          <a:xfrm>
            <a:off x="145226" y="5664959"/>
            <a:ext cx="352297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Fei-Fei</a:t>
            </a:r>
            <a:r>
              <a:rPr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Li,</a:t>
            </a:r>
            <a:r>
              <a:rPr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25" dirty="0">
                <a:solidFill>
                  <a:srgbClr val="FFFFFF"/>
                </a:solidFill>
                <a:latin typeface="Arial MT"/>
                <a:cs typeface="Arial MT"/>
              </a:rPr>
              <a:t>Yunzhu</a:t>
            </a:r>
            <a:r>
              <a:rPr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Li,</a:t>
            </a:r>
            <a:r>
              <a:rPr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Ruohan</a:t>
            </a:r>
            <a:r>
              <a:rPr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Gao</a:t>
            </a:r>
            <a:endParaRPr>
              <a:latin typeface="Arial MT"/>
              <a:cs typeface="Arial MT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08E47927-6334-6DF8-7CA6-51515167C0BE}"/>
              </a:ext>
            </a:extLst>
          </p:cNvPr>
          <p:cNvSpPr txBox="1"/>
          <p:nvPr/>
        </p:nvSpPr>
        <p:spPr>
          <a:xfrm>
            <a:off x="0" y="6581001"/>
            <a:ext cx="2596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Justin Johnson,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Yunzhu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Ruohan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Guo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026" y="930588"/>
            <a:ext cx="806613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000" b="0" spc="-10" dirty="0"/>
              <a:t>Attention</a:t>
            </a:r>
            <a:r>
              <a:rPr sz="3000" b="0" spc="-25" dirty="0"/>
              <a:t> </a:t>
            </a:r>
            <a:r>
              <a:rPr sz="3000" b="0" spc="-5" dirty="0"/>
              <a:t>we</a:t>
            </a:r>
            <a:r>
              <a:rPr sz="3000" b="0" spc="-15" dirty="0"/>
              <a:t> </a:t>
            </a:r>
            <a:r>
              <a:rPr sz="3000" b="0" dirty="0"/>
              <a:t>saw</a:t>
            </a:r>
            <a:r>
              <a:rPr sz="3000" b="0" spc="-15" dirty="0"/>
              <a:t> </a:t>
            </a:r>
            <a:r>
              <a:rPr sz="3000" b="0" spc="-5" dirty="0"/>
              <a:t>in</a:t>
            </a:r>
            <a:r>
              <a:rPr sz="3000" b="0" spc="-20" dirty="0"/>
              <a:t> </a:t>
            </a:r>
            <a:r>
              <a:rPr sz="3000" b="0" spc="-5" dirty="0"/>
              <a:t>image</a:t>
            </a:r>
            <a:r>
              <a:rPr sz="3000" b="0" spc="-15" dirty="0"/>
              <a:t> </a:t>
            </a:r>
            <a:r>
              <a:rPr sz="3000" b="0" dirty="0"/>
              <a:t>captioning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66540" y="4133547"/>
            <a:ext cx="179536" cy="7023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 MT"/>
                <a:cs typeface="Arial MT"/>
              </a:rPr>
              <a:t>Alignment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455" y="4110614"/>
            <a:ext cx="205184" cy="7251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spc="-5" dirty="0">
                <a:latin typeface="Arial MT"/>
                <a:cs typeface="Arial MT"/>
              </a:rPr>
              <a:t>Features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919151" y="4920613"/>
            <a:ext cx="330835" cy="485775"/>
            <a:chOff x="1919150" y="4063362"/>
            <a:chExt cx="330835" cy="485775"/>
          </a:xfrm>
        </p:grpSpPr>
        <p:sp>
          <p:nvSpPr>
            <p:cNvPr id="6" name="object 6"/>
            <p:cNvSpPr/>
            <p:nvPr/>
          </p:nvSpPr>
          <p:spPr>
            <a:xfrm>
              <a:off x="1923912" y="4264500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D9EA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23912" y="4264500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083757" y="4111349"/>
              <a:ext cx="1270" cy="153670"/>
            </a:xfrm>
            <a:custGeom>
              <a:avLst/>
              <a:gdLst/>
              <a:ahLst/>
              <a:cxnLst/>
              <a:rect l="l" t="t" r="r" b="b"/>
              <a:pathLst>
                <a:path w="1269" h="153670">
                  <a:moveTo>
                    <a:pt x="655" y="153150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68024" y="4068124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0" y="43292"/>
                  </a:moveTo>
                  <a:lnTo>
                    <a:pt x="15547" y="0"/>
                  </a:lnTo>
                  <a:lnTo>
                    <a:pt x="31465" y="43157"/>
                  </a:lnTo>
                  <a:lnTo>
                    <a:pt x="0" y="43292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68024" y="4068124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5" y="43157"/>
                  </a:moveTo>
                  <a:lnTo>
                    <a:pt x="15547" y="0"/>
                  </a:lnTo>
                  <a:lnTo>
                    <a:pt x="0" y="43292"/>
                  </a:lnTo>
                  <a:lnTo>
                    <a:pt x="31465" y="43157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16929" y="2602633"/>
            <a:ext cx="1181735" cy="1338580"/>
            <a:chOff x="416928" y="1745383"/>
            <a:chExt cx="1181735" cy="1338580"/>
          </a:xfrm>
        </p:grpSpPr>
        <p:sp>
          <p:nvSpPr>
            <p:cNvPr id="12" name="object 12"/>
            <p:cNvSpPr/>
            <p:nvPr/>
          </p:nvSpPr>
          <p:spPr>
            <a:xfrm>
              <a:off x="1094215" y="2392849"/>
              <a:ext cx="456565" cy="686435"/>
            </a:xfrm>
            <a:custGeom>
              <a:avLst/>
              <a:gdLst/>
              <a:ahLst/>
              <a:cxnLst/>
              <a:rect l="l" t="t" r="r" b="b"/>
              <a:pathLst>
                <a:path w="456565" h="686435">
                  <a:moveTo>
                    <a:pt x="0" y="686283"/>
                  </a:moveTo>
                  <a:lnTo>
                    <a:pt x="0" y="0"/>
                  </a:lnTo>
                  <a:lnTo>
                    <a:pt x="456222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49644" y="2377137"/>
              <a:ext cx="44450" cy="31750"/>
            </a:xfrm>
            <a:custGeom>
              <a:avLst/>
              <a:gdLst/>
              <a:ahLst/>
              <a:cxnLst/>
              <a:rect l="l" t="t" r="r" b="b"/>
              <a:pathLst>
                <a:path w="44450" h="31750">
                  <a:moveTo>
                    <a:pt x="0" y="31425"/>
                  </a:moveTo>
                  <a:lnTo>
                    <a:pt x="1587" y="0"/>
                  </a:lnTo>
                  <a:lnTo>
                    <a:pt x="43964" y="17893"/>
                  </a:lnTo>
                  <a:lnTo>
                    <a:pt x="0" y="31425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49644" y="2377137"/>
              <a:ext cx="44450" cy="31750"/>
            </a:xfrm>
            <a:custGeom>
              <a:avLst/>
              <a:gdLst/>
              <a:ahLst/>
              <a:cxnLst/>
              <a:rect l="l" t="t" r="r" b="b"/>
              <a:pathLst>
                <a:path w="44450" h="31750">
                  <a:moveTo>
                    <a:pt x="0" y="31425"/>
                  </a:moveTo>
                  <a:lnTo>
                    <a:pt x="43964" y="17893"/>
                  </a:lnTo>
                  <a:lnTo>
                    <a:pt x="1587" y="0"/>
                  </a:lnTo>
                  <a:lnTo>
                    <a:pt x="0" y="31425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745540" y="2089750"/>
              <a:ext cx="802005" cy="989965"/>
            </a:xfrm>
            <a:custGeom>
              <a:avLst/>
              <a:gdLst/>
              <a:ahLst/>
              <a:cxnLst/>
              <a:rect l="l" t="t" r="r" b="b"/>
              <a:pathLst>
                <a:path w="802005" h="989964">
                  <a:moveTo>
                    <a:pt x="0" y="989382"/>
                  </a:moveTo>
                  <a:lnTo>
                    <a:pt x="0" y="0"/>
                  </a:lnTo>
                  <a:lnTo>
                    <a:pt x="801829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46540" y="2074040"/>
              <a:ext cx="44450" cy="31750"/>
            </a:xfrm>
            <a:custGeom>
              <a:avLst/>
              <a:gdLst/>
              <a:ahLst/>
              <a:cxnLst/>
              <a:rect l="l" t="t" r="r" b="b"/>
              <a:pathLst>
                <a:path w="44450" h="31750">
                  <a:moveTo>
                    <a:pt x="1661" y="31421"/>
                  </a:moveTo>
                  <a:lnTo>
                    <a:pt x="0" y="0"/>
                  </a:lnTo>
                  <a:lnTo>
                    <a:pt x="43995" y="13428"/>
                  </a:lnTo>
                  <a:lnTo>
                    <a:pt x="1661" y="31421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46540" y="2074040"/>
              <a:ext cx="44450" cy="31750"/>
            </a:xfrm>
            <a:custGeom>
              <a:avLst/>
              <a:gdLst/>
              <a:ahLst/>
              <a:cxnLst/>
              <a:rect l="l" t="t" r="r" b="b"/>
              <a:pathLst>
                <a:path w="44450" h="31750">
                  <a:moveTo>
                    <a:pt x="1661" y="31421"/>
                  </a:moveTo>
                  <a:lnTo>
                    <a:pt x="43995" y="13428"/>
                  </a:lnTo>
                  <a:lnTo>
                    <a:pt x="0" y="0"/>
                  </a:lnTo>
                  <a:lnTo>
                    <a:pt x="1661" y="31421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21690" y="1765878"/>
              <a:ext cx="1116965" cy="1313815"/>
            </a:xfrm>
            <a:custGeom>
              <a:avLst/>
              <a:gdLst/>
              <a:ahLst/>
              <a:cxnLst/>
              <a:rect l="l" t="t" r="r" b="b"/>
              <a:pathLst>
                <a:path w="1116965" h="1313814">
                  <a:moveTo>
                    <a:pt x="0" y="1313255"/>
                  </a:moveTo>
                  <a:lnTo>
                    <a:pt x="0" y="0"/>
                  </a:lnTo>
                  <a:lnTo>
                    <a:pt x="1116750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38401" y="1750145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79" y="31465"/>
                  </a:moveTo>
                  <a:lnTo>
                    <a:pt x="0" y="0"/>
                  </a:lnTo>
                  <a:lnTo>
                    <a:pt x="43265" y="15623"/>
                  </a:lnTo>
                  <a:lnTo>
                    <a:pt x="79" y="31465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38401" y="1750145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79" y="31465"/>
                  </a:moveTo>
                  <a:lnTo>
                    <a:pt x="43265" y="15623"/>
                  </a:lnTo>
                  <a:lnTo>
                    <a:pt x="0" y="0"/>
                  </a:lnTo>
                  <a:lnTo>
                    <a:pt x="79" y="31465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258785" y="3955791"/>
          <a:ext cx="1266824" cy="9466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1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86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1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8714">
                <a:tc rowSpan="2"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0,0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1239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0,1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1239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885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0,2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1239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666666"/>
                      </a:solidFill>
                      <a:prstDash val="solid"/>
                    </a:lnL>
                    <a:lnB w="12700">
                      <a:solidFill>
                        <a:srgbClr val="22222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27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239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239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1239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666666"/>
                      </a:solidFill>
                      <a:prstDash val="solid"/>
                    </a:lnL>
                    <a:lnT w="12700">
                      <a:solidFill>
                        <a:srgbClr val="222222"/>
                      </a:solidFill>
                      <a:prstDash val="solid"/>
                    </a:lnT>
                    <a:lnB w="12700">
                      <a:solidFill>
                        <a:srgbClr val="22222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4072">
                <a:tc rowSpan="2"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1,0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0033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1,1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0033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790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1,2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10033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666666"/>
                      </a:solidFill>
                      <a:prstDash val="solid"/>
                    </a:lnL>
                    <a:lnT w="12700">
                      <a:solidFill>
                        <a:srgbClr val="222222"/>
                      </a:solidFill>
                      <a:prstDash val="solid"/>
                    </a:lnT>
                    <a:lnB w="12700">
                      <a:solidFill>
                        <a:srgbClr val="22222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056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033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033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0033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666666"/>
                      </a:solidFill>
                      <a:prstDash val="solid"/>
                    </a:lnL>
                    <a:lnT w="12700">
                      <a:solidFill>
                        <a:srgbClr val="222222"/>
                      </a:solidFill>
                      <a:prstDash val="solid"/>
                    </a:lnT>
                    <a:lnB w="12700">
                      <a:solidFill>
                        <a:srgbClr val="22222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135">
                <a:tc rowSpan="2"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2,0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017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2,1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017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4930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800" spc="-7" baseline="20833" dirty="0">
                          <a:latin typeface="Arial MT"/>
                          <a:cs typeface="Arial MT"/>
                        </a:rPr>
                        <a:t>z</a:t>
                      </a:r>
                      <a:r>
                        <a:rPr sz="800" spc="-5" dirty="0">
                          <a:latin typeface="Arial MT"/>
                          <a:cs typeface="Arial MT"/>
                        </a:rPr>
                        <a:t>2,2</a:t>
                      </a:r>
                      <a:endParaRPr sz="800">
                        <a:latin typeface="Arial MT"/>
                        <a:cs typeface="Arial MT"/>
                      </a:endParaRPr>
                    </a:p>
                  </a:txBody>
                  <a:tcPr marL="0" marR="0" marT="9017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9525">
                      <a:solidFill>
                        <a:srgbClr val="666666"/>
                      </a:solidFill>
                      <a:prstDash val="solid"/>
                    </a:lnL>
                    <a:lnT w="12700">
                      <a:solidFill>
                        <a:srgbClr val="222222"/>
                      </a:solidFill>
                      <a:prstDash val="solid"/>
                    </a:lnT>
                    <a:lnB w="12700">
                      <a:solidFill>
                        <a:srgbClr val="222222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788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017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017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017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666666"/>
                      </a:solidFill>
                      <a:prstDash val="solid"/>
                    </a:lnL>
                    <a:lnT w="12700">
                      <a:solidFill>
                        <a:srgbClr val="222222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2" name="object 22"/>
          <p:cNvSpPr txBox="1"/>
          <p:nvPr/>
        </p:nvSpPr>
        <p:spPr>
          <a:xfrm>
            <a:off x="2561440" y="2724479"/>
            <a:ext cx="179536" cy="6261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 MT"/>
                <a:cs typeface="Arial MT"/>
              </a:rPr>
              <a:t>Attention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520481" y="4738068"/>
            <a:ext cx="53340" cy="41275"/>
            <a:chOff x="1520481" y="3880817"/>
            <a:chExt cx="53340" cy="41275"/>
          </a:xfrm>
        </p:grpSpPr>
        <p:sp>
          <p:nvSpPr>
            <p:cNvPr id="24" name="object 24"/>
            <p:cNvSpPr/>
            <p:nvPr/>
          </p:nvSpPr>
          <p:spPr>
            <a:xfrm>
              <a:off x="1525243" y="3885579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157" y="31464"/>
                  </a:moveTo>
                  <a:lnTo>
                    <a:pt x="0" y="0"/>
                  </a:lnTo>
                  <a:lnTo>
                    <a:pt x="43303" y="15515"/>
                  </a:lnTo>
                  <a:lnTo>
                    <a:pt x="157" y="31464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25243" y="3885579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157" y="31464"/>
                  </a:moveTo>
                  <a:lnTo>
                    <a:pt x="43303" y="15515"/>
                  </a:lnTo>
                  <a:lnTo>
                    <a:pt x="0" y="0"/>
                  </a:lnTo>
                  <a:lnTo>
                    <a:pt x="157" y="31464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6"/>
          <p:cNvGrpSpPr/>
          <p:nvPr/>
        </p:nvGrpSpPr>
        <p:grpSpPr>
          <a:xfrm>
            <a:off x="1520481" y="4420368"/>
            <a:ext cx="53340" cy="41275"/>
            <a:chOff x="1520481" y="3563117"/>
            <a:chExt cx="53340" cy="41275"/>
          </a:xfrm>
        </p:grpSpPr>
        <p:sp>
          <p:nvSpPr>
            <p:cNvPr id="27" name="object 27"/>
            <p:cNvSpPr/>
            <p:nvPr/>
          </p:nvSpPr>
          <p:spPr>
            <a:xfrm>
              <a:off x="1525243" y="3567879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157" y="31464"/>
                  </a:moveTo>
                  <a:lnTo>
                    <a:pt x="0" y="0"/>
                  </a:lnTo>
                  <a:lnTo>
                    <a:pt x="43303" y="15515"/>
                  </a:lnTo>
                  <a:lnTo>
                    <a:pt x="157" y="31464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525243" y="3567879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157" y="31464"/>
                  </a:moveTo>
                  <a:lnTo>
                    <a:pt x="43303" y="15515"/>
                  </a:lnTo>
                  <a:lnTo>
                    <a:pt x="0" y="0"/>
                  </a:lnTo>
                  <a:lnTo>
                    <a:pt x="157" y="31464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1520481" y="4118018"/>
            <a:ext cx="53340" cy="41275"/>
            <a:chOff x="1520481" y="3260767"/>
            <a:chExt cx="53340" cy="41275"/>
          </a:xfrm>
        </p:grpSpPr>
        <p:sp>
          <p:nvSpPr>
            <p:cNvPr id="30" name="object 30"/>
            <p:cNvSpPr/>
            <p:nvPr/>
          </p:nvSpPr>
          <p:spPr>
            <a:xfrm>
              <a:off x="1525243" y="3265529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157" y="31464"/>
                  </a:moveTo>
                  <a:lnTo>
                    <a:pt x="0" y="0"/>
                  </a:lnTo>
                  <a:lnTo>
                    <a:pt x="43303" y="15515"/>
                  </a:lnTo>
                  <a:lnTo>
                    <a:pt x="157" y="31464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25243" y="3265529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157" y="31464"/>
                  </a:moveTo>
                  <a:lnTo>
                    <a:pt x="43303" y="15515"/>
                  </a:lnTo>
                  <a:lnTo>
                    <a:pt x="0" y="0"/>
                  </a:lnTo>
                  <a:lnTo>
                    <a:pt x="157" y="31464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32" name="object 32"/>
          <p:cNvGraphicFramePr>
            <a:graphicFrameLocks noGrp="1"/>
          </p:cNvGraphicFramePr>
          <p:nvPr/>
        </p:nvGraphicFramePr>
        <p:xfrm>
          <a:off x="1601536" y="3855257"/>
          <a:ext cx="955673" cy="10519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7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0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6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49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52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222222"/>
                      </a:solidFill>
                      <a:prstDash val="solid"/>
                    </a:lnR>
                    <a:lnB w="9525">
                      <a:solidFill>
                        <a:srgbClr val="666666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22222"/>
                      </a:solidFill>
                      <a:prstDash val="solid"/>
                    </a:lnL>
                    <a:lnR w="12700">
                      <a:solidFill>
                        <a:srgbClr val="222222"/>
                      </a:solidFill>
                      <a:prstDash val="solid"/>
                    </a:lnR>
                    <a:lnB w="9525">
                      <a:solidFill>
                        <a:srgbClr val="66666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22222"/>
                      </a:solidFill>
                      <a:prstDash val="solid"/>
                    </a:lnL>
                    <a:lnR w="12700">
                      <a:solidFill>
                        <a:srgbClr val="222222"/>
                      </a:solidFill>
                      <a:prstDash val="solid"/>
                    </a:lnR>
                    <a:lnB w="9525">
                      <a:solidFill>
                        <a:srgbClr val="66666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22222"/>
                      </a:solidFill>
                      <a:prstDash val="solid"/>
                    </a:lnL>
                    <a:lnB w="9525">
                      <a:solidFill>
                        <a:srgbClr val="66666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992">
                <a:tc gridSpan="2"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0,0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1041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0,1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1041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0,2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1041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637">
                <a:tc gridSpan="2"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1,0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914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1,1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914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1,2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9144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017">
                <a:tc gridSpan="2"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2,0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8191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1594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2,1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8191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645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2,2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8191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33" name="object 33"/>
          <p:cNvGrpSpPr/>
          <p:nvPr/>
        </p:nvGrpSpPr>
        <p:grpSpPr>
          <a:xfrm>
            <a:off x="2385995" y="3812035"/>
            <a:ext cx="41275" cy="53340"/>
            <a:chOff x="2385994" y="2954785"/>
            <a:chExt cx="41275" cy="53340"/>
          </a:xfrm>
        </p:grpSpPr>
        <p:sp>
          <p:nvSpPr>
            <p:cNvPr id="34" name="object 34"/>
            <p:cNvSpPr/>
            <p:nvPr/>
          </p:nvSpPr>
          <p:spPr>
            <a:xfrm>
              <a:off x="2390756" y="29595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0" y="43398"/>
                  </a:moveTo>
                  <a:lnTo>
                    <a:pt x="15249" y="0"/>
                  </a:lnTo>
                  <a:lnTo>
                    <a:pt x="31463" y="43046"/>
                  </a:lnTo>
                  <a:lnTo>
                    <a:pt x="0" y="43398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390756" y="29595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3" y="43046"/>
                  </a:moveTo>
                  <a:lnTo>
                    <a:pt x="15249" y="0"/>
                  </a:lnTo>
                  <a:lnTo>
                    <a:pt x="0" y="43398"/>
                  </a:lnTo>
                  <a:lnTo>
                    <a:pt x="31463" y="43046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2065213" y="3812035"/>
            <a:ext cx="41275" cy="53340"/>
            <a:chOff x="2065212" y="2954785"/>
            <a:chExt cx="41275" cy="53340"/>
          </a:xfrm>
        </p:grpSpPr>
        <p:sp>
          <p:nvSpPr>
            <p:cNvPr id="37" name="object 37"/>
            <p:cNvSpPr/>
            <p:nvPr/>
          </p:nvSpPr>
          <p:spPr>
            <a:xfrm>
              <a:off x="2069974" y="29595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0" y="43398"/>
                  </a:moveTo>
                  <a:lnTo>
                    <a:pt x="15249" y="0"/>
                  </a:lnTo>
                  <a:lnTo>
                    <a:pt x="31463" y="43046"/>
                  </a:lnTo>
                  <a:lnTo>
                    <a:pt x="0" y="43398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069974" y="29595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3" y="43046"/>
                  </a:moveTo>
                  <a:lnTo>
                    <a:pt x="15249" y="0"/>
                  </a:lnTo>
                  <a:lnTo>
                    <a:pt x="0" y="43398"/>
                  </a:lnTo>
                  <a:lnTo>
                    <a:pt x="31463" y="43046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9" name="object 39"/>
          <p:cNvGrpSpPr/>
          <p:nvPr/>
        </p:nvGrpSpPr>
        <p:grpSpPr>
          <a:xfrm>
            <a:off x="1741345" y="3812035"/>
            <a:ext cx="41275" cy="53340"/>
            <a:chOff x="1741344" y="2954785"/>
            <a:chExt cx="41275" cy="53340"/>
          </a:xfrm>
        </p:grpSpPr>
        <p:sp>
          <p:nvSpPr>
            <p:cNvPr id="40" name="object 40"/>
            <p:cNvSpPr/>
            <p:nvPr/>
          </p:nvSpPr>
          <p:spPr>
            <a:xfrm>
              <a:off x="1746106" y="29595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0" y="43398"/>
                  </a:moveTo>
                  <a:lnTo>
                    <a:pt x="15249" y="0"/>
                  </a:lnTo>
                  <a:lnTo>
                    <a:pt x="31463" y="43046"/>
                  </a:lnTo>
                  <a:lnTo>
                    <a:pt x="0" y="43398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46106" y="29595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3" y="43046"/>
                  </a:moveTo>
                  <a:lnTo>
                    <a:pt x="15249" y="0"/>
                  </a:lnTo>
                  <a:lnTo>
                    <a:pt x="0" y="43398"/>
                  </a:lnTo>
                  <a:lnTo>
                    <a:pt x="31463" y="43046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1600924" y="3595817"/>
            <a:ext cx="963294" cy="19236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marL="214629">
              <a:spcBef>
                <a:spcPts val="60"/>
              </a:spcBef>
            </a:pPr>
            <a:r>
              <a:rPr sz="1200" dirty="0">
                <a:latin typeface="Arial MT"/>
                <a:cs typeface="Arial MT"/>
              </a:rPr>
              <a:t>softmax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406488" y="3479021"/>
            <a:ext cx="1270" cy="104139"/>
          </a:xfrm>
          <a:custGeom>
            <a:avLst/>
            <a:gdLst/>
            <a:ahLst/>
            <a:cxnLst/>
            <a:rect l="l" t="t" r="r" b="b"/>
            <a:pathLst>
              <a:path w="1269" h="104139">
                <a:moveTo>
                  <a:pt x="1161" y="103953"/>
                </a:moveTo>
                <a:lnTo>
                  <a:pt x="0" y="0"/>
                </a:lnTo>
              </a:path>
            </a:pathLst>
          </a:custGeom>
          <a:ln w="952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44"/>
          <p:cNvGrpSpPr/>
          <p:nvPr/>
        </p:nvGrpSpPr>
        <p:grpSpPr>
          <a:xfrm>
            <a:off x="2385995" y="3431035"/>
            <a:ext cx="41275" cy="53340"/>
            <a:chOff x="2385994" y="2573785"/>
            <a:chExt cx="41275" cy="53340"/>
          </a:xfrm>
        </p:grpSpPr>
        <p:sp>
          <p:nvSpPr>
            <p:cNvPr id="45" name="object 45"/>
            <p:cNvSpPr/>
            <p:nvPr/>
          </p:nvSpPr>
          <p:spPr>
            <a:xfrm>
              <a:off x="2390756" y="25785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0" y="43398"/>
                  </a:moveTo>
                  <a:lnTo>
                    <a:pt x="15249" y="0"/>
                  </a:lnTo>
                  <a:lnTo>
                    <a:pt x="31463" y="43046"/>
                  </a:lnTo>
                  <a:lnTo>
                    <a:pt x="0" y="43398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390756" y="25785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3" y="43046"/>
                  </a:moveTo>
                  <a:lnTo>
                    <a:pt x="15249" y="0"/>
                  </a:lnTo>
                  <a:lnTo>
                    <a:pt x="0" y="43398"/>
                  </a:lnTo>
                  <a:lnTo>
                    <a:pt x="31463" y="43046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/>
          <p:nvPr/>
        </p:nvSpPr>
        <p:spPr>
          <a:xfrm>
            <a:off x="2085706" y="3479021"/>
            <a:ext cx="1270" cy="104139"/>
          </a:xfrm>
          <a:custGeom>
            <a:avLst/>
            <a:gdLst/>
            <a:ahLst/>
            <a:cxnLst/>
            <a:rect l="l" t="t" r="r" b="b"/>
            <a:pathLst>
              <a:path w="1269" h="104139">
                <a:moveTo>
                  <a:pt x="1161" y="103953"/>
                </a:moveTo>
                <a:lnTo>
                  <a:pt x="0" y="0"/>
                </a:lnTo>
              </a:path>
            </a:pathLst>
          </a:custGeom>
          <a:ln w="952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8" name="object 48"/>
          <p:cNvGrpSpPr/>
          <p:nvPr/>
        </p:nvGrpSpPr>
        <p:grpSpPr>
          <a:xfrm>
            <a:off x="2065213" y="3431035"/>
            <a:ext cx="41275" cy="53340"/>
            <a:chOff x="2065212" y="2573785"/>
            <a:chExt cx="41275" cy="53340"/>
          </a:xfrm>
        </p:grpSpPr>
        <p:sp>
          <p:nvSpPr>
            <p:cNvPr id="49" name="object 49"/>
            <p:cNvSpPr/>
            <p:nvPr/>
          </p:nvSpPr>
          <p:spPr>
            <a:xfrm>
              <a:off x="2069974" y="25785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0" y="43398"/>
                  </a:moveTo>
                  <a:lnTo>
                    <a:pt x="15249" y="0"/>
                  </a:lnTo>
                  <a:lnTo>
                    <a:pt x="31463" y="43046"/>
                  </a:lnTo>
                  <a:lnTo>
                    <a:pt x="0" y="43398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069974" y="25785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3" y="43046"/>
                  </a:moveTo>
                  <a:lnTo>
                    <a:pt x="15249" y="0"/>
                  </a:lnTo>
                  <a:lnTo>
                    <a:pt x="0" y="43398"/>
                  </a:lnTo>
                  <a:lnTo>
                    <a:pt x="31463" y="43046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/>
          <p:nvPr/>
        </p:nvSpPr>
        <p:spPr>
          <a:xfrm>
            <a:off x="1761838" y="3479021"/>
            <a:ext cx="1270" cy="104139"/>
          </a:xfrm>
          <a:custGeom>
            <a:avLst/>
            <a:gdLst/>
            <a:ahLst/>
            <a:cxnLst/>
            <a:rect l="l" t="t" r="r" b="b"/>
            <a:pathLst>
              <a:path w="1269" h="104139">
                <a:moveTo>
                  <a:pt x="1161" y="103953"/>
                </a:moveTo>
                <a:lnTo>
                  <a:pt x="0" y="0"/>
                </a:lnTo>
              </a:path>
            </a:pathLst>
          </a:custGeom>
          <a:ln w="952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2" name="object 52"/>
          <p:cNvGrpSpPr/>
          <p:nvPr/>
        </p:nvGrpSpPr>
        <p:grpSpPr>
          <a:xfrm>
            <a:off x="1741345" y="3431035"/>
            <a:ext cx="41275" cy="53340"/>
            <a:chOff x="1741344" y="2573785"/>
            <a:chExt cx="41275" cy="53340"/>
          </a:xfrm>
        </p:grpSpPr>
        <p:sp>
          <p:nvSpPr>
            <p:cNvPr id="53" name="object 53"/>
            <p:cNvSpPr/>
            <p:nvPr/>
          </p:nvSpPr>
          <p:spPr>
            <a:xfrm>
              <a:off x="1746106" y="25785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0" y="43398"/>
                  </a:moveTo>
                  <a:lnTo>
                    <a:pt x="15249" y="0"/>
                  </a:lnTo>
                  <a:lnTo>
                    <a:pt x="31463" y="43046"/>
                  </a:lnTo>
                  <a:lnTo>
                    <a:pt x="0" y="43398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746106" y="25785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3" y="43046"/>
                  </a:moveTo>
                  <a:lnTo>
                    <a:pt x="15249" y="0"/>
                  </a:lnTo>
                  <a:lnTo>
                    <a:pt x="0" y="43398"/>
                  </a:lnTo>
                  <a:lnTo>
                    <a:pt x="31463" y="43046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1911799" y="1670377"/>
            <a:ext cx="330835" cy="289560"/>
            <a:chOff x="1911798" y="813127"/>
            <a:chExt cx="330835" cy="289560"/>
          </a:xfrm>
        </p:grpSpPr>
        <p:sp>
          <p:nvSpPr>
            <p:cNvPr id="56" name="object 56"/>
            <p:cNvSpPr/>
            <p:nvPr/>
          </p:nvSpPr>
          <p:spPr>
            <a:xfrm>
              <a:off x="1916560" y="817889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4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FCE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916560" y="817889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4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1916560" y="1675140"/>
            <a:ext cx="321310" cy="2269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algn="ctr">
              <a:spcBef>
                <a:spcPts val="330"/>
              </a:spcBef>
            </a:pPr>
            <a:r>
              <a:rPr sz="1200" dirty="0">
                <a:latin typeface="Arial MT"/>
                <a:cs typeface="Arial MT"/>
              </a:rPr>
              <a:t>c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1596163" y="2106212"/>
            <a:ext cx="972819" cy="270510"/>
            <a:chOff x="1596162" y="1248962"/>
            <a:chExt cx="972819" cy="270510"/>
          </a:xfrm>
        </p:grpSpPr>
        <p:sp>
          <p:nvSpPr>
            <p:cNvPr id="60" name="object 60"/>
            <p:cNvSpPr/>
            <p:nvPr/>
          </p:nvSpPr>
          <p:spPr>
            <a:xfrm>
              <a:off x="2061624" y="14710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5">
                  <a:moveTo>
                    <a:pt x="0" y="43398"/>
                  </a:moveTo>
                  <a:lnTo>
                    <a:pt x="15249" y="0"/>
                  </a:lnTo>
                  <a:lnTo>
                    <a:pt x="31463" y="43046"/>
                  </a:lnTo>
                  <a:lnTo>
                    <a:pt x="0" y="43398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061624" y="14710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5">
                  <a:moveTo>
                    <a:pt x="31463" y="43046"/>
                  </a:moveTo>
                  <a:lnTo>
                    <a:pt x="15249" y="0"/>
                  </a:lnTo>
                  <a:lnTo>
                    <a:pt x="0" y="43398"/>
                  </a:lnTo>
                  <a:lnTo>
                    <a:pt x="31463" y="43046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600924" y="1253725"/>
              <a:ext cx="963294" cy="211454"/>
            </a:xfrm>
            <a:custGeom>
              <a:avLst/>
              <a:gdLst/>
              <a:ahLst/>
              <a:cxnLst/>
              <a:rect l="l" t="t" r="r" b="b"/>
              <a:pathLst>
                <a:path w="963294" h="211455">
                  <a:moveTo>
                    <a:pt x="0" y="0"/>
                  </a:moveTo>
                  <a:lnTo>
                    <a:pt x="963299" y="0"/>
                  </a:lnTo>
                  <a:lnTo>
                    <a:pt x="963299" y="210899"/>
                  </a:lnTo>
                  <a:lnTo>
                    <a:pt x="0" y="2108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1733114" y="2106188"/>
            <a:ext cx="6985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mul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+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add</a:t>
            </a:r>
            <a:endParaRPr sz="1200">
              <a:latin typeface="Arial MT"/>
              <a:cs typeface="Arial MT"/>
            </a:endParaRPr>
          </a:p>
        </p:txBody>
      </p:sp>
      <p:graphicFrame>
        <p:nvGraphicFramePr>
          <p:cNvPr id="64" name="object 64"/>
          <p:cNvGraphicFramePr>
            <a:graphicFrameLocks noGrp="1"/>
          </p:cNvGraphicFramePr>
          <p:nvPr/>
        </p:nvGraphicFramePr>
        <p:xfrm>
          <a:off x="1595069" y="2366758"/>
          <a:ext cx="955673" cy="10552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9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86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603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222222"/>
                      </a:solidFill>
                      <a:prstDash val="solid"/>
                    </a:lnR>
                    <a:lnB w="9525">
                      <a:solidFill>
                        <a:srgbClr val="66666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22222"/>
                      </a:solidFill>
                      <a:prstDash val="solid"/>
                    </a:lnL>
                    <a:lnB w="9525">
                      <a:solidFill>
                        <a:srgbClr val="66666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992">
                <a:tc>
                  <a:txBody>
                    <a:bodyPr/>
                    <a:lstStyle/>
                    <a:p>
                      <a:pPr marR="8255" algn="ct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0,0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11557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0,1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11557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0,2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11557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637">
                <a:tc>
                  <a:txBody>
                    <a:bodyPr/>
                    <a:lstStyle/>
                    <a:p>
                      <a:pPr marR="8255" algn="ct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1,0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10350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1,1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10350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815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1,2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10350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19050">
                      <a:solidFill>
                        <a:srgbClr val="66666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5017">
                <a:tc>
                  <a:txBody>
                    <a:bodyPr/>
                    <a:lstStyle/>
                    <a:p>
                      <a:pPr marR="8255" algn="ct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2,0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9334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2,1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9334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7465" algn="r">
                        <a:lnSpc>
                          <a:spcPct val="100000"/>
                        </a:lnSpc>
                        <a:spcBef>
                          <a:spcPts val="735"/>
                        </a:spcBef>
                      </a:pPr>
                      <a:r>
                        <a:rPr sz="1500" baseline="19444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650" dirty="0">
                          <a:latin typeface="Arial MT"/>
                          <a:cs typeface="Arial MT"/>
                        </a:rPr>
                        <a:t>2,2</a:t>
                      </a:r>
                      <a:endParaRPr sz="650">
                        <a:latin typeface="Arial MT"/>
                        <a:cs typeface="Arial MT"/>
                      </a:endParaRPr>
                    </a:p>
                  </a:txBody>
                  <a:tcPr marL="0" marR="0" marT="9334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19050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FF99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65" name="object 65"/>
          <p:cNvGrpSpPr/>
          <p:nvPr/>
        </p:nvGrpSpPr>
        <p:grpSpPr>
          <a:xfrm>
            <a:off x="2056850" y="1967898"/>
            <a:ext cx="41275" cy="156845"/>
            <a:chOff x="2056849" y="1110647"/>
            <a:chExt cx="41275" cy="156845"/>
          </a:xfrm>
        </p:grpSpPr>
        <p:sp>
          <p:nvSpPr>
            <p:cNvPr id="66" name="object 66"/>
            <p:cNvSpPr/>
            <p:nvPr/>
          </p:nvSpPr>
          <p:spPr>
            <a:xfrm>
              <a:off x="2077343" y="1158632"/>
              <a:ext cx="1270" cy="104139"/>
            </a:xfrm>
            <a:custGeom>
              <a:avLst/>
              <a:gdLst/>
              <a:ahLst/>
              <a:cxnLst/>
              <a:rect l="l" t="t" r="r" b="b"/>
              <a:pathLst>
                <a:path w="1269" h="104140">
                  <a:moveTo>
                    <a:pt x="1161" y="103953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061611" y="1115409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5">
                  <a:moveTo>
                    <a:pt x="0" y="43398"/>
                  </a:moveTo>
                  <a:lnTo>
                    <a:pt x="15248" y="0"/>
                  </a:lnTo>
                  <a:lnTo>
                    <a:pt x="31463" y="43046"/>
                  </a:lnTo>
                  <a:lnTo>
                    <a:pt x="0" y="43398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061611" y="1115409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5">
                  <a:moveTo>
                    <a:pt x="31463" y="43046"/>
                  </a:moveTo>
                  <a:lnTo>
                    <a:pt x="15248" y="0"/>
                  </a:lnTo>
                  <a:lnTo>
                    <a:pt x="0" y="43398"/>
                  </a:lnTo>
                  <a:lnTo>
                    <a:pt x="31463" y="43046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2978973" y="1820354"/>
            <a:ext cx="275863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Outputs:</a:t>
            </a:r>
            <a:endParaRPr sz="1400">
              <a:latin typeface="Arial"/>
              <a:cs typeface="Arial"/>
            </a:endParaRPr>
          </a:p>
          <a:p>
            <a:pPr marL="12700"/>
            <a:r>
              <a:rPr sz="1400" dirty="0">
                <a:latin typeface="Arial MT"/>
                <a:cs typeface="Arial MT"/>
              </a:rPr>
              <a:t>context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vector: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b="1" dirty="0">
                <a:latin typeface="Arial"/>
                <a:cs typeface="Arial"/>
              </a:rPr>
              <a:t>c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(shape: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D)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978975" y="4949691"/>
            <a:ext cx="2516203" cy="610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400" b="1" spc="-5" dirty="0">
                <a:latin typeface="Arial"/>
                <a:cs typeface="Arial"/>
              </a:rPr>
              <a:t>Inputs</a:t>
            </a:r>
            <a:r>
              <a:rPr sz="1400" spc="-5" dirty="0">
                <a:latin typeface="Arial MT"/>
                <a:cs typeface="Arial MT"/>
              </a:rPr>
              <a:t>:</a:t>
            </a:r>
            <a:endParaRPr sz="1400" dirty="0">
              <a:latin typeface="Arial MT"/>
              <a:cs typeface="Arial MT"/>
            </a:endParaRPr>
          </a:p>
          <a:p>
            <a:pPr marL="12700" marR="5080"/>
            <a:r>
              <a:rPr sz="1400" spc="-5" dirty="0">
                <a:latin typeface="Arial MT"/>
                <a:cs typeface="Arial MT"/>
              </a:rPr>
              <a:t>Features: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b="1" dirty="0">
                <a:latin typeface="Arial"/>
                <a:cs typeface="Arial"/>
              </a:rPr>
              <a:t>z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(shape: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x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W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x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D) </a:t>
            </a:r>
            <a:r>
              <a:rPr sz="1400" spc="-3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Query</a:t>
            </a:r>
            <a:r>
              <a:rPr sz="1400" dirty="0">
                <a:latin typeface="Arial MT"/>
                <a:cs typeface="Arial MT"/>
              </a:rPr>
              <a:t>: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b="1" dirty="0">
                <a:latin typeface="Arial"/>
                <a:cs typeface="Arial"/>
              </a:rPr>
              <a:t>h</a:t>
            </a:r>
            <a:r>
              <a:rPr sz="1400" b="1" spc="-114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(shape:</a:t>
            </a:r>
            <a:r>
              <a:rPr sz="1400" spc="-5" dirty="0">
                <a:latin typeface="Arial MT"/>
                <a:cs typeface="Arial MT"/>
              </a:rPr>
              <a:t> D)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2029335" y="5165750"/>
            <a:ext cx="11048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 MT"/>
                <a:cs typeface="Arial MT"/>
              </a:rPr>
              <a:t>h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73" name="object 73"/>
          <p:cNvSpPr txBox="1">
            <a:spLocks noGrp="1"/>
          </p:cNvSpPr>
          <p:nvPr>
            <p:ph type="ftr" sz="quarter" idx="5"/>
          </p:nvPr>
        </p:nvSpPr>
        <p:spPr>
          <a:xfrm>
            <a:off x="3108960" y="8092440"/>
            <a:ext cx="292608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spc="-5" dirty="0"/>
              <a:t>Lecture</a:t>
            </a:r>
            <a:r>
              <a:rPr spc="-50" dirty="0"/>
              <a:t> </a:t>
            </a:r>
            <a:r>
              <a:rPr dirty="0"/>
              <a:t>9</a:t>
            </a:r>
            <a:r>
              <a:rPr spc="-45" dirty="0"/>
              <a:t> </a:t>
            </a:r>
            <a:r>
              <a:rPr dirty="0"/>
              <a:t>-</a:t>
            </a:r>
          </a:p>
        </p:txBody>
      </p:sp>
      <p:sp>
        <p:nvSpPr>
          <p:cNvPr id="74" name="object 74"/>
          <p:cNvSpPr txBox="1">
            <a:spLocks noGrp="1"/>
          </p:cNvSpPr>
          <p:nvPr>
            <p:ph type="sldNum" sz="quarter" idx="7"/>
          </p:nvPr>
        </p:nvSpPr>
        <p:spPr>
          <a:xfrm>
            <a:off x="358141" y="8015604"/>
            <a:ext cx="257175" cy="262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10"/>
              </a:lnSpc>
            </a:pPr>
            <a:fld id="{81D60167-4931-47E6-BA6A-407CBD079E47}" type="slidenum">
              <a:rPr dirty="0"/>
              <a:pPr marL="38100">
                <a:lnSpc>
                  <a:spcPts val="2310"/>
                </a:lnSpc>
              </a:pPr>
              <a:t>48</a:t>
            </a:fld>
            <a:endParaRPr dirty="0"/>
          </a:p>
        </p:txBody>
      </p:sp>
      <p:sp>
        <p:nvSpPr>
          <p:cNvPr id="75" name="object 75"/>
          <p:cNvSpPr txBox="1">
            <a:spLocks noGrp="1"/>
          </p:cNvSpPr>
          <p:nvPr>
            <p:ph type="dt" sz="half" idx="6"/>
          </p:nvPr>
        </p:nvSpPr>
        <p:spPr>
          <a:xfrm>
            <a:off x="457200" y="8092440"/>
            <a:ext cx="210312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/>
              <a:t>May</a:t>
            </a:r>
            <a:r>
              <a:rPr spc="-50" dirty="0"/>
              <a:t> </a:t>
            </a:r>
            <a:r>
              <a:rPr spc="-5" dirty="0"/>
              <a:t>02,</a:t>
            </a:r>
            <a:r>
              <a:rPr spc="-45" dirty="0"/>
              <a:t> </a:t>
            </a:r>
            <a:r>
              <a:rPr spc="-5" dirty="0"/>
              <a:t>2023</a:t>
            </a:r>
          </a:p>
        </p:txBody>
      </p:sp>
      <p:sp>
        <p:nvSpPr>
          <p:cNvPr id="76" name="object 76"/>
          <p:cNvSpPr txBox="1"/>
          <p:nvPr/>
        </p:nvSpPr>
        <p:spPr>
          <a:xfrm>
            <a:off x="145226" y="5664959"/>
            <a:ext cx="352297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Fei-Fei</a:t>
            </a:r>
            <a:r>
              <a:rPr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Li,</a:t>
            </a:r>
            <a:r>
              <a:rPr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25" dirty="0">
                <a:solidFill>
                  <a:srgbClr val="FFFFFF"/>
                </a:solidFill>
                <a:latin typeface="Arial MT"/>
                <a:cs typeface="Arial MT"/>
              </a:rPr>
              <a:t>Yunzhu</a:t>
            </a:r>
            <a:r>
              <a:rPr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Li,</a:t>
            </a:r>
            <a:r>
              <a:rPr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Ruohan</a:t>
            </a:r>
            <a:r>
              <a:rPr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Gao</a:t>
            </a:r>
            <a:endParaRPr>
              <a:latin typeface="Arial MT"/>
              <a:cs typeface="Arial MT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052224" y="2890979"/>
            <a:ext cx="2594949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Operations:</a:t>
            </a:r>
            <a:endParaRPr sz="1400" dirty="0">
              <a:latin typeface="Arial"/>
              <a:cs typeface="Arial"/>
            </a:endParaRPr>
          </a:p>
          <a:p>
            <a:pPr marL="38100" marR="30480"/>
            <a:r>
              <a:rPr sz="1400" spc="-5" dirty="0">
                <a:latin typeface="Arial MT"/>
                <a:cs typeface="Arial MT"/>
              </a:rPr>
              <a:t>Alignment: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baseline="-31250" dirty="0">
                <a:latin typeface="Arial MT"/>
                <a:cs typeface="Arial MT"/>
              </a:rPr>
              <a:t>i,j </a:t>
            </a:r>
            <a:r>
              <a:rPr sz="1400" dirty="0">
                <a:latin typeface="Arial MT"/>
                <a:cs typeface="Arial MT"/>
              </a:rPr>
              <a:t>= </a:t>
            </a:r>
            <a:r>
              <a:rPr sz="1400" spc="-5" dirty="0">
                <a:latin typeface="Arial MT"/>
                <a:cs typeface="Arial MT"/>
              </a:rPr>
              <a:t>f</a:t>
            </a:r>
            <a:r>
              <a:rPr sz="1400" spc="-7" baseline="-31250" dirty="0">
                <a:latin typeface="Arial MT"/>
                <a:cs typeface="Arial MT"/>
              </a:rPr>
              <a:t>att</a:t>
            </a:r>
            <a:r>
              <a:rPr sz="1400" spc="-5" dirty="0">
                <a:latin typeface="Arial MT"/>
                <a:cs typeface="Arial MT"/>
              </a:rPr>
              <a:t>(h, z</a:t>
            </a:r>
            <a:r>
              <a:rPr sz="1400" spc="-7" baseline="-31250" dirty="0">
                <a:latin typeface="Arial MT"/>
                <a:cs typeface="Arial MT"/>
              </a:rPr>
              <a:t>i,j</a:t>
            </a:r>
            <a:r>
              <a:rPr sz="1400" spc="-5" dirty="0">
                <a:latin typeface="Arial MT"/>
                <a:cs typeface="Arial MT"/>
              </a:rPr>
              <a:t>) </a:t>
            </a:r>
            <a:r>
              <a:rPr sz="1400" spc="-3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Attention: </a:t>
            </a:r>
            <a:r>
              <a:rPr sz="1400" b="1" dirty="0">
                <a:latin typeface="Arial"/>
                <a:cs typeface="Arial"/>
              </a:rPr>
              <a:t>a </a:t>
            </a:r>
            <a:r>
              <a:rPr sz="1400" dirty="0">
                <a:latin typeface="Arial MT"/>
                <a:cs typeface="Arial MT"/>
              </a:rPr>
              <a:t>= softmax(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dirty="0">
                <a:latin typeface="Arial MT"/>
                <a:cs typeface="Arial MT"/>
              </a:rPr>
              <a:t>) </a:t>
            </a:r>
            <a:r>
              <a:rPr sz="1400" spc="-3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Output: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b="1" dirty="0">
                <a:latin typeface="Arial"/>
                <a:cs typeface="Arial"/>
              </a:rPr>
              <a:t>c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=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∑</a:t>
            </a:r>
            <a:r>
              <a:rPr sz="1400" spc="-7" baseline="-31250" dirty="0">
                <a:latin typeface="Arial MT"/>
                <a:cs typeface="Arial MT"/>
              </a:rPr>
              <a:t>i,j</a:t>
            </a:r>
            <a:r>
              <a:rPr sz="1400" spc="150" baseline="-31250" dirty="0">
                <a:latin typeface="Arial MT"/>
                <a:cs typeface="Arial MT"/>
              </a:rPr>
              <a:t> </a:t>
            </a:r>
            <a:r>
              <a:rPr sz="1400" spc="-5" dirty="0" err="1">
                <a:latin typeface="Arial MT"/>
                <a:cs typeface="Arial MT"/>
              </a:rPr>
              <a:t>a</a:t>
            </a:r>
            <a:r>
              <a:rPr sz="1400" spc="-7" baseline="-31250" dirty="0" err="1">
                <a:latin typeface="Arial MT"/>
                <a:cs typeface="Arial MT"/>
              </a:rPr>
              <a:t>i,j</a:t>
            </a:r>
            <a:r>
              <a:rPr lang="en-US" sz="1400" spc="-7" baseline="-31250" dirty="0">
                <a:latin typeface="Arial MT"/>
                <a:cs typeface="Arial MT"/>
              </a:rPr>
              <a:t> </a:t>
            </a:r>
            <a:r>
              <a:rPr sz="1400" spc="-5" dirty="0" err="1">
                <a:latin typeface="Arial MT"/>
                <a:cs typeface="Arial MT"/>
              </a:rPr>
              <a:t>z</a:t>
            </a:r>
            <a:r>
              <a:rPr sz="1400" spc="-7" baseline="-31250" dirty="0" err="1">
                <a:latin typeface="Arial MT"/>
                <a:cs typeface="Arial MT"/>
              </a:rPr>
              <a:t>i,j</a:t>
            </a:r>
            <a:endParaRPr sz="1400" baseline="-31250" dirty="0">
              <a:latin typeface="Arial MT"/>
              <a:cs typeface="Arial MT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D558884-B6E5-A592-FD29-925691B51D60}"/>
              </a:ext>
            </a:extLst>
          </p:cNvPr>
          <p:cNvSpPr txBox="1"/>
          <p:nvPr/>
        </p:nvSpPr>
        <p:spPr>
          <a:xfrm>
            <a:off x="0" y="6581001"/>
            <a:ext cx="2596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Justin Johnson,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Yunzhu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Ruohan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Guo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object 91"/>
          <p:cNvSpPr txBox="1"/>
          <p:nvPr/>
        </p:nvSpPr>
        <p:spPr>
          <a:xfrm>
            <a:off x="2978975" y="4949691"/>
            <a:ext cx="2576751" cy="610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400" b="1" spc="-5" dirty="0">
                <a:latin typeface="Arial"/>
                <a:cs typeface="Arial"/>
              </a:rPr>
              <a:t>Inputs</a:t>
            </a:r>
            <a:r>
              <a:rPr sz="1400" spc="-5" dirty="0">
                <a:latin typeface="Arial MT"/>
                <a:cs typeface="Arial MT"/>
              </a:rPr>
              <a:t>:</a:t>
            </a:r>
            <a:endParaRPr sz="1400" dirty="0">
              <a:latin typeface="Arial MT"/>
              <a:cs typeface="Arial MT"/>
            </a:endParaRPr>
          </a:p>
          <a:p>
            <a:pPr marL="12700" marR="5080"/>
            <a:r>
              <a:rPr sz="1400" spc="-5" dirty="0">
                <a:latin typeface="Arial MT"/>
                <a:cs typeface="Arial MT"/>
              </a:rPr>
              <a:t>Input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vectors: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b="1" dirty="0">
                <a:latin typeface="Arial"/>
                <a:cs typeface="Arial"/>
              </a:rPr>
              <a:t>x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(shape: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x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D) </a:t>
            </a:r>
            <a:r>
              <a:rPr sz="1400" spc="-3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Query</a:t>
            </a:r>
            <a:r>
              <a:rPr sz="1400" dirty="0">
                <a:latin typeface="Arial MT"/>
                <a:cs typeface="Arial MT"/>
              </a:rPr>
              <a:t>: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b="1" dirty="0">
                <a:latin typeface="Arial"/>
                <a:cs typeface="Arial"/>
              </a:rPr>
              <a:t>h</a:t>
            </a:r>
            <a:r>
              <a:rPr sz="1400" b="1" spc="-114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(shape:</a:t>
            </a:r>
            <a:r>
              <a:rPr sz="1400" spc="-5" dirty="0">
                <a:latin typeface="Arial MT"/>
                <a:cs typeface="Arial MT"/>
              </a:rPr>
              <a:t> D)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168783" y="4122779"/>
            <a:ext cx="373251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Attention</a:t>
            </a:r>
            <a:r>
              <a:rPr sz="1400"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operation</a:t>
            </a:r>
            <a:r>
              <a:rPr sz="140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is</a:t>
            </a:r>
            <a:r>
              <a:rPr sz="14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permutation</a:t>
            </a:r>
            <a:r>
              <a:rPr sz="14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Arial"/>
                <a:cs typeface="Arial"/>
              </a:rPr>
              <a:t>invariant.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46631" y="4305659"/>
            <a:ext cx="4308291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1465" indent="-279400">
              <a:spcBef>
                <a:spcPts val="100"/>
              </a:spcBef>
              <a:buChar char="-"/>
              <a:tabLst>
                <a:tab pos="291465" algn="l"/>
                <a:tab pos="292100" algn="l"/>
              </a:tabLst>
            </a:pP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Doesn't</a:t>
            </a:r>
            <a:r>
              <a:rPr sz="140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care</a:t>
            </a:r>
            <a:r>
              <a:rPr sz="14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about</a:t>
            </a:r>
            <a:r>
              <a:rPr sz="14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ordering</a:t>
            </a:r>
            <a:r>
              <a:rPr sz="14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of</a:t>
            </a:r>
            <a:r>
              <a:rPr sz="140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the</a:t>
            </a:r>
            <a:r>
              <a:rPr sz="14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features</a:t>
            </a:r>
            <a:endParaRPr sz="1400" dirty="0">
              <a:latin typeface="Arial MT"/>
              <a:cs typeface="Arial MT"/>
            </a:endParaRPr>
          </a:p>
          <a:p>
            <a:pPr marL="291465" indent="-279400">
              <a:buChar char="-"/>
              <a:tabLst>
                <a:tab pos="291465" algn="l"/>
                <a:tab pos="292100" algn="l"/>
              </a:tabLst>
            </a:pP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Stretch</a:t>
            </a:r>
            <a:r>
              <a:rPr sz="14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H</a:t>
            </a:r>
            <a:r>
              <a:rPr sz="14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x</a:t>
            </a:r>
            <a:r>
              <a:rPr sz="14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W</a:t>
            </a:r>
            <a:r>
              <a:rPr sz="14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=</a:t>
            </a:r>
            <a:r>
              <a:rPr sz="14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N</a:t>
            </a:r>
            <a:r>
              <a:rPr sz="14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into</a:t>
            </a:r>
            <a:r>
              <a:rPr sz="14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N</a:t>
            </a:r>
            <a:r>
              <a:rPr sz="14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vectors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73026" y="930588"/>
            <a:ext cx="782827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000" b="0" spc="-5" dirty="0"/>
              <a:t>General</a:t>
            </a:r>
            <a:r>
              <a:rPr sz="3000" b="0" spc="-55" dirty="0"/>
              <a:t> </a:t>
            </a:r>
            <a:r>
              <a:rPr sz="3000" b="0" spc="-5" dirty="0"/>
              <a:t>attention</a:t>
            </a:r>
            <a:r>
              <a:rPr sz="3000" b="0" spc="-45" dirty="0"/>
              <a:t> </a:t>
            </a:r>
            <a:r>
              <a:rPr sz="3000" b="0" spc="-5" dirty="0"/>
              <a:t>layer</a:t>
            </a:r>
            <a:r>
              <a:rPr lang="en-US" sz="3000" b="0" spc="-5" dirty="0"/>
              <a:t> (alternative slide)</a:t>
            </a:r>
            <a:endParaRPr sz="3000" b="0" dirty="0"/>
          </a:p>
        </p:txBody>
      </p:sp>
      <p:sp>
        <p:nvSpPr>
          <p:cNvPr id="5" name="object 5"/>
          <p:cNvSpPr txBox="1"/>
          <p:nvPr/>
        </p:nvSpPr>
        <p:spPr>
          <a:xfrm>
            <a:off x="2566540" y="4133547"/>
            <a:ext cx="179536" cy="7023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 MT"/>
                <a:cs typeface="Arial MT"/>
              </a:rPr>
              <a:t>Alignment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4455" y="3793581"/>
            <a:ext cx="205184" cy="10420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spc="-5" dirty="0">
                <a:latin typeface="Arial MT"/>
                <a:cs typeface="Arial MT"/>
              </a:rPr>
              <a:t>Input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vectors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48934" y="1670377"/>
            <a:ext cx="1593850" cy="3723640"/>
            <a:chOff x="648934" y="813127"/>
            <a:chExt cx="1593850" cy="3723640"/>
          </a:xfrm>
        </p:grpSpPr>
        <p:sp>
          <p:nvSpPr>
            <p:cNvPr id="8" name="object 8"/>
            <p:cNvSpPr/>
            <p:nvPr/>
          </p:nvSpPr>
          <p:spPr>
            <a:xfrm>
              <a:off x="1601588" y="4252024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D9EA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01588" y="4252024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61432" y="4098874"/>
              <a:ext cx="1270" cy="153670"/>
            </a:xfrm>
            <a:custGeom>
              <a:avLst/>
              <a:gdLst/>
              <a:ahLst/>
              <a:cxnLst/>
              <a:rect l="l" t="t" r="r" b="b"/>
              <a:pathLst>
                <a:path w="1269" h="153670">
                  <a:moveTo>
                    <a:pt x="655" y="153150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45699" y="4055649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0" y="43292"/>
                  </a:moveTo>
                  <a:lnTo>
                    <a:pt x="15547" y="0"/>
                  </a:lnTo>
                  <a:lnTo>
                    <a:pt x="31465" y="43157"/>
                  </a:lnTo>
                  <a:lnTo>
                    <a:pt x="0" y="43292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45699" y="4055649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5" y="43157"/>
                  </a:moveTo>
                  <a:lnTo>
                    <a:pt x="15547" y="0"/>
                  </a:lnTo>
                  <a:lnTo>
                    <a:pt x="0" y="43292"/>
                  </a:lnTo>
                  <a:lnTo>
                    <a:pt x="31465" y="43157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17124" y="2411574"/>
              <a:ext cx="727710" cy="870585"/>
            </a:xfrm>
            <a:custGeom>
              <a:avLst/>
              <a:gdLst/>
              <a:ahLst/>
              <a:cxnLst/>
              <a:rect l="l" t="t" r="r" b="b"/>
              <a:pathLst>
                <a:path w="727710" h="870585">
                  <a:moveTo>
                    <a:pt x="84638" y="870299"/>
                  </a:moveTo>
                  <a:lnTo>
                    <a:pt x="0" y="870299"/>
                  </a:lnTo>
                  <a:lnTo>
                    <a:pt x="0" y="0"/>
                  </a:lnTo>
                  <a:lnTo>
                    <a:pt x="727388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544513" y="239584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0" y="31465"/>
                  </a:moveTo>
                  <a:lnTo>
                    <a:pt x="0" y="0"/>
                  </a:lnTo>
                  <a:lnTo>
                    <a:pt x="43225" y="15732"/>
                  </a:lnTo>
                  <a:lnTo>
                    <a:pt x="0" y="31465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44513" y="239584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0" y="31465"/>
                  </a:moveTo>
                  <a:lnTo>
                    <a:pt x="43225" y="15732"/>
                  </a:lnTo>
                  <a:lnTo>
                    <a:pt x="0" y="0"/>
                  </a:lnTo>
                  <a:lnTo>
                    <a:pt x="0" y="31465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222763" y="3282019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322" y="0"/>
                  </a:lnTo>
                </a:path>
              </a:pathLst>
            </a:custGeom>
            <a:ln w="1103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25243" y="3265529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157" y="31464"/>
                  </a:moveTo>
                  <a:lnTo>
                    <a:pt x="0" y="0"/>
                  </a:lnTo>
                  <a:lnTo>
                    <a:pt x="43303" y="15515"/>
                  </a:lnTo>
                  <a:lnTo>
                    <a:pt x="157" y="31464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25243" y="3265529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157" y="31464"/>
                  </a:moveTo>
                  <a:lnTo>
                    <a:pt x="43303" y="15515"/>
                  </a:lnTo>
                  <a:lnTo>
                    <a:pt x="0" y="0"/>
                  </a:lnTo>
                  <a:lnTo>
                    <a:pt x="157" y="31464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22763" y="3584369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322" y="0"/>
                  </a:lnTo>
                </a:path>
              </a:pathLst>
            </a:custGeom>
            <a:ln w="1103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525243" y="3567879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157" y="31464"/>
                  </a:moveTo>
                  <a:lnTo>
                    <a:pt x="0" y="0"/>
                  </a:lnTo>
                  <a:lnTo>
                    <a:pt x="43303" y="15515"/>
                  </a:lnTo>
                  <a:lnTo>
                    <a:pt x="157" y="31464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25243" y="3567879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157" y="31464"/>
                  </a:moveTo>
                  <a:lnTo>
                    <a:pt x="43303" y="15515"/>
                  </a:lnTo>
                  <a:lnTo>
                    <a:pt x="0" y="0"/>
                  </a:lnTo>
                  <a:lnTo>
                    <a:pt x="157" y="31464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42848" y="2088907"/>
              <a:ext cx="804545" cy="1503045"/>
            </a:xfrm>
            <a:custGeom>
              <a:avLst/>
              <a:gdLst/>
              <a:ahLst/>
              <a:cxnLst/>
              <a:rect l="l" t="t" r="r" b="b"/>
              <a:pathLst>
                <a:path w="804544" h="1503045">
                  <a:moveTo>
                    <a:pt x="158914" y="1502992"/>
                  </a:moveTo>
                  <a:lnTo>
                    <a:pt x="0" y="1502992"/>
                  </a:lnTo>
                  <a:lnTo>
                    <a:pt x="0" y="0"/>
                  </a:lnTo>
                  <a:lnTo>
                    <a:pt x="804402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46671" y="2073185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1160" y="31443"/>
                  </a:moveTo>
                  <a:lnTo>
                    <a:pt x="0" y="0"/>
                  </a:lnTo>
                  <a:lnTo>
                    <a:pt x="43776" y="14128"/>
                  </a:lnTo>
                  <a:lnTo>
                    <a:pt x="1160" y="31443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46671" y="2073185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1160" y="31443"/>
                  </a:moveTo>
                  <a:lnTo>
                    <a:pt x="43776" y="14128"/>
                  </a:lnTo>
                  <a:lnTo>
                    <a:pt x="0" y="0"/>
                  </a:lnTo>
                  <a:lnTo>
                    <a:pt x="1160" y="31443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222763" y="3902069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322" y="0"/>
                  </a:lnTo>
                </a:path>
              </a:pathLst>
            </a:custGeom>
            <a:ln w="1103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25243" y="3885579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157" y="31464"/>
                  </a:moveTo>
                  <a:lnTo>
                    <a:pt x="0" y="0"/>
                  </a:lnTo>
                  <a:lnTo>
                    <a:pt x="43303" y="15515"/>
                  </a:lnTo>
                  <a:lnTo>
                    <a:pt x="157" y="31464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25243" y="3885579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157" y="31464"/>
                  </a:moveTo>
                  <a:lnTo>
                    <a:pt x="43303" y="15515"/>
                  </a:lnTo>
                  <a:lnTo>
                    <a:pt x="0" y="0"/>
                  </a:lnTo>
                  <a:lnTo>
                    <a:pt x="157" y="31464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653697" y="1791725"/>
              <a:ext cx="890905" cy="2110740"/>
            </a:xfrm>
            <a:custGeom>
              <a:avLst/>
              <a:gdLst/>
              <a:ahLst/>
              <a:cxnLst/>
              <a:rect l="l" t="t" r="r" b="b"/>
              <a:pathLst>
                <a:path w="890905" h="2110740">
                  <a:moveTo>
                    <a:pt x="248065" y="2110199"/>
                  </a:moveTo>
                  <a:lnTo>
                    <a:pt x="0" y="2110199"/>
                  </a:lnTo>
                  <a:lnTo>
                    <a:pt x="0" y="0"/>
                  </a:lnTo>
                  <a:lnTo>
                    <a:pt x="890815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544513" y="177599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0" y="31465"/>
                  </a:moveTo>
                  <a:lnTo>
                    <a:pt x="0" y="0"/>
                  </a:lnTo>
                  <a:lnTo>
                    <a:pt x="43225" y="15732"/>
                  </a:lnTo>
                  <a:lnTo>
                    <a:pt x="0" y="31465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44513" y="177599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0" y="31465"/>
                  </a:moveTo>
                  <a:lnTo>
                    <a:pt x="43225" y="15732"/>
                  </a:lnTo>
                  <a:lnTo>
                    <a:pt x="0" y="0"/>
                  </a:lnTo>
                  <a:lnTo>
                    <a:pt x="0" y="31465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746106" y="25785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0" y="43398"/>
                  </a:moveTo>
                  <a:lnTo>
                    <a:pt x="15249" y="0"/>
                  </a:lnTo>
                  <a:lnTo>
                    <a:pt x="31463" y="43046"/>
                  </a:lnTo>
                  <a:lnTo>
                    <a:pt x="0" y="43398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746106" y="25785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3" y="43046"/>
                  </a:moveTo>
                  <a:lnTo>
                    <a:pt x="15249" y="0"/>
                  </a:lnTo>
                  <a:lnTo>
                    <a:pt x="0" y="43398"/>
                  </a:lnTo>
                  <a:lnTo>
                    <a:pt x="31463" y="43046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916560" y="817889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4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FCE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916560" y="817889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4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2561440" y="2724479"/>
            <a:ext cx="179536" cy="6261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 MT"/>
                <a:cs typeface="Arial MT"/>
              </a:rPr>
              <a:t>Attention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761838" y="3860021"/>
            <a:ext cx="1270" cy="104139"/>
          </a:xfrm>
          <a:custGeom>
            <a:avLst/>
            <a:gdLst/>
            <a:ahLst/>
            <a:cxnLst/>
            <a:rect l="l" t="t" r="r" b="b"/>
            <a:pathLst>
              <a:path w="1269" h="104139">
                <a:moveTo>
                  <a:pt x="1161" y="103953"/>
                </a:moveTo>
                <a:lnTo>
                  <a:pt x="0" y="0"/>
                </a:lnTo>
              </a:path>
            </a:pathLst>
          </a:custGeom>
          <a:ln w="952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object 37"/>
          <p:cNvGrpSpPr/>
          <p:nvPr/>
        </p:nvGrpSpPr>
        <p:grpSpPr>
          <a:xfrm>
            <a:off x="1741345" y="3812035"/>
            <a:ext cx="41275" cy="53340"/>
            <a:chOff x="1741344" y="2954785"/>
            <a:chExt cx="41275" cy="53340"/>
          </a:xfrm>
        </p:grpSpPr>
        <p:sp>
          <p:nvSpPr>
            <p:cNvPr id="38" name="object 38"/>
            <p:cNvSpPr/>
            <p:nvPr/>
          </p:nvSpPr>
          <p:spPr>
            <a:xfrm>
              <a:off x="1746106" y="29595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0" y="43398"/>
                  </a:moveTo>
                  <a:lnTo>
                    <a:pt x="15249" y="0"/>
                  </a:lnTo>
                  <a:lnTo>
                    <a:pt x="31463" y="43046"/>
                  </a:lnTo>
                  <a:lnTo>
                    <a:pt x="0" y="43398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46106" y="29595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3" y="43046"/>
                  </a:moveTo>
                  <a:lnTo>
                    <a:pt x="15249" y="0"/>
                  </a:lnTo>
                  <a:lnTo>
                    <a:pt x="0" y="43398"/>
                  </a:lnTo>
                  <a:lnTo>
                    <a:pt x="31463" y="43046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600924" y="3595817"/>
            <a:ext cx="963294" cy="19236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marL="214629">
              <a:spcBef>
                <a:spcPts val="60"/>
              </a:spcBef>
            </a:pPr>
            <a:r>
              <a:rPr sz="1200" dirty="0">
                <a:latin typeface="Arial MT"/>
                <a:cs typeface="Arial MT"/>
              </a:rPr>
              <a:t>softmax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761838" y="3479021"/>
            <a:ext cx="1270" cy="104139"/>
          </a:xfrm>
          <a:custGeom>
            <a:avLst/>
            <a:gdLst/>
            <a:ahLst/>
            <a:cxnLst/>
            <a:rect l="l" t="t" r="r" b="b"/>
            <a:pathLst>
              <a:path w="1269" h="104139">
                <a:moveTo>
                  <a:pt x="1161" y="103953"/>
                </a:moveTo>
                <a:lnTo>
                  <a:pt x="0" y="0"/>
                </a:lnTo>
              </a:path>
            </a:pathLst>
          </a:custGeom>
          <a:ln w="952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916560" y="1675140"/>
            <a:ext cx="321310" cy="2269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algn="ctr">
              <a:spcBef>
                <a:spcPts val="330"/>
              </a:spcBef>
            </a:pPr>
            <a:r>
              <a:rPr sz="1200" dirty="0">
                <a:latin typeface="Arial MT"/>
                <a:cs typeface="Arial MT"/>
              </a:rPr>
              <a:t>c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1596163" y="2106212"/>
            <a:ext cx="972819" cy="374650"/>
            <a:chOff x="1596162" y="1248962"/>
            <a:chExt cx="972819" cy="374650"/>
          </a:xfrm>
        </p:grpSpPr>
        <p:sp>
          <p:nvSpPr>
            <p:cNvPr id="44" name="object 44"/>
            <p:cNvSpPr/>
            <p:nvPr/>
          </p:nvSpPr>
          <p:spPr>
            <a:xfrm>
              <a:off x="1772556" y="1514270"/>
              <a:ext cx="1270" cy="104139"/>
            </a:xfrm>
            <a:custGeom>
              <a:avLst/>
              <a:gdLst/>
              <a:ahLst/>
              <a:cxnLst/>
              <a:rect l="l" t="t" r="r" b="b"/>
              <a:pathLst>
                <a:path w="1269" h="104140">
                  <a:moveTo>
                    <a:pt x="1161" y="103953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756824" y="14710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5">
                  <a:moveTo>
                    <a:pt x="0" y="43398"/>
                  </a:moveTo>
                  <a:lnTo>
                    <a:pt x="15249" y="0"/>
                  </a:lnTo>
                  <a:lnTo>
                    <a:pt x="31463" y="43046"/>
                  </a:lnTo>
                  <a:lnTo>
                    <a:pt x="0" y="43398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756824" y="14710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5">
                  <a:moveTo>
                    <a:pt x="31463" y="43046"/>
                  </a:moveTo>
                  <a:lnTo>
                    <a:pt x="15249" y="0"/>
                  </a:lnTo>
                  <a:lnTo>
                    <a:pt x="0" y="43398"/>
                  </a:lnTo>
                  <a:lnTo>
                    <a:pt x="31463" y="43046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600924" y="1253725"/>
              <a:ext cx="963294" cy="211454"/>
            </a:xfrm>
            <a:custGeom>
              <a:avLst/>
              <a:gdLst/>
              <a:ahLst/>
              <a:cxnLst/>
              <a:rect l="l" t="t" r="r" b="b"/>
              <a:pathLst>
                <a:path w="963294" h="211455">
                  <a:moveTo>
                    <a:pt x="0" y="0"/>
                  </a:moveTo>
                  <a:lnTo>
                    <a:pt x="963299" y="0"/>
                  </a:lnTo>
                  <a:lnTo>
                    <a:pt x="963299" y="210899"/>
                  </a:lnTo>
                  <a:lnTo>
                    <a:pt x="0" y="2108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1733114" y="2106188"/>
            <a:ext cx="6985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mul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+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add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897000" y="1967897"/>
            <a:ext cx="1201420" cy="2936240"/>
            <a:chOff x="897000" y="1110647"/>
            <a:chExt cx="1201420" cy="2936240"/>
          </a:xfrm>
        </p:grpSpPr>
        <p:sp>
          <p:nvSpPr>
            <p:cNvPr id="50" name="object 50"/>
            <p:cNvSpPr/>
            <p:nvPr/>
          </p:nvSpPr>
          <p:spPr>
            <a:xfrm>
              <a:off x="901762" y="3762124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B4A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01762" y="3762124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077343" y="1158632"/>
              <a:ext cx="1270" cy="104139"/>
            </a:xfrm>
            <a:custGeom>
              <a:avLst/>
              <a:gdLst/>
              <a:ahLst/>
              <a:cxnLst/>
              <a:rect l="l" t="t" r="r" b="b"/>
              <a:pathLst>
                <a:path w="1269" h="104140">
                  <a:moveTo>
                    <a:pt x="1161" y="103953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061611" y="1115409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5">
                  <a:moveTo>
                    <a:pt x="0" y="43398"/>
                  </a:moveTo>
                  <a:lnTo>
                    <a:pt x="15248" y="0"/>
                  </a:lnTo>
                  <a:lnTo>
                    <a:pt x="31463" y="43046"/>
                  </a:lnTo>
                  <a:lnTo>
                    <a:pt x="0" y="43398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061611" y="1115409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5">
                  <a:moveTo>
                    <a:pt x="31463" y="43046"/>
                  </a:moveTo>
                  <a:lnTo>
                    <a:pt x="15248" y="0"/>
                  </a:lnTo>
                  <a:lnTo>
                    <a:pt x="0" y="43398"/>
                  </a:lnTo>
                  <a:lnTo>
                    <a:pt x="31463" y="43046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2978974" y="1820354"/>
            <a:ext cx="259022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Outputs:</a:t>
            </a:r>
            <a:endParaRPr sz="1400" dirty="0">
              <a:latin typeface="Arial"/>
              <a:cs typeface="Arial"/>
            </a:endParaRPr>
          </a:p>
          <a:p>
            <a:pPr marL="12700"/>
            <a:r>
              <a:rPr sz="1400" dirty="0">
                <a:latin typeface="Arial MT"/>
                <a:cs typeface="Arial MT"/>
              </a:rPr>
              <a:t>context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vector: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b="1" dirty="0">
                <a:latin typeface="Arial"/>
                <a:cs typeface="Arial"/>
              </a:rPr>
              <a:t>c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(shape: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D)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052225" y="2890979"/>
            <a:ext cx="2241986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Operations:</a:t>
            </a:r>
            <a:endParaRPr sz="1400" dirty="0">
              <a:latin typeface="Arial"/>
              <a:cs typeface="Arial"/>
            </a:endParaRPr>
          </a:p>
          <a:p>
            <a:pPr marL="38100" marR="30480"/>
            <a:r>
              <a:rPr sz="1400" spc="-5" dirty="0">
                <a:latin typeface="Arial MT"/>
                <a:cs typeface="Arial MT"/>
              </a:rPr>
              <a:t>Alignment: </a:t>
            </a:r>
            <a:r>
              <a:rPr sz="1400" spc="10" dirty="0">
                <a:latin typeface="Arial MT"/>
                <a:cs typeface="Arial MT"/>
              </a:rPr>
              <a:t>e</a:t>
            </a:r>
            <a:r>
              <a:rPr sz="1400" spc="15" baseline="-31250" dirty="0">
                <a:latin typeface="Arial MT"/>
                <a:cs typeface="Arial MT"/>
              </a:rPr>
              <a:t>i</a:t>
            </a:r>
            <a:r>
              <a:rPr sz="1400" spc="22" baseline="-312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= </a:t>
            </a:r>
            <a:r>
              <a:rPr sz="1400" spc="-5" dirty="0">
                <a:latin typeface="Arial MT"/>
                <a:cs typeface="Arial MT"/>
              </a:rPr>
              <a:t>f</a:t>
            </a:r>
            <a:r>
              <a:rPr sz="1400" spc="-7" baseline="-31250" dirty="0">
                <a:latin typeface="Arial MT"/>
                <a:cs typeface="Arial MT"/>
              </a:rPr>
              <a:t>att</a:t>
            </a:r>
            <a:r>
              <a:rPr sz="1400" spc="-5" dirty="0">
                <a:latin typeface="Arial MT"/>
                <a:cs typeface="Arial MT"/>
              </a:rPr>
              <a:t>(h, x</a:t>
            </a:r>
            <a:r>
              <a:rPr sz="1400" spc="-7" baseline="-31250" dirty="0">
                <a:latin typeface="Arial MT"/>
                <a:cs typeface="Arial MT"/>
              </a:rPr>
              <a:t>i</a:t>
            </a:r>
            <a:r>
              <a:rPr sz="1400" spc="-5" dirty="0">
                <a:latin typeface="Arial MT"/>
                <a:cs typeface="Arial MT"/>
              </a:rPr>
              <a:t>)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Attention: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=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softmax(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dirty="0">
                <a:latin typeface="Arial MT"/>
                <a:cs typeface="Arial MT"/>
              </a:rPr>
              <a:t>) </a:t>
            </a:r>
            <a:r>
              <a:rPr sz="1400" spc="-3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Output: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b="1" dirty="0">
                <a:latin typeface="Arial"/>
                <a:cs typeface="Arial"/>
              </a:rPr>
              <a:t>c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=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∑</a:t>
            </a:r>
            <a:r>
              <a:rPr sz="1400" baseline="-31250" dirty="0">
                <a:latin typeface="Arial MT"/>
                <a:cs typeface="Arial MT"/>
              </a:rPr>
              <a:t>i</a:t>
            </a:r>
            <a:r>
              <a:rPr sz="1400" spc="157" baseline="-312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baseline="-31250" dirty="0">
                <a:latin typeface="Arial MT"/>
                <a:cs typeface="Arial MT"/>
              </a:rPr>
              <a:t>i</a:t>
            </a:r>
            <a:r>
              <a:rPr sz="1400" spc="-15" baseline="-312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x</a:t>
            </a:r>
            <a:r>
              <a:rPr sz="1400" baseline="-31250" dirty="0">
                <a:latin typeface="Arial MT"/>
                <a:cs typeface="Arial MT"/>
              </a:rPr>
              <a:t>i</a:t>
            </a:r>
          </a:p>
        </p:txBody>
      </p:sp>
      <p:sp>
        <p:nvSpPr>
          <p:cNvPr id="57" name="object 57"/>
          <p:cNvSpPr/>
          <p:nvPr/>
        </p:nvSpPr>
        <p:spPr>
          <a:xfrm>
            <a:off x="2974374" y="5135000"/>
            <a:ext cx="2590227" cy="197811"/>
          </a:xfrm>
          <a:custGeom>
            <a:avLst/>
            <a:gdLst/>
            <a:ahLst/>
            <a:cxnLst/>
            <a:rect l="l" t="t" r="r" b="b"/>
            <a:pathLst>
              <a:path w="2165350" h="210820">
                <a:moveTo>
                  <a:pt x="0" y="0"/>
                </a:moveTo>
                <a:lnTo>
                  <a:pt x="2164799" y="0"/>
                </a:lnTo>
                <a:lnTo>
                  <a:pt x="2164799" y="210299"/>
                </a:lnTo>
                <a:lnTo>
                  <a:pt x="0" y="21029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901762" y="4619376"/>
            <a:ext cx="321310" cy="2269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93980">
              <a:spcBef>
                <a:spcPts val="330"/>
              </a:spcBef>
            </a:pPr>
            <a:r>
              <a:rPr sz="1200" dirty="0">
                <a:latin typeface="Arial MT"/>
                <a:cs typeface="Arial MT"/>
              </a:rPr>
              <a:t>x</a:t>
            </a:r>
            <a:r>
              <a:rPr sz="1200" baseline="-31250" dirty="0">
                <a:latin typeface="Arial MT"/>
                <a:cs typeface="Arial MT"/>
              </a:rPr>
              <a:t>2</a:t>
            </a:r>
            <a:endParaRPr sz="1200" baseline="-31250">
              <a:latin typeface="Arial MT"/>
              <a:cs typeface="Arial MT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897001" y="4304587"/>
            <a:ext cx="330835" cy="289560"/>
            <a:chOff x="897000" y="3447337"/>
            <a:chExt cx="330835" cy="289560"/>
          </a:xfrm>
        </p:grpSpPr>
        <p:sp>
          <p:nvSpPr>
            <p:cNvPr id="60" name="object 60"/>
            <p:cNvSpPr/>
            <p:nvPr/>
          </p:nvSpPr>
          <p:spPr>
            <a:xfrm>
              <a:off x="901762" y="3452100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B4A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01762" y="3452100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901762" y="4309351"/>
            <a:ext cx="321310" cy="2269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93980">
              <a:spcBef>
                <a:spcPts val="330"/>
              </a:spcBef>
            </a:pPr>
            <a:r>
              <a:rPr sz="1200" dirty="0">
                <a:latin typeface="Arial MT"/>
                <a:cs typeface="Arial MT"/>
              </a:rPr>
              <a:t>x</a:t>
            </a:r>
            <a:r>
              <a:rPr sz="1200" baseline="-31250" dirty="0">
                <a:latin typeface="Arial MT"/>
                <a:cs typeface="Arial MT"/>
              </a:rPr>
              <a:t>1</a:t>
            </a:r>
            <a:endParaRPr sz="1200" baseline="-31250">
              <a:latin typeface="Arial MT"/>
              <a:cs typeface="Arial MT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897001" y="3994562"/>
            <a:ext cx="330835" cy="289560"/>
            <a:chOff x="897000" y="3137312"/>
            <a:chExt cx="330835" cy="289560"/>
          </a:xfrm>
        </p:grpSpPr>
        <p:sp>
          <p:nvSpPr>
            <p:cNvPr id="64" name="object 64"/>
            <p:cNvSpPr/>
            <p:nvPr/>
          </p:nvSpPr>
          <p:spPr>
            <a:xfrm>
              <a:off x="901762" y="3142075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B4A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901762" y="3142075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6" name="object 66"/>
          <p:cNvSpPr txBox="1"/>
          <p:nvPr/>
        </p:nvSpPr>
        <p:spPr>
          <a:xfrm>
            <a:off x="901762" y="3999326"/>
            <a:ext cx="321310" cy="2269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93980">
              <a:spcBef>
                <a:spcPts val="330"/>
              </a:spcBef>
            </a:pPr>
            <a:r>
              <a:rPr sz="1200" dirty="0">
                <a:latin typeface="Arial MT"/>
                <a:cs typeface="Arial MT"/>
              </a:rPr>
              <a:t>x</a:t>
            </a:r>
            <a:r>
              <a:rPr sz="1200" baseline="-31250" dirty="0">
                <a:latin typeface="Arial MT"/>
                <a:cs typeface="Arial MT"/>
              </a:rPr>
              <a:t>0</a:t>
            </a:r>
            <a:endParaRPr sz="1200" baseline="-31250">
              <a:latin typeface="Arial MT"/>
              <a:cs typeface="Arial MT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1594279" y="4606937"/>
            <a:ext cx="330835" cy="289560"/>
            <a:chOff x="1594278" y="3749687"/>
            <a:chExt cx="330835" cy="289560"/>
          </a:xfrm>
        </p:grpSpPr>
        <p:sp>
          <p:nvSpPr>
            <p:cNvPr id="68" name="object 68"/>
            <p:cNvSpPr/>
            <p:nvPr/>
          </p:nvSpPr>
          <p:spPr>
            <a:xfrm>
              <a:off x="1599040" y="3754449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599040" y="3754449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1599040" y="4611699"/>
            <a:ext cx="321310" cy="219932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95250">
              <a:spcBef>
                <a:spcPts val="395"/>
              </a:spcBef>
            </a:pPr>
            <a:r>
              <a:rPr sz="1100" spc="5" dirty="0">
                <a:latin typeface="Arial MT"/>
                <a:cs typeface="Arial MT"/>
              </a:rPr>
              <a:t>e</a:t>
            </a:r>
            <a:r>
              <a:rPr sz="1050" spc="7" baseline="-31746" dirty="0">
                <a:latin typeface="Arial MT"/>
                <a:cs typeface="Arial MT"/>
              </a:rPr>
              <a:t>2</a:t>
            </a:r>
            <a:endParaRPr sz="1050" baseline="-31746">
              <a:latin typeface="Arial MT"/>
              <a:cs typeface="Arial MT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1594279" y="4296912"/>
            <a:ext cx="330835" cy="289560"/>
            <a:chOff x="1594278" y="3439662"/>
            <a:chExt cx="330835" cy="289560"/>
          </a:xfrm>
        </p:grpSpPr>
        <p:sp>
          <p:nvSpPr>
            <p:cNvPr id="72" name="object 72"/>
            <p:cNvSpPr/>
            <p:nvPr/>
          </p:nvSpPr>
          <p:spPr>
            <a:xfrm>
              <a:off x="1599040" y="3444425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599040" y="3444425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1599040" y="4301675"/>
            <a:ext cx="321310" cy="219932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95250">
              <a:spcBef>
                <a:spcPts val="395"/>
              </a:spcBef>
            </a:pPr>
            <a:r>
              <a:rPr sz="1100" spc="5" dirty="0">
                <a:latin typeface="Arial MT"/>
                <a:cs typeface="Arial MT"/>
              </a:rPr>
              <a:t>e</a:t>
            </a:r>
            <a:r>
              <a:rPr sz="1050" spc="7" baseline="-31746" dirty="0">
                <a:latin typeface="Arial MT"/>
                <a:cs typeface="Arial MT"/>
              </a:rPr>
              <a:t>1</a:t>
            </a:r>
            <a:endParaRPr sz="1050" baseline="-31746">
              <a:latin typeface="Arial MT"/>
              <a:cs typeface="Arial MT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1594279" y="3986887"/>
            <a:ext cx="330835" cy="289560"/>
            <a:chOff x="1594278" y="3129637"/>
            <a:chExt cx="330835" cy="289560"/>
          </a:xfrm>
        </p:grpSpPr>
        <p:sp>
          <p:nvSpPr>
            <p:cNvPr id="76" name="object 76"/>
            <p:cNvSpPr/>
            <p:nvPr/>
          </p:nvSpPr>
          <p:spPr>
            <a:xfrm>
              <a:off x="1599040" y="3134399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599040" y="3134399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1599040" y="3991649"/>
            <a:ext cx="321310" cy="219932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95250">
              <a:spcBef>
                <a:spcPts val="395"/>
              </a:spcBef>
            </a:pPr>
            <a:r>
              <a:rPr sz="1100" spc="5" dirty="0">
                <a:latin typeface="Arial MT"/>
                <a:cs typeface="Arial MT"/>
              </a:rPr>
              <a:t>e</a:t>
            </a:r>
            <a:r>
              <a:rPr sz="1050" spc="7" baseline="-31746" dirty="0">
                <a:latin typeface="Arial MT"/>
                <a:cs typeface="Arial MT"/>
              </a:rPr>
              <a:t>0</a:t>
            </a:r>
            <a:endParaRPr sz="1050" baseline="-31746">
              <a:latin typeface="Arial MT"/>
              <a:cs typeface="Arial MT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1596829" y="3124312"/>
            <a:ext cx="330835" cy="289560"/>
            <a:chOff x="1596828" y="2267062"/>
            <a:chExt cx="330835" cy="289560"/>
          </a:xfrm>
        </p:grpSpPr>
        <p:sp>
          <p:nvSpPr>
            <p:cNvPr id="80" name="object 80"/>
            <p:cNvSpPr/>
            <p:nvPr/>
          </p:nvSpPr>
          <p:spPr>
            <a:xfrm>
              <a:off x="1601591" y="2271824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601591" y="2271824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1601591" y="3129074"/>
            <a:ext cx="321310" cy="219932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95250">
              <a:spcBef>
                <a:spcPts val="395"/>
              </a:spcBef>
            </a:pPr>
            <a:r>
              <a:rPr sz="1100" spc="5" dirty="0">
                <a:latin typeface="Arial MT"/>
                <a:cs typeface="Arial MT"/>
              </a:rPr>
              <a:t>a</a:t>
            </a:r>
            <a:r>
              <a:rPr sz="1050" spc="7" baseline="-31746" dirty="0">
                <a:latin typeface="Arial MT"/>
                <a:cs typeface="Arial MT"/>
              </a:rPr>
              <a:t>2</a:t>
            </a:r>
            <a:endParaRPr sz="1050" baseline="-31746">
              <a:latin typeface="Arial MT"/>
              <a:cs typeface="Arial MT"/>
            </a:endParaRPr>
          </a:p>
        </p:txBody>
      </p:sp>
      <p:grpSp>
        <p:nvGrpSpPr>
          <p:cNvPr id="83" name="object 83"/>
          <p:cNvGrpSpPr/>
          <p:nvPr/>
        </p:nvGrpSpPr>
        <p:grpSpPr>
          <a:xfrm>
            <a:off x="1596829" y="2814287"/>
            <a:ext cx="330835" cy="289560"/>
            <a:chOff x="1596828" y="1957037"/>
            <a:chExt cx="330835" cy="289560"/>
          </a:xfrm>
        </p:grpSpPr>
        <p:sp>
          <p:nvSpPr>
            <p:cNvPr id="84" name="object 84"/>
            <p:cNvSpPr/>
            <p:nvPr/>
          </p:nvSpPr>
          <p:spPr>
            <a:xfrm>
              <a:off x="1601591" y="1961800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1601591" y="1961800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6" name="object 86"/>
          <p:cNvSpPr txBox="1"/>
          <p:nvPr/>
        </p:nvSpPr>
        <p:spPr>
          <a:xfrm>
            <a:off x="1601591" y="2819050"/>
            <a:ext cx="321310" cy="219932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95250">
              <a:spcBef>
                <a:spcPts val="395"/>
              </a:spcBef>
            </a:pPr>
            <a:r>
              <a:rPr sz="1100" spc="5" dirty="0">
                <a:latin typeface="Arial MT"/>
                <a:cs typeface="Arial MT"/>
              </a:rPr>
              <a:t>a</a:t>
            </a:r>
            <a:r>
              <a:rPr sz="1050" spc="7" baseline="-31746" dirty="0">
                <a:latin typeface="Arial MT"/>
                <a:cs typeface="Arial MT"/>
              </a:rPr>
              <a:t>1</a:t>
            </a:r>
            <a:endParaRPr sz="1050" baseline="-31746">
              <a:latin typeface="Arial MT"/>
              <a:cs typeface="Arial MT"/>
            </a:endParaRPr>
          </a:p>
        </p:txBody>
      </p:sp>
      <p:grpSp>
        <p:nvGrpSpPr>
          <p:cNvPr id="87" name="object 87"/>
          <p:cNvGrpSpPr/>
          <p:nvPr/>
        </p:nvGrpSpPr>
        <p:grpSpPr>
          <a:xfrm>
            <a:off x="1596829" y="2504262"/>
            <a:ext cx="330835" cy="289560"/>
            <a:chOff x="1596828" y="1647012"/>
            <a:chExt cx="330835" cy="289560"/>
          </a:xfrm>
        </p:grpSpPr>
        <p:sp>
          <p:nvSpPr>
            <p:cNvPr id="88" name="object 88"/>
            <p:cNvSpPr/>
            <p:nvPr/>
          </p:nvSpPr>
          <p:spPr>
            <a:xfrm>
              <a:off x="1601591" y="1651774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1601591" y="1651774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0" name="object 90"/>
          <p:cNvSpPr txBox="1"/>
          <p:nvPr/>
        </p:nvSpPr>
        <p:spPr>
          <a:xfrm>
            <a:off x="1601591" y="2509024"/>
            <a:ext cx="321310" cy="219932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95250">
              <a:spcBef>
                <a:spcPts val="395"/>
              </a:spcBef>
            </a:pPr>
            <a:r>
              <a:rPr sz="1100" spc="5" dirty="0">
                <a:latin typeface="Arial MT"/>
                <a:cs typeface="Arial MT"/>
              </a:rPr>
              <a:t>a</a:t>
            </a:r>
            <a:r>
              <a:rPr sz="1050" spc="7" baseline="-31746" dirty="0">
                <a:latin typeface="Arial MT"/>
                <a:cs typeface="Arial MT"/>
              </a:rPr>
              <a:t>0</a:t>
            </a:r>
            <a:endParaRPr sz="1050" baseline="-31746">
              <a:latin typeface="Arial MT"/>
              <a:cs typeface="Arial MT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707010" y="5153275"/>
            <a:ext cx="11048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 MT"/>
                <a:cs typeface="Arial MT"/>
              </a:rPr>
              <a:t>h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3" name="object 93"/>
          <p:cNvSpPr txBox="1">
            <a:spLocks noGrp="1"/>
          </p:cNvSpPr>
          <p:nvPr>
            <p:ph type="ftr" sz="quarter" idx="5"/>
          </p:nvPr>
        </p:nvSpPr>
        <p:spPr>
          <a:xfrm>
            <a:off x="3108960" y="8092440"/>
            <a:ext cx="292608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spc="-5" dirty="0"/>
              <a:t>Lecture</a:t>
            </a:r>
            <a:r>
              <a:rPr spc="-50" dirty="0"/>
              <a:t> </a:t>
            </a:r>
            <a:r>
              <a:rPr dirty="0"/>
              <a:t>9</a:t>
            </a:r>
            <a:r>
              <a:rPr spc="-45" dirty="0"/>
              <a:t> </a:t>
            </a:r>
            <a:r>
              <a:rPr dirty="0"/>
              <a:t>-</a:t>
            </a:r>
          </a:p>
        </p:txBody>
      </p:sp>
      <p:sp>
        <p:nvSpPr>
          <p:cNvPr id="94" name="object 94"/>
          <p:cNvSpPr txBox="1">
            <a:spLocks noGrp="1"/>
          </p:cNvSpPr>
          <p:nvPr>
            <p:ph type="sldNum" sz="quarter" idx="7"/>
          </p:nvPr>
        </p:nvSpPr>
        <p:spPr>
          <a:xfrm>
            <a:off x="358141" y="8015604"/>
            <a:ext cx="257175" cy="262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10"/>
              </a:lnSpc>
            </a:pPr>
            <a:fld id="{81D60167-4931-47E6-BA6A-407CBD079E47}" type="slidenum">
              <a:rPr dirty="0"/>
              <a:pPr marL="38100">
                <a:lnSpc>
                  <a:spcPts val="2310"/>
                </a:lnSpc>
              </a:pPr>
              <a:t>49</a:t>
            </a:fld>
            <a:endParaRPr dirty="0"/>
          </a:p>
        </p:txBody>
      </p:sp>
      <p:sp>
        <p:nvSpPr>
          <p:cNvPr id="95" name="object 95"/>
          <p:cNvSpPr txBox="1">
            <a:spLocks noGrp="1"/>
          </p:cNvSpPr>
          <p:nvPr>
            <p:ph type="dt" sz="half" idx="6"/>
          </p:nvPr>
        </p:nvSpPr>
        <p:spPr>
          <a:xfrm>
            <a:off x="457200" y="8092440"/>
            <a:ext cx="210312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/>
              <a:t>May</a:t>
            </a:r>
            <a:r>
              <a:rPr spc="-50" dirty="0"/>
              <a:t> </a:t>
            </a:r>
            <a:r>
              <a:rPr spc="-5" dirty="0"/>
              <a:t>02,</a:t>
            </a:r>
            <a:r>
              <a:rPr spc="-45" dirty="0"/>
              <a:t> </a:t>
            </a:r>
            <a:r>
              <a:rPr spc="-5" dirty="0"/>
              <a:t>2023</a:t>
            </a:r>
          </a:p>
        </p:txBody>
      </p:sp>
      <p:sp>
        <p:nvSpPr>
          <p:cNvPr id="96" name="object 96"/>
          <p:cNvSpPr txBox="1"/>
          <p:nvPr/>
        </p:nvSpPr>
        <p:spPr>
          <a:xfrm>
            <a:off x="145226" y="5664959"/>
            <a:ext cx="352297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Fei-Fei</a:t>
            </a:r>
            <a:r>
              <a:rPr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Li,</a:t>
            </a:r>
            <a:r>
              <a:rPr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25" dirty="0">
                <a:solidFill>
                  <a:srgbClr val="FFFFFF"/>
                </a:solidFill>
                <a:latin typeface="Arial MT"/>
                <a:cs typeface="Arial MT"/>
              </a:rPr>
              <a:t>Yunzhu</a:t>
            </a:r>
            <a:r>
              <a:rPr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Li,</a:t>
            </a:r>
            <a:r>
              <a:rPr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Ruohan</a:t>
            </a:r>
            <a:r>
              <a:rPr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Gao</a:t>
            </a:r>
            <a:endParaRPr>
              <a:latin typeface="Arial MT"/>
              <a:cs typeface="Arial MT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0C04532C-9B3D-7A01-880B-D1B70A409236}"/>
              </a:ext>
            </a:extLst>
          </p:cNvPr>
          <p:cNvSpPr txBox="1"/>
          <p:nvPr/>
        </p:nvSpPr>
        <p:spPr>
          <a:xfrm>
            <a:off x="0" y="6581001"/>
            <a:ext cx="2596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Justin Johnson,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Yunzhu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Ruohan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Guo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1340" y="438149"/>
            <a:ext cx="7730938" cy="472980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3000" spc="-115" dirty="0">
                <a:solidFill>
                  <a:srgbClr val="3A87FF"/>
                </a:solidFill>
              </a:rPr>
              <a:t>How</a:t>
            </a:r>
            <a:r>
              <a:rPr sz="3000" spc="-212" dirty="0">
                <a:solidFill>
                  <a:srgbClr val="3A87FF"/>
                </a:solidFill>
              </a:rPr>
              <a:t> </a:t>
            </a:r>
            <a:r>
              <a:rPr sz="3000" spc="-110" dirty="0">
                <a:solidFill>
                  <a:srgbClr val="3A87FF"/>
                </a:solidFill>
              </a:rPr>
              <a:t>do</a:t>
            </a:r>
            <a:r>
              <a:rPr sz="3000" spc="-212" dirty="0">
                <a:solidFill>
                  <a:srgbClr val="3A87FF"/>
                </a:solidFill>
              </a:rPr>
              <a:t> </a:t>
            </a:r>
            <a:r>
              <a:rPr sz="3000" spc="-163" dirty="0">
                <a:solidFill>
                  <a:srgbClr val="3A87FF"/>
                </a:solidFill>
              </a:rPr>
              <a:t>we</a:t>
            </a:r>
            <a:r>
              <a:rPr sz="3000" spc="-216" dirty="0">
                <a:solidFill>
                  <a:srgbClr val="3A87FF"/>
                </a:solidFill>
              </a:rPr>
              <a:t> </a:t>
            </a:r>
            <a:r>
              <a:rPr sz="3000" spc="-168" dirty="0">
                <a:solidFill>
                  <a:srgbClr val="3A87FF"/>
                </a:solidFill>
              </a:rPr>
              <a:t>have</a:t>
            </a:r>
            <a:r>
              <a:rPr sz="3000" spc="-212" dirty="0">
                <a:solidFill>
                  <a:srgbClr val="3A87FF"/>
                </a:solidFill>
              </a:rPr>
              <a:t> </a:t>
            </a:r>
            <a:r>
              <a:rPr sz="3000" spc="-146" dirty="0">
                <a:solidFill>
                  <a:srgbClr val="3A87FF"/>
                </a:solidFill>
              </a:rPr>
              <a:t>usable</a:t>
            </a:r>
            <a:r>
              <a:rPr sz="3000" spc="-216" dirty="0">
                <a:solidFill>
                  <a:srgbClr val="3A87FF"/>
                </a:solidFill>
              </a:rPr>
              <a:t> </a:t>
            </a:r>
            <a:r>
              <a:rPr sz="3000" spc="-150" dirty="0">
                <a:solidFill>
                  <a:srgbClr val="3A87FF"/>
                </a:solidFill>
              </a:rPr>
              <a:t>meaning</a:t>
            </a:r>
            <a:r>
              <a:rPr sz="3000" spc="-224" dirty="0">
                <a:solidFill>
                  <a:srgbClr val="3A87FF"/>
                </a:solidFill>
              </a:rPr>
              <a:t> </a:t>
            </a:r>
            <a:r>
              <a:rPr sz="3000" spc="-159" dirty="0">
                <a:solidFill>
                  <a:srgbClr val="3A87FF"/>
                </a:solidFill>
              </a:rPr>
              <a:t>in</a:t>
            </a:r>
            <a:r>
              <a:rPr sz="3000" spc="-221" dirty="0">
                <a:solidFill>
                  <a:srgbClr val="3A87FF"/>
                </a:solidFill>
              </a:rPr>
              <a:t> </a:t>
            </a:r>
            <a:r>
              <a:rPr sz="3000" spc="-119" dirty="0">
                <a:solidFill>
                  <a:srgbClr val="3A87FF"/>
                </a:solidFill>
              </a:rPr>
              <a:t>a</a:t>
            </a:r>
            <a:r>
              <a:rPr sz="3000" spc="-216" dirty="0">
                <a:solidFill>
                  <a:srgbClr val="3A87FF"/>
                </a:solidFill>
              </a:rPr>
              <a:t> </a:t>
            </a:r>
            <a:r>
              <a:rPr sz="3000" spc="-146" dirty="0">
                <a:solidFill>
                  <a:srgbClr val="3A87FF"/>
                </a:solidFill>
              </a:rPr>
              <a:t>computer?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631340" y="1097953"/>
            <a:ext cx="7599269" cy="1219130"/>
          </a:xfrm>
          <a:prstGeom prst="rect">
            <a:avLst/>
          </a:prstGeom>
        </p:spPr>
        <p:txBody>
          <a:bodyPr vert="horz" wrap="square" lIns="0" tIns="24652" rIns="0" bIns="0" rtlCol="0">
            <a:spAutoFit/>
          </a:bodyPr>
          <a:lstStyle/>
          <a:p>
            <a:pPr marL="11206" marR="4483" lvl="0" indent="0" algn="l" defTabSz="806867" rtl="0" eaLnBrk="1" fontAlgn="auto" latinLnBrk="0" hangingPunct="1">
              <a:lnSpc>
                <a:spcPts val="2735"/>
              </a:lnSpc>
              <a:spcBef>
                <a:spcPts val="1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94" b="0" i="0" u="sng" strike="noStrike" kern="1200" cap="none" spc="-8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rebuchet MS"/>
                <a:ea typeface="+mn-ea"/>
                <a:cs typeface="Trebuchet MS"/>
              </a:rPr>
              <a:t>Common</a:t>
            </a:r>
            <a:r>
              <a:rPr kumimoji="0" sz="2294" b="0" i="0" u="sng" strike="noStrike" kern="1200" cap="none" spc="-1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sng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rebuchet MS"/>
                <a:ea typeface="+mn-ea"/>
                <a:cs typeface="Trebuchet MS"/>
              </a:rPr>
              <a:t>solution</a:t>
            </a:r>
            <a:r>
              <a:rPr kumimoji="0" sz="2294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:</a:t>
            </a:r>
            <a:r>
              <a:rPr kumimoji="0" sz="2294" b="0" i="0" u="none" strike="noStrike" kern="1200" cap="none" spc="-19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7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Use</a:t>
            </a:r>
            <a:r>
              <a:rPr kumimoji="0" sz="2294" b="0" i="0" u="none" strike="noStrike" kern="1200" cap="none" spc="-19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e.g.</a:t>
            </a:r>
            <a:r>
              <a:rPr kumimoji="0" sz="2294" b="0" i="0" u="none" strike="noStrike" kern="1200" cap="none" spc="-1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93" normalizeH="0" baseline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WordNet</a:t>
            </a:r>
            <a:r>
              <a:rPr kumimoji="0" sz="2294" b="0" i="0" u="none" strike="noStrike" kern="120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,</a:t>
            </a:r>
            <a:r>
              <a:rPr kumimoji="0" sz="2294" b="0" i="0" u="none" strike="noStrike" kern="1200" cap="none" spc="-1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</a:t>
            </a:r>
            <a:r>
              <a:rPr kumimoji="0" sz="2294" b="0" i="0" u="none" strike="noStrike" kern="1200" cap="none" spc="-1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8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thesaurus</a:t>
            </a:r>
            <a:r>
              <a:rPr kumimoji="0" sz="2294" b="0" i="0" u="none" strike="noStrike" kern="1200" cap="none" spc="-19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containing</a:t>
            </a:r>
            <a:r>
              <a:rPr kumimoji="0" sz="2294" b="0" i="0" u="none" strike="noStrike" kern="1200" cap="none" spc="-2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lists  </a:t>
            </a:r>
            <a:r>
              <a:rPr kumimoji="0" sz="2294" b="0" i="0" u="none" strike="noStrike" kern="1200" cap="none" spc="-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of</a:t>
            </a:r>
            <a:r>
              <a:rPr kumimoji="0" sz="2294" b="0" i="0" u="none" strike="noStrike" kern="1200" cap="none" spc="-1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1" i="0" u="none" strike="noStrike" kern="1200" cap="none" spc="-12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synonym</a:t>
            </a:r>
            <a:r>
              <a:rPr kumimoji="0" sz="2294" b="1" i="0" u="none" strike="noStrike" kern="1200" cap="none" spc="-21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1" i="0" u="none" strike="noStrike" kern="1200" cap="none" spc="-1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sets</a:t>
            </a:r>
            <a:r>
              <a:rPr kumimoji="0" sz="2294" b="1" i="0" u="none" strike="noStrike" kern="1200" cap="none" spc="-19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8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and</a:t>
            </a:r>
            <a:r>
              <a:rPr kumimoji="0" sz="2294" b="0" i="0" u="none" strike="noStrike" kern="1200" cap="none" spc="-20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1" i="0" u="none" strike="noStrike" kern="1200" cap="none" spc="-14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hypernyms</a:t>
            </a:r>
            <a:r>
              <a:rPr kumimoji="0" sz="2294" b="1" i="0" u="none" strike="noStrike" kern="1200" cap="none" spc="-20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5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(“is</a:t>
            </a:r>
            <a:r>
              <a:rPr kumimoji="0" sz="2294" b="0" i="0" u="none" strike="noStrike" kern="1200" cap="none" spc="-2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a”</a:t>
            </a:r>
            <a:r>
              <a:rPr kumimoji="0" sz="2294" b="0" i="0" u="none" strike="noStrike" kern="1200" cap="none" spc="-20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294" b="0" i="0" u="none" strike="noStrike" kern="1200" cap="none" spc="-11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relationships).</a:t>
            </a:r>
            <a:endParaRPr kumimoji="0" sz="229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1924"/>
              </a:spcBef>
              <a:spcAft>
                <a:spcPts val="0"/>
              </a:spcAft>
              <a:buClrTx/>
              <a:buSzTx/>
              <a:buFontTx/>
              <a:buNone/>
              <a:tabLst>
                <a:tab pos="4628837" algn="l"/>
              </a:tabLst>
              <a:defRPr/>
            </a:pPr>
            <a:r>
              <a:rPr kumimoji="0" sz="1677" b="0" i="1" u="none" strike="noStrike" kern="1200" cap="none" spc="-1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e.g. </a:t>
            </a:r>
            <a:r>
              <a:rPr kumimoji="0" sz="1677" b="0" i="1" u="none" strike="noStrike" kern="1200" cap="none" spc="-6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synonym </a:t>
            </a:r>
            <a:r>
              <a:rPr kumimoji="0" sz="1677" b="0" i="1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sets</a:t>
            </a:r>
            <a:r>
              <a:rPr kumimoji="0" sz="1677" b="0" i="1" u="none" strike="noStrike" kern="1200" cap="none" spc="-14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77" b="0" i="1" u="none" strike="noStrike" kern="1200" cap="none" spc="-7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containing</a:t>
            </a:r>
            <a:r>
              <a:rPr kumimoji="0" sz="1677" b="0" i="1" u="none" strike="noStrike" kern="1200" cap="none" spc="-10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77" b="0" i="1" u="none" strike="noStrike" kern="1200" cap="none" spc="-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“good”:	</a:t>
            </a:r>
            <a:r>
              <a:rPr kumimoji="0" sz="1677" b="0" i="1" u="none" strike="noStrike" kern="1200" cap="none" spc="-1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e.g. </a:t>
            </a:r>
            <a:r>
              <a:rPr kumimoji="0" sz="1677" b="0" i="1" u="none" strike="noStrike" kern="1200" cap="none" spc="-7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hypernyms </a:t>
            </a:r>
            <a:r>
              <a:rPr kumimoji="0" sz="1677" b="0" i="1" u="none" strike="noStrike" kern="1200" cap="none" spc="-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of</a:t>
            </a:r>
            <a:r>
              <a:rPr kumimoji="0" sz="1677" b="0" i="1" u="none" strike="noStrike" kern="1200" cap="none" spc="-16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77" b="0" i="1" u="none" strike="noStrike" kern="120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“panda”:</a:t>
            </a:r>
            <a:endParaRPr kumimoji="0" sz="167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61653" y="3387986"/>
            <a:ext cx="3133165" cy="28857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49238" y="3515286"/>
            <a:ext cx="2616574" cy="266037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255508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24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[Synset('procyonid.n.01'),  Synset('carnivore.n.01'),  Synset('placental.n.01'),  Synset('mammal.n.01'),  Synset('vertebrate.n.01'),  Synset('chordate.n.01'),  Synset('animal.n.01'),  Synset('organism.n.01'),  Synset('living_thing.n.01'),  Synset('whole.n.02'),</a:t>
            </a:r>
            <a:endParaRPr kumimoji="0" sz="132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Mono CJK JP Regular"/>
              <a:ea typeface="+mn-ea"/>
              <a:cs typeface="Noto Sans Mono CJK JP Regular"/>
            </a:endParaRPr>
          </a:p>
          <a:p>
            <a:pPr marL="11206" marR="4483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24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Synset('object.n.01'),  Synset('physical_entity.n.01'),  Synset('entity.n.01')]</a:t>
            </a:r>
            <a:endParaRPr kumimoji="0" sz="132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Mono CJK JP Regular"/>
              <a:ea typeface="+mn-ea"/>
              <a:cs typeface="Noto Sans Mono CJK JP Regular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43934" y="3374540"/>
            <a:ext cx="4402567" cy="28884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1340" y="3402329"/>
            <a:ext cx="4206128" cy="2841321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24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noun:</a:t>
            </a:r>
            <a:r>
              <a:rPr kumimoji="0" sz="1324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 </a:t>
            </a:r>
            <a:r>
              <a:rPr kumimoji="0" sz="1324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good</a:t>
            </a:r>
            <a:endParaRPr kumimoji="0" sz="132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Mono CJK JP Regular"/>
              <a:ea typeface="+mn-ea"/>
              <a:cs typeface="Noto Sans Mono CJK JP Regular"/>
            </a:endParaRPr>
          </a:p>
          <a:p>
            <a:pPr marL="11206" marR="2514734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24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noun: good,</a:t>
            </a:r>
            <a:r>
              <a:rPr kumimoji="0" sz="1324" b="0" i="0" u="none" strike="noStrike" kern="120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 </a:t>
            </a:r>
            <a:r>
              <a:rPr kumimoji="0" sz="1324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goodness  noun: good,</a:t>
            </a:r>
            <a:r>
              <a:rPr kumimoji="0" sz="1324" b="0" i="0" u="none" strike="noStrike" kern="120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 </a:t>
            </a:r>
            <a:r>
              <a:rPr kumimoji="0" sz="1324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goodness</a:t>
            </a:r>
            <a:endParaRPr kumimoji="0" sz="132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Mono CJK JP Regular"/>
              <a:ea typeface="+mn-ea"/>
              <a:cs typeface="Noto Sans Mono CJK JP Regular"/>
            </a:endParaRPr>
          </a:p>
          <a:p>
            <a:pPr marL="11206" marR="1426585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24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noun: commodity, trade_good,</a:t>
            </a:r>
            <a:r>
              <a:rPr kumimoji="0" sz="1324" b="0" i="0" u="none" strike="noStrike" kern="120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 </a:t>
            </a:r>
            <a:r>
              <a:rPr kumimoji="0" sz="1324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good  adj:</a:t>
            </a:r>
            <a:r>
              <a:rPr kumimoji="0" sz="1324" b="0" i="0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 </a:t>
            </a:r>
            <a:r>
              <a:rPr kumimoji="0" sz="1324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good</a:t>
            </a:r>
            <a:endParaRPr kumimoji="0" sz="132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Mono CJK JP Regular"/>
              <a:ea typeface="+mn-ea"/>
              <a:cs typeface="Noto Sans Mono CJK JP Regular"/>
            </a:endParaRPr>
          </a:p>
          <a:p>
            <a:pPr marL="11206" marR="2430686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24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adj (sat): full,</a:t>
            </a:r>
            <a:r>
              <a:rPr kumimoji="0" sz="1324" b="0" i="0" u="none" strike="noStrike" kern="120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 </a:t>
            </a:r>
            <a:r>
              <a:rPr kumimoji="0" sz="1324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good  adj:</a:t>
            </a:r>
            <a:r>
              <a:rPr kumimoji="0" sz="1324" b="0" i="0" u="none" strike="noStrike" kern="120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 </a:t>
            </a:r>
            <a:r>
              <a:rPr kumimoji="0" sz="1324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good</a:t>
            </a:r>
            <a:endParaRPr kumimoji="0" sz="132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Mono CJK JP Regular"/>
              <a:ea typeface="+mn-ea"/>
              <a:cs typeface="Noto Sans Mono CJK JP Regular"/>
            </a:endParaRPr>
          </a:p>
          <a:p>
            <a:pPr marL="11206" marR="4483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24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adj (sat): estimable, good, honorable,</a:t>
            </a:r>
            <a:r>
              <a:rPr kumimoji="0" sz="1324" b="0" i="0" u="none" strike="noStrike" kern="120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 </a:t>
            </a:r>
            <a:r>
              <a:rPr kumimoji="0" sz="1324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respectable  adj (sat): beneficial,</a:t>
            </a:r>
            <a:r>
              <a:rPr kumimoji="0" sz="1324" b="0" i="0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 </a:t>
            </a:r>
            <a:r>
              <a:rPr kumimoji="0" sz="1324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good</a:t>
            </a:r>
            <a:endParaRPr kumimoji="0" sz="132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Mono CJK JP Regular"/>
              <a:ea typeface="+mn-ea"/>
              <a:cs typeface="Noto Sans Mono CJK JP Regular"/>
            </a:endParaRPr>
          </a:p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24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adj (sat):</a:t>
            </a:r>
            <a:r>
              <a:rPr kumimoji="0" sz="1324" b="0" i="0" u="none" strike="noStrike" kern="120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 </a:t>
            </a:r>
            <a:r>
              <a:rPr kumimoji="0" sz="1324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good</a:t>
            </a:r>
            <a:endParaRPr kumimoji="0" sz="132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Mono CJK JP Regular"/>
              <a:ea typeface="+mn-ea"/>
              <a:cs typeface="Noto Sans Mono CJK JP Regular"/>
            </a:endParaRPr>
          </a:p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24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adj (sat): good, just,</a:t>
            </a:r>
            <a:r>
              <a:rPr kumimoji="0" sz="1324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 </a:t>
            </a:r>
            <a:r>
              <a:rPr kumimoji="0" sz="1324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upright</a:t>
            </a:r>
            <a:endParaRPr kumimoji="0" sz="132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Mono CJK JP Regular"/>
              <a:ea typeface="+mn-ea"/>
              <a:cs typeface="Noto Sans Mono CJK JP Regular"/>
            </a:endParaRPr>
          </a:p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24" b="0" i="0" u="none" strike="noStrike" kern="1200" cap="none" spc="-66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…</a:t>
            </a:r>
            <a:endParaRPr kumimoji="0" sz="132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Mono CJK JP Regular"/>
              <a:ea typeface="+mn-ea"/>
              <a:cs typeface="Noto Sans Mono CJK JP Regular"/>
            </a:endParaRPr>
          </a:p>
          <a:p>
            <a:pPr marL="11206" marR="0" lvl="0" indent="0" algn="l" defTabSz="806867" rtl="0" eaLnBrk="1" fontAlgn="auto" latinLnBrk="0" hangingPunct="1">
              <a:lnSpc>
                <a:spcPts val="154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24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adverb: well,</a:t>
            </a:r>
            <a:r>
              <a:rPr kumimoji="0" sz="1324" b="0" i="0" u="none" strike="noStrike" kern="120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 </a:t>
            </a:r>
            <a:r>
              <a:rPr kumimoji="0" sz="1324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good</a:t>
            </a:r>
            <a:endParaRPr kumimoji="0" sz="132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Mono CJK JP Regular"/>
              <a:ea typeface="+mn-ea"/>
              <a:cs typeface="Noto Sans Mono CJK JP Regular"/>
            </a:endParaRPr>
          </a:p>
          <a:p>
            <a:pPr marL="11206" marR="0" lvl="0" indent="0" algn="l" defTabSz="806867" rtl="0" eaLnBrk="1" fontAlgn="auto" latinLnBrk="0" hangingPunct="1">
              <a:lnSpc>
                <a:spcPts val="154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24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adverb: thoroughly, soundly,</a:t>
            </a:r>
            <a:r>
              <a:rPr kumimoji="0" sz="1324" b="0" i="0" u="none" strike="noStrike" kern="120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 </a:t>
            </a:r>
            <a:r>
              <a:rPr kumimoji="0" sz="1324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good</a:t>
            </a:r>
            <a:endParaRPr kumimoji="0" sz="1324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Mono CJK JP Regular"/>
              <a:ea typeface="+mn-ea"/>
              <a:cs typeface="Noto Sans Mono CJK JP Regula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0389" y="2432292"/>
            <a:ext cx="4375897" cy="767258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41462" rIns="0" bIns="0" rtlCol="0">
            <a:spAutoFit/>
          </a:bodyPr>
          <a:lstStyle/>
          <a:p>
            <a:pPr marL="85730" marR="0" lvl="0" indent="0" algn="l" defTabSz="806867" rtl="0" eaLnBrk="1" fontAlgn="auto" latinLnBrk="0" hangingPunct="1">
              <a:lnSpc>
                <a:spcPts val="1112"/>
              </a:lnSpc>
              <a:spcBef>
                <a:spcPts val="32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71" b="0" i="0" u="none" strike="noStrike" kern="1200" cap="none" spc="-13" normalizeH="0" baseline="0" noProof="0" dirty="0">
                <a:ln>
                  <a:noFill/>
                </a:ln>
                <a:solidFill>
                  <a:srgbClr val="177245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from </a:t>
            </a:r>
            <a:r>
              <a:rPr kumimoji="0" sz="971" b="0" i="0" u="none" strike="noStrike" kern="120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nltk.corpus </a:t>
            </a:r>
            <a:r>
              <a:rPr kumimoji="0" sz="971" b="0" i="0" u="none" strike="noStrike" kern="1200" cap="none" spc="-18" normalizeH="0" baseline="0" noProof="0" dirty="0">
                <a:ln>
                  <a:noFill/>
                </a:ln>
                <a:solidFill>
                  <a:srgbClr val="177245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import </a:t>
            </a:r>
            <a:r>
              <a:rPr kumimoji="0" sz="971" b="0" i="0" u="none" strike="noStrike" kern="120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wordnet </a:t>
            </a:r>
            <a:r>
              <a:rPr kumimoji="0" sz="971" b="0" i="0" u="none" strike="noStrike" kern="1200" cap="none" spc="-9" normalizeH="0" baseline="0" noProof="0" dirty="0">
                <a:ln>
                  <a:noFill/>
                </a:ln>
                <a:solidFill>
                  <a:srgbClr val="177245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as</a:t>
            </a:r>
            <a:r>
              <a:rPr kumimoji="0" sz="971" b="0" i="0" u="none" strike="noStrike" kern="1200" cap="none" spc="-93" normalizeH="0" baseline="0" noProof="0" dirty="0">
                <a:ln>
                  <a:noFill/>
                </a:ln>
                <a:solidFill>
                  <a:srgbClr val="177245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 </a:t>
            </a:r>
            <a:r>
              <a:rPr kumimoji="0" sz="971" b="0" i="0" u="none" strike="noStrike" kern="120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wn</a:t>
            </a:r>
            <a:endParaRPr kumimoji="0" sz="97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Mono CJK JP Regular"/>
              <a:ea typeface="+mn-ea"/>
              <a:cs typeface="Noto Sans Mono CJK JP Regular"/>
            </a:endParaRPr>
          </a:p>
          <a:p>
            <a:pPr marL="85730" marR="0" lvl="0" indent="0" algn="l" defTabSz="806867" rtl="0" eaLnBrk="1" fontAlgn="auto" latinLnBrk="0" hangingPunct="1">
              <a:lnSpc>
                <a:spcPts val="111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71" b="0" i="0" u="none" strike="noStrike" kern="120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poses </a:t>
            </a:r>
            <a:r>
              <a:rPr kumimoji="0" sz="97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= { </a:t>
            </a:r>
            <a:r>
              <a:rPr kumimoji="0" sz="971" b="0" i="0" u="none" strike="noStrike" kern="1200" cap="none" spc="-18" normalizeH="0" baseline="0" noProof="0" dirty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'n'</a:t>
            </a:r>
            <a:r>
              <a:rPr kumimoji="0" sz="971" b="0" i="0" u="none" strike="noStrike" kern="120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:</a:t>
            </a:r>
            <a:r>
              <a:rPr kumimoji="0" sz="971" b="0" i="0" u="none" strike="noStrike" kern="1200" cap="none" spc="-18" normalizeH="0" baseline="0" noProof="0" dirty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'noun', 'v'</a:t>
            </a:r>
            <a:r>
              <a:rPr kumimoji="0" sz="971" b="0" i="0" u="none" strike="noStrike" kern="120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:</a:t>
            </a:r>
            <a:r>
              <a:rPr kumimoji="0" sz="971" b="0" i="0" u="none" strike="noStrike" kern="1200" cap="none" spc="-18" normalizeH="0" baseline="0" noProof="0" dirty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'verb', 's'</a:t>
            </a:r>
            <a:r>
              <a:rPr kumimoji="0" sz="971" b="0" i="0" u="none" strike="noStrike" kern="120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:</a:t>
            </a:r>
            <a:r>
              <a:rPr kumimoji="0" sz="971" b="0" i="0" u="none" strike="noStrike" kern="1200" cap="none" spc="-18" normalizeH="0" baseline="0" noProof="0" dirty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'adj (s)', 'a'</a:t>
            </a:r>
            <a:r>
              <a:rPr kumimoji="0" sz="971" b="0" i="0" u="none" strike="noStrike" kern="120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:</a:t>
            </a:r>
            <a:r>
              <a:rPr kumimoji="0" sz="971" b="0" i="0" u="none" strike="noStrike" kern="1200" cap="none" spc="-18" normalizeH="0" baseline="0" noProof="0" dirty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'adj',</a:t>
            </a:r>
            <a:r>
              <a:rPr kumimoji="0" sz="971" b="0" i="0" u="none" strike="noStrike" kern="1200" cap="none" spc="-132" normalizeH="0" baseline="0" noProof="0" dirty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 </a:t>
            </a:r>
            <a:r>
              <a:rPr kumimoji="0" sz="971" b="0" i="0" u="none" strike="noStrike" kern="1200" cap="none" spc="-18" normalizeH="0" baseline="0" noProof="0" dirty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'r'</a:t>
            </a:r>
            <a:r>
              <a:rPr kumimoji="0" sz="971" b="0" i="0" u="none" strike="noStrike" kern="120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:</a:t>
            </a:r>
            <a:r>
              <a:rPr kumimoji="0" sz="971" b="0" i="0" u="none" strike="noStrike" kern="1200" cap="none" spc="-18" normalizeH="0" baseline="0" noProof="0" dirty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'adv'</a:t>
            </a:r>
            <a:r>
              <a:rPr kumimoji="0" sz="971" b="0" i="0" u="none" strike="noStrike" kern="120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}</a:t>
            </a:r>
            <a:endParaRPr kumimoji="0" sz="97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Mono CJK JP Regular"/>
              <a:ea typeface="+mn-ea"/>
              <a:cs typeface="Noto Sans Mono CJK JP Regular"/>
            </a:endParaRPr>
          </a:p>
          <a:p>
            <a:pPr marL="85730" marR="0" lvl="0" indent="0" algn="l" defTabSz="806867" rtl="0" eaLnBrk="1" fontAlgn="auto" latinLnBrk="0" hangingPunct="1">
              <a:lnSpc>
                <a:spcPts val="115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71" b="0" i="0" u="none" strike="noStrike" kern="1200" cap="none" spc="-13" normalizeH="0" baseline="0" noProof="0" dirty="0">
                <a:ln>
                  <a:noFill/>
                </a:ln>
                <a:solidFill>
                  <a:srgbClr val="177245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for </a:t>
            </a:r>
            <a:r>
              <a:rPr kumimoji="0" sz="971" b="0" i="0" u="none" strike="noStrike" kern="120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synset </a:t>
            </a:r>
            <a:r>
              <a:rPr kumimoji="0" sz="971" b="0" i="0" u="none" strike="noStrike" kern="1200" cap="none" spc="-9" normalizeH="0" baseline="0" noProof="0" dirty="0">
                <a:ln>
                  <a:noFill/>
                </a:ln>
                <a:solidFill>
                  <a:srgbClr val="177245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in</a:t>
            </a:r>
            <a:r>
              <a:rPr kumimoji="0" sz="971" b="0" i="0" u="none" strike="noStrike" kern="1200" cap="none" spc="-71" normalizeH="0" baseline="0" noProof="0" dirty="0">
                <a:ln>
                  <a:noFill/>
                </a:ln>
                <a:solidFill>
                  <a:srgbClr val="177245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 </a:t>
            </a:r>
            <a:r>
              <a:rPr kumimoji="0" sz="971" b="0" i="0" u="none" strike="noStrike" kern="120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wn.synsets(</a:t>
            </a:r>
            <a:r>
              <a:rPr kumimoji="0" sz="971" b="0" i="0" u="none" strike="noStrike" kern="1200" cap="none" spc="-18" normalizeH="0" baseline="0" noProof="0" dirty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"good"</a:t>
            </a:r>
            <a:r>
              <a:rPr kumimoji="0" sz="971" b="0" i="0" u="none" strike="noStrike" kern="120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):</a:t>
            </a:r>
            <a:endParaRPr kumimoji="0" sz="97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Mono CJK JP Regular"/>
              <a:ea typeface="+mn-ea"/>
              <a:cs typeface="Noto Sans Mono CJK JP Regular"/>
            </a:endParaRPr>
          </a:p>
          <a:p>
            <a:pPr marL="324988" marR="0" lvl="0" indent="0" algn="l" defTabSz="806867" rtl="0" eaLnBrk="1" fontAlgn="auto" latinLnBrk="0" hangingPunct="1">
              <a:lnSpc>
                <a:spcPts val="114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71" b="0" i="0" u="none" strike="noStrike" kern="1200" cap="none" spc="-18" normalizeH="0" baseline="0" noProof="0" dirty="0">
                <a:ln>
                  <a:noFill/>
                </a:ln>
                <a:solidFill>
                  <a:srgbClr val="177245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print</a:t>
            </a:r>
            <a:r>
              <a:rPr kumimoji="0" sz="971" b="0" i="0" u="none" strike="noStrike" kern="120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(</a:t>
            </a:r>
            <a:r>
              <a:rPr kumimoji="0" sz="971" b="0" i="0" u="none" strike="noStrike" kern="1200" cap="none" spc="-18" normalizeH="0" baseline="0" noProof="0" dirty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"{}:</a:t>
            </a:r>
            <a:r>
              <a:rPr kumimoji="0" sz="971" b="0" i="0" u="none" strike="noStrike" kern="1200" cap="none" spc="-35" normalizeH="0" baseline="0" noProof="0" dirty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 </a:t>
            </a:r>
            <a:r>
              <a:rPr kumimoji="0" sz="971" b="0" i="0" u="none" strike="noStrike" kern="1200" cap="none" spc="-18" normalizeH="0" baseline="0" noProof="0" dirty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{}"</a:t>
            </a:r>
            <a:r>
              <a:rPr kumimoji="0" sz="971" b="0" i="0" u="none" strike="noStrike" kern="120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.format(poses[synset.pos()],</a:t>
            </a:r>
            <a:endParaRPr kumimoji="0" sz="97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Mono CJK JP Regular"/>
              <a:ea typeface="+mn-ea"/>
              <a:cs typeface="Noto Sans Mono CJK JP Regular"/>
            </a:endParaRPr>
          </a:p>
          <a:p>
            <a:pPr marL="802944" marR="0" lvl="0" indent="0" algn="l" defTabSz="806867" rtl="0" eaLnBrk="1" fontAlgn="auto" latinLnBrk="0" hangingPunct="1">
              <a:lnSpc>
                <a:spcPts val="115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971" b="0" i="0" u="none" strike="noStrike" kern="1200" cap="none" spc="-9" normalizeH="0" baseline="0" noProof="0" dirty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", </a:t>
            </a:r>
            <a:r>
              <a:rPr kumimoji="0" sz="971" b="0" i="0" u="none" strike="noStrike" kern="1200" cap="none" spc="-18" normalizeH="0" baseline="0" noProof="0" dirty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"</a:t>
            </a:r>
            <a:r>
              <a:rPr kumimoji="0" sz="971" b="0" i="0" u="none" strike="noStrike" kern="120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.join([l.name() </a:t>
            </a:r>
            <a:r>
              <a:rPr kumimoji="0" sz="971" b="0" i="0" u="none" strike="noStrike" kern="1200" cap="none" spc="-13" normalizeH="0" baseline="0" noProof="0" dirty="0">
                <a:ln>
                  <a:noFill/>
                </a:ln>
                <a:solidFill>
                  <a:srgbClr val="177245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for </a:t>
            </a:r>
            <a:r>
              <a:rPr kumimoji="0" sz="971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l </a:t>
            </a:r>
            <a:r>
              <a:rPr kumimoji="0" sz="971" b="0" i="0" u="none" strike="noStrike" kern="1200" cap="none" spc="-9" normalizeH="0" baseline="0" noProof="0" dirty="0">
                <a:ln>
                  <a:noFill/>
                </a:ln>
                <a:solidFill>
                  <a:srgbClr val="177245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in</a:t>
            </a:r>
            <a:r>
              <a:rPr kumimoji="0" sz="971" b="0" i="0" u="none" strike="noStrike" kern="1200" cap="none" spc="-137" normalizeH="0" baseline="0" noProof="0" dirty="0">
                <a:ln>
                  <a:noFill/>
                </a:ln>
                <a:solidFill>
                  <a:srgbClr val="177245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 </a:t>
            </a:r>
            <a:r>
              <a:rPr kumimoji="0" sz="971" b="0" i="0" u="none" strike="noStrike" kern="120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synset.lemmas()])))</a:t>
            </a:r>
            <a:endParaRPr kumimoji="0" sz="971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Mono CJK JP Regular"/>
              <a:ea typeface="+mn-ea"/>
              <a:cs typeface="Noto Sans Mono CJK JP Regular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141752" y="2432293"/>
            <a:ext cx="3108511" cy="797775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44824" rIns="0" bIns="0" rtlCol="0">
            <a:spAutoFit/>
          </a:bodyPr>
          <a:lstStyle/>
          <a:p>
            <a:pPr marL="85730" marR="140081" lvl="0" indent="0" algn="l" defTabSz="806867" rtl="0" eaLnBrk="1" fontAlgn="auto" latinLnBrk="0" hangingPunct="1">
              <a:lnSpc>
                <a:spcPct val="99000"/>
              </a:lnSpc>
              <a:spcBef>
                <a:spcPts val="35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35" b="0" i="0" u="none" strike="noStrike" kern="1200" cap="none" spc="-9" normalizeH="0" baseline="0" noProof="0" dirty="0">
                <a:ln>
                  <a:noFill/>
                </a:ln>
                <a:solidFill>
                  <a:srgbClr val="177245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from </a:t>
            </a:r>
            <a:r>
              <a:rPr kumimoji="0" sz="1235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nltk.corpus </a:t>
            </a:r>
            <a:r>
              <a:rPr kumimoji="0" sz="1235" b="0" i="0" u="none" strike="noStrike" kern="1200" cap="none" spc="-9" normalizeH="0" baseline="0" noProof="0" dirty="0">
                <a:ln>
                  <a:noFill/>
                </a:ln>
                <a:solidFill>
                  <a:srgbClr val="177245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import </a:t>
            </a:r>
            <a:r>
              <a:rPr kumimoji="0" sz="1235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wordnet </a:t>
            </a:r>
            <a:r>
              <a:rPr kumimoji="0" sz="1235" b="0" i="0" u="none" strike="noStrike" kern="1200" cap="none" spc="-4" normalizeH="0" baseline="0" noProof="0" dirty="0">
                <a:ln>
                  <a:noFill/>
                </a:ln>
                <a:solidFill>
                  <a:srgbClr val="177245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as </a:t>
            </a:r>
            <a:r>
              <a:rPr kumimoji="0" sz="1235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wn  panda </a:t>
            </a:r>
            <a:r>
              <a:rPr kumimoji="0" sz="12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= </a:t>
            </a:r>
            <a:r>
              <a:rPr kumimoji="0" sz="1235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wn.synset(</a:t>
            </a:r>
            <a:r>
              <a:rPr kumimoji="0" sz="1235" b="0" i="0" u="none" strike="noStrike" kern="1200" cap="none" spc="-9" normalizeH="0" baseline="0" noProof="0" dirty="0">
                <a:ln>
                  <a:noFill/>
                </a:ln>
                <a:solidFill>
                  <a:srgbClr val="A4001D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"panda.n.01"</a:t>
            </a:r>
            <a:r>
              <a:rPr kumimoji="0" sz="1235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)  hyper </a:t>
            </a:r>
            <a:r>
              <a:rPr kumimoji="0" sz="123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= </a:t>
            </a:r>
            <a:r>
              <a:rPr kumimoji="0" sz="1235" b="0" i="0" u="none" strike="noStrike" kern="1200" cap="none" spc="-9" normalizeH="0" baseline="0" noProof="0" dirty="0">
                <a:ln>
                  <a:noFill/>
                </a:ln>
                <a:solidFill>
                  <a:srgbClr val="177245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lambda </a:t>
            </a:r>
            <a:r>
              <a:rPr kumimoji="0" sz="1235" b="0" i="0" u="none" strike="noStrike" kern="1200" cap="none" spc="-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s: </a:t>
            </a:r>
            <a:r>
              <a:rPr kumimoji="0" sz="1235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s.hypernyms()  </a:t>
            </a:r>
            <a:r>
              <a:rPr kumimoji="0" sz="1235" b="0" i="0" u="none" strike="noStrike" kern="1200" cap="none" spc="-9" normalizeH="0" baseline="0" noProof="0" dirty="0">
                <a:ln>
                  <a:noFill/>
                </a:ln>
                <a:solidFill>
                  <a:srgbClr val="177245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list</a:t>
            </a:r>
            <a:r>
              <a:rPr kumimoji="0" sz="1235" b="0" i="0" u="none" strike="noStrike" kern="1200" cap="none" spc="-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Mono CJK JP Regular"/>
                <a:ea typeface="+mn-ea"/>
                <a:cs typeface="Noto Sans Mono CJK JP Regular"/>
              </a:rPr>
              <a:t>(panda.closure(hyper))</a:t>
            </a:r>
            <a:endParaRPr kumimoji="0" sz="1235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Mono CJK JP Regular"/>
              <a:ea typeface="+mn-ea"/>
              <a:cs typeface="Noto Sans Mono CJK JP Regular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C46C32-D860-46E8-A95A-E6596CAB498A}"/>
              </a:ext>
            </a:extLst>
          </p:cNvPr>
          <p:cNvSpPr txBox="1"/>
          <p:nvPr/>
        </p:nvSpPr>
        <p:spPr>
          <a:xfrm>
            <a:off x="0" y="6581001"/>
            <a:ext cx="1503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Christopher Manning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47350" y="2712878"/>
            <a:ext cx="300101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Change</a:t>
            </a:r>
            <a:r>
              <a:rPr sz="14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f</a:t>
            </a:r>
            <a:r>
              <a:rPr sz="1400" spc="-7" baseline="-31250" dirty="0">
                <a:solidFill>
                  <a:srgbClr val="FF0000"/>
                </a:solidFill>
                <a:latin typeface="Arial MT"/>
                <a:cs typeface="Arial MT"/>
              </a:rPr>
              <a:t>att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(.)</a:t>
            </a:r>
            <a:r>
              <a:rPr sz="14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to</a:t>
            </a:r>
            <a:r>
              <a:rPr sz="14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a</a:t>
            </a:r>
            <a:r>
              <a:rPr sz="14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simple</a:t>
            </a:r>
            <a:r>
              <a:rPr sz="140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dot</a:t>
            </a:r>
            <a:r>
              <a:rPr sz="14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product</a:t>
            </a:r>
            <a:endParaRPr sz="1400">
              <a:latin typeface="Arial MT"/>
              <a:cs typeface="Arial MT"/>
            </a:endParaRPr>
          </a:p>
          <a:p>
            <a:pPr marL="495300" marR="30480" indent="-279400">
              <a:tabLst>
                <a:tab pos="494665" algn="l"/>
              </a:tabLst>
            </a:pPr>
            <a:r>
              <a:rPr sz="1400" dirty="0">
                <a:latin typeface="Arial MT"/>
                <a:cs typeface="Arial MT"/>
              </a:rPr>
              <a:t>-	</a:t>
            </a:r>
            <a:r>
              <a:rPr sz="1400" spc="-5" dirty="0">
                <a:latin typeface="Arial MT"/>
                <a:cs typeface="Arial MT"/>
              </a:rPr>
              <a:t>only works well with </a:t>
            </a:r>
            <a:r>
              <a:rPr sz="1400" dirty="0">
                <a:latin typeface="Arial MT"/>
                <a:cs typeface="Arial MT"/>
              </a:rPr>
              <a:t>key &amp; value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transformation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trick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(will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mention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 </a:t>
            </a:r>
            <a:r>
              <a:rPr sz="1400" spc="-3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few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slides)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3025" y="930588"/>
            <a:ext cx="830729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000" b="0" spc="-5" dirty="0"/>
              <a:t>General</a:t>
            </a:r>
            <a:r>
              <a:rPr sz="3000" b="0" spc="-55" dirty="0"/>
              <a:t> </a:t>
            </a:r>
            <a:r>
              <a:rPr sz="3000" b="0" spc="-5" dirty="0"/>
              <a:t>attention</a:t>
            </a:r>
            <a:r>
              <a:rPr sz="3000" b="0" spc="-45" dirty="0"/>
              <a:t> </a:t>
            </a:r>
            <a:r>
              <a:rPr lang="en-US" sz="3000" b="0" spc="-5" dirty="0"/>
              <a:t>layer (alternative slide)</a:t>
            </a:r>
            <a:endParaRPr sz="3000" b="0" dirty="0"/>
          </a:p>
        </p:txBody>
      </p:sp>
      <p:sp>
        <p:nvSpPr>
          <p:cNvPr id="4" name="object 4"/>
          <p:cNvSpPr txBox="1"/>
          <p:nvPr/>
        </p:nvSpPr>
        <p:spPr>
          <a:xfrm>
            <a:off x="2566540" y="4133547"/>
            <a:ext cx="179536" cy="7023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 MT"/>
                <a:cs typeface="Arial MT"/>
              </a:rPr>
              <a:t>Alignment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48934" y="1670377"/>
            <a:ext cx="1593850" cy="3723640"/>
            <a:chOff x="648934" y="813127"/>
            <a:chExt cx="1593850" cy="3723640"/>
          </a:xfrm>
        </p:grpSpPr>
        <p:sp>
          <p:nvSpPr>
            <p:cNvPr id="6" name="object 6"/>
            <p:cNvSpPr/>
            <p:nvPr/>
          </p:nvSpPr>
          <p:spPr>
            <a:xfrm>
              <a:off x="1601588" y="4252024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D9EA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01588" y="4252024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761432" y="4098874"/>
              <a:ext cx="1270" cy="153670"/>
            </a:xfrm>
            <a:custGeom>
              <a:avLst/>
              <a:gdLst/>
              <a:ahLst/>
              <a:cxnLst/>
              <a:rect l="l" t="t" r="r" b="b"/>
              <a:pathLst>
                <a:path w="1269" h="153670">
                  <a:moveTo>
                    <a:pt x="655" y="153150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45699" y="4055649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0" y="43292"/>
                  </a:moveTo>
                  <a:lnTo>
                    <a:pt x="15547" y="0"/>
                  </a:lnTo>
                  <a:lnTo>
                    <a:pt x="31465" y="43157"/>
                  </a:lnTo>
                  <a:lnTo>
                    <a:pt x="0" y="43292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745699" y="4055649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5" y="43157"/>
                  </a:moveTo>
                  <a:lnTo>
                    <a:pt x="15547" y="0"/>
                  </a:lnTo>
                  <a:lnTo>
                    <a:pt x="0" y="43292"/>
                  </a:lnTo>
                  <a:lnTo>
                    <a:pt x="31465" y="43157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17124" y="2411574"/>
              <a:ext cx="727710" cy="870585"/>
            </a:xfrm>
            <a:custGeom>
              <a:avLst/>
              <a:gdLst/>
              <a:ahLst/>
              <a:cxnLst/>
              <a:rect l="l" t="t" r="r" b="b"/>
              <a:pathLst>
                <a:path w="727710" h="870585">
                  <a:moveTo>
                    <a:pt x="84638" y="870299"/>
                  </a:moveTo>
                  <a:lnTo>
                    <a:pt x="0" y="870299"/>
                  </a:lnTo>
                  <a:lnTo>
                    <a:pt x="0" y="0"/>
                  </a:lnTo>
                  <a:lnTo>
                    <a:pt x="727388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44513" y="239584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0" y="31465"/>
                  </a:moveTo>
                  <a:lnTo>
                    <a:pt x="0" y="0"/>
                  </a:lnTo>
                  <a:lnTo>
                    <a:pt x="43225" y="15732"/>
                  </a:lnTo>
                  <a:lnTo>
                    <a:pt x="0" y="31465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44513" y="239584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0" y="31465"/>
                  </a:moveTo>
                  <a:lnTo>
                    <a:pt x="43225" y="15732"/>
                  </a:lnTo>
                  <a:lnTo>
                    <a:pt x="0" y="0"/>
                  </a:lnTo>
                  <a:lnTo>
                    <a:pt x="0" y="31465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22763" y="3282019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322" y="0"/>
                  </a:lnTo>
                </a:path>
              </a:pathLst>
            </a:custGeom>
            <a:ln w="1103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525243" y="3265529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157" y="31464"/>
                  </a:moveTo>
                  <a:lnTo>
                    <a:pt x="0" y="0"/>
                  </a:lnTo>
                  <a:lnTo>
                    <a:pt x="43303" y="15515"/>
                  </a:lnTo>
                  <a:lnTo>
                    <a:pt x="157" y="31464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25243" y="3265529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157" y="31464"/>
                  </a:moveTo>
                  <a:lnTo>
                    <a:pt x="43303" y="15515"/>
                  </a:lnTo>
                  <a:lnTo>
                    <a:pt x="0" y="0"/>
                  </a:lnTo>
                  <a:lnTo>
                    <a:pt x="157" y="31464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22763" y="3584369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322" y="0"/>
                  </a:lnTo>
                </a:path>
              </a:pathLst>
            </a:custGeom>
            <a:ln w="1103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525243" y="3567879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157" y="31464"/>
                  </a:moveTo>
                  <a:lnTo>
                    <a:pt x="0" y="0"/>
                  </a:lnTo>
                  <a:lnTo>
                    <a:pt x="43303" y="15515"/>
                  </a:lnTo>
                  <a:lnTo>
                    <a:pt x="157" y="31464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525243" y="3567879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157" y="31464"/>
                  </a:moveTo>
                  <a:lnTo>
                    <a:pt x="43303" y="15515"/>
                  </a:lnTo>
                  <a:lnTo>
                    <a:pt x="0" y="0"/>
                  </a:lnTo>
                  <a:lnTo>
                    <a:pt x="157" y="31464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42848" y="2088907"/>
              <a:ext cx="804545" cy="1503045"/>
            </a:xfrm>
            <a:custGeom>
              <a:avLst/>
              <a:gdLst/>
              <a:ahLst/>
              <a:cxnLst/>
              <a:rect l="l" t="t" r="r" b="b"/>
              <a:pathLst>
                <a:path w="804544" h="1503045">
                  <a:moveTo>
                    <a:pt x="158914" y="1502992"/>
                  </a:moveTo>
                  <a:lnTo>
                    <a:pt x="0" y="1502992"/>
                  </a:lnTo>
                  <a:lnTo>
                    <a:pt x="0" y="0"/>
                  </a:lnTo>
                  <a:lnTo>
                    <a:pt x="804402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46671" y="2073185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1160" y="31443"/>
                  </a:moveTo>
                  <a:lnTo>
                    <a:pt x="0" y="0"/>
                  </a:lnTo>
                  <a:lnTo>
                    <a:pt x="43776" y="14128"/>
                  </a:lnTo>
                  <a:lnTo>
                    <a:pt x="1160" y="31443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46671" y="2073185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1160" y="31443"/>
                  </a:moveTo>
                  <a:lnTo>
                    <a:pt x="43776" y="14128"/>
                  </a:lnTo>
                  <a:lnTo>
                    <a:pt x="0" y="0"/>
                  </a:lnTo>
                  <a:lnTo>
                    <a:pt x="1160" y="31443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22763" y="3902069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322" y="0"/>
                  </a:lnTo>
                </a:path>
              </a:pathLst>
            </a:custGeom>
            <a:ln w="1103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25243" y="3885579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157" y="31464"/>
                  </a:moveTo>
                  <a:lnTo>
                    <a:pt x="0" y="0"/>
                  </a:lnTo>
                  <a:lnTo>
                    <a:pt x="43303" y="15515"/>
                  </a:lnTo>
                  <a:lnTo>
                    <a:pt x="157" y="31464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25243" y="3885579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157" y="31464"/>
                  </a:moveTo>
                  <a:lnTo>
                    <a:pt x="43303" y="15515"/>
                  </a:lnTo>
                  <a:lnTo>
                    <a:pt x="0" y="0"/>
                  </a:lnTo>
                  <a:lnTo>
                    <a:pt x="157" y="31464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53697" y="1791725"/>
              <a:ext cx="890905" cy="2110740"/>
            </a:xfrm>
            <a:custGeom>
              <a:avLst/>
              <a:gdLst/>
              <a:ahLst/>
              <a:cxnLst/>
              <a:rect l="l" t="t" r="r" b="b"/>
              <a:pathLst>
                <a:path w="890905" h="2110740">
                  <a:moveTo>
                    <a:pt x="248065" y="2110199"/>
                  </a:moveTo>
                  <a:lnTo>
                    <a:pt x="0" y="2110199"/>
                  </a:lnTo>
                  <a:lnTo>
                    <a:pt x="0" y="0"/>
                  </a:lnTo>
                  <a:lnTo>
                    <a:pt x="890815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44513" y="177599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0" y="31465"/>
                  </a:moveTo>
                  <a:lnTo>
                    <a:pt x="0" y="0"/>
                  </a:lnTo>
                  <a:lnTo>
                    <a:pt x="43225" y="15732"/>
                  </a:lnTo>
                  <a:lnTo>
                    <a:pt x="0" y="31465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544513" y="177599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0" y="31465"/>
                  </a:moveTo>
                  <a:lnTo>
                    <a:pt x="43225" y="15732"/>
                  </a:lnTo>
                  <a:lnTo>
                    <a:pt x="0" y="0"/>
                  </a:lnTo>
                  <a:lnTo>
                    <a:pt x="0" y="31465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46106" y="25785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0" y="43398"/>
                  </a:moveTo>
                  <a:lnTo>
                    <a:pt x="15249" y="0"/>
                  </a:lnTo>
                  <a:lnTo>
                    <a:pt x="31463" y="43046"/>
                  </a:lnTo>
                  <a:lnTo>
                    <a:pt x="0" y="43398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46106" y="25785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3" y="43046"/>
                  </a:moveTo>
                  <a:lnTo>
                    <a:pt x="15249" y="0"/>
                  </a:lnTo>
                  <a:lnTo>
                    <a:pt x="0" y="43398"/>
                  </a:lnTo>
                  <a:lnTo>
                    <a:pt x="31463" y="43046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916560" y="817889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4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FCE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916560" y="817889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4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2561440" y="2724479"/>
            <a:ext cx="179536" cy="6261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 MT"/>
                <a:cs typeface="Arial MT"/>
              </a:rPr>
              <a:t>Attention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761838" y="3860021"/>
            <a:ext cx="1270" cy="104139"/>
          </a:xfrm>
          <a:custGeom>
            <a:avLst/>
            <a:gdLst/>
            <a:ahLst/>
            <a:cxnLst/>
            <a:rect l="l" t="t" r="r" b="b"/>
            <a:pathLst>
              <a:path w="1269" h="104139">
                <a:moveTo>
                  <a:pt x="1161" y="103953"/>
                </a:moveTo>
                <a:lnTo>
                  <a:pt x="0" y="0"/>
                </a:lnTo>
              </a:path>
            </a:pathLst>
          </a:custGeom>
          <a:ln w="952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1741345" y="3812035"/>
            <a:ext cx="41275" cy="53340"/>
            <a:chOff x="1741344" y="2954785"/>
            <a:chExt cx="41275" cy="53340"/>
          </a:xfrm>
        </p:grpSpPr>
        <p:sp>
          <p:nvSpPr>
            <p:cNvPr id="36" name="object 36"/>
            <p:cNvSpPr/>
            <p:nvPr/>
          </p:nvSpPr>
          <p:spPr>
            <a:xfrm>
              <a:off x="1746106" y="29595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0" y="43398"/>
                  </a:moveTo>
                  <a:lnTo>
                    <a:pt x="15249" y="0"/>
                  </a:lnTo>
                  <a:lnTo>
                    <a:pt x="31463" y="43046"/>
                  </a:lnTo>
                  <a:lnTo>
                    <a:pt x="0" y="43398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46106" y="29595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3" y="43046"/>
                  </a:moveTo>
                  <a:lnTo>
                    <a:pt x="15249" y="0"/>
                  </a:lnTo>
                  <a:lnTo>
                    <a:pt x="0" y="43398"/>
                  </a:lnTo>
                  <a:lnTo>
                    <a:pt x="31463" y="43046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600924" y="3595817"/>
            <a:ext cx="963294" cy="19236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marL="214629">
              <a:spcBef>
                <a:spcPts val="60"/>
              </a:spcBef>
            </a:pPr>
            <a:r>
              <a:rPr sz="1200" dirty="0">
                <a:latin typeface="Arial MT"/>
                <a:cs typeface="Arial MT"/>
              </a:rPr>
              <a:t>softmax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761838" y="3479021"/>
            <a:ext cx="1270" cy="104139"/>
          </a:xfrm>
          <a:custGeom>
            <a:avLst/>
            <a:gdLst/>
            <a:ahLst/>
            <a:cxnLst/>
            <a:rect l="l" t="t" r="r" b="b"/>
            <a:pathLst>
              <a:path w="1269" h="104139">
                <a:moveTo>
                  <a:pt x="1161" y="103953"/>
                </a:moveTo>
                <a:lnTo>
                  <a:pt x="0" y="0"/>
                </a:lnTo>
              </a:path>
            </a:pathLst>
          </a:custGeom>
          <a:ln w="952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1916560" y="1675140"/>
            <a:ext cx="321310" cy="2269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algn="ctr">
              <a:spcBef>
                <a:spcPts val="330"/>
              </a:spcBef>
            </a:pPr>
            <a:r>
              <a:rPr sz="1200" dirty="0">
                <a:latin typeface="Arial MT"/>
                <a:cs typeface="Arial MT"/>
              </a:rPr>
              <a:t>c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596163" y="2106212"/>
            <a:ext cx="972819" cy="374650"/>
            <a:chOff x="1596162" y="1248962"/>
            <a:chExt cx="972819" cy="374650"/>
          </a:xfrm>
        </p:grpSpPr>
        <p:sp>
          <p:nvSpPr>
            <p:cNvPr id="42" name="object 42"/>
            <p:cNvSpPr/>
            <p:nvPr/>
          </p:nvSpPr>
          <p:spPr>
            <a:xfrm>
              <a:off x="1772556" y="1514270"/>
              <a:ext cx="1270" cy="104139"/>
            </a:xfrm>
            <a:custGeom>
              <a:avLst/>
              <a:gdLst/>
              <a:ahLst/>
              <a:cxnLst/>
              <a:rect l="l" t="t" r="r" b="b"/>
              <a:pathLst>
                <a:path w="1269" h="104140">
                  <a:moveTo>
                    <a:pt x="1161" y="103953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756824" y="14710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5">
                  <a:moveTo>
                    <a:pt x="0" y="43398"/>
                  </a:moveTo>
                  <a:lnTo>
                    <a:pt x="15249" y="0"/>
                  </a:lnTo>
                  <a:lnTo>
                    <a:pt x="31463" y="43046"/>
                  </a:lnTo>
                  <a:lnTo>
                    <a:pt x="0" y="43398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56824" y="14710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5">
                  <a:moveTo>
                    <a:pt x="31463" y="43046"/>
                  </a:moveTo>
                  <a:lnTo>
                    <a:pt x="15249" y="0"/>
                  </a:lnTo>
                  <a:lnTo>
                    <a:pt x="0" y="43398"/>
                  </a:lnTo>
                  <a:lnTo>
                    <a:pt x="31463" y="43046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600924" y="1253725"/>
              <a:ext cx="963294" cy="211454"/>
            </a:xfrm>
            <a:custGeom>
              <a:avLst/>
              <a:gdLst/>
              <a:ahLst/>
              <a:cxnLst/>
              <a:rect l="l" t="t" r="r" b="b"/>
              <a:pathLst>
                <a:path w="963294" h="211455">
                  <a:moveTo>
                    <a:pt x="0" y="0"/>
                  </a:moveTo>
                  <a:lnTo>
                    <a:pt x="963299" y="0"/>
                  </a:lnTo>
                  <a:lnTo>
                    <a:pt x="963299" y="210899"/>
                  </a:lnTo>
                  <a:lnTo>
                    <a:pt x="0" y="2108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1733114" y="2106188"/>
            <a:ext cx="6985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dirty="0">
                <a:latin typeface="Arial MT"/>
                <a:cs typeface="Arial MT"/>
              </a:rPr>
              <a:t>mul</a:t>
            </a:r>
            <a:r>
              <a:rPr sz="1200" spc="-5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+</a:t>
            </a:r>
            <a:r>
              <a:rPr sz="1200" spc="-4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add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897000" y="1967897"/>
            <a:ext cx="1201420" cy="2936240"/>
            <a:chOff x="897000" y="1110647"/>
            <a:chExt cx="1201420" cy="2936240"/>
          </a:xfrm>
        </p:grpSpPr>
        <p:sp>
          <p:nvSpPr>
            <p:cNvPr id="48" name="object 48"/>
            <p:cNvSpPr/>
            <p:nvPr/>
          </p:nvSpPr>
          <p:spPr>
            <a:xfrm>
              <a:off x="901762" y="3762124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B4A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01762" y="3762124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077343" y="1158632"/>
              <a:ext cx="1270" cy="104139"/>
            </a:xfrm>
            <a:custGeom>
              <a:avLst/>
              <a:gdLst/>
              <a:ahLst/>
              <a:cxnLst/>
              <a:rect l="l" t="t" r="r" b="b"/>
              <a:pathLst>
                <a:path w="1269" h="104140">
                  <a:moveTo>
                    <a:pt x="1161" y="103953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061611" y="1115409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5">
                  <a:moveTo>
                    <a:pt x="0" y="43398"/>
                  </a:moveTo>
                  <a:lnTo>
                    <a:pt x="15248" y="0"/>
                  </a:lnTo>
                  <a:lnTo>
                    <a:pt x="31463" y="43046"/>
                  </a:lnTo>
                  <a:lnTo>
                    <a:pt x="0" y="43398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061611" y="1115409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5">
                  <a:moveTo>
                    <a:pt x="31463" y="43046"/>
                  </a:moveTo>
                  <a:lnTo>
                    <a:pt x="15248" y="0"/>
                  </a:lnTo>
                  <a:lnTo>
                    <a:pt x="0" y="43398"/>
                  </a:lnTo>
                  <a:lnTo>
                    <a:pt x="31463" y="43046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2978974" y="1820354"/>
            <a:ext cx="262673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Outputs:</a:t>
            </a:r>
            <a:endParaRPr sz="1400" dirty="0">
              <a:latin typeface="Arial"/>
              <a:cs typeface="Arial"/>
            </a:endParaRPr>
          </a:p>
          <a:p>
            <a:pPr marL="12700"/>
            <a:r>
              <a:rPr sz="1400" dirty="0">
                <a:latin typeface="Arial MT"/>
                <a:cs typeface="Arial MT"/>
              </a:rPr>
              <a:t>context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vector: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b="1" dirty="0">
                <a:latin typeface="Arial"/>
                <a:cs typeface="Arial"/>
              </a:rPr>
              <a:t>c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(shape: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D)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077626" y="2890979"/>
            <a:ext cx="1494374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Operations: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3060000" y="3168986"/>
            <a:ext cx="2010664" cy="166712"/>
          </a:xfrm>
          <a:prstGeom prst="rect">
            <a:avLst/>
          </a:prstGeom>
          <a:ln w="19049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9845">
              <a:lnSpc>
                <a:spcPts val="1345"/>
              </a:lnSpc>
            </a:pPr>
            <a:r>
              <a:rPr sz="1400" spc="-5" dirty="0">
                <a:latin typeface="Arial MT"/>
                <a:cs typeface="Arial MT"/>
              </a:rPr>
              <a:t>Alignment: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10" dirty="0">
                <a:latin typeface="Arial MT"/>
                <a:cs typeface="Arial MT"/>
              </a:rPr>
              <a:t>e</a:t>
            </a:r>
            <a:r>
              <a:rPr sz="1400" spc="15" baseline="-31250" dirty="0">
                <a:latin typeface="Arial MT"/>
                <a:cs typeface="Arial MT"/>
              </a:rPr>
              <a:t>i</a:t>
            </a:r>
            <a:r>
              <a:rPr sz="1400" spc="142" baseline="-312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=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h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10" dirty="0">
                <a:latin typeface="Gadugi"/>
                <a:cs typeface="Gadugi"/>
              </a:rPr>
              <a:t>ᐧ</a:t>
            </a:r>
            <a:r>
              <a:rPr sz="1400" spc="-15" dirty="0">
                <a:latin typeface="Gadugi"/>
                <a:cs typeface="Gadugi"/>
              </a:rPr>
              <a:t> </a:t>
            </a:r>
            <a:r>
              <a:rPr sz="1400" dirty="0">
                <a:latin typeface="Arial MT"/>
                <a:cs typeface="Arial MT"/>
              </a:rPr>
              <a:t>x</a:t>
            </a:r>
            <a:r>
              <a:rPr sz="1400" baseline="-31250" dirty="0">
                <a:latin typeface="Arial MT"/>
                <a:cs typeface="Arial MT"/>
              </a:rPr>
              <a:t>i</a:t>
            </a:r>
            <a:endParaRPr sz="1400" baseline="-31250">
              <a:latin typeface="Arial MT"/>
              <a:cs typeface="Arial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3052225" y="3327075"/>
            <a:ext cx="224017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Attention: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=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softmax(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dirty="0">
                <a:latin typeface="Arial MT"/>
                <a:cs typeface="Arial MT"/>
              </a:rPr>
              <a:t>) </a:t>
            </a:r>
            <a:r>
              <a:rPr sz="1400" spc="-3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Output: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b="1" dirty="0">
                <a:latin typeface="Arial"/>
                <a:cs typeface="Arial"/>
              </a:rPr>
              <a:t>c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=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∑</a:t>
            </a:r>
            <a:r>
              <a:rPr sz="1400" baseline="-31250" dirty="0">
                <a:latin typeface="Arial MT"/>
                <a:cs typeface="Arial MT"/>
              </a:rPr>
              <a:t>i</a:t>
            </a:r>
            <a:r>
              <a:rPr sz="1400" spc="157" baseline="-312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</a:t>
            </a:r>
            <a:r>
              <a:rPr sz="1400" baseline="-31250" dirty="0">
                <a:latin typeface="Arial MT"/>
                <a:cs typeface="Arial MT"/>
              </a:rPr>
              <a:t>i</a:t>
            </a:r>
            <a:r>
              <a:rPr sz="1400" spc="-15" baseline="-312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x</a:t>
            </a:r>
            <a:r>
              <a:rPr sz="1400" baseline="-31250" dirty="0">
                <a:latin typeface="Arial MT"/>
                <a:cs typeface="Arial MT"/>
              </a:rPr>
              <a:t>i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901762" y="4619376"/>
            <a:ext cx="321310" cy="2269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93980">
              <a:spcBef>
                <a:spcPts val="330"/>
              </a:spcBef>
            </a:pPr>
            <a:r>
              <a:rPr sz="1200" dirty="0">
                <a:latin typeface="Arial MT"/>
                <a:cs typeface="Arial MT"/>
              </a:rPr>
              <a:t>x</a:t>
            </a:r>
            <a:r>
              <a:rPr sz="1200" baseline="-31250" dirty="0">
                <a:latin typeface="Arial MT"/>
                <a:cs typeface="Arial MT"/>
              </a:rPr>
              <a:t>2</a:t>
            </a:r>
            <a:endParaRPr sz="1200" baseline="-31250">
              <a:latin typeface="Arial MT"/>
              <a:cs typeface="Arial MT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897001" y="4304587"/>
            <a:ext cx="330835" cy="289560"/>
            <a:chOff x="897000" y="3447337"/>
            <a:chExt cx="330835" cy="289560"/>
          </a:xfrm>
        </p:grpSpPr>
        <p:sp>
          <p:nvSpPr>
            <p:cNvPr id="59" name="object 59"/>
            <p:cNvSpPr/>
            <p:nvPr/>
          </p:nvSpPr>
          <p:spPr>
            <a:xfrm>
              <a:off x="901762" y="3452100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B4A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01762" y="3452100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901762" y="4309351"/>
            <a:ext cx="321310" cy="2269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93980">
              <a:spcBef>
                <a:spcPts val="330"/>
              </a:spcBef>
            </a:pPr>
            <a:r>
              <a:rPr sz="1200" dirty="0">
                <a:latin typeface="Arial MT"/>
                <a:cs typeface="Arial MT"/>
              </a:rPr>
              <a:t>x</a:t>
            </a:r>
            <a:r>
              <a:rPr sz="1200" baseline="-31250" dirty="0">
                <a:latin typeface="Arial MT"/>
                <a:cs typeface="Arial MT"/>
              </a:rPr>
              <a:t>1</a:t>
            </a:r>
            <a:endParaRPr sz="1200" baseline="-31250">
              <a:latin typeface="Arial MT"/>
              <a:cs typeface="Arial MT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897001" y="3994562"/>
            <a:ext cx="330835" cy="289560"/>
            <a:chOff x="897000" y="3137312"/>
            <a:chExt cx="330835" cy="289560"/>
          </a:xfrm>
        </p:grpSpPr>
        <p:sp>
          <p:nvSpPr>
            <p:cNvPr id="63" name="object 63"/>
            <p:cNvSpPr/>
            <p:nvPr/>
          </p:nvSpPr>
          <p:spPr>
            <a:xfrm>
              <a:off x="901762" y="3142075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B4A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01762" y="3142075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901762" y="3999326"/>
            <a:ext cx="321310" cy="2269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93980">
              <a:spcBef>
                <a:spcPts val="330"/>
              </a:spcBef>
            </a:pPr>
            <a:r>
              <a:rPr sz="1200" dirty="0">
                <a:latin typeface="Arial MT"/>
                <a:cs typeface="Arial MT"/>
              </a:rPr>
              <a:t>x</a:t>
            </a:r>
            <a:r>
              <a:rPr sz="1200" baseline="-31250" dirty="0">
                <a:latin typeface="Arial MT"/>
                <a:cs typeface="Arial MT"/>
              </a:rPr>
              <a:t>0</a:t>
            </a:r>
            <a:endParaRPr sz="1200" baseline="-31250">
              <a:latin typeface="Arial MT"/>
              <a:cs typeface="Arial MT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1594279" y="4606937"/>
            <a:ext cx="330835" cy="289560"/>
            <a:chOff x="1594278" y="3749687"/>
            <a:chExt cx="330835" cy="289560"/>
          </a:xfrm>
        </p:grpSpPr>
        <p:sp>
          <p:nvSpPr>
            <p:cNvPr id="67" name="object 67"/>
            <p:cNvSpPr/>
            <p:nvPr/>
          </p:nvSpPr>
          <p:spPr>
            <a:xfrm>
              <a:off x="1599040" y="3754449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599040" y="3754449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1599040" y="4611699"/>
            <a:ext cx="321310" cy="219932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95250">
              <a:spcBef>
                <a:spcPts val="395"/>
              </a:spcBef>
            </a:pPr>
            <a:r>
              <a:rPr sz="1100" spc="5" dirty="0">
                <a:latin typeface="Arial MT"/>
                <a:cs typeface="Arial MT"/>
              </a:rPr>
              <a:t>e</a:t>
            </a:r>
            <a:r>
              <a:rPr sz="1050" spc="7" baseline="-31746" dirty="0">
                <a:latin typeface="Arial MT"/>
                <a:cs typeface="Arial MT"/>
              </a:rPr>
              <a:t>2</a:t>
            </a:r>
            <a:endParaRPr sz="1050" baseline="-31746">
              <a:latin typeface="Arial MT"/>
              <a:cs typeface="Arial MT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1594279" y="4296912"/>
            <a:ext cx="330835" cy="289560"/>
            <a:chOff x="1594278" y="3439662"/>
            <a:chExt cx="330835" cy="289560"/>
          </a:xfrm>
        </p:grpSpPr>
        <p:sp>
          <p:nvSpPr>
            <p:cNvPr id="71" name="object 71"/>
            <p:cNvSpPr/>
            <p:nvPr/>
          </p:nvSpPr>
          <p:spPr>
            <a:xfrm>
              <a:off x="1599040" y="3444425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599040" y="3444425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1599040" y="4301675"/>
            <a:ext cx="321310" cy="219932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95250">
              <a:spcBef>
                <a:spcPts val="395"/>
              </a:spcBef>
            </a:pPr>
            <a:r>
              <a:rPr sz="1100" spc="5" dirty="0">
                <a:latin typeface="Arial MT"/>
                <a:cs typeface="Arial MT"/>
              </a:rPr>
              <a:t>e</a:t>
            </a:r>
            <a:r>
              <a:rPr sz="1050" spc="7" baseline="-31746" dirty="0">
                <a:latin typeface="Arial MT"/>
                <a:cs typeface="Arial MT"/>
              </a:rPr>
              <a:t>1</a:t>
            </a:r>
            <a:endParaRPr sz="1050" baseline="-31746">
              <a:latin typeface="Arial MT"/>
              <a:cs typeface="Arial MT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1594279" y="3986887"/>
            <a:ext cx="330835" cy="289560"/>
            <a:chOff x="1594278" y="3129637"/>
            <a:chExt cx="330835" cy="289560"/>
          </a:xfrm>
        </p:grpSpPr>
        <p:sp>
          <p:nvSpPr>
            <p:cNvPr id="75" name="object 75"/>
            <p:cNvSpPr/>
            <p:nvPr/>
          </p:nvSpPr>
          <p:spPr>
            <a:xfrm>
              <a:off x="1599040" y="3134399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599040" y="3134399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1599040" y="3991649"/>
            <a:ext cx="321310" cy="219932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95250">
              <a:spcBef>
                <a:spcPts val="395"/>
              </a:spcBef>
            </a:pPr>
            <a:r>
              <a:rPr sz="1100" spc="5" dirty="0">
                <a:latin typeface="Arial MT"/>
                <a:cs typeface="Arial MT"/>
              </a:rPr>
              <a:t>e</a:t>
            </a:r>
            <a:r>
              <a:rPr sz="1050" spc="7" baseline="-31746" dirty="0">
                <a:latin typeface="Arial MT"/>
                <a:cs typeface="Arial MT"/>
              </a:rPr>
              <a:t>0</a:t>
            </a:r>
            <a:endParaRPr sz="1050" baseline="-31746">
              <a:latin typeface="Arial MT"/>
              <a:cs typeface="Arial MT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1596829" y="3124312"/>
            <a:ext cx="330835" cy="289560"/>
            <a:chOff x="1596828" y="2267062"/>
            <a:chExt cx="330835" cy="289560"/>
          </a:xfrm>
        </p:grpSpPr>
        <p:sp>
          <p:nvSpPr>
            <p:cNvPr id="79" name="object 79"/>
            <p:cNvSpPr/>
            <p:nvPr/>
          </p:nvSpPr>
          <p:spPr>
            <a:xfrm>
              <a:off x="1601591" y="2271824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601591" y="2271824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1601591" y="3129074"/>
            <a:ext cx="321310" cy="219932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95250">
              <a:spcBef>
                <a:spcPts val="395"/>
              </a:spcBef>
            </a:pPr>
            <a:r>
              <a:rPr sz="1100" spc="5" dirty="0">
                <a:latin typeface="Arial MT"/>
                <a:cs typeface="Arial MT"/>
              </a:rPr>
              <a:t>a</a:t>
            </a:r>
            <a:r>
              <a:rPr sz="1050" spc="7" baseline="-31746" dirty="0">
                <a:latin typeface="Arial MT"/>
                <a:cs typeface="Arial MT"/>
              </a:rPr>
              <a:t>2</a:t>
            </a:r>
            <a:endParaRPr sz="1050" baseline="-31746">
              <a:latin typeface="Arial MT"/>
              <a:cs typeface="Arial MT"/>
            </a:endParaRPr>
          </a:p>
        </p:txBody>
      </p:sp>
      <p:grpSp>
        <p:nvGrpSpPr>
          <p:cNvPr id="82" name="object 82"/>
          <p:cNvGrpSpPr/>
          <p:nvPr/>
        </p:nvGrpSpPr>
        <p:grpSpPr>
          <a:xfrm>
            <a:off x="1596829" y="2814287"/>
            <a:ext cx="330835" cy="289560"/>
            <a:chOff x="1596828" y="1957037"/>
            <a:chExt cx="330835" cy="289560"/>
          </a:xfrm>
        </p:grpSpPr>
        <p:sp>
          <p:nvSpPr>
            <p:cNvPr id="83" name="object 83"/>
            <p:cNvSpPr/>
            <p:nvPr/>
          </p:nvSpPr>
          <p:spPr>
            <a:xfrm>
              <a:off x="1601591" y="1961800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1601591" y="1961800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5" name="object 85"/>
          <p:cNvSpPr txBox="1"/>
          <p:nvPr/>
        </p:nvSpPr>
        <p:spPr>
          <a:xfrm>
            <a:off x="1601591" y="2819050"/>
            <a:ext cx="321310" cy="219932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95250">
              <a:spcBef>
                <a:spcPts val="395"/>
              </a:spcBef>
            </a:pPr>
            <a:r>
              <a:rPr sz="1100" spc="5" dirty="0">
                <a:latin typeface="Arial MT"/>
                <a:cs typeface="Arial MT"/>
              </a:rPr>
              <a:t>a</a:t>
            </a:r>
            <a:r>
              <a:rPr sz="1050" spc="7" baseline="-31746" dirty="0">
                <a:latin typeface="Arial MT"/>
                <a:cs typeface="Arial MT"/>
              </a:rPr>
              <a:t>1</a:t>
            </a:r>
            <a:endParaRPr sz="1050" baseline="-31746">
              <a:latin typeface="Arial MT"/>
              <a:cs typeface="Arial MT"/>
            </a:endParaRPr>
          </a:p>
        </p:txBody>
      </p:sp>
      <p:grpSp>
        <p:nvGrpSpPr>
          <p:cNvPr id="86" name="object 86"/>
          <p:cNvGrpSpPr/>
          <p:nvPr/>
        </p:nvGrpSpPr>
        <p:grpSpPr>
          <a:xfrm>
            <a:off x="1596829" y="2504262"/>
            <a:ext cx="330835" cy="289560"/>
            <a:chOff x="1596828" y="1647012"/>
            <a:chExt cx="330835" cy="289560"/>
          </a:xfrm>
        </p:grpSpPr>
        <p:sp>
          <p:nvSpPr>
            <p:cNvPr id="87" name="object 87"/>
            <p:cNvSpPr/>
            <p:nvPr/>
          </p:nvSpPr>
          <p:spPr>
            <a:xfrm>
              <a:off x="1601591" y="1651774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1601591" y="1651774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9" name="object 89"/>
          <p:cNvSpPr txBox="1"/>
          <p:nvPr/>
        </p:nvSpPr>
        <p:spPr>
          <a:xfrm>
            <a:off x="1601591" y="2509024"/>
            <a:ext cx="321310" cy="219932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95250">
              <a:spcBef>
                <a:spcPts val="395"/>
              </a:spcBef>
            </a:pPr>
            <a:r>
              <a:rPr sz="1100" spc="5" dirty="0">
                <a:latin typeface="Arial MT"/>
                <a:cs typeface="Arial MT"/>
              </a:rPr>
              <a:t>a</a:t>
            </a:r>
            <a:r>
              <a:rPr sz="1050" spc="7" baseline="-31746" dirty="0">
                <a:latin typeface="Arial MT"/>
                <a:cs typeface="Arial MT"/>
              </a:rPr>
              <a:t>0</a:t>
            </a:r>
            <a:endParaRPr sz="1050" baseline="-31746">
              <a:latin typeface="Arial MT"/>
              <a:cs typeface="Arial MT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2978975" y="4949691"/>
            <a:ext cx="2454643" cy="610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400" b="1" spc="-5" dirty="0">
                <a:latin typeface="Arial"/>
                <a:cs typeface="Arial"/>
              </a:rPr>
              <a:t>Inputs</a:t>
            </a:r>
            <a:r>
              <a:rPr sz="1400" spc="-5" dirty="0">
                <a:latin typeface="Arial MT"/>
                <a:cs typeface="Arial MT"/>
              </a:rPr>
              <a:t>:</a:t>
            </a:r>
            <a:endParaRPr sz="1400" dirty="0">
              <a:latin typeface="Arial MT"/>
              <a:cs typeface="Arial MT"/>
            </a:endParaRPr>
          </a:p>
          <a:p>
            <a:pPr marL="12700" marR="5080"/>
            <a:r>
              <a:rPr sz="1400" spc="-5" dirty="0">
                <a:latin typeface="Arial MT"/>
                <a:cs typeface="Arial MT"/>
              </a:rPr>
              <a:t>Input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vectors: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b="1" dirty="0">
                <a:latin typeface="Arial"/>
                <a:cs typeface="Arial"/>
              </a:rPr>
              <a:t>x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(shape: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x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D) </a:t>
            </a:r>
            <a:r>
              <a:rPr sz="1400" spc="-3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Query</a:t>
            </a:r>
            <a:r>
              <a:rPr sz="1400" dirty="0">
                <a:latin typeface="Arial MT"/>
                <a:cs typeface="Arial MT"/>
              </a:rPr>
              <a:t>: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b="1" dirty="0">
                <a:latin typeface="Arial"/>
                <a:cs typeface="Arial"/>
              </a:rPr>
              <a:t>h</a:t>
            </a:r>
            <a:r>
              <a:rPr sz="1400" b="1" spc="-114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(shape:</a:t>
            </a:r>
            <a:r>
              <a:rPr sz="1400" spc="-5" dirty="0">
                <a:latin typeface="Arial MT"/>
                <a:cs typeface="Arial MT"/>
              </a:rPr>
              <a:t> D)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707010" y="5153275"/>
            <a:ext cx="110489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dirty="0">
                <a:latin typeface="Arial MT"/>
                <a:cs typeface="Arial MT"/>
              </a:rPr>
              <a:t>h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93" name="object 93"/>
          <p:cNvSpPr txBox="1">
            <a:spLocks noGrp="1"/>
          </p:cNvSpPr>
          <p:nvPr>
            <p:ph type="ftr" sz="quarter" idx="5"/>
          </p:nvPr>
        </p:nvSpPr>
        <p:spPr>
          <a:xfrm>
            <a:off x="3108960" y="8092440"/>
            <a:ext cx="292608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spc="-5" dirty="0"/>
              <a:t>Lecture</a:t>
            </a:r>
            <a:r>
              <a:rPr spc="-50" dirty="0"/>
              <a:t> </a:t>
            </a:r>
            <a:r>
              <a:rPr dirty="0"/>
              <a:t>9</a:t>
            </a:r>
            <a:r>
              <a:rPr spc="-45" dirty="0"/>
              <a:t> </a:t>
            </a:r>
            <a:r>
              <a:rPr dirty="0"/>
              <a:t>-</a:t>
            </a:r>
          </a:p>
        </p:txBody>
      </p:sp>
      <p:sp>
        <p:nvSpPr>
          <p:cNvPr id="94" name="object 94"/>
          <p:cNvSpPr txBox="1">
            <a:spLocks noGrp="1"/>
          </p:cNvSpPr>
          <p:nvPr>
            <p:ph type="sldNum" sz="quarter" idx="7"/>
          </p:nvPr>
        </p:nvSpPr>
        <p:spPr>
          <a:xfrm>
            <a:off x="358141" y="8015604"/>
            <a:ext cx="257175" cy="262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10"/>
              </a:lnSpc>
            </a:pPr>
            <a:fld id="{81D60167-4931-47E6-BA6A-407CBD079E47}" type="slidenum">
              <a:rPr dirty="0"/>
              <a:pPr marL="38100">
                <a:lnSpc>
                  <a:spcPts val="2310"/>
                </a:lnSpc>
              </a:pPr>
              <a:t>50</a:t>
            </a:fld>
            <a:endParaRPr dirty="0"/>
          </a:p>
        </p:txBody>
      </p:sp>
      <p:sp>
        <p:nvSpPr>
          <p:cNvPr id="95" name="object 95"/>
          <p:cNvSpPr txBox="1">
            <a:spLocks noGrp="1"/>
          </p:cNvSpPr>
          <p:nvPr>
            <p:ph type="dt" sz="half" idx="6"/>
          </p:nvPr>
        </p:nvSpPr>
        <p:spPr>
          <a:xfrm>
            <a:off x="457200" y="8092440"/>
            <a:ext cx="210312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/>
              <a:t>May</a:t>
            </a:r>
            <a:r>
              <a:rPr spc="-50" dirty="0"/>
              <a:t> </a:t>
            </a:r>
            <a:r>
              <a:rPr spc="-5" dirty="0"/>
              <a:t>02,</a:t>
            </a:r>
            <a:r>
              <a:rPr spc="-45" dirty="0"/>
              <a:t> </a:t>
            </a:r>
            <a:r>
              <a:rPr spc="-5" dirty="0"/>
              <a:t>2023</a:t>
            </a:r>
          </a:p>
        </p:txBody>
      </p:sp>
      <p:sp>
        <p:nvSpPr>
          <p:cNvPr id="96" name="object 96"/>
          <p:cNvSpPr txBox="1"/>
          <p:nvPr/>
        </p:nvSpPr>
        <p:spPr>
          <a:xfrm>
            <a:off x="145226" y="5664959"/>
            <a:ext cx="352297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Fei-Fei</a:t>
            </a:r>
            <a:r>
              <a:rPr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Li,</a:t>
            </a:r>
            <a:r>
              <a:rPr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25" dirty="0">
                <a:solidFill>
                  <a:srgbClr val="FFFFFF"/>
                </a:solidFill>
                <a:latin typeface="Arial MT"/>
                <a:cs typeface="Arial MT"/>
              </a:rPr>
              <a:t>Yunzhu</a:t>
            </a:r>
            <a:r>
              <a:rPr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Li,</a:t>
            </a:r>
            <a:r>
              <a:rPr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Ruohan</a:t>
            </a:r>
            <a:r>
              <a:rPr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Gao</a:t>
            </a:r>
            <a:endParaRPr>
              <a:latin typeface="Arial MT"/>
              <a:cs typeface="Arial MT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424455" y="3793581"/>
            <a:ext cx="205184" cy="10420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spc="-5" dirty="0">
                <a:latin typeface="Arial MT"/>
                <a:cs typeface="Arial MT"/>
              </a:rPr>
              <a:t>Input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vectors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65190744-BE0F-281B-D25A-8CD282D1AD04}"/>
              </a:ext>
            </a:extLst>
          </p:cNvPr>
          <p:cNvSpPr txBox="1"/>
          <p:nvPr/>
        </p:nvSpPr>
        <p:spPr>
          <a:xfrm>
            <a:off x="0" y="6581001"/>
            <a:ext cx="2596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Justin Johnson,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Yunzhu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Ruohan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Guo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object 139"/>
          <p:cNvSpPr txBox="1"/>
          <p:nvPr/>
        </p:nvSpPr>
        <p:spPr>
          <a:xfrm>
            <a:off x="2990876" y="5182811"/>
            <a:ext cx="2626153" cy="363561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ts val="1440"/>
              </a:lnSpc>
              <a:spcBef>
                <a:spcPts val="35"/>
              </a:spcBef>
            </a:pPr>
            <a:r>
              <a:rPr sz="1400" spc="-5" dirty="0">
                <a:latin typeface="Arial MT"/>
                <a:cs typeface="Arial MT"/>
              </a:rPr>
              <a:t>Input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vectors: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b="1" dirty="0">
                <a:latin typeface="Arial"/>
                <a:cs typeface="Arial"/>
              </a:rPr>
              <a:t>x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(shape: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x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D) </a:t>
            </a:r>
            <a:r>
              <a:rPr sz="1400" spc="-3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Queries</a:t>
            </a:r>
            <a:r>
              <a:rPr sz="1400" dirty="0">
                <a:latin typeface="Arial MT"/>
                <a:cs typeface="Arial MT"/>
              </a:rPr>
              <a:t>: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b="1" dirty="0">
                <a:latin typeface="Arial"/>
                <a:cs typeface="Arial"/>
              </a:rPr>
              <a:t>q</a:t>
            </a:r>
            <a:r>
              <a:rPr sz="1400" b="1" spc="-114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(shape: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x</a:t>
            </a:r>
            <a:r>
              <a:rPr sz="1400" spc="-5" dirty="0">
                <a:latin typeface="Arial MT"/>
                <a:cs typeface="Arial MT"/>
              </a:rPr>
              <a:t> D)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719058" y="2048880"/>
            <a:ext cx="215642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Multiple</a:t>
            </a:r>
            <a:r>
              <a:rPr sz="1400" spc="-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query</a:t>
            </a:r>
            <a:r>
              <a:rPr sz="1400" spc="-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vectors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96907" y="2231760"/>
            <a:ext cx="251460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1465" marR="5080" indent="-279400">
              <a:spcBef>
                <a:spcPts val="100"/>
              </a:spcBef>
              <a:tabLst>
                <a:tab pos="291465" algn="l"/>
              </a:tabLst>
            </a:pP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-	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each</a:t>
            </a:r>
            <a:r>
              <a:rPr sz="1400"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query</a:t>
            </a:r>
            <a:r>
              <a:rPr sz="140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creates</a:t>
            </a:r>
            <a:r>
              <a:rPr sz="140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a</a:t>
            </a:r>
            <a:r>
              <a:rPr sz="140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new</a:t>
            </a:r>
            <a:r>
              <a:rPr sz="140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output </a:t>
            </a:r>
            <a:r>
              <a:rPr sz="1400" spc="-3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context</a:t>
            </a:r>
            <a:r>
              <a:rPr sz="140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vector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00924" y="2110976"/>
            <a:ext cx="1019810" cy="156453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74625">
              <a:spcBef>
                <a:spcPts val="380"/>
              </a:spcBef>
            </a:pPr>
            <a:r>
              <a:rPr sz="700" dirty="0">
                <a:latin typeface="Arial MT"/>
                <a:cs typeface="Arial MT"/>
              </a:rPr>
              <a:t>mul(→)</a:t>
            </a:r>
            <a:r>
              <a:rPr sz="700" spc="-3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+</a:t>
            </a:r>
            <a:r>
              <a:rPr sz="700" spc="-25" dirty="0">
                <a:latin typeface="Arial MT"/>
                <a:cs typeface="Arial MT"/>
              </a:rPr>
              <a:t> </a:t>
            </a:r>
            <a:r>
              <a:rPr sz="700" spc="-5" dirty="0">
                <a:latin typeface="Arial MT"/>
                <a:cs typeface="Arial MT"/>
              </a:rPr>
              <a:t>add</a:t>
            </a:r>
            <a:r>
              <a:rPr sz="700" spc="-25" dirty="0">
                <a:latin typeface="Arial MT"/>
                <a:cs typeface="Arial MT"/>
              </a:rPr>
              <a:t> </a:t>
            </a:r>
            <a:r>
              <a:rPr sz="700" spc="-120" dirty="0">
                <a:latin typeface="Arial MT"/>
                <a:cs typeface="Arial MT"/>
              </a:rPr>
              <a:t>(↑)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719058" y="5307240"/>
            <a:ext cx="215642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Multiple</a:t>
            </a:r>
            <a:r>
              <a:rPr sz="1400" spc="-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query</a:t>
            </a:r>
            <a:r>
              <a:rPr sz="1400" spc="-4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vectors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3026" y="930588"/>
            <a:ext cx="8455322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000" b="0" spc="-5" dirty="0"/>
              <a:t>General</a:t>
            </a:r>
            <a:r>
              <a:rPr sz="3000" b="0" spc="-55" dirty="0"/>
              <a:t> </a:t>
            </a:r>
            <a:r>
              <a:rPr sz="3000" b="0" spc="-5" dirty="0"/>
              <a:t>attention</a:t>
            </a:r>
            <a:r>
              <a:rPr sz="3000" b="0" spc="-45" dirty="0"/>
              <a:t> </a:t>
            </a:r>
            <a:r>
              <a:rPr lang="en-US" sz="3000" b="0" spc="-5" dirty="0"/>
              <a:t>layer (alternative slide)</a:t>
            </a:r>
            <a:endParaRPr sz="3000" b="0" dirty="0"/>
          </a:p>
        </p:txBody>
      </p:sp>
      <p:sp>
        <p:nvSpPr>
          <p:cNvPr id="7" name="object 7"/>
          <p:cNvSpPr txBox="1"/>
          <p:nvPr/>
        </p:nvSpPr>
        <p:spPr>
          <a:xfrm>
            <a:off x="2642740" y="4133547"/>
            <a:ext cx="179536" cy="7023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 MT"/>
                <a:cs typeface="Arial MT"/>
              </a:rPr>
              <a:t>Alignment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594279" y="3991649"/>
            <a:ext cx="333375" cy="1402080"/>
            <a:chOff x="1594278" y="3134399"/>
            <a:chExt cx="333375" cy="1402080"/>
          </a:xfrm>
        </p:grpSpPr>
        <p:sp>
          <p:nvSpPr>
            <p:cNvPr id="9" name="object 9"/>
            <p:cNvSpPr/>
            <p:nvPr/>
          </p:nvSpPr>
          <p:spPr>
            <a:xfrm>
              <a:off x="1599040" y="3754449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99040" y="3754449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99040" y="3444424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99040" y="3444424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99040" y="3134399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01587" y="4252024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D9EA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01587" y="4252024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61432" y="4098874"/>
              <a:ext cx="1270" cy="153670"/>
            </a:xfrm>
            <a:custGeom>
              <a:avLst/>
              <a:gdLst/>
              <a:ahLst/>
              <a:cxnLst/>
              <a:rect l="l" t="t" r="r" b="b"/>
              <a:pathLst>
                <a:path w="1269" h="153670">
                  <a:moveTo>
                    <a:pt x="655" y="153150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45699" y="4055649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0" y="43292"/>
                  </a:moveTo>
                  <a:lnTo>
                    <a:pt x="15547" y="0"/>
                  </a:lnTo>
                  <a:lnTo>
                    <a:pt x="31465" y="43157"/>
                  </a:lnTo>
                  <a:lnTo>
                    <a:pt x="0" y="43292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45699" y="4055649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5" y="43157"/>
                  </a:moveTo>
                  <a:lnTo>
                    <a:pt x="15547" y="0"/>
                  </a:lnTo>
                  <a:lnTo>
                    <a:pt x="0" y="43292"/>
                  </a:lnTo>
                  <a:lnTo>
                    <a:pt x="31465" y="43157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648935" y="2628480"/>
            <a:ext cx="946785" cy="2150745"/>
            <a:chOff x="648934" y="1771229"/>
            <a:chExt cx="946785" cy="2150745"/>
          </a:xfrm>
        </p:grpSpPr>
        <p:sp>
          <p:nvSpPr>
            <p:cNvPr id="20" name="object 20"/>
            <p:cNvSpPr/>
            <p:nvPr/>
          </p:nvSpPr>
          <p:spPr>
            <a:xfrm>
              <a:off x="817124" y="2411574"/>
              <a:ext cx="727710" cy="870585"/>
            </a:xfrm>
            <a:custGeom>
              <a:avLst/>
              <a:gdLst/>
              <a:ahLst/>
              <a:cxnLst/>
              <a:rect l="l" t="t" r="r" b="b"/>
              <a:pathLst>
                <a:path w="727710" h="870585">
                  <a:moveTo>
                    <a:pt x="84638" y="870299"/>
                  </a:moveTo>
                  <a:lnTo>
                    <a:pt x="0" y="870299"/>
                  </a:lnTo>
                  <a:lnTo>
                    <a:pt x="0" y="0"/>
                  </a:lnTo>
                  <a:lnTo>
                    <a:pt x="727388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44513" y="239584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0" y="31465"/>
                  </a:moveTo>
                  <a:lnTo>
                    <a:pt x="0" y="0"/>
                  </a:lnTo>
                  <a:lnTo>
                    <a:pt x="43225" y="15732"/>
                  </a:lnTo>
                  <a:lnTo>
                    <a:pt x="0" y="31465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44513" y="239584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0" y="31465"/>
                  </a:moveTo>
                  <a:lnTo>
                    <a:pt x="43225" y="15732"/>
                  </a:lnTo>
                  <a:lnTo>
                    <a:pt x="0" y="0"/>
                  </a:lnTo>
                  <a:lnTo>
                    <a:pt x="0" y="31465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222763" y="3282019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322" y="0"/>
                  </a:lnTo>
                </a:path>
              </a:pathLst>
            </a:custGeom>
            <a:ln w="1103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25243" y="3265529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157" y="31464"/>
                  </a:moveTo>
                  <a:lnTo>
                    <a:pt x="0" y="0"/>
                  </a:lnTo>
                  <a:lnTo>
                    <a:pt x="43303" y="15515"/>
                  </a:lnTo>
                  <a:lnTo>
                    <a:pt x="157" y="31464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25243" y="3265529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157" y="31464"/>
                  </a:moveTo>
                  <a:lnTo>
                    <a:pt x="43303" y="15515"/>
                  </a:lnTo>
                  <a:lnTo>
                    <a:pt x="0" y="0"/>
                  </a:lnTo>
                  <a:lnTo>
                    <a:pt x="157" y="31464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22763" y="3584369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322" y="0"/>
                  </a:lnTo>
                </a:path>
              </a:pathLst>
            </a:custGeom>
            <a:ln w="1103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25243" y="3567879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157" y="31464"/>
                  </a:moveTo>
                  <a:lnTo>
                    <a:pt x="0" y="0"/>
                  </a:lnTo>
                  <a:lnTo>
                    <a:pt x="43303" y="15515"/>
                  </a:lnTo>
                  <a:lnTo>
                    <a:pt x="157" y="31464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525243" y="3567879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157" y="31464"/>
                  </a:moveTo>
                  <a:lnTo>
                    <a:pt x="43303" y="15515"/>
                  </a:lnTo>
                  <a:lnTo>
                    <a:pt x="0" y="0"/>
                  </a:lnTo>
                  <a:lnTo>
                    <a:pt x="157" y="31464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42848" y="2088907"/>
              <a:ext cx="804545" cy="1503045"/>
            </a:xfrm>
            <a:custGeom>
              <a:avLst/>
              <a:gdLst/>
              <a:ahLst/>
              <a:cxnLst/>
              <a:rect l="l" t="t" r="r" b="b"/>
              <a:pathLst>
                <a:path w="804544" h="1503045">
                  <a:moveTo>
                    <a:pt x="158914" y="1502992"/>
                  </a:moveTo>
                  <a:lnTo>
                    <a:pt x="0" y="1502992"/>
                  </a:lnTo>
                  <a:lnTo>
                    <a:pt x="0" y="0"/>
                  </a:lnTo>
                  <a:lnTo>
                    <a:pt x="804402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46671" y="2073185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1160" y="31443"/>
                  </a:moveTo>
                  <a:lnTo>
                    <a:pt x="0" y="0"/>
                  </a:lnTo>
                  <a:lnTo>
                    <a:pt x="43776" y="14128"/>
                  </a:lnTo>
                  <a:lnTo>
                    <a:pt x="1160" y="31443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546671" y="2073185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1160" y="31443"/>
                  </a:moveTo>
                  <a:lnTo>
                    <a:pt x="43776" y="14128"/>
                  </a:lnTo>
                  <a:lnTo>
                    <a:pt x="0" y="0"/>
                  </a:lnTo>
                  <a:lnTo>
                    <a:pt x="1160" y="31443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222763" y="3902068"/>
              <a:ext cx="307340" cy="0"/>
            </a:xfrm>
            <a:custGeom>
              <a:avLst/>
              <a:gdLst/>
              <a:ahLst/>
              <a:cxnLst/>
              <a:rect l="l" t="t" r="r" b="b"/>
              <a:pathLst>
                <a:path w="307340">
                  <a:moveTo>
                    <a:pt x="0" y="0"/>
                  </a:moveTo>
                  <a:lnTo>
                    <a:pt x="307322" y="0"/>
                  </a:lnTo>
                </a:path>
              </a:pathLst>
            </a:custGeom>
            <a:ln w="11039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525243" y="3885579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157" y="31464"/>
                  </a:moveTo>
                  <a:lnTo>
                    <a:pt x="0" y="0"/>
                  </a:lnTo>
                  <a:lnTo>
                    <a:pt x="43303" y="15515"/>
                  </a:lnTo>
                  <a:lnTo>
                    <a:pt x="157" y="31464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25243" y="3885579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157" y="31464"/>
                  </a:moveTo>
                  <a:lnTo>
                    <a:pt x="43303" y="15515"/>
                  </a:lnTo>
                  <a:lnTo>
                    <a:pt x="0" y="0"/>
                  </a:lnTo>
                  <a:lnTo>
                    <a:pt x="157" y="31464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653697" y="1791724"/>
              <a:ext cx="890905" cy="2110740"/>
            </a:xfrm>
            <a:custGeom>
              <a:avLst/>
              <a:gdLst/>
              <a:ahLst/>
              <a:cxnLst/>
              <a:rect l="l" t="t" r="r" b="b"/>
              <a:pathLst>
                <a:path w="890905" h="2110740">
                  <a:moveTo>
                    <a:pt x="248065" y="2110199"/>
                  </a:moveTo>
                  <a:lnTo>
                    <a:pt x="0" y="2110199"/>
                  </a:lnTo>
                  <a:lnTo>
                    <a:pt x="0" y="0"/>
                  </a:lnTo>
                  <a:lnTo>
                    <a:pt x="890815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44513" y="177599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0" y="31465"/>
                  </a:moveTo>
                  <a:lnTo>
                    <a:pt x="0" y="0"/>
                  </a:lnTo>
                  <a:lnTo>
                    <a:pt x="43225" y="15732"/>
                  </a:lnTo>
                  <a:lnTo>
                    <a:pt x="0" y="31465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544513" y="177599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0" y="31465"/>
                  </a:moveTo>
                  <a:lnTo>
                    <a:pt x="43225" y="15732"/>
                  </a:lnTo>
                  <a:lnTo>
                    <a:pt x="0" y="0"/>
                  </a:lnTo>
                  <a:lnTo>
                    <a:pt x="0" y="31465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2637640" y="2724479"/>
            <a:ext cx="179536" cy="6261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 MT"/>
                <a:cs typeface="Arial MT"/>
              </a:rPr>
              <a:t>Attention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761838" y="3860021"/>
            <a:ext cx="1270" cy="104139"/>
          </a:xfrm>
          <a:custGeom>
            <a:avLst/>
            <a:gdLst/>
            <a:ahLst/>
            <a:cxnLst/>
            <a:rect l="l" t="t" r="r" b="b"/>
            <a:pathLst>
              <a:path w="1269" h="104139">
                <a:moveTo>
                  <a:pt x="1161" y="103953"/>
                </a:moveTo>
                <a:lnTo>
                  <a:pt x="0" y="0"/>
                </a:lnTo>
              </a:path>
            </a:pathLst>
          </a:custGeom>
          <a:ln w="952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object 40"/>
          <p:cNvGrpSpPr/>
          <p:nvPr/>
        </p:nvGrpSpPr>
        <p:grpSpPr>
          <a:xfrm>
            <a:off x="1741345" y="3812035"/>
            <a:ext cx="41275" cy="53340"/>
            <a:chOff x="1741344" y="2954785"/>
            <a:chExt cx="41275" cy="53340"/>
          </a:xfrm>
        </p:grpSpPr>
        <p:sp>
          <p:nvSpPr>
            <p:cNvPr id="41" name="object 41"/>
            <p:cNvSpPr/>
            <p:nvPr/>
          </p:nvSpPr>
          <p:spPr>
            <a:xfrm>
              <a:off x="1746106" y="29595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0" y="43398"/>
                  </a:moveTo>
                  <a:lnTo>
                    <a:pt x="15249" y="0"/>
                  </a:lnTo>
                  <a:lnTo>
                    <a:pt x="31463" y="43046"/>
                  </a:lnTo>
                  <a:lnTo>
                    <a:pt x="0" y="43398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746106" y="29595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3" y="43046"/>
                  </a:moveTo>
                  <a:lnTo>
                    <a:pt x="15249" y="0"/>
                  </a:lnTo>
                  <a:lnTo>
                    <a:pt x="0" y="43398"/>
                  </a:lnTo>
                  <a:lnTo>
                    <a:pt x="31463" y="43046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2990876" y="4935254"/>
            <a:ext cx="9565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Input</a:t>
            </a:r>
            <a:r>
              <a:rPr sz="1400" b="1" spc="5" dirty="0">
                <a:latin typeface="Arial"/>
                <a:cs typeface="Arial"/>
              </a:rPr>
              <a:t>s</a:t>
            </a:r>
            <a:r>
              <a:rPr sz="1400" dirty="0">
                <a:latin typeface="Arial MT"/>
                <a:cs typeface="Arial MT"/>
              </a:rPr>
              <a:t>:</a:t>
            </a:r>
          </a:p>
        </p:txBody>
      </p:sp>
      <p:sp>
        <p:nvSpPr>
          <p:cNvPr id="44" name="object 44"/>
          <p:cNvSpPr txBox="1"/>
          <p:nvPr/>
        </p:nvSpPr>
        <p:spPr>
          <a:xfrm>
            <a:off x="1600924" y="3595824"/>
            <a:ext cx="1019810" cy="19236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marL="132715">
              <a:spcBef>
                <a:spcPts val="60"/>
              </a:spcBef>
            </a:pPr>
            <a:r>
              <a:rPr sz="1200" dirty="0">
                <a:latin typeface="Arial MT"/>
                <a:cs typeface="Arial MT"/>
              </a:rPr>
              <a:t>softmax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200" dirty="0">
                <a:latin typeface="Arial MT"/>
                <a:cs typeface="Arial MT"/>
              </a:rPr>
              <a:t>(↑)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761838" y="3479021"/>
            <a:ext cx="1270" cy="104139"/>
          </a:xfrm>
          <a:custGeom>
            <a:avLst/>
            <a:gdLst/>
            <a:ahLst/>
            <a:cxnLst/>
            <a:rect l="l" t="t" r="r" b="b"/>
            <a:pathLst>
              <a:path w="1269" h="104139">
                <a:moveTo>
                  <a:pt x="1161" y="103953"/>
                </a:moveTo>
                <a:lnTo>
                  <a:pt x="0" y="0"/>
                </a:lnTo>
              </a:path>
            </a:pathLst>
          </a:custGeom>
          <a:ln w="952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6" name="object 46"/>
          <p:cNvGrpSpPr/>
          <p:nvPr/>
        </p:nvGrpSpPr>
        <p:grpSpPr>
          <a:xfrm>
            <a:off x="897001" y="3431035"/>
            <a:ext cx="885825" cy="1473200"/>
            <a:chOff x="897000" y="2573785"/>
            <a:chExt cx="885825" cy="1473200"/>
          </a:xfrm>
        </p:grpSpPr>
        <p:sp>
          <p:nvSpPr>
            <p:cNvPr id="47" name="object 47"/>
            <p:cNvSpPr/>
            <p:nvPr/>
          </p:nvSpPr>
          <p:spPr>
            <a:xfrm>
              <a:off x="901762" y="3762125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B4A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01762" y="3762125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746106" y="25785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0" y="43398"/>
                  </a:moveTo>
                  <a:lnTo>
                    <a:pt x="15249" y="0"/>
                  </a:lnTo>
                  <a:lnTo>
                    <a:pt x="31463" y="43046"/>
                  </a:lnTo>
                  <a:lnTo>
                    <a:pt x="0" y="43398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746106" y="25785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3" y="43046"/>
                  </a:moveTo>
                  <a:lnTo>
                    <a:pt x="15249" y="0"/>
                  </a:lnTo>
                  <a:lnTo>
                    <a:pt x="0" y="43398"/>
                  </a:lnTo>
                  <a:lnTo>
                    <a:pt x="31463" y="43046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1" name="object 51"/>
          <p:cNvGrpSpPr/>
          <p:nvPr/>
        </p:nvGrpSpPr>
        <p:grpSpPr>
          <a:xfrm>
            <a:off x="1945088" y="1670387"/>
            <a:ext cx="680085" cy="289560"/>
            <a:chOff x="1945087" y="813137"/>
            <a:chExt cx="680085" cy="289560"/>
          </a:xfrm>
        </p:grpSpPr>
        <p:sp>
          <p:nvSpPr>
            <p:cNvPr id="52" name="object 52"/>
            <p:cNvSpPr/>
            <p:nvPr/>
          </p:nvSpPr>
          <p:spPr>
            <a:xfrm>
              <a:off x="1949849" y="817899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4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FCE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949849" y="817899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4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299299" y="817899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4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FCE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299299" y="817899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4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1949849" y="1675150"/>
            <a:ext cx="670560" cy="2269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93980">
              <a:spcBef>
                <a:spcPts val="330"/>
              </a:spcBef>
              <a:tabLst>
                <a:tab pos="443230" algn="l"/>
              </a:tabLst>
            </a:pPr>
            <a:r>
              <a:rPr sz="1200" dirty="0">
                <a:latin typeface="Arial MT"/>
                <a:cs typeface="Arial MT"/>
              </a:rPr>
              <a:t>y</a:t>
            </a:r>
            <a:r>
              <a:rPr sz="1200" baseline="-31250" dirty="0">
                <a:latin typeface="Arial MT"/>
                <a:cs typeface="Arial MT"/>
              </a:rPr>
              <a:t>1	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baseline="-31250" dirty="0">
                <a:latin typeface="Arial MT"/>
                <a:cs typeface="Arial MT"/>
              </a:rPr>
              <a:t>2</a:t>
            </a:r>
            <a:endParaRPr sz="1200" baseline="-31250">
              <a:latin typeface="Arial MT"/>
              <a:cs typeface="Arial MT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978975" y="1820354"/>
            <a:ext cx="112953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Outputs: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950600" y="2063066"/>
            <a:ext cx="2452069" cy="179536"/>
          </a:xfrm>
          <a:prstGeom prst="rect">
            <a:avLst/>
          </a:prstGeom>
          <a:ln w="19049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0640">
              <a:lnSpc>
                <a:spcPts val="1385"/>
              </a:lnSpc>
            </a:pPr>
            <a:r>
              <a:rPr sz="1400" dirty="0">
                <a:latin typeface="Arial MT"/>
                <a:cs typeface="Arial MT"/>
              </a:rPr>
              <a:t>context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vectors: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b="1" dirty="0">
                <a:latin typeface="Arial"/>
                <a:cs typeface="Arial"/>
              </a:rPr>
              <a:t>y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(shape: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D)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052226" y="2890979"/>
            <a:ext cx="2349173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Operations:</a:t>
            </a:r>
            <a:endParaRPr sz="1400" dirty="0">
              <a:latin typeface="Arial"/>
              <a:cs typeface="Arial"/>
            </a:endParaRPr>
          </a:p>
          <a:p>
            <a:pPr marL="38100" marR="30480"/>
            <a:r>
              <a:rPr sz="1400" spc="-5" dirty="0">
                <a:latin typeface="Arial MT"/>
                <a:cs typeface="Arial MT"/>
              </a:rPr>
              <a:t>Alignment: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baseline="-31250" dirty="0">
                <a:latin typeface="Arial MT"/>
                <a:cs typeface="Arial MT"/>
              </a:rPr>
              <a:t>i,j</a:t>
            </a:r>
            <a:r>
              <a:rPr sz="1400" spc="142" baseline="-312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=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q</a:t>
            </a:r>
            <a:r>
              <a:rPr sz="1400" baseline="-31250" dirty="0">
                <a:latin typeface="Arial MT"/>
                <a:cs typeface="Arial MT"/>
              </a:rPr>
              <a:t>j</a:t>
            </a:r>
            <a:r>
              <a:rPr sz="1400" spc="142" baseline="-31250" dirty="0">
                <a:latin typeface="Arial MT"/>
                <a:cs typeface="Arial MT"/>
              </a:rPr>
              <a:t> </a:t>
            </a:r>
            <a:r>
              <a:rPr sz="1400" spc="10" dirty="0">
                <a:latin typeface="Gadugi"/>
                <a:cs typeface="Gadugi"/>
              </a:rPr>
              <a:t>ᐧ</a:t>
            </a:r>
            <a:r>
              <a:rPr sz="1400" spc="-10" dirty="0">
                <a:latin typeface="Gadugi"/>
                <a:cs typeface="Gadugi"/>
              </a:rPr>
              <a:t> </a:t>
            </a:r>
            <a:r>
              <a:rPr sz="1400" dirty="0">
                <a:latin typeface="Arial MT"/>
                <a:cs typeface="Arial MT"/>
              </a:rPr>
              <a:t>x</a:t>
            </a:r>
            <a:r>
              <a:rPr sz="1400" baseline="-31250" dirty="0">
                <a:latin typeface="Arial MT"/>
                <a:cs typeface="Arial MT"/>
              </a:rPr>
              <a:t>i</a:t>
            </a:r>
            <a:r>
              <a:rPr sz="1400" spc="150" baseline="-312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/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√D </a:t>
            </a:r>
            <a:r>
              <a:rPr sz="1400" spc="-3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Attention: </a:t>
            </a:r>
            <a:r>
              <a:rPr sz="1400" b="1" dirty="0">
                <a:latin typeface="Arial"/>
                <a:cs typeface="Arial"/>
              </a:rPr>
              <a:t>a </a:t>
            </a:r>
            <a:r>
              <a:rPr sz="1400" dirty="0">
                <a:latin typeface="Arial MT"/>
                <a:cs typeface="Arial MT"/>
              </a:rPr>
              <a:t>= softmax(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dirty="0">
                <a:latin typeface="Arial MT"/>
                <a:cs typeface="Arial MT"/>
              </a:rPr>
              <a:t>)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Output: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5" dirty="0">
                <a:latin typeface="Arial MT"/>
                <a:cs typeface="Arial MT"/>
              </a:rPr>
              <a:t>y</a:t>
            </a:r>
            <a:r>
              <a:rPr sz="1400" spc="7" baseline="-31250" dirty="0">
                <a:latin typeface="Arial MT"/>
                <a:cs typeface="Arial MT"/>
              </a:rPr>
              <a:t>j</a:t>
            </a:r>
            <a:r>
              <a:rPr sz="1400" spc="150" baseline="-312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=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∑</a:t>
            </a:r>
            <a:r>
              <a:rPr sz="1400" baseline="-31250" dirty="0">
                <a:latin typeface="Arial MT"/>
                <a:cs typeface="Arial MT"/>
              </a:rPr>
              <a:t>i</a:t>
            </a:r>
            <a:r>
              <a:rPr sz="1400" spc="157" baseline="-3125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</a:t>
            </a:r>
            <a:r>
              <a:rPr sz="1400" spc="-7" baseline="-31250" dirty="0">
                <a:latin typeface="Arial MT"/>
                <a:cs typeface="Arial MT"/>
              </a:rPr>
              <a:t>i,j </a:t>
            </a:r>
            <a:r>
              <a:rPr sz="1400" dirty="0">
                <a:latin typeface="Arial MT"/>
                <a:cs typeface="Arial MT"/>
              </a:rPr>
              <a:t>x</a:t>
            </a:r>
            <a:r>
              <a:rPr sz="1400" baseline="-31250" dirty="0">
                <a:latin typeface="Arial MT"/>
                <a:cs typeface="Arial MT"/>
              </a:rPr>
              <a:t>i</a:t>
            </a:r>
          </a:p>
        </p:txBody>
      </p:sp>
      <p:sp>
        <p:nvSpPr>
          <p:cNvPr id="60" name="object 60"/>
          <p:cNvSpPr/>
          <p:nvPr/>
        </p:nvSpPr>
        <p:spPr>
          <a:xfrm>
            <a:off x="3004600" y="5359344"/>
            <a:ext cx="2191950" cy="206317"/>
          </a:xfrm>
          <a:custGeom>
            <a:avLst/>
            <a:gdLst/>
            <a:ahLst/>
            <a:cxnLst/>
            <a:rect l="l" t="t" r="r" b="b"/>
            <a:pathLst>
              <a:path w="1812289" h="229235">
                <a:moveTo>
                  <a:pt x="0" y="0"/>
                </a:moveTo>
                <a:lnTo>
                  <a:pt x="1811999" y="0"/>
                </a:lnTo>
                <a:lnTo>
                  <a:pt x="1811999" y="229199"/>
                </a:lnTo>
                <a:lnTo>
                  <a:pt x="0" y="22919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901762" y="4619376"/>
            <a:ext cx="321310" cy="2269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93980">
              <a:spcBef>
                <a:spcPts val="330"/>
              </a:spcBef>
            </a:pPr>
            <a:r>
              <a:rPr sz="1200" dirty="0">
                <a:latin typeface="Arial MT"/>
                <a:cs typeface="Arial MT"/>
              </a:rPr>
              <a:t>x</a:t>
            </a:r>
            <a:r>
              <a:rPr sz="1200" baseline="-31250" dirty="0">
                <a:latin typeface="Arial MT"/>
                <a:cs typeface="Arial MT"/>
              </a:rPr>
              <a:t>2</a:t>
            </a:r>
            <a:endParaRPr sz="1200" baseline="-31250">
              <a:latin typeface="Arial MT"/>
              <a:cs typeface="Arial MT"/>
            </a:endParaRPr>
          </a:p>
        </p:txBody>
      </p:sp>
      <p:grpSp>
        <p:nvGrpSpPr>
          <p:cNvPr id="62" name="object 62"/>
          <p:cNvGrpSpPr/>
          <p:nvPr/>
        </p:nvGrpSpPr>
        <p:grpSpPr>
          <a:xfrm>
            <a:off x="897001" y="4304587"/>
            <a:ext cx="330835" cy="289560"/>
            <a:chOff x="897000" y="3447337"/>
            <a:chExt cx="330835" cy="289560"/>
          </a:xfrm>
        </p:grpSpPr>
        <p:sp>
          <p:nvSpPr>
            <p:cNvPr id="63" name="object 63"/>
            <p:cNvSpPr/>
            <p:nvPr/>
          </p:nvSpPr>
          <p:spPr>
            <a:xfrm>
              <a:off x="901762" y="3452100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B4A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01762" y="3452100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901762" y="4309351"/>
            <a:ext cx="321310" cy="2269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93980">
              <a:spcBef>
                <a:spcPts val="330"/>
              </a:spcBef>
            </a:pPr>
            <a:r>
              <a:rPr sz="1200" dirty="0">
                <a:latin typeface="Arial MT"/>
                <a:cs typeface="Arial MT"/>
              </a:rPr>
              <a:t>x</a:t>
            </a:r>
            <a:r>
              <a:rPr sz="1200" baseline="-31250" dirty="0">
                <a:latin typeface="Arial MT"/>
                <a:cs typeface="Arial MT"/>
              </a:rPr>
              <a:t>1</a:t>
            </a:r>
            <a:endParaRPr sz="1200" baseline="-31250">
              <a:latin typeface="Arial MT"/>
              <a:cs typeface="Arial MT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897001" y="3994562"/>
            <a:ext cx="330835" cy="289560"/>
            <a:chOff x="897000" y="3137312"/>
            <a:chExt cx="330835" cy="289560"/>
          </a:xfrm>
        </p:grpSpPr>
        <p:sp>
          <p:nvSpPr>
            <p:cNvPr id="67" name="object 67"/>
            <p:cNvSpPr/>
            <p:nvPr/>
          </p:nvSpPr>
          <p:spPr>
            <a:xfrm>
              <a:off x="901762" y="3142075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B4A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901762" y="3142075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9" name="object 69"/>
          <p:cNvSpPr txBox="1"/>
          <p:nvPr/>
        </p:nvSpPr>
        <p:spPr>
          <a:xfrm>
            <a:off x="901762" y="3999326"/>
            <a:ext cx="321310" cy="2269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93980">
              <a:spcBef>
                <a:spcPts val="330"/>
              </a:spcBef>
            </a:pPr>
            <a:r>
              <a:rPr sz="1200" dirty="0">
                <a:latin typeface="Arial MT"/>
                <a:cs typeface="Arial MT"/>
              </a:rPr>
              <a:t>x</a:t>
            </a:r>
            <a:r>
              <a:rPr sz="1200" baseline="-31250" dirty="0">
                <a:latin typeface="Arial MT"/>
                <a:cs typeface="Arial MT"/>
              </a:rPr>
              <a:t>0</a:t>
            </a:r>
            <a:endParaRPr sz="1200" baseline="-31250">
              <a:latin typeface="Arial MT"/>
              <a:cs typeface="Arial MT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1599040" y="3991650"/>
            <a:ext cx="321310" cy="280035"/>
          </a:xfrm>
          <a:custGeom>
            <a:avLst/>
            <a:gdLst/>
            <a:ahLst/>
            <a:cxnLst/>
            <a:rect l="l" t="t" r="r" b="b"/>
            <a:pathLst>
              <a:path w="321310" h="280035">
                <a:moveTo>
                  <a:pt x="0" y="0"/>
                </a:moveTo>
                <a:lnTo>
                  <a:pt x="320999" y="0"/>
                </a:lnTo>
                <a:lnTo>
                  <a:pt x="320999" y="279599"/>
                </a:lnTo>
                <a:lnTo>
                  <a:pt x="0" y="279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1" name="object 71"/>
          <p:cNvGrpSpPr/>
          <p:nvPr/>
        </p:nvGrpSpPr>
        <p:grpSpPr>
          <a:xfrm>
            <a:off x="1596829" y="3124312"/>
            <a:ext cx="330835" cy="289560"/>
            <a:chOff x="1596828" y="2267062"/>
            <a:chExt cx="330835" cy="289560"/>
          </a:xfrm>
        </p:grpSpPr>
        <p:sp>
          <p:nvSpPr>
            <p:cNvPr id="72" name="object 72"/>
            <p:cNvSpPr/>
            <p:nvPr/>
          </p:nvSpPr>
          <p:spPr>
            <a:xfrm>
              <a:off x="1601591" y="2271824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601591" y="2271824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1576192" y="3232616"/>
            <a:ext cx="398145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>
              <a:spcBef>
                <a:spcPts val="100"/>
              </a:spcBef>
            </a:pPr>
            <a:r>
              <a:rPr sz="1050" baseline="19841" dirty="0">
                <a:latin typeface="Arial MT"/>
                <a:cs typeface="Arial MT"/>
              </a:rPr>
              <a:t>a</a:t>
            </a:r>
            <a:r>
              <a:rPr sz="450" dirty="0">
                <a:latin typeface="Arial MT"/>
                <a:cs typeface="Arial MT"/>
              </a:rPr>
              <a:t>2,0</a:t>
            </a:r>
            <a:endParaRPr sz="450">
              <a:latin typeface="Arial MT"/>
              <a:cs typeface="Arial MT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1596829" y="2814287"/>
            <a:ext cx="330835" cy="289560"/>
            <a:chOff x="1596828" y="1957037"/>
            <a:chExt cx="330835" cy="289560"/>
          </a:xfrm>
        </p:grpSpPr>
        <p:sp>
          <p:nvSpPr>
            <p:cNvPr id="76" name="object 76"/>
            <p:cNvSpPr/>
            <p:nvPr/>
          </p:nvSpPr>
          <p:spPr>
            <a:xfrm>
              <a:off x="1601591" y="1961800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601591" y="1961800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1576192" y="2922591"/>
            <a:ext cx="398145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>
              <a:spcBef>
                <a:spcPts val="100"/>
              </a:spcBef>
            </a:pPr>
            <a:r>
              <a:rPr sz="1050" baseline="19841" dirty="0">
                <a:latin typeface="Arial MT"/>
                <a:cs typeface="Arial MT"/>
              </a:rPr>
              <a:t>a</a:t>
            </a:r>
            <a:r>
              <a:rPr sz="450" dirty="0">
                <a:latin typeface="Arial MT"/>
                <a:cs typeface="Arial MT"/>
              </a:rPr>
              <a:t>1,0</a:t>
            </a:r>
            <a:endParaRPr sz="450">
              <a:latin typeface="Arial MT"/>
              <a:cs typeface="Arial MT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1596829" y="2504262"/>
            <a:ext cx="330835" cy="289560"/>
            <a:chOff x="1596828" y="1647012"/>
            <a:chExt cx="330835" cy="289560"/>
          </a:xfrm>
        </p:grpSpPr>
        <p:sp>
          <p:nvSpPr>
            <p:cNvPr id="80" name="object 80"/>
            <p:cNvSpPr/>
            <p:nvPr/>
          </p:nvSpPr>
          <p:spPr>
            <a:xfrm>
              <a:off x="1601591" y="1651774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1601591" y="1651774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2"/>
          <p:cNvSpPr txBox="1"/>
          <p:nvPr/>
        </p:nvSpPr>
        <p:spPr>
          <a:xfrm>
            <a:off x="1576192" y="2612566"/>
            <a:ext cx="398145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>
              <a:spcBef>
                <a:spcPts val="100"/>
              </a:spcBef>
            </a:pPr>
            <a:r>
              <a:rPr sz="1050" baseline="19841" dirty="0">
                <a:latin typeface="Arial MT"/>
                <a:cs typeface="Arial MT"/>
              </a:rPr>
              <a:t>a</a:t>
            </a:r>
            <a:r>
              <a:rPr sz="450" dirty="0">
                <a:latin typeface="Arial MT"/>
                <a:cs typeface="Arial MT"/>
              </a:rPr>
              <a:t>0,0</a:t>
            </a:r>
            <a:endParaRPr sz="450">
              <a:latin typeface="Arial MT"/>
              <a:cs typeface="Arial MT"/>
            </a:endParaRPr>
          </a:p>
        </p:txBody>
      </p:sp>
      <p:graphicFrame>
        <p:nvGraphicFramePr>
          <p:cNvPr id="83" name="object 83"/>
          <p:cNvGraphicFramePr>
            <a:graphicFrameLocks noGrp="1"/>
          </p:cNvGraphicFramePr>
          <p:nvPr/>
        </p:nvGraphicFramePr>
        <p:xfrm>
          <a:off x="1594278" y="3986887"/>
          <a:ext cx="1021080" cy="8996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8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R="25400" algn="ctr">
                        <a:lnSpc>
                          <a:spcPct val="100000"/>
                        </a:lnSpc>
                      </a:pPr>
                      <a:r>
                        <a:rPr sz="1050" baseline="19841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50" dirty="0">
                          <a:latin typeface="Arial MT"/>
                          <a:cs typeface="Arial MT"/>
                        </a:rPr>
                        <a:t>0,0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T="6350" marB="0"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R="4445" algn="ctr">
                        <a:lnSpc>
                          <a:spcPct val="100000"/>
                        </a:lnSpc>
                      </a:pPr>
                      <a:r>
                        <a:rPr sz="1050" baseline="19841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50" dirty="0">
                          <a:latin typeface="Arial MT"/>
                          <a:cs typeface="Arial MT"/>
                        </a:rPr>
                        <a:t>0,1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T="635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050" baseline="19841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50" dirty="0">
                          <a:latin typeface="Arial MT"/>
                          <a:cs typeface="Arial MT"/>
                        </a:rPr>
                        <a:t>0,2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T="635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0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25400" algn="ctr">
                        <a:lnSpc>
                          <a:spcPct val="100000"/>
                        </a:lnSpc>
                      </a:pPr>
                      <a:r>
                        <a:rPr sz="1050" baseline="19841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50" dirty="0">
                          <a:latin typeface="Arial MT"/>
                          <a:cs typeface="Arial MT"/>
                        </a:rPr>
                        <a:t>1,0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4445" algn="ctr">
                        <a:lnSpc>
                          <a:spcPct val="100000"/>
                        </a:lnSpc>
                      </a:pPr>
                      <a:r>
                        <a:rPr sz="1050" baseline="19841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50" dirty="0">
                          <a:latin typeface="Arial MT"/>
                          <a:cs typeface="Arial MT"/>
                        </a:rPr>
                        <a:t>1,1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050" baseline="19841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50" dirty="0">
                          <a:latin typeface="Arial MT"/>
                          <a:cs typeface="Arial MT"/>
                        </a:rPr>
                        <a:t>1,2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8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25400" algn="ctr">
                        <a:lnSpc>
                          <a:spcPct val="100000"/>
                        </a:lnSpc>
                      </a:pPr>
                      <a:r>
                        <a:rPr sz="1050" baseline="19841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50" dirty="0">
                          <a:latin typeface="Arial MT"/>
                          <a:cs typeface="Arial MT"/>
                        </a:rPr>
                        <a:t>2,0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4445" algn="ctr">
                        <a:lnSpc>
                          <a:spcPct val="100000"/>
                        </a:lnSpc>
                      </a:pPr>
                      <a:r>
                        <a:rPr sz="1050" baseline="19841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50" dirty="0">
                          <a:latin typeface="Arial MT"/>
                          <a:cs typeface="Arial MT"/>
                        </a:rPr>
                        <a:t>2,1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050" baseline="19841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50" dirty="0">
                          <a:latin typeface="Arial MT"/>
                          <a:cs typeface="Arial MT"/>
                        </a:rPr>
                        <a:t>2,2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4" name="object 84"/>
          <p:cNvSpPr/>
          <p:nvPr/>
        </p:nvSpPr>
        <p:spPr>
          <a:xfrm>
            <a:off x="1953484" y="3129075"/>
            <a:ext cx="321310" cy="280035"/>
          </a:xfrm>
          <a:custGeom>
            <a:avLst/>
            <a:gdLst/>
            <a:ahLst/>
            <a:cxnLst/>
            <a:rect l="l" t="t" r="r" b="b"/>
            <a:pathLst>
              <a:path w="321310" h="280035">
                <a:moveTo>
                  <a:pt x="0" y="0"/>
                </a:moveTo>
                <a:lnTo>
                  <a:pt x="320999" y="0"/>
                </a:lnTo>
                <a:lnTo>
                  <a:pt x="320999" y="279599"/>
                </a:lnTo>
                <a:lnTo>
                  <a:pt x="0" y="279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1958247" y="3118624"/>
            <a:ext cx="324485" cy="241092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spcBef>
                <a:spcPts val="20"/>
              </a:spcBef>
            </a:pPr>
            <a:endParaRPr sz="850">
              <a:latin typeface="Times New Roman"/>
              <a:cs typeface="Times New Roman"/>
            </a:endParaRPr>
          </a:p>
          <a:p>
            <a:pPr marL="89535"/>
            <a:r>
              <a:rPr sz="1050" baseline="19841" dirty="0">
                <a:latin typeface="Arial MT"/>
                <a:cs typeface="Arial MT"/>
              </a:rPr>
              <a:t>a</a:t>
            </a:r>
            <a:r>
              <a:rPr sz="450" dirty="0">
                <a:latin typeface="Arial MT"/>
                <a:cs typeface="Arial MT"/>
              </a:rPr>
              <a:t>2,1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1953484" y="2819051"/>
            <a:ext cx="321310" cy="280035"/>
          </a:xfrm>
          <a:custGeom>
            <a:avLst/>
            <a:gdLst/>
            <a:ahLst/>
            <a:cxnLst/>
            <a:rect l="l" t="t" r="r" b="b"/>
            <a:pathLst>
              <a:path w="321310" h="280035">
                <a:moveTo>
                  <a:pt x="0" y="0"/>
                </a:moveTo>
                <a:lnTo>
                  <a:pt x="320999" y="0"/>
                </a:lnTo>
                <a:lnTo>
                  <a:pt x="320999" y="279599"/>
                </a:lnTo>
                <a:lnTo>
                  <a:pt x="0" y="279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 txBox="1"/>
          <p:nvPr/>
        </p:nvSpPr>
        <p:spPr>
          <a:xfrm>
            <a:off x="1958247" y="2808600"/>
            <a:ext cx="324485" cy="241092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spcBef>
                <a:spcPts val="20"/>
              </a:spcBef>
            </a:pPr>
            <a:endParaRPr sz="850">
              <a:latin typeface="Times New Roman"/>
              <a:cs typeface="Times New Roman"/>
            </a:endParaRPr>
          </a:p>
          <a:p>
            <a:pPr marL="89535"/>
            <a:r>
              <a:rPr sz="1050" baseline="19841" dirty="0">
                <a:latin typeface="Arial MT"/>
                <a:cs typeface="Arial MT"/>
              </a:rPr>
              <a:t>a</a:t>
            </a:r>
            <a:r>
              <a:rPr sz="450" dirty="0">
                <a:latin typeface="Arial MT"/>
                <a:cs typeface="Arial MT"/>
              </a:rPr>
              <a:t>1,1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1953484" y="2509025"/>
            <a:ext cx="321310" cy="280035"/>
          </a:xfrm>
          <a:custGeom>
            <a:avLst/>
            <a:gdLst/>
            <a:ahLst/>
            <a:cxnLst/>
            <a:rect l="l" t="t" r="r" b="b"/>
            <a:pathLst>
              <a:path w="321310" h="280035">
                <a:moveTo>
                  <a:pt x="0" y="0"/>
                </a:moveTo>
                <a:lnTo>
                  <a:pt x="320999" y="0"/>
                </a:lnTo>
                <a:lnTo>
                  <a:pt x="320999" y="279599"/>
                </a:lnTo>
                <a:lnTo>
                  <a:pt x="0" y="279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1958247" y="2513787"/>
            <a:ext cx="324485" cy="219932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111125" rIns="0" bIns="0" rtlCol="0">
            <a:spAutoFit/>
          </a:bodyPr>
          <a:lstStyle/>
          <a:p>
            <a:pPr marL="89535">
              <a:spcBef>
                <a:spcPts val="875"/>
              </a:spcBef>
            </a:pPr>
            <a:r>
              <a:rPr sz="1050" baseline="19841" dirty="0">
                <a:latin typeface="Arial MT"/>
                <a:cs typeface="Arial MT"/>
              </a:rPr>
              <a:t>a</a:t>
            </a:r>
            <a:r>
              <a:rPr sz="450" dirty="0">
                <a:latin typeface="Arial MT"/>
                <a:cs typeface="Arial MT"/>
              </a:rPr>
              <a:t>0,1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2299305" y="3129075"/>
            <a:ext cx="321310" cy="280035"/>
          </a:xfrm>
          <a:custGeom>
            <a:avLst/>
            <a:gdLst/>
            <a:ahLst/>
            <a:cxnLst/>
            <a:rect l="l" t="t" r="r" b="b"/>
            <a:pathLst>
              <a:path w="321310" h="280035">
                <a:moveTo>
                  <a:pt x="0" y="0"/>
                </a:moveTo>
                <a:lnTo>
                  <a:pt x="320999" y="0"/>
                </a:lnTo>
                <a:lnTo>
                  <a:pt x="320999" y="279599"/>
                </a:lnTo>
                <a:lnTo>
                  <a:pt x="0" y="279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2291658" y="3118624"/>
            <a:ext cx="324485" cy="241092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spcBef>
                <a:spcPts val="20"/>
              </a:spcBef>
            </a:pPr>
            <a:endParaRPr sz="850">
              <a:latin typeface="Times New Roman"/>
              <a:cs typeface="Times New Roman"/>
            </a:endParaRPr>
          </a:p>
          <a:p>
            <a:pPr marL="102235"/>
            <a:r>
              <a:rPr sz="1050" baseline="19841" dirty="0">
                <a:latin typeface="Arial MT"/>
                <a:cs typeface="Arial MT"/>
              </a:rPr>
              <a:t>a</a:t>
            </a:r>
            <a:r>
              <a:rPr sz="450" dirty="0">
                <a:latin typeface="Arial MT"/>
                <a:cs typeface="Arial MT"/>
              </a:rPr>
              <a:t>2,2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2299305" y="2819051"/>
            <a:ext cx="321310" cy="280035"/>
          </a:xfrm>
          <a:custGeom>
            <a:avLst/>
            <a:gdLst/>
            <a:ahLst/>
            <a:cxnLst/>
            <a:rect l="l" t="t" r="r" b="b"/>
            <a:pathLst>
              <a:path w="321310" h="280035">
                <a:moveTo>
                  <a:pt x="0" y="0"/>
                </a:moveTo>
                <a:lnTo>
                  <a:pt x="320999" y="0"/>
                </a:lnTo>
                <a:lnTo>
                  <a:pt x="320999" y="279599"/>
                </a:lnTo>
                <a:lnTo>
                  <a:pt x="0" y="279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2291658" y="2808600"/>
            <a:ext cx="324485" cy="241092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spcBef>
                <a:spcPts val="20"/>
              </a:spcBef>
            </a:pPr>
            <a:endParaRPr sz="850">
              <a:latin typeface="Times New Roman"/>
              <a:cs typeface="Times New Roman"/>
            </a:endParaRPr>
          </a:p>
          <a:p>
            <a:pPr marL="102235"/>
            <a:r>
              <a:rPr sz="1050" baseline="19841" dirty="0">
                <a:latin typeface="Arial MT"/>
                <a:cs typeface="Arial MT"/>
              </a:rPr>
              <a:t>a</a:t>
            </a:r>
            <a:r>
              <a:rPr sz="450" dirty="0">
                <a:latin typeface="Arial MT"/>
                <a:cs typeface="Arial MT"/>
              </a:rPr>
              <a:t>1,2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2299305" y="2509025"/>
            <a:ext cx="321310" cy="280035"/>
          </a:xfrm>
          <a:custGeom>
            <a:avLst/>
            <a:gdLst/>
            <a:ahLst/>
            <a:cxnLst/>
            <a:rect l="l" t="t" r="r" b="b"/>
            <a:pathLst>
              <a:path w="321310" h="280035">
                <a:moveTo>
                  <a:pt x="0" y="0"/>
                </a:moveTo>
                <a:lnTo>
                  <a:pt x="320999" y="0"/>
                </a:lnTo>
                <a:lnTo>
                  <a:pt x="320999" y="279599"/>
                </a:lnTo>
                <a:lnTo>
                  <a:pt x="0" y="279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2291658" y="2513787"/>
            <a:ext cx="324485" cy="219932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111125" rIns="0" bIns="0" rtlCol="0">
            <a:spAutoFit/>
          </a:bodyPr>
          <a:lstStyle/>
          <a:p>
            <a:pPr marL="102235">
              <a:spcBef>
                <a:spcPts val="875"/>
              </a:spcBef>
            </a:pPr>
            <a:r>
              <a:rPr sz="1050" baseline="19841" dirty="0">
                <a:latin typeface="Arial MT"/>
                <a:cs typeface="Arial MT"/>
              </a:rPr>
              <a:t>a</a:t>
            </a:r>
            <a:r>
              <a:rPr sz="450" dirty="0">
                <a:latin typeface="Arial MT"/>
                <a:cs typeface="Arial MT"/>
              </a:rPr>
              <a:t>0,2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2116095" y="3860021"/>
            <a:ext cx="1270" cy="104139"/>
          </a:xfrm>
          <a:custGeom>
            <a:avLst/>
            <a:gdLst/>
            <a:ahLst/>
            <a:cxnLst/>
            <a:rect l="l" t="t" r="r" b="b"/>
            <a:pathLst>
              <a:path w="1269" h="104139">
                <a:moveTo>
                  <a:pt x="1161" y="103953"/>
                </a:moveTo>
                <a:lnTo>
                  <a:pt x="0" y="0"/>
                </a:lnTo>
              </a:path>
            </a:pathLst>
          </a:custGeom>
          <a:ln w="952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116095" y="3479021"/>
            <a:ext cx="1270" cy="104139"/>
          </a:xfrm>
          <a:custGeom>
            <a:avLst/>
            <a:gdLst/>
            <a:ahLst/>
            <a:cxnLst/>
            <a:rect l="l" t="t" r="r" b="b"/>
            <a:pathLst>
              <a:path w="1269" h="104139">
                <a:moveTo>
                  <a:pt x="1161" y="103953"/>
                </a:moveTo>
                <a:lnTo>
                  <a:pt x="0" y="0"/>
                </a:lnTo>
              </a:path>
            </a:pathLst>
          </a:custGeom>
          <a:ln w="952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452722" y="3860021"/>
            <a:ext cx="1270" cy="104139"/>
          </a:xfrm>
          <a:custGeom>
            <a:avLst/>
            <a:gdLst/>
            <a:ahLst/>
            <a:cxnLst/>
            <a:rect l="l" t="t" r="r" b="b"/>
            <a:pathLst>
              <a:path w="1269" h="104139">
                <a:moveTo>
                  <a:pt x="1161" y="103953"/>
                </a:moveTo>
                <a:lnTo>
                  <a:pt x="0" y="0"/>
                </a:lnTo>
              </a:path>
            </a:pathLst>
          </a:custGeom>
          <a:ln w="952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452722" y="3479021"/>
            <a:ext cx="1270" cy="104139"/>
          </a:xfrm>
          <a:custGeom>
            <a:avLst/>
            <a:gdLst/>
            <a:ahLst/>
            <a:cxnLst/>
            <a:rect l="l" t="t" r="r" b="b"/>
            <a:pathLst>
              <a:path w="1269" h="104139">
                <a:moveTo>
                  <a:pt x="1161" y="103953"/>
                </a:moveTo>
                <a:lnTo>
                  <a:pt x="0" y="0"/>
                </a:lnTo>
              </a:path>
            </a:pathLst>
          </a:custGeom>
          <a:ln w="952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0" name="object 100"/>
          <p:cNvGraphicFramePr>
            <a:graphicFrameLocks noGrp="1"/>
          </p:cNvGraphicFramePr>
          <p:nvPr/>
        </p:nvGraphicFramePr>
        <p:xfrm>
          <a:off x="1945145" y="4952586"/>
          <a:ext cx="664209" cy="4375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7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222222"/>
                      </a:solidFill>
                      <a:prstDash val="solid"/>
                    </a:lnR>
                    <a:lnB w="9525">
                      <a:solidFill>
                        <a:srgbClr val="666666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22222"/>
                      </a:solidFill>
                      <a:prstDash val="solid"/>
                    </a:lnL>
                    <a:lnR w="12700">
                      <a:solidFill>
                        <a:srgbClr val="222222"/>
                      </a:solidFill>
                      <a:prstDash val="solid"/>
                    </a:lnR>
                    <a:lnB w="12700">
                      <a:solidFill>
                        <a:srgbClr val="66666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22222"/>
                      </a:solidFill>
                      <a:prstDash val="solid"/>
                    </a:lnL>
                    <a:lnB w="9525">
                      <a:solidFill>
                        <a:srgbClr val="66666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599">
                <a:tc gridSpan="2"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5" dirty="0">
                          <a:latin typeface="Arial MT"/>
                          <a:cs typeface="Arial MT"/>
                        </a:rPr>
                        <a:t>q</a:t>
                      </a:r>
                      <a:r>
                        <a:rPr sz="1050" spc="7" baseline="-31746" dirty="0">
                          <a:latin typeface="Arial MT"/>
                          <a:cs typeface="Arial MT"/>
                        </a:rPr>
                        <a:t>1</a:t>
                      </a:r>
                      <a:endParaRPr sz="1050" baseline="-31746">
                        <a:latin typeface="Arial MT"/>
                        <a:cs typeface="Arial MT"/>
                      </a:endParaRPr>
                    </a:p>
                  </a:txBody>
                  <a:tcPr marL="0" marR="0" marT="5016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D9EA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5" dirty="0">
                          <a:latin typeface="Arial MT"/>
                          <a:cs typeface="Arial MT"/>
                        </a:rPr>
                        <a:t>q</a:t>
                      </a:r>
                      <a:r>
                        <a:rPr sz="1050" spc="7" baseline="-31746" dirty="0">
                          <a:latin typeface="Arial MT"/>
                          <a:cs typeface="Arial MT"/>
                        </a:rPr>
                        <a:t>2</a:t>
                      </a:r>
                      <a:endParaRPr sz="1050" baseline="-31746">
                        <a:latin typeface="Arial MT"/>
                        <a:cs typeface="Arial MT"/>
                      </a:endParaRPr>
                    </a:p>
                  </a:txBody>
                  <a:tcPr marL="0" marR="0" marT="5016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D9EA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01" name="object 101"/>
          <p:cNvGrpSpPr/>
          <p:nvPr/>
        </p:nvGrpSpPr>
        <p:grpSpPr>
          <a:xfrm>
            <a:off x="2089257" y="2344060"/>
            <a:ext cx="384175" cy="2618740"/>
            <a:chOff x="2089256" y="1486810"/>
            <a:chExt cx="384175" cy="2618740"/>
          </a:xfrm>
        </p:grpSpPr>
        <p:sp>
          <p:nvSpPr>
            <p:cNvPr id="102" name="object 102"/>
            <p:cNvSpPr/>
            <p:nvPr/>
          </p:nvSpPr>
          <p:spPr>
            <a:xfrm>
              <a:off x="2100363" y="29595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0" y="43398"/>
                  </a:moveTo>
                  <a:lnTo>
                    <a:pt x="15248" y="0"/>
                  </a:lnTo>
                  <a:lnTo>
                    <a:pt x="31463" y="43046"/>
                  </a:lnTo>
                  <a:lnTo>
                    <a:pt x="0" y="43398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100363" y="29595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3" y="43046"/>
                  </a:moveTo>
                  <a:lnTo>
                    <a:pt x="15248" y="0"/>
                  </a:lnTo>
                  <a:lnTo>
                    <a:pt x="0" y="43398"/>
                  </a:lnTo>
                  <a:lnTo>
                    <a:pt x="31463" y="43046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100363" y="25785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0" y="43398"/>
                  </a:moveTo>
                  <a:lnTo>
                    <a:pt x="15248" y="0"/>
                  </a:lnTo>
                  <a:lnTo>
                    <a:pt x="31463" y="43046"/>
                  </a:lnTo>
                  <a:lnTo>
                    <a:pt x="0" y="43398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100363" y="25785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3" y="43046"/>
                  </a:moveTo>
                  <a:lnTo>
                    <a:pt x="15248" y="0"/>
                  </a:lnTo>
                  <a:lnTo>
                    <a:pt x="0" y="43398"/>
                  </a:lnTo>
                  <a:lnTo>
                    <a:pt x="31463" y="43046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436990" y="29595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0" y="43398"/>
                  </a:moveTo>
                  <a:lnTo>
                    <a:pt x="15249" y="0"/>
                  </a:lnTo>
                  <a:lnTo>
                    <a:pt x="31463" y="43046"/>
                  </a:lnTo>
                  <a:lnTo>
                    <a:pt x="0" y="43398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436990" y="29595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3" y="43046"/>
                  </a:moveTo>
                  <a:lnTo>
                    <a:pt x="15249" y="0"/>
                  </a:lnTo>
                  <a:lnTo>
                    <a:pt x="0" y="43398"/>
                  </a:lnTo>
                  <a:lnTo>
                    <a:pt x="31463" y="43046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436990" y="25785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0" y="43398"/>
                  </a:moveTo>
                  <a:lnTo>
                    <a:pt x="15249" y="0"/>
                  </a:lnTo>
                  <a:lnTo>
                    <a:pt x="31463" y="43046"/>
                  </a:lnTo>
                  <a:lnTo>
                    <a:pt x="0" y="43398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436990" y="25785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3" y="43046"/>
                  </a:moveTo>
                  <a:lnTo>
                    <a:pt x="15249" y="0"/>
                  </a:lnTo>
                  <a:lnTo>
                    <a:pt x="0" y="43398"/>
                  </a:lnTo>
                  <a:lnTo>
                    <a:pt x="31463" y="43046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113002" y="1534795"/>
              <a:ext cx="1270" cy="104139"/>
            </a:xfrm>
            <a:custGeom>
              <a:avLst/>
              <a:gdLst/>
              <a:ahLst/>
              <a:cxnLst/>
              <a:rect l="l" t="t" r="r" b="b"/>
              <a:pathLst>
                <a:path w="1269" h="104139">
                  <a:moveTo>
                    <a:pt x="1161" y="103953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097270" y="1491572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5">
                  <a:moveTo>
                    <a:pt x="0" y="43398"/>
                  </a:moveTo>
                  <a:lnTo>
                    <a:pt x="15248" y="0"/>
                  </a:lnTo>
                  <a:lnTo>
                    <a:pt x="31463" y="43046"/>
                  </a:lnTo>
                  <a:lnTo>
                    <a:pt x="0" y="43398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097270" y="1491572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5">
                  <a:moveTo>
                    <a:pt x="31463" y="43046"/>
                  </a:moveTo>
                  <a:lnTo>
                    <a:pt x="15248" y="0"/>
                  </a:lnTo>
                  <a:lnTo>
                    <a:pt x="0" y="43398"/>
                  </a:lnTo>
                  <a:lnTo>
                    <a:pt x="31463" y="43046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449629" y="1534795"/>
              <a:ext cx="1270" cy="104139"/>
            </a:xfrm>
            <a:custGeom>
              <a:avLst/>
              <a:gdLst/>
              <a:ahLst/>
              <a:cxnLst/>
              <a:rect l="l" t="t" r="r" b="b"/>
              <a:pathLst>
                <a:path w="1269" h="104139">
                  <a:moveTo>
                    <a:pt x="1161" y="103953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433897" y="1491572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5">
                  <a:moveTo>
                    <a:pt x="0" y="43398"/>
                  </a:moveTo>
                  <a:lnTo>
                    <a:pt x="15248" y="0"/>
                  </a:lnTo>
                  <a:lnTo>
                    <a:pt x="31463" y="43046"/>
                  </a:lnTo>
                  <a:lnTo>
                    <a:pt x="0" y="43398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433897" y="1491572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5">
                  <a:moveTo>
                    <a:pt x="31463" y="43046"/>
                  </a:moveTo>
                  <a:lnTo>
                    <a:pt x="15248" y="0"/>
                  </a:lnTo>
                  <a:lnTo>
                    <a:pt x="0" y="43398"/>
                  </a:lnTo>
                  <a:lnTo>
                    <a:pt x="31463" y="43046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094019" y="4056899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0" y="43292"/>
                  </a:moveTo>
                  <a:lnTo>
                    <a:pt x="15547" y="0"/>
                  </a:lnTo>
                  <a:lnTo>
                    <a:pt x="31465" y="43157"/>
                  </a:lnTo>
                  <a:lnTo>
                    <a:pt x="0" y="43292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094019" y="4056899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5" y="43157"/>
                  </a:moveTo>
                  <a:lnTo>
                    <a:pt x="15547" y="0"/>
                  </a:lnTo>
                  <a:lnTo>
                    <a:pt x="0" y="43292"/>
                  </a:lnTo>
                  <a:lnTo>
                    <a:pt x="31465" y="43157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8" name="object 118"/>
          <p:cNvGrpSpPr/>
          <p:nvPr/>
        </p:nvGrpSpPr>
        <p:grpSpPr>
          <a:xfrm>
            <a:off x="1738784" y="2344060"/>
            <a:ext cx="735965" cy="2618740"/>
            <a:chOff x="1738783" y="1486810"/>
            <a:chExt cx="735965" cy="2618740"/>
          </a:xfrm>
        </p:grpSpPr>
        <p:sp>
          <p:nvSpPr>
            <p:cNvPr id="119" name="object 119"/>
            <p:cNvSpPr/>
            <p:nvPr/>
          </p:nvSpPr>
          <p:spPr>
            <a:xfrm>
              <a:off x="2438036" y="4056874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0" y="43292"/>
                  </a:moveTo>
                  <a:lnTo>
                    <a:pt x="15547" y="0"/>
                  </a:lnTo>
                  <a:lnTo>
                    <a:pt x="31465" y="43157"/>
                  </a:lnTo>
                  <a:lnTo>
                    <a:pt x="0" y="43292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438036" y="4056874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5" y="43157"/>
                  </a:moveTo>
                  <a:lnTo>
                    <a:pt x="15547" y="0"/>
                  </a:lnTo>
                  <a:lnTo>
                    <a:pt x="0" y="43292"/>
                  </a:lnTo>
                  <a:lnTo>
                    <a:pt x="31465" y="43157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1759277" y="1534795"/>
              <a:ext cx="1270" cy="104139"/>
            </a:xfrm>
            <a:custGeom>
              <a:avLst/>
              <a:gdLst/>
              <a:ahLst/>
              <a:cxnLst/>
              <a:rect l="l" t="t" r="r" b="b"/>
              <a:pathLst>
                <a:path w="1269" h="104139">
                  <a:moveTo>
                    <a:pt x="1161" y="103953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1743545" y="1491572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5">
                  <a:moveTo>
                    <a:pt x="0" y="43398"/>
                  </a:moveTo>
                  <a:lnTo>
                    <a:pt x="15248" y="0"/>
                  </a:lnTo>
                  <a:lnTo>
                    <a:pt x="31463" y="43046"/>
                  </a:lnTo>
                  <a:lnTo>
                    <a:pt x="0" y="43398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1743545" y="1491572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5">
                  <a:moveTo>
                    <a:pt x="31463" y="43046"/>
                  </a:moveTo>
                  <a:lnTo>
                    <a:pt x="15248" y="0"/>
                  </a:lnTo>
                  <a:lnTo>
                    <a:pt x="0" y="43398"/>
                  </a:lnTo>
                  <a:lnTo>
                    <a:pt x="31463" y="43046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4" name="object 124"/>
          <p:cNvGrpSpPr/>
          <p:nvPr/>
        </p:nvGrpSpPr>
        <p:grpSpPr>
          <a:xfrm>
            <a:off x="1595638" y="1670387"/>
            <a:ext cx="330835" cy="289560"/>
            <a:chOff x="1595637" y="813137"/>
            <a:chExt cx="330835" cy="289560"/>
          </a:xfrm>
        </p:grpSpPr>
        <p:sp>
          <p:nvSpPr>
            <p:cNvPr id="125" name="object 125"/>
            <p:cNvSpPr/>
            <p:nvPr/>
          </p:nvSpPr>
          <p:spPr>
            <a:xfrm>
              <a:off x="1600399" y="817899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4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FCE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1600399" y="817899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4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27"/>
          <p:cNvSpPr txBox="1"/>
          <p:nvPr/>
        </p:nvSpPr>
        <p:spPr>
          <a:xfrm>
            <a:off x="1600399" y="1675150"/>
            <a:ext cx="321310" cy="2269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93980">
              <a:spcBef>
                <a:spcPts val="330"/>
              </a:spcBef>
            </a:pPr>
            <a:r>
              <a:rPr sz="1200" dirty="0">
                <a:latin typeface="Arial MT"/>
                <a:cs typeface="Arial MT"/>
              </a:rPr>
              <a:t>y</a:t>
            </a:r>
            <a:r>
              <a:rPr sz="1200" baseline="-31250" dirty="0">
                <a:latin typeface="Arial MT"/>
                <a:cs typeface="Arial MT"/>
              </a:rPr>
              <a:t>0</a:t>
            </a:r>
            <a:endParaRPr sz="1200" baseline="-31250">
              <a:latin typeface="Arial MT"/>
              <a:cs typeface="Arial MT"/>
            </a:endParaRPr>
          </a:p>
        </p:txBody>
      </p:sp>
      <p:grpSp>
        <p:nvGrpSpPr>
          <p:cNvPr id="128" name="object 128"/>
          <p:cNvGrpSpPr/>
          <p:nvPr/>
        </p:nvGrpSpPr>
        <p:grpSpPr>
          <a:xfrm>
            <a:off x="1738783" y="1963061"/>
            <a:ext cx="731520" cy="156845"/>
            <a:chOff x="1738783" y="1105810"/>
            <a:chExt cx="731520" cy="156845"/>
          </a:xfrm>
        </p:grpSpPr>
        <p:sp>
          <p:nvSpPr>
            <p:cNvPr id="129" name="object 129"/>
            <p:cNvSpPr/>
            <p:nvPr/>
          </p:nvSpPr>
          <p:spPr>
            <a:xfrm>
              <a:off x="2113002" y="1153795"/>
              <a:ext cx="1270" cy="104139"/>
            </a:xfrm>
            <a:custGeom>
              <a:avLst/>
              <a:gdLst/>
              <a:ahLst/>
              <a:cxnLst/>
              <a:rect l="l" t="t" r="r" b="b"/>
              <a:pathLst>
                <a:path w="1269" h="104140">
                  <a:moveTo>
                    <a:pt x="1161" y="103953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097270" y="1110572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5">
                  <a:moveTo>
                    <a:pt x="0" y="43398"/>
                  </a:moveTo>
                  <a:lnTo>
                    <a:pt x="15248" y="0"/>
                  </a:lnTo>
                  <a:lnTo>
                    <a:pt x="31463" y="43046"/>
                  </a:lnTo>
                  <a:lnTo>
                    <a:pt x="0" y="43398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097270" y="1110572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5">
                  <a:moveTo>
                    <a:pt x="31463" y="43046"/>
                  </a:moveTo>
                  <a:lnTo>
                    <a:pt x="15248" y="0"/>
                  </a:lnTo>
                  <a:lnTo>
                    <a:pt x="0" y="43398"/>
                  </a:lnTo>
                  <a:lnTo>
                    <a:pt x="31463" y="43046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449629" y="1153795"/>
              <a:ext cx="1270" cy="104139"/>
            </a:xfrm>
            <a:custGeom>
              <a:avLst/>
              <a:gdLst/>
              <a:ahLst/>
              <a:cxnLst/>
              <a:rect l="l" t="t" r="r" b="b"/>
              <a:pathLst>
                <a:path w="1269" h="104140">
                  <a:moveTo>
                    <a:pt x="1161" y="103953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433897" y="1110572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5">
                  <a:moveTo>
                    <a:pt x="0" y="43398"/>
                  </a:moveTo>
                  <a:lnTo>
                    <a:pt x="15248" y="0"/>
                  </a:lnTo>
                  <a:lnTo>
                    <a:pt x="31463" y="43046"/>
                  </a:lnTo>
                  <a:lnTo>
                    <a:pt x="0" y="43398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433897" y="1110572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5">
                  <a:moveTo>
                    <a:pt x="31463" y="43046"/>
                  </a:moveTo>
                  <a:lnTo>
                    <a:pt x="15248" y="0"/>
                  </a:lnTo>
                  <a:lnTo>
                    <a:pt x="0" y="43398"/>
                  </a:lnTo>
                  <a:lnTo>
                    <a:pt x="31463" y="43046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1759277" y="1153795"/>
              <a:ext cx="1270" cy="104139"/>
            </a:xfrm>
            <a:custGeom>
              <a:avLst/>
              <a:gdLst/>
              <a:ahLst/>
              <a:cxnLst/>
              <a:rect l="l" t="t" r="r" b="b"/>
              <a:pathLst>
                <a:path w="1269" h="104140">
                  <a:moveTo>
                    <a:pt x="1161" y="103953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1743545" y="1110572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5">
                  <a:moveTo>
                    <a:pt x="0" y="43398"/>
                  </a:moveTo>
                  <a:lnTo>
                    <a:pt x="15248" y="0"/>
                  </a:lnTo>
                  <a:lnTo>
                    <a:pt x="31463" y="43046"/>
                  </a:lnTo>
                  <a:lnTo>
                    <a:pt x="0" y="43398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1743545" y="1110572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5">
                  <a:moveTo>
                    <a:pt x="31463" y="43046"/>
                  </a:moveTo>
                  <a:lnTo>
                    <a:pt x="15248" y="0"/>
                  </a:lnTo>
                  <a:lnTo>
                    <a:pt x="0" y="43398"/>
                  </a:lnTo>
                  <a:lnTo>
                    <a:pt x="31463" y="43046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8" name="object 138"/>
          <p:cNvSpPr txBox="1"/>
          <p:nvPr/>
        </p:nvSpPr>
        <p:spPr>
          <a:xfrm>
            <a:off x="424455" y="3793581"/>
            <a:ext cx="205184" cy="10420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spc="-5" dirty="0">
                <a:latin typeface="Arial MT"/>
                <a:cs typeface="Arial MT"/>
              </a:rPr>
              <a:t>Input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vectors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1684702" y="5160200"/>
            <a:ext cx="15494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z="1100" spc="-5" dirty="0">
                <a:latin typeface="Arial MT"/>
                <a:cs typeface="Arial MT"/>
              </a:rPr>
              <a:t>q</a:t>
            </a:r>
            <a:r>
              <a:rPr sz="1050" spc="22" baseline="-31746" dirty="0">
                <a:latin typeface="Arial MT"/>
                <a:cs typeface="Arial MT"/>
              </a:rPr>
              <a:t>0</a:t>
            </a:r>
            <a:endParaRPr sz="1050" baseline="-31746">
              <a:latin typeface="Arial MT"/>
              <a:cs typeface="Arial MT"/>
            </a:endParaRPr>
          </a:p>
        </p:txBody>
      </p:sp>
      <p:sp>
        <p:nvSpPr>
          <p:cNvPr id="141" name="object 141"/>
          <p:cNvSpPr txBox="1">
            <a:spLocks noGrp="1"/>
          </p:cNvSpPr>
          <p:nvPr>
            <p:ph type="ftr" sz="quarter" idx="5"/>
          </p:nvPr>
        </p:nvSpPr>
        <p:spPr>
          <a:xfrm>
            <a:off x="3108960" y="8092440"/>
            <a:ext cx="292608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spc="-5" dirty="0"/>
              <a:t>Lecture</a:t>
            </a:r>
            <a:r>
              <a:rPr spc="-50" dirty="0"/>
              <a:t> </a:t>
            </a:r>
            <a:r>
              <a:rPr dirty="0"/>
              <a:t>9</a:t>
            </a:r>
            <a:r>
              <a:rPr spc="-45" dirty="0"/>
              <a:t> </a:t>
            </a:r>
            <a:r>
              <a:rPr dirty="0"/>
              <a:t>-</a:t>
            </a:r>
          </a:p>
        </p:txBody>
      </p:sp>
      <p:sp>
        <p:nvSpPr>
          <p:cNvPr id="142" name="object 142"/>
          <p:cNvSpPr txBox="1">
            <a:spLocks noGrp="1"/>
          </p:cNvSpPr>
          <p:nvPr>
            <p:ph type="sldNum" sz="quarter" idx="7"/>
          </p:nvPr>
        </p:nvSpPr>
        <p:spPr>
          <a:xfrm>
            <a:off x="358141" y="8015604"/>
            <a:ext cx="257175" cy="262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10"/>
              </a:lnSpc>
            </a:pPr>
            <a:fld id="{81D60167-4931-47E6-BA6A-407CBD079E47}" type="slidenum">
              <a:rPr dirty="0"/>
              <a:pPr marL="38100">
                <a:lnSpc>
                  <a:spcPts val="2310"/>
                </a:lnSpc>
              </a:pPr>
              <a:t>51</a:t>
            </a:fld>
            <a:endParaRPr dirty="0"/>
          </a:p>
        </p:txBody>
      </p:sp>
      <p:sp>
        <p:nvSpPr>
          <p:cNvPr id="143" name="object 143"/>
          <p:cNvSpPr txBox="1">
            <a:spLocks noGrp="1"/>
          </p:cNvSpPr>
          <p:nvPr>
            <p:ph type="dt" sz="half" idx="6"/>
          </p:nvPr>
        </p:nvSpPr>
        <p:spPr>
          <a:xfrm>
            <a:off x="457200" y="8092440"/>
            <a:ext cx="210312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/>
              <a:t>May</a:t>
            </a:r>
            <a:r>
              <a:rPr spc="-50" dirty="0"/>
              <a:t> </a:t>
            </a:r>
            <a:r>
              <a:rPr spc="-5" dirty="0"/>
              <a:t>02,</a:t>
            </a:r>
            <a:r>
              <a:rPr spc="-45" dirty="0"/>
              <a:t> </a:t>
            </a:r>
            <a:r>
              <a:rPr spc="-5" dirty="0"/>
              <a:t>2023</a:t>
            </a:r>
          </a:p>
        </p:txBody>
      </p:sp>
      <p:sp>
        <p:nvSpPr>
          <p:cNvPr id="144" name="object 144"/>
          <p:cNvSpPr txBox="1"/>
          <p:nvPr/>
        </p:nvSpPr>
        <p:spPr>
          <a:xfrm>
            <a:off x="145226" y="5664959"/>
            <a:ext cx="352297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Fei-Fei</a:t>
            </a:r>
            <a:r>
              <a:rPr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Li,</a:t>
            </a:r>
            <a:r>
              <a:rPr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25" dirty="0">
                <a:solidFill>
                  <a:srgbClr val="FFFFFF"/>
                </a:solidFill>
                <a:latin typeface="Arial MT"/>
                <a:cs typeface="Arial MT"/>
              </a:rPr>
              <a:t>Yunzhu</a:t>
            </a:r>
            <a:r>
              <a:rPr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Li,</a:t>
            </a:r>
            <a:r>
              <a:rPr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Ruohan</a:t>
            </a:r>
            <a:r>
              <a:rPr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Gao</a:t>
            </a:r>
            <a:endParaRPr>
              <a:latin typeface="Arial MT"/>
              <a:cs typeface="Arial MT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6C599E53-1F89-B6EB-287A-A4D5364EF135}"/>
              </a:ext>
            </a:extLst>
          </p:cNvPr>
          <p:cNvSpPr txBox="1"/>
          <p:nvPr/>
        </p:nvSpPr>
        <p:spPr>
          <a:xfrm>
            <a:off x="0" y="6581001"/>
            <a:ext cx="2596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Justin Johnson,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Yunzhu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Ruohan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Guo</a:t>
            </a:r>
          </a:p>
        </p:txBody>
      </p:sp>
      <p:sp>
        <p:nvSpPr>
          <p:cNvPr id="146" name="object 2">
            <a:extLst>
              <a:ext uri="{FF2B5EF4-FFF2-40B4-BE49-F238E27FC236}">
                <a16:creationId xmlns:a16="http://schemas.microsoft.com/office/drawing/2014/main" id="{166447FE-F418-F16F-09EC-57DA2DE6FED1}"/>
              </a:ext>
            </a:extLst>
          </p:cNvPr>
          <p:cNvSpPr txBox="1"/>
          <p:nvPr/>
        </p:nvSpPr>
        <p:spPr>
          <a:xfrm>
            <a:off x="5719058" y="3065285"/>
            <a:ext cx="276606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Notice that the input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vectors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are used for </a:t>
            </a:r>
            <a:r>
              <a:rPr sz="1400" spc="-3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both the alignment as well as the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attention</a:t>
            </a:r>
            <a:r>
              <a:rPr sz="140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calculations.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147" name="object 3">
            <a:extLst>
              <a:ext uri="{FF2B5EF4-FFF2-40B4-BE49-F238E27FC236}">
                <a16:creationId xmlns:a16="http://schemas.microsoft.com/office/drawing/2014/main" id="{02A0A401-CB1B-0C4F-1500-3A9BA47995C1}"/>
              </a:ext>
            </a:extLst>
          </p:cNvPr>
          <p:cNvSpPr txBox="1"/>
          <p:nvPr/>
        </p:nvSpPr>
        <p:spPr>
          <a:xfrm>
            <a:off x="5896908" y="3744553"/>
            <a:ext cx="263144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1465" marR="5080" indent="-279400" algn="just">
              <a:spcBef>
                <a:spcPts val="100"/>
              </a:spcBef>
            </a:pP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-   </a:t>
            </a:r>
            <a:r>
              <a:rPr sz="14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FF0000"/>
                </a:solidFill>
                <a:latin typeface="Arial MT"/>
                <a:cs typeface="Arial MT"/>
              </a:rPr>
              <a:t>We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can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add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more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expressivity to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the layer by adding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a </a:t>
            </a:r>
            <a:r>
              <a:rPr sz="1400" spc="-10" dirty="0">
                <a:solidFill>
                  <a:srgbClr val="FF0000"/>
                </a:solidFill>
                <a:latin typeface="Arial MT"/>
                <a:cs typeface="Arial MT"/>
              </a:rPr>
              <a:t>different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FC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layer</a:t>
            </a:r>
            <a:r>
              <a:rPr sz="140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before</a:t>
            </a:r>
            <a:r>
              <a:rPr sz="14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each</a:t>
            </a:r>
            <a:r>
              <a:rPr sz="14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of</a:t>
            </a:r>
            <a:r>
              <a:rPr sz="14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the</a:t>
            </a:r>
            <a:r>
              <a:rPr sz="140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two</a:t>
            </a:r>
            <a:r>
              <a:rPr sz="14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steps.</a:t>
            </a:r>
            <a:endParaRPr sz="1400" dirty="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14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object 185"/>
          <p:cNvSpPr txBox="1"/>
          <p:nvPr/>
        </p:nvSpPr>
        <p:spPr>
          <a:xfrm>
            <a:off x="2990876" y="4949690"/>
            <a:ext cx="2676074" cy="610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400" b="1" spc="-5" dirty="0">
                <a:latin typeface="Arial"/>
                <a:cs typeface="Arial"/>
              </a:rPr>
              <a:t>Inputs</a:t>
            </a:r>
            <a:r>
              <a:rPr sz="1400" spc="-5" dirty="0">
                <a:latin typeface="Arial MT"/>
                <a:cs typeface="Arial MT"/>
              </a:rPr>
              <a:t>:</a:t>
            </a:r>
            <a:endParaRPr sz="1400" dirty="0">
              <a:latin typeface="Arial MT"/>
              <a:cs typeface="Arial MT"/>
            </a:endParaRPr>
          </a:p>
          <a:p>
            <a:pPr marL="12700" marR="5080"/>
            <a:r>
              <a:rPr sz="1400" spc="-5" dirty="0">
                <a:latin typeface="Arial MT"/>
                <a:cs typeface="Arial MT"/>
              </a:rPr>
              <a:t>Input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vectors: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b="1" dirty="0">
                <a:latin typeface="Arial"/>
                <a:cs typeface="Arial"/>
              </a:rPr>
              <a:t>x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(shape: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x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D) </a:t>
            </a:r>
            <a:r>
              <a:rPr sz="1400" spc="-3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Queries</a:t>
            </a:r>
            <a:r>
              <a:rPr sz="1400" dirty="0">
                <a:latin typeface="Arial MT"/>
                <a:cs typeface="Arial MT"/>
              </a:rPr>
              <a:t>: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b="1" dirty="0">
                <a:latin typeface="Arial"/>
                <a:cs typeface="Arial"/>
              </a:rPr>
              <a:t>q</a:t>
            </a:r>
            <a:r>
              <a:rPr sz="1400" b="1" spc="-114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(shape: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x </a:t>
            </a:r>
            <a:r>
              <a:rPr sz="1400" dirty="0">
                <a:solidFill>
                  <a:srgbClr val="3C78D8"/>
                </a:solidFill>
                <a:latin typeface="Arial MT"/>
                <a:cs typeface="Arial MT"/>
              </a:rPr>
              <a:t>D</a:t>
            </a:r>
            <a:r>
              <a:rPr sz="1400" spc="-7" baseline="-31250" dirty="0">
                <a:solidFill>
                  <a:srgbClr val="3C78D8"/>
                </a:solidFill>
                <a:latin typeface="Arial MT"/>
                <a:cs typeface="Arial MT"/>
              </a:rPr>
              <a:t>k</a:t>
            </a:r>
            <a:r>
              <a:rPr sz="1400" dirty="0">
                <a:latin typeface="Arial MT"/>
                <a:cs typeface="Arial MT"/>
              </a:rPr>
              <a:t>)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5744248" y="2060053"/>
            <a:ext cx="2641600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The input and output dimensions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can </a:t>
            </a:r>
            <a:r>
              <a:rPr sz="1400" spc="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now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change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depending on the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key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and </a:t>
            </a:r>
            <a:r>
              <a:rPr sz="1400" spc="-3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value</a:t>
            </a:r>
            <a:r>
              <a:rPr sz="1400" spc="-1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FC layers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00924" y="2110976"/>
            <a:ext cx="1019810" cy="156453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74625">
              <a:spcBef>
                <a:spcPts val="380"/>
              </a:spcBef>
            </a:pPr>
            <a:r>
              <a:rPr sz="700" dirty="0">
                <a:latin typeface="Arial MT"/>
                <a:cs typeface="Arial MT"/>
              </a:rPr>
              <a:t>mul(→)</a:t>
            </a:r>
            <a:r>
              <a:rPr sz="700" spc="-3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+</a:t>
            </a:r>
            <a:r>
              <a:rPr sz="700" spc="-25" dirty="0">
                <a:latin typeface="Arial MT"/>
                <a:cs typeface="Arial MT"/>
              </a:rPr>
              <a:t> </a:t>
            </a:r>
            <a:r>
              <a:rPr sz="700" spc="-5" dirty="0">
                <a:latin typeface="Arial MT"/>
                <a:cs typeface="Arial MT"/>
              </a:rPr>
              <a:t>add</a:t>
            </a:r>
            <a:r>
              <a:rPr sz="700" spc="-25" dirty="0">
                <a:latin typeface="Arial MT"/>
                <a:cs typeface="Arial MT"/>
              </a:rPr>
              <a:t> </a:t>
            </a:r>
            <a:r>
              <a:rPr sz="700" spc="-120" dirty="0">
                <a:latin typeface="Arial MT"/>
                <a:cs typeface="Arial MT"/>
              </a:rPr>
              <a:t>(↑)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73025" y="930588"/>
            <a:ext cx="8005849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000" b="0" spc="-5" dirty="0"/>
              <a:t>General</a:t>
            </a:r>
            <a:r>
              <a:rPr sz="3000" b="0" spc="-55" dirty="0"/>
              <a:t> </a:t>
            </a:r>
            <a:r>
              <a:rPr sz="3000" b="0" spc="-5" dirty="0"/>
              <a:t>attention</a:t>
            </a:r>
            <a:r>
              <a:rPr sz="3000" b="0" spc="-45" dirty="0"/>
              <a:t> </a:t>
            </a:r>
            <a:r>
              <a:rPr lang="en-US" sz="3000" b="0" spc="-5" dirty="0"/>
              <a:t>layer (alternative slide)</a:t>
            </a:r>
            <a:endParaRPr sz="3000" b="0" dirty="0"/>
          </a:p>
        </p:txBody>
      </p:sp>
      <p:sp>
        <p:nvSpPr>
          <p:cNvPr id="7" name="object 7"/>
          <p:cNvSpPr txBox="1"/>
          <p:nvPr/>
        </p:nvSpPr>
        <p:spPr>
          <a:xfrm>
            <a:off x="2642740" y="4133547"/>
            <a:ext cx="179536" cy="7023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 MT"/>
                <a:cs typeface="Arial MT"/>
              </a:rPr>
              <a:t>Alignment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594279" y="3991649"/>
            <a:ext cx="333375" cy="1402080"/>
            <a:chOff x="1594278" y="3134399"/>
            <a:chExt cx="333375" cy="1402080"/>
          </a:xfrm>
        </p:grpSpPr>
        <p:sp>
          <p:nvSpPr>
            <p:cNvPr id="9" name="object 9"/>
            <p:cNvSpPr/>
            <p:nvPr/>
          </p:nvSpPr>
          <p:spPr>
            <a:xfrm>
              <a:off x="1599040" y="3754449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99040" y="3754449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599040" y="3444424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99040" y="3444424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99040" y="3134399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601587" y="4252024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D9EA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01587" y="4252024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61432" y="4098874"/>
              <a:ext cx="1270" cy="153670"/>
            </a:xfrm>
            <a:custGeom>
              <a:avLst/>
              <a:gdLst/>
              <a:ahLst/>
              <a:cxnLst/>
              <a:rect l="l" t="t" r="r" b="b"/>
              <a:pathLst>
                <a:path w="1269" h="153670">
                  <a:moveTo>
                    <a:pt x="655" y="153150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45699" y="4055649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0" y="43292"/>
                  </a:moveTo>
                  <a:lnTo>
                    <a:pt x="15547" y="0"/>
                  </a:lnTo>
                  <a:lnTo>
                    <a:pt x="31465" y="43157"/>
                  </a:lnTo>
                  <a:lnTo>
                    <a:pt x="0" y="43292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745699" y="4055649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5" y="43157"/>
                  </a:moveTo>
                  <a:lnTo>
                    <a:pt x="15547" y="0"/>
                  </a:lnTo>
                  <a:lnTo>
                    <a:pt x="0" y="43292"/>
                  </a:lnTo>
                  <a:lnTo>
                    <a:pt x="31465" y="43157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307589" y="2632079"/>
            <a:ext cx="1475105" cy="2272030"/>
            <a:chOff x="307588" y="1774829"/>
            <a:chExt cx="1475105" cy="2272030"/>
          </a:xfrm>
        </p:grpSpPr>
        <p:sp>
          <p:nvSpPr>
            <p:cNvPr id="20" name="object 20"/>
            <p:cNvSpPr/>
            <p:nvPr/>
          </p:nvSpPr>
          <p:spPr>
            <a:xfrm>
              <a:off x="466502" y="2415474"/>
              <a:ext cx="541655" cy="866775"/>
            </a:xfrm>
            <a:custGeom>
              <a:avLst/>
              <a:gdLst/>
              <a:ahLst/>
              <a:cxnLst/>
              <a:rect l="l" t="t" r="r" b="b"/>
              <a:pathLst>
                <a:path w="541655" h="866775">
                  <a:moveTo>
                    <a:pt x="83974" y="866399"/>
                  </a:moveTo>
                  <a:lnTo>
                    <a:pt x="0" y="866399"/>
                  </a:lnTo>
                  <a:lnTo>
                    <a:pt x="0" y="0"/>
                  </a:lnTo>
                  <a:lnTo>
                    <a:pt x="541624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08127" y="239974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0" y="31465"/>
                  </a:moveTo>
                  <a:lnTo>
                    <a:pt x="0" y="0"/>
                  </a:lnTo>
                  <a:lnTo>
                    <a:pt x="43225" y="15732"/>
                  </a:lnTo>
                  <a:lnTo>
                    <a:pt x="0" y="31465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08127" y="239974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0" y="31465"/>
                  </a:moveTo>
                  <a:lnTo>
                    <a:pt x="43225" y="15732"/>
                  </a:lnTo>
                  <a:lnTo>
                    <a:pt x="0" y="0"/>
                  </a:lnTo>
                  <a:lnTo>
                    <a:pt x="0" y="31465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89251" y="2105399"/>
              <a:ext cx="619125" cy="1486535"/>
            </a:xfrm>
            <a:custGeom>
              <a:avLst/>
              <a:gdLst/>
              <a:ahLst/>
              <a:cxnLst/>
              <a:rect l="l" t="t" r="r" b="b"/>
              <a:pathLst>
                <a:path w="619125" h="1486535">
                  <a:moveTo>
                    <a:pt x="161225" y="1486499"/>
                  </a:moveTo>
                  <a:lnTo>
                    <a:pt x="0" y="1486499"/>
                  </a:lnTo>
                  <a:lnTo>
                    <a:pt x="0" y="0"/>
                  </a:lnTo>
                  <a:lnTo>
                    <a:pt x="618875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08127" y="208966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0" y="31465"/>
                  </a:moveTo>
                  <a:lnTo>
                    <a:pt x="0" y="0"/>
                  </a:lnTo>
                  <a:lnTo>
                    <a:pt x="43225" y="15732"/>
                  </a:lnTo>
                  <a:lnTo>
                    <a:pt x="0" y="31465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008127" y="208966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0" y="31465"/>
                  </a:moveTo>
                  <a:lnTo>
                    <a:pt x="43225" y="15732"/>
                  </a:lnTo>
                  <a:lnTo>
                    <a:pt x="0" y="0"/>
                  </a:lnTo>
                  <a:lnTo>
                    <a:pt x="0" y="31465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12351" y="1795324"/>
              <a:ext cx="695960" cy="2106930"/>
            </a:xfrm>
            <a:custGeom>
              <a:avLst/>
              <a:gdLst/>
              <a:ahLst/>
              <a:cxnLst/>
              <a:rect l="l" t="t" r="r" b="b"/>
              <a:pathLst>
                <a:path w="695960" h="2106929">
                  <a:moveTo>
                    <a:pt x="238125" y="2106599"/>
                  </a:moveTo>
                  <a:lnTo>
                    <a:pt x="0" y="2106599"/>
                  </a:lnTo>
                  <a:lnTo>
                    <a:pt x="0" y="0"/>
                  </a:lnTo>
                  <a:lnTo>
                    <a:pt x="695775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08127" y="177959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0" y="31465"/>
                  </a:moveTo>
                  <a:lnTo>
                    <a:pt x="0" y="0"/>
                  </a:lnTo>
                  <a:lnTo>
                    <a:pt x="43225" y="15732"/>
                  </a:lnTo>
                  <a:lnTo>
                    <a:pt x="0" y="31465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08127" y="177959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0" y="31465"/>
                  </a:moveTo>
                  <a:lnTo>
                    <a:pt x="43225" y="15732"/>
                  </a:lnTo>
                  <a:lnTo>
                    <a:pt x="0" y="0"/>
                  </a:lnTo>
                  <a:lnTo>
                    <a:pt x="0" y="31465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50476" y="3762124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B4A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50476" y="3762124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86287" y="3913737"/>
              <a:ext cx="144145" cy="0"/>
            </a:xfrm>
            <a:custGeom>
              <a:avLst/>
              <a:gdLst/>
              <a:ahLst/>
              <a:cxnLst/>
              <a:rect l="l" t="t" r="r" b="b"/>
              <a:pathLst>
                <a:path w="144144">
                  <a:moveTo>
                    <a:pt x="0" y="0"/>
                  </a:moveTo>
                  <a:lnTo>
                    <a:pt x="143824" y="0"/>
                  </a:lnTo>
                </a:path>
              </a:pathLst>
            </a:custGeom>
            <a:ln w="10800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25206" y="389736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288" y="31463"/>
                  </a:moveTo>
                  <a:lnTo>
                    <a:pt x="0" y="0"/>
                  </a:lnTo>
                  <a:lnTo>
                    <a:pt x="43367" y="15335"/>
                  </a:lnTo>
                  <a:lnTo>
                    <a:pt x="288" y="31463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525206" y="389736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288" y="31463"/>
                  </a:moveTo>
                  <a:lnTo>
                    <a:pt x="43367" y="15335"/>
                  </a:lnTo>
                  <a:lnTo>
                    <a:pt x="0" y="0"/>
                  </a:lnTo>
                  <a:lnTo>
                    <a:pt x="288" y="31463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386287" y="3596037"/>
              <a:ext cx="144145" cy="0"/>
            </a:xfrm>
            <a:custGeom>
              <a:avLst/>
              <a:gdLst/>
              <a:ahLst/>
              <a:cxnLst/>
              <a:rect l="l" t="t" r="r" b="b"/>
              <a:pathLst>
                <a:path w="144144">
                  <a:moveTo>
                    <a:pt x="0" y="0"/>
                  </a:moveTo>
                  <a:lnTo>
                    <a:pt x="143824" y="0"/>
                  </a:lnTo>
                </a:path>
              </a:pathLst>
            </a:custGeom>
            <a:ln w="10800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525206" y="357966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288" y="31463"/>
                  </a:moveTo>
                  <a:lnTo>
                    <a:pt x="0" y="0"/>
                  </a:lnTo>
                  <a:lnTo>
                    <a:pt x="43367" y="15335"/>
                  </a:lnTo>
                  <a:lnTo>
                    <a:pt x="288" y="31463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25206" y="357966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288" y="31463"/>
                  </a:moveTo>
                  <a:lnTo>
                    <a:pt x="43367" y="15335"/>
                  </a:lnTo>
                  <a:lnTo>
                    <a:pt x="0" y="0"/>
                  </a:lnTo>
                  <a:lnTo>
                    <a:pt x="288" y="31463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386287" y="3293687"/>
              <a:ext cx="144145" cy="0"/>
            </a:xfrm>
            <a:custGeom>
              <a:avLst/>
              <a:gdLst/>
              <a:ahLst/>
              <a:cxnLst/>
              <a:rect l="l" t="t" r="r" b="b"/>
              <a:pathLst>
                <a:path w="144144">
                  <a:moveTo>
                    <a:pt x="0" y="0"/>
                  </a:moveTo>
                  <a:lnTo>
                    <a:pt x="143824" y="0"/>
                  </a:lnTo>
                </a:path>
              </a:pathLst>
            </a:custGeom>
            <a:ln w="10800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25206" y="327731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288" y="31463"/>
                  </a:moveTo>
                  <a:lnTo>
                    <a:pt x="0" y="0"/>
                  </a:lnTo>
                  <a:lnTo>
                    <a:pt x="43367" y="15335"/>
                  </a:lnTo>
                  <a:lnTo>
                    <a:pt x="288" y="31463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25206" y="327731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288" y="31463"/>
                  </a:moveTo>
                  <a:lnTo>
                    <a:pt x="43367" y="15335"/>
                  </a:lnTo>
                  <a:lnTo>
                    <a:pt x="0" y="0"/>
                  </a:lnTo>
                  <a:lnTo>
                    <a:pt x="288" y="31463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46106" y="25785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0" y="43398"/>
                  </a:moveTo>
                  <a:lnTo>
                    <a:pt x="15249" y="0"/>
                  </a:lnTo>
                  <a:lnTo>
                    <a:pt x="31463" y="43046"/>
                  </a:lnTo>
                  <a:lnTo>
                    <a:pt x="0" y="43398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746106" y="25785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3" y="43046"/>
                  </a:moveTo>
                  <a:lnTo>
                    <a:pt x="15249" y="0"/>
                  </a:lnTo>
                  <a:lnTo>
                    <a:pt x="0" y="43398"/>
                  </a:lnTo>
                  <a:lnTo>
                    <a:pt x="31463" y="43046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2637640" y="2724479"/>
            <a:ext cx="179536" cy="6261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 MT"/>
                <a:cs typeface="Arial MT"/>
              </a:rPr>
              <a:t>Attention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761838" y="3860021"/>
            <a:ext cx="1270" cy="104139"/>
          </a:xfrm>
          <a:custGeom>
            <a:avLst/>
            <a:gdLst/>
            <a:ahLst/>
            <a:cxnLst/>
            <a:rect l="l" t="t" r="r" b="b"/>
            <a:pathLst>
              <a:path w="1269" h="104139">
                <a:moveTo>
                  <a:pt x="1161" y="103953"/>
                </a:moveTo>
                <a:lnTo>
                  <a:pt x="0" y="0"/>
                </a:lnTo>
              </a:path>
            </a:pathLst>
          </a:custGeom>
          <a:ln w="952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44"/>
          <p:cNvGrpSpPr/>
          <p:nvPr/>
        </p:nvGrpSpPr>
        <p:grpSpPr>
          <a:xfrm>
            <a:off x="1741345" y="3812035"/>
            <a:ext cx="41275" cy="53340"/>
            <a:chOff x="1741344" y="2954785"/>
            <a:chExt cx="41275" cy="53340"/>
          </a:xfrm>
        </p:grpSpPr>
        <p:sp>
          <p:nvSpPr>
            <p:cNvPr id="45" name="object 45"/>
            <p:cNvSpPr/>
            <p:nvPr/>
          </p:nvSpPr>
          <p:spPr>
            <a:xfrm>
              <a:off x="1746106" y="29595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0" y="43398"/>
                  </a:moveTo>
                  <a:lnTo>
                    <a:pt x="15249" y="0"/>
                  </a:lnTo>
                  <a:lnTo>
                    <a:pt x="31463" y="43046"/>
                  </a:lnTo>
                  <a:lnTo>
                    <a:pt x="0" y="43398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746106" y="29595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3" y="43046"/>
                  </a:moveTo>
                  <a:lnTo>
                    <a:pt x="15249" y="0"/>
                  </a:lnTo>
                  <a:lnTo>
                    <a:pt x="0" y="43398"/>
                  </a:lnTo>
                  <a:lnTo>
                    <a:pt x="31463" y="43046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1600924" y="3595824"/>
            <a:ext cx="1019810" cy="19236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marL="132715">
              <a:spcBef>
                <a:spcPts val="60"/>
              </a:spcBef>
            </a:pPr>
            <a:r>
              <a:rPr sz="1200" dirty="0">
                <a:latin typeface="Arial MT"/>
                <a:cs typeface="Arial MT"/>
              </a:rPr>
              <a:t>softmax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200" dirty="0">
                <a:latin typeface="Arial MT"/>
                <a:cs typeface="Arial MT"/>
              </a:rPr>
              <a:t>(↑)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1761838" y="3479021"/>
            <a:ext cx="1270" cy="104139"/>
          </a:xfrm>
          <a:custGeom>
            <a:avLst/>
            <a:gdLst/>
            <a:ahLst/>
            <a:cxnLst/>
            <a:rect l="l" t="t" r="r" b="b"/>
            <a:pathLst>
              <a:path w="1269" h="104139">
                <a:moveTo>
                  <a:pt x="1161" y="103953"/>
                </a:moveTo>
                <a:lnTo>
                  <a:pt x="0" y="0"/>
                </a:lnTo>
              </a:path>
            </a:pathLst>
          </a:custGeom>
          <a:ln w="952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9" name="object 49"/>
          <p:cNvGrpSpPr/>
          <p:nvPr/>
        </p:nvGrpSpPr>
        <p:grpSpPr>
          <a:xfrm>
            <a:off x="1945088" y="1670387"/>
            <a:ext cx="680085" cy="289560"/>
            <a:chOff x="1945087" y="813137"/>
            <a:chExt cx="680085" cy="289560"/>
          </a:xfrm>
        </p:grpSpPr>
        <p:sp>
          <p:nvSpPr>
            <p:cNvPr id="50" name="object 50"/>
            <p:cNvSpPr/>
            <p:nvPr/>
          </p:nvSpPr>
          <p:spPr>
            <a:xfrm>
              <a:off x="1949849" y="817899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4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FCE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949849" y="817899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4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299299" y="817899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4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FCE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299299" y="817899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4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1949849" y="1675150"/>
            <a:ext cx="670560" cy="2269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93980">
              <a:spcBef>
                <a:spcPts val="330"/>
              </a:spcBef>
              <a:tabLst>
                <a:tab pos="443230" algn="l"/>
              </a:tabLst>
            </a:pPr>
            <a:r>
              <a:rPr sz="1200" dirty="0">
                <a:latin typeface="Arial MT"/>
                <a:cs typeface="Arial MT"/>
              </a:rPr>
              <a:t>y</a:t>
            </a:r>
            <a:r>
              <a:rPr sz="1200" baseline="-31250" dirty="0">
                <a:latin typeface="Arial MT"/>
                <a:cs typeface="Arial MT"/>
              </a:rPr>
              <a:t>1	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baseline="-31250" dirty="0">
                <a:latin typeface="Arial MT"/>
                <a:cs typeface="Arial MT"/>
              </a:rPr>
              <a:t>2</a:t>
            </a:r>
            <a:endParaRPr sz="1200" baseline="-31250">
              <a:latin typeface="Arial MT"/>
              <a:cs typeface="Arial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876384" y="2111184"/>
            <a:ext cx="7620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dirty="0">
                <a:solidFill>
                  <a:srgbClr val="F1C131"/>
                </a:solidFill>
                <a:latin typeface="Arial MT"/>
                <a:cs typeface="Arial MT"/>
              </a:rPr>
              <a:t>v</a:t>
            </a:r>
            <a:endParaRPr sz="800">
              <a:latin typeface="Arial MT"/>
              <a:cs typeface="Arial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978974" y="1820354"/>
            <a:ext cx="247256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Outputs:</a:t>
            </a:r>
            <a:endParaRPr sz="1400" dirty="0">
              <a:latin typeface="Arial"/>
              <a:cs typeface="Arial"/>
            </a:endParaRPr>
          </a:p>
          <a:p>
            <a:pPr marL="12700"/>
            <a:r>
              <a:rPr sz="1400" dirty="0">
                <a:latin typeface="Arial MT"/>
                <a:cs typeface="Arial MT"/>
              </a:rPr>
              <a:t>context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vectors: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b="1" dirty="0">
                <a:latin typeface="Arial"/>
                <a:cs typeface="Arial"/>
              </a:rPr>
              <a:t>y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(shape: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 err="1">
                <a:solidFill>
                  <a:srgbClr val="F1C131"/>
                </a:solidFill>
                <a:latin typeface="Arial MT"/>
                <a:cs typeface="Arial MT"/>
              </a:rPr>
              <a:t>D</a:t>
            </a:r>
            <a:r>
              <a:rPr lang="en-US" sz="1400" baseline="-25000" dirty="0" err="1">
                <a:solidFill>
                  <a:srgbClr val="F1C131"/>
                </a:solidFill>
                <a:latin typeface="Arial MT"/>
                <a:cs typeface="Arial MT"/>
              </a:rPr>
              <a:t>v</a:t>
            </a:r>
            <a:r>
              <a:rPr sz="1400" spc="45" dirty="0">
                <a:solidFill>
                  <a:srgbClr val="F1C131"/>
                </a:solidFill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)</a:t>
            </a:r>
          </a:p>
        </p:txBody>
      </p:sp>
      <p:sp>
        <p:nvSpPr>
          <p:cNvPr id="57" name="object 57"/>
          <p:cNvSpPr txBox="1"/>
          <p:nvPr/>
        </p:nvSpPr>
        <p:spPr>
          <a:xfrm>
            <a:off x="3077626" y="2890979"/>
            <a:ext cx="237390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Operations:</a:t>
            </a:r>
            <a:endParaRPr sz="1400" dirty="0">
              <a:latin typeface="Arial"/>
              <a:cs typeface="Arial"/>
            </a:endParaRPr>
          </a:p>
          <a:p>
            <a:pPr marL="12700"/>
            <a:r>
              <a:rPr sz="1400" dirty="0">
                <a:latin typeface="Arial MT"/>
                <a:cs typeface="Arial MT"/>
              </a:rPr>
              <a:t>Key vectors: </a:t>
            </a:r>
            <a:r>
              <a:rPr sz="1400" b="1" dirty="0">
                <a:solidFill>
                  <a:srgbClr val="3C78D8"/>
                </a:solidFill>
                <a:latin typeface="Arial"/>
                <a:cs typeface="Arial"/>
              </a:rPr>
              <a:t>k </a:t>
            </a:r>
            <a:r>
              <a:rPr sz="1400" dirty="0">
                <a:latin typeface="Arial MT"/>
                <a:cs typeface="Arial MT"/>
              </a:rPr>
              <a:t>= </a:t>
            </a:r>
            <a:r>
              <a:rPr sz="1400" b="1" dirty="0" err="1">
                <a:latin typeface="Arial"/>
                <a:cs typeface="Arial"/>
              </a:rPr>
              <a:t>x</a:t>
            </a:r>
            <a:r>
              <a:rPr sz="1400" b="1" dirty="0" err="1">
                <a:solidFill>
                  <a:srgbClr val="3C78D8"/>
                </a:solidFill>
                <a:latin typeface="Arial"/>
                <a:cs typeface="Arial"/>
              </a:rPr>
              <a:t>W</a:t>
            </a:r>
            <a:r>
              <a:rPr lang="en-US" sz="1400" b="1" baseline="-25000" dirty="0" err="1">
                <a:solidFill>
                  <a:srgbClr val="3C78D8"/>
                </a:solidFill>
                <a:latin typeface="Arial"/>
                <a:cs typeface="Arial"/>
              </a:rPr>
              <a:t>k</a:t>
            </a:r>
            <a:endParaRPr sz="1400" baseline="-25000" dirty="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052226" y="3327076"/>
            <a:ext cx="2559898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spcBef>
                <a:spcPts val="100"/>
              </a:spcBef>
            </a:pPr>
            <a:r>
              <a:rPr sz="1400" spc="-25" dirty="0">
                <a:latin typeface="Arial MT"/>
                <a:cs typeface="Arial MT"/>
              </a:rPr>
              <a:t>Value </a:t>
            </a:r>
            <a:r>
              <a:rPr sz="1400" dirty="0">
                <a:latin typeface="Arial MT"/>
                <a:cs typeface="Arial MT"/>
              </a:rPr>
              <a:t>vectors: </a:t>
            </a:r>
            <a:r>
              <a:rPr sz="1400" b="1" dirty="0">
                <a:solidFill>
                  <a:srgbClr val="F1C131"/>
                </a:solidFill>
                <a:latin typeface="Arial"/>
                <a:cs typeface="Arial"/>
              </a:rPr>
              <a:t>v </a:t>
            </a:r>
            <a:r>
              <a:rPr sz="1400" dirty="0">
                <a:latin typeface="Arial MT"/>
                <a:cs typeface="Arial MT"/>
              </a:rPr>
              <a:t>= </a:t>
            </a:r>
            <a:r>
              <a:rPr sz="1400" b="1" dirty="0">
                <a:latin typeface="Arial"/>
                <a:cs typeface="Arial"/>
              </a:rPr>
              <a:t>x</a:t>
            </a:r>
            <a:r>
              <a:rPr sz="1400" b="1" dirty="0">
                <a:solidFill>
                  <a:srgbClr val="F1C131"/>
                </a:solidFill>
                <a:latin typeface="Arial"/>
                <a:cs typeface="Arial"/>
              </a:rPr>
              <a:t>W</a:t>
            </a:r>
            <a:r>
              <a:rPr sz="1400" b="1" baseline="-31250" dirty="0">
                <a:solidFill>
                  <a:srgbClr val="F1C131"/>
                </a:solidFill>
                <a:latin typeface="Arial"/>
                <a:cs typeface="Arial"/>
              </a:rPr>
              <a:t>v </a:t>
            </a:r>
            <a:r>
              <a:rPr sz="1400" b="1" spc="7" baseline="-31250" dirty="0">
                <a:solidFill>
                  <a:srgbClr val="F1C131"/>
                </a:solidFill>
                <a:latin typeface="Arial"/>
                <a:cs typeface="Arial"/>
              </a:rPr>
              <a:t> </a:t>
            </a:r>
            <a:r>
              <a:rPr sz="1400" spc="-5" dirty="0">
                <a:latin typeface="Arial MT"/>
                <a:cs typeface="Arial MT"/>
              </a:rPr>
              <a:t>Alignment: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baseline="-31250" dirty="0">
                <a:latin typeface="Arial MT"/>
                <a:cs typeface="Arial MT"/>
              </a:rPr>
              <a:t>i,j</a:t>
            </a:r>
            <a:r>
              <a:rPr sz="1400" spc="142" baseline="-312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=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q</a:t>
            </a:r>
            <a:r>
              <a:rPr sz="1400" baseline="-31250" dirty="0">
                <a:latin typeface="Arial MT"/>
                <a:cs typeface="Arial MT"/>
              </a:rPr>
              <a:t>j</a:t>
            </a:r>
            <a:r>
              <a:rPr sz="1400" spc="142" baseline="-31250" dirty="0">
                <a:latin typeface="Arial MT"/>
                <a:cs typeface="Arial MT"/>
              </a:rPr>
              <a:t> </a:t>
            </a:r>
            <a:r>
              <a:rPr sz="1400" spc="10" dirty="0">
                <a:latin typeface="Gadugi"/>
                <a:cs typeface="Gadugi"/>
              </a:rPr>
              <a:t>ᐧ</a:t>
            </a:r>
            <a:r>
              <a:rPr sz="1400" spc="-10" dirty="0">
                <a:latin typeface="Gadugi"/>
                <a:cs typeface="Gadugi"/>
              </a:rPr>
              <a:t> </a:t>
            </a:r>
            <a:r>
              <a:rPr sz="1400" dirty="0">
                <a:solidFill>
                  <a:srgbClr val="3C78D8"/>
                </a:solidFill>
                <a:latin typeface="Arial MT"/>
                <a:cs typeface="Arial MT"/>
              </a:rPr>
              <a:t>k</a:t>
            </a:r>
            <a:r>
              <a:rPr sz="1400" baseline="-31250" dirty="0">
                <a:solidFill>
                  <a:srgbClr val="3C78D8"/>
                </a:solidFill>
                <a:latin typeface="Arial MT"/>
                <a:cs typeface="Arial MT"/>
              </a:rPr>
              <a:t>i</a:t>
            </a:r>
            <a:r>
              <a:rPr sz="1400" spc="150" baseline="-31250" dirty="0">
                <a:solidFill>
                  <a:srgbClr val="3C78D8"/>
                </a:solidFill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/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√D </a:t>
            </a:r>
            <a:r>
              <a:rPr sz="1400" spc="-3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Attention: </a:t>
            </a:r>
            <a:r>
              <a:rPr sz="1400" b="1" dirty="0">
                <a:latin typeface="Arial"/>
                <a:cs typeface="Arial"/>
              </a:rPr>
              <a:t>a </a:t>
            </a:r>
            <a:r>
              <a:rPr sz="1400" dirty="0">
                <a:latin typeface="Arial MT"/>
                <a:cs typeface="Arial MT"/>
              </a:rPr>
              <a:t>= softmax(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dirty="0">
                <a:latin typeface="Arial MT"/>
                <a:cs typeface="Arial MT"/>
              </a:rPr>
              <a:t>)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Output: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5" dirty="0">
                <a:latin typeface="Arial MT"/>
                <a:cs typeface="Arial MT"/>
              </a:rPr>
              <a:t>y</a:t>
            </a:r>
            <a:r>
              <a:rPr sz="1400" spc="7" baseline="-31250" dirty="0">
                <a:latin typeface="Arial MT"/>
                <a:cs typeface="Arial MT"/>
              </a:rPr>
              <a:t>j</a:t>
            </a:r>
            <a:r>
              <a:rPr sz="1400" spc="150" baseline="-312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=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∑</a:t>
            </a:r>
            <a:r>
              <a:rPr sz="1400" baseline="-31250" dirty="0">
                <a:latin typeface="Arial MT"/>
                <a:cs typeface="Arial MT"/>
              </a:rPr>
              <a:t>i</a:t>
            </a:r>
            <a:r>
              <a:rPr sz="1400" spc="157" baseline="-3125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</a:t>
            </a:r>
            <a:r>
              <a:rPr sz="1400" spc="-7" baseline="-31250" dirty="0">
                <a:latin typeface="Arial MT"/>
                <a:cs typeface="Arial MT"/>
              </a:rPr>
              <a:t>i,j </a:t>
            </a:r>
            <a:r>
              <a:rPr sz="1400" dirty="0">
                <a:solidFill>
                  <a:srgbClr val="F1C131"/>
                </a:solidFill>
                <a:latin typeface="Arial MT"/>
                <a:cs typeface="Arial MT"/>
              </a:rPr>
              <a:t>v</a:t>
            </a:r>
            <a:r>
              <a:rPr sz="1400" baseline="-31250" dirty="0">
                <a:solidFill>
                  <a:srgbClr val="F1C131"/>
                </a:solidFill>
                <a:latin typeface="Arial MT"/>
                <a:cs typeface="Arial MT"/>
              </a:rPr>
              <a:t>i</a:t>
            </a:r>
            <a:endParaRPr sz="1400" baseline="-31250" dirty="0">
              <a:latin typeface="Arial MT"/>
              <a:cs typeface="Arial M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50477" y="4619376"/>
            <a:ext cx="321310" cy="2269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93980">
              <a:spcBef>
                <a:spcPts val="330"/>
              </a:spcBef>
            </a:pPr>
            <a:r>
              <a:rPr sz="1200" dirty="0">
                <a:latin typeface="Arial MT"/>
                <a:cs typeface="Arial MT"/>
              </a:rPr>
              <a:t>x</a:t>
            </a:r>
            <a:r>
              <a:rPr sz="1200" baseline="-31250" dirty="0">
                <a:latin typeface="Arial MT"/>
                <a:cs typeface="Arial MT"/>
              </a:rPr>
              <a:t>2</a:t>
            </a:r>
            <a:endParaRPr sz="1200" baseline="-31250">
              <a:latin typeface="Arial MT"/>
              <a:cs typeface="Arial MT"/>
            </a:endParaRPr>
          </a:p>
        </p:txBody>
      </p:sp>
      <p:grpSp>
        <p:nvGrpSpPr>
          <p:cNvPr id="61" name="object 61"/>
          <p:cNvGrpSpPr/>
          <p:nvPr/>
        </p:nvGrpSpPr>
        <p:grpSpPr>
          <a:xfrm>
            <a:off x="545715" y="4304587"/>
            <a:ext cx="330835" cy="289560"/>
            <a:chOff x="545714" y="3447337"/>
            <a:chExt cx="330835" cy="289560"/>
          </a:xfrm>
        </p:grpSpPr>
        <p:sp>
          <p:nvSpPr>
            <p:cNvPr id="62" name="object 62"/>
            <p:cNvSpPr/>
            <p:nvPr/>
          </p:nvSpPr>
          <p:spPr>
            <a:xfrm>
              <a:off x="550477" y="3452100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B4A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50477" y="3452100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4" name="object 64"/>
          <p:cNvSpPr txBox="1"/>
          <p:nvPr/>
        </p:nvSpPr>
        <p:spPr>
          <a:xfrm>
            <a:off x="550477" y="4309351"/>
            <a:ext cx="321310" cy="2269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93980">
              <a:spcBef>
                <a:spcPts val="330"/>
              </a:spcBef>
            </a:pPr>
            <a:r>
              <a:rPr sz="1200" dirty="0">
                <a:latin typeface="Arial MT"/>
                <a:cs typeface="Arial MT"/>
              </a:rPr>
              <a:t>x</a:t>
            </a:r>
            <a:r>
              <a:rPr sz="1200" baseline="-31250" dirty="0">
                <a:latin typeface="Arial MT"/>
                <a:cs typeface="Arial MT"/>
              </a:rPr>
              <a:t>1</a:t>
            </a:r>
            <a:endParaRPr sz="1200" baseline="-31250">
              <a:latin typeface="Arial MT"/>
              <a:cs typeface="Arial MT"/>
            </a:endParaRPr>
          </a:p>
        </p:txBody>
      </p:sp>
      <p:grpSp>
        <p:nvGrpSpPr>
          <p:cNvPr id="65" name="object 65"/>
          <p:cNvGrpSpPr/>
          <p:nvPr/>
        </p:nvGrpSpPr>
        <p:grpSpPr>
          <a:xfrm>
            <a:off x="545715" y="3994562"/>
            <a:ext cx="330835" cy="289560"/>
            <a:chOff x="545714" y="3137312"/>
            <a:chExt cx="330835" cy="289560"/>
          </a:xfrm>
        </p:grpSpPr>
        <p:sp>
          <p:nvSpPr>
            <p:cNvPr id="66" name="object 66"/>
            <p:cNvSpPr/>
            <p:nvPr/>
          </p:nvSpPr>
          <p:spPr>
            <a:xfrm>
              <a:off x="550477" y="3142075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B4A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50477" y="3142075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550477" y="3999326"/>
            <a:ext cx="321310" cy="2269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93980">
              <a:spcBef>
                <a:spcPts val="330"/>
              </a:spcBef>
            </a:pPr>
            <a:r>
              <a:rPr sz="1200" dirty="0">
                <a:latin typeface="Arial MT"/>
                <a:cs typeface="Arial MT"/>
              </a:rPr>
              <a:t>x</a:t>
            </a:r>
            <a:r>
              <a:rPr sz="1200" baseline="-31250" dirty="0">
                <a:latin typeface="Arial MT"/>
                <a:cs typeface="Arial MT"/>
              </a:rPr>
              <a:t>0</a:t>
            </a:r>
            <a:endParaRPr sz="1200" baseline="-31250">
              <a:latin typeface="Arial MT"/>
              <a:cs typeface="Arial MT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1599040" y="3991650"/>
            <a:ext cx="321310" cy="280035"/>
          </a:xfrm>
          <a:custGeom>
            <a:avLst/>
            <a:gdLst/>
            <a:ahLst/>
            <a:cxnLst/>
            <a:rect l="l" t="t" r="r" b="b"/>
            <a:pathLst>
              <a:path w="321310" h="280035">
                <a:moveTo>
                  <a:pt x="0" y="0"/>
                </a:moveTo>
                <a:lnTo>
                  <a:pt x="320999" y="0"/>
                </a:lnTo>
                <a:lnTo>
                  <a:pt x="320999" y="279599"/>
                </a:lnTo>
                <a:lnTo>
                  <a:pt x="0" y="279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0" name="object 70"/>
          <p:cNvGrpSpPr/>
          <p:nvPr/>
        </p:nvGrpSpPr>
        <p:grpSpPr>
          <a:xfrm>
            <a:off x="1596829" y="3124312"/>
            <a:ext cx="330835" cy="289560"/>
            <a:chOff x="1596828" y="2267062"/>
            <a:chExt cx="330835" cy="289560"/>
          </a:xfrm>
        </p:grpSpPr>
        <p:sp>
          <p:nvSpPr>
            <p:cNvPr id="71" name="object 71"/>
            <p:cNvSpPr/>
            <p:nvPr/>
          </p:nvSpPr>
          <p:spPr>
            <a:xfrm>
              <a:off x="1601591" y="2271824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601591" y="2271824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1576192" y="3232616"/>
            <a:ext cx="398145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>
              <a:spcBef>
                <a:spcPts val="100"/>
              </a:spcBef>
            </a:pPr>
            <a:r>
              <a:rPr sz="1050" baseline="19841" dirty="0">
                <a:latin typeface="Arial MT"/>
                <a:cs typeface="Arial MT"/>
              </a:rPr>
              <a:t>a</a:t>
            </a:r>
            <a:r>
              <a:rPr sz="450" dirty="0">
                <a:latin typeface="Arial MT"/>
                <a:cs typeface="Arial MT"/>
              </a:rPr>
              <a:t>2,0</a:t>
            </a:r>
            <a:endParaRPr sz="450">
              <a:latin typeface="Arial MT"/>
              <a:cs typeface="Arial MT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1596829" y="2814287"/>
            <a:ext cx="330835" cy="289560"/>
            <a:chOff x="1596828" y="1957037"/>
            <a:chExt cx="330835" cy="289560"/>
          </a:xfrm>
        </p:grpSpPr>
        <p:sp>
          <p:nvSpPr>
            <p:cNvPr id="75" name="object 75"/>
            <p:cNvSpPr/>
            <p:nvPr/>
          </p:nvSpPr>
          <p:spPr>
            <a:xfrm>
              <a:off x="1601591" y="1961800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601591" y="1961800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1576192" y="2922591"/>
            <a:ext cx="398145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>
              <a:spcBef>
                <a:spcPts val="100"/>
              </a:spcBef>
            </a:pPr>
            <a:r>
              <a:rPr sz="1050" baseline="19841" dirty="0">
                <a:latin typeface="Arial MT"/>
                <a:cs typeface="Arial MT"/>
              </a:rPr>
              <a:t>a</a:t>
            </a:r>
            <a:r>
              <a:rPr sz="450" dirty="0">
                <a:latin typeface="Arial MT"/>
                <a:cs typeface="Arial MT"/>
              </a:rPr>
              <a:t>1,0</a:t>
            </a:r>
            <a:endParaRPr sz="450">
              <a:latin typeface="Arial MT"/>
              <a:cs typeface="Arial MT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1596829" y="2504262"/>
            <a:ext cx="330835" cy="289560"/>
            <a:chOff x="1596828" y="1647012"/>
            <a:chExt cx="330835" cy="289560"/>
          </a:xfrm>
        </p:grpSpPr>
        <p:sp>
          <p:nvSpPr>
            <p:cNvPr id="79" name="object 79"/>
            <p:cNvSpPr/>
            <p:nvPr/>
          </p:nvSpPr>
          <p:spPr>
            <a:xfrm>
              <a:off x="1601591" y="1651774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1601591" y="1651774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1" name="object 81"/>
          <p:cNvSpPr txBox="1"/>
          <p:nvPr/>
        </p:nvSpPr>
        <p:spPr>
          <a:xfrm>
            <a:off x="1576192" y="2612566"/>
            <a:ext cx="398145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>
              <a:spcBef>
                <a:spcPts val="100"/>
              </a:spcBef>
            </a:pPr>
            <a:r>
              <a:rPr sz="1050" baseline="19841" dirty="0">
                <a:latin typeface="Arial MT"/>
                <a:cs typeface="Arial MT"/>
              </a:rPr>
              <a:t>a</a:t>
            </a:r>
            <a:r>
              <a:rPr sz="450" dirty="0">
                <a:latin typeface="Arial MT"/>
                <a:cs typeface="Arial MT"/>
              </a:rPr>
              <a:t>0,0</a:t>
            </a:r>
            <a:endParaRPr sz="450">
              <a:latin typeface="Arial MT"/>
              <a:cs typeface="Arial MT"/>
            </a:endParaRPr>
          </a:p>
        </p:txBody>
      </p:sp>
      <p:graphicFrame>
        <p:nvGraphicFramePr>
          <p:cNvPr id="82" name="object 82"/>
          <p:cNvGraphicFramePr>
            <a:graphicFrameLocks noGrp="1"/>
          </p:cNvGraphicFramePr>
          <p:nvPr/>
        </p:nvGraphicFramePr>
        <p:xfrm>
          <a:off x="1594278" y="3986887"/>
          <a:ext cx="1021080" cy="89964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4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3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48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R="25400" algn="ctr">
                        <a:lnSpc>
                          <a:spcPct val="100000"/>
                        </a:lnSpc>
                      </a:pPr>
                      <a:r>
                        <a:rPr sz="1050" baseline="19841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50" dirty="0">
                          <a:latin typeface="Arial MT"/>
                          <a:cs typeface="Arial MT"/>
                        </a:rPr>
                        <a:t>0,0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T="6350" marB="0"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R="4445" algn="ctr">
                        <a:lnSpc>
                          <a:spcPct val="100000"/>
                        </a:lnSpc>
                      </a:pPr>
                      <a:r>
                        <a:rPr sz="1050" baseline="19841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50" dirty="0">
                          <a:latin typeface="Arial MT"/>
                          <a:cs typeface="Arial MT"/>
                        </a:rPr>
                        <a:t>0,1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T="635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75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050" baseline="19841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50" dirty="0">
                          <a:latin typeface="Arial MT"/>
                          <a:cs typeface="Arial MT"/>
                        </a:rPr>
                        <a:t>0,2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T="635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02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25400" algn="ctr">
                        <a:lnSpc>
                          <a:spcPct val="100000"/>
                        </a:lnSpc>
                      </a:pPr>
                      <a:r>
                        <a:rPr sz="1050" baseline="19841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50" dirty="0">
                          <a:latin typeface="Arial MT"/>
                          <a:cs typeface="Arial MT"/>
                        </a:rPr>
                        <a:t>1,0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4445" algn="ctr">
                        <a:lnSpc>
                          <a:spcPct val="100000"/>
                        </a:lnSpc>
                      </a:pPr>
                      <a:r>
                        <a:rPr sz="1050" baseline="19841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50" dirty="0">
                          <a:latin typeface="Arial MT"/>
                          <a:cs typeface="Arial MT"/>
                        </a:rPr>
                        <a:t>1,1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050" baseline="19841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50" dirty="0">
                          <a:latin typeface="Arial MT"/>
                          <a:cs typeface="Arial MT"/>
                        </a:rPr>
                        <a:t>1,2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481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25400" algn="ctr">
                        <a:lnSpc>
                          <a:spcPct val="100000"/>
                        </a:lnSpc>
                      </a:pPr>
                      <a:r>
                        <a:rPr sz="1050" baseline="19841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50" dirty="0">
                          <a:latin typeface="Arial MT"/>
                          <a:cs typeface="Arial MT"/>
                        </a:rPr>
                        <a:t>2,0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R w="9525">
                      <a:solidFill>
                        <a:srgbClr val="666666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R="4445" algn="ctr">
                        <a:lnSpc>
                          <a:spcPct val="100000"/>
                        </a:lnSpc>
                      </a:pPr>
                      <a:r>
                        <a:rPr sz="1050" baseline="19841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50" dirty="0">
                          <a:latin typeface="Arial MT"/>
                          <a:cs typeface="Arial MT"/>
                        </a:rPr>
                        <a:t>2,1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12065" algn="ctr">
                        <a:lnSpc>
                          <a:spcPct val="100000"/>
                        </a:lnSpc>
                      </a:pPr>
                      <a:r>
                        <a:rPr sz="1050" baseline="19841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450" dirty="0">
                          <a:latin typeface="Arial MT"/>
                          <a:cs typeface="Arial MT"/>
                        </a:rPr>
                        <a:t>2,2</a:t>
                      </a:r>
                      <a:endParaRPr sz="4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3" name="object 83"/>
          <p:cNvSpPr/>
          <p:nvPr/>
        </p:nvSpPr>
        <p:spPr>
          <a:xfrm>
            <a:off x="1953484" y="3129075"/>
            <a:ext cx="321310" cy="280035"/>
          </a:xfrm>
          <a:custGeom>
            <a:avLst/>
            <a:gdLst/>
            <a:ahLst/>
            <a:cxnLst/>
            <a:rect l="l" t="t" r="r" b="b"/>
            <a:pathLst>
              <a:path w="321310" h="280035">
                <a:moveTo>
                  <a:pt x="0" y="0"/>
                </a:moveTo>
                <a:lnTo>
                  <a:pt x="320999" y="0"/>
                </a:lnTo>
                <a:lnTo>
                  <a:pt x="320999" y="279599"/>
                </a:lnTo>
                <a:lnTo>
                  <a:pt x="0" y="279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 txBox="1"/>
          <p:nvPr/>
        </p:nvSpPr>
        <p:spPr>
          <a:xfrm>
            <a:off x="1958247" y="3118624"/>
            <a:ext cx="324485" cy="241092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spcBef>
                <a:spcPts val="20"/>
              </a:spcBef>
            </a:pPr>
            <a:endParaRPr sz="850">
              <a:latin typeface="Times New Roman"/>
              <a:cs typeface="Times New Roman"/>
            </a:endParaRPr>
          </a:p>
          <a:p>
            <a:pPr marL="89535"/>
            <a:r>
              <a:rPr sz="1050" baseline="19841" dirty="0">
                <a:latin typeface="Arial MT"/>
                <a:cs typeface="Arial MT"/>
              </a:rPr>
              <a:t>a</a:t>
            </a:r>
            <a:r>
              <a:rPr sz="450" dirty="0">
                <a:latin typeface="Arial MT"/>
                <a:cs typeface="Arial MT"/>
              </a:rPr>
              <a:t>2,1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1953484" y="2819051"/>
            <a:ext cx="321310" cy="280035"/>
          </a:xfrm>
          <a:custGeom>
            <a:avLst/>
            <a:gdLst/>
            <a:ahLst/>
            <a:cxnLst/>
            <a:rect l="l" t="t" r="r" b="b"/>
            <a:pathLst>
              <a:path w="321310" h="280035">
                <a:moveTo>
                  <a:pt x="0" y="0"/>
                </a:moveTo>
                <a:lnTo>
                  <a:pt x="320999" y="0"/>
                </a:lnTo>
                <a:lnTo>
                  <a:pt x="320999" y="279599"/>
                </a:lnTo>
                <a:lnTo>
                  <a:pt x="0" y="279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1958247" y="2808600"/>
            <a:ext cx="324485" cy="241092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spcBef>
                <a:spcPts val="20"/>
              </a:spcBef>
            </a:pPr>
            <a:endParaRPr sz="850">
              <a:latin typeface="Times New Roman"/>
              <a:cs typeface="Times New Roman"/>
            </a:endParaRPr>
          </a:p>
          <a:p>
            <a:pPr marL="89535"/>
            <a:r>
              <a:rPr sz="1050" baseline="19841" dirty="0">
                <a:latin typeface="Arial MT"/>
                <a:cs typeface="Arial MT"/>
              </a:rPr>
              <a:t>a</a:t>
            </a:r>
            <a:r>
              <a:rPr sz="450" dirty="0">
                <a:latin typeface="Arial MT"/>
                <a:cs typeface="Arial MT"/>
              </a:rPr>
              <a:t>1,1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1953484" y="2509025"/>
            <a:ext cx="321310" cy="280035"/>
          </a:xfrm>
          <a:custGeom>
            <a:avLst/>
            <a:gdLst/>
            <a:ahLst/>
            <a:cxnLst/>
            <a:rect l="l" t="t" r="r" b="b"/>
            <a:pathLst>
              <a:path w="321310" h="280035">
                <a:moveTo>
                  <a:pt x="0" y="0"/>
                </a:moveTo>
                <a:lnTo>
                  <a:pt x="320999" y="0"/>
                </a:lnTo>
                <a:lnTo>
                  <a:pt x="320999" y="279599"/>
                </a:lnTo>
                <a:lnTo>
                  <a:pt x="0" y="279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1958247" y="2513787"/>
            <a:ext cx="324485" cy="219932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111125" rIns="0" bIns="0" rtlCol="0">
            <a:spAutoFit/>
          </a:bodyPr>
          <a:lstStyle/>
          <a:p>
            <a:pPr marL="89535">
              <a:spcBef>
                <a:spcPts val="875"/>
              </a:spcBef>
            </a:pPr>
            <a:r>
              <a:rPr sz="1050" baseline="19841" dirty="0">
                <a:latin typeface="Arial MT"/>
                <a:cs typeface="Arial MT"/>
              </a:rPr>
              <a:t>a</a:t>
            </a:r>
            <a:r>
              <a:rPr sz="450" dirty="0">
                <a:latin typeface="Arial MT"/>
                <a:cs typeface="Arial MT"/>
              </a:rPr>
              <a:t>0,1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2299305" y="3129075"/>
            <a:ext cx="321310" cy="280035"/>
          </a:xfrm>
          <a:custGeom>
            <a:avLst/>
            <a:gdLst/>
            <a:ahLst/>
            <a:cxnLst/>
            <a:rect l="l" t="t" r="r" b="b"/>
            <a:pathLst>
              <a:path w="321310" h="280035">
                <a:moveTo>
                  <a:pt x="0" y="0"/>
                </a:moveTo>
                <a:lnTo>
                  <a:pt x="320999" y="0"/>
                </a:lnTo>
                <a:lnTo>
                  <a:pt x="320999" y="279599"/>
                </a:lnTo>
                <a:lnTo>
                  <a:pt x="0" y="279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2291658" y="3118624"/>
            <a:ext cx="324485" cy="241092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spcBef>
                <a:spcPts val="20"/>
              </a:spcBef>
            </a:pPr>
            <a:endParaRPr sz="850">
              <a:latin typeface="Times New Roman"/>
              <a:cs typeface="Times New Roman"/>
            </a:endParaRPr>
          </a:p>
          <a:p>
            <a:pPr marL="102235"/>
            <a:r>
              <a:rPr sz="1050" baseline="19841" dirty="0">
                <a:latin typeface="Arial MT"/>
                <a:cs typeface="Arial MT"/>
              </a:rPr>
              <a:t>a</a:t>
            </a:r>
            <a:r>
              <a:rPr sz="450" dirty="0">
                <a:latin typeface="Arial MT"/>
                <a:cs typeface="Arial MT"/>
              </a:rPr>
              <a:t>2,2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2299305" y="2819051"/>
            <a:ext cx="321310" cy="280035"/>
          </a:xfrm>
          <a:custGeom>
            <a:avLst/>
            <a:gdLst/>
            <a:ahLst/>
            <a:cxnLst/>
            <a:rect l="l" t="t" r="r" b="b"/>
            <a:pathLst>
              <a:path w="321310" h="280035">
                <a:moveTo>
                  <a:pt x="0" y="0"/>
                </a:moveTo>
                <a:lnTo>
                  <a:pt x="320999" y="0"/>
                </a:lnTo>
                <a:lnTo>
                  <a:pt x="320999" y="279599"/>
                </a:lnTo>
                <a:lnTo>
                  <a:pt x="0" y="279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2291658" y="2808600"/>
            <a:ext cx="324485" cy="241092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spcBef>
                <a:spcPts val="20"/>
              </a:spcBef>
            </a:pPr>
            <a:endParaRPr sz="850">
              <a:latin typeface="Times New Roman"/>
              <a:cs typeface="Times New Roman"/>
            </a:endParaRPr>
          </a:p>
          <a:p>
            <a:pPr marL="102235"/>
            <a:r>
              <a:rPr sz="1050" baseline="19841" dirty="0">
                <a:latin typeface="Arial MT"/>
                <a:cs typeface="Arial MT"/>
              </a:rPr>
              <a:t>a</a:t>
            </a:r>
            <a:r>
              <a:rPr sz="450" dirty="0">
                <a:latin typeface="Arial MT"/>
                <a:cs typeface="Arial MT"/>
              </a:rPr>
              <a:t>1,2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2299305" y="2509025"/>
            <a:ext cx="321310" cy="280035"/>
          </a:xfrm>
          <a:custGeom>
            <a:avLst/>
            <a:gdLst/>
            <a:ahLst/>
            <a:cxnLst/>
            <a:rect l="l" t="t" r="r" b="b"/>
            <a:pathLst>
              <a:path w="321310" h="280035">
                <a:moveTo>
                  <a:pt x="0" y="0"/>
                </a:moveTo>
                <a:lnTo>
                  <a:pt x="320999" y="0"/>
                </a:lnTo>
                <a:lnTo>
                  <a:pt x="320999" y="279599"/>
                </a:lnTo>
                <a:lnTo>
                  <a:pt x="0" y="279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2291658" y="2513787"/>
            <a:ext cx="324485" cy="219932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111125" rIns="0" bIns="0" rtlCol="0">
            <a:spAutoFit/>
          </a:bodyPr>
          <a:lstStyle/>
          <a:p>
            <a:pPr marL="102235">
              <a:spcBef>
                <a:spcPts val="875"/>
              </a:spcBef>
            </a:pPr>
            <a:r>
              <a:rPr sz="1050" baseline="19841" dirty="0">
                <a:latin typeface="Arial MT"/>
                <a:cs typeface="Arial MT"/>
              </a:rPr>
              <a:t>a</a:t>
            </a:r>
            <a:r>
              <a:rPr sz="450" dirty="0">
                <a:latin typeface="Arial MT"/>
                <a:cs typeface="Arial MT"/>
              </a:rPr>
              <a:t>0,2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2116095" y="3860021"/>
            <a:ext cx="1270" cy="104139"/>
          </a:xfrm>
          <a:custGeom>
            <a:avLst/>
            <a:gdLst/>
            <a:ahLst/>
            <a:cxnLst/>
            <a:rect l="l" t="t" r="r" b="b"/>
            <a:pathLst>
              <a:path w="1269" h="104139">
                <a:moveTo>
                  <a:pt x="1161" y="103953"/>
                </a:moveTo>
                <a:lnTo>
                  <a:pt x="0" y="0"/>
                </a:lnTo>
              </a:path>
            </a:pathLst>
          </a:custGeom>
          <a:ln w="952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6" name="object 96"/>
          <p:cNvGrpSpPr/>
          <p:nvPr/>
        </p:nvGrpSpPr>
        <p:grpSpPr>
          <a:xfrm>
            <a:off x="2095602" y="3812035"/>
            <a:ext cx="41275" cy="53340"/>
            <a:chOff x="2095601" y="2954785"/>
            <a:chExt cx="41275" cy="53340"/>
          </a:xfrm>
        </p:grpSpPr>
        <p:sp>
          <p:nvSpPr>
            <p:cNvPr id="97" name="object 97"/>
            <p:cNvSpPr/>
            <p:nvPr/>
          </p:nvSpPr>
          <p:spPr>
            <a:xfrm>
              <a:off x="2100363" y="29595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0" y="43398"/>
                  </a:moveTo>
                  <a:lnTo>
                    <a:pt x="15248" y="0"/>
                  </a:lnTo>
                  <a:lnTo>
                    <a:pt x="31463" y="43046"/>
                  </a:lnTo>
                  <a:lnTo>
                    <a:pt x="0" y="43398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100363" y="29595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3" y="43046"/>
                  </a:moveTo>
                  <a:lnTo>
                    <a:pt x="15248" y="0"/>
                  </a:lnTo>
                  <a:lnTo>
                    <a:pt x="0" y="43398"/>
                  </a:lnTo>
                  <a:lnTo>
                    <a:pt x="31463" y="43046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9" name="object 99"/>
          <p:cNvSpPr/>
          <p:nvPr/>
        </p:nvSpPr>
        <p:spPr>
          <a:xfrm>
            <a:off x="2116095" y="3479021"/>
            <a:ext cx="1270" cy="104139"/>
          </a:xfrm>
          <a:custGeom>
            <a:avLst/>
            <a:gdLst/>
            <a:ahLst/>
            <a:cxnLst/>
            <a:rect l="l" t="t" r="r" b="b"/>
            <a:pathLst>
              <a:path w="1269" h="104139">
                <a:moveTo>
                  <a:pt x="1161" y="103953"/>
                </a:moveTo>
                <a:lnTo>
                  <a:pt x="0" y="0"/>
                </a:lnTo>
              </a:path>
            </a:pathLst>
          </a:custGeom>
          <a:ln w="952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452722" y="3860021"/>
            <a:ext cx="1270" cy="104139"/>
          </a:xfrm>
          <a:custGeom>
            <a:avLst/>
            <a:gdLst/>
            <a:ahLst/>
            <a:cxnLst/>
            <a:rect l="l" t="t" r="r" b="b"/>
            <a:pathLst>
              <a:path w="1269" h="104139">
                <a:moveTo>
                  <a:pt x="1161" y="103953"/>
                </a:moveTo>
                <a:lnTo>
                  <a:pt x="0" y="0"/>
                </a:lnTo>
              </a:path>
            </a:pathLst>
          </a:custGeom>
          <a:ln w="952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1" name="object 101"/>
          <p:cNvGrpSpPr/>
          <p:nvPr/>
        </p:nvGrpSpPr>
        <p:grpSpPr>
          <a:xfrm>
            <a:off x="2432229" y="3812035"/>
            <a:ext cx="41275" cy="53340"/>
            <a:chOff x="2432228" y="2954785"/>
            <a:chExt cx="41275" cy="53340"/>
          </a:xfrm>
        </p:grpSpPr>
        <p:sp>
          <p:nvSpPr>
            <p:cNvPr id="102" name="object 102"/>
            <p:cNvSpPr/>
            <p:nvPr/>
          </p:nvSpPr>
          <p:spPr>
            <a:xfrm>
              <a:off x="2436990" y="29595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0" y="43398"/>
                  </a:moveTo>
                  <a:lnTo>
                    <a:pt x="15249" y="0"/>
                  </a:lnTo>
                  <a:lnTo>
                    <a:pt x="31463" y="43046"/>
                  </a:lnTo>
                  <a:lnTo>
                    <a:pt x="0" y="43398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436990" y="29595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3" y="43046"/>
                  </a:moveTo>
                  <a:lnTo>
                    <a:pt x="15249" y="0"/>
                  </a:lnTo>
                  <a:lnTo>
                    <a:pt x="0" y="43398"/>
                  </a:lnTo>
                  <a:lnTo>
                    <a:pt x="31463" y="43046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4" name="object 104"/>
          <p:cNvSpPr/>
          <p:nvPr/>
        </p:nvSpPr>
        <p:spPr>
          <a:xfrm>
            <a:off x="2452722" y="3479021"/>
            <a:ext cx="1270" cy="104139"/>
          </a:xfrm>
          <a:custGeom>
            <a:avLst/>
            <a:gdLst/>
            <a:ahLst/>
            <a:cxnLst/>
            <a:rect l="l" t="t" r="r" b="b"/>
            <a:pathLst>
              <a:path w="1269" h="104139">
                <a:moveTo>
                  <a:pt x="1161" y="103953"/>
                </a:moveTo>
                <a:lnTo>
                  <a:pt x="0" y="0"/>
                </a:lnTo>
              </a:path>
            </a:pathLst>
          </a:custGeom>
          <a:ln w="952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5" name="object 105"/>
          <p:cNvGrpSpPr/>
          <p:nvPr/>
        </p:nvGrpSpPr>
        <p:grpSpPr>
          <a:xfrm>
            <a:off x="1060526" y="2344061"/>
            <a:ext cx="1412875" cy="2559685"/>
            <a:chOff x="1060525" y="1486810"/>
            <a:chExt cx="1412875" cy="2559685"/>
          </a:xfrm>
        </p:grpSpPr>
        <p:sp>
          <p:nvSpPr>
            <p:cNvPr id="106" name="object 106"/>
            <p:cNvSpPr/>
            <p:nvPr/>
          </p:nvSpPr>
          <p:spPr>
            <a:xfrm>
              <a:off x="1065287" y="3762125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A4C1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1065287" y="3762125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100363" y="25785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0" y="43398"/>
                  </a:moveTo>
                  <a:lnTo>
                    <a:pt x="15248" y="0"/>
                  </a:lnTo>
                  <a:lnTo>
                    <a:pt x="31463" y="43046"/>
                  </a:lnTo>
                  <a:lnTo>
                    <a:pt x="0" y="43398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100363" y="25785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3" y="43046"/>
                  </a:moveTo>
                  <a:lnTo>
                    <a:pt x="15248" y="0"/>
                  </a:lnTo>
                  <a:lnTo>
                    <a:pt x="0" y="43398"/>
                  </a:lnTo>
                  <a:lnTo>
                    <a:pt x="31463" y="43046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436990" y="25785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0" y="43398"/>
                  </a:moveTo>
                  <a:lnTo>
                    <a:pt x="15249" y="0"/>
                  </a:lnTo>
                  <a:lnTo>
                    <a:pt x="31463" y="43046"/>
                  </a:lnTo>
                  <a:lnTo>
                    <a:pt x="0" y="43398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436990" y="25785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3" y="43046"/>
                  </a:moveTo>
                  <a:lnTo>
                    <a:pt x="15249" y="0"/>
                  </a:lnTo>
                  <a:lnTo>
                    <a:pt x="0" y="43398"/>
                  </a:lnTo>
                  <a:lnTo>
                    <a:pt x="31463" y="43046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113002" y="1534795"/>
              <a:ext cx="1270" cy="104139"/>
            </a:xfrm>
            <a:custGeom>
              <a:avLst/>
              <a:gdLst/>
              <a:ahLst/>
              <a:cxnLst/>
              <a:rect l="l" t="t" r="r" b="b"/>
              <a:pathLst>
                <a:path w="1269" h="104139">
                  <a:moveTo>
                    <a:pt x="1161" y="103953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097270" y="1491572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5">
                  <a:moveTo>
                    <a:pt x="0" y="43398"/>
                  </a:moveTo>
                  <a:lnTo>
                    <a:pt x="15248" y="0"/>
                  </a:lnTo>
                  <a:lnTo>
                    <a:pt x="31463" y="43046"/>
                  </a:lnTo>
                  <a:lnTo>
                    <a:pt x="0" y="43398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097270" y="1491572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5">
                  <a:moveTo>
                    <a:pt x="31463" y="43046"/>
                  </a:moveTo>
                  <a:lnTo>
                    <a:pt x="15248" y="0"/>
                  </a:lnTo>
                  <a:lnTo>
                    <a:pt x="0" y="43398"/>
                  </a:lnTo>
                  <a:lnTo>
                    <a:pt x="31463" y="43046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449629" y="1534795"/>
              <a:ext cx="1270" cy="104139"/>
            </a:xfrm>
            <a:custGeom>
              <a:avLst/>
              <a:gdLst/>
              <a:ahLst/>
              <a:cxnLst/>
              <a:rect l="l" t="t" r="r" b="b"/>
              <a:pathLst>
                <a:path w="1269" h="104139">
                  <a:moveTo>
                    <a:pt x="1161" y="103953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433897" y="1491572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5">
                  <a:moveTo>
                    <a:pt x="0" y="43398"/>
                  </a:moveTo>
                  <a:lnTo>
                    <a:pt x="15248" y="0"/>
                  </a:lnTo>
                  <a:lnTo>
                    <a:pt x="31463" y="43046"/>
                  </a:lnTo>
                  <a:lnTo>
                    <a:pt x="0" y="43398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433897" y="1491572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5">
                  <a:moveTo>
                    <a:pt x="31463" y="43046"/>
                  </a:moveTo>
                  <a:lnTo>
                    <a:pt x="15248" y="0"/>
                  </a:lnTo>
                  <a:lnTo>
                    <a:pt x="0" y="43398"/>
                  </a:lnTo>
                  <a:lnTo>
                    <a:pt x="31463" y="43046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1759277" y="1534795"/>
              <a:ext cx="1270" cy="104139"/>
            </a:xfrm>
            <a:custGeom>
              <a:avLst/>
              <a:gdLst/>
              <a:ahLst/>
              <a:cxnLst/>
              <a:rect l="l" t="t" r="r" b="b"/>
              <a:pathLst>
                <a:path w="1269" h="104139">
                  <a:moveTo>
                    <a:pt x="1161" y="103953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1743545" y="1491572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5">
                  <a:moveTo>
                    <a:pt x="0" y="43398"/>
                  </a:moveTo>
                  <a:lnTo>
                    <a:pt x="15248" y="0"/>
                  </a:lnTo>
                  <a:lnTo>
                    <a:pt x="31463" y="43046"/>
                  </a:lnTo>
                  <a:lnTo>
                    <a:pt x="0" y="43398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1743545" y="1491572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5">
                  <a:moveTo>
                    <a:pt x="31463" y="43046"/>
                  </a:moveTo>
                  <a:lnTo>
                    <a:pt x="15248" y="0"/>
                  </a:lnTo>
                  <a:lnTo>
                    <a:pt x="0" y="43398"/>
                  </a:lnTo>
                  <a:lnTo>
                    <a:pt x="31463" y="43046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21" name="object 121"/>
          <p:cNvGraphicFramePr>
            <a:graphicFrameLocks noGrp="1"/>
          </p:cNvGraphicFramePr>
          <p:nvPr/>
        </p:nvGraphicFramePr>
        <p:xfrm>
          <a:off x="1945145" y="4952586"/>
          <a:ext cx="664209" cy="4375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0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6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79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222222"/>
                      </a:solidFill>
                      <a:prstDash val="solid"/>
                    </a:lnR>
                    <a:lnB w="9525">
                      <a:solidFill>
                        <a:srgbClr val="666666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22222"/>
                      </a:solidFill>
                      <a:prstDash val="solid"/>
                    </a:lnL>
                    <a:lnR w="12700">
                      <a:solidFill>
                        <a:srgbClr val="222222"/>
                      </a:solidFill>
                      <a:prstDash val="solid"/>
                    </a:lnR>
                    <a:lnB w="12700">
                      <a:solidFill>
                        <a:srgbClr val="666666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222222"/>
                      </a:solidFill>
                      <a:prstDash val="solid"/>
                    </a:lnL>
                    <a:lnB w="9525">
                      <a:solidFill>
                        <a:srgbClr val="66666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599">
                <a:tc gridSpan="2"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5" dirty="0">
                          <a:latin typeface="Arial MT"/>
                          <a:cs typeface="Arial MT"/>
                        </a:rPr>
                        <a:t>q</a:t>
                      </a:r>
                      <a:r>
                        <a:rPr sz="1050" spc="7" baseline="-31746" dirty="0">
                          <a:latin typeface="Arial MT"/>
                          <a:cs typeface="Arial MT"/>
                        </a:rPr>
                        <a:t>1</a:t>
                      </a:r>
                      <a:endParaRPr sz="1050" baseline="-31746">
                        <a:latin typeface="Arial MT"/>
                        <a:cs typeface="Arial MT"/>
                      </a:endParaRPr>
                    </a:p>
                  </a:txBody>
                  <a:tcPr marL="0" marR="0" marT="5016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D9EA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100" spc="5" dirty="0">
                          <a:latin typeface="Arial MT"/>
                          <a:cs typeface="Arial MT"/>
                        </a:rPr>
                        <a:t>q</a:t>
                      </a:r>
                      <a:r>
                        <a:rPr sz="1050" spc="7" baseline="-31746" dirty="0">
                          <a:latin typeface="Arial MT"/>
                          <a:cs typeface="Arial MT"/>
                        </a:rPr>
                        <a:t>2</a:t>
                      </a:r>
                      <a:endParaRPr sz="1050" baseline="-31746">
                        <a:latin typeface="Arial MT"/>
                        <a:cs typeface="Arial MT"/>
                      </a:endParaRPr>
                    </a:p>
                  </a:txBody>
                  <a:tcPr marL="0" marR="0" marT="50165" marB="0">
                    <a:lnL w="9525">
                      <a:solidFill>
                        <a:srgbClr val="666666"/>
                      </a:solidFill>
                      <a:prstDash val="solid"/>
                    </a:lnL>
                    <a:lnR w="9525">
                      <a:solidFill>
                        <a:srgbClr val="666666"/>
                      </a:solidFill>
                      <a:prstDash val="solid"/>
                    </a:lnR>
                    <a:lnT w="9525">
                      <a:solidFill>
                        <a:srgbClr val="666666"/>
                      </a:solidFill>
                      <a:prstDash val="solid"/>
                    </a:lnT>
                    <a:lnB w="9525">
                      <a:solidFill>
                        <a:srgbClr val="666666"/>
                      </a:solidFill>
                      <a:prstDash val="solid"/>
                    </a:lnB>
                    <a:solidFill>
                      <a:srgbClr val="D9EAD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122" name="object 122"/>
          <p:cNvGrpSpPr/>
          <p:nvPr/>
        </p:nvGrpSpPr>
        <p:grpSpPr>
          <a:xfrm>
            <a:off x="2089257" y="4909387"/>
            <a:ext cx="41275" cy="53340"/>
            <a:chOff x="2089256" y="4052137"/>
            <a:chExt cx="41275" cy="53340"/>
          </a:xfrm>
        </p:grpSpPr>
        <p:sp>
          <p:nvSpPr>
            <p:cNvPr id="123" name="object 123"/>
            <p:cNvSpPr/>
            <p:nvPr/>
          </p:nvSpPr>
          <p:spPr>
            <a:xfrm>
              <a:off x="2094019" y="4056899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0" y="43292"/>
                  </a:moveTo>
                  <a:lnTo>
                    <a:pt x="15547" y="0"/>
                  </a:lnTo>
                  <a:lnTo>
                    <a:pt x="31465" y="43157"/>
                  </a:lnTo>
                  <a:lnTo>
                    <a:pt x="0" y="43292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094019" y="4056899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5" y="43157"/>
                  </a:moveTo>
                  <a:lnTo>
                    <a:pt x="15547" y="0"/>
                  </a:lnTo>
                  <a:lnTo>
                    <a:pt x="0" y="43292"/>
                  </a:lnTo>
                  <a:lnTo>
                    <a:pt x="31465" y="43157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5" name="object 125"/>
          <p:cNvGrpSpPr/>
          <p:nvPr/>
        </p:nvGrpSpPr>
        <p:grpSpPr>
          <a:xfrm>
            <a:off x="2433275" y="4909361"/>
            <a:ext cx="41275" cy="53340"/>
            <a:chOff x="2433274" y="4052111"/>
            <a:chExt cx="41275" cy="53340"/>
          </a:xfrm>
        </p:grpSpPr>
        <p:sp>
          <p:nvSpPr>
            <p:cNvPr id="126" name="object 126"/>
            <p:cNvSpPr/>
            <p:nvPr/>
          </p:nvSpPr>
          <p:spPr>
            <a:xfrm>
              <a:off x="2438037" y="4056874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0" y="43292"/>
                  </a:moveTo>
                  <a:lnTo>
                    <a:pt x="15547" y="0"/>
                  </a:lnTo>
                  <a:lnTo>
                    <a:pt x="31465" y="43157"/>
                  </a:lnTo>
                  <a:lnTo>
                    <a:pt x="0" y="43292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438037" y="4056874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5" y="43157"/>
                  </a:moveTo>
                  <a:lnTo>
                    <a:pt x="15547" y="0"/>
                  </a:lnTo>
                  <a:lnTo>
                    <a:pt x="0" y="43292"/>
                  </a:lnTo>
                  <a:lnTo>
                    <a:pt x="31465" y="43157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8" name="object 128"/>
          <p:cNvGrpSpPr/>
          <p:nvPr/>
        </p:nvGrpSpPr>
        <p:grpSpPr>
          <a:xfrm>
            <a:off x="1595638" y="1670387"/>
            <a:ext cx="330835" cy="289560"/>
            <a:chOff x="1595637" y="813137"/>
            <a:chExt cx="330835" cy="289560"/>
          </a:xfrm>
        </p:grpSpPr>
        <p:sp>
          <p:nvSpPr>
            <p:cNvPr id="129" name="object 129"/>
            <p:cNvSpPr/>
            <p:nvPr/>
          </p:nvSpPr>
          <p:spPr>
            <a:xfrm>
              <a:off x="1600399" y="817899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4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FCE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600399" y="817899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4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1" name="object 131"/>
          <p:cNvSpPr txBox="1"/>
          <p:nvPr/>
        </p:nvSpPr>
        <p:spPr>
          <a:xfrm>
            <a:off x="1600399" y="1675150"/>
            <a:ext cx="321310" cy="2269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93980">
              <a:spcBef>
                <a:spcPts val="330"/>
              </a:spcBef>
            </a:pPr>
            <a:r>
              <a:rPr sz="1200" dirty="0">
                <a:latin typeface="Arial MT"/>
                <a:cs typeface="Arial MT"/>
              </a:rPr>
              <a:t>y</a:t>
            </a:r>
            <a:r>
              <a:rPr sz="1200" baseline="-31250" dirty="0">
                <a:latin typeface="Arial MT"/>
                <a:cs typeface="Arial MT"/>
              </a:rPr>
              <a:t>0</a:t>
            </a:r>
            <a:endParaRPr sz="1200" baseline="-31250">
              <a:latin typeface="Arial MT"/>
              <a:cs typeface="Arial MT"/>
            </a:endParaRPr>
          </a:p>
        </p:txBody>
      </p:sp>
      <p:grpSp>
        <p:nvGrpSpPr>
          <p:cNvPr id="132" name="object 132"/>
          <p:cNvGrpSpPr/>
          <p:nvPr/>
        </p:nvGrpSpPr>
        <p:grpSpPr>
          <a:xfrm>
            <a:off x="1738783" y="1963061"/>
            <a:ext cx="731520" cy="156845"/>
            <a:chOff x="1738783" y="1105810"/>
            <a:chExt cx="731520" cy="156845"/>
          </a:xfrm>
        </p:grpSpPr>
        <p:sp>
          <p:nvSpPr>
            <p:cNvPr id="133" name="object 133"/>
            <p:cNvSpPr/>
            <p:nvPr/>
          </p:nvSpPr>
          <p:spPr>
            <a:xfrm>
              <a:off x="2113002" y="1153795"/>
              <a:ext cx="1270" cy="104139"/>
            </a:xfrm>
            <a:custGeom>
              <a:avLst/>
              <a:gdLst/>
              <a:ahLst/>
              <a:cxnLst/>
              <a:rect l="l" t="t" r="r" b="b"/>
              <a:pathLst>
                <a:path w="1269" h="104140">
                  <a:moveTo>
                    <a:pt x="1161" y="103953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097270" y="1110572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5">
                  <a:moveTo>
                    <a:pt x="0" y="43398"/>
                  </a:moveTo>
                  <a:lnTo>
                    <a:pt x="15248" y="0"/>
                  </a:lnTo>
                  <a:lnTo>
                    <a:pt x="31463" y="43046"/>
                  </a:lnTo>
                  <a:lnTo>
                    <a:pt x="0" y="43398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097270" y="1110572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5">
                  <a:moveTo>
                    <a:pt x="31463" y="43046"/>
                  </a:moveTo>
                  <a:lnTo>
                    <a:pt x="15248" y="0"/>
                  </a:lnTo>
                  <a:lnTo>
                    <a:pt x="0" y="43398"/>
                  </a:lnTo>
                  <a:lnTo>
                    <a:pt x="31463" y="43046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449629" y="1153795"/>
              <a:ext cx="1270" cy="104139"/>
            </a:xfrm>
            <a:custGeom>
              <a:avLst/>
              <a:gdLst/>
              <a:ahLst/>
              <a:cxnLst/>
              <a:rect l="l" t="t" r="r" b="b"/>
              <a:pathLst>
                <a:path w="1269" h="104140">
                  <a:moveTo>
                    <a:pt x="1161" y="103953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433897" y="1110572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5">
                  <a:moveTo>
                    <a:pt x="0" y="43398"/>
                  </a:moveTo>
                  <a:lnTo>
                    <a:pt x="15248" y="0"/>
                  </a:lnTo>
                  <a:lnTo>
                    <a:pt x="31463" y="43046"/>
                  </a:lnTo>
                  <a:lnTo>
                    <a:pt x="0" y="43398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433897" y="1110572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5">
                  <a:moveTo>
                    <a:pt x="31463" y="43046"/>
                  </a:moveTo>
                  <a:lnTo>
                    <a:pt x="15248" y="0"/>
                  </a:lnTo>
                  <a:lnTo>
                    <a:pt x="0" y="43398"/>
                  </a:lnTo>
                  <a:lnTo>
                    <a:pt x="31463" y="43046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1759277" y="1153795"/>
              <a:ext cx="1270" cy="104139"/>
            </a:xfrm>
            <a:custGeom>
              <a:avLst/>
              <a:gdLst/>
              <a:ahLst/>
              <a:cxnLst/>
              <a:rect l="l" t="t" r="r" b="b"/>
              <a:pathLst>
                <a:path w="1269" h="104140">
                  <a:moveTo>
                    <a:pt x="1161" y="103953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1743545" y="1110572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5">
                  <a:moveTo>
                    <a:pt x="0" y="43398"/>
                  </a:moveTo>
                  <a:lnTo>
                    <a:pt x="15248" y="0"/>
                  </a:lnTo>
                  <a:lnTo>
                    <a:pt x="31463" y="43046"/>
                  </a:lnTo>
                  <a:lnTo>
                    <a:pt x="0" y="43398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1743545" y="1110572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5">
                  <a:moveTo>
                    <a:pt x="31463" y="43046"/>
                  </a:moveTo>
                  <a:lnTo>
                    <a:pt x="15248" y="0"/>
                  </a:lnTo>
                  <a:lnTo>
                    <a:pt x="0" y="43398"/>
                  </a:lnTo>
                  <a:lnTo>
                    <a:pt x="31463" y="43046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2" name="object 142"/>
          <p:cNvSpPr txBox="1"/>
          <p:nvPr/>
        </p:nvSpPr>
        <p:spPr>
          <a:xfrm>
            <a:off x="43455" y="3793581"/>
            <a:ext cx="205184" cy="10420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spc="-5" dirty="0">
                <a:latin typeface="Arial MT"/>
                <a:cs typeface="Arial MT"/>
              </a:rPr>
              <a:t>Input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vectors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1065287" y="4619376"/>
            <a:ext cx="321310" cy="2269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93980">
              <a:spcBef>
                <a:spcPts val="330"/>
              </a:spcBef>
            </a:pPr>
            <a:r>
              <a:rPr sz="1200" dirty="0">
                <a:latin typeface="Arial MT"/>
                <a:cs typeface="Arial MT"/>
              </a:rPr>
              <a:t>k</a:t>
            </a:r>
            <a:r>
              <a:rPr sz="1200" baseline="-31250" dirty="0">
                <a:latin typeface="Arial MT"/>
                <a:cs typeface="Arial MT"/>
              </a:rPr>
              <a:t>2</a:t>
            </a:r>
            <a:endParaRPr sz="1200" baseline="-31250">
              <a:latin typeface="Arial MT"/>
              <a:cs typeface="Arial MT"/>
            </a:endParaRPr>
          </a:p>
        </p:txBody>
      </p:sp>
      <p:grpSp>
        <p:nvGrpSpPr>
          <p:cNvPr id="144" name="object 144"/>
          <p:cNvGrpSpPr/>
          <p:nvPr/>
        </p:nvGrpSpPr>
        <p:grpSpPr>
          <a:xfrm>
            <a:off x="1060526" y="4304587"/>
            <a:ext cx="330835" cy="289560"/>
            <a:chOff x="1060525" y="3447337"/>
            <a:chExt cx="330835" cy="289560"/>
          </a:xfrm>
        </p:grpSpPr>
        <p:sp>
          <p:nvSpPr>
            <p:cNvPr id="145" name="object 145"/>
            <p:cNvSpPr/>
            <p:nvPr/>
          </p:nvSpPr>
          <p:spPr>
            <a:xfrm>
              <a:off x="1065287" y="3452100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A4C1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1065287" y="3452100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7" name="object 147"/>
          <p:cNvSpPr txBox="1"/>
          <p:nvPr/>
        </p:nvSpPr>
        <p:spPr>
          <a:xfrm>
            <a:off x="1065287" y="4309351"/>
            <a:ext cx="321310" cy="2269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93980">
              <a:spcBef>
                <a:spcPts val="330"/>
              </a:spcBef>
            </a:pPr>
            <a:r>
              <a:rPr sz="1200" dirty="0">
                <a:latin typeface="Arial MT"/>
                <a:cs typeface="Arial MT"/>
              </a:rPr>
              <a:t>k</a:t>
            </a:r>
            <a:r>
              <a:rPr sz="1200" baseline="-31250" dirty="0">
                <a:latin typeface="Arial MT"/>
                <a:cs typeface="Arial MT"/>
              </a:rPr>
              <a:t>1</a:t>
            </a:r>
            <a:endParaRPr sz="1200" baseline="-31250">
              <a:latin typeface="Arial MT"/>
              <a:cs typeface="Arial MT"/>
            </a:endParaRPr>
          </a:p>
        </p:txBody>
      </p:sp>
      <p:grpSp>
        <p:nvGrpSpPr>
          <p:cNvPr id="148" name="object 148"/>
          <p:cNvGrpSpPr/>
          <p:nvPr/>
        </p:nvGrpSpPr>
        <p:grpSpPr>
          <a:xfrm>
            <a:off x="1060526" y="3994562"/>
            <a:ext cx="330835" cy="289560"/>
            <a:chOff x="1060525" y="3137312"/>
            <a:chExt cx="330835" cy="289560"/>
          </a:xfrm>
        </p:grpSpPr>
        <p:sp>
          <p:nvSpPr>
            <p:cNvPr id="149" name="object 149"/>
            <p:cNvSpPr/>
            <p:nvPr/>
          </p:nvSpPr>
          <p:spPr>
            <a:xfrm>
              <a:off x="1065287" y="3142075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A4C1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1065287" y="3142075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1" name="object 151"/>
          <p:cNvSpPr txBox="1"/>
          <p:nvPr/>
        </p:nvSpPr>
        <p:spPr>
          <a:xfrm>
            <a:off x="1065287" y="3999326"/>
            <a:ext cx="321310" cy="2269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93980">
              <a:spcBef>
                <a:spcPts val="330"/>
              </a:spcBef>
            </a:pPr>
            <a:r>
              <a:rPr sz="1200" dirty="0">
                <a:latin typeface="Arial MT"/>
                <a:cs typeface="Arial MT"/>
              </a:rPr>
              <a:t>k</a:t>
            </a:r>
            <a:r>
              <a:rPr sz="1200" baseline="-31250" dirty="0">
                <a:latin typeface="Arial MT"/>
                <a:cs typeface="Arial MT"/>
              </a:rPr>
              <a:t>0</a:t>
            </a:r>
            <a:endParaRPr sz="1200" baseline="-31250">
              <a:latin typeface="Arial MT"/>
              <a:cs typeface="Arial MT"/>
            </a:endParaRPr>
          </a:p>
        </p:txBody>
      </p:sp>
      <p:grpSp>
        <p:nvGrpSpPr>
          <p:cNvPr id="152" name="object 152"/>
          <p:cNvGrpSpPr/>
          <p:nvPr/>
        </p:nvGrpSpPr>
        <p:grpSpPr>
          <a:xfrm>
            <a:off x="871810" y="3128049"/>
            <a:ext cx="519430" cy="1663064"/>
            <a:chOff x="871810" y="2270799"/>
            <a:chExt cx="519430" cy="1663064"/>
          </a:xfrm>
        </p:grpSpPr>
        <p:sp>
          <p:nvSpPr>
            <p:cNvPr id="153" name="object 153"/>
            <p:cNvSpPr/>
            <p:nvPr/>
          </p:nvSpPr>
          <p:spPr>
            <a:xfrm>
              <a:off x="876572" y="3913099"/>
              <a:ext cx="139065" cy="1270"/>
            </a:xfrm>
            <a:custGeom>
              <a:avLst/>
              <a:gdLst/>
              <a:ahLst/>
              <a:cxnLst/>
              <a:rect l="l" t="t" r="r" b="b"/>
              <a:pathLst>
                <a:path w="139065" h="1270">
                  <a:moveTo>
                    <a:pt x="0" y="1275"/>
                  </a:moveTo>
                  <a:lnTo>
                    <a:pt x="139052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015481" y="389736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288" y="31463"/>
                  </a:moveTo>
                  <a:lnTo>
                    <a:pt x="0" y="0"/>
                  </a:lnTo>
                  <a:lnTo>
                    <a:pt x="43367" y="15335"/>
                  </a:lnTo>
                  <a:lnTo>
                    <a:pt x="288" y="31463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015481" y="389736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288" y="31463"/>
                  </a:moveTo>
                  <a:lnTo>
                    <a:pt x="43367" y="15335"/>
                  </a:lnTo>
                  <a:lnTo>
                    <a:pt x="0" y="0"/>
                  </a:lnTo>
                  <a:lnTo>
                    <a:pt x="288" y="31463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876572" y="3595399"/>
              <a:ext cx="139065" cy="1270"/>
            </a:xfrm>
            <a:custGeom>
              <a:avLst/>
              <a:gdLst/>
              <a:ahLst/>
              <a:cxnLst/>
              <a:rect l="l" t="t" r="r" b="b"/>
              <a:pathLst>
                <a:path w="139065" h="1270">
                  <a:moveTo>
                    <a:pt x="0" y="1275"/>
                  </a:moveTo>
                  <a:lnTo>
                    <a:pt x="139052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1015481" y="357966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288" y="31463"/>
                  </a:moveTo>
                  <a:lnTo>
                    <a:pt x="0" y="0"/>
                  </a:lnTo>
                  <a:lnTo>
                    <a:pt x="43367" y="15335"/>
                  </a:lnTo>
                  <a:lnTo>
                    <a:pt x="288" y="31463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015481" y="357966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288" y="31463"/>
                  </a:moveTo>
                  <a:lnTo>
                    <a:pt x="43367" y="15335"/>
                  </a:lnTo>
                  <a:lnTo>
                    <a:pt x="0" y="0"/>
                  </a:lnTo>
                  <a:lnTo>
                    <a:pt x="288" y="31463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876572" y="3293049"/>
              <a:ext cx="139065" cy="1270"/>
            </a:xfrm>
            <a:custGeom>
              <a:avLst/>
              <a:gdLst/>
              <a:ahLst/>
              <a:cxnLst/>
              <a:rect l="l" t="t" r="r" b="b"/>
              <a:pathLst>
                <a:path w="139065" h="1270">
                  <a:moveTo>
                    <a:pt x="0" y="1275"/>
                  </a:moveTo>
                  <a:lnTo>
                    <a:pt x="139052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1015481" y="327731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288" y="31463"/>
                  </a:moveTo>
                  <a:lnTo>
                    <a:pt x="0" y="0"/>
                  </a:lnTo>
                  <a:lnTo>
                    <a:pt x="43367" y="15335"/>
                  </a:lnTo>
                  <a:lnTo>
                    <a:pt x="288" y="31463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1015481" y="327731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288" y="31463"/>
                  </a:moveTo>
                  <a:lnTo>
                    <a:pt x="43367" y="15335"/>
                  </a:lnTo>
                  <a:lnTo>
                    <a:pt x="0" y="0"/>
                  </a:lnTo>
                  <a:lnTo>
                    <a:pt x="288" y="31463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1065287" y="2275562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065287" y="2275562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4" name="object 164"/>
          <p:cNvSpPr txBox="1"/>
          <p:nvPr/>
        </p:nvSpPr>
        <p:spPr>
          <a:xfrm>
            <a:off x="1065287" y="3132813"/>
            <a:ext cx="321310" cy="2269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93980">
              <a:spcBef>
                <a:spcPts val="330"/>
              </a:spcBef>
            </a:pPr>
            <a:r>
              <a:rPr sz="1200" dirty="0">
                <a:latin typeface="Arial MT"/>
                <a:cs typeface="Arial MT"/>
              </a:rPr>
              <a:t>v</a:t>
            </a:r>
            <a:r>
              <a:rPr sz="1200" baseline="-31250" dirty="0">
                <a:latin typeface="Arial MT"/>
                <a:cs typeface="Arial MT"/>
              </a:rPr>
              <a:t>2</a:t>
            </a:r>
            <a:endParaRPr sz="1200" baseline="-31250">
              <a:latin typeface="Arial MT"/>
              <a:cs typeface="Arial MT"/>
            </a:endParaRPr>
          </a:p>
        </p:txBody>
      </p:sp>
      <p:grpSp>
        <p:nvGrpSpPr>
          <p:cNvPr id="165" name="object 165"/>
          <p:cNvGrpSpPr/>
          <p:nvPr/>
        </p:nvGrpSpPr>
        <p:grpSpPr>
          <a:xfrm>
            <a:off x="1060526" y="2818024"/>
            <a:ext cx="330835" cy="289560"/>
            <a:chOff x="1060525" y="1960774"/>
            <a:chExt cx="330835" cy="289560"/>
          </a:xfrm>
        </p:grpSpPr>
        <p:sp>
          <p:nvSpPr>
            <p:cNvPr id="166" name="object 166"/>
            <p:cNvSpPr/>
            <p:nvPr/>
          </p:nvSpPr>
          <p:spPr>
            <a:xfrm>
              <a:off x="1065287" y="1965537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065287" y="1965537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8" name="object 168"/>
          <p:cNvSpPr txBox="1"/>
          <p:nvPr/>
        </p:nvSpPr>
        <p:spPr>
          <a:xfrm>
            <a:off x="1065287" y="2822788"/>
            <a:ext cx="321310" cy="2269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93980">
              <a:spcBef>
                <a:spcPts val="330"/>
              </a:spcBef>
            </a:pPr>
            <a:r>
              <a:rPr sz="1200" dirty="0">
                <a:latin typeface="Arial MT"/>
                <a:cs typeface="Arial MT"/>
              </a:rPr>
              <a:t>v</a:t>
            </a:r>
            <a:r>
              <a:rPr sz="1200" baseline="-31250" dirty="0">
                <a:latin typeface="Arial MT"/>
                <a:cs typeface="Arial MT"/>
              </a:rPr>
              <a:t>1</a:t>
            </a:r>
            <a:endParaRPr sz="1200" baseline="-31250">
              <a:latin typeface="Arial MT"/>
              <a:cs typeface="Arial MT"/>
            </a:endParaRPr>
          </a:p>
        </p:txBody>
      </p:sp>
      <p:grpSp>
        <p:nvGrpSpPr>
          <p:cNvPr id="169" name="object 169"/>
          <p:cNvGrpSpPr/>
          <p:nvPr/>
        </p:nvGrpSpPr>
        <p:grpSpPr>
          <a:xfrm>
            <a:off x="1060526" y="2507999"/>
            <a:ext cx="330835" cy="289560"/>
            <a:chOff x="1060525" y="1650749"/>
            <a:chExt cx="330835" cy="289560"/>
          </a:xfrm>
        </p:grpSpPr>
        <p:sp>
          <p:nvSpPr>
            <p:cNvPr id="170" name="object 170"/>
            <p:cNvSpPr/>
            <p:nvPr/>
          </p:nvSpPr>
          <p:spPr>
            <a:xfrm>
              <a:off x="1065287" y="1655511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1065287" y="1655511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2" name="object 172"/>
          <p:cNvSpPr txBox="1"/>
          <p:nvPr/>
        </p:nvSpPr>
        <p:spPr>
          <a:xfrm>
            <a:off x="1065287" y="2512762"/>
            <a:ext cx="321310" cy="2269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93980">
              <a:spcBef>
                <a:spcPts val="330"/>
              </a:spcBef>
            </a:pPr>
            <a:r>
              <a:rPr sz="1200" dirty="0">
                <a:latin typeface="Arial MT"/>
                <a:cs typeface="Arial MT"/>
              </a:rPr>
              <a:t>v</a:t>
            </a:r>
            <a:r>
              <a:rPr sz="1200" baseline="-31250" dirty="0">
                <a:latin typeface="Arial MT"/>
                <a:cs typeface="Arial MT"/>
              </a:rPr>
              <a:t>0</a:t>
            </a:r>
            <a:endParaRPr sz="1200" baseline="-31250">
              <a:latin typeface="Arial MT"/>
              <a:cs typeface="Arial MT"/>
            </a:endParaRPr>
          </a:p>
        </p:txBody>
      </p:sp>
      <p:grpSp>
        <p:nvGrpSpPr>
          <p:cNvPr id="173" name="object 173"/>
          <p:cNvGrpSpPr/>
          <p:nvPr/>
        </p:nvGrpSpPr>
        <p:grpSpPr>
          <a:xfrm>
            <a:off x="1391086" y="2631680"/>
            <a:ext cx="192405" cy="661035"/>
            <a:chOff x="1391085" y="1774429"/>
            <a:chExt cx="192405" cy="661035"/>
          </a:xfrm>
        </p:grpSpPr>
        <p:sp>
          <p:nvSpPr>
            <p:cNvPr id="174" name="object 174"/>
            <p:cNvSpPr/>
            <p:nvPr/>
          </p:nvSpPr>
          <p:spPr>
            <a:xfrm>
              <a:off x="1395848" y="2414974"/>
              <a:ext cx="139065" cy="1270"/>
            </a:xfrm>
            <a:custGeom>
              <a:avLst/>
              <a:gdLst/>
              <a:ahLst/>
              <a:cxnLst/>
              <a:rect l="l" t="t" r="r" b="b"/>
              <a:pathLst>
                <a:path w="139065" h="1269">
                  <a:moveTo>
                    <a:pt x="0" y="1275"/>
                  </a:moveTo>
                  <a:lnTo>
                    <a:pt x="139052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1534756" y="239924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288" y="31464"/>
                  </a:moveTo>
                  <a:lnTo>
                    <a:pt x="0" y="0"/>
                  </a:lnTo>
                  <a:lnTo>
                    <a:pt x="43367" y="15335"/>
                  </a:lnTo>
                  <a:lnTo>
                    <a:pt x="288" y="31464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1534756" y="239924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288" y="31464"/>
                  </a:moveTo>
                  <a:lnTo>
                    <a:pt x="43367" y="15335"/>
                  </a:lnTo>
                  <a:lnTo>
                    <a:pt x="0" y="0"/>
                  </a:lnTo>
                  <a:lnTo>
                    <a:pt x="288" y="31464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1395848" y="2097274"/>
              <a:ext cx="139065" cy="1270"/>
            </a:xfrm>
            <a:custGeom>
              <a:avLst/>
              <a:gdLst/>
              <a:ahLst/>
              <a:cxnLst/>
              <a:rect l="l" t="t" r="r" b="b"/>
              <a:pathLst>
                <a:path w="139065" h="1269">
                  <a:moveTo>
                    <a:pt x="0" y="1275"/>
                  </a:moveTo>
                  <a:lnTo>
                    <a:pt x="139052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534756" y="208154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288" y="31464"/>
                  </a:moveTo>
                  <a:lnTo>
                    <a:pt x="0" y="0"/>
                  </a:lnTo>
                  <a:lnTo>
                    <a:pt x="43367" y="15335"/>
                  </a:lnTo>
                  <a:lnTo>
                    <a:pt x="288" y="31464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1534756" y="208154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288" y="31464"/>
                  </a:moveTo>
                  <a:lnTo>
                    <a:pt x="43367" y="15335"/>
                  </a:lnTo>
                  <a:lnTo>
                    <a:pt x="0" y="0"/>
                  </a:lnTo>
                  <a:lnTo>
                    <a:pt x="288" y="31464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1395848" y="1794924"/>
              <a:ext cx="139065" cy="1270"/>
            </a:xfrm>
            <a:custGeom>
              <a:avLst/>
              <a:gdLst/>
              <a:ahLst/>
              <a:cxnLst/>
              <a:rect l="l" t="t" r="r" b="b"/>
              <a:pathLst>
                <a:path w="139065" h="1269">
                  <a:moveTo>
                    <a:pt x="0" y="1275"/>
                  </a:moveTo>
                  <a:lnTo>
                    <a:pt x="139052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1534756" y="177919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288" y="31464"/>
                  </a:moveTo>
                  <a:lnTo>
                    <a:pt x="0" y="0"/>
                  </a:lnTo>
                  <a:lnTo>
                    <a:pt x="43367" y="15335"/>
                  </a:lnTo>
                  <a:lnTo>
                    <a:pt x="288" y="31464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534756" y="177919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288" y="31464"/>
                  </a:moveTo>
                  <a:lnTo>
                    <a:pt x="43367" y="15335"/>
                  </a:lnTo>
                  <a:lnTo>
                    <a:pt x="0" y="0"/>
                  </a:lnTo>
                  <a:lnTo>
                    <a:pt x="288" y="31464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3" name="object 183"/>
          <p:cNvSpPr/>
          <p:nvPr/>
        </p:nvSpPr>
        <p:spPr>
          <a:xfrm>
            <a:off x="4827158" y="5339248"/>
            <a:ext cx="240665" cy="229235"/>
          </a:xfrm>
          <a:custGeom>
            <a:avLst/>
            <a:gdLst/>
            <a:ahLst/>
            <a:cxnLst/>
            <a:rect l="l" t="t" r="r" b="b"/>
            <a:pathLst>
              <a:path w="240664" h="229235">
                <a:moveTo>
                  <a:pt x="0" y="0"/>
                </a:moveTo>
                <a:lnTo>
                  <a:pt x="240599" y="0"/>
                </a:lnTo>
                <a:lnTo>
                  <a:pt x="240599" y="229199"/>
                </a:lnTo>
                <a:lnTo>
                  <a:pt x="0" y="22919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042402" y="2030650"/>
            <a:ext cx="240665" cy="229235"/>
          </a:xfrm>
          <a:custGeom>
            <a:avLst/>
            <a:gdLst/>
            <a:ahLst/>
            <a:cxnLst/>
            <a:rect l="l" t="t" r="r" b="b"/>
            <a:pathLst>
              <a:path w="240664" h="229234">
                <a:moveTo>
                  <a:pt x="0" y="0"/>
                </a:moveTo>
                <a:lnTo>
                  <a:pt x="240599" y="0"/>
                </a:lnTo>
                <a:lnTo>
                  <a:pt x="240599" y="229199"/>
                </a:lnTo>
                <a:lnTo>
                  <a:pt x="0" y="22919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 txBox="1"/>
          <p:nvPr/>
        </p:nvSpPr>
        <p:spPr>
          <a:xfrm>
            <a:off x="1684702" y="5160200"/>
            <a:ext cx="15494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z="1100" spc="-5" dirty="0">
                <a:latin typeface="Arial MT"/>
                <a:cs typeface="Arial MT"/>
              </a:rPr>
              <a:t>q</a:t>
            </a:r>
            <a:r>
              <a:rPr sz="1050" spc="22" baseline="-31746" dirty="0">
                <a:latin typeface="Arial MT"/>
                <a:cs typeface="Arial MT"/>
              </a:rPr>
              <a:t>0</a:t>
            </a:r>
            <a:endParaRPr sz="1050" baseline="-31746">
              <a:latin typeface="Arial MT"/>
              <a:cs typeface="Arial MT"/>
            </a:endParaRPr>
          </a:p>
        </p:txBody>
      </p:sp>
      <p:sp>
        <p:nvSpPr>
          <p:cNvPr id="187" name="object 187"/>
          <p:cNvSpPr txBox="1">
            <a:spLocks noGrp="1"/>
          </p:cNvSpPr>
          <p:nvPr>
            <p:ph type="ftr" sz="quarter" idx="5"/>
          </p:nvPr>
        </p:nvSpPr>
        <p:spPr>
          <a:xfrm>
            <a:off x="3108960" y="8092440"/>
            <a:ext cx="292608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spc="-5" dirty="0"/>
              <a:t>Lecture</a:t>
            </a:r>
            <a:r>
              <a:rPr spc="-50" dirty="0"/>
              <a:t> </a:t>
            </a:r>
            <a:r>
              <a:rPr dirty="0"/>
              <a:t>9</a:t>
            </a:r>
            <a:r>
              <a:rPr spc="-45" dirty="0"/>
              <a:t> </a:t>
            </a:r>
            <a:r>
              <a:rPr dirty="0"/>
              <a:t>-</a:t>
            </a:r>
          </a:p>
        </p:txBody>
      </p:sp>
      <p:sp>
        <p:nvSpPr>
          <p:cNvPr id="188" name="object 188"/>
          <p:cNvSpPr txBox="1">
            <a:spLocks noGrp="1"/>
          </p:cNvSpPr>
          <p:nvPr>
            <p:ph type="sldNum" sz="quarter" idx="7"/>
          </p:nvPr>
        </p:nvSpPr>
        <p:spPr>
          <a:xfrm>
            <a:off x="358141" y="8015604"/>
            <a:ext cx="257175" cy="262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10"/>
              </a:lnSpc>
            </a:pPr>
            <a:fld id="{81D60167-4931-47E6-BA6A-407CBD079E47}" type="slidenum">
              <a:rPr dirty="0"/>
              <a:pPr marL="38100">
                <a:lnSpc>
                  <a:spcPts val="2310"/>
                </a:lnSpc>
              </a:pPr>
              <a:t>52</a:t>
            </a:fld>
            <a:endParaRPr dirty="0"/>
          </a:p>
        </p:txBody>
      </p:sp>
      <p:sp>
        <p:nvSpPr>
          <p:cNvPr id="189" name="object 189"/>
          <p:cNvSpPr txBox="1">
            <a:spLocks noGrp="1"/>
          </p:cNvSpPr>
          <p:nvPr>
            <p:ph type="dt" sz="half" idx="6"/>
          </p:nvPr>
        </p:nvSpPr>
        <p:spPr>
          <a:xfrm>
            <a:off x="457200" y="8092440"/>
            <a:ext cx="210312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/>
              <a:t>May</a:t>
            </a:r>
            <a:r>
              <a:rPr spc="-50" dirty="0"/>
              <a:t> </a:t>
            </a:r>
            <a:r>
              <a:rPr spc="-5" dirty="0"/>
              <a:t>02,</a:t>
            </a:r>
            <a:r>
              <a:rPr spc="-45" dirty="0"/>
              <a:t> </a:t>
            </a:r>
            <a:r>
              <a:rPr spc="-5" dirty="0"/>
              <a:t>2023</a:t>
            </a:r>
          </a:p>
        </p:txBody>
      </p:sp>
      <p:sp>
        <p:nvSpPr>
          <p:cNvPr id="190" name="object 190"/>
          <p:cNvSpPr txBox="1"/>
          <p:nvPr/>
        </p:nvSpPr>
        <p:spPr>
          <a:xfrm>
            <a:off x="145226" y="5664959"/>
            <a:ext cx="352297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Fei-Fei</a:t>
            </a:r>
            <a:r>
              <a:rPr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Li,</a:t>
            </a:r>
            <a:r>
              <a:rPr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25" dirty="0">
                <a:solidFill>
                  <a:srgbClr val="FFFFFF"/>
                </a:solidFill>
                <a:latin typeface="Arial MT"/>
                <a:cs typeface="Arial MT"/>
              </a:rPr>
              <a:t>Yunzhu</a:t>
            </a:r>
            <a:r>
              <a:rPr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Li,</a:t>
            </a:r>
            <a:r>
              <a:rPr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Ruohan</a:t>
            </a:r>
            <a:r>
              <a:rPr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Gao</a:t>
            </a:r>
            <a:endParaRPr>
              <a:latin typeface="Arial MT"/>
              <a:cs typeface="Arial MT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id="{DB432A0C-4346-440D-8BCE-160C0FFAC172}"/>
              </a:ext>
            </a:extLst>
          </p:cNvPr>
          <p:cNvSpPr txBox="1"/>
          <p:nvPr/>
        </p:nvSpPr>
        <p:spPr>
          <a:xfrm>
            <a:off x="0" y="6581001"/>
            <a:ext cx="2596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Justin Johnson,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Yunzhu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Ruohan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Guo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789378" y="5353897"/>
            <a:ext cx="275354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No</a:t>
            </a:r>
            <a:r>
              <a:rPr sz="1400"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input</a:t>
            </a:r>
            <a:r>
              <a:rPr sz="1400"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query</a:t>
            </a:r>
            <a:r>
              <a:rPr sz="1400"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vectors</a:t>
            </a:r>
            <a:r>
              <a:rPr sz="140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anymore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674" y="1016587"/>
            <a:ext cx="8597681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000" b="0" spc="-10" dirty="0"/>
              <a:t>Self</a:t>
            </a:r>
            <a:r>
              <a:rPr sz="3000" b="0" spc="-50" dirty="0"/>
              <a:t> </a:t>
            </a:r>
            <a:r>
              <a:rPr sz="3000" b="0" spc="-5" dirty="0"/>
              <a:t>attention</a:t>
            </a:r>
            <a:r>
              <a:rPr sz="3000" b="0" spc="-45" dirty="0"/>
              <a:t> </a:t>
            </a:r>
            <a:r>
              <a:rPr lang="en-US" sz="3000" b="0" spc="-5" dirty="0"/>
              <a:t>layer (alternative slide)</a:t>
            </a:r>
            <a:endParaRPr sz="3000" b="0" dirty="0"/>
          </a:p>
        </p:txBody>
      </p:sp>
      <p:grpSp>
        <p:nvGrpSpPr>
          <p:cNvPr id="4" name="object 4"/>
          <p:cNvGrpSpPr/>
          <p:nvPr/>
        </p:nvGrpSpPr>
        <p:grpSpPr>
          <a:xfrm>
            <a:off x="545714" y="4614613"/>
            <a:ext cx="1381760" cy="779145"/>
            <a:chOff x="545714" y="3757362"/>
            <a:chExt cx="1381760" cy="779145"/>
          </a:xfrm>
        </p:grpSpPr>
        <p:sp>
          <p:nvSpPr>
            <p:cNvPr id="5" name="object 5"/>
            <p:cNvSpPr/>
            <p:nvPr/>
          </p:nvSpPr>
          <p:spPr>
            <a:xfrm>
              <a:off x="1601588" y="4252025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D9EA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01588" y="4252025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0477" y="3762125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B4A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0477" y="3762125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990876" y="4935254"/>
            <a:ext cx="2425186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Inputs</a:t>
            </a:r>
            <a:r>
              <a:rPr sz="1400" spc="-5" dirty="0">
                <a:latin typeface="Arial MT"/>
                <a:cs typeface="Arial MT"/>
              </a:rPr>
              <a:t>:</a:t>
            </a:r>
            <a:endParaRPr sz="1400" dirty="0">
              <a:latin typeface="Arial MT"/>
              <a:cs typeface="Arial MT"/>
            </a:endParaRPr>
          </a:p>
          <a:p>
            <a:pPr marL="12700"/>
            <a:r>
              <a:rPr sz="1400" spc="-5" dirty="0">
                <a:latin typeface="Arial MT"/>
                <a:cs typeface="Arial MT"/>
              </a:rPr>
              <a:t>Input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vectors: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b="1" dirty="0">
                <a:latin typeface="Arial"/>
                <a:cs typeface="Arial"/>
              </a:rPr>
              <a:t>x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(shape: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x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D)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86250" y="5374215"/>
            <a:ext cx="2253749" cy="179536"/>
          </a:xfrm>
          <a:prstGeom prst="rect">
            <a:avLst/>
          </a:prstGeom>
          <a:ln w="19049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7145">
              <a:lnSpc>
                <a:spcPts val="1360"/>
              </a:lnSpc>
            </a:pPr>
            <a:r>
              <a:rPr sz="1400" strike="sngStrike" spc="-5" dirty="0">
                <a:latin typeface="Arial MT"/>
                <a:cs typeface="Arial MT"/>
              </a:rPr>
              <a:t>Queries</a:t>
            </a:r>
            <a:r>
              <a:rPr sz="1400" strike="sngStrike" dirty="0">
                <a:latin typeface="Arial MT"/>
                <a:cs typeface="Arial MT"/>
              </a:rPr>
              <a:t>:</a:t>
            </a:r>
            <a:r>
              <a:rPr sz="1400" strike="sngStrike" spc="10" dirty="0">
                <a:latin typeface="Arial MT"/>
                <a:cs typeface="Arial MT"/>
              </a:rPr>
              <a:t> </a:t>
            </a:r>
            <a:r>
              <a:rPr sz="1400" b="1" strike="sngStrike" dirty="0">
                <a:latin typeface="Arial"/>
                <a:cs typeface="Arial"/>
              </a:rPr>
              <a:t>q</a:t>
            </a:r>
            <a:r>
              <a:rPr sz="1400" b="1" strike="sngStrike" spc="-114" dirty="0">
                <a:latin typeface="Arial"/>
                <a:cs typeface="Arial"/>
              </a:rPr>
              <a:t> </a:t>
            </a:r>
            <a:r>
              <a:rPr sz="1400" strike="sngStrike" dirty="0">
                <a:latin typeface="Arial MT"/>
                <a:cs typeface="Arial MT"/>
              </a:rPr>
              <a:t>(shape:</a:t>
            </a:r>
            <a:r>
              <a:rPr sz="1400" strike="sngStrike" spc="-5" dirty="0">
                <a:latin typeface="Arial MT"/>
                <a:cs typeface="Arial MT"/>
              </a:rPr>
              <a:t> </a:t>
            </a:r>
            <a:r>
              <a:rPr sz="1400" strike="sngStrike" dirty="0">
                <a:latin typeface="Arial MT"/>
                <a:cs typeface="Arial MT"/>
              </a:rPr>
              <a:t>M</a:t>
            </a:r>
            <a:r>
              <a:rPr sz="1400" strike="sngStrike" spc="-5" dirty="0">
                <a:latin typeface="Arial MT"/>
                <a:cs typeface="Arial MT"/>
              </a:rPr>
              <a:t> </a:t>
            </a:r>
            <a:r>
              <a:rPr sz="1400" strike="sngStrike" dirty="0">
                <a:latin typeface="Arial MT"/>
                <a:cs typeface="Arial MT"/>
              </a:rPr>
              <a:t>x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trike="sngStrike" dirty="0">
                <a:solidFill>
                  <a:srgbClr val="3C78D8"/>
                </a:solidFill>
                <a:latin typeface="Arial MT"/>
                <a:cs typeface="Arial MT"/>
              </a:rPr>
              <a:t>D</a:t>
            </a:r>
            <a:r>
              <a:rPr sz="1400" spc="-7" baseline="-31250" dirty="0">
                <a:solidFill>
                  <a:srgbClr val="3C78D8"/>
                </a:solidFill>
                <a:latin typeface="Arial MT"/>
                <a:cs typeface="Arial MT"/>
              </a:rPr>
              <a:t>k</a:t>
            </a:r>
            <a:r>
              <a:rPr sz="1400" dirty="0">
                <a:latin typeface="Arial MT"/>
                <a:cs typeface="Arial MT"/>
              </a:rPr>
              <a:t>)</a:t>
            </a:r>
          </a:p>
        </p:txBody>
      </p:sp>
      <p:sp>
        <p:nvSpPr>
          <p:cNvPr id="11" name="object 11"/>
          <p:cNvSpPr/>
          <p:nvPr/>
        </p:nvSpPr>
        <p:spPr>
          <a:xfrm>
            <a:off x="3714974" y="5461352"/>
            <a:ext cx="28575" cy="9525"/>
          </a:xfrm>
          <a:custGeom>
            <a:avLst/>
            <a:gdLst/>
            <a:ahLst/>
            <a:cxnLst/>
            <a:rect l="l" t="t" r="r" b="b"/>
            <a:pathLst>
              <a:path w="28575" h="9525">
                <a:moveTo>
                  <a:pt x="28200" y="9525"/>
                </a:moveTo>
                <a:lnTo>
                  <a:pt x="0" y="9525"/>
                </a:lnTo>
                <a:lnTo>
                  <a:pt x="0" y="0"/>
                </a:lnTo>
                <a:lnTo>
                  <a:pt x="28200" y="0"/>
                </a:lnTo>
                <a:lnTo>
                  <a:pt x="28200" y="95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4691729" y="5413537"/>
            <a:ext cx="101600" cy="57785"/>
            <a:chOff x="4691729" y="4556286"/>
            <a:chExt cx="101600" cy="57785"/>
          </a:xfrm>
        </p:grpSpPr>
        <p:sp>
          <p:nvSpPr>
            <p:cNvPr id="13" name="object 13"/>
            <p:cNvSpPr/>
            <p:nvPr/>
          </p:nvSpPr>
          <p:spPr>
            <a:xfrm>
              <a:off x="4691729" y="4604101"/>
              <a:ext cx="50800" cy="9525"/>
            </a:xfrm>
            <a:custGeom>
              <a:avLst/>
              <a:gdLst/>
              <a:ahLst/>
              <a:cxnLst/>
              <a:rect l="l" t="t" r="r" b="b"/>
              <a:pathLst>
                <a:path w="50800" h="9525">
                  <a:moveTo>
                    <a:pt x="5075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50750" y="0"/>
                  </a:lnTo>
                  <a:lnTo>
                    <a:pt x="50750" y="9525"/>
                  </a:lnTo>
                  <a:close/>
                </a:path>
              </a:pathLst>
            </a:custGeom>
            <a:solidFill>
              <a:srgbClr val="3C7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742480" y="4556286"/>
              <a:ext cx="50800" cy="13970"/>
            </a:xfrm>
            <a:custGeom>
              <a:avLst/>
              <a:gdLst/>
              <a:ahLst/>
              <a:cxnLst/>
              <a:rect l="l" t="t" r="r" b="b"/>
              <a:pathLst>
                <a:path w="50800" h="13970">
                  <a:moveTo>
                    <a:pt x="50750" y="13715"/>
                  </a:moveTo>
                  <a:lnTo>
                    <a:pt x="0" y="13715"/>
                  </a:lnTo>
                  <a:lnTo>
                    <a:pt x="0" y="0"/>
                  </a:lnTo>
                  <a:lnTo>
                    <a:pt x="50750" y="0"/>
                  </a:lnTo>
                  <a:lnTo>
                    <a:pt x="50750" y="137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052226" y="2890979"/>
            <a:ext cx="2091689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Operations:</a:t>
            </a:r>
            <a:endParaRPr sz="1400" dirty="0">
              <a:latin typeface="Arial"/>
              <a:cs typeface="Arial"/>
            </a:endParaRPr>
          </a:p>
          <a:p>
            <a:pPr marL="38100" marR="30480"/>
            <a:r>
              <a:rPr sz="1400" spc="-5" dirty="0">
                <a:latin typeface="Arial MT"/>
                <a:cs typeface="Arial MT"/>
              </a:rPr>
              <a:t>Key </a:t>
            </a:r>
            <a:r>
              <a:rPr sz="1400" dirty="0">
                <a:latin typeface="Arial MT"/>
                <a:cs typeface="Arial MT"/>
              </a:rPr>
              <a:t>vectors: </a:t>
            </a:r>
            <a:r>
              <a:rPr sz="1400" b="1" dirty="0">
                <a:solidFill>
                  <a:srgbClr val="3C78D8"/>
                </a:solidFill>
                <a:latin typeface="Arial"/>
                <a:cs typeface="Arial"/>
              </a:rPr>
              <a:t>k </a:t>
            </a:r>
            <a:r>
              <a:rPr sz="1400" dirty="0">
                <a:latin typeface="Arial MT"/>
                <a:cs typeface="Arial MT"/>
              </a:rPr>
              <a:t>= </a:t>
            </a:r>
            <a:r>
              <a:rPr sz="1400" b="1" dirty="0">
                <a:latin typeface="Arial"/>
                <a:cs typeface="Arial"/>
              </a:rPr>
              <a:t>x</a:t>
            </a:r>
            <a:r>
              <a:rPr sz="1400" b="1" dirty="0">
                <a:solidFill>
                  <a:srgbClr val="3C78D8"/>
                </a:solidFill>
                <a:latin typeface="Arial"/>
                <a:cs typeface="Arial"/>
              </a:rPr>
              <a:t>W</a:t>
            </a:r>
            <a:r>
              <a:rPr sz="1400" b="1" baseline="-31250" dirty="0">
                <a:solidFill>
                  <a:srgbClr val="3C78D8"/>
                </a:solidFill>
                <a:latin typeface="Arial"/>
                <a:cs typeface="Arial"/>
              </a:rPr>
              <a:t>k </a:t>
            </a:r>
            <a:r>
              <a:rPr sz="1400" b="1" spc="7" baseline="-31250" dirty="0">
                <a:solidFill>
                  <a:srgbClr val="3C78D8"/>
                </a:solidFill>
                <a:latin typeface="Arial"/>
                <a:cs typeface="Arial"/>
              </a:rPr>
              <a:t> </a:t>
            </a:r>
            <a:r>
              <a:rPr sz="1400" spc="-25" dirty="0">
                <a:latin typeface="Arial MT"/>
                <a:cs typeface="Arial MT"/>
              </a:rPr>
              <a:t>Value </a:t>
            </a:r>
            <a:r>
              <a:rPr sz="1400" dirty="0">
                <a:latin typeface="Arial MT"/>
                <a:cs typeface="Arial MT"/>
              </a:rPr>
              <a:t>vectors: </a:t>
            </a:r>
            <a:r>
              <a:rPr sz="1400" b="1" dirty="0">
                <a:solidFill>
                  <a:srgbClr val="F1C131"/>
                </a:solidFill>
                <a:latin typeface="Arial"/>
                <a:cs typeface="Arial"/>
              </a:rPr>
              <a:t>v </a:t>
            </a:r>
            <a:r>
              <a:rPr sz="1400" dirty="0">
                <a:latin typeface="Arial MT"/>
                <a:cs typeface="Arial MT"/>
              </a:rPr>
              <a:t>= </a:t>
            </a:r>
            <a:r>
              <a:rPr sz="1400" b="1" dirty="0">
                <a:latin typeface="Arial"/>
                <a:cs typeface="Arial"/>
              </a:rPr>
              <a:t>x</a:t>
            </a:r>
            <a:r>
              <a:rPr sz="1400" b="1" dirty="0">
                <a:solidFill>
                  <a:srgbClr val="F1C131"/>
                </a:solidFill>
                <a:latin typeface="Arial"/>
                <a:cs typeface="Arial"/>
              </a:rPr>
              <a:t>W</a:t>
            </a:r>
            <a:r>
              <a:rPr sz="1400" b="1" baseline="-31250" dirty="0">
                <a:solidFill>
                  <a:srgbClr val="F1C131"/>
                </a:solidFill>
                <a:latin typeface="Arial"/>
                <a:cs typeface="Arial"/>
              </a:rPr>
              <a:t>v </a:t>
            </a:r>
            <a:r>
              <a:rPr sz="1400" b="1" spc="7" baseline="-31250" dirty="0">
                <a:solidFill>
                  <a:srgbClr val="F1C131"/>
                </a:solidFill>
                <a:latin typeface="Arial"/>
                <a:cs typeface="Arial"/>
              </a:rPr>
              <a:t> </a:t>
            </a:r>
            <a:r>
              <a:rPr sz="1400" spc="-5" dirty="0">
                <a:latin typeface="Arial MT"/>
                <a:cs typeface="Arial MT"/>
              </a:rPr>
              <a:t>Query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vectors: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b="1" dirty="0">
                <a:solidFill>
                  <a:srgbClr val="6AA84F"/>
                </a:solidFill>
                <a:latin typeface="Arial"/>
                <a:cs typeface="Arial"/>
              </a:rPr>
              <a:t>q</a:t>
            </a:r>
            <a:r>
              <a:rPr sz="1400" b="1" spc="-25" dirty="0">
                <a:solidFill>
                  <a:srgbClr val="6AA84F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=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b="1" dirty="0">
                <a:latin typeface="Arial"/>
                <a:cs typeface="Arial"/>
              </a:rPr>
              <a:t>x</a:t>
            </a:r>
            <a:r>
              <a:rPr sz="1400" b="1" dirty="0">
                <a:solidFill>
                  <a:srgbClr val="6AA84F"/>
                </a:solidFill>
                <a:latin typeface="Arial"/>
                <a:cs typeface="Arial"/>
              </a:rPr>
              <a:t>W</a:t>
            </a:r>
            <a:r>
              <a:rPr sz="1400" b="1" baseline="-31250" dirty="0">
                <a:solidFill>
                  <a:srgbClr val="6AA84F"/>
                </a:solidFill>
                <a:latin typeface="Arial"/>
                <a:cs typeface="Arial"/>
              </a:rPr>
              <a:t>q</a:t>
            </a:r>
            <a:endParaRPr sz="1400" baseline="-3125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052226" y="3833512"/>
            <a:ext cx="236383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Alignment: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baseline="-31250" dirty="0">
                <a:latin typeface="Arial MT"/>
                <a:cs typeface="Arial MT"/>
              </a:rPr>
              <a:t>i,j</a:t>
            </a:r>
            <a:r>
              <a:rPr sz="1400" spc="142" baseline="-312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=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6AA84F"/>
                </a:solidFill>
                <a:latin typeface="Arial MT"/>
                <a:cs typeface="Arial MT"/>
              </a:rPr>
              <a:t>q</a:t>
            </a:r>
            <a:r>
              <a:rPr sz="1400" baseline="-31250" dirty="0">
                <a:solidFill>
                  <a:srgbClr val="6AA84F"/>
                </a:solidFill>
                <a:latin typeface="Arial MT"/>
                <a:cs typeface="Arial MT"/>
              </a:rPr>
              <a:t>j</a:t>
            </a:r>
            <a:r>
              <a:rPr sz="1400" spc="150" baseline="-31250" dirty="0">
                <a:solidFill>
                  <a:srgbClr val="6AA84F"/>
                </a:solidFill>
                <a:latin typeface="Arial MT"/>
                <a:cs typeface="Arial MT"/>
              </a:rPr>
              <a:t> </a:t>
            </a:r>
            <a:r>
              <a:rPr sz="1400" spc="10" dirty="0">
                <a:latin typeface="Gadugi"/>
                <a:cs typeface="Gadugi"/>
              </a:rPr>
              <a:t>ᐧ</a:t>
            </a:r>
            <a:r>
              <a:rPr sz="1400" spc="-10" dirty="0">
                <a:latin typeface="Gadugi"/>
                <a:cs typeface="Gadugi"/>
              </a:rPr>
              <a:t> </a:t>
            </a:r>
            <a:r>
              <a:rPr sz="1400" dirty="0">
                <a:solidFill>
                  <a:srgbClr val="3C78D8"/>
                </a:solidFill>
                <a:latin typeface="Arial MT"/>
                <a:cs typeface="Arial MT"/>
              </a:rPr>
              <a:t>k</a:t>
            </a:r>
            <a:r>
              <a:rPr sz="1400" baseline="-31250" dirty="0">
                <a:solidFill>
                  <a:srgbClr val="3C78D8"/>
                </a:solidFill>
                <a:latin typeface="Arial MT"/>
                <a:cs typeface="Arial MT"/>
              </a:rPr>
              <a:t>i</a:t>
            </a:r>
            <a:r>
              <a:rPr sz="1400" spc="150" baseline="-31250" dirty="0">
                <a:solidFill>
                  <a:srgbClr val="3C78D8"/>
                </a:solidFill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/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√D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52224" y="4126926"/>
            <a:ext cx="218777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Attention: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=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softmax(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dirty="0">
                <a:latin typeface="Arial MT"/>
                <a:cs typeface="Arial MT"/>
              </a:rPr>
              <a:t>) </a:t>
            </a:r>
            <a:r>
              <a:rPr sz="1400" spc="-3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Output: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5" dirty="0">
                <a:latin typeface="Arial MT"/>
                <a:cs typeface="Arial MT"/>
              </a:rPr>
              <a:t>y</a:t>
            </a:r>
            <a:r>
              <a:rPr sz="1400" spc="7" baseline="-31250" dirty="0">
                <a:latin typeface="Arial MT"/>
                <a:cs typeface="Arial MT"/>
              </a:rPr>
              <a:t>j</a:t>
            </a:r>
            <a:r>
              <a:rPr sz="1400" spc="157" baseline="-312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=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∑</a:t>
            </a:r>
            <a:r>
              <a:rPr sz="1400" baseline="-31250" dirty="0">
                <a:latin typeface="Arial MT"/>
                <a:cs typeface="Arial MT"/>
              </a:rPr>
              <a:t>i</a:t>
            </a:r>
            <a:r>
              <a:rPr sz="1400" spc="157" baseline="-3125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</a:t>
            </a:r>
            <a:r>
              <a:rPr sz="1400" spc="-7" baseline="-31250" dirty="0">
                <a:latin typeface="Arial MT"/>
                <a:cs typeface="Arial MT"/>
              </a:rPr>
              <a:t>i,j</a:t>
            </a:r>
            <a:r>
              <a:rPr sz="1400" spc="-15" baseline="-31250" dirty="0"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1C131"/>
                </a:solidFill>
                <a:latin typeface="Arial MT"/>
                <a:cs typeface="Arial MT"/>
              </a:rPr>
              <a:t>v</a:t>
            </a:r>
            <a:r>
              <a:rPr sz="1400" baseline="-31250" dirty="0">
                <a:solidFill>
                  <a:srgbClr val="F1C131"/>
                </a:solidFill>
                <a:latin typeface="Arial MT"/>
                <a:cs typeface="Arial MT"/>
              </a:rPr>
              <a:t>i</a:t>
            </a:r>
            <a:endParaRPr sz="1400" baseline="-31250" dirty="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0477" y="4619376"/>
            <a:ext cx="321310" cy="2269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93980">
              <a:spcBef>
                <a:spcPts val="330"/>
              </a:spcBef>
            </a:pPr>
            <a:r>
              <a:rPr sz="1200" dirty="0">
                <a:latin typeface="Arial MT"/>
                <a:cs typeface="Arial MT"/>
              </a:rPr>
              <a:t>x</a:t>
            </a:r>
            <a:r>
              <a:rPr sz="1200" baseline="-31250" dirty="0">
                <a:latin typeface="Arial MT"/>
                <a:cs typeface="Arial MT"/>
              </a:rPr>
              <a:t>2</a:t>
            </a:r>
            <a:endParaRPr sz="1200" baseline="-31250">
              <a:latin typeface="Arial MT"/>
              <a:cs typeface="Arial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45715" y="4304587"/>
            <a:ext cx="330835" cy="289560"/>
            <a:chOff x="545714" y="3447337"/>
            <a:chExt cx="330835" cy="289560"/>
          </a:xfrm>
        </p:grpSpPr>
        <p:sp>
          <p:nvSpPr>
            <p:cNvPr id="20" name="object 20"/>
            <p:cNvSpPr/>
            <p:nvPr/>
          </p:nvSpPr>
          <p:spPr>
            <a:xfrm>
              <a:off x="550477" y="3452100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B4A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50477" y="3452100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50477" y="4309351"/>
            <a:ext cx="321310" cy="2269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93980">
              <a:spcBef>
                <a:spcPts val="330"/>
              </a:spcBef>
            </a:pPr>
            <a:r>
              <a:rPr sz="1200" dirty="0">
                <a:latin typeface="Arial MT"/>
                <a:cs typeface="Arial MT"/>
              </a:rPr>
              <a:t>x</a:t>
            </a:r>
            <a:r>
              <a:rPr sz="1200" baseline="-31250" dirty="0">
                <a:latin typeface="Arial MT"/>
                <a:cs typeface="Arial MT"/>
              </a:rPr>
              <a:t>1</a:t>
            </a:r>
            <a:endParaRPr sz="1200" baseline="-31250">
              <a:latin typeface="Arial MT"/>
              <a:cs typeface="Arial M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45715" y="3994562"/>
            <a:ext cx="330835" cy="289560"/>
            <a:chOff x="545714" y="3137312"/>
            <a:chExt cx="330835" cy="289560"/>
          </a:xfrm>
        </p:grpSpPr>
        <p:sp>
          <p:nvSpPr>
            <p:cNvPr id="24" name="object 24"/>
            <p:cNvSpPr/>
            <p:nvPr/>
          </p:nvSpPr>
          <p:spPr>
            <a:xfrm>
              <a:off x="550477" y="3142075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B4A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50477" y="3142075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550477" y="3999326"/>
            <a:ext cx="321310" cy="2269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93980">
              <a:spcBef>
                <a:spcPts val="330"/>
              </a:spcBef>
            </a:pPr>
            <a:r>
              <a:rPr sz="1200" dirty="0">
                <a:latin typeface="Arial MT"/>
                <a:cs typeface="Arial MT"/>
              </a:rPr>
              <a:t>x</a:t>
            </a:r>
            <a:r>
              <a:rPr sz="1200" baseline="-31250" dirty="0">
                <a:latin typeface="Arial MT"/>
                <a:cs typeface="Arial MT"/>
              </a:rPr>
              <a:t>0</a:t>
            </a:r>
            <a:endParaRPr sz="1200" baseline="-31250">
              <a:latin typeface="Arial MT"/>
              <a:cs typeface="Arial MT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1945145" y="5105737"/>
            <a:ext cx="675005" cy="289560"/>
            <a:chOff x="1945144" y="4248487"/>
            <a:chExt cx="675005" cy="289560"/>
          </a:xfrm>
        </p:grpSpPr>
        <p:sp>
          <p:nvSpPr>
            <p:cNvPr id="28" name="object 28"/>
            <p:cNvSpPr/>
            <p:nvPr/>
          </p:nvSpPr>
          <p:spPr>
            <a:xfrm>
              <a:off x="1949906" y="4253275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D9EA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949906" y="4253275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293924" y="4253250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D9EA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293924" y="4253250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646602" y="5148218"/>
            <a:ext cx="101473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spcBef>
                <a:spcPts val="100"/>
              </a:spcBef>
              <a:tabLst>
                <a:tab pos="398780" algn="l"/>
                <a:tab pos="742950" algn="l"/>
              </a:tabLst>
            </a:pPr>
            <a:r>
              <a:rPr sz="1100" spc="5" dirty="0">
                <a:latin typeface="Arial MT"/>
                <a:cs typeface="Arial MT"/>
              </a:rPr>
              <a:t>q</a:t>
            </a:r>
            <a:r>
              <a:rPr sz="1050" spc="7" baseline="-31746" dirty="0">
                <a:latin typeface="Arial MT"/>
                <a:cs typeface="Arial MT"/>
              </a:rPr>
              <a:t>0	</a:t>
            </a:r>
            <a:r>
              <a:rPr sz="1100" spc="5" dirty="0">
                <a:latin typeface="Arial MT"/>
                <a:cs typeface="Arial MT"/>
              </a:rPr>
              <a:t>q</a:t>
            </a:r>
            <a:r>
              <a:rPr sz="1050" spc="7" baseline="-31746" dirty="0">
                <a:latin typeface="Arial MT"/>
                <a:cs typeface="Arial MT"/>
              </a:rPr>
              <a:t>1	</a:t>
            </a:r>
            <a:r>
              <a:rPr sz="1100" spc="5" dirty="0">
                <a:latin typeface="Arial MT"/>
                <a:cs typeface="Arial MT"/>
              </a:rPr>
              <a:t>q</a:t>
            </a:r>
            <a:r>
              <a:rPr sz="1050" spc="7" baseline="-31746" dirty="0">
                <a:latin typeface="Arial MT"/>
                <a:cs typeface="Arial MT"/>
              </a:rPr>
              <a:t>2</a:t>
            </a:r>
            <a:endParaRPr sz="1050" baseline="-31746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455" y="3793581"/>
            <a:ext cx="205184" cy="10420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spc="-5" dirty="0">
                <a:latin typeface="Arial MT"/>
                <a:cs typeface="Arial MT"/>
              </a:rPr>
              <a:t>Input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vectors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12349" y="4449150"/>
            <a:ext cx="2142490" cy="1159510"/>
          </a:xfrm>
          <a:custGeom>
            <a:avLst/>
            <a:gdLst/>
            <a:ahLst/>
            <a:cxnLst/>
            <a:rect l="l" t="t" r="r" b="b"/>
            <a:pathLst>
              <a:path w="2142490" h="1159510">
                <a:moveTo>
                  <a:pt x="238127" y="0"/>
                </a:moveTo>
                <a:lnTo>
                  <a:pt x="76901" y="0"/>
                </a:lnTo>
                <a:lnTo>
                  <a:pt x="76901" y="1111824"/>
                </a:lnTo>
                <a:lnTo>
                  <a:pt x="1798127" y="1111824"/>
                </a:lnTo>
                <a:lnTo>
                  <a:pt x="1798127" y="998249"/>
                </a:lnTo>
              </a:path>
              <a:path w="2142490" h="1159510">
                <a:moveTo>
                  <a:pt x="238127" y="310024"/>
                </a:moveTo>
                <a:lnTo>
                  <a:pt x="0" y="310024"/>
                </a:lnTo>
                <a:lnTo>
                  <a:pt x="0" y="1159374"/>
                </a:lnTo>
                <a:lnTo>
                  <a:pt x="2141927" y="1159374"/>
                </a:lnTo>
                <a:lnTo>
                  <a:pt x="2141927" y="998074"/>
                </a:lnTo>
              </a:path>
            </a:pathLst>
          </a:custGeom>
          <a:ln w="952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5" name="object 35"/>
          <p:cNvGrpSpPr/>
          <p:nvPr/>
        </p:nvGrpSpPr>
        <p:grpSpPr>
          <a:xfrm>
            <a:off x="461744" y="4134363"/>
            <a:ext cx="2013585" cy="1390015"/>
            <a:chOff x="461743" y="3277112"/>
            <a:chExt cx="2013585" cy="1390015"/>
          </a:xfrm>
        </p:grpSpPr>
        <p:sp>
          <p:nvSpPr>
            <p:cNvPr id="36" name="object 36"/>
            <p:cNvSpPr/>
            <p:nvPr/>
          </p:nvSpPr>
          <p:spPr>
            <a:xfrm>
              <a:off x="466506" y="3281874"/>
              <a:ext cx="1296035" cy="1380490"/>
            </a:xfrm>
            <a:custGeom>
              <a:avLst/>
              <a:gdLst/>
              <a:ahLst/>
              <a:cxnLst/>
              <a:rect l="l" t="t" r="r" b="b"/>
              <a:pathLst>
                <a:path w="1296035" h="1380489">
                  <a:moveTo>
                    <a:pt x="83970" y="0"/>
                  </a:moveTo>
                  <a:lnTo>
                    <a:pt x="0" y="0"/>
                  </a:lnTo>
                  <a:lnTo>
                    <a:pt x="0" y="1380254"/>
                  </a:lnTo>
                  <a:lnTo>
                    <a:pt x="1295670" y="1380254"/>
                  </a:lnTo>
                  <a:lnTo>
                    <a:pt x="1295670" y="1306949"/>
                  </a:lnTo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746444" y="4545599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5" y="43225"/>
                  </a:moveTo>
                  <a:lnTo>
                    <a:pt x="0" y="43225"/>
                  </a:lnTo>
                  <a:lnTo>
                    <a:pt x="15732" y="0"/>
                  </a:lnTo>
                  <a:lnTo>
                    <a:pt x="31465" y="432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746444" y="4545599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5" y="43225"/>
                  </a:moveTo>
                  <a:lnTo>
                    <a:pt x="15732" y="0"/>
                  </a:lnTo>
                  <a:lnTo>
                    <a:pt x="0" y="43225"/>
                  </a:lnTo>
                  <a:lnTo>
                    <a:pt x="31465" y="43225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094744" y="4546924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5" y="43225"/>
                  </a:moveTo>
                  <a:lnTo>
                    <a:pt x="0" y="43225"/>
                  </a:lnTo>
                  <a:lnTo>
                    <a:pt x="15732" y="0"/>
                  </a:lnTo>
                  <a:lnTo>
                    <a:pt x="31465" y="432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094744" y="4546924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5" y="43225"/>
                  </a:moveTo>
                  <a:lnTo>
                    <a:pt x="15732" y="0"/>
                  </a:lnTo>
                  <a:lnTo>
                    <a:pt x="0" y="43225"/>
                  </a:lnTo>
                  <a:lnTo>
                    <a:pt x="31465" y="43225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438544" y="4546749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5" y="43225"/>
                  </a:moveTo>
                  <a:lnTo>
                    <a:pt x="0" y="43225"/>
                  </a:lnTo>
                  <a:lnTo>
                    <a:pt x="15732" y="0"/>
                  </a:lnTo>
                  <a:lnTo>
                    <a:pt x="31465" y="43225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438544" y="4546749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5" y="43225"/>
                  </a:moveTo>
                  <a:lnTo>
                    <a:pt x="15732" y="0"/>
                  </a:lnTo>
                  <a:lnTo>
                    <a:pt x="0" y="43225"/>
                  </a:lnTo>
                  <a:lnTo>
                    <a:pt x="31465" y="43225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5789378" y="2446154"/>
            <a:ext cx="3555588" cy="15209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0055" marR="5080">
              <a:spcBef>
                <a:spcPts val="100"/>
              </a:spcBef>
            </a:pPr>
            <a:r>
              <a:rPr sz="1400" spc="-15" dirty="0">
                <a:solidFill>
                  <a:srgbClr val="FF0000"/>
                </a:solidFill>
                <a:latin typeface="Arial MT"/>
                <a:cs typeface="Arial MT"/>
              </a:rPr>
              <a:t>We</a:t>
            </a:r>
            <a:r>
              <a:rPr sz="1400"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can</a:t>
            </a:r>
            <a:r>
              <a:rPr sz="140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calculate</a:t>
            </a:r>
            <a:r>
              <a:rPr sz="140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the</a:t>
            </a:r>
            <a:r>
              <a:rPr sz="1400"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query</a:t>
            </a:r>
            <a:r>
              <a:rPr sz="1400" spc="-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vectors </a:t>
            </a:r>
            <a:r>
              <a:rPr sz="1400" spc="-32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from the input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vectors,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therefore,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defining</a:t>
            </a:r>
            <a:r>
              <a:rPr sz="14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a</a:t>
            </a:r>
            <a:r>
              <a:rPr sz="1400" spc="-1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"self-attention"</a:t>
            </a:r>
            <a:r>
              <a:rPr sz="1400" spc="-15" dirty="0">
                <a:solidFill>
                  <a:srgbClr val="FF0000"/>
                </a:solidFill>
                <a:latin typeface="Arial MT"/>
                <a:cs typeface="Arial MT"/>
              </a:rPr>
              <a:t> layer.</a:t>
            </a:r>
            <a:endParaRPr sz="1400" dirty="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400" dirty="0">
              <a:latin typeface="Arial MT"/>
              <a:cs typeface="Arial MT"/>
            </a:endParaRPr>
          </a:p>
          <a:p>
            <a:pPr>
              <a:spcBef>
                <a:spcPts val="25"/>
              </a:spcBef>
            </a:pPr>
            <a:endParaRPr sz="1400" dirty="0">
              <a:latin typeface="Arial MT"/>
              <a:cs typeface="Arial MT"/>
            </a:endParaRPr>
          </a:p>
          <a:p>
            <a:pPr marL="12700" marR="929005"/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Instead, query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vectors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are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 calculated</a:t>
            </a:r>
            <a:r>
              <a:rPr sz="1400" spc="-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using</a:t>
            </a:r>
            <a:r>
              <a:rPr sz="1400"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FF0000"/>
                </a:solidFill>
                <a:latin typeface="Arial MT"/>
                <a:cs typeface="Arial MT"/>
              </a:rPr>
              <a:t>a</a:t>
            </a:r>
            <a:r>
              <a:rPr sz="1400" spc="-25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F0000"/>
                </a:solidFill>
                <a:latin typeface="Arial MT"/>
                <a:cs typeface="Arial MT"/>
              </a:rPr>
              <a:t>FC</a:t>
            </a:r>
            <a:r>
              <a:rPr sz="1400" spc="-30" dirty="0">
                <a:solidFill>
                  <a:srgbClr val="FF0000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FF0000"/>
                </a:solidFill>
                <a:latin typeface="Arial MT"/>
                <a:cs typeface="Arial MT"/>
              </a:rPr>
              <a:t>layer.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3063944" y="3552153"/>
            <a:ext cx="1901825" cy="233739"/>
          </a:xfrm>
          <a:custGeom>
            <a:avLst/>
            <a:gdLst/>
            <a:ahLst/>
            <a:cxnLst/>
            <a:rect l="l" t="t" r="r" b="b"/>
            <a:pathLst>
              <a:path w="1901825" h="349885">
                <a:moveTo>
                  <a:pt x="0" y="0"/>
                </a:moveTo>
                <a:lnTo>
                  <a:pt x="1901399" y="0"/>
                </a:lnTo>
                <a:lnTo>
                  <a:pt x="1901399" y="349799"/>
                </a:lnTo>
                <a:lnTo>
                  <a:pt x="0" y="349799"/>
                </a:lnTo>
                <a:lnTo>
                  <a:pt x="0" y="0"/>
                </a:lnTo>
                <a:close/>
              </a:path>
            </a:pathLst>
          </a:custGeom>
          <a:ln w="1904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>
            <a:spLocks noGrp="1"/>
          </p:cNvSpPr>
          <p:nvPr>
            <p:ph type="ftr" sz="quarter" idx="5"/>
          </p:nvPr>
        </p:nvSpPr>
        <p:spPr>
          <a:xfrm>
            <a:off x="3108960" y="8092440"/>
            <a:ext cx="292608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spc="-5" dirty="0"/>
              <a:t>Lecture</a:t>
            </a:r>
            <a:r>
              <a:rPr spc="-50" dirty="0"/>
              <a:t> </a:t>
            </a:r>
            <a:r>
              <a:rPr dirty="0"/>
              <a:t>9</a:t>
            </a:r>
            <a:r>
              <a:rPr spc="-45" dirty="0"/>
              <a:t> </a:t>
            </a:r>
            <a:r>
              <a:rPr dirty="0"/>
              <a:t>-</a:t>
            </a:r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xfrm>
            <a:off x="358141" y="8015604"/>
            <a:ext cx="257175" cy="262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10"/>
              </a:lnSpc>
            </a:pPr>
            <a:fld id="{81D60167-4931-47E6-BA6A-407CBD079E47}" type="slidenum">
              <a:rPr dirty="0"/>
              <a:pPr marL="38100">
                <a:lnSpc>
                  <a:spcPts val="2310"/>
                </a:lnSpc>
              </a:pPr>
              <a:t>53</a:t>
            </a:fld>
            <a:endParaRPr dirty="0"/>
          </a:p>
        </p:txBody>
      </p:sp>
      <p:sp>
        <p:nvSpPr>
          <p:cNvPr id="47" name="object 47"/>
          <p:cNvSpPr txBox="1">
            <a:spLocks noGrp="1"/>
          </p:cNvSpPr>
          <p:nvPr>
            <p:ph type="dt" sz="half" idx="6"/>
          </p:nvPr>
        </p:nvSpPr>
        <p:spPr>
          <a:xfrm>
            <a:off x="457200" y="8092440"/>
            <a:ext cx="210312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/>
              <a:t>May</a:t>
            </a:r>
            <a:r>
              <a:rPr spc="-50" dirty="0"/>
              <a:t> </a:t>
            </a:r>
            <a:r>
              <a:rPr spc="-5" dirty="0"/>
              <a:t>02,</a:t>
            </a:r>
            <a:r>
              <a:rPr spc="-45" dirty="0"/>
              <a:t> </a:t>
            </a:r>
            <a:r>
              <a:rPr spc="-5" dirty="0"/>
              <a:t>2023</a:t>
            </a:r>
          </a:p>
        </p:txBody>
      </p:sp>
      <p:sp>
        <p:nvSpPr>
          <p:cNvPr id="48" name="object 48"/>
          <p:cNvSpPr txBox="1"/>
          <p:nvPr/>
        </p:nvSpPr>
        <p:spPr>
          <a:xfrm>
            <a:off x="145226" y="5664959"/>
            <a:ext cx="352297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Fei-Fei</a:t>
            </a:r>
            <a:r>
              <a:rPr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Li,</a:t>
            </a:r>
            <a:r>
              <a:rPr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25" dirty="0">
                <a:solidFill>
                  <a:srgbClr val="FFFFFF"/>
                </a:solidFill>
                <a:latin typeface="Arial MT"/>
                <a:cs typeface="Arial MT"/>
              </a:rPr>
              <a:t>Yunzhu</a:t>
            </a:r>
            <a:r>
              <a:rPr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Li,</a:t>
            </a:r>
            <a:r>
              <a:rPr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Ruohan</a:t>
            </a:r>
            <a:r>
              <a:rPr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Gao</a:t>
            </a:r>
            <a:endParaRPr>
              <a:latin typeface="Arial MT"/>
              <a:cs typeface="Arial M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8EC1840-E1CC-B310-4C06-462C20EEF972}"/>
              </a:ext>
            </a:extLst>
          </p:cNvPr>
          <p:cNvSpPr txBox="1"/>
          <p:nvPr/>
        </p:nvSpPr>
        <p:spPr>
          <a:xfrm>
            <a:off x="0" y="6581001"/>
            <a:ext cx="2596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Justin Johnson,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Yunzhu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Ruohan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Guo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00924" y="2110976"/>
            <a:ext cx="1019810" cy="156453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48260" rIns="0" bIns="0" rtlCol="0">
            <a:spAutoFit/>
          </a:bodyPr>
          <a:lstStyle/>
          <a:p>
            <a:pPr marL="174625">
              <a:spcBef>
                <a:spcPts val="380"/>
              </a:spcBef>
            </a:pPr>
            <a:r>
              <a:rPr sz="700" dirty="0">
                <a:latin typeface="Arial MT"/>
                <a:cs typeface="Arial MT"/>
              </a:rPr>
              <a:t>mul(→)</a:t>
            </a:r>
            <a:r>
              <a:rPr sz="700" spc="-30" dirty="0">
                <a:latin typeface="Arial MT"/>
                <a:cs typeface="Arial MT"/>
              </a:rPr>
              <a:t> </a:t>
            </a:r>
            <a:r>
              <a:rPr sz="700" dirty="0">
                <a:latin typeface="Arial MT"/>
                <a:cs typeface="Arial MT"/>
              </a:rPr>
              <a:t>+</a:t>
            </a:r>
            <a:r>
              <a:rPr sz="700" spc="-25" dirty="0">
                <a:latin typeface="Arial MT"/>
                <a:cs typeface="Arial MT"/>
              </a:rPr>
              <a:t> </a:t>
            </a:r>
            <a:r>
              <a:rPr sz="700" spc="-5" dirty="0">
                <a:latin typeface="Arial MT"/>
                <a:cs typeface="Arial MT"/>
              </a:rPr>
              <a:t>add</a:t>
            </a:r>
            <a:r>
              <a:rPr sz="700" spc="-25" dirty="0">
                <a:latin typeface="Arial MT"/>
                <a:cs typeface="Arial MT"/>
              </a:rPr>
              <a:t> </a:t>
            </a:r>
            <a:r>
              <a:rPr sz="700" spc="-120" dirty="0">
                <a:latin typeface="Arial MT"/>
                <a:cs typeface="Arial MT"/>
              </a:rPr>
              <a:t>(↑)</a:t>
            </a:r>
            <a:endParaRPr sz="700">
              <a:latin typeface="Arial MT"/>
              <a:cs typeface="Arial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04675" y="1016587"/>
            <a:ext cx="8065118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000" b="0" spc="-10" dirty="0"/>
              <a:t>Self</a:t>
            </a:r>
            <a:r>
              <a:rPr sz="3000" b="0" spc="-50" dirty="0"/>
              <a:t> </a:t>
            </a:r>
            <a:r>
              <a:rPr sz="3000" b="0" spc="-5" dirty="0"/>
              <a:t>attention</a:t>
            </a:r>
            <a:r>
              <a:rPr sz="3000" b="0" spc="-45" dirty="0"/>
              <a:t> </a:t>
            </a:r>
            <a:r>
              <a:rPr lang="en-US" sz="3000" b="0" spc="-5" dirty="0"/>
              <a:t>layer (alternative slide)</a:t>
            </a:r>
            <a:endParaRPr sz="3000" b="0" dirty="0"/>
          </a:p>
        </p:txBody>
      </p:sp>
      <p:sp>
        <p:nvSpPr>
          <p:cNvPr id="4" name="object 4"/>
          <p:cNvSpPr txBox="1"/>
          <p:nvPr/>
        </p:nvSpPr>
        <p:spPr>
          <a:xfrm>
            <a:off x="2642740" y="4133547"/>
            <a:ext cx="179536" cy="7023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 MT"/>
                <a:cs typeface="Arial MT"/>
              </a:rPr>
              <a:t>Alignment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96826" y="5104512"/>
            <a:ext cx="330835" cy="289560"/>
            <a:chOff x="1596825" y="4247262"/>
            <a:chExt cx="330835" cy="289560"/>
          </a:xfrm>
        </p:grpSpPr>
        <p:sp>
          <p:nvSpPr>
            <p:cNvPr id="6" name="object 6"/>
            <p:cNvSpPr/>
            <p:nvPr/>
          </p:nvSpPr>
          <p:spPr>
            <a:xfrm>
              <a:off x="1601587" y="4252024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D9EA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01587" y="4252024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601587" y="5109274"/>
            <a:ext cx="321310" cy="219932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95250">
              <a:spcBef>
                <a:spcPts val="395"/>
              </a:spcBef>
            </a:pPr>
            <a:r>
              <a:rPr sz="1100" spc="5" dirty="0">
                <a:latin typeface="Arial MT"/>
                <a:cs typeface="Arial MT"/>
              </a:rPr>
              <a:t>q</a:t>
            </a:r>
            <a:r>
              <a:rPr sz="1050" spc="7" baseline="-31746" dirty="0">
                <a:latin typeface="Arial MT"/>
                <a:cs typeface="Arial MT"/>
              </a:rPr>
              <a:t>0</a:t>
            </a:r>
            <a:endParaRPr sz="1050" baseline="-31746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61741" y="3252230"/>
            <a:ext cx="594995" cy="892175"/>
            <a:chOff x="461740" y="2394979"/>
            <a:chExt cx="594995" cy="892175"/>
          </a:xfrm>
        </p:grpSpPr>
        <p:sp>
          <p:nvSpPr>
            <p:cNvPr id="10" name="object 10"/>
            <p:cNvSpPr/>
            <p:nvPr/>
          </p:nvSpPr>
          <p:spPr>
            <a:xfrm>
              <a:off x="466502" y="2415475"/>
              <a:ext cx="541655" cy="866775"/>
            </a:xfrm>
            <a:custGeom>
              <a:avLst/>
              <a:gdLst/>
              <a:ahLst/>
              <a:cxnLst/>
              <a:rect l="l" t="t" r="r" b="b"/>
              <a:pathLst>
                <a:path w="541655" h="866775">
                  <a:moveTo>
                    <a:pt x="83974" y="866399"/>
                  </a:moveTo>
                  <a:lnTo>
                    <a:pt x="0" y="866399"/>
                  </a:lnTo>
                  <a:lnTo>
                    <a:pt x="0" y="0"/>
                  </a:lnTo>
                  <a:lnTo>
                    <a:pt x="541624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08126" y="239974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0" y="31465"/>
                  </a:moveTo>
                  <a:lnTo>
                    <a:pt x="0" y="0"/>
                  </a:lnTo>
                  <a:lnTo>
                    <a:pt x="43225" y="15732"/>
                  </a:lnTo>
                  <a:lnTo>
                    <a:pt x="0" y="31465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08126" y="239974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0" y="31465"/>
                  </a:moveTo>
                  <a:lnTo>
                    <a:pt x="43225" y="15732"/>
                  </a:lnTo>
                  <a:lnTo>
                    <a:pt x="0" y="0"/>
                  </a:lnTo>
                  <a:lnTo>
                    <a:pt x="0" y="31465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637640" y="2724479"/>
            <a:ext cx="179536" cy="6261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 MT"/>
                <a:cs typeface="Arial MT"/>
              </a:rPr>
              <a:t>Attention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61838" y="3860021"/>
            <a:ext cx="1270" cy="104139"/>
          </a:xfrm>
          <a:custGeom>
            <a:avLst/>
            <a:gdLst/>
            <a:ahLst/>
            <a:cxnLst/>
            <a:rect l="l" t="t" r="r" b="b"/>
            <a:pathLst>
              <a:path w="1269" h="104139">
                <a:moveTo>
                  <a:pt x="1161" y="103953"/>
                </a:moveTo>
                <a:lnTo>
                  <a:pt x="0" y="0"/>
                </a:lnTo>
              </a:path>
            </a:pathLst>
          </a:custGeom>
          <a:ln w="952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1741345" y="3812035"/>
            <a:ext cx="41275" cy="53340"/>
            <a:chOff x="1741344" y="2954785"/>
            <a:chExt cx="41275" cy="53340"/>
          </a:xfrm>
        </p:grpSpPr>
        <p:sp>
          <p:nvSpPr>
            <p:cNvPr id="16" name="object 16"/>
            <p:cNvSpPr/>
            <p:nvPr/>
          </p:nvSpPr>
          <p:spPr>
            <a:xfrm>
              <a:off x="1746106" y="29595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0" y="43398"/>
                  </a:moveTo>
                  <a:lnTo>
                    <a:pt x="15249" y="0"/>
                  </a:lnTo>
                  <a:lnTo>
                    <a:pt x="31463" y="43046"/>
                  </a:lnTo>
                  <a:lnTo>
                    <a:pt x="0" y="43398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746106" y="29595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3" y="43046"/>
                  </a:moveTo>
                  <a:lnTo>
                    <a:pt x="15249" y="0"/>
                  </a:lnTo>
                  <a:lnTo>
                    <a:pt x="0" y="43398"/>
                  </a:lnTo>
                  <a:lnTo>
                    <a:pt x="31463" y="43046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307589" y="2632080"/>
            <a:ext cx="1475105" cy="2482215"/>
            <a:chOff x="307588" y="1774829"/>
            <a:chExt cx="1475105" cy="2482215"/>
          </a:xfrm>
        </p:grpSpPr>
        <p:sp>
          <p:nvSpPr>
            <p:cNvPr id="19" name="object 19"/>
            <p:cNvSpPr/>
            <p:nvPr/>
          </p:nvSpPr>
          <p:spPr>
            <a:xfrm>
              <a:off x="1761432" y="4098874"/>
              <a:ext cx="1270" cy="153670"/>
            </a:xfrm>
            <a:custGeom>
              <a:avLst/>
              <a:gdLst/>
              <a:ahLst/>
              <a:cxnLst/>
              <a:rect l="l" t="t" r="r" b="b"/>
              <a:pathLst>
                <a:path w="1269" h="153670">
                  <a:moveTo>
                    <a:pt x="655" y="153150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745699" y="4055649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0" y="43292"/>
                  </a:moveTo>
                  <a:lnTo>
                    <a:pt x="15547" y="0"/>
                  </a:lnTo>
                  <a:lnTo>
                    <a:pt x="31465" y="43157"/>
                  </a:lnTo>
                  <a:lnTo>
                    <a:pt x="0" y="43292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745699" y="4055649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5" y="43157"/>
                  </a:moveTo>
                  <a:lnTo>
                    <a:pt x="15547" y="0"/>
                  </a:lnTo>
                  <a:lnTo>
                    <a:pt x="0" y="43292"/>
                  </a:lnTo>
                  <a:lnTo>
                    <a:pt x="31465" y="43157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386287" y="3913737"/>
              <a:ext cx="144145" cy="0"/>
            </a:xfrm>
            <a:custGeom>
              <a:avLst/>
              <a:gdLst/>
              <a:ahLst/>
              <a:cxnLst/>
              <a:rect l="l" t="t" r="r" b="b"/>
              <a:pathLst>
                <a:path w="144144">
                  <a:moveTo>
                    <a:pt x="0" y="0"/>
                  </a:moveTo>
                  <a:lnTo>
                    <a:pt x="143824" y="0"/>
                  </a:lnTo>
                </a:path>
              </a:pathLst>
            </a:custGeom>
            <a:ln w="10800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25206" y="389736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288" y="31463"/>
                  </a:moveTo>
                  <a:lnTo>
                    <a:pt x="0" y="0"/>
                  </a:lnTo>
                  <a:lnTo>
                    <a:pt x="43367" y="15335"/>
                  </a:lnTo>
                  <a:lnTo>
                    <a:pt x="288" y="31463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25206" y="389736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288" y="31463"/>
                  </a:moveTo>
                  <a:lnTo>
                    <a:pt x="43367" y="15335"/>
                  </a:lnTo>
                  <a:lnTo>
                    <a:pt x="0" y="0"/>
                  </a:lnTo>
                  <a:lnTo>
                    <a:pt x="288" y="31463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386287" y="3596037"/>
              <a:ext cx="144145" cy="0"/>
            </a:xfrm>
            <a:custGeom>
              <a:avLst/>
              <a:gdLst/>
              <a:ahLst/>
              <a:cxnLst/>
              <a:rect l="l" t="t" r="r" b="b"/>
              <a:pathLst>
                <a:path w="144144">
                  <a:moveTo>
                    <a:pt x="0" y="0"/>
                  </a:moveTo>
                  <a:lnTo>
                    <a:pt x="143824" y="0"/>
                  </a:lnTo>
                </a:path>
              </a:pathLst>
            </a:custGeom>
            <a:ln w="10800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25206" y="357966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288" y="31463"/>
                  </a:moveTo>
                  <a:lnTo>
                    <a:pt x="0" y="0"/>
                  </a:lnTo>
                  <a:lnTo>
                    <a:pt x="43367" y="15335"/>
                  </a:lnTo>
                  <a:lnTo>
                    <a:pt x="288" y="31463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25206" y="357966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288" y="31463"/>
                  </a:moveTo>
                  <a:lnTo>
                    <a:pt x="43367" y="15335"/>
                  </a:lnTo>
                  <a:lnTo>
                    <a:pt x="0" y="0"/>
                  </a:lnTo>
                  <a:lnTo>
                    <a:pt x="288" y="31463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86287" y="3293687"/>
              <a:ext cx="144145" cy="0"/>
            </a:xfrm>
            <a:custGeom>
              <a:avLst/>
              <a:gdLst/>
              <a:ahLst/>
              <a:cxnLst/>
              <a:rect l="l" t="t" r="r" b="b"/>
              <a:pathLst>
                <a:path w="144144">
                  <a:moveTo>
                    <a:pt x="0" y="0"/>
                  </a:moveTo>
                  <a:lnTo>
                    <a:pt x="143824" y="0"/>
                  </a:lnTo>
                </a:path>
              </a:pathLst>
            </a:custGeom>
            <a:ln w="10800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525206" y="327731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288" y="31463"/>
                  </a:moveTo>
                  <a:lnTo>
                    <a:pt x="0" y="0"/>
                  </a:lnTo>
                  <a:lnTo>
                    <a:pt x="43367" y="15335"/>
                  </a:lnTo>
                  <a:lnTo>
                    <a:pt x="288" y="31463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525206" y="327731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288" y="31463"/>
                  </a:moveTo>
                  <a:lnTo>
                    <a:pt x="43367" y="15335"/>
                  </a:lnTo>
                  <a:lnTo>
                    <a:pt x="0" y="0"/>
                  </a:lnTo>
                  <a:lnTo>
                    <a:pt x="288" y="31463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89251" y="2105399"/>
              <a:ext cx="619125" cy="1486535"/>
            </a:xfrm>
            <a:custGeom>
              <a:avLst/>
              <a:gdLst/>
              <a:ahLst/>
              <a:cxnLst/>
              <a:rect l="l" t="t" r="r" b="b"/>
              <a:pathLst>
                <a:path w="619125" h="1486535">
                  <a:moveTo>
                    <a:pt x="161225" y="1486499"/>
                  </a:moveTo>
                  <a:lnTo>
                    <a:pt x="0" y="1486499"/>
                  </a:lnTo>
                  <a:lnTo>
                    <a:pt x="0" y="0"/>
                  </a:lnTo>
                  <a:lnTo>
                    <a:pt x="618875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08127" y="208966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0" y="31465"/>
                  </a:moveTo>
                  <a:lnTo>
                    <a:pt x="0" y="0"/>
                  </a:lnTo>
                  <a:lnTo>
                    <a:pt x="43225" y="15732"/>
                  </a:lnTo>
                  <a:lnTo>
                    <a:pt x="0" y="31465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008127" y="208966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0" y="31465"/>
                  </a:moveTo>
                  <a:lnTo>
                    <a:pt x="43225" y="15732"/>
                  </a:lnTo>
                  <a:lnTo>
                    <a:pt x="0" y="0"/>
                  </a:lnTo>
                  <a:lnTo>
                    <a:pt x="0" y="31465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12351" y="1795324"/>
              <a:ext cx="695960" cy="2106930"/>
            </a:xfrm>
            <a:custGeom>
              <a:avLst/>
              <a:gdLst/>
              <a:ahLst/>
              <a:cxnLst/>
              <a:rect l="l" t="t" r="r" b="b"/>
              <a:pathLst>
                <a:path w="695960" h="2106929">
                  <a:moveTo>
                    <a:pt x="238125" y="2106599"/>
                  </a:moveTo>
                  <a:lnTo>
                    <a:pt x="0" y="2106599"/>
                  </a:lnTo>
                  <a:lnTo>
                    <a:pt x="0" y="0"/>
                  </a:lnTo>
                  <a:lnTo>
                    <a:pt x="695775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08127" y="177959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0" y="31465"/>
                  </a:moveTo>
                  <a:lnTo>
                    <a:pt x="0" y="0"/>
                  </a:lnTo>
                  <a:lnTo>
                    <a:pt x="43225" y="15732"/>
                  </a:lnTo>
                  <a:lnTo>
                    <a:pt x="0" y="31465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008127" y="177959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0" y="31465"/>
                  </a:moveTo>
                  <a:lnTo>
                    <a:pt x="43225" y="15732"/>
                  </a:lnTo>
                  <a:lnTo>
                    <a:pt x="0" y="0"/>
                  </a:lnTo>
                  <a:lnTo>
                    <a:pt x="0" y="31465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50476" y="3762124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B4A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50476" y="3762124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746106" y="25785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0" y="43398"/>
                  </a:moveTo>
                  <a:lnTo>
                    <a:pt x="15249" y="0"/>
                  </a:lnTo>
                  <a:lnTo>
                    <a:pt x="31463" y="43046"/>
                  </a:lnTo>
                  <a:lnTo>
                    <a:pt x="0" y="43398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746106" y="25785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3" y="43046"/>
                  </a:moveTo>
                  <a:lnTo>
                    <a:pt x="15249" y="0"/>
                  </a:lnTo>
                  <a:lnTo>
                    <a:pt x="0" y="43398"/>
                  </a:lnTo>
                  <a:lnTo>
                    <a:pt x="31463" y="43046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2990876" y="4935254"/>
            <a:ext cx="2736684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Inputs</a:t>
            </a:r>
            <a:r>
              <a:rPr sz="1400" spc="-5" dirty="0">
                <a:latin typeface="Arial MT"/>
                <a:cs typeface="Arial MT"/>
              </a:rPr>
              <a:t>:</a:t>
            </a:r>
            <a:endParaRPr sz="1400" dirty="0">
              <a:latin typeface="Arial MT"/>
              <a:cs typeface="Arial MT"/>
            </a:endParaRPr>
          </a:p>
          <a:p>
            <a:pPr marL="12700"/>
            <a:r>
              <a:rPr sz="1400" spc="-5" dirty="0">
                <a:latin typeface="Arial MT"/>
                <a:cs typeface="Arial MT"/>
              </a:rPr>
              <a:t>Input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vectors: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b="1" dirty="0">
                <a:latin typeface="Arial"/>
                <a:cs typeface="Arial"/>
              </a:rPr>
              <a:t>x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(shape: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N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x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D)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600924" y="3595824"/>
            <a:ext cx="1019810" cy="192360"/>
          </a:xfrm>
          <a:prstGeom prst="rect">
            <a:avLst/>
          </a:prstGeom>
          <a:ln w="9524">
            <a:solidFill>
              <a:srgbClr val="000000"/>
            </a:solidFill>
          </a:ln>
        </p:spPr>
        <p:txBody>
          <a:bodyPr vert="horz" wrap="square" lIns="0" tIns="7620" rIns="0" bIns="0" rtlCol="0">
            <a:spAutoFit/>
          </a:bodyPr>
          <a:lstStyle/>
          <a:p>
            <a:pPr marL="132715">
              <a:spcBef>
                <a:spcPts val="60"/>
              </a:spcBef>
            </a:pPr>
            <a:r>
              <a:rPr sz="1200" dirty="0">
                <a:latin typeface="Arial MT"/>
                <a:cs typeface="Arial MT"/>
              </a:rPr>
              <a:t>softmax</a:t>
            </a:r>
            <a:r>
              <a:rPr sz="1200" spc="-55" dirty="0">
                <a:latin typeface="Arial MT"/>
                <a:cs typeface="Arial MT"/>
              </a:rPr>
              <a:t> </a:t>
            </a:r>
            <a:r>
              <a:rPr sz="1200" spc="-200" dirty="0">
                <a:latin typeface="Arial MT"/>
                <a:cs typeface="Arial MT"/>
              </a:rPr>
              <a:t>(↑)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761838" y="3479021"/>
            <a:ext cx="1270" cy="104139"/>
          </a:xfrm>
          <a:custGeom>
            <a:avLst/>
            <a:gdLst/>
            <a:ahLst/>
            <a:cxnLst/>
            <a:rect l="l" t="t" r="r" b="b"/>
            <a:pathLst>
              <a:path w="1269" h="104139">
                <a:moveTo>
                  <a:pt x="1161" y="103953"/>
                </a:moveTo>
                <a:lnTo>
                  <a:pt x="0" y="0"/>
                </a:lnTo>
              </a:path>
            </a:pathLst>
          </a:custGeom>
          <a:ln w="952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44"/>
          <p:cNvGrpSpPr/>
          <p:nvPr/>
        </p:nvGrpSpPr>
        <p:grpSpPr>
          <a:xfrm>
            <a:off x="1945088" y="1670387"/>
            <a:ext cx="680085" cy="289560"/>
            <a:chOff x="1945087" y="813137"/>
            <a:chExt cx="680085" cy="289560"/>
          </a:xfrm>
        </p:grpSpPr>
        <p:sp>
          <p:nvSpPr>
            <p:cNvPr id="45" name="object 45"/>
            <p:cNvSpPr/>
            <p:nvPr/>
          </p:nvSpPr>
          <p:spPr>
            <a:xfrm>
              <a:off x="1949849" y="817899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4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FCE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949849" y="817899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4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99299" y="817899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4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FCE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299299" y="817899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4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1949849" y="1675150"/>
            <a:ext cx="670560" cy="2269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93980">
              <a:spcBef>
                <a:spcPts val="330"/>
              </a:spcBef>
              <a:tabLst>
                <a:tab pos="443230" algn="l"/>
              </a:tabLst>
            </a:pPr>
            <a:r>
              <a:rPr sz="1200" dirty="0">
                <a:latin typeface="Arial MT"/>
                <a:cs typeface="Arial MT"/>
              </a:rPr>
              <a:t>y</a:t>
            </a:r>
            <a:r>
              <a:rPr sz="1200" baseline="-31250" dirty="0">
                <a:latin typeface="Arial MT"/>
                <a:cs typeface="Arial MT"/>
              </a:rPr>
              <a:t>1	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baseline="-31250" dirty="0">
                <a:latin typeface="Arial MT"/>
                <a:cs typeface="Arial MT"/>
              </a:rPr>
              <a:t>2</a:t>
            </a:r>
            <a:endParaRPr sz="1200" baseline="-31250">
              <a:latin typeface="Arial MT"/>
              <a:cs typeface="Arial MT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2953574" y="1820354"/>
            <a:ext cx="257174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Outputs:</a:t>
            </a:r>
            <a:endParaRPr sz="1400" dirty="0">
              <a:latin typeface="Arial"/>
              <a:cs typeface="Arial"/>
            </a:endParaRPr>
          </a:p>
          <a:p>
            <a:pPr marL="38100"/>
            <a:r>
              <a:rPr sz="1400" dirty="0">
                <a:latin typeface="Arial MT"/>
                <a:cs typeface="Arial MT"/>
              </a:rPr>
              <a:t>context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vectors: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b="1" dirty="0">
                <a:latin typeface="Arial"/>
                <a:cs typeface="Arial"/>
              </a:rPr>
              <a:t>y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(shape: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F1C131"/>
                </a:solidFill>
                <a:latin typeface="Arial MT"/>
                <a:cs typeface="Arial MT"/>
              </a:rPr>
              <a:t>D</a:t>
            </a:r>
            <a:r>
              <a:rPr sz="1400" spc="-7" baseline="-31250" dirty="0">
                <a:solidFill>
                  <a:srgbClr val="F1C131"/>
                </a:solidFill>
                <a:latin typeface="Arial MT"/>
                <a:cs typeface="Arial MT"/>
              </a:rPr>
              <a:t>v</a:t>
            </a:r>
            <a:r>
              <a:rPr sz="1400" spc="-5" dirty="0">
                <a:latin typeface="Arial MT"/>
                <a:cs typeface="Arial MT"/>
              </a:rPr>
              <a:t>)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052225" y="2890979"/>
            <a:ext cx="2591628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Operations:</a:t>
            </a:r>
            <a:endParaRPr sz="1400" dirty="0">
              <a:latin typeface="Arial"/>
              <a:cs typeface="Arial"/>
            </a:endParaRPr>
          </a:p>
          <a:p>
            <a:pPr marL="38100"/>
            <a:r>
              <a:rPr sz="1400" spc="-5" dirty="0">
                <a:latin typeface="Arial MT"/>
                <a:cs typeface="Arial MT"/>
              </a:rPr>
              <a:t>Key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vectors: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b="1" dirty="0">
                <a:solidFill>
                  <a:srgbClr val="3C78D8"/>
                </a:solidFill>
                <a:latin typeface="Arial"/>
                <a:cs typeface="Arial"/>
              </a:rPr>
              <a:t>k</a:t>
            </a:r>
            <a:r>
              <a:rPr sz="1400" b="1" spc="-25" dirty="0">
                <a:solidFill>
                  <a:srgbClr val="3C78D8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=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b="1" dirty="0">
                <a:latin typeface="Arial"/>
                <a:cs typeface="Arial"/>
              </a:rPr>
              <a:t>x</a:t>
            </a:r>
            <a:r>
              <a:rPr sz="1400" b="1" dirty="0">
                <a:solidFill>
                  <a:srgbClr val="3C78D8"/>
                </a:solidFill>
                <a:latin typeface="Arial"/>
                <a:cs typeface="Arial"/>
              </a:rPr>
              <a:t>W</a:t>
            </a:r>
            <a:r>
              <a:rPr sz="1400" b="1" baseline="-31250" dirty="0">
                <a:solidFill>
                  <a:srgbClr val="3C78D8"/>
                </a:solidFill>
                <a:latin typeface="Arial"/>
                <a:cs typeface="Arial"/>
              </a:rPr>
              <a:t>k</a:t>
            </a:r>
            <a:endParaRPr sz="1400" baseline="-31250" dirty="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052226" y="3540099"/>
            <a:ext cx="2589087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Query </a:t>
            </a:r>
            <a:r>
              <a:rPr sz="1400" dirty="0">
                <a:latin typeface="Arial MT"/>
                <a:cs typeface="Arial MT"/>
              </a:rPr>
              <a:t>vectors: </a:t>
            </a:r>
            <a:r>
              <a:rPr sz="1400" b="1" dirty="0">
                <a:solidFill>
                  <a:srgbClr val="6AA84F"/>
                </a:solidFill>
                <a:latin typeface="Arial"/>
                <a:cs typeface="Arial"/>
              </a:rPr>
              <a:t>q </a:t>
            </a:r>
            <a:r>
              <a:rPr sz="1400" dirty="0">
                <a:latin typeface="Arial MT"/>
                <a:cs typeface="Arial MT"/>
              </a:rPr>
              <a:t>= </a:t>
            </a:r>
            <a:r>
              <a:rPr sz="1400" b="1" dirty="0">
                <a:latin typeface="Arial"/>
                <a:cs typeface="Arial"/>
              </a:rPr>
              <a:t>x</a:t>
            </a:r>
            <a:r>
              <a:rPr sz="1400" b="1" dirty="0">
                <a:solidFill>
                  <a:srgbClr val="6AA84F"/>
                </a:solidFill>
                <a:latin typeface="Arial"/>
                <a:cs typeface="Arial"/>
              </a:rPr>
              <a:t>W</a:t>
            </a:r>
            <a:r>
              <a:rPr sz="1400" b="1" baseline="-31250" dirty="0">
                <a:solidFill>
                  <a:srgbClr val="6AA84F"/>
                </a:solidFill>
                <a:latin typeface="Arial"/>
                <a:cs typeface="Arial"/>
              </a:rPr>
              <a:t>q </a:t>
            </a:r>
            <a:r>
              <a:rPr sz="1400" b="1" spc="7" baseline="-31250" dirty="0">
                <a:solidFill>
                  <a:srgbClr val="6AA84F"/>
                </a:solidFill>
                <a:latin typeface="Arial"/>
                <a:cs typeface="Arial"/>
              </a:rPr>
              <a:t> </a:t>
            </a:r>
            <a:r>
              <a:rPr sz="1400" spc="-5" dirty="0">
                <a:latin typeface="Arial MT"/>
                <a:cs typeface="Arial MT"/>
              </a:rPr>
              <a:t>Alignment: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e</a:t>
            </a:r>
            <a:r>
              <a:rPr sz="1400" baseline="-31250" dirty="0">
                <a:latin typeface="Arial MT"/>
                <a:cs typeface="Arial MT"/>
              </a:rPr>
              <a:t>i,j</a:t>
            </a:r>
            <a:r>
              <a:rPr sz="1400" spc="142" baseline="-312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=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6AA84F"/>
                </a:solidFill>
                <a:latin typeface="Arial MT"/>
                <a:cs typeface="Arial MT"/>
              </a:rPr>
              <a:t>q</a:t>
            </a:r>
            <a:r>
              <a:rPr sz="1400" baseline="-31250" dirty="0">
                <a:solidFill>
                  <a:srgbClr val="6AA84F"/>
                </a:solidFill>
                <a:latin typeface="Arial MT"/>
                <a:cs typeface="Arial MT"/>
              </a:rPr>
              <a:t>j</a:t>
            </a:r>
            <a:r>
              <a:rPr sz="1400" spc="142" baseline="-31250" dirty="0">
                <a:solidFill>
                  <a:srgbClr val="6AA84F"/>
                </a:solidFill>
                <a:latin typeface="Arial MT"/>
                <a:cs typeface="Arial MT"/>
              </a:rPr>
              <a:t> </a:t>
            </a:r>
            <a:r>
              <a:rPr sz="1400" spc="10" dirty="0">
                <a:latin typeface="Gadugi"/>
                <a:cs typeface="Gadugi"/>
              </a:rPr>
              <a:t>ᐧ</a:t>
            </a:r>
            <a:r>
              <a:rPr sz="1400" spc="-10" dirty="0">
                <a:latin typeface="Gadugi"/>
                <a:cs typeface="Gadugi"/>
              </a:rPr>
              <a:t> </a:t>
            </a:r>
            <a:r>
              <a:rPr sz="1400" dirty="0">
                <a:solidFill>
                  <a:srgbClr val="3C78D8"/>
                </a:solidFill>
                <a:latin typeface="Arial MT"/>
                <a:cs typeface="Arial MT"/>
              </a:rPr>
              <a:t>k</a:t>
            </a:r>
            <a:r>
              <a:rPr sz="1400" baseline="-31250" dirty="0">
                <a:solidFill>
                  <a:srgbClr val="3C78D8"/>
                </a:solidFill>
                <a:latin typeface="Arial MT"/>
                <a:cs typeface="Arial MT"/>
              </a:rPr>
              <a:t>i</a:t>
            </a:r>
            <a:r>
              <a:rPr sz="1400" spc="142" baseline="-31250" dirty="0">
                <a:solidFill>
                  <a:srgbClr val="3C78D8"/>
                </a:solidFill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/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√D </a:t>
            </a:r>
            <a:r>
              <a:rPr sz="1400" spc="-3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Attention: </a:t>
            </a:r>
            <a:r>
              <a:rPr sz="1400" b="1" dirty="0">
                <a:latin typeface="Arial"/>
                <a:cs typeface="Arial"/>
              </a:rPr>
              <a:t>a </a:t>
            </a:r>
            <a:r>
              <a:rPr sz="1400" dirty="0">
                <a:latin typeface="Arial MT"/>
                <a:cs typeface="Arial MT"/>
              </a:rPr>
              <a:t>= softmax(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dirty="0">
                <a:latin typeface="Arial MT"/>
                <a:cs typeface="Arial MT"/>
              </a:rPr>
              <a:t>)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Output: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5" dirty="0">
                <a:latin typeface="Arial MT"/>
                <a:cs typeface="Arial MT"/>
              </a:rPr>
              <a:t>y</a:t>
            </a:r>
            <a:r>
              <a:rPr sz="1400" spc="7" baseline="-31250" dirty="0">
                <a:latin typeface="Arial MT"/>
                <a:cs typeface="Arial MT"/>
              </a:rPr>
              <a:t>j</a:t>
            </a:r>
            <a:r>
              <a:rPr sz="1400" spc="150" baseline="-312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=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∑</a:t>
            </a:r>
            <a:r>
              <a:rPr sz="1400" baseline="-31250" dirty="0">
                <a:latin typeface="Arial MT"/>
                <a:cs typeface="Arial MT"/>
              </a:rPr>
              <a:t>i</a:t>
            </a:r>
            <a:r>
              <a:rPr sz="1400" spc="157" baseline="-3125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</a:t>
            </a:r>
            <a:r>
              <a:rPr sz="1400" spc="-7" baseline="-31250" dirty="0">
                <a:latin typeface="Arial MT"/>
                <a:cs typeface="Arial MT"/>
              </a:rPr>
              <a:t>i,j </a:t>
            </a:r>
            <a:r>
              <a:rPr sz="1400" dirty="0">
                <a:solidFill>
                  <a:srgbClr val="F1C131"/>
                </a:solidFill>
                <a:latin typeface="Arial MT"/>
                <a:cs typeface="Arial MT"/>
              </a:rPr>
              <a:t>v</a:t>
            </a:r>
            <a:r>
              <a:rPr sz="1400" baseline="-31250" dirty="0">
                <a:solidFill>
                  <a:srgbClr val="F1C131"/>
                </a:solidFill>
                <a:latin typeface="Arial MT"/>
                <a:cs typeface="Arial MT"/>
              </a:rPr>
              <a:t>i</a:t>
            </a:r>
            <a:endParaRPr sz="1400" baseline="-31250" dirty="0">
              <a:latin typeface="Arial MT"/>
              <a:cs typeface="Arial MT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50477" y="4619376"/>
            <a:ext cx="321310" cy="2269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93980">
              <a:spcBef>
                <a:spcPts val="330"/>
              </a:spcBef>
            </a:pPr>
            <a:r>
              <a:rPr sz="1200" dirty="0">
                <a:latin typeface="Arial MT"/>
                <a:cs typeface="Arial MT"/>
              </a:rPr>
              <a:t>x</a:t>
            </a:r>
            <a:r>
              <a:rPr sz="1200" baseline="-31250" dirty="0">
                <a:latin typeface="Arial MT"/>
                <a:cs typeface="Arial MT"/>
              </a:rPr>
              <a:t>2</a:t>
            </a:r>
            <a:endParaRPr sz="1200" baseline="-31250">
              <a:latin typeface="Arial MT"/>
              <a:cs typeface="Arial MT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545715" y="4304587"/>
            <a:ext cx="330835" cy="289560"/>
            <a:chOff x="545714" y="3447337"/>
            <a:chExt cx="330835" cy="289560"/>
          </a:xfrm>
        </p:grpSpPr>
        <p:sp>
          <p:nvSpPr>
            <p:cNvPr id="57" name="object 57"/>
            <p:cNvSpPr/>
            <p:nvPr/>
          </p:nvSpPr>
          <p:spPr>
            <a:xfrm>
              <a:off x="550477" y="3452100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B4A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50477" y="3452100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550477" y="4309351"/>
            <a:ext cx="321310" cy="2269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93980">
              <a:spcBef>
                <a:spcPts val="330"/>
              </a:spcBef>
            </a:pPr>
            <a:r>
              <a:rPr sz="1200" dirty="0">
                <a:latin typeface="Arial MT"/>
                <a:cs typeface="Arial MT"/>
              </a:rPr>
              <a:t>x</a:t>
            </a:r>
            <a:r>
              <a:rPr sz="1200" baseline="-31250" dirty="0">
                <a:latin typeface="Arial MT"/>
                <a:cs typeface="Arial MT"/>
              </a:rPr>
              <a:t>1</a:t>
            </a:r>
            <a:endParaRPr sz="1200" baseline="-31250">
              <a:latin typeface="Arial MT"/>
              <a:cs typeface="Arial MT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545715" y="3994562"/>
            <a:ext cx="330835" cy="289560"/>
            <a:chOff x="545714" y="3137312"/>
            <a:chExt cx="330835" cy="289560"/>
          </a:xfrm>
        </p:grpSpPr>
        <p:sp>
          <p:nvSpPr>
            <p:cNvPr id="61" name="object 61"/>
            <p:cNvSpPr/>
            <p:nvPr/>
          </p:nvSpPr>
          <p:spPr>
            <a:xfrm>
              <a:off x="550477" y="3142075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B4A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50477" y="3142075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550477" y="3999326"/>
            <a:ext cx="321310" cy="2269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93980">
              <a:spcBef>
                <a:spcPts val="330"/>
              </a:spcBef>
            </a:pPr>
            <a:r>
              <a:rPr sz="1200" dirty="0">
                <a:latin typeface="Arial MT"/>
                <a:cs typeface="Arial MT"/>
              </a:rPr>
              <a:t>x</a:t>
            </a:r>
            <a:r>
              <a:rPr sz="1200" baseline="-31250" dirty="0">
                <a:latin typeface="Arial MT"/>
                <a:cs typeface="Arial MT"/>
              </a:rPr>
              <a:t>0</a:t>
            </a:r>
            <a:endParaRPr sz="1200" baseline="-31250">
              <a:latin typeface="Arial MT"/>
              <a:cs typeface="Arial MT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1594279" y="4606937"/>
            <a:ext cx="330835" cy="289560"/>
            <a:chOff x="1594278" y="3749687"/>
            <a:chExt cx="330835" cy="289560"/>
          </a:xfrm>
        </p:grpSpPr>
        <p:sp>
          <p:nvSpPr>
            <p:cNvPr id="65" name="object 65"/>
            <p:cNvSpPr/>
            <p:nvPr/>
          </p:nvSpPr>
          <p:spPr>
            <a:xfrm>
              <a:off x="1599040" y="3754449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1599040" y="3754449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1573641" y="4715241"/>
            <a:ext cx="400685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>
              <a:spcBef>
                <a:spcPts val="100"/>
              </a:spcBef>
            </a:pPr>
            <a:r>
              <a:rPr sz="1050" baseline="19841" dirty="0">
                <a:latin typeface="Arial MT"/>
                <a:cs typeface="Arial MT"/>
              </a:rPr>
              <a:t>e</a:t>
            </a:r>
            <a:r>
              <a:rPr sz="450" dirty="0">
                <a:latin typeface="Arial MT"/>
                <a:cs typeface="Arial MT"/>
              </a:rPr>
              <a:t>2,0</a:t>
            </a:r>
            <a:endParaRPr sz="450">
              <a:latin typeface="Arial MT"/>
              <a:cs typeface="Arial MT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1594279" y="4296912"/>
            <a:ext cx="330835" cy="289560"/>
            <a:chOff x="1594278" y="3439662"/>
            <a:chExt cx="330835" cy="289560"/>
          </a:xfrm>
        </p:grpSpPr>
        <p:sp>
          <p:nvSpPr>
            <p:cNvPr id="69" name="object 69"/>
            <p:cNvSpPr/>
            <p:nvPr/>
          </p:nvSpPr>
          <p:spPr>
            <a:xfrm>
              <a:off x="1599040" y="3444425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599040" y="3444425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1573641" y="4405216"/>
            <a:ext cx="400685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>
              <a:spcBef>
                <a:spcPts val="100"/>
              </a:spcBef>
            </a:pPr>
            <a:r>
              <a:rPr sz="1050" baseline="19841" dirty="0">
                <a:latin typeface="Arial MT"/>
                <a:cs typeface="Arial MT"/>
              </a:rPr>
              <a:t>e</a:t>
            </a:r>
            <a:r>
              <a:rPr sz="450" dirty="0">
                <a:latin typeface="Arial MT"/>
                <a:cs typeface="Arial MT"/>
              </a:rPr>
              <a:t>1,0</a:t>
            </a:r>
            <a:endParaRPr sz="450">
              <a:latin typeface="Arial MT"/>
              <a:cs typeface="Arial MT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1594279" y="3986887"/>
            <a:ext cx="330835" cy="289560"/>
            <a:chOff x="1594278" y="3129637"/>
            <a:chExt cx="330835" cy="289560"/>
          </a:xfrm>
        </p:grpSpPr>
        <p:sp>
          <p:nvSpPr>
            <p:cNvPr id="73" name="object 73"/>
            <p:cNvSpPr/>
            <p:nvPr/>
          </p:nvSpPr>
          <p:spPr>
            <a:xfrm>
              <a:off x="1599040" y="3134399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1599040" y="3134399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5"/>
          <p:cNvSpPr txBox="1"/>
          <p:nvPr/>
        </p:nvSpPr>
        <p:spPr>
          <a:xfrm>
            <a:off x="1573641" y="4095191"/>
            <a:ext cx="400685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>
              <a:spcBef>
                <a:spcPts val="100"/>
              </a:spcBef>
            </a:pPr>
            <a:r>
              <a:rPr sz="1050" baseline="19841" dirty="0">
                <a:latin typeface="Arial MT"/>
                <a:cs typeface="Arial MT"/>
              </a:rPr>
              <a:t>e</a:t>
            </a:r>
            <a:r>
              <a:rPr sz="450" dirty="0">
                <a:latin typeface="Arial MT"/>
                <a:cs typeface="Arial MT"/>
              </a:rPr>
              <a:t>0,0</a:t>
            </a:r>
            <a:endParaRPr sz="450">
              <a:latin typeface="Arial MT"/>
              <a:cs typeface="Arial MT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1596829" y="3124312"/>
            <a:ext cx="330835" cy="289560"/>
            <a:chOff x="1596828" y="2267062"/>
            <a:chExt cx="330835" cy="289560"/>
          </a:xfrm>
        </p:grpSpPr>
        <p:sp>
          <p:nvSpPr>
            <p:cNvPr id="77" name="object 77"/>
            <p:cNvSpPr/>
            <p:nvPr/>
          </p:nvSpPr>
          <p:spPr>
            <a:xfrm>
              <a:off x="1601591" y="2271824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1601591" y="2271824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1576192" y="3232616"/>
            <a:ext cx="398145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>
              <a:spcBef>
                <a:spcPts val="100"/>
              </a:spcBef>
            </a:pPr>
            <a:r>
              <a:rPr sz="1050" baseline="19841" dirty="0">
                <a:latin typeface="Arial MT"/>
                <a:cs typeface="Arial MT"/>
              </a:rPr>
              <a:t>a</a:t>
            </a:r>
            <a:r>
              <a:rPr sz="450" dirty="0">
                <a:latin typeface="Arial MT"/>
                <a:cs typeface="Arial MT"/>
              </a:rPr>
              <a:t>2,0</a:t>
            </a:r>
            <a:endParaRPr sz="450">
              <a:latin typeface="Arial MT"/>
              <a:cs typeface="Arial MT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1596829" y="2814287"/>
            <a:ext cx="330835" cy="289560"/>
            <a:chOff x="1596828" y="1957037"/>
            <a:chExt cx="330835" cy="289560"/>
          </a:xfrm>
        </p:grpSpPr>
        <p:sp>
          <p:nvSpPr>
            <p:cNvPr id="81" name="object 81"/>
            <p:cNvSpPr/>
            <p:nvPr/>
          </p:nvSpPr>
          <p:spPr>
            <a:xfrm>
              <a:off x="1601591" y="1961800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1601591" y="1961800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1576192" y="2922591"/>
            <a:ext cx="398145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>
              <a:spcBef>
                <a:spcPts val="100"/>
              </a:spcBef>
            </a:pPr>
            <a:r>
              <a:rPr sz="1050" baseline="19841" dirty="0">
                <a:latin typeface="Arial MT"/>
                <a:cs typeface="Arial MT"/>
              </a:rPr>
              <a:t>a</a:t>
            </a:r>
            <a:r>
              <a:rPr sz="450" dirty="0">
                <a:latin typeface="Arial MT"/>
                <a:cs typeface="Arial MT"/>
              </a:rPr>
              <a:t>1,0</a:t>
            </a:r>
            <a:endParaRPr sz="450">
              <a:latin typeface="Arial MT"/>
              <a:cs typeface="Arial MT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1596829" y="2504262"/>
            <a:ext cx="330835" cy="289560"/>
            <a:chOff x="1596828" y="1647012"/>
            <a:chExt cx="330835" cy="289560"/>
          </a:xfrm>
        </p:grpSpPr>
        <p:sp>
          <p:nvSpPr>
            <p:cNvPr id="85" name="object 85"/>
            <p:cNvSpPr/>
            <p:nvPr/>
          </p:nvSpPr>
          <p:spPr>
            <a:xfrm>
              <a:off x="1601591" y="1651774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1601591" y="1651774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1576192" y="2612566"/>
            <a:ext cx="398145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014">
              <a:spcBef>
                <a:spcPts val="100"/>
              </a:spcBef>
            </a:pPr>
            <a:r>
              <a:rPr sz="1050" baseline="19841" dirty="0">
                <a:latin typeface="Arial MT"/>
                <a:cs typeface="Arial MT"/>
              </a:rPr>
              <a:t>a</a:t>
            </a:r>
            <a:r>
              <a:rPr sz="450" dirty="0">
                <a:latin typeface="Arial MT"/>
                <a:cs typeface="Arial MT"/>
              </a:rPr>
              <a:t>0,0</a:t>
            </a:r>
            <a:endParaRPr sz="450">
              <a:latin typeface="Arial MT"/>
              <a:cs typeface="Arial MT"/>
            </a:endParaRPr>
          </a:p>
        </p:txBody>
      </p:sp>
      <p:grpSp>
        <p:nvGrpSpPr>
          <p:cNvPr id="88" name="object 88"/>
          <p:cNvGrpSpPr/>
          <p:nvPr/>
        </p:nvGrpSpPr>
        <p:grpSpPr>
          <a:xfrm>
            <a:off x="1948722" y="4606937"/>
            <a:ext cx="330835" cy="289560"/>
            <a:chOff x="1948721" y="3749687"/>
            <a:chExt cx="330835" cy="289560"/>
          </a:xfrm>
        </p:grpSpPr>
        <p:sp>
          <p:nvSpPr>
            <p:cNvPr id="89" name="object 89"/>
            <p:cNvSpPr/>
            <p:nvPr/>
          </p:nvSpPr>
          <p:spPr>
            <a:xfrm>
              <a:off x="1953484" y="3754449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1953484" y="3754449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1" name="object 91"/>
          <p:cNvSpPr txBox="1"/>
          <p:nvPr/>
        </p:nvSpPr>
        <p:spPr>
          <a:xfrm>
            <a:off x="1932847" y="4715241"/>
            <a:ext cx="375285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935">
              <a:spcBef>
                <a:spcPts val="100"/>
              </a:spcBef>
            </a:pPr>
            <a:r>
              <a:rPr sz="1050" baseline="19841" dirty="0">
                <a:latin typeface="Arial MT"/>
                <a:cs typeface="Arial MT"/>
              </a:rPr>
              <a:t>e</a:t>
            </a:r>
            <a:r>
              <a:rPr sz="450" dirty="0">
                <a:latin typeface="Arial MT"/>
                <a:cs typeface="Arial MT"/>
              </a:rPr>
              <a:t>2,1</a:t>
            </a:r>
            <a:endParaRPr sz="450">
              <a:latin typeface="Arial MT"/>
              <a:cs typeface="Arial MT"/>
            </a:endParaRPr>
          </a:p>
        </p:txBody>
      </p:sp>
      <p:grpSp>
        <p:nvGrpSpPr>
          <p:cNvPr id="92" name="object 92"/>
          <p:cNvGrpSpPr/>
          <p:nvPr/>
        </p:nvGrpSpPr>
        <p:grpSpPr>
          <a:xfrm>
            <a:off x="1948722" y="4296912"/>
            <a:ext cx="330835" cy="289560"/>
            <a:chOff x="1948721" y="3439662"/>
            <a:chExt cx="330835" cy="289560"/>
          </a:xfrm>
        </p:grpSpPr>
        <p:sp>
          <p:nvSpPr>
            <p:cNvPr id="93" name="object 93"/>
            <p:cNvSpPr/>
            <p:nvPr/>
          </p:nvSpPr>
          <p:spPr>
            <a:xfrm>
              <a:off x="1953484" y="3444425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1953484" y="3444425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5" name="object 95"/>
          <p:cNvSpPr txBox="1"/>
          <p:nvPr/>
        </p:nvSpPr>
        <p:spPr>
          <a:xfrm>
            <a:off x="1932847" y="4405216"/>
            <a:ext cx="375285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935">
              <a:spcBef>
                <a:spcPts val="100"/>
              </a:spcBef>
            </a:pPr>
            <a:r>
              <a:rPr sz="1050" baseline="19841" dirty="0">
                <a:latin typeface="Arial MT"/>
                <a:cs typeface="Arial MT"/>
              </a:rPr>
              <a:t>e</a:t>
            </a:r>
            <a:r>
              <a:rPr sz="450" dirty="0">
                <a:latin typeface="Arial MT"/>
                <a:cs typeface="Arial MT"/>
              </a:rPr>
              <a:t>1,1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1953484" y="3991650"/>
            <a:ext cx="321310" cy="280035"/>
          </a:xfrm>
          <a:custGeom>
            <a:avLst/>
            <a:gdLst/>
            <a:ahLst/>
            <a:cxnLst/>
            <a:rect l="l" t="t" r="r" b="b"/>
            <a:pathLst>
              <a:path w="321310" h="280035">
                <a:moveTo>
                  <a:pt x="0" y="0"/>
                </a:moveTo>
                <a:lnTo>
                  <a:pt x="320999" y="0"/>
                </a:lnTo>
                <a:lnTo>
                  <a:pt x="320999" y="279599"/>
                </a:lnTo>
                <a:lnTo>
                  <a:pt x="0" y="279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1958247" y="3996412"/>
            <a:ext cx="324485" cy="219932"/>
          </a:xfrm>
          <a:prstGeom prst="rect">
            <a:avLst/>
          </a:prstGeom>
          <a:solidFill>
            <a:srgbClr val="CCCCCC"/>
          </a:solidFill>
        </p:spPr>
        <p:txBody>
          <a:bodyPr vert="horz" wrap="square" lIns="0" tIns="111125" rIns="0" bIns="0" rtlCol="0">
            <a:spAutoFit/>
          </a:bodyPr>
          <a:lstStyle/>
          <a:p>
            <a:pPr marL="89535">
              <a:spcBef>
                <a:spcPts val="875"/>
              </a:spcBef>
            </a:pPr>
            <a:r>
              <a:rPr sz="1050" baseline="19841" dirty="0">
                <a:latin typeface="Arial MT"/>
                <a:cs typeface="Arial MT"/>
              </a:rPr>
              <a:t>e</a:t>
            </a:r>
            <a:r>
              <a:rPr sz="450" dirty="0">
                <a:latin typeface="Arial MT"/>
                <a:cs typeface="Arial MT"/>
              </a:rPr>
              <a:t>0,1</a:t>
            </a:r>
            <a:endParaRPr sz="450">
              <a:latin typeface="Arial MT"/>
              <a:cs typeface="Arial MT"/>
            </a:endParaRPr>
          </a:p>
        </p:txBody>
      </p:sp>
      <p:grpSp>
        <p:nvGrpSpPr>
          <p:cNvPr id="98" name="object 98"/>
          <p:cNvGrpSpPr/>
          <p:nvPr/>
        </p:nvGrpSpPr>
        <p:grpSpPr>
          <a:xfrm>
            <a:off x="2294543" y="4606937"/>
            <a:ext cx="330835" cy="289560"/>
            <a:chOff x="2294542" y="3749687"/>
            <a:chExt cx="330835" cy="289560"/>
          </a:xfrm>
        </p:grpSpPr>
        <p:sp>
          <p:nvSpPr>
            <p:cNvPr id="99" name="object 99"/>
            <p:cNvSpPr/>
            <p:nvPr/>
          </p:nvSpPr>
          <p:spPr>
            <a:xfrm>
              <a:off x="2299305" y="3754449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299305" y="3754449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1" name="object 101"/>
          <p:cNvSpPr txBox="1"/>
          <p:nvPr/>
        </p:nvSpPr>
        <p:spPr>
          <a:xfrm>
            <a:off x="2266258" y="4715241"/>
            <a:ext cx="375285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635">
              <a:spcBef>
                <a:spcPts val="100"/>
              </a:spcBef>
            </a:pPr>
            <a:r>
              <a:rPr sz="1050" baseline="19841" dirty="0">
                <a:latin typeface="Arial MT"/>
                <a:cs typeface="Arial MT"/>
              </a:rPr>
              <a:t>e</a:t>
            </a:r>
            <a:r>
              <a:rPr sz="450" dirty="0">
                <a:latin typeface="Arial MT"/>
                <a:cs typeface="Arial MT"/>
              </a:rPr>
              <a:t>2,2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2299305" y="4301676"/>
            <a:ext cx="321310" cy="280035"/>
          </a:xfrm>
          <a:custGeom>
            <a:avLst/>
            <a:gdLst/>
            <a:ahLst/>
            <a:cxnLst/>
            <a:rect l="l" t="t" r="r" b="b"/>
            <a:pathLst>
              <a:path w="321310" h="280035">
                <a:moveTo>
                  <a:pt x="0" y="0"/>
                </a:moveTo>
                <a:lnTo>
                  <a:pt x="320999" y="0"/>
                </a:lnTo>
                <a:lnTo>
                  <a:pt x="320999" y="279599"/>
                </a:lnTo>
                <a:lnTo>
                  <a:pt x="0" y="279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 txBox="1"/>
          <p:nvPr/>
        </p:nvSpPr>
        <p:spPr>
          <a:xfrm>
            <a:off x="2291658" y="4291224"/>
            <a:ext cx="324485" cy="241092"/>
          </a:xfrm>
          <a:prstGeom prst="rect">
            <a:avLst/>
          </a:prstGeom>
          <a:solidFill>
            <a:srgbClr val="CCCCCC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spcBef>
                <a:spcPts val="20"/>
              </a:spcBef>
            </a:pPr>
            <a:endParaRPr sz="850">
              <a:latin typeface="Times New Roman"/>
              <a:cs typeface="Times New Roman"/>
            </a:endParaRPr>
          </a:p>
          <a:p>
            <a:pPr marL="102235"/>
            <a:r>
              <a:rPr sz="1050" baseline="19841" dirty="0">
                <a:latin typeface="Arial MT"/>
                <a:cs typeface="Arial MT"/>
              </a:rPr>
              <a:t>e</a:t>
            </a:r>
            <a:r>
              <a:rPr sz="450" dirty="0">
                <a:latin typeface="Arial MT"/>
                <a:cs typeface="Arial MT"/>
              </a:rPr>
              <a:t>1,2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2299305" y="3991650"/>
            <a:ext cx="321310" cy="280035"/>
          </a:xfrm>
          <a:custGeom>
            <a:avLst/>
            <a:gdLst/>
            <a:ahLst/>
            <a:cxnLst/>
            <a:rect l="l" t="t" r="r" b="b"/>
            <a:pathLst>
              <a:path w="321310" h="280035">
                <a:moveTo>
                  <a:pt x="0" y="0"/>
                </a:moveTo>
                <a:lnTo>
                  <a:pt x="320999" y="0"/>
                </a:lnTo>
                <a:lnTo>
                  <a:pt x="320999" y="279599"/>
                </a:lnTo>
                <a:lnTo>
                  <a:pt x="0" y="279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 txBox="1"/>
          <p:nvPr/>
        </p:nvSpPr>
        <p:spPr>
          <a:xfrm>
            <a:off x="2291658" y="3996412"/>
            <a:ext cx="324485" cy="219932"/>
          </a:xfrm>
          <a:prstGeom prst="rect">
            <a:avLst/>
          </a:prstGeom>
          <a:solidFill>
            <a:srgbClr val="CCCCCC"/>
          </a:solidFill>
        </p:spPr>
        <p:txBody>
          <a:bodyPr vert="horz" wrap="square" lIns="0" tIns="111125" rIns="0" bIns="0" rtlCol="0">
            <a:spAutoFit/>
          </a:bodyPr>
          <a:lstStyle/>
          <a:p>
            <a:pPr marL="102235">
              <a:spcBef>
                <a:spcPts val="875"/>
              </a:spcBef>
            </a:pPr>
            <a:r>
              <a:rPr sz="1050" baseline="19841" dirty="0">
                <a:latin typeface="Arial MT"/>
                <a:cs typeface="Arial MT"/>
              </a:rPr>
              <a:t>e</a:t>
            </a:r>
            <a:r>
              <a:rPr sz="450" dirty="0">
                <a:latin typeface="Arial MT"/>
                <a:cs typeface="Arial MT"/>
              </a:rPr>
              <a:t>0,2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1953484" y="3129075"/>
            <a:ext cx="321310" cy="280035"/>
          </a:xfrm>
          <a:custGeom>
            <a:avLst/>
            <a:gdLst/>
            <a:ahLst/>
            <a:cxnLst/>
            <a:rect l="l" t="t" r="r" b="b"/>
            <a:pathLst>
              <a:path w="321310" h="280035">
                <a:moveTo>
                  <a:pt x="0" y="0"/>
                </a:moveTo>
                <a:lnTo>
                  <a:pt x="320999" y="0"/>
                </a:lnTo>
                <a:lnTo>
                  <a:pt x="320999" y="279599"/>
                </a:lnTo>
                <a:lnTo>
                  <a:pt x="0" y="279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 txBox="1"/>
          <p:nvPr/>
        </p:nvSpPr>
        <p:spPr>
          <a:xfrm>
            <a:off x="1958247" y="3118624"/>
            <a:ext cx="324485" cy="241092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spcBef>
                <a:spcPts val="20"/>
              </a:spcBef>
            </a:pPr>
            <a:endParaRPr sz="850">
              <a:latin typeface="Times New Roman"/>
              <a:cs typeface="Times New Roman"/>
            </a:endParaRPr>
          </a:p>
          <a:p>
            <a:pPr marL="89535"/>
            <a:r>
              <a:rPr sz="1050" baseline="19841" dirty="0">
                <a:latin typeface="Arial MT"/>
                <a:cs typeface="Arial MT"/>
              </a:rPr>
              <a:t>a</a:t>
            </a:r>
            <a:r>
              <a:rPr sz="450" dirty="0">
                <a:latin typeface="Arial MT"/>
                <a:cs typeface="Arial MT"/>
              </a:rPr>
              <a:t>2,1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1953484" y="2819051"/>
            <a:ext cx="321310" cy="280035"/>
          </a:xfrm>
          <a:custGeom>
            <a:avLst/>
            <a:gdLst/>
            <a:ahLst/>
            <a:cxnLst/>
            <a:rect l="l" t="t" r="r" b="b"/>
            <a:pathLst>
              <a:path w="321310" h="280035">
                <a:moveTo>
                  <a:pt x="0" y="0"/>
                </a:moveTo>
                <a:lnTo>
                  <a:pt x="320999" y="0"/>
                </a:lnTo>
                <a:lnTo>
                  <a:pt x="320999" y="279599"/>
                </a:lnTo>
                <a:lnTo>
                  <a:pt x="0" y="279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 txBox="1"/>
          <p:nvPr/>
        </p:nvSpPr>
        <p:spPr>
          <a:xfrm>
            <a:off x="1958247" y="2808600"/>
            <a:ext cx="324485" cy="241092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spcBef>
                <a:spcPts val="20"/>
              </a:spcBef>
            </a:pPr>
            <a:endParaRPr sz="850">
              <a:latin typeface="Times New Roman"/>
              <a:cs typeface="Times New Roman"/>
            </a:endParaRPr>
          </a:p>
          <a:p>
            <a:pPr marL="89535"/>
            <a:r>
              <a:rPr sz="1050" baseline="19841" dirty="0">
                <a:latin typeface="Arial MT"/>
                <a:cs typeface="Arial MT"/>
              </a:rPr>
              <a:t>a</a:t>
            </a:r>
            <a:r>
              <a:rPr sz="450" dirty="0">
                <a:latin typeface="Arial MT"/>
                <a:cs typeface="Arial MT"/>
              </a:rPr>
              <a:t>1,1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1953484" y="2509025"/>
            <a:ext cx="321310" cy="280035"/>
          </a:xfrm>
          <a:custGeom>
            <a:avLst/>
            <a:gdLst/>
            <a:ahLst/>
            <a:cxnLst/>
            <a:rect l="l" t="t" r="r" b="b"/>
            <a:pathLst>
              <a:path w="321310" h="280035">
                <a:moveTo>
                  <a:pt x="0" y="0"/>
                </a:moveTo>
                <a:lnTo>
                  <a:pt x="320999" y="0"/>
                </a:lnTo>
                <a:lnTo>
                  <a:pt x="320999" y="279599"/>
                </a:lnTo>
                <a:lnTo>
                  <a:pt x="0" y="279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1958247" y="2513787"/>
            <a:ext cx="324485" cy="219932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111125" rIns="0" bIns="0" rtlCol="0">
            <a:spAutoFit/>
          </a:bodyPr>
          <a:lstStyle/>
          <a:p>
            <a:pPr marL="89535">
              <a:spcBef>
                <a:spcPts val="875"/>
              </a:spcBef>
            </a:pPr>
            <a:r>
              <a:rPr sz="1050" baseline="19841" dirty="0">
                <a:latin typeface="Arial MT"/>
                <a:cs typeface="Arial MT"/>
              </a:rPr>
              <a:t>a</a:t>
            </a:r>
            <a:r>
              <a:rPr sz="450" dirty="0">
                <a:latin typeface="Arial MT"/>
                <a:cs typeface="Arial MT"/>
              </a:rPr>
              <a:t>0,1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2299305" y="3129075"/>
            <a:ext cx="321310" cy="280035"/>
          </a:xfrm>
          <a:custGeom>
            <a:avLst/>
            <a:gdLst/>
            <a:ahLst/>
            <a:cxnLst/>
            <a:rect l="l" t="t" r="r" b="b"/>
            <a:pathLst>
              <a:path w="321310" h="280035">
                <a:moveTo>
                  <a:pt x="0" y="0"/>
                </a:moveTo>
                <a:lnTo>
                  <a:pt x="320999" y="0"/>
                </a:lnTo>
                <a:lnTo>
                  <a:pt x="320999" y="279599"/>
                </a:lnTo>
                <a:lnTo>
                  <a:pt x="0" y="279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2291658" y="3118624"/>
            <a:ext cx="324485" cy="241092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spcBef>
                <a:spcPts val="20"/>
              </a:spcBef>
            </a:pPr>
            <a:endParaRPr sz="850">
              <a:latin typeface="Times New Roman"/>
              <a:cs typeface="Times New Roman"/>
            </a:endParaRPr>
          </a:p>
          <a:p>
            <a:pPr marL="102235"/>
            <a:r>
              <a:rPr sz="1050" baseline="19841" dirty="0">
                <a:latin typeface="Arial MT"/>
                <a:cs typeface="Arial MT"/>
              </a:rPr>
              <a:t>a</a:t>
            </a:r>
            <a:r>
              <a:rPr sz="450" dirty="0">
                <a:latin typeface="Arial MT"/>
                <a:cs typeface="Arial MT"/>
              </a:rPr>
              <a:t>2,2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2299305" y="2819051"/>
            <a:ext cx="321310" cy="280035"/>
          </a:xfrm>
          <a:custGeom>
            <a:avLst/>
            <a:gdLst/>
            <a:ahLst/>
            <a:cxnLst/>
            <a:rect l="l" t="t" r="r" b="b"/>
            <a:pathLst>
              <a:path w="321310" h="280035">
                <a:moveTo>
                  <a:pt x="0" y="0"/>
                </a:moveTo>
                <a:lnTo>
                  <a:pt x="320999" y="0"/>
                </a:lnTo>
                <a:lnTo>
                  <a:pt x="320999" y="279599"/>
                </a:lnTo>
                <a:lnTo>
                  <a:pt x="0" y="279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 txBox="1"/>
          <p:nvPr/>
        </p:nvSpPr>
        <p:spPr>
          <a:xfrm>
            <a:off x="2291658" y="2808600"/>
            <a:ext cx="324485" cy="241092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2540" rIns="0" bIns="0" rtlCol="0">
            <a:spAutoFit/>
          </a:bodyPr>
          <a:lstStyle/>
          <a:p>
            <a:pPr>
              <a:spcBef>
                <a:spcPts val="20"/>
              </a:spcBef>
            </a:pPr>
            <a:endParaRPr sz="850">
              <a:latin typeface="Times New Roman"/>
              <a:cs typeface="Times New Roman"/>
            </a:endParaRPr>
          </a:p>
          <a:p>
            <a:pPr marL="102235"/>
            <a:r>
              <a:rPr sz="1050" baseline="19841" dirty="0">
                <a:latin typeface="Arial MT"/>
                <a:cs typeface="Arial MT"/>
              </a:rPr>
              <a:t>a</a:t>
            </a:r>
            <a:r>
              <a:rPr sz="450" dirty="0">
                <a:latin typeface="Arial MT"/>
                <a:cs typeface="Arial MT"/>
              </a:rPr>
              <a:t>1,2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2299305" y="2509025"/>
            <a:ext cx="321310" cy="280035"/>
          </a:xfrm>
          <a:custGeom>
            <a:avLst/>
            <a:gdLst/>
            <a:ahLst/>
            <a:cxnLst/>
            <a:rect l="l" t="t" r="r" b="b"/>
            <a:pathLst>
              <a:path w="321310" h="280035">
                <a:moveTo>
                  <a:pt x="0" y="0"/>
                </a:moveTo>
                <a:lnTo>
                  <a:pt x="320999" y="0"/>
                </a:lnTo>
                <a:lnTo>
                  <a:pt x="320999" y="279599"/>
                </a:lnTo>
                <a:lnTo>
                  <a:pt x="0" y="279599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6666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 txBox="1"/>
          <p:nvPr/>
        </p:nvSpPr>
        <p:spPr>
          <a:xfrm>
            <a:off x="2291658" y="2513787"/>
            <a:ext cx="324485" cy="219932"/>
          </a:xfrm>
          <a:prstGeom prst="rect">
            <a:avLst/>
          </a:prstGeom>
          <a:solidFill>
            <a:srgbClr val="FF9900"/>
          </a:solidFill>
        </p:spPr>
        <p:txBody>
          <a:bodyPr vert="horz" wrap="square" lIns="0" tIns="111125" rIns="0" bIns="0" rtlCol="0">
            <a:spAutoFit/>
          </a:bodyPr>
          <a:lstStyle/>
          <a:p>
            <a:pPr marL="102235">
              <a:spcBef>
                <a:spcPts val="875"/>
              </a:spcBef>
            </a:pPr>
            <a:r>
              <a:rPr sz="1050" baseline="19841" dirty="0">
                <a:latin typeface="Arial MT"/>
                <a:cs typeface="Arial MT"/>
              </a:rPr>
              <a:t>a</a:t>
            </a:r>
            <a:r>
              <a:rPr sz="450" dirty="0">
                <a:latin typeface="Arial MT"/>
                <a:cs typeface="Arial MT"/>
              </a:rPr>
              <a:t>0,2</a:t>
            </a:r>
            <a:endParaRPr sz="450">
              <a:latin typeface="Arial MT"/>
              <a:cs typeface="Arial MT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2116095" y="3860021"/>
            <a:ext cx="1270" cy="104139"/>
          </a:xfrm>
          <a:custGeom>
            <a:avLst/>
            <a:gdLst/>
            <a:ahLst/>
            <a:cxnLst/>
            <a:rect l="l" t="t" r="r" b="b"/>
            <a:pathLst>
              <a:path w="1269" h="104139">
                <a:moveTo>
                  <a:pt x="1161" y="103953"/>
                </a:moveTo>
                <a:lnTo>
                  <a:pt x="0" y="0"/>
                </a:lnTo>
              </a:path>
            </a:pathLst>
          </a:custGeom>
          <a:ln w="952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9" name="object 119"/>
          <p:cNvGrpSpPr/>
          <p:nvPr/>
        </p:nvGrpSpPr>
        <p:grpSpPr>
          <a:xfrm>
            <a:off x="2095602" y="3812035"/>
            <a:ext cx="41275" cy="53340"/>
            <a:chOff x="2095601" y="2954785"/>
            <a:chExt cx="41275" cy="53340"/>
          </a:xfrm>
        </p:grpSpPr>
        <p:sp>
          <p:nvSpPr>
            <p:cNvPr id="120" name="object 120"/>
            <p:cNvSpPr/>
            <p:nvPr/>
          </p:nvSpPr>
          <p:spPr>
            <a:xfrm>
              <a:off x="2100363" y="29595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0" y="43398"/>
                  </a:moveTo>
                  <a:lnTo>
                    <a:pt x="15248" y="0"/>
                  </a:lnTo>
                  <a:lnTo>
                    <a:pt x="31463" y="43046"/>
                  </a:lnTo>
                  <a:lnTo>
                    <a:pt x="0" y="43398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100363" y="29595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3" y="43046"/>
                  </a:moveTo>
                  <a:lnTo>
                    <a:pt x="15248" y="0"/>
                  </a:lnTo>
                  <a:lnTo>
                    <a:pt x="0" y="43398"/>
                  </a:lnTo>
                  <a:lnTo>
                    <a:pt x="31463" y="43046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2" name="object 122"/>
          <p:cNvSpPr/>
          <p:nvPr/>
        </p:nvSpPr>
        <p:spPr>
          <a:xfrm>
            <a:off x="2116095" y="3479021"/>
            <a:ext cx="1270" cy="104139"/>
          </a:xfrm>
          <a:custGeom>
            <a:avLst/>
            <a:gdLst/>
            <a:ahLst/>
            <a:cxnLst/>
            <a:rect l="l" t="t" r="r" b="b"/>
            <a:pathLst>
              <a:path w="1269" h="104139">
                <a:moveTo>
                  <a:pt x="1161" y="103953"/>
                </a:moveTo>
                <a:lnTo>
                  <a:pt x="0" y="0"/>
                </a:lnTo>
              </a:path>
            </a:pathLst>
          </a:custGeom>
          <a:ln w="952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452722" y="3860021"/>
            <a:ext cx="1270" cy="104139"/>
          </a:xfrm>
          <a:custGeom>
            <a:avLst/>
            <a:gdLst/>
            <a:ahLst/>
            <a:cxnLst/>
            <a:rect l="l" t="t" r="r" b="b"/>
            <a:pathLst>
              <a:path w="1269" h="104139">
                <a:moveTo>
                  <a:pt x="1161" y="103953"/>
                </a:moveTo>
                <a:lnTo>
                  <a:pt x="0" y="0"/>
                </a:lnTo>
              </a:path>
            </a:pathLst>
          </a:custGeom>
          <a:ln w="952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4" name="object 124"/>
          <p:cNvGrpSpPr/>
          <p:nvPr/>
        </p:nvGrpSpPr>
        <p:grpSpPr>
          <a:xfrm>
            <a:off x="2432229" y="3812035"/>
            <a:ext cx="41275" cy="53340"/>
            <a:chOff x="2432228" y="2954785"/>
            <a:chExt cx="41275" cy="53340"/>
          </a:xfrm>
        </p:grpSpPr>
        <p:sp>
          <p:nvSpPr>
            <p:cNvPr id="125" name="object 125"/>
            <p:cNvSpPr/>
            <p:nvPr/>
          </p:nvSpPr>
          <p:spPr>
            <a:xfrm>
              <a:off x="2436990" y="29595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0" y="43398"/>
                  </a:moveTo>
                  <a:lnTo>
                    <a:pt x="15249" y="0"/>
                  </a:lnTo>
                  <a:lnTo>
                    <a:pt x="31463" y="43046"/>
                  </a:lnTo>
                  <a:lnTo>
                    <a:pt x="0" y="43398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436990" y="29595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3" y="43046"/>
                  </a:moveTo>
                  <a:lnTo>
                    <a:pt x="15249" y="0"/>
                  </a:lnTo>
                  <a:lnTo>
                    <a:pt x="0" y="43398"/>
                  </a:lnTo>
                  <a:lnTo>
                    <a:pt x="31463" y="43046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7" name="object 127"/>
          <p:cNvSpPr/>
          <p:nvPr/>
        </p:nvSpPr>
        <p:spPr>
          <a:xfrm>
            <a:off x="2452722" y="3479021"/>
            <a:ext cx="1270" cy="104139"/>
          </a:xfrm>
          <a:custGeom>
            <a:avLst/>
            <a:gdLst/>
            <a:ahLst/>
            <a:cxnLst/>
            <a:rect l="l" t="t" r="r" b="b"/>
            <a:pathLst>
              <a:path w="1269" h="104139">
                <a:moveTo>
                  <a:pt x="1161" y="103953"/>
                </a:moveTo>
                <a:lnTo>
                  <a:pt x="0" y="0"/>
                </a:lnTo>
              </a:path>
            </a:pathLst>
          </a:custGeom>
          <a:ln w="9524">
            <a:solidFill>
              <a:srgbClr val="22222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8" name="object 128"/>
          <p:cNvGrpSpPr/>
          <p:nvPr/>
        </p:nvGrpSpPr>
        <p:grpSpPr>
          <a:xfrm>
            <a:off x="1945145" y="2344061"/>
            <a:ext cx="675005" cy="3051175"/>
            <a:chOff x="1945144" y="1486810"/>
            <a:chExt cx="675005" cy="3051175"/>
          </a:xfrm>
        </p:grpSpPr>
        <p:sp>
          <p:nvSpPr>
            <p:cNvPr id="129" name="object 129"/>
            <p:cNvSpPr/>
            <p:nvPr/>
          </p:nvSpPr>
          <p:spPr>
            <a:xfrm>
              <a:off x="1949906" y="4253274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D9EA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1949906" y="4253274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109751" y="4100124"/>
              <a:ext cx="1270" cy="153670"/>
            </a:xfrm>
            <a:custGeom>
              <a:avLst/>
              <a:gdLst/>
              <a:ahLst/>
              <a:cxnLst/>
              <a:rect l="l" t="t" r="r" b="b"/>
              <a:pathLst>
                <a:path w="1269" h="153670">
                  <a:moveTo>
                    <a:pt x="655" y="153150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094018" y="4056899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0" y="43292"/>
                  </a:moveTo>
                  <a:lnTo>
                    <a:pt x="15547" y="0"/>
                  </a:lnTo>
                  <a:lnTo>
                    <a:pt x="31465" y="43157"/>
                  </a:lnTo>
                  <a:lnTo>
                    <a:pt x="0" y="43292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094018" y="4056899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5" y="43157"/>
                  </a:moveTo>
                  <a:lnTo>
                    <a:pt x="15547" y="0"/>
                  </a:lnTo>
                  <a:lnTo>
                    <a:pt x="0" y="43292"/>
                  </a:lnTo>
                  <a:lnTo>
                    <a:pt x="31465" y="43157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293924" y="4253249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D9EA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293924" y="4253249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100363" y="25785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0" y="43398"/>
                  </a:moveTo>
                  <a:lnTo>
                    <a:pt x="15248" y="0"/>
                  </a:lnTo>
                  <a:lnTo>
                    <a:pt x="31463" y="43046"/>
                  </a:lnTo>
                  <a:lnTo>
                    <a:pt x="0" y="43398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100363" y="25785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3" y="43046"/>
                  </a:moveTo>
                  <a:lnTo>
                    <a:pt x="15248" y="0"/>
                  </a:lnTo>
                  <a:lnTo>
                    <a:pt x="0" y="43398"/>
                  </a:lnTo>
                  <a:lnTo>
                    <a:pt x="31463" y="43046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436990" y="25785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0" y="43398"/>
                  </a:moveTo>
                  <a:lnTo>
                    <a:pt x="15249" y="0"/>
                  </a:lnTo>
                  <a:lnTo>
                    <a:pt x="31463" y="43046"/>
                  </a:lnTo>
                  <a:lnTo>
                    <a:pt x="0" y="43398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436990" y="25785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3" y="43046"/>
                  </a:moveTo>
                  <a:lnTo>
                    <a:pt x="15249" y="0"/>
                  </a:lnTo>
                  <a:lnTo>
                    <a:pt x="0" y="43398"/>
                  </a:lnTo>
                  <a:lnTo>
                    <a:pt x="31463" y="43046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113002" y="1534795"/>
              <a:ext cx="1270" cy="104139"/>
            </a:xfrm>
            <a:custGeom>
              <a:avLst/>
              <a:gdLst/>
              <a:ahLst/>
              <a:cxnLst/>
              <a:rect l="l" t="t" r="r" b="b"/>
              <a:pathLst>
                <a:path w="1269" h="104139">
                  <a:moveTo>
                    <a:pt x="1161" y="103953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097270" y="1491572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5">
                  <a:moveTo>
                    <a:pt x="0" y="43398"/>
                  </a:moveTo>
                  <a:lnTo>
                    <a:pt x="15248" y="0"/>
                  </a:lnTo>
                  <a:lnTo>
                    <a:pt x="31463" y="43046"/>
                  </a:lnTo>
                  <a:lnTo>
                    <a:pt x="0" y="43398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097270" y="1491572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5">
                  <a:moveTo>
                    <a:pt x="31463" y="43046"/>
                  </a:moveTo>
                  <a:lnTo>
                    <a:pt x="15248" y="0"/>
                  </a:lnTo>
                  <a:lnTo>
                    <a:pt x="0" y="43398"/>
                  </a:lnTo>
                  <a:lnTo>
                    <a:pt x="31463" y="43046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449629" y="1534795"/>
              <a:ext cx="1270" cy="104139"/>
            </a:xfrm>
            <a:custGeom>
              <a:avLst/>
              <a:gdLst/>
              <a:ahLst/>
              <a:cxnLst/>
              <a:rect l="l" t="t" r="r" b="b"/>
              <a:pathLst>
                <a:path w="1269" h="104139">
                  <a:moveTo>
                    <a:pt x="1161" y="103953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433897" y="1491572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5">
                  <a:moveTo>
                    <a:pt x="0" y="43398"/>
                  </a:moveTo>
                  <a:lnTo>
                    <a:pt x="15248" y="0"/>
                  </a:lnTo>
                  <a:lnTo>
                    <a:pt x="31463" y="43046"/>
                  </a:lnTo>
                  <a:lnTo>
                    <a:pt x="0" y="43398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2433897" y="1491572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5">
                  <a:moveTo>
                    <a:pt x="31463" y="43046"/>
                  </a:moveTo>
                  <a:lnTo>
                    <a:pt x="15248" y="0"/>
                  </a:lnTo>
                  <a:lnTo>
                    <a:pt x="0" y="43398"/>
                  </a:lnTo>
                  <a:lnTo>
                    <a:pt x="31463" y="43046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6" name="object 146"/>
          <p:cNvSpPr txBox="1"/>
          <p:nvPr/>
        </p:nvSpPr>
        <p:spPr>
          <a:xfrm>
            <a:off x="1916570" y="5148218"/>
            <a:ext cx="732155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8905">
              <a:spcBef>
                <a:spcPts val="100"/>
              </a:spcBef>
              <a:tabLst>
                <a:tab pos="473075" algn="l"/>
              </a:tabLst>
            </a:pPr>
            <a:r>
              <a:rPr sz="1100" spc="5" dirty="0">
                <a:latin typeface="Arial MT"/>
                <a:cs typeface="Arial MT"/>
              </a:rPr>
              <a:t>q</a:t>
            </a:r>
            <a:r>
              <a:rPr sz="1050" spc="7" baseline="-31746" dirty="0">
                <a:latin typeface="Arial MT"/>
                <a:cs typeface="Arial MT"/>
              </a:rPr>
              <a:t>1	</a:t>
            </a:r>
            <a:r>
              <a:rPr sz="1100" spc="5" dirty="0">
                <a:latin typeface="Arial MT"/>
                <a:cs typeface="Arial MT"/>
              </a:rPr>
              <a:t>q</a:t>
            </a:r>
            <a:r>
              <a:rPr sz="1050" spc="7" baseline="-31746" dirty="0">
                <a:latin typeface="Arial MT"/>
                <a:cs typeface="Arial MT"/>
              </a:rPr>
              <a:t>2</a:t>
            </a:r>
            <a:endParaRPr sz="1050" baseline="-31746">
              <a:latin typeface="Arial MT"/>
              <a:cs typeface="Arial MT"/>
            </a:endParaRPr>
          </a:p>
        </p:txBody>
      </p:sp>
      <p:grpSp>
        <p:nvGrpSpPr>
          <p:cNvPr id="147" name="object 147"/>
          <p:cNvGrpSpPr/>
          <p:nvPr/>
        </p:nvGrpSpPr>
        <p:grpSpPr>
          <a:xfrm>
            <a:off x="1060526" y="2344061"/>
            <a:ext cx="1414145" cy="2771775"/>
            <a:chOff x="1060525" y="1486810"/>
            <a:chExt cx="1414145" cy="2771775"/>
          </a:xfrm>
        </p:grpSpPr>
        <p:sp>
          <p:nvSpPr>
            <p:cNvPr id="148" name="object 148"/>
            <p:cNvSpPr/>
            <p:nvPr/>
          </p:nvSpPr>
          <p:spPr>
            <a:xfrm>
              <a:off x="2453769" y="4100099"/>
              <a:ext cx="1270" cy="153670"/>
            </a:xfrm>
            <a:custGeom>
              <a:avLst/>
              <a:gdLst/>
              <a:ahLst/>
              <a:cxnLst/>
              <a:rect l="l" t="t" r="r" b="b"/>
              <a:pathLst>
                <a:path w="1269" h="153670">
                  <a:moveTo>
                    <a:pt x="655" y="153150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2438036" y="4056874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0" y="43292"/>
                  </a:moveTo>
                  <a:lnTo>
                    <a:pt x="15547" y="0"/>
                  </a:lnTo>
                  <a:lnTo>
                    <a:pt x="31465" y="43157"/>
                  </a:lnTo>
                  <a:lnTo>
                    <a:pt x="0" y="43292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2438036" y="4056874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5" y="43157"/>
                  </a:moveTo>
                  <a:lnTo>
                    <a:pt x="15547" y="0"/>
                  </a:lnTo>
                  <a:lnTo>
                    <a:pt x="0" y="43292"/>
                  </a:lnTo>
                  <a:lnTo>
                    <a:pt x="31465" y="43157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1065287" y="3762125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A4C1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1065287" y="3762125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1759277" y="1534795"/>
              <a:ext cx="1270" cy="104139"/>
            </a:xfrm>
            <a:custGeom>
              <a:avLst/>
              <a:gdLst/>
              <a:ahLst/>
              <a:cxnLst/>
              <a:rect l="l" t="t" r="r" b="b"/>
              <a:pathLst>
                <a:path w="1269" h="104139">
                  <a:moveTo>
                    <a:pt x="1161" y="103953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1743545" y="1491572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5">
                  <a:moveTo>
                    <a:pt x="0" y="43398"/>
                  </a:moveTo>
                  <a:lnTo>
                    <a:pt x="15248" y="0"/>
                  </a:lnTo>
                  <a:lnTo>
                    <a:pt x="31463" y="43046"/>
                  </a:lnTo>
                  <a:lnTo>
                    <a:pt x="0" y="43398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1743545" y="1491572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5">
                  <a:moveTo>
                    <a:pt x="31463" y="43046"/>
                  </a:moveTo>
                  <a:lnTo>
                    <a:pt x="15248" y="0"/>
                  </a:lnTo>
                  <a:lnTo>
                    <a:pt x="0" y="43398"/>
                  </a:lnTo>
                  <a:lnTo>
                    <a:pt x="31463" y="43046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6" name="object 156"/>
          <p:cNvGrpSpPr/>
          <p:nvPr/>
        </p:nvGrpSpPr>
        <p:grpSpPr>
          <a:xfrm>
            <a:off x="1595638" y="1670387"/>
            <a:ext cx="330835" cy="289560"/>
            <a:chOff x="1595637" y="813137"/>
            <a:chExt cx="330835" cy="289560"/>
          </a:xfrm>
        </p:grpSpPr>
        <p:sp>
          <p:nvSpPr>
            <p:cNvPr id="157" name="object 157"/>
            <p:cNvSpPr/>
            <p:nvPr/>
          </p:nvSpPr>
          <p:spPr>
            <a:xfrm>
              <a:off x="1600399" y="817899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4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FCE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600399" y="817899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4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9" name="object 159"/>
          <p:cNvSpPr txBox="1"/>
          <p:nvPr/>
        </p:nvSpPr>
        <p:spPr>
          <a:xfrm>
            <a:off x="1600399" y="1675150"/>
            <a:ext cx="321310" cy="2269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93980">
              <a:spcBef>
                <a:spcPts val="330"/>
              </a:spcBef>
            </a:pPr>
            <a:r>
              <a:rPr sz="1200" dirty="0">
                <a:latin typeface="Arial MT"/>
                <a:cs typeface="Arial MT"/>
              </a:rPr>
              <a:t>y</a:t>
            </a:r>
            <a:r>
              <a:rPr sz="1200" baseline="-31250" dirty="0">
                <a:latin typeface="Arial MT"/>
                <a:cs typeface="Arial MT"/>
              </a:rPr>
              <a:t>0</a:t>
            </a:r>
            <a:endParaRPr sz="1200" baseline="-31250">
              <a:latin typeface="Arial MT"/>
              <a:cs typeface="Arial MT"/>
            </a:endParaRPr>
          </a:p>
        </p:txBody>
      </p:sp>
      <p:grpSp>
        <p:nvGrpSpPr>
          <p:cNvPr id="160" name="object 160"/>
          <p:cNvGrpSpPr/>
          <p:nvPr/>
        </p:nvGrpSpPr>
        <p:grpSpPr>
          <a:xfrm>
            <a:off x="1738783" y="1963061"/>
            <a:ext cx="731520" cy="156845"/>
            <a:chOff x="1738783" y="1105810"/>
            <a:chExt cx="731520" cy="156845"/>
          </a:xfrm>
        </p:grpSpPr>
        <p:sp>
          <p:nvSpPr>
            <p:cNvPr id="161" name="object 161"/>
            <p:cNvSpPr/>
            <p:nvPr/>
          </p:nvSpPr>
          <p:spPr>
            <a:xfrm>
              <a:off x="2113002" y="1153795"/>
              <a:ext cx="1270" cy="104139"/>
            </a:xfrm>
            <a:custGeom>
              <a:avLst/>
              <a:gdLst/>
              <a:ahLst/>
              <a:cxnLst/>
              <a:rect l="l" t="t" r="r" b="b"/>
              <a:pathLst>
                <a:path w="1269" h="104140">
                  <a:moveTo>
                    <a:pt x="1161" y="103953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2097270" y="1110572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5">
                  <a:moveTo>
                    <a:pt x="0" y="43398"/>
                  </a:moveTo>
                  <a:lnTo>
                    <a:pt x="15248" y="0"/>
                  </a:lnTo>
                  <a:lnTo>
                    <a:pt x="31463" y="43046"/>
                  </a:lnTo>
                  <a:lnTo>
                    <a:pt x="0" y="43398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2097270" y="1110572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5">
                  <a:moveTo>
                    <a:pt x="31463" y="43046"/>
                  </a:moveTo>
                  <a:lnTo>
                    <a:pt x="15248" y="0"/>
                  </a:lnTo>
                  <a:lnTo>
                    <a:pt x="0" y="43398"/>
                  </a:lnTo>
                  <a:lnTo>
                    <a:pt x="31463" y="43046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2449629" y="1153795"/>
              <a:ext cx="1270" cy="104139"/>
            </a:xfrm>
            <a:custGeom>
              <a:avLst/>
              <a:gdLst/>
              <a:ahLst/>
              <a:cxnLst/>
              <a:rect l="l" t="t" r="r" b="b"/>
              <a:pathLst>
                <a:path w="1269" h="104140">
                  <a:moveTo>
                    <a:pt x="1161" y="103953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2433897" y="1110572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5">
                  <a:moveTo>
                    <a:pt x="0" y="43398"/>
                  </a:moveTo>
                  <a:lnTo>
                    <a:pt x="15248" y="0"/>
                  </a:lnTo>
                  <a:lnTo>
                    <a:pt x="31463" y="43046"/>
                  </a:lnTo>
                  <a:lnTo>
                    <a:pt x="0" y="43398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2433897" y="1110572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5">
                  <a:moveTo>
                    <a:pt x="31463" y="43046"/>
                  </a:moveTo>
                  <a:lnTo>
                    <a:pt x="15248" y="0"/>
                  </a:lnTo>
                  <a:lnTo>
                    <a:pt x="0" y="43398"/>
                  </a:lnTo>
                  <a:lnTo>
                    <a:pt x="31463" y="43046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1759277" y="1153795"/>
              <a:ext cx="1270" cy="104139"/>
            </a:xfrm>
            <a:custGeom>
              <a:avLst/>
              <a:gdLst/>
              <a:ahLst/>
              <a:cxnLst/>
              <a:rect l="l" t="t" r="r" b="b"/>
              <a:pathLst>
                <a:path w="1269" h="104140">
                  <a:moveTo>
                    <a:pt x="1161" y="103953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1743545" y="1110572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5">
                  <a:moveTo>
                    <a:pt x="0" y="43398"/>
                  </a:moveTo>
                  <a:lnTo>
                    <a:pt x="15248" y="0"/>
                  </a:lnTo>
                  <a:lnTo>
                    <a:pt x="31463" y="43046"/>
                  </a:lnTo>
                  <a:lnTo>
                    <a:pt x="0" y="43398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1743545" y="1110572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5">
                  <a:moveTo>
                    <a:pt x="31463" y="43046"/>
                  </a:moveTo>
                  <a:lnTo>
                    <a:pt x="15248" y="0"/>
                  </a:lnTo>
                  <a:lnTo>
                    <a:pt x="0" y="43398"/>
                  </a:lnTo>
                  <a:lnTo>
                    <a:pt x="31463" y="43046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0" name="object 170"/>
          <p:cNvSpPr txBox="1"/>
          <p:nvPr/>
        </p:nvSpPr>
        <p:spPr>
          <a:xfrm>
            <a:off x="43455" y="3793581"/>
            <a:ext cx="205184" cy="10420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spc="-5" dirty="0">
                <a:latin typeface="Arial MT"/>
                <a:cs typeface="Arial MT"/>
              </a:rPr>
              <a:t>Input</a:t>
            </a:r>
            <a:r>
              <a:rPr sz="1400" spc="-8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vectors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1065287" y="4619376"/>
            <a:ext cx="321310" cy="2269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93980">
              <a:spcBef>
                <a:spcPts val="330"/>
              </a:spcBef>
            </a:pPr>
            <a:r>
              <a:rPr sz="1200" dirty="0">
                <a:latin typeface="Arial MT"/>
                <a:cs typeface="Arial MT"/>
              </a:rPr>
              <a:t>k</a:t>
            </a:r>
            <a:r>
              <a:rPr sz="1200" baseline="-31250" dirty="0">
                <a:latin typeface="Arial MT"/>
                <a:cs typeface="Arial MT"/>
              </a:rPr>
              <a:t>2</a:t>
            </a:r>
            <a:endParaRPr sz="1200" baseline="-31250">
              <a:latin typeface="Arial MT"/>
              <a:cs typeface="Arial MT"/>
            </a:endParaRPr>
          </a:p>
        </p:txBody>
      </p:sp>
      <p:grpSp>
        <p:nvGrpSpPr>
          <p:cNvPr id="172" name="object 172"/>
          <p:cNvGrpSpPr/>
          <p:nvPr/>
        </p:nvGrpSpPr>
        <p:grpSpPr>
          <a:xfrm>
            <a:off x="1060526" y="4304587"/>
            <a:ext cx="330835" cy="289560"/>
            <a:chOff x="1060525" y="3447337"/>
            <a:chExt cx="330835" cy="289560"/>
          </a:xfrm>
        </p:grpSpPr>
        <p:sp>
          <p:nvSpPr>
            <p:cNvPr id="173" name="object 173"/>
            <p:cNvSpPr/>
            <p:nvPr/>
          </p:nvSpPr>
          <p:spPr>
            <a:xfrm>
              <a:off x="1065287" y="3452100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A4C1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1065287" y="3452100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5" name="object 175"/>
          <p:cNvSpPr txBox="1"/>
          <p:nvPr/>
        </p:nvSpPr>
        <p:spPr>
          <a:xfrm>
            <a:off x="1065287" y="4309351"/>
            <a:ext cx="321310" cy="2269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93980">
              <a:spcBef>
                <a:spcPts val="330"/>
              </a:spcBef>
            </a:pPr>
            <a:r>
              <a:rPr sz="1200" dirty="0">
                <a:latin typeface="Arial MT"/>
                <a:cs typeface="Arial MT"/>
              </a:rPr>
              <a:t>k</a:t>
            </a:r>
            <a:r>
              <a:rPr sz="1200" baseline="-31250" dirty="0">
                <a:latin typeface="Arial MT"/>
                <a:cs typeface="Arial MT"/>
              </a:rPr>
              <a:t>1</a:t>
            </a:r>
            <a:endParaRPr sz="1200" baseline="-31250">
              <a:latin typeface="Arial MT"/>
              <a:cs typeface="Arial MT"/>
            </a:endParaRPr>
          </a:p>
        </p:txBody>
      </p:sp>
      <p:grpSp>
        <p:nvGrpSpPr>
          <p:cNvPr id="176" name="object 176"/>
          <p:cNvGrpSpPr/>
          <p:nvPr/>
        </p:nvGrpSpPr>
        <p:grpSpPr>
          <a:xfrm>
            <a:off x="1060526" y="3994562"/>
            <a:ext cx="330835" cy="289560"/>
            <a:chOff x="1060525" y="3137312"/>
            <a:chExt cx="330835" cy="289560"/>
          </a:xfrm>
        </p:grpSpPr>
        <p:sp>
          <p:nvSpPr>
            <p:cNvPr id="177" name="object 177"/>
            <p:cNvSpPr/>
            <p:nvPr/>
          </p:nvSpPr>
          <p:spPr>
            <a:xfrm>
              <a:off x="1065287" y="3142075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A4C1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1065287" y="3142075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9" name="object 179"/>
          <p:cNvSpPr txBox="1"/>
          <p:nvPr/>
        </p:nvSpPr>
        <p:spPr>
          <a:xfrm>
            <a:off x="1065287" y="3999326"/>
            <a:ext cx="321310" cy="2269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93980">
              <a:spcBef>
                <a:spcPts val="330"/>
              </a:spcBef>
            </a:pPr>
            <a:r>
              <a:rPr sz="1200" dirty="0">
                <a:latin typeface="Arial MT"/>
                <a:cs typeface="Arial MT"/>
              </a:rPr>
              <a:t>k</a:t>
            </a:r>
            <a:r>
              <a:rPr sz="1200" baseline="-31250" dirty="0">
                <a:latin typeface="Arial MT"/>
                <a:cs typeface="Arial MT"/>
              </a:rPr>
              <a:t>0</a:t>
            </a:r>
            <a:endParaRPr sz="1200" baseline="-31250">
              <a:latin typeface="Arial MT"/>
              <a:cs typeface="Arial MT"/>
            </a:endParaRPr>
          </a:p>
        </p:txBody>
      </p:sp>
      <p:grpSp>
        <p:nvGrpSpPr>
          <p:cNvPr id="180" name="object 180"/>
          <p:cNvGrpSpPr/>
          <p:nvPr/>
        </p:nvGrpSpPr>
        <p:grpSpPr>
          <a:xfrm>
            <a:off x="871810" y="3128049"/>
            <a:ext cx="519430" cy="1663064"/>
            <a:chOff x="871810" y="2270799"/>
            <a:chExt cx="519430" cy="1663064"/>
          </a:xfrm>
        </p:grpSpPr>
        <p:sp>
          <p:nvSpPr>
            <p:cNvPr id="181" name="object 181"/>
            <p:cNvSpPr/>
            <p:nvPr/>
          </p:nvSpPr>
          <p:spPr>
            <a:xfrm>
              <a:off x="876572" y="3913099"/>
              <a:ext cx="139065" cy="1270"/>
            </a:xfrm>
            <a:custGeom>
              <a:avLst/>
              <a:gdLst/>
              <a:ahLst/>
              <a:cxnLst/>
              <a:rect l="l" t="t" r="r" b="b"/>
              <a:pathLst>
                <a:path w="139065" h="1270">
                  <a:moveTo>
                    <a:pt x="0" y="1275"/>
                  </a:moveTo>
                  <a:lnTo>
                    <a:pt x="139052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1015481" y="389736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288" y="31463"/>
                  </a:moveTo>
                  <a:lnTo>
                    <a:pt x="0" y="0"/>
                  </a:lnTo>
                  <a:lnTo>
                    <a:pt x="43367" y="15335"/>
                  </a:lnTo>
                  <a:lnTo>
                    <a:pt x="288" y="31463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1015481" y="389736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288" y="31463"/>
                  </a:moveTo>
                  <a:lnTo>
                    <a:pt x="43367" y="15335"/>
                  </a:lnTo>
                  <a:lnTo>
                    <a:pt x="0" y="0"/>
                  </a:lnTo>
                  <a:lnTo>
                    <a:pt x="288" y="31463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876572" y="3595399"/>
              <a:ext cx="139065" cy="1270"/>
            </a:xfrm>
            <a:custGeom>
              <a:avLst/>
              <a:gdLst/>
              <a:ahLst/>
              <a:cxnLst/>
              <a:rect l="l" t="t" r="r" b="b"/>
              <a:pathLst>
                <a:path w="139065" h="1270">
                  <a:moveTo>
                    <a:pt x="0" y="1275"/>
                  </a:moveTo>
                  <a:lnTo>
                    <a:pt x="139052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1015481" y="357966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288" y="31463"/>
                  </a:moveTo>
                  <a:lnTo>
                    <a:pt x="0" y="0"/>
                  </a:lnTo>
                  <a:lnTo>
                    <a:pt x="43367" y="15335"/>
                  </a:lnTo>
                  <a:lnTo>
                    <a:pt x="288" y="31463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1015481" y="357966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288" y="31463"/>
                  </a:moveTo>
                  <a:lnTo>
                    <a:pt x="43367" y="15335"/>
                  </a:lnTo>
                  <a:lnTo>
                    <a:pt x="0" y="0"/>
                  </a:lnTo>
                  <a:lnTo>
                    <a:pt x="288" y="31463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876572" y="3293049"/>
              <a:ext cx="139065" cy="1270"/>
            </a:xfrm>
            <a:custGeom>
              <a:avLst/>
              <a:gdLst/>
              <a:ahLst/>
              <a:cxnLst/>
              <a:rect l="l" t="t" r="r" b="b"/>
              <a:pathLst>
                <a:path w="139065" h="1270">
                  <a:moveTo>
                    <a:pt x="0" y="1275"/>
                  </a:moveTo>
                  <a:lnTo>
                    <a:pt x="139052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1015481" y="327731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288" y="31463"/>
                  </a:moveTo>
                  <a:lnTo>
                    <a:pt x="0" y="0"/>
                  </a:lnTo>
                  <a:lnTo>
                    <a:pt x="43367" y="15335"/>
                  </a:lnTo>
                  <a:lnTo>
                    <a:pt x="288" y="31463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1015481" y="3277317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288" y="31463"/>
                  </a:moveTo>
                  <a:lnTo>
                    <a:pt x="43367" y="15335"/>
                  </a:lnTo>
                  <a:lnTo>
                    <a:pt x="0" y="0"/>
                  </a:lnTo>
                  <a:lnTo>
                    <a:pt x="288" y="31463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1065287" y="2275562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1065287" y="2275562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2" name="object 192"/>
          <p:cNvSpPr txBox="1"/>
          <p:nvPr/>
        </p:nvSpPr>
        <p:spPr>
          <a:xfrm>
            <a:off x="1065287" y="3132813"/>
            <a:ext cx="321310" cy="2269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93980">
              <a:spcBef>
                <a:spcPts val="330"/>
              </a:spcBef>
            </a:pPr>
            <a:r>
              <a:rPr sz="1200" dirty="0">
                <a:latin typeface="Arial MT"/>
                <a:cs typeface="Arial MT"/>
              </a:rPr>
              <a:t>v</a:t>
            </a:r>
            <a:r>
              <a:rPr sz="1200" baseline="-31250" dirty="0">
                <a:latin typeface="Arial MT"/>
                <a:cs typeface="Arial MT"/>
              </a:rPr>
              <a:t>2</a:t>
            </a:r>
            <a:endParaRPr sz="1200" baseline="-31250">
              <a:latin typeface="Arial MT"/>
              <a:cs typeface="Arial MT"/>
            </a:endParaRPr>
          </a:p>
        </p:txBody>
      </p:sp>
      <p:grpSp>
        <p:nvGrpSpPr>
          <p:cNvPr id="193" name="object 193"/>
          <p:cNvGrpSpPr/>
          <p:nvPr/>
        </p:nvGrpSpPr>
        <p:grpSpPr>
          <a:xfrm>
            <a:off x="1060526" y="2818024"/>
            <a:ext cx="330835" cy="289560"/>
            <a:chOff x="1060525" y="1960774"/>
            <a:chExt cx="330835" cy="289560"/>
          </a:xfrm>
        </p:grpSpPr>
        <p:sp>
          <p:nvSpPr>
            <p:cNvPr id="194" name="object 194"/>
            <p:cNvSpPr/>
            <p:nvPr/>
          </p:nvSpPr>
          <p:spPr>
            <a:xfrm>
              <a:off x="1065287" y="1965537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1065287" y="1965537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6" name="object 196"/>
          <p:cNvSpPr txBox="1"/>
          <p:nvPr/>
        </p:nvSpPr>
        <p:spPr>
          <a:xfrm>
            <a:off x="1065287" y="2822788"/>
            <a:ext cx="321310" cy="2269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93980">
              <a:spcBef>
                <a:spcPts val="330"/>
              </a:spcBef>
            </a:pPr>
            <a:r>
              <a:rPr sz="1200" dirty="0">
                <a:latin typeface="Arial MT"/>
                <a:cs typeface="Arial MT"/>
              </a:rPr>
              <a:t>v</a:t>
            </a:r>
            <a:r>
              <a:rPr sz="1200" baseline="-31250" dirty="0">
                <a:latin typeface="Arial MT"/>
                <a:cs typeface="Arial MT"/>
              </a:rPr>
              <a:t>1</a:t>
            </a:r>
            <a:endParaRPr sz="1200" baseline="-31250">
              <a:latin typeface="Arial MT"/>
              <a:cs typeface="Arial MT"/>
            </a:endParaRPr>
          </a:p>
        </p:txBody>
      </p:sp>
      <p:grpSp>
        <p:nvGrpSpPr>
          <p:cNvPr id="197" name="object 197"/>
          <p:cNvGrpSpPr/>
          <p:nvPr/>
        </p:nvGrpSpPr>
        <p:grpSpPr>
          <a:xfrm>
            <a:off x="1060526" y="2507999"/>
            <a:ext cx="330835" cy="289560"/>
            <a:chOff x="1060525" y="1650749"/>
            <a:chExt cx="330835" cy="289560"/>
          </a:xfrm>
        </p:grpSpPr>
        <p:sp>
          <p:nvSpPr>
            <p:cNvPr id="198" name="object 198"/>
            <p:cNvSpPr/>
            <p:nvPr/>
          </p:nvSpPr>
          <p:spPr>
            <a:xfrm>
              <a:off x="1065287" y="1655511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1065287" y="1655511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0" name="object 200"/>
          <p:cNvSpPr txBox="1"/>
          <p:nvPr/>
        </p:nvSpPr>
        <p:spPr>
          <a:xfrm>
            <a:off x="1065287" y="2512762"/>
            <a:ext cx="321310" cy="226985"/>
          </a:xfrm>
          <a:prstGeom prst="rect">
            <a:avLst/>
          </a:prstGeom>
        </p:spPr>
        <p:txBody>
          <a:bodyPr vert="horz" wrap="square" lIns="0" tIns="41910" rIns="0" bIns="0" rtlCol="0">
            <a:spAutoFit/>
          </a:bodyPr>
          <a:lstStyle/>
          <a:p>
            <a:pPr marL="93980">
              <a:spcBef>
                <a:spcPts val="330"/>
              </a:spcBef>
            </a:pPr>
            <a:r>
              <a:rPr sz="1200" dirty="0">
                <a:latin typeface="Arial MT"/>
                <a:cs typeface="Arial MT"/>
              </a:rPr>
              <a:t>v</a:t>
            </a:r>
            <a:r>
              <a:rPr sz="1200" baseline="-31250" dirty="0">
                <a:latin typeface="Arial MT"/>
                <a:cs typeface="Arial MT"/>
              </a:rPr>
              <a:t>0</a:t>
            </a:r>
            <a:endParaRPr sz="1200" baseline="-31250">
              <a:latin typeface="Arial MT"/>
              <a:cs typeface="Arial MT"/>
            </a:endParaRPr>
          </a:p>
        </p:txBody>
      </p:sp>
      <p:grpSp>
        <p:nvGrpSpPr>
          <p:cNvPr id="201" name="object 201"/>
          <p:cNvGrpSpPr/>
          <p:nvPr/>
        </p:nvGrpSpPr>
        <p:grpSpPr>
          <a:xfrm>
            <a:off x="307588" y="2631679"/>
            <a:ext cx="2167255" cy="2981960"/>
            <a:chOff x="307587" y="1774429"/>
            <a:chExt cx="2167255" cy="2981960"/>
          </a:xfrm>
        </p:grpSpPr>
        <p:sp>
          <p:nvSpPr>
            <p:cNvPr id="202" name="object 202"/>
            <p:cNvSpPr/>
            <p:nvPr/>
          </p:nvSpPr>
          <p:spPr>
            <a:xfrm>
              <a:off x="1395848" y="2414974"/>
              <a:ext cx="139065" cy="1270"/>
            </a:xfrm>
            <a:custGeom>
              <a:avLst/>
              <a:gdLst/>
              <a:ahLst/>
              <a:cxnLst/>
              <a:rect l="l" t="t" r="r" b="b"/>
              <a:pathLst>
                <a:path w="139065" h="1269">
                  <a:moveTo>
                    <a:pt x="0" y="1275"/>
                  </a:moveTo>
                  <a:lnTo>
                    <a:pt x="139052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1534756" y="239924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288" y="31464"/>
                  </a:moveTo>
                  <a:lnTo>
                    <a:pt x="0" y="0"/>
                  </a:lnTo>
                  <a:lnTo>
                    <a:pt x="43367" y="15335"/>
                  </a:lnTo>
                  <a:lnTo>
                    <a:pt x="288" y="31464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1534756" y="239924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288" y="31464"/>
                  </a:moveTo>
                  <a:lnTo>
                    <a:pt x="43367" y="15335"/>
                  </a:lnTo>
                  <a:lnTo>
                    <a:pt x="0" y="0"/>
                  </a:lnTo>
                  <a:lnTo>
                    <a:pt x="288" y="31464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1395848" y="2097274"/>
              <a:ext cx="139065" cy="1270"/>
            </a:xfrm>
            <a:custGeom>
              <a:avLst/>
              <a:gdLst/>
              <a:ahLst/>
              <a:cxnLst/>
              <a:rect l="l" t="t" r="r" b="b"/>
              <a:pathLst>
                <a:path w="139065" h="1269">
                  <a:moveTo>
                    <a:pt x="0" y="1275"/>
                  </a:moveTo>
                  <a:lnTo>
                    <a:pt x="139052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1534756" y="208154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288" y="31464"/>
                  </a:moveTo>
                  <a:lnTo>
                    <a:pt x="0" y="0"/>
                  </a:lnTo>
                  <a:lnTo>
                    <a:pt x="43367" y="15335"/>
                  </a:lnTo>
                  <a:lnTo>
                    <a:pt x="288" y="31464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1534756" y="208154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288" y="31464"/>
                  </a:moveTo>
                  <a:lnTo>
                    <a:pt x="43367" y="15335"/>
                  </a:lnTo>
                  <a:lnTo>
                    <a:pt x="0" y="0"/>
                  </a:lnTo>
                  <a:lnTo>
                    <a:pt x="288" y="31464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1395848" y="1794924"/>
              <a:ext cx="139065" cy="1270"/>
            </a:xfrm>
            <a:custGeom>
              <a:avLst/>
              <a:gdLst/>
              <a:ahLst/>
              <a:cxnLst/>
              <a:rect l="l" t="t" r="r" b="b"/>
              <a:pathLst>
                <a:path w="139065" h="1269">
                  <a:moveTo>
                    <a:pt x="0" y="1275"/>
                  </a:moveTo>
                  <a:lnTo>
                    <a:pt x="139052" y="0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1534756" y="177919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288" y="31464"/>
                  </a:moveTo>
                  <a:lnTo>
                    <a:pt x="0" y="0"/>
                  </a:lnTo>
                  <a:lnTo>
                    <a:pt x="43367" y="15335"/>
                  </a:lnTo>
                  <a:lnTo>
                    <a:pt x="288" y="31464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1534756" y="1779192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288" y="31464"/>
                  </a:moveTo>
                  <a:lnTo>
                    <a:pt x="43367" y="15335"/>
                  </a:lnTo>
                  <a:lnTo>
                    <a:pt x="0" y="0"/>
                  </a:lnTo>
                  <a:lnTo>
                    <a:pt x="288" y="31464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466506" y="3281874"/>
              <a:ext cx="1296035" cy="1380490"/>
            </a:xfrm>
            <a:custGeom>
              <a:avLst/>
              <a:gdLst/>
              <a:ahLst/>
              <a:cxnLst/>
              <a:rect l="l" t="t" r="r" b="b"/>
              <a:pathLst>
                <a:path w="1296035" h="1380489">
                  <a:moveTo>
                    <a:pt x="83970" y="0"/>
                  </a:moveTo>
                  <a:lnTo>
                    <a:pt x="0" y="0"/>
                  </a:lnTo>
                  <a:lnTo>
                    <a:pt x="0" y="1380254"/>
                  </a:lnTo>
                  <a:lnTo>
                    <a:pt x="1295670" y="1380254"/>
                  </a:lnTo>
                  <a:lnTo>
                    <a:pt x="1295670" y="1306949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1746444" y="4545599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5" y="43225"/>
                  </a:moveTo>
                  <a:lnTo>
                    <a:pt x="0" y="43225"/>
                  </a:lnTo>
                  <a:lnTo>
                    <a:pt x="15732" y="0"/>
                  </a:lnTo>
                  <a:lnTo>
                    <a:pt x="31465" y="43225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1746444" y="4545599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5" y="43225"/>
                  </a:moveTo>
                  <a:lnTo>
                    <a:pt x="15732" y="0"/>
                  </a:lnTo>
                  <a:lnTo>
                    <a:pt x="0" y="43225"/>
                  </a:lnTo>
                  <a:lnTo>
                    <a:pt x="31465" y="43225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389251" y="3591899"/>
              <a:ext cx="1721485" cy="1111885"/>
            </a:xfrm>
            <a:custGeom>
              <a:avLst/>
              <a:gdLst/>
              <a:ahLst/>
              <a:cxnLst/>
              <a:rect l="l" t="t" r="r" b="b"/>
              <a:pathLst>
                <a:path w="1721485" h="1111885">
                  <a:moveTo>
                    <a:pt x="161225" y="0"/>
                  </a:moveTo>
                  <a:lnTo>
                    <a:pt x="0" y="0"/>
                  </a:lnTo>
                  <a:lnTo>
                    <a:pt x="0" y="1111824"/>
                  </a:lnTo>
                  <a:lnTo>
                    <a:pt x="1721225" y="1111824"/>
                  </a:lnTo>
                  <a:lnTo>
                    <a:pt x="1721225" y="998249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2094744" y="4546924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5" y="43225"/>
                  </a:moveTo>
                  <a:lnTo>
                    <a:pt x="0" y="43225"/>
                  </a:lnTo>
                  <a:lnTo>
                    <a:pt x="15732" y="0"/>
                  </a:lnTo>
                  <a:lnTo>
                    <a:pt x="31465" y="43225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2094744" y="4546924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5" y="43225"/>
                  </a:moveTo>
                  <a:lnTo>
                    <a:pt x="15732" y="0"/>
                  </a:lnTo>
                  <a:lnTo>
                    <a:pt x="0" y="43225"/>
                  </a:lnTo>
                  <a:lnTo>
                    <a:pt x="31465" y="43225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312349" y="3901925"/>
              <a:ext cx="2142490" cy="849630"/>
            </a:xfrm>
            <a:custGeom>
              <a:avLst/>
              <a:gdLst/>
              <a:ahLst/>
              <a:cxnLst/>
              <a:rect l="l" t="t" r="r" b="b"/>
              <a:pathLst>
                <a:path w="2142490" h="849629">
                  <a:moveTo>
                    <a:pt x="238127" y="0"/>
                  </a:moveTo>
                  <a:lnTo>
                    <a:pt x="0" y="0"/>
                  </a:lnTo>
                  <a:lnTo>
                    <a:pt x="0" y="849349"/>
                  </a:lnTo>
                  <a:lnTo>
                    <a:pt x="2141927" y="849349"/>
                  </a:lnTo>
                  <a:lnTo>
                    <a:pt x="2141927" y="688049"/>
                  </a:lnTo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2438544" y="4546749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5" y="43225"/>
                  </a:moveTo>
                  <a:lnTo>
                    <a:pt x="0" y="43225"/>
                  </a:lnTo>
                  <a:lnTo>
                    <a:pt x="15732" y="0"/>
                  </a:lnTo>
                  <a:lnTo>
                    <a:pt x="31465" y="43225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2438544" y="4546749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5" y="43225"/>
                  </a:moveTo>
                  <a:lnTo>
                    <a:pt x="15732" y="0"/>
                  </a:lnTo>
                  <a:lnTo>
                    <a:pt x="0" y="43225"/>
                  </a:lnTo>
                  <a:lnTo>
                    <a:pt x="31465" y="43225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0" name="object 220"/>
          <p:cNvSpPr txBox="1">
            <a:spLocks noGrp="1"/>
          </p:cNvSpPr>
          <p:nvPr>
            <p:ph type="ftr" sz="quarter" idx="5"/>
          </p:nvPr>
        </p:nvSpPr>
        <p:spPr>
          <a:xfrm>
            <a:off x="3108960" y="8092440"/>
            <a:ext cx="292608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spc="-5" dirty="0"/>
              <a:t>Lecture</a:t>
            </a:r>
            <a:r>
              <a:rPr spc="-50" dirty="0"/>
              <a:t> </a:t>
            </a:r>
            <a:r>
              <a:rPr dirty="0"/>
              <a:t>9</a:t>
            </a:r>
            <a:r>
              <a:rPr spc="-45" dirty="0"/>
              <a:t> </a:t>
            </a:r>
            <a:r>
              <a:rPr dirty="0"/>
              <a:t>-</a:t>
            </a:r>
          </a:p>
        </p:txBody>
      </p:sp>
      <p:sp>
        <p:nvSpPr>
          <p:cNvPr id="221" name="object 221"/>
          <p:cNvSpPr txBox="1">
            <a:spLocks noGrp="1"/>
          </p:cNvSpPr>
          <p:nvPr>
            <p:ph type="sldNum" sz="quarter" idx="7"/>
          </p:nvPr>
        </p:nvSpPr>
        <p:spPr>
          <a:xfrm>
            <a:off x="358141" y="8015604"/>
            <a:ext cx="257175" cy="262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10"/>
              </a:lnSpc>
            </a:pPr>
            <a:fld id="{81D60167-4931-47E6-BA6A-407CBD079E47}" type="slidenum">
              <a:rPr dirty="0"/>
              <a:pPr marL="38100">
                <a:lnSpc>
                  <a:spcPts val="2310"/>
                </a:lnSpc>
              </a:pPr>
              <a:t>54</a:t>
            </a:fld>
            <a:endParaRPr dirty="0"/>
          </a:p>
        </p:txBody>
      </p:sp>
      <p:sp>
        <p:nvSpPr>
          <p:cNvPr id="222" name="object 222"/>
          <p:cNvSpPr txBox="1">
            <a:spLocks noGrp="1"/>
          </p:cNvSpPr>
          <p:nvPr>
            <p:ph type="dt" sz="half" idx="6"/>
          </p:nvPr>
        </p:nvSpPr>
        <p:spPr>
          <a:xfrm>
            <a:off x="457200" y="8092440"/>
            <a:ext cx="210312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/>
              <a:t>May</a:t>
            </a:r>
            <a:r>
              <a:rPr spc="-50" dirty="0"/>
              <a:t> </a:t>
            </a:r>
            <a:r>
              <a:rPr spc="-5" dirty="0"/>
              <a:t>02,</a:t>
            </a:r>
            <a:r>
              <a:rPr spc="-45" dirty="0"/>
              <a:t> </a:t>
            </a:r>
            <a:r>
              <a:rPr spc="-5" dirty="0"/>
              <a:t>2023</a:t>
            </a:r>
          </a:p>
        </p:txBody>
      </p:sp>
      <p:sp>
        <p:nvSpPr>
          <p:cNvPr id="223" name="object 223"/>
          <p:cNvSpPr txBox="1"/>
          <p:nvPr/>
        </p:nvSpPr>
        <p:spPr>
          <a:xfrm>
            <a:off x="145226" y="5664959"/>
            <a:ext cx="3522979" cy="2693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Fei-Fei</a:t>
            </a:r>
            <a:r>
              <a:rPr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Li,</a:t>
            </a:r>
            <a:r>
              <a:rPr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25" dirty="0">
                <a:solidFill>
                  <a:srgbClr val="FFFFFF"/>
                </a:solidFill>
                <a:latin typeface="Arial MT"/>
                <a:cs typeface="Arial MT"/>
              </a:rPr>
              <a:t>Yunzhu</a:t>
            </a:r>
            <a:r>
              <a:rPr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Li,</a:t>
            </a:r>
            <a:r>
              <a:rPr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Ruohan</a:t>
            </a:r>
            <a:r>
              <a:rPr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Gao</a:t>
            </a:r>
            <a:endParaRPr>
              <a:latin typeface="Arial MT"/>
              <a:cs typeface="Arial MT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E7F47A9E-D4AE-A753-CE95-076D572DDBCD}"/>
              </a:ext>
            </a:extLst>
          </p:cNvPr>
          <p:cNvSpPr txBox="1"/>
          <p:nvPr/>
        </p:nvSpPr>
        <p:spPr>
          <a:xfrm>
            <a:off x="0" y="6581001"/>
            <a:ext cx="2596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Justin Johnson,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Yunzhu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Ruohan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Guo</a:t>
            </a:r>
          </a:p>
        </p:txBody>
      </p:sp>
      <p:sp>
        <p:nvSpPr>
          <p:cNvPr id="225" name="object 52"/>
          <p:cNvSpPr txBox="1"/>
          <p:nvPr/>
        </p:nvSpPr>
        <p:spPr>
          <a:xfrm>
            <a:off x="3077626" y="3306979"/>
            <a:ext cx="205547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25" dirty="0">
                <a:latin typeface="Arial MT"/>
                <a:cs typeface="Arial MT"/>
              </a:rPr>
              <a:t>Value </a:t>
            </a:r>
            <a:r>
              <a:rPr sz="1400" dirty="0">
                <a:latin typeface="Arial MT"/>
                <a:cs typeface="Arial MT"/>
              </a:rPr>
              <a:t>vectors: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b="1" dirty="0">
                <a:solidFill>
                  <a:srgbClr val="F1C131"/>
                </a:solidFill>
                <a:latin typeface="Arial"/>
                <a:cs typeface="Arial"/>
              </a:rPr>
              <a:t>v</a:t>
            </a:r>
            <a:r>
              <a:rPr sz="1400" b="1" spc="-20" dirty="0">
                <a:solidFill>
                  <a:srgbClr val="F1C131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Arial MT"/>
                <a:cs typeface="Arial MT"/>
              </a:rPr>
              <a:t>=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b="1" dirty="0" err="1">
                <a:latin typeface="Arial"/>
                <a:cs typeface="Arial"/>
              </a:rPr>
              <a:t>x</a:t>
            </a:r>
            <a:r>
              <a:rPr sz="1400" b="1" dirty="0" err="1">
                <a:solidFill>
                  <a:srgbClr val="F1C131"/>
                </a:solidFill>
                <a:latin typeface="Arial"/>
                <a:cs typeface="Arial"/>
              </a:rPr>
              <a:t>W</a:t>
            </a:r>
            <a:r>
              <a:rPr lang="en-US" sz="1400" b="1" baseline="-25000" dirty="0" err="1">
                <a:solidFill>
                  <a:srgbClr val="F1C131"/>
                </a:solidFill>
                <a:latin typeface="Arial"/>
                <a:cs typeface="Arial"/>
              </a:rPr>
              <a:t>v</a:t>
            </a:r>
            <a:endParaRPr sz="1400" baseline="-25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676" y="1016587"/>
            <a:ext cx="498502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000" b="0" spc="-10" dirty="0"/>
              <a:t>Positional</a:t>
            </a:r>
            <a:r>
              <a:rPr sz="3000" b="0" spc="-85" dirty="0"/>
              <a:t> </a:t>
            </a:r>
            <a:r>
              <a:rPr sz="3000" b="0" spc="-5" dirty="0"/>
              <a:t>encoding</a:t>
            </a:r>
            <a:endParaRPr sz="3000" b="0" dirty="0"/>
          </a:p>
        </p:txBody>
      </p:sp>
      <p:sp>
        <p:nvSpPr>
          <p:cNvPr id="3" name="object 3"/>
          <p:cNvSpPr txBox="1"/>
          <p:nvPr/>
        </p:nvSpPr>
        <p:spPr>
          <a:xfrm>
            <a:off x="3986376" y="1472379"/>
            <a:ext cx="12033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Options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for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i="1" spc="-5" dirty="0">
                <a:solidFill>
                  <a:srgbClr val="674EA7"/>
                </a:solidFill>
                <a:latin typeface="Arial"/>
                <a:cs typeface="Arial"/>
              </a:rPr>
              <a:t>pos</a:t>
            </a:r>
            <a:r>
              <a:rPr sz="1200" spc="-5" dirty="0">
                <a:solidFill>
                  <a:srgbClr val="674EA7"/>
                </a:solidFill>
                <a:latin typeface="Arial MT"/>
                <a:cs typeface="Arial MT"/>
              </a:rPr>
              <a:t>(.)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87876" y="1838138"/>
            <a:ext cx="18034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68300" algn="l"/>
              </a:tabLst>
            </a:pPr>
            <a:r>
              <a:rPr sz="1200" spc="-5" dirty="0">
                <a:latin typeface="Arial MT"/>
                <a:cs typeface="Arial MT"/>
              </a:rPr>
              <a:t>1.	Learn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lookup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table: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80126" y="2021018"/>
            <a:ext cx="3470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indent="-320675">
              <a:spcBef>
                <a:spcPts val="100"/>
              </a:spcBef>
              <a:buChar char="○"/>
              <a:tabLst>
                <a:tab pos="332740" algn="l"/>
                <a:tab pos="333375" algn="l"/>
              </a:tabLst>
            </a:pPr>
            <a:r>
              <a:rPr sz="1200" spc="-5" dirty="0">
                <a:latin typeface="Arial MT"/>
                <a:cs typeface="Arial MT"/>
              </a:rPr>
              <a:t>Lear</a:t>
            </a:r>
            <a:r>
              <a:rPr sz="1200" dirty="0">
                <a:latin typeface="Arial MT"/>
                <a:cs typeface="Arial MT"/>
              </a:rPr>
              <a:t>n</a:t>
            </a:r>
            <a:r>
              <a:rPr sz="1200" spc="-5" dirty="0">
                <a:latin typeface="Arial MT"/>
                <a:cs typeface="Arial MT"/>
              </a:rPr>
              <a:t> parameter</a:t>
            </a:r>
            <a:r>
              <a:rPr sz="1200" dirty="0">
                <a:latin typeface="Arial MT"/>
                <a:cs typeface="Arial MT"/>
              </a:rPr>
              <a:t>s</a:t>
            </a:r>
            <a:r>
              <a:rPr sz="1200" spc="-5" dirty="0">
                <a:latin typeface="Arial MT"/>
                <a:cs typeface="Arial MT"/>
              </a:rPr>
              <a:t> t</a:t>
            </a:r>
            <a:r>
              <a:rPr sz="1200" dirty="0">
                <a:latin typeface="Arial MT"/>
                <a:cs typeface="Arial MT"/>
              </a:rPr>
              <a:t>o</a:t>
            </a:r>
            <a:r>
              <a:rPr sz="1200" spc="-5" dirty="0">
                <a:latin typeface="Arial MT"/>
                <a:cs typeface="Arial MT"/>
              </a:rPr>
              <a:t> us</a:t>
            </a:r>
            <a:r>
              <a:rPr sz="1200" dirty="0">
                <a:latin typeface="Arial MT"/>
                <a:cs typeface="Arial MT"/>
              </a:rPr>
              <a:t>e</a:t>
            </a:r>
            <a:r>
              <a:rPr sz="1200" spc="-5" dirty="0">
                <a:latin typeface="Arial MT"/>
                <a:cs typeface="Arial MT"/>
              </a:rPr>
              <a:t> fo</a:t>
            </a:r>
            <a:r>
              <a:rPr sz="1200" dirty="0">
                <a:latin typeface="Arial MT"/>
                <a:cs typeface="Arial MT"/>
              </a:rPr>
              <a:t>r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i="1" spc="-5" dirty="0">
                <a:solidFill>
                  <a:srgbClr val="674EA7"/>
                </a:solidFill>
                <a:latin typeface="Arial"/>
                <a:cs typeface="Arial"/>
              </a:rPr>
              <a:t>po</a:t>
            </a:r>
            <a:r>
              <a:rPr sz="1200" i="1" dirty="0">
                <a:solidFill>
                  <a:srgbClr val="674EA7"/>
                </a:solidFill>
                <a:latin typeface="Arial"/>
                <a:cs typeface="Arial"/>
              </a:rPr>
              <a:t>s</a:t>
            </a:r>
            <a:r>
              <a:rPr sz="1200" dirty="0">
                <a:solidFill>
                  <a:srgbClr val="674EA7"/>
                </a:solidFill>
                <a:latin typeface="Arial MT"/>
                <a:cs typeface="Arial MT"/>
              </a:rPr>
              <a:t>(t) </a:t>
            </a:r>
            <a:r>
              <a:rPr sz="1200" spc="-5" dirty="0">
                <a:latin typeface="Arial MT"/>
                <a:cs typeface="Arial MT"/>
              </a:rPr>
              <a:t>fo</a:t>
            </a:r>
            <a:r>
              <a:rPr sz="1200" dirty="0">
                <a:latin typeface="Arial MT"/>
                <a:cs typeface="Arial MT"/>
              </a:rPr>
              <a:t>r </a:t>
            </a:r>
            <a:r>
              <a:rPr sz="1200" dirty="0">
                <a:solidFill>
                  <a:srgbClr val="674EA7"/>
                </a:solidFill>
                <a:latin typeface="Arial MT"/>
                <a:cs typeface="Arial MT"/>
              </a:rPr>
              <a:t>t</a:t>
            </a:r>
            <a:r>
              <a:rPr sz="1200" spc="-5" dirty="0">
                <a:solidFill>
                  <a:srgbClr val="674EA7"/>
                </a:solidFill>
                <a:latin typeface="Arial MT"/>
                <a:cs typeface="Arial MT"/>
              </a:rPr>
              <a:t> </a:t>
            </a:r>
            <a:r>
              <a:rPr sz="1200" spc="-665" dirty="0">
                <a:solidFill>
                  <a:srgbClr val="674EA7"/>
                </a:solidFill>
                <a:latin typeface="Arial MT"/>
                <a:cs typeface="Arial MT"/>
              </a:rPr>
              <a:t>ε</a:t>
            </a:r>
            <a:r>
              <a:rPr sz="1200" spc="-5" dirty="0">
                <a:solidFill>
                  <a:srgbClr val="674EA7"/>
                </a:solidFill>
                <a:latin typeface="Arial MT"/>
                <a:cs typeface="Arial MT"/>
              </a:rPr>
              <a:t> [0</a:t>
            </a:r>
            <a:r>
              <a:rPr sz="1200" dirty="0">
                <a:solidFill>
                  <a:srgbClr val="674EA7"/>
                </a:solidFill>
                <a:latin typeface="Arial MT"/>
                <a:cs typeface="Arial MT"/>
              </a:rPr>
              <a:t>,</a:t>
            </a:r>
            <a:r>
              <a:rPr sz="1200" spc="-5" dirty="0">
                <a:solidFill>
                  <a:srgbClr val="674EA7"/>
                </a:solidFill>
                <a:latin typeface="Arial MT"/>
                <a:cs typeface="Arial MT"/>
              </a:rPr>
              <a:t> T)</a:t>
            </a:r>
            <a:endParaRPr sz="1200">
              <a:latin typeface="Arial MT"/>
              <a:cs typeface="Arial MT"/>
            </a:endParaRPr>
          </a:p>
          <a:p>
            <a:pPr marL="332740" indent="-320675">
              <a:buChar char="○"/>
              <a:tabLst>
                <a:tab pos="332740" algn="l"/>
                <a:tab pos="333375" algn="l"/>
              </a:tabLst>
            </a:pPr>
            <a:r>
              <a:rPr sz="1200" spc="-5" dirty="0">
                <a:latin typeface="Arial MT"/>
                <a:cs typeface="Arial MT"/>
              </a:rPr>
              <a:t>Lookup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table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contains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x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parameters.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86376" y="3574679"/>
            <a:ext cx="14484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Desiderata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of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i="1" spc="-5" dirty="0">
                <a:solidFill>
                  <a:srgbClr val="674EA7"/>
                </a:solidFill>
                <a:latin typeface="Arial"/>
                <a:cs typeface="Arial"/>
              </a:rPr>
              <a:t>pos</a:t>
            </a:r>
            <a:r>
              <a:rPr sz="1200" spc="-5" dirty="0">
                <a:solidFill>
                  <a:srgbClr val="674EA7"/>
                </a:solidFill>
                <a:latin typeface="Arial MT"/>
                <a:cs typeface="Arial MT"/>
              </a:rPr>
              <a:t>(.)</a:t>
            </a:r>
            <a:r>
              <a:rPr sz="1200" spc="-20" dirty="0">
                <a:solidFill>
                  <a:srgbClr val="674EA7"/>
                </a:solidFill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: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87877" y="3757559"/>
            <a:ext cx="3772535" cy="1305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432434" indent="-356235">
              <a:spcBef>
                <a:spcPts val="100"/>
              </a:spcBef>
              <a:buAutoNum type="arabicPeriod"/>
              <a:tabLst>
                <a:tab pos="368300" algn="l"/>
                <a:tab pos="368935" algn="l"/>
              </a:tabLst>
            </a:pPr>
            <a:r>
              <a:rPr sz="1200" spc="-5" dirty="0">
                <a:latin typeface="Arial MT"/>
                <a:cs typeface="Arial MT"/>
              </a:rPr>
              <a:t>It </a:t>
            </a:r>
            <a:r>
              <a:rPr sz="1200" dirty="0">
                <a:latin typeface="Arial MT"/>
                <a:cs typeface="Arial MT"/>
              </a:rPr>
              <a:t>should </a:t>
            </a:r>
            <a:r>
              <a:rPr sz="1200" spc="-5" dirty="0">
                <a:latin typeface="Arial MT"/>
                <a:cs typeface="Arial MT"/>
              </a:rPr>
              <a:t>output </a:t>
            </a:r>
            <a:r>
              <a:rPr sz="1200" dirty="0">
                <a:latin typeface="Arial MT"/>
                <a:cs typeface="Arial MT"/>
              </a:rPr>
              <a:t>a </a:t>
            </a:r>
            <a:r>
              <a:rPr sz="1200" b="1" spc="-5" dirty="0">
                <a:latin typeface="Arial"/>
                <a:cs typeface="Arial"/>
              </a:rPr>
              <a:t>unique </a:t>
            </a:r>
            <a:r>
              <a:rPr sz="1200" spc="-5" dirty="0">
                <a:latin typeface="Arial MT"/>
                <a:cs typeface="Arial MT"/>
              </a:rPr>
              <a:t>encoding for each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time-step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(word’s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position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sentence)</a:t>
            </a:r>
            <a:endParaRPr sz="1200">
              <a:latin typeface="Arial MT"/>
              <a:cs typeface="Arial MT"/>
            </a:endParaRPr>
          </a:p>
          <a:p>
            <a:pPr marL="368300" marR="5080" indent="-356235">
              <a:buAutoNum type="arabicPeriod"/>
              <a:tabLst>
                <a:tab pos="368300" algn="l"/>
                <a:tab pos="368935" algn="l"/>
              </a:tabLst>
            </a:pPr>
            <a:r>
              <a:rPr sz="1200" b="1" spc="-5" dirty="0">
                <a:latin typeface="Arial"/>
                <a:cs typeface="Arial"/>
              </a:rPr>
              <a:t>Distance </a:t>
            </a:r>
            <a:r>
              <a:rPr sz="1200" spc="-5" dirty="0">
                <a:latin typeface="Arial MT"/>
                <a:cs typeface="Arial MT"/>
              </a:rPr>
              <a:t>between any two time-steps </a:t>
            </a:r>
            <a:r>
              <a:rPr sz="1200" dirty="0">
                <a:latin typeface="Arial MT"/>
                <a:cs typeface="Arial MT"/>
              </a:rPr>
              <a:t>should </a:t>
            </a:r>
            <a:r>
              <a:rPr sz="1200" spc="-5" dirty="0">
                <a:latin typeface="Arial MT"/>
                <a:cs typeface="Arial MT"/>
              </a:rPr>
              <a:t>be </a:t>
            </a:r>
            <a:r>
              <a:rPr sz="1200" dirty="0">
                <a:latin typeface="Arial MT"/>
                <a:cs typeface="Arial MT"/>
              </a:rPr>
              <a:t> consistent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across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sentences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with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10" dirty="0">
                <a:latin typeface="Arial MT"/>
                <a:cs typeface="Arial MT"/>
              </a:rPr>
              <a:t>different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lengths.</a:t>
            </a:r>
            <a:endParaRPr sz="1200">
              <a:latin typeface="Arial MT"/>
              <a:cs typeface="Arial MT"/>
            </a:endParaRPr>
          </a:p>
          <a:p>
            <a:pPr marL="368300" marR="33020" indent="-356235">
              <a:buAutoNum type="arabicPeriod"/>
              <a:tabLst>
                <a:tab pos="368300" algn="l"/>
                <a:tab pos="368935" algn="l"/>
              </a:tabLst>
            </a:pPr>
            <a:r>
              <a:rPr sz="1200" spc="-5" dirty="0">
                <a:latin typeface="Arial MT"/>
                <a:cs typeface="Arial MT"/>
              </a:rPr>
              <a:t>Our </a:t>
            </a:r>
            <a:r>
              <a:rPr sz="1200" dirty="0">
                <a:latin typeface="Arial MT"/>
                <a:cs typeface="Arial MT"/>
              </a:rPr>
              <a:t>model should </a:t>
            </a:r>
            <a:r>
              <a:rPr sz="1200" spc="-5" dirty="0">
                <a:latin typeface="Arial MT"/>
                <a:cs typeface="Arial MT"/>
              </a:rPr>
              <a:t>generalize to </a:t>
            </a:r>
            <a:r>
              <a:rPr sz="1200" b="1" spc="-5" dirty="0">
                <a:latin typeface="Arial"/>
                <a:cs typeface="Arial"/>
              </a:rPr>
              <a:t>longer </a:t>
            </a:r>
            <a:r>
              <a:rPr sz="1200" dirty="0">
                <a:latin typeface="Arial MT"/>
                <a:cs typeface="Arial MT"/>
              </a:rPr>
              <a:t>sentences </a:t>
            </a:r>
            <a:r>
              <a:rPr sz="1200" spc="-3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without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any</a:t>
            </a:r>
            <a:r>
              <a:rPr sz="1200" spc="-10" dirty="0">
                <a:latin typeface="Arial MT"/>
                <a:cs typeface="Arial MT"/>
              </a:rPr>
              <a:t> efforts.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Its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values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should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bounded.</a:t>
            </a:r>
            <a:endParaRPr sz="1200">
              <a:latin typeface="Arial MT"/>
              <a:cs typeface="Arial MT"/>
            </a:endParaRPr>
          </a:p>
          <a:p>
            <a:pPr marL="368300" indent="-356235">
              <a:buAutoNum type="arabicPeriod"/>
              <a:tabLst>
                <a:tab pos="368300" algn="l"/>
                <a:tab pos="368935" algn="l"/>
              </a:tabLst>
            </a:pPr>
            <a:r>
              <a:rPr sz="1200" spc="-5" dirty="0">
                <a:latin typeface="Arial MT"/>
                <a:cs typeface="Arial MT"/>
              </a:rPr>
              <a:t>It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must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be</a:t>
            </a:r>
            <a:r>
              <a:rPr sz="1200" spc="-10" dirty="0">
                <a:latin typeface="Arial MT"/>
                <a:cs typeface="Arial MT"/>
              </a:rPr>
              <a:t> </a:t>
            </a:r>
            <a:r>
              <a:rPr sz="1200" b="1" spc="-5" dirty="0">
                <a:latin typeface="Arial"/>
                <a:cs typeface="Arial"/>
              </a:rPr>
              <a:t>deterministic</a:t>
            </a:r>
            <a:r>
              <a:rPr sz="1200" spc="-5" dirty="0">
                <a:latin typeface="Arial MT"/>
                <a:cs typeface="Arial MT"/>
              </a:rPr>
              <a:t>.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101564" y="2358753"/>
            <a:ext cx="1039494" cy="730250"/>
            <a:chOff x="1101564" y="1501503"/>
            <a:chExt cx="1039494" cy="730250"/>
          </a:xfrm>
        </p:grpSpPr>
        <p:sp>
          <p:nvSpPr>
            <p:cNvPr id="9" name="object 9"/>
            <p:cNvSpPr/>
            <p:nvPr/>
          </p:nvSpPr>
          <p:spPr>
            <a:xfrm>
              <a:off x="1815126" y="1667663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B4A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815126" y="1667663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60726" y="1667663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B4A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60726" y="1667663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06326" y="1667663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B4A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06326" y="1667663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606868" y="1549466"/>
              <a:ext cx="3175" cy="85725"/>
            </a:xfrm>
            <a:custGeom>
              <a:avLst/>
              <a:gdLst/>
              <a:ahLst/>
              <a:cxnLst/>
              <a:rect l="l" t="t" r="r" b="b"/>
              <a:pathLst>
                <a:path w="3175" h="85725">
                  <a:moveTo>
                    <a:pt x="1440" y="-4762"/>
                  </a:moveTo>
                  <a:lnTo>
                    <a:pt x="1440" y="90444"/>
                  </a:lnTo>
                </a:path>
              </a:pathLst>
            </a:custGeom>
            <a:ln w="12405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591145" y="1506265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5">
                  <a:moveTo>
                    <a:pt x="0" y="43729"/>
                  </a:moveTo>
                  <a:lnTo>
                    <a:pt x="14271" y="0"/>
                  </a:lnTo>
                  <a:lnTo>
                    <a:pt x="31447" y="42672"/>
                  </a:lnTo>
                  <a:lnTo>
                    <a:pt x="0" y="43729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591145" y="1506265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5">
                  <a:moveTo>
                    <a:pt x="31447" y="42672"/>
                  </a:moveTo>
                  <a:lnTo>
                    <a:pt x="14271" y="0"/>
                  </a:lnTo>
                  <a:lnTo>
                    <a:pt x="0" y="43729"/>
                  </a:lnTo>
                  <a:lnTo>
                    <a:pt x="31447" y="42672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815126" y="1947263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B4A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815126" y="1947263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460726" y="1947263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B4A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60726" y="1947263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06326" y="1947263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B4A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106326" y="1947263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1149702" y="2554478"/>
            <a:ext cx="956310" cy="481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spcBef>
                <a:spcPts val="100"/>
              </a:spcBef>
              <a:tabLst>
                <a:tab pos="405130" algn="l"/>
                <a:tab pos="759460" algn="l"/>
              </a:tabLst>
            </a:pPr>
            <a:r>
              <a:rPr sz="1200" dirty="0">
                <a:latin typeface="Arial MT"/>
                <a:cs typeface="Arial MT"/>
              </a:rPr>
              <a:t>x</a:t>
            </a:r>
            <a:r>
              <a:rPr sz="1200" baseline="-31250" dirty="0">
                <a:latin typeface="Arial MT"/>
                <a:cs typeface="Arial MT"/>
              </a:rPr>
              <a:t>0	</a:t>
            </a:r>
            <a:r>
              <a:rPr sz="1200" dirty="0">
                <a:latin typeface="Arial MT"/>
                <a:cs typeface="Arial MT"/>
              </a:rPr>
              <a:t>x</a:t>
            </a:r>
            <a:r>
              <a:rPr sz="1200" baseline="-31250" dirty="0">
                <a:latin typeface="Arial MT"/>
                <a:cs typeface="Arial MT"/>
              </a:rPr>
              <a:t>1	</a:t>
            </a:r>
            <a:r>
              <a:rPr sz="1200" dirty="0">
                <a:latin typeface="Arial MT"/>
                <a:cs typeface="Arial MT"/>
              </a:rPr>
              <a:t>x</a:t>
            </a:r>
            <a:r>
              <a:rPr sz="1200" baseline="-31250" dirty="0">
                <a:latin typeface="Arial MT"/>
                <a:cs typeface="Arial MT"/>
              </a:rPr>
              <a:t>2</a:t>
            </a:r>
            <a:endParaRPr sz="1200" baseline="-31250">
              <a:latin typeface="Arial MT"/>
              <a:cs typeface="Arial MT"/>
            </a:endParaRPr>
          </a:p>
          <a:p>
            <a:pPr marL="52069">
              <a:spcBef>
                <a:spcPts val="825"/>
              </a:spcBef>
              <a:tabLst>
                <a:tab pos="406400" algn="l"/>
                <a:tab pos="760730" algn="l"/>
              </a:tabLst>
            </a:pPr>
            <a:r>
              <a:rPr sz="1100" spc="5" dirty="0">
                <a:latin typeface="Arial MT"/>
                <a:cs typeface="Arial MT"/>
              </a:rPr>
              <a:t>p</a:t>
            </a:r>
            <a:r>
              <a:rPr sz="1050" spc="7" baseline="-31746" dirty="0">
                <a:latin typeface="Arial MT"/>
                <a:cs typeface="Arial MT"/>
              </a:rPr>
              <a:t>0	</a:t>
            </a:r>
            <a:r>
              <a:rPr sz="1100" spc="5" dirty="0">
                <a:latin typeface="Arial MT"/>
                <a:cs typeface="Arial MT"/>
              </a:rPr>
              <a:t>p</a:t>
            </a:r>
            <a:r>
              <a:rPr sz="1050" spc="7" baseline="-31746" dirty="0">
                <a:latin typeface="Arial MT"/>
                <a:cs typeface="Arial MT"/>
              </a:rPr>
              <a:t>1	</a:t>
            </a:r>
            <a:r>
              <a:rPr sz="1100" spc="5" dirty="0">
                <a:latin typeface="Arial MT"/>
                <a:cs typeface="Arial MT"/>
              </a:rPr>
              <a:t>p</a:t>
            </a:r>
            <a:r>
              <a:rPr sz="1050" spc="7" baseline="-31746" dirty="0">
                <a:latin typeface="Arial MT"/>
                <a:cs typeface="Arial MT"/>
              </a:rPr>
              <a:t>2</a:t>
            </a:r>
            <a:endParaRPr sz="1050" baseline="-31746">
              <a:latin typeface="Arial MT"/>
              <a:cs typeface="Arial MT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87251" y="2107396"/>
            <a:ext cx="1245235" cy="226344"/>
          </a:xfrm>
          <a:prstGeom prst="rect">
            <a:avLst/>
          </a:prstGeom>
          <a:solidFill>
            <a:srgbClr val="FCE4CD">
              <a:alpha val="42352"/>
            </a:srgbClr>
          </a:solidFill>
          <a:ln w="19049">
            <a:solidFill>
              <a:srgbClr val="FF9900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marL="85725">
              <a:spcBef>
                <a:spcPts val="85"/>
              </a:spcBef>
            </a:pPr>
            <a:r>
              <a:rPr sz="1400" dirty="0">
                <a:latin typeface="Arial MT"/>
                <a:cs typeface="Arial MT"/>
              </a:rPr>
              <a:t>self-attention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1095038" y="1632687"/>
            <a:ext cx="1029969" cy="289560"/>
            <a:chOff x="1095037" y="775437"/>
            <a:chExt cx="1029969" cy="289560"/>
          </a:xfrm>
        </p:grpSpPr>
        <p:sp>
          <p:nvSpPr>
            <p:cNvPr id="27" name="object 27"/>
            <p:cNvSpPr/>
            <p:nvPr/>
          </p:nvSpPr>
          <p:spPr>
            <a:xfrm>
              <a:off x="1449250" y="780200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4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FCE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449250" y="780200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4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798699" y="780200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4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FCE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798699" y="780200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4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099800" y="780200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4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FCE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099800" y="780200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4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056474" y="1599709"/>
            <a:ext cx="1121410" cy="265457"/>
          </a:xfrm>
          <a:prstGeom prst="rect">
            <a:avLst/>
          </a:prstGeom>
          <a:solidFill>
            <a:srgbClr val="FCE4CD">
              <a:alpha val="30195"/>
            </a:srgbClr>
          </a:solidFill>
          <a:ln w="19049">
            <a:solidFill>
              <a:srgbClr val="B45F06"/>
            </a:solidFill>
          </a:ln>
        </p:spPr>
        <p:txBody>
          <a:bodyPr vert="horz" wrap="square" lIns="0" tIns="80010" rIns="0" bIns="0" rtlCol="0">
            <a:spAutoFit/>
          </a:bodyPr>
          <a:lstStyle/>
          <a:p>
            <a:pPr marL="137160">
              <a:spcBef>
                <a:spcPts val="630"/>
              </a:spcBef>
              <a:tabLst>
                <a:tab pos="486409" algn="l"/>
                <a:tab pos="836294" algn="l"/>
              </a:tabLst>
            </a:pPr>
            <a:r>
              <a:rPr sz="1200" dirty="0">
                <a:latin typeface="Arial MT"/>
                <a:cs typeface="Arial MT"/>
              </a:rPr>
              <a:t>y</a:t>
            </a:r>
            <a:r>
              <a:rPr sz="1200" baseline="-31250" dirty="0">
                <a:latin typeface="Arial MT"/>
                <a:cs typeface="Arial MT"/>
              </a:rPr>
              <a:t>0	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baseline="-31250" dirty="0">
                <a:latin typeface="Arial MT"/>
                <a:cs typeface="Arial MT"/>
              </a:rPr>
              <a:t>1	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baseline="-31250" dirty="0">
                <a:latin typeface="Arial MT"/>
                <a:cs typeface="Arial MT"/>
              </a:rPr>
              <a:t>2</a:t>
            </a:r>
            <a:endParaRPr sz="1200" baseline="-31250">
              <a:latin typeface="Arial MT"/>
              <a:cs typeface="Arial MT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594065" y="1958444"/>
            <a:ext cx="41275" cy="154305"/>
            <a:chOff x="1594064" y="1101193"/>
            <a:chExt cx="41275" cy="154305"/>
          </a:xfrm>
        </p:grpSpPr>
        <p:sp>
          <p:nvSpPr>
            <p:cNvPr id="35" name="object 35"/>
            <p:cNvSpPr/>
            <p:nvPr/>
          </p:nvSpPr>
          <p:spPr>
            <a:xfrm>
              <a:off x="1609749" y="1149132"/>
              <a:ext cx="5080" cy="101600"/>
            </a:xfrm>
            <a:custGeom>
              <a:avLst/>
              <a:gdLst/>
              <a:ahLst/>
              <a:cxnLst/>
              <a:rect l="l" t="t" r="r" b="b"/>
              <a:pathLst>
                <a:path w="5080" h="101600">
                  <a:moveTo>
                    <a:pt x="2395" y="-4762"/>
                  </a:moveTo>
                  <a:lnTo>
                    <a:pt x="2395" y="105776"/>
                  </a:lnTo>
                </a:path>
              </a:pathLst>
            </a:custGeom>
            <a:ln w="14316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98826" y="1105956"/>
              <a:ext cx="31750" cy="44450"/>
            </a:xfrm>
            <a:custGeom>
              <a:avLst/>
              <a:gdLst/>
              <a:ahLst/>
              <a:cxnLst/>
              <a:rect l="l" t="t" r="r" b="b"/>
              <a:pathLst>
                <a:path w="31750" h="44450">
                  <a:moveTo>
                    <a:pt x="31430" y="43922"/>
                  </a:moveTo>
                  <a:lnTo>
                    <a:pt x="0" y="42431"/>
                  </a:lnTo>
                  <a:lnTo>
                    <a:pt x="17763" y="0"/>
                  </a:lnTo>
                  <a:lnTo>
                    <a:pt x="31430" y="43922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598826" y="1105956"/>
              <a:ext cx="31750" cy="44450"/>
            </a:xfrm>
            <a:custGeom>
              <a:avLst/>
              <a:gdLst/>
              <a:ahLst/>
              <a:cxnLst/>
              <a:rect l="l" t="t" r="r" b="b"/>
              <a:pathLst>
                <a:path w="31750" h="44450">
                  <a:moveTo>
                    <a:pt x="31430" y="43922"/>
                  </a:moveTo>
                  <a:lnTo>
                    <a:pt x="17763" y="0"/>
                  </a:lnTo>
                  <a:lnTo>
                    <a:pt x="0" y="42431"/>
                  </a:lnTo>
                  <a:lnTo>
                    <a:pt x="31430" y="43922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719175" y="2482875"/>
            <a:ext cx="1812289" cy="1486535"/>
            <a:chOff x="719174" y="1625624"/>
            <a:chExt cx="1812289" cy="1486535"/>
          </a:xfrm>
        </p:grpSpPr>
        <p:sp>
          <p:nvSpPr>
            <p:cNvPr id="39" name="object 39"/>
            <p:cNvSpPr/>
            <p:nvPr/>
          </p:nvSpPr>
          <p:spPr>
            <a:xfrm>
              <a:off x="1049049" y="1635149"/>
              <a:ext cx="1121410" cy="629285"/>
            </a:xfrm>
            <a:custGeom>
              <a:avLst/>
              <a:gdLst/>
              <a:ahLst/>
              <a:cxnLst/>
              <a:rect l="l" t="t" r="r" b="b"/>
              <a:pathLst>
                <a:path w="1121410" h="629285">
                  <a:moveTo>
                    <a:pt x="1121399" y="628799"/>
                  </a:moveTo>
                  <a:lnTo>
                    <a:pt x="0" y="628799"/>
                  </a:lnTo>
                  <a:lnTo>
                    <a:pt x="0" y="0"/>
                  </a:lnTo>
                  <a:lnTo>
                    <a:pt x="1121399" y="0"/>
                  </a:lnTo>
                  <a:lnTo>
                    <a:pt x="1121399" y="628799"/>
                  </a:lnTo>
                  <a:close/>
                </a:path>
              </a:pathLst>
            </a:custGeom>
            <a:solidFill>
              <a:srgbClr val="D9D1E9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049049" y="1635149"/>
              <a:ext cx="1121410" cy="629285"/>
            </a:xfrm>
            <a:custGeom>
              <a:avLst/>
              <a:gdLst/>
              <a:ahLst/>
              <a:cxnLst/>
              <a:rect l="l" t="t" r="r" b="b"/>
              <a:pathLst>
                <a:path w="1121410" h="629285">
                  <a:moveTo>
                    <a:pt x="0" y="0"/>
                  </a:moveTo>
                  <a:lnTo>
                    <a:pt x="1121399" y="0"/>
                  </a:lnTo>
                  <a:lnTo>
                    <a:pt x="1121399" y="628799"/>
                  </a:lnTo>
                  <a:lnTo>
                    <a:pt x="0" y="6287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674E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28699" y="2393875"/>
              <a:ext cx="1793239" cy="249554"/>
            </a:xfrm>
            <a:custGeom>
              <a:avLst/>
              <a:gdLst/>
              <a:ahLst/>
              <a:cxnLst/>
              <a:rect l="l" t="t" r="r" b="b"/>
              <a:pathLst>
                <a:path w="1793239" h="249555">
                  <a:moveTo>
                    <a:pt x="1793099" y="249299"/>
                  </a:moveTo>
                  <a:lnTo>
                    <a:pt x="0" y="249299"/>
                  </a:lnTo>
                  <a:lnTo>
                    <a:pt x="0" y="0"/>
                  </a:lnTo>
                  <a:lnTo>
                    <a:pt x="1793099" y="0"/>
                  </a:lnTo>
                  <a:lnTo>
                    <a:pt x="1793099" y="249299"/>
                  </a:lnTo>
                  <a:close/>
                </a:path>
              </a:pathLst>
            </a:custGeom>
            <a:solidFill>
              <a:srgbClr val="D9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28699" y="2393875"/>
              <a:ext cx="1793239" cy="249554"/>
            </a:xfrm>
            <a:custGeom>
              <a:avLst/>
              <a:gdLst/>
              <a:ahLst/>
              <a:cxnLst/>
              <a:rect l="l" t="t" r="r" b="b"/>
              <a:pathLst>
                <a:path w="1793239" h="249555">
                  <a:moveTo>
                    <a:pt x="0" y="0"/>
                  </a:moveTo>
                  <a:lnTo>
                    <a:pt x="1793099" y="0"/>
                  </a:lnTo>
                  <a:lnTo>
                    <a:pt x="1793099" y="249299"/>
                  </a:lnTo>
                  <a:lnTo>
                    <a:pt x="0" y="2492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674E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22792" y="2296506"/>
              <a:ext cx="2540" cy="97790"/>
            </a:xfrm>
            <a:custGeom>
              <a:avLst/>
              <a:gdLst/>
              <a:ahLst/>
              <a:cxnLst/>
              <a:rect l="l" t="t" r="r" b="b"/>
              <a:pathLst>
                <a:path w="2540" h="97789">
                  <a:moveTo>
                    <a:pt x="1228" y="-4762"/>
                  </a:moveTo>
                  <a:lnTo>
                    <a:pt x="1228" y="102130"/>
                  </a:lnTo>
                </a:path>
              </a:pathLst>
            </a:custGeom>
            <a:ln w="11982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607064" y="2253295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0" y="43608"/>
                  </a:moveTo>
                  <a:lnTo>
                    <a:pt x="14636" y="0"/>
                  </a:lnTo>
                  <a:lnTo>
                    <a:pt x="31455" y="42814"/>
                  </a:lnTo>
                  <a:lnTo>
                    <a:pt x="0" y="43608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607064" y="2253295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55" y="42814"/>
                  </a:moveTo>
                  <a:lnTo>
                    <a:pt x="14636" y="0"/>
                  </a:lnTo>
                  <a:lnTo>
                    <a:pt x="0" y="43608"/>
                  </a:lnTo>
                  <a:lnTo>
                    <a:pt x="31455" y="42814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626709" y="2700306"/>
              <a:ext cx="2540" cy="95885"/>
            </a:xfrm>
            <a:custGeom>
              <a:avLst/>
              <a:gdLst/>
              <a:ahLst/>
              <a:cxnLst/>
              <a:rect l="l" t="t" r="r" b="b"/>
              <a:pathLst>
                <a:path w="2539" h="95885">
                  <a:moveTo>
                    <a:pt x="1220" y="-4762"/>
                  </a:moveTo>
                  <a:lnTo>
                    <a:pt x="1220" y="100330"/>
                  </a:lnTo>
                </a:path>
              </a:pathLst>
            </a:custGeom>
            <a:ln w="11965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610981" y="2657095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0" y="43612"/>
                  </a:moveTo>
                  <a:lnTo>
                    <a:pt x="14624" y="0"/>
                  </a:lnTo>
                  <a:lnTo>
                    <a:pt x="31455" y="42809"/>
                  </a:lnTo>
                  <a:lnTo>
                    <a:pt x="0" y="43612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610981" y="2657095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55" y="42809"/>
                  </a:moveTo>
                  <a:lnTo>
                    <a:pt x="14624" y="0"/>
                  </a:lnTo>
                  <a:lnTo>
                    <a:pt x="0" y="43612"/>
                  </a:lnTo>
                  <a:lnTo>
                    <a:pt x="31455" y="42809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830627" y="2827539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B4A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830627" y="2827539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476226" y="2827539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B4A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476226" y="2827539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121826" y="2827539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B4A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121826" y="2827539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473500" y="3249283"/>
            <a:ext cx="2383790" cy="194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9740"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position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encoding</a:t>
            </a:r>
            <a:endParaRPr sz="1400">
              <a:latin typeface="Arial MT"/>
              <a:cs typeface="Arial MT"/>
            </a:endParaRPr>
          </a:p>
          <a:p>
            <a:pPr>
              <a:spcBef>
                <a:spcPts val="25"/>
              </a:spcBef>
            </a:pPr>
            <a:endParaRPr sz="1700">
              <a:latin typeface="Arial MT"/>
              <a:cs typeface="Arial MT"/>
            </a:endParaRPr>
          </a:p>
          <a:p>
            <a:pPr marL="742315">
              <a:tabLst>
                <a:tab pos="1096645" algn="l"/>
                <a:tab pos="1450975" algn="l"/>
              </a:tabLst>
            </a:pPr>
            <a:r>
              <a:rPr sz="1200" dirty="0">
                <a:latin typeface="Arial MT"/>
                <a:cs typeface="Arial MT"/>
              </a:rPr>
              <a:t>x</a:t>
            </a:r>
            <a:r>
              <a:rPr sz="1200" baseline="-31250" dirty="0">
                <a:latin typeface="Arial MT"/>
                <a:cs typeface="Arial MT"/>
              </a:rPr>
              <a:t>0	</a:t>
            </a:r>
            <a:r>
              <a:rPr sz="1200" dirty="0">
                <a:latin typeface="Arial MT"/>
                <a:cs typeface="Arial MT"/>
              </a:rPr>
              <a:t>x</a:t>
            </a:r>
            <a:r>
              <a:rPr sz="1200" baseline="-31250" dirty="0">
                <a:latin typeface="Arial MT"/>
                <a:cs typeface="Arial MT"/>
              </a:rPr>
              <a:t>1	</a:t>
            </a:r>
            <a:r>
              <a:rPr sz="1200" dirty="0">
                <a:latin typeface="Arial MT"/>
                <a:cs typeface="Arial MT"/>
              </a:rPr>
              <a:t>x</a:t>
            </a:r>
            <a:r>
              <a:rPr sz="1200" baseline="-31250" dirty="0">
                <a:latin typeface="Arial MT"/>
                <a:cs typeface="Arial MT"/>
              </a:rPr>
              <a:t>2</a:t>
            </a:r>
            <a:endParaRPr sz="1200" baseline="-31250">
              <a:latin typeface="Arial MT"/>
              <a:cs typeface="Arial MT"/>
            </a:endParaRPr>
          </a:p>
          <a:p>
            <a:pPr marL="50800" marR="43180">
              <a:spcBef>
                <a:spcPts val="1355"/>
              </a:spcBef>
            </a:pPr>
            <a:r>
              <a:rPr sz="1200" spc="-5" dirty="0">
                <a:latin typeface="Arial MT"/>
                <a:cs typeface="Arial MT"/>
              </a:rPr>
              <a:t>Concatenate </a:t>
            </a:r>
            <a:r>
              <a:rPr sz="1200" dirty="0">
                <a:latin typeface="Arial MT"/>
                <a:cs typeface="Arial MT"/>
              </a:rPr>
              <a:t>special </a:t>
            </a:r>
            <a:r>
              <a:rPr sz="1200" spc="-5" dirty="0">
                <a:latin typeface="Arial MT"/>
                <a:cs typeface="Arial MT"/>
              </a:rPr>
              <a:t>positional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encoding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674EA7"/>
                </a:solidFill>
                <a:latin typeface="Arial MT"/>
                <a:cs typeface="Arial MT"/>
              </a:rPr>
              <a:t>p</a:t>
            </a:r>
            <a:r>
              <a:rPr sz="1200" baseline="-31250" dirty="0">
                <a:solidFill>
                  <a:srgbClr val="674EA7"/>
                </a:solidFill>
                <a:latin typeface="Arial MT"/>
                <a:cs typeface="Arial MT"/>
              </a:rPr>
              <a:t>j</a:t>
            </a:r>
            <a:r>
              <a:rPr sz="1200" spc="142" baseline="-31250" dirty="0">
                <a:solidFill>
                  <a:srgbClr val="674EA7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to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each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input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vector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674EA7"/>
                </a:solidFill>
                <a:latin typeface="Arial MT"/>
                <a:cs typeface="Arial MT"/>
              </a:rPr>
              <a:t>x</a:t>
            </a:r>
            <a:r>
              <a:rPr sz="1200" baseline="-31250" dirty="0">
                <a:solidFill>
                  <a:srgbClr val="674EA7"/>
                </a:solidFill>
                <a:latin typeface="Arial MT"/>
                <a:cs typeface="Arial MT"/>
              </a:rPr>
              <a:t>j</a:t>
            </a:r>
            <a:endParaRPr sz="1200" baseline="-31250">
              <a:latin typeface="Arial MT"/>
              <a:cs typeface="Arial MT"/>
            </a:endParaRPr>
          </a:p>
          <a:p>
            <a:pPr marL="50800" marR="263525">
              <a:spcBef>
                <a:spcPts val="1440"/>
              </a:spcBef>
            </a:pPr>
            <a:r>
              <a:rPr sz="1200" spc="-15" dirty="0">
                <a:latin typeface="Arial MT"/>
                <a:cs typeface="Arial MT"/>
              </a:rPr>
              <a:t>We </a:t>
            </a:r>
            <a:r>
              <a:rPr sz="1200" spc="-5" dirty="0">
                <a:latin typeface="Arial MT"/>
                <a:cs typeface="Arial MT"/>
              </a:rPr>
              <a:t>use </a:t>
            </a:r>
            <a:r>
              <a:rPr sz="1200" dirty="0">
                <a:latin typeface="Arial MT"/>
                <a:cs typeface="Arial MT"/>
              </a:rPr>
              <a:t>a </a:t>
            </a:r>
            <a:r>
              <a:rPr sz="1200" spc="-5" dirty="0">
                <a:latin typeface="Arial MT"/>
                <a:cs typeface="Arial MT"/>
              </a:rPr>
              <a:t>function </a:t>
            </a:r>
            <a:r>
              <a:rPr sz="1200" i="1" spc="-5" dirty="0">
                <a:solidFill>
                  <a:srgbClr val="674EA7"/>
                </a:solidFill>
                <a:latin typeface="Arial"/>
                <a:cs typeface="Arial"/>
              </a:rPr>
              <a:t>pos</a:t>
            </a:r>
            <a:r>
              <a:rPr sz="1200" spc="-5" dirty="0">
                <a:solidFill>
                  <a:srgbClr val="674EA7"/>
                </a:solidFill>
                <a:latin typeface="Arial MT"/>
                <a:cs typeface="Arial MT"/>
              </a:rPr>
              <a:t>: </a:t>
            </a:r>
            <a:r>
              <a:rPr sz="1200" dirty="0">
                <a:solidFill>
                  <a:srgbClr val="674EA7"/>
                </a:solidFill>
                <a:latin typeface="Arial MT"/>
                <a:cs typeface="Arial MT"/>
              </a:rPr>
              <a:t>N →R</a:t>
            </a:r>
            <a:r>
              <a:rPr sz="1200" baseline="31250" dirty="0">
                <a:solidFill>
                  <a:srgbClr val="674EA7"/>
                </a:solidFill>
                <a:latin typeface="Arial MT"/>
                <a:cs typeface="Arial MT"/>
              </a:rPr>
              <a:t>d </a:t>
            </a:r>
            <a:r>
              <a:rPr sz="1200" spc="-315" baseline="31250" dirty="0">
                <a:solidFill>
                  <a:srgbClr val="674EA7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to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process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the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position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674EA7"/>
                </a:solidFill>
                <a:latin typeface="Arial MT"/>
                <a:cs typeface="Arial MT"/>
              </a:rPr>
              <a:t>j</a:t>
            </a:r>
            <a:r>
              <a:rPr sz="1200" spc="-15" dirty="0">
                <a:solidFill>
                  <a:srgbClr val="674EA7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of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the</a:t>
            </a:r>
            <a:endParaRPr sz="1200">
              <a:latin typeface="Arial MT"/>
              <a:cs typeface="Arial MT"/>
            </a:endParaRPr>
          </a:p>
          <a:p>
            <a:pPr marL="50800"/>
            <a:r>
              <a:rPr sz="1200" dirty="0">
                <a:latin typeface="Arial MT"/>
                <a:cs typeface="Arial MT"/>
              </a:rPr>
              <a:t>vector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into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d-dimensional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vector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1058899" y="3643501"/>
            <a:ext cx="1140460" cy="368935"/>
            <a:chOff x="1058899" y="2786250"/>
            <a:chExt cx="1140460" cy="368935"/>
          </a:xfrm>
        </p:grpSpPr>
        <p:sp>
          <p:nvSpPr>
            <p:cNvPr id="57" name="object 57"/>
            <p:cNvSpPr/>
            <p:nvPr/>
          </p:nvSpPr>
          <p:spPr>
            <a:xfrm>
              <a:off x="1068424" y="2795775"/>
              <a:ext cx="1121410" cy="349885"/>
            </a:xfrm>
            <a:custGeom>
              <a:avLst/>
              <a:gdLst/>
              <a:ahLst/>
              <a:cxnLst/>
              <a:rect l="l" t="t" r="r" b="b"/>
              <a:pathLst>
                <a:path w="1121410" h="349885">
                  <a:moveTo>
                    <a:pt x="1121399" y="349499"/>
                  </a:moveTo>
                  <a:lnTo>
                    <a:pt x="0" y="349499"/>
                  </a:lnTo>
                  <a:lnTo>
                    <a:pt x="0" y="0"/>
                  </a:lnTo>
                  <a:lnTo>
                    <a:pt x="1121399" y="0"/>
                  </a:lnTo>
                  <a:lnTo>
                    <a:pt x="1121399" y="349499"/>
                  </a:lnTo>
                  <a:close/>
                </a:path>
              </a:pathLst>
            </a:custGeom>
            <a:solidFill>
              <a:srgbClr val="D9D1E9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068424" y="2795775"/>
              <a:ext cx="1121410" cy="349885"/>
            </a:xfrm>
            <a:custGeom>
              <a:avLst/>
              <a:gdLst/>
              <a:ahLst/>
              <a:cxnLst/>
              <a:rect l="l" t="t" r="r" b="b"/>
              <a:pathLst>
                <a:path w="1121410" h="349885">
                  <a:moveTo>
                    <a:pt x="0" y="0"/>
                  </a:moveTo>
                  <a:lnTo>
                    <a:pt x="1121399" y="0"/>
                  </a:lnTo>
                  <a:lnTo>
                    <a:pt x="1121399" y="349499"/>
                  </a:lnTo>
                  <a:lnTo>
                    <a:pt x="0" y="3494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674E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145226" y="5364051"/>
            <a:ext cx="3522979" cy="582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8460">
              <a:lnSpc>
                <a:spcPts val="1425"/>
              </a:lnSpc>
            </a:pPr>
            <a:r>
              <a:rPr sz="1200" spc="-5" dirty="0">
                <a:latin typeface="Arial MT"/>
                <a:cs typeface="Arial MT"/>
              </a:rPr>
              <a:t>So,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674EA7"/>
                </a:solidFill>
                <a:latin typeface="Arial MT"/>
                <a:cs typeface="Arial MT"/>
              </a:rPr>
              <a:t>p</a:t>
            </a:r>
            <a:r>
              <a:rPr sz="1200" baseline="-31250" dirty="0">
                <a:solidFill>
                  <a:srgbClr val="674EA7"/>
                </a:solidFill>
                <a:latin typeface="Arial MT"/>
                <a:cs typeface="Arial MT"/>
              </a:rPr>
              <a:t>j</a:t>
            </a:r>
            <a:r>
              <a:rPr sz="1200" spc="135" baseline="-31250" dirty="0">
                <a:solidFill>
                  <a:srgbClr val="674EA7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674EA7"/>
                </a:solidFill>
                <a:latin typeface="Arial MT"/>
                <a:cs typeface="Arial MT"/>
              </a:rPr>
              <a:t>=</a:t>
            </a:r>
            <a:r>
              <a:rPr sz="1200" spc="-15" dirty="0">
                <a:solidFill>
                  <a:srgbClr val="674EA7"/>
                </a:solidFill>
                <a:latin typeface="Arial MT"/>
                <a:cs typeface="Arial MT"/>
              </a:rPr>
              <a:t> </a:t>
            </a:r>
            <a:r>
              <a:rPr sz="1200" i="1" spc="-5" dirty="0">
                <a:solidFill>
                  <a:srgbClr val="674EA7"/>
                </a:solidFill>
                <a:latin typeface="Arial"/>
                <a:cs typeface="Arial"/>
              </a:rPr>
              <a:t>pos</a:t>
            </a:r>
            <a:r>
              <a:rPr sz="1200" spc="-5" dirty="0">
                <a:solidFill>
                  <a:srgbClr val="674EA7"/>
                </a:solidFill>
                <a:latin typeface="Arial MT"/>
                <a:cs typeface="Arial MT"/>
              </a:rPr>
              <a:t>(j)</a:t>
            </a:r>
            <a:endParaRPr sz="1200">
              <a:latin typeface="Arial MT"/>
              <a:cs typeface="Arial MT"/>
            </a:endParaRPr>
          </a:p>
          <a:p>
            <a:pPr marL="12700">
              <a:spcBef>
                <a:spcPts val="869"/>
              </a:spcBef>
            </a:pP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Fei-Fei</a:t>
            </a:r>
            <a:r>
              <a:rPr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Li,</a:t>
            </a:r>
            <a:r>
              <a:rPr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25" dirty="0">
                <a:solidFill>
                  <a:srgbClr val="FFFFFF"/>
                </a:solidFill>
                <a:latin typeface="Arial MT"/>
                <a:cs typeface="Arial MT"/>
              </a:rPr>
              <a:t>Yunzhu</a:t>
            </a:r>
            <a:r>
              <a:rPr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Li,</a:t>
            </a:r>
            <a:r>
              <a:rPr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Ruohan</a:t>
            </a:r>
            <a:r>
              <a:rPr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Gao</a:t>
            </a:r>
            <a:endParaRPr>
              <a:latin typeface="Arial MT"/>
              <a:cs typeface="Arial MT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194871" y="5420681"/>
            <a:ext cx="2829560" cy="140423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spcBef>
                <a:spcPts val="15"/>
              </a:spcBef>
            </a:pPr>
            <a:r>
              <a:rPr sz="900" spc="-15" dirty="0">
                <a:solidFill>
                  <a:srgbClr val="999999"/>
                </a:solidFill>
                <a:latin typeface="Arial MT"/>
                <a:cs typeface="Arial MT"/>
              </a:rPr>
              <a:t>Vaswani </a:t>
            </a:r>
            <a:r>
              <a:rPr sz="900" spc="-5" dirty="0">
                <a:solidFill>
                  <a:srgbClr val="999999"/>
                </a:solidFill>
                <a:latin typeface="Arial MT"/>
                <a:cs typeface="Arial MT"/>
              </a:rPr>
              <a:t>et</a:t>
            </a:r>
            <a:r>
              <a:rPr sz="900" spc="-10" dirty="0">
                <a:solidFill>
                  <a:srgbClr val="999999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999999"/>
                </a:solidFill>
                <a:latin typeface="Arial MT"/>
                <a:cs typeface="Arial MT"/>
              </a:rPr>
              <a:t>al,</a:t>
            </a:r>
            <a:r>
              <a:rPr sz="900" spc="-10" dirty="0">
                <a:solidFill>
                  <a:srgbClr val="999999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999999"/>
                </a:solidFill>
                <a:latin typeface="Arial MT"/>
                <a:cs typeface="Arial MT"/>
              </a:rPr>
              <a:t>“Attention</a:t>
            </a:r>
            <a:r>
              <a:rPr sz="900" spc="-10" dirty="0">
                <a:solidFill>
                  <a:srgbClr val="999999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999999"/>
                </a:solidFill>
                <a:latin typeface="Arial MT"/>
                <a:cs typeface="Arial MT"/>
              </a:rPr>
              <a:t>is</a:t>
            </a:r>
            <a:r>
              <a:rPr sz="900" spc="-10" dirty="0">
                <a:solidFill>
                  <a:srgbClr val="999999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999999"/>
                </a:solidFill>
                <a:latin typeface="Arial MT"/>
                <a:cs typeface="Arial MT"/>
              </a:rPr>
              <a:t>all</a:t>
            </a:r>
            <a:r>
              <a:rPr sz="900" spc="-15" dirty="0">
                <a:solidFill>
                  <a:srgbClr val="999999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999999"/>
                </a:solidFill>
                <a:latin typeface="Arial MT"/>
                <a:cs typeface="Arial MT"/>
              </a:rPr>
              <a:t>you</a:t>
            </a:r>
            <a:r>
              <a:rPr sz="900" spc="-10" dirty="0">
                <a:solidFill>
                  <a:srgbClr val="999999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999999"/>
                </a:solidFill>
                <a:latin typeface="Arial MT"/>
                <a:cs typeface="Arial MT"/>
              </a:rPr>
              <a:t>need”,</a:t>
            </a:r>
            <a:r>
              <a:rPr sz="900" spc="-10" dirty="0">
                <a:solidFill>
                  <a:srgbClr val="999999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999999"/>
                </a:solidFill>
                <a:latin typeface="Arial MT"/>
                <a:cs typeface="Arial MT"/>
              </a:rPr>
              <a:t>NeurIPS</a:t>
            </a:r>
            <a:r>
              <a:rPr sz="900" spc="-10" dirty="0">
                <a:solidFill>
                  <a:srgbClr val="999999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999999"/>
                </a:solidFill>
                <a:latin typeface="Arial MT"/>
                <a:cs typeface="Arial MT"/>
              </a:rPr>
              <a:t>2017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61" name="object 61"/>
          <p:cNvSpPr txBox="1">
            <a:spLocks noGrp="1"/>
          </p:cNvSpPr>
          <p:nvPr>
            <p:ph type="ftr" sz="quarter" idx="5"/>
          </p:nvPr>
        </p:nvSpPr>
        <p:spPr>
          <a:xfrm>
            <a:off x="3108960" y="8092440"/>
            <a:ext cx="292608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spc="-5" dirty="0"/>
              <a:t>Lecture</a:t>
            </a:r>
            <a:r>
              <a:rPr spc="-50" dirty="0"/>
              <a:t> </a:t>
            </a:r>
            <a:r>
              <a:rPr dirty="0"/>
              <a:t>9</a:t>
            </a:r>
            <a:r>
              <a:rPr spc="-45" dirty="0"/>
              <a:t> </a:t>
            </a:r>
            <a:r>
              <a:rPr dirty="0"/>
              <a:t>-</a:t>
            </a:r>
          </a:p>
        </p:txBody>
      </p:sp>
      <p:sp>
        <p:nvSpPr>
          <p:cNvPr id="62" name="object 62"/>
          <p:cNvSpPr txBox="1"/>
          <p:nvPr/>
        </p:nvSpPr>
        <p:spPr>
          <a:xfrm>
            <a:off x="6411904" y="5652751"/>
            <a:ext cx="307975" cy="2949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63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63" name="object 63"/>
          <p:cNvSpPr txBox="1">
            <a:spLocks noGrp="1"/>
          </p:cNvSpPr>
          <p:nvPr>
            <p:ph type="dt" sz="half" idx="6"/>
          </p:nvPr>
        </p:nvSpPr>
        <p:spPr>
          <a:xfrm>
            <a:off x="457200" y="8092440"/>
            <a:ext cx="210312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/>
              <a:t>May</a:t>
            </a:r>
            <a:r>
              <a:rPr spc="-50" dirty="0"/>
              <a:t> </a:t>
            </a:r>
            <a:r>
              <a:rPr spc="-5" dirty="0"/>
              <a:t>02,</a:t>
            </a:r>
            <a:r>
              <a:rPr spc="-45" dirty="0"/>
              <a:t> </a:t>
            </a:r>
            <a:r>
              <a:rPr spc="-5" dirty="0"/>
              <a:t>2023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3DE04ED-E845-3019-4432-31061405CCB2}"/>
              </a:ext>
            </a:extLst>
          </p:cNvPr>
          <p:cNvSpPr txBox="1"/>
          <p:nvPr/>
        </p:nvSpPr>
        <p:spPr>
          <a:xfrm>
            <a:off x="0" y="6581001"/>
            <a:ext cx="2596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Justin Johnson,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Yunzhu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Ruohan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Guo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676" y="1016587"/>
            <a:ext cx="490993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3000" b="0" spc="-10" dirty="0"/>
              <a:t>Positional</a:t>
            </a:r>
            <a:r>
              <a:rPr sz="3000" b="0" spc="-85" dirty="0"/>
              <a:t> </a:t>
            </a:r>
            <a:r>
              <a:rPr sz="3000" b="0" spc="-5" dirty="0"/>
              <a:t>encoding</a:t>
            </a:r>
            <a:endParaRPr sz="3000" b="0" dirty="0"/>
          </a:p>
        </p:txBody>
      </p:sp>
      <p:sp>
        <p:nvSpPr>
          <p:cNvPr id="3" name="object 3"/>
          <p:cNvSpPr txBox="1"/>
          <p:nvPr/>
        </p:nvSpPr>
        <p:spPr>
          <a:xfrm>
            <a:off x="3986375" y="1472379"/>
            <a:ext cx="120332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spc="-5" dirty="0">
                <a:latin typeface="Arial MT"/>
                <a:cs typeface="Arial MT"/>
              </a:rPr>
              <a:t>Options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for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i="1" spc="-5" dirty="0">
                <a:solidFill>
                  <a:srgbClr val="674EA7"/>
                </a:solidFill>
                <a:latin typeface="Arial"/>
                <a:cs typeface="Arial"/>
              </a:rPr>
              <a:t>pos</a:t>
            </a:r>
            <a:r>
              <a:rPr sz="1200" spc="-5" dirty="0">
                <a:solidFill>
                  <a:srgbClr val="674EA7"/>
                </a:solidFill>
                <a:latin typeface="Arial MT"/>
                <a:cs typeface="Arial MT"/>
              </a:rPr>
              <a:t>(.)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87874" y="1838138"/>
            <a:ext cx="180340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68300" algn="l"/>
              </a:tabLst>
            </a:pPr>
            <a:r>
              <a:rPr sz="1200" spc="-5" dirty="0">
                <a:latin typeface="Arial MT"/>
                <a:cs typeface="Arial MT"/>
              </a:rPr>
              <a:t>1.	Learn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lookup</a:t>
            </a:r>
            <a:r>
              <a:rPr sz="1200" spc="-3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table: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80124" y="2021018"/>
            <a:ext cx="34702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740" indent="-320675">
              <a:spcBef>
                <a:spcPts val="100"/>
              </a:spcBef>
              <a:buChar char="○"/>
              <a:tabLst>
                <a:tab pos="332740" algn="l"/>
                <a:tab pos="333375" algn="l"/>
              </a:tabLst>
            </a:pPr>
            <a:r>
              <a:rPr sz="1200" spc="-5" dirty="0">
                <a:latin typeface="Arial MT"/>
                <a:cs typeface="Arial MT"/>
              </a:rPr>
              <a:t>Lear</a:t>
            </a:r>
            <a:r>
              <a:rPr sz="1200" dirty="0">
                <a:latin typeface="Arial MT"/>
                <a:cs typeface="Arial MT"/>
              </a:rPr>
              <a:t>n</a:t>
            </a:r>
            <a:r>
              <a:rPr sz="1200" spc="-5" dirty="0">
                <a:latin typeface="Arial MT"/>
                <a:cs typeface="Arial MT"/>
              </a:rPr>
              <a:t> parameter</a:t>
            </a:r>
            <a:r>
              <a:rPr sz="1200" dirty="0">
                <a:latin typeface="Arial MT"/>
                <a:cs typeface="Arial MT"/>
              </a:rPr>
              <a:t>s</a:t>
            </a:r>
            <a:r>
              <a:rPr sz="1200" spc="-5" dirty="0">
                <a:latin typeface="Arial MT"/>
                <a:cs typeface="Arial MT"/>
              </a:rPr>
              <a:t> t</a:t>
            </a:r>
            <a:r>
              <a:rPr sz="1200" dirty="0">
                <a:latin typeface="Arial MT"/>
                <a:cs typeface="Arial MT"/>
              </a:rPr>
              <a:t>o</a:t>
            </a:r>
            <a:r>
              <a:rPr sz="1200" spc="-5" dirty="0">
                <a:latin typeface="Arial MT"/>
                <a:cs typeface="Arial MT"/>
              </a:rPr>
              <a:t> us</a:t>
            </a:r>
            <a:r>
              <a:rPr sz="1200" dirty="0">
                <a:latin typeface="Arial MT"/>
                <a:cs typeface="Arial MT"/>
              </a:rPr>
              <a:t>e</a:t>
            </a:r>
            <a:r>
              <a:rPr sz="1200" spc="-5" dirty="0">
                <a:latin typeface="Arial MT"/>
                <a:cs typeface="Arial MT"/>
              </a:rPr>
              <a:t> fo</a:t>
            </a:r>
            <a:r>
              <a:rPr sz="1200" dirty="0">
                <a:latin typeface="Arial MT"/>
                <a:cs typeface="Arial MT"/>
              </a:rPr>
              <a:t>r</a:t>
            </a:r>
            <a:r>
              <a:rPr sz="1200" spc="15" dirty="0">
                <a:latin typeface="Arial MT"/>
                <a:cs typeface="Arial MT"/>
              </a:rPr>
              <a:t> </a:t>
            </a:r>
            <a:r>
              <a:rPr sz="1200" i="1" spc="-5" dirty="0">
                <a:solidFill>
                  <a:srgbClr val="674EA7"/>
                </a:solidFill>
                <a:latin typeface="Arial"/>
                <a:cs typeface="Arial"/>
              </a:rPr>
              <a:t>po</a:t>
            </a:r>
            <a:r>
              <a:rPr sz="1200" i="1" dirty="0">
                <a:solidFill>
                  <a:srgbClr val="674EA7"/>
                </a:solidFill>
                <a:latin typeface="Arial"/>
                <a:cs typeface="Arial"/>
              </a:rPr>
              <a:t>s</a:t>
            </a:r>
            <a:r>
              <a:rPr sz="1200" dirty="0">
                <a:solidFill>
                  <a:srgbClr val="674EA7"/>
                </a:solidFill>
                <a:latin typeface="Arial MT"/>
                <a:cs typeface="Arial MT"/>
              </a:rPr>
              <a:t>(t) </a:t>
            </a:r>
            <a:r>
              <a:rPr sz="1200" spc="-5" dirty="0">
                <a:latin typeface="Arial MT"/>
                <a:cs typeface="Arial MT"/>
              </a:rPr>
              <a:t>fo</a:t>
            </a:r>
            <a:r>
              <a:rPr sz="1200" dirty="0">
                <a:latin typeface="Arial MT"/>
                <a:cs typeface="Arial MT"/>
              </a:rPr>
              <a:t>r </a:t>
            </a:r>
            <a:r>
              <a:rPr sz="1200" dirty="0">
                <a:solidFill>
                  <a:srgbClr val="674EA7"/>
                </a:solidFill>
                <a:latin typeface="Arial MT"/>
                <a:cs typeface="Arial MT"/>
              </a:rPr>
              <a:t>t</a:t>
            </a:r>
            <a:r>
              <a:rPr sz="1200" spc="-5" dirty="0">
                <a:solidFill>
                  <a:srgbClr val="674EA7"/>
                </a:solidFill>
                <a:latin typeface="Arial MT"/>
                <a:cs typeface="Arial MT"/>
              </a:rPr>
              <a:t> </a:t>
            </a:r>
            <a:r>
              <a:rPr sz="1200" spc="-665" dirty="0">
                <a:solidFill>
                  <a:srgbClr val="674EA7"/>
                </a:solidFill>
                <a:latin typeface="Arial MT"/>
                <a:cs typeface="Arial MT"/>
              </a:rPr>
              <a:t>ε</a:t>
            </a:r>
            <a:r>
              <a:rPr sz="1200" spc="-5" dirty="0">
                <a:solidFill>
                  <a:srgbClr val="674EA7"/>
                </a:solidFill>
                <a:latin typeface="Arial MT"/>
                <a:cs typeface="Arial MT"/>
              </a:rPr>
              <a:t> [0</a:t>
            </a:r>
            <a:r>
              <a:rPr sz="1200" dirty="0">
                <a:solidFill>
                  <a:srgbClr val="674EA7"/>
                </a:solidFill>
                <a:latin typeface="Arial MT"/>
                <a:cs typeface="Arial MT"/>
              </a:rPr>
              <a:t>,</a:t>
            </a:r>
            <a:r>
              <a:rPr sz="1200" spc="-5" dirty="0">
                <a:solidFill>
                  <a:srgbClr val="674EA7"/>
                </a:solidFill>
                <a:latin typeface="Arial MT"/>
                <a:cs typeface="Arial MT"/>
              </a:rPr>
              <a:t> T)</a:t>
            </a:r>
            <a:endParaRPr sz="1200">
              <a:latin typeface="Arial MT"/>
              <a:cs typeface="Arial MT"/>
            </a:endParaRPr>
          </a:p>
          <a:p>
            <a:pPr marL="332740" indent="-320675">
              <a:buChar char="○"/>
              <a:tabLst>
                <a:tab pos="332740" algn="l"/>
                <a:tab pos="333375" algn="l"/>
              </a:tabLst>
            </a:pPr>
            <a:r>
              <a:rPr sz="1200" spc="-5" dirty="0">
                <a:latin typeface="Arial MT"/>
                <a:cs typeface="Arial MT"/>
              </a:rPr>
              <a:t>Lookup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table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contains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T</a:t>
            </a:r>
            <a:r>
              <a:rPr sz="1200" spc="-3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x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d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parameters.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38775" y="2569659"/>
            <a:ext cx="317944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307975" algn="l"/>
              </a:tabLst>
            </a:pPr>
            <a:r>
              <a:rPr sz="1200" spc="-5" dirty="0">
                <a:latin typeface="Arial MT"/>
                <a:cs typeface="Arial MT"/>
              </a:rPr>
              <a:t>2.	Design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fixed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function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with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the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desiderata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0559" y="3587920"/>
            <a:ext cx="772190" cy="175719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828326" y="4345828"/>
            <a:ext cx="40195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spc="-5" dirty="0">
                <a:solidFill>
                  <a:srgbClr val="674EA7"/>
                </a:solidFill>
                <a:latin typeface="Arial"/>
                <a:cs typeface="Arial"/>
              </a:rPr>
              <a:t>p(t)</a:t>
            </a:r>
            <a:r>
              <a:rPr sz="1200" b="1" spc="-75" dirty="0">
                <a:solidFill>
                  <a:srgbClr val="674EA7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674EA7"/>
                </a:solidFill>
                <a:latin typeface="Arial MT"/>
                <a:cs typeface="Arial MT"/>
              </a:rPr>
              <a:t>=</a:t>
            </a:r>
            <a:endParaRPr sz="1200">
              <a:latin typeface="Arial MT"/>
              <a:cs typeface="Arial MT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40487" y="5018148"/>
            <a:ext cx="794998" cy="280587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6280301" y="5028638"/>
            <a:ext cx="50990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where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29037" y="3546553"/>
            <a:ext cx="1794540" cy="1250272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6652301" y="3276987"/>
            <a:ext cx="69659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Intuition: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290019" y="5265179"/>
            <a:ext cx="711835" cy="1513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900" u="sng" spc="-5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Arial MT"/>
                <a:cs typeface="Arial MT"/>
                <a:hlinkClick r:id="rId5"/>
              </a:rPr>
              <a:t>imag</a:t>
            </a:r>
            <a:r>
              <a:rPr sz="900" u="sng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Arial MT"/>
                <a:cs typeface="Arial MT"/>
                <a:hlinkClick r:id="rId5"/>
              </a:rPr>
              <a:t>e</a:t>
            </a:r>
            <a:r>
              <a:rPr sz="900" u="sng" spc="-5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Arial MT"/>
                <a:cs typeface="Arial MT"/>
                <a:hlinkClick r:id="rId5"/>
              </a:rPr>
              <a:t> </a:t>
            </a:r>
            <a:r>
              <a:rPr sz="900" u="sng" dirty="0">
                <a:solidFill>
                  <a:srgbClr val="1155CC"/>
                </a:solidFill>
                <a:uFill>
                  <a:solidFill>
                    <a:srgbClr val="1155CC"/>
                  </a:solidFill>
                </a:uFill>
                <a:latin typeface="Arial MT"/>
                <a:cs typeface="Arial MT"/>
                <a:hlinkClick r:id="rId5"/>
              </a:rPr>
              <a:t>source</a:t>
            </a:r>
            <a:endParaRPr sz="9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101564" y="2375651"/>
            <a:ext cx="1039494" cy="713740"/>
            <a:chOff x="1101564" y="1518401"/>
            <a:chExt cx="1039494" cy="713740"/>
          </a:xfrm>
        </p:grpSpPr>
        <p:sp>
          <p:nvSpPr>
            <p:cNvPr id="15" name="object 15"/>
            <p:cNvSpPr/>
            <p:nvPr/>
          </p:nvSpPr>
          <p:spPr>
            <a:xfrm>
              <a:off x="1815126" y="1667663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B4A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15126" y="1667663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460726" y="1667663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B4A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460726" y="1667663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106326" y="1667663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B4A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106326" y="1667663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614369" y="1566364"/>
              <a:ext cx="3175" cy="85725"/>
            </a:xfrm>
            <a:custGeom>
              <a:avLst/>
              <a:gdLst/>
              <a:ahLst/>
              <a:cxnLst/>
              <a:rect l="l" t="t" r="r" b="b"/>
              <a:pathLst>
                <a:path w="3175" h="85725">
                  <a:moveTo>
                    <a:pt x="1440" y="-4762"/>
                  </a:moveTo>
                  <a:lnTo>
                    <a:pt x="1440" y="90444"/>
                  </a:lnTo>
                </a:path>
              </a:pathLst>
            </a:custGeom>
            <a:ln w="12405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598646" y="1523163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5">
                  <a:moveTo>
                    <a:pt x="0" y="43729"/>
                  </a:moveTo>
                  <a:lnTo>
                    <a:pt x="14271" y="0"/>
                  </a:lnTo>
                  <a:lnTo>
                    <a:pt x="31447" y="42672"/>
                  </a:lnTo>
                  <a:lnTo>
                    <a:pt x="0" y="43729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98646" y="1523163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5">
                  <a:moveTo>
                    <a:pt x="31447" y="42672"/>
                  </a:moveTo>
                  <a:lnTo>
                    <a:pt x="14271" y="0"/>
                  </a:lnTo>
                  <a:lnTo>
                    <a:pt x="0" y="43729"/>
                  </a:lnTo>
                  <a:lnTo>
                    <a:pt x="31447" y="42672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815126" y="1947263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B4A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815126" y="1947263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460726" y="1947263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B4A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460726" y="1947263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106326" y="1947263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B4A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106326" y="1947263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1149702" y="2554478"/>
            <a:ext cx="956310" cy="481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spcBef>
                <a:spcPts val="100"/>
              </a:spcBef>
              <a:tabLst>
                <a:tab pos="405130" algn="l"/>
                <a:tab pos="759460" algn="l"/>
              </a:tabLst>
            </a:pPr>
            <a:r>
              <a:rPr sz="1200" dirty="0">
                <a:latin typeface="Arial MT"/>
                <a:cs typeface="Arial MT"/>
              </a:rPr>
              <a:t>x</a:t>
            </a:r>
            <a:r>
              <a:rPr sz="1200" baseline="-31250" dirty="0">
                <a:latin typeface="Arial MT"/>
                <a:cs typeface="Arial MT"/>
              </a:rPr>
              <a:t>0	</a:t>
            </a:r>
            <a:r>
              <a:rPr sz="1200" dirty="0">
                <a:latin typeface="Arial MT"/>
                <a:cs typeface="Arial MT"/>
              </a:rPr>
              <a:t>x</a:t>
            </a:r>
            <a:r>
              <a:rPr sz="1200" baseline="-31250" dirty="0">
                <a:latin typeface="Arial MT"/>
                <a:cs typeface="Arial MT"/>
              </a:rPr>
              <a:t>1	</a:t>
            </a:r>
            <a:r>
              <a:rPr sz="1200" dirty="0">
                <a:latin typeface="Arial MT"/>
                <a:cs typeface="Arial MT"/>
              </a:rPr>
              <a:t>x</a:t>
            </a:r>
            <a:r>
              <a:rPr sz="1200" baseline="-31250" dirty="0">
                <a:latin typeface="Arial MT"/>
                <a:cs typeface="Arial MT"/>
              </a:rPr>
              <a:t>2</a:t>
            </a:r>
            <a:endParaRPr sz="1200" baseline="-31250">
              <a:latin typeface="Arial MT"/>
              <a:cs typeface="Arial MT"/>
            </a:endParaRPr>
          </a:p>
          <a:p>
            <a:pPr marL="52069">
              <a:spcBef>
                <a:spcPts val="825"/>
              </a:spcBef>
              <a:tabLst>
                <a:tab pos="406400" algn="l"/>
                <a:tab pos="760730" algn="l"/>
              </a:tabLst>
            </a:pPr>
            <a:r>
              <a:rPr sz="1100" spc="5" dirty="0">
                <a:latin typeface="Arial MT"/>
                <a:cs typeface="Arial MT"/>
              </a:rPr>
              <a:t>p</a:t>
            </a:r>
            <a:r>
              <a:rPr sz="1050" spc="7" baseline="-31746" dirty="0">
                <a:latin typeface="Arial MT"/>
                <a:cs typeface="Arial MT"/>
              </a:rPr>
              <a:t>0	</a:t>
            </a:r>
            <a:r>
              <a:rPr sz="1100" spc="5" dirty="0">
                <a:latin typeface="Arial MT"/>
                <a:cs typeface="Arial MT"/>
              </a:rPr>
              <a:t>p</a:t>
            </a:r>
            <a:r>
              <a:rPr sz="1050" spc="7" baseline="-31746" dirty="0">
                <a:latin typeface="Arial MT"/>
                <a:cs typeface="Arial MT"/>
              </a:rPr>
              <a:t>1	</a:t>
            </a:r>
            <a:r>
              <a:rPr sz="1100" spc="5" dirty="0">
                <a:latin typeface="Arial MT"/>
                <a:cs typeface="Arial MT"/>
              </a:rPr>
              <a:t>p</a:t>
            </a:r>
            <a:r>
              <a:rPr sz="1050" spc="7" baseline="-31746" dirty="0">
                <a:latin typeface="Arial MT"/>
                <a:cs typeface="Arial MT"/>
              </a:rPr>
              <a:t>2</a:t>
            </a:r>
            <a:endParaRPr sz="1050" baseline="-31746">
              <a:latin typeface="Arial MT"/>
              <a:cs typeface="Arial MT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87251" y="2107396"/>
            <a:ext cx="1245235" cy="226344"/>
          </a:xfrm>
          <a:prstGeom prst="rect">
            <a:avLst/>
          </a:prstGeom>
          <a:solidFill>
            <a:srgbClr val="FCE4CD">
              <a:alpha val="42352"/>
            </a:srgbClr>
          </a:solidFill>
          <a:ln w="19049">
            <a:solidFill>
              <a:srgbClr val="FF9900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marL="85725">
              <a:spcBef>
                <a:spcPts val="85"/>
              </a:spcBef>
            </a:pPr>
            <a:r>
              <a:rPr sz="1400" dirty="0">
                <a:latin typeface="Arial MT"/>
                <a:cs typeface="Arial MT"/>
              </a:rPr>
              <a:t>self-attention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1095038" y="1632687"/>
            <a:ext cx="1029969" cy="289560"/>
            <a:chOff x="1095037" y="775437"/>
            <a:chExt cx="1029969" cy="289560"/>
          </a:xfrm>
        </p:grpSpPr>
        <p:sp>
          <p:nvSpPr>
            <p:cNvPr id="33" name="object 33"/>
            <p:cNvSpPr/>
            <p:nvPr/>
          </p:nvSpPr>
          <p:spPr>
            <a:xfrm>
              <a:off x="1449250" y="780200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4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FCE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449250" y="780200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4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798699" y="780200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4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FCE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798699" y="780200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4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099800" y="780200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4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FCE4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099800" y="780200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4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1056474" y="1599709"/>
            <a:ext cx="1121410" cy="265457"/>
          </a:xfrm>
          <a:prstGeom prst="rect">
            <a:avLst/>
          </a:prstGeom>
          <a:solidFill>
            <a:srgbClr val="FCE4CD">
              <a:alpha val="30195"/>
            </a:srgbClr>
          </a:solidFill>
          <a:ln w="19049">
            <a:solidFill>
              <a:srgbClr val="B45F06"/>
            </a:solidFill>
          </a:ln>
        </p:spPr>
        <p:txBody>
          <a:bodyPr vert="horz" wrap="square" lIns="0" tIns="80010" rIns="0" bIns="0" rtlCol="0">
            <a:spAutoFit/>
          </a:bodyPr>
          <a:lstStyle/>
          <a:p>
            <a:pPr marL="137160">
              <a:spcBef>
                <a:spcPts val="630"/>
              </a:spcBef>
              <a:tabLst>
                <a:tab pos="486409" algn="l"/>
                <a:tab pos="836294" algn="l"/>
              </a:tabLst>
            </a:pPr>
            <a:r>
              <a:rPr sz="1200" dirty="0">
                <a:latin typeface="Arial MT"/>
                <a:cs typeface="Arial MT"/>
              </a:rPr>
              <a:t>y</a:t>
            </a:r>
            <a:r>
              <a:rPr sz="1200" baseline="-31250" dirty="0">
                <a:latin typeface="Arial MT"/>
                <a:cs typeface="Arial MT"/>
              </a:rPr>
              <a:t>0	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baseline="-31250" dirty="0">
                <a:latin typeface="Arial MT"/>
                <a:cs typeface="Arial MT"/>
              </a:rPr>
              <a:t>1	</a:t>
            </a:r>
            <a:r>
              <a:rPr sz="1200" dirty="0">
                <a:latin typeface="Arial MT"/>
                <a:cs typeface="Arial MT"/>
              </a:rPr>
              <a:t>y</a:t>
            </a:r>
            <a:r>
              <a:rPr sz="1200" baseline="-31250" dirty="0">
                <a:latin typeface="Arial MT"/>
                <a:cs typeface="Arial MT"/>
              </a:rPr>
              <a:t>2</a:t>
            </a:r>
            <a:endParaRPr sz="1200" baseline="-31250">
              <a:latin typeface="Arial MT"/>
              <a:cs typeface="Arial MT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1594065" y="1958444"/>
            <a:ext cx="41275" cy="154305"/>
            <a:chOff x="1594064" y="1101193"/>
            <a:chExt cx="41275" cy="154305"/>
          </a:xfrm>
        </p:grpSpPr>
        <p:sp>
          <p:nvSpPr>
            <p:cNvPr id="41" name="object 41"/>
            <p:cNvSpPr/>
            <p:nvPr/>
          </p:nvSpPr>
          <p:spPr>
            <a:xfrm>
              <a:off x="1609749" y="1149132"/>
              <a:ext cx="5080" cy="101600"/>
            </a:xfrm>
            <a:custGeom>
              <a:avLst/>
              <a:gdLst/>
              <a:ahLst/>
              <a:cxnLst/>
              <a:rect l="l" t="t" r="r" b="b"/>
              <a:pathLst>
                <a:path w="5080" h="101600">
                  <a:moveTo>
                    <a:pt x="2395" y="-4762"/>
                  </a:moveTo>
                  <a:lnTo>
                    <a:pt x="2395" y="105776"/>
                  </a:lnTo>
                </a:path>
              </a:pathLst>
            </a:custGeom>
            <a:ln w="14316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98826" y="1105956"/>
              <a:ext cx="31750" cy="44450"/>
            </a:xfrm>
            <a:custGeom>
              <a:avLst/>
              <a:gdLst/>
              <a:ahLst/>
              <a:cxnLst/>
              <a:rect l="l" t="t" r="r" b="b"/>
              <a:pathLst>
                <a:path w="31750" h="44450">
                  <a:moveTo>
                    <a:pt x="31430" y="43922"/>
                  </a:moveTo>
                  <a:lnTo>
                    <a:pt x="0" y="42431"/>
                  </a:lnTo>
                  <a:lnTo>
                    <a:pt x="17763" y="0"/>
                  </a:lnTo>
                  <a:lnTo>
                    <a:pt x="31430" y="43922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598826" y="1105956"/>
              <a:ext cx="31750" cy="44450"/>
            </a:xfrm>
            <a:custGeom>
              <a:avLst/>
              <a:gdLst/>
              <a:ahLst/>
              <a:cxnLst/>
              <a:rect l="l" t="t" r="r" b="b"/>
              <a:pathLst>
                <a:path w="31750" h="44450">
                  <a:moveTo>
                    <a:pt x="31430" y="43922"/>
                  </a:moveTo>
                  <a:lnTo>
                    <a:pt x="17763" y="0"/>
                  </a:lnTo>
                  <a:lnTo>
                    <a:pt x="0" y="42431"/>
                  </a:lnTo>
                  <a:lnTo>
                    <a:pt x="31430" y="43922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4" name="object 44"/>
          <p:cNvGrpSpPr/>
          <p:nvPr/>
        </p:nvGrpSpPr>
        <p:grpSpPr>
          <a:xfrm>
            <a:off x="719175" y="2499772"/>
            <a:ext cx="1812289" cy="1469390"/>
            <a:chOff x="719174" y="1642522"/>
            <a:chExt cx="1812289" cy="1469390"/>
          </a:xfrm>
        </p:grpSpPr>
        <p:sp>
          <p:nvSpPr>
            <p:cNvPr id="45" name="object 45"/>
            <p:cNvSpPr/>
            <p:nvPr/>
          </p:nvSpPr>
          <p:spPr>
            <a:xfrm>
              <a:off x="1056549" y="1652047"/>
              <a:ext cx="1121410" cy="629285"/>
            </a:xfrm>
            <a:custGeom>
              <a:avLst/>
              <a:gdLst/>
              <a:ahLst/>
              <a:cxnLst/>
              <a:rect l="l" t="t" r="r" b="b"/>
              <a:pathLst>
                <a:path w="1121410" h="629285">
                  <a:moveTo>
                    <a:pt x="1121399" y="628799"/>
                  </a:moveTo>
                  <a:lnTo>
                    <a:pt x="0" y="628799"/>
                  </a:lnTo>
                  <a:lnTo>
                    <a:pt x="0" y="0"/>
                  </a:lnTo>
                  <a:lnTo>
                    <a:pt x="1121399" y="0"/>
                  </a:lnTo>
                  <a:lnTo>
                    <a:pt x="1121399" y="628799"/>
                  </a:lnTo>
                  <a:close/>
                </a:path>
              </a:pathLst>
            </a:custGeom>
            <a:solidFill>
              <a:srgbClr val="D9D1E9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056549" y="1652047"/>
              <a:ext cx="1121410" cy="629285"/>
            </a:xfrm>
            <a:custGeom>
              <a:avLst/>
              <a:gdLst/>
              <a:ahLst/>
              <a:cxnLst/>
              <a:rect l="l" t="t" r="r" b="b"/>
              <a:pathLst>
                <a:path w="1121410" h="629285">
                  <a:moveTo>
                    <a:pt x="0" y="0"/>
                  </a:moveTo>
                  <a:lnTo>
                    <a:pt x="1121399" y="0"/>
                  </a:lnTo>
                  <a:lnTo>
                    <a:pt x="1121399" y="628799"/>
                  </a:lnTo>
                  <a:lnTo>
                    <a:pt x="0" y="6287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674E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28699" y="2393875"/>
              <a:ext cx="1793239" cy="249554"/>
            </a:xfrm>
            <a:custGeom>
              <a:avLst/>
              <a:gdLst/>
              <a:ahLst/>
              <a:cxnLst/>
              <a:rect l="l" t="t" r="r" b="b"/>
              <a:pathLst>
                <a:path w="1793239" h="249555">
                  <a:moveTo>
                    <a:pt x="1793099" y="249299"/>
                  </a:moveTo>
                  <a:lnTo>
                    <a:pt x="0" y="249299"/>
                  </a:lnTo>
                  <a:lnTo>
                    <a:pt x="0" y="0"/>
                  </a:lnTo>
                  <a:lnTo>
                    <a:pt x="1793099" y="0"/>
                  </a:lnTo>
                  <a:lnTo>
                    <a:pt x="1793099" y="249299"/>
                  </a:lnTo>
                  <a:close/>
                </a:path>
              </a:pathLst>
            </a:custGeom>
            <a:solidFill>
              <a:srgbClr val="D9D1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28699" y="2393875"/>
              <a:ext cx="1793239" cy="249554"/>
            </a:xfrm>
            <a:custGeom>
              <a:avLst/>
              <a:gdLst/>
              <a:ahLst/>
              <a:cxnLst/>
              <a:rect l="l" t="t" r="r" b="b"/>
              <a:pathLst>
                <a:path w="1793239" h="249555">
                  <a:moveTo>
                    <a:pt x="0" y="0"/>
                  </a:moveTo>
                  <a:lnTo>
                    <a:pt x="1793099" y="0"/>
                  </a:lnTo>
                  <a:lnTo>
                    <a:pt x="1793099" y="249299"/>
                  </a:lnTo>
                  <a:lnTo>
                    <a:pt x="0" y="2492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674E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830627" y="2827539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B4A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830627" y="2827539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476226" y="2827539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B4A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476226" y="2827539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10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121826" y="2827539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320999" y="279599"/>
                  </a:moveTo>
                  <a:lnTo>
                    <a:pt x="0" y="279599"/>
                  </a:lnTo>
                  <a:lnTo>
                    <a:pt x="0" y="0"/>
                  </a:lnTo>
                  <a:lnTo>
                    <a:pt x="320999" y="0"/>
                  </a:lnTo>
                  <a:lnTo>
                    <a:pt x="320999" y="279599"/>
                  </a:lnTo>
                  <a:close/>
                </a:path>
              </a:pathLst>
            </a:custGeom>
            <a:solidFill>
              <a:srgbClr val="B4A7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121826" y="2827539"/>
              <a:ext cx="321310" cy="280035"/>
            </a:xfrm>
            <a:custGeom>
              <a:avLst/>
              <a:gdLst/>
              <a:ahLst/>
              <a:cxnLst/>
              <a:rect l="l" t="t" r="r" b="b"/>
              <a:pathLst>
                <a:path w="321309" h="280035">
                  <a:moveTo>
                    <a:pt x="0" y="0"/>
                  </a:moveTo>
                  <a:lnTo>
                    <a:pt x="320999" y="0"/>
                  </a:lnTo>
                  <a:lnTo>
                    <a:pt x="320999" y="279599"/>
                  </a:lnTo>
                  <a:lnTo>
                    <a:pt x="0" y="2795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66666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473500" y="3249283"/>
            <a:ext cx="2383790" cy="1943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9740"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position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encoding</a:t>
            </a:r>
            <a:endParaRPr sz="1400">
              <a:latin typeface="Arial MT"/>
              <a:cs typeface="Arial MT"/>
            </a:endParaRPr>
          </a:p>
          <a:p>
            <a:pPr>
              <a:spcBef>
                <a:spcPts val="25"/>
              </a:spcBef>
            </a:pPr>
            <a:endParaRPr sz="1700">
              <a:latin typeface="Arial MT"/>
              <a:cs typeface="Arial MT"/>
            </a:endParaRPr>
          </a:p>
          <a:p>
            <a:pPr marL="742315">
              <a:tabLst>
                <a:tab pos="1096645" algn="l"/>
                <a:tab pos="1450975" algn="l"/>
              </a:tabLst>
            </a:pPr>
            <a:r>
              <a:rPr sz="1200" dirty="0">
                <a:latin typeface="Arial MT"/>
                <a:cs typeface="Arial MT"/>
              </a:rPr>
              <a:t>x</a:t>
            </a:r>
            <a:r>
              <a:rPr sz="1200" baseline="-31250" dirty="0">
                <a:latin typeface="Arial MT"/>
                <a:cs typeface="Arial MT"/>
              </a:rPr>
              <a:t>0	</a:t>
            </a:r>
            <a:r>
              <a:rPr sz="1200" dirty="0">
                <a:latin typeface="Arial MT"/>
                <a:cs typeface="Arial MT"/>
              </a:rPr>
              <a:t>x</a:t>
            </a:r>
            <a:r>
              <a:rPr sz="1200" baseline="-31250" dirty="0">
                <a:latin typeface="Arial MT"/>
                <a:cs typeface="Arial MT"/>
              </a:rPr>
              <a:t>1	</a:t>
            </a:r>
            <a:r>
              <a:rPr sz="1200" dirty="0">
                <a:latin typeface="Arial MT"/>
                <a:cs typeface="Arial MT"/>
              </a:rPr>
              <a:t>x</a:t>
            </a:r>
            <a:r>
              <a:rPr sz="1200" baseline="-31250" dirty="0">
                <a:latin typeface="Arial MT"/>
                <a:cs typeface="Arial MT"/>
              </a:rPr>
              <a:t>2</a:t>
            </a:r>
            <a:endParaRPr sz="1200" baseline="-31250">
              <a:latin typeface="Arial MT"/>
              <a:cs typeface="Arial MT"/>
            </a:endParaRPr>
          </a:p>
          <a:p>
            <a:pPr marL="50800" marR="43180">
              <a:spcBef>
                <a:spcPts val="1355"/>
              </a:spcBef>
            </a:pPr>
            <a:r>
              <a:rPr sz="1200" spc="-5" dirty="0">
                <a:latin typeface="Arial MT"/>
                <a:cs typeface="Arial MT"/>
              </a:rPr>
              <a:t>Concatenate </a:t>
            </a:r>
            <a:r>
              <a:rPr sz="1200" dirty="0">
                <a:latin typeface="Arial MT"/>
                <a:cs typeface="Arial MT"/>
              </a:rPr>
              <a:t>special </a:t>
            </a:r>
            <a:r>
              <a:rPr sz="1200" spc="-5" dirty="0">
                <a:latin typeface="Arial MT"/>
                <a:cs typeface="Arial MT"/>
              </a:rPr>
              <a:t>positional </a:t>
            </a:r>
            <a:r>
              <a:rPr sz="120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encoding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674EA7"/>
                </a:solidFill>
                <a:latin typeface="Arial MT"/>
                <a:cs typeface="Arial MT"/>
              </a:rPr>
              <a:t>p</a:t>
            </a:r>
            <a:r>
              <a:rPr sz="1200" baseline="-31250" dirty="0">
                <a:solidFill>
                  <a:srgbClr val="674EA7"/>
                </a:solidFill>
                <a:latin typeface="Arial MT"/>
                <a:cs typeface="Arial MT"/>
              </a:rPr>
              <a:t>j</a:t>
            </a:r>
            <a:r>
              <a:rPr sz="1200" spc="142" baseline="-31250" dirty="0">
                <a:solidFill>
                  <a:srgbClr val="674EA7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to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each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input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vector</a:t>
            </a:r>
            <a:r>
              <a:rPr sz="1200" spc="-5" dirty="0"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674EA7"/>
                </a:solidFill>
                <a:latin typeface="Arial MT"/>
                <a:cs typeface="Arial MT"/>
              </a:rPr>
              <a:t>x</a:t>
            </a:r>
            <a:r>
              <a:rPr sz="1200" baseline="-31250" dirty="0">
                <a:solidFill>
                  <a:srgbClr val="674EA7"/>
                </a:solidFill>
                <a:latin typeface="Arial MT"/>
                <a:cs typeface="Arial MT"/>
              </a:rPr>
              <a:t>j</a:t>
            </a:r>
            <a:endParaRPr sz="1200" baseline="-31250">
              <a:latin typeface="Arial MT"/>
              <a:cs typeface="Arial MT"/>
            </a:endParaRPr>
          </a:p>
          <a:p>
            <a:pPr marL="50800" marR="263525">
              <a:spcBef>
                <a:spcPts val="1440"/>
              </a:spcBef>
            </a:pPr>
            <a:r>
              <a:rPr sz="1200" spc="-15" dirty="0">
                <a:latin typeface="Arial MT"/>
                <a:cs typeface="Arial MT"/>
              </a:rPr>
              <a:t>We </a:t>
            </a:r>
            <a:r>
              <a:rPr sz="1200" spc="-5" dirty="0">
                <a:latin typeface="Arial MT"/>
                <a:cs typeface="Arial MT"/>
              </a:rPr>
              <a:t>use </a:t>
            </a:r>
            <a:r>
              <a:rPr sz="1200" dirty="0">
                <a:latin typeface="Arial MT"/>
                <a:cs typeface="Arial MT"/>
              </a:rPr>
              <a:t>a </a:t>
            </a:r>
            <a:r>
              <a:rPr sz="1200" spc="-5" dirty="0">
                <a:latin typeface="Arial MT"/>
                <a:cs typeface="Arial MT"/>
              </a:rPr>
              <a:t>function </a:t>
            </a:r>
            <a:r>
              <a:rPr sz="1200" i="1" spc="-5" dirty="0">
                <a:solidFill>
                  <a:srgbClr val="674EA7"/>
                </a:solidFill>
                <a:latin typeface="Arial"/>
                <a:cs typeface="Arial"/>
              </a:rPr>
              <a:t>pos</a:t>
            </a:r>
            <a:r>
              <a:rPr sz="1200" spc="-5" dirty="0">
                <a:solidFill>
                  <a:srgbClr val="674EA7"/>
                </a:solidFill>
                <a:latin typeface="Arial MT"/>
                <a:cs typeface="Arial MT"/>
              </a:rPr>
              <a:t>: </a:t>
            </a:r>
            <a:r>
              <a:rPr sz="1200" dirty="0">
                <a:solidFill>
                  <a:srgbClr val="674EA7"/>
                </a:solidFill>
                <a:latin typeface="Arial MT"/>
                <a:cs typeface="Arial MT"/>
              </a:rPr>
              <a:t>N →R</a:t>
            </a:r>
            <a:r>
              <a:rPr sz="1200" baseline="31250" dirty="0">
                <a:solidFill>
                  <a:srgbClr val="674EA7"/>
                </a:solidFill>
                <a:latin typeface="Arial MT"/>
                <a:cs typeface="Arial MT"/>
              </a:rPr>
              <a:t>d </a:t>
            </a:r>
            <a:r>
              <a:rPr sz="1200" spc="-315" baseline="31250" dirty="0">
                <a:solidFill>
                  <a:srgbClr val="674EA7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to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process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the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position</a:t>
            </a:r>
            <a:r>
              <a:rPr sz="1200" spc="5" dirty="0"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674EA7"/>
                </a:solidFill>
                <a:latin typeface="Arial MT"/>
                <a:cs typeface="Arial MT"/>
              </a:rPr>
              <a:t>j</a:t>
            </a:r>
            <a:r>
              <a:rPr sz="1200" spc="-15" dirty="0">
                <a:solidFill>
                  <a:srgbClr val="674EA7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of</a:t>
            </a:r>
            <a:r>
              <a:rPr sz="1200" spc="-1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the</a:t>
            </a:r>
            <a:endParaRPr sz="1200">
              <a:latin typeface="Arial MT"/>
              <a:cs typeface="Arial MT"/>
            </a:endParaRPr>
          </a:p>
          <a:p>
            <a:pPr marL="50800"/>
            <a:r>
              <a:rPr sz="1200" dirty="0">
                <a:latin typeface="Arial MT"/>
                <a:cs typeface="Arial MT"/>
              </a:rPr>
              <a:t>vector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into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a</a:t>
            </a:r>
            <a:r>
              <a:rPr sz="1200" spc="-25" dirty="0">
                <a:latin typeface="Arial MT"/>
                <a:cs typeface="Arial MT"/>
              </a:rPr>
              <a:t> </a:t>
            </a:r>
            <a:r>
              <a:rPr sz="1200" spc="-5" dirty="0">
                <a:latin typeface="Arial MT"/>
                <a:cs typeface="Arial MT"/>
              </a:rPr>
              <a:t>d-dimensional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latin typeface="Arial MT"/>
                <a:cs typeface="Arial MT"/>
              </a:rPr>
              <a:t>vector</a:t>
            </a:r>
            <a:endParaRPr sz="1200">
              <a:latin typeface="Arial MT"/>
              <a:cs typeface="Arial MT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1058899" y="3105782"/>
            <a:ext cx="1140460" cy="906780"/>
            <a:chOff x="1058899" y="2248532"/>
            <a:chExt cx="1140460" cy="906780"/>
          </a:xfrm>
        </p:grpSpPr>
        <p:sp>
          <p:nvSpPr>
            <p:cNvPr id="57" name="object 57"/>
            <p:cNvSpPr/>
            <p:nvPr/>
          </p:nvSpPr>
          <p:spPr>
            <a:xfrm>
              <a:off x="1622792" y="2296506"/>
              <a:ext cx="2540" cy="97790"/>
            </a:xfrm>
            <a:custGeom>
              <a:avLst/>
              <a:gdLst/>
              <a:ahLst/>
              <a:cxnLst/>
              <a:rect l="l" t="t" r="r" b="b"/>
              <a:pathLst>
                <a:path w="2540" h="97789">
                  <a:moveTo>
                    <a:pt x="1228" y="-4762"/>
                  </a:moveTo>
                  <a:lnTo>
                    <a:pt x="1228" y="102130"/>
                  </a:lnTo>
                </a:path>
              </a:pathLst>
            </a:custGeom>
            <a:ln w="11982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607064" y="2253295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0" y="43608"/>
                  </a:moveTo>
                  <a:lnTo>
                    <a:pt x="14636" y="0"/>
                  </a:lnTo>
                  <a:lnTo>
                    <a:pt x="31455" y="42814"/>
                  </a:lnTo>
                  <a:lnTo>
                    <a:pt x="0" y="43608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607064" y="2253295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55" y="42814"/>
                  </a:moveTo>
                  <a:lnTo>
                    <a:pt x="14636" y="0"/>
                  </a:lnTo>
                  <a:lnTo>
                    <a:pt x="0" y="43608"/>
                  </a:lnTo>
                  <a:lnTo>
                    <a:pt x="31455" y="42814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626684" y="2700206"/>
              <a:ext cx="2540" cy="95885"/>
            </a:xfrm>
            <a:custGeom>
              <a:avLst/>
              <a:gdLst/>
              <a:ahLst/>
              <a:cxnLst/>
              <a:rect l="l" t="t" r="r" b="b"/>
              <a:pathLst>
                <a:path w="2539" h="95885">
                  <a:moveTo>
                    <a:pt x="1220" y="-4762"/>
                  </a:moveTo>
                  <a:lnTo>
                    <a:pt x="1220" y="100330"/>
                  </a:lnTo>
                </a:path>
              </a:pathLst>
            </a:custGeom>
            <a:ln w="11965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610956" y="2656995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0" y="43612"/>
                  </a:moveTo>
                  <a:lnTo>
                    <a:pt x="14624" y="0"/>
                  </a:lnTo>
                  <a:lnTo>
                    <a:pt x="31455" y="42809"/>
                  </a:lnTo>
                  <a:lnTo>
                    <a:pt x="0" y="43612"/>
                  </a:lnTo>
                  <a:close/>
                </a:path>
              </a:pathLst>
            </a:custGeom>
            <a:solidFill>
              <a:srgbClr val="22222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1610956" y="2656995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55" y="42809"/>
                  </a:moveTo>
                  <a:lnTo>
                    <a:pt x="14624" y="0"/>
                  </a:lnTo>
                  <a:lnTo>
                    <a:pt x="0" y="43612"/>
                  </a:lnTo>
                  <a:lnTo>
                    <a:pt x="31455" y="42809"/>
                  </a:lnTo>
                  <a:close/>
                </a:path>
              </a:pathLst>
            </a:custGeom>
            <a:ln w="9524">
              <a:solidFill>
                <a:srgbClr val="22222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1068424" y="2795775"/>
              <a:ext cx="1121410" cy="349885"/>
            </a:xfrm>
            <a:custGeom>
              <a:avLst/>
              <a:gdLst/>
              <a:ahLst/>
              <a:cxnLst/>
              <a:rect l="l" t="t" r="r" b="b"/>
              <a:pathLst>
                <a:path w="1121410" h="349885">
                  <a:moveTo>
                    <a:pt x="1121399" y="349499"/>
                  </a:moveTo>
                  <a:lnTo>
                    <a:pt x="0" y="349499"/>
                  </a:lnTo>
                  <a:lnTo>
                    <a:pt x="0" y="0"/>
                  </a:lnTo>
                  <a:lnTo>
                    <a:pt x="1121399" y="0"/>
                  </a:lnTo>
                  <a:lnTo>
                    <a:pt x="1121399" y="349499"/>
                  </a:lnTo>
                  <a:close/>
                </a:path>
              </a:pathLst>
            </a:custGeom>
            <a:solidFill>
              <a:srgbClr val="D9D1E9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1068424" y="2795775"/>
              <a:ext cx="1121410" cy="349885"/>
            </a:xfrm>
            <a:custGeom>
              <a:avLst/>
              <a:gdLst/>
              <a:ahLst/>
              <a:cxnLst/>
              <a:rect l="l" t="t" r="r" b="b"/>
              <a:pathLst>
                <a:path w="1121410" h="349885">
                  <a:moveTo>
                    <a:pt x="0" y="0"/>
                  </a:moveTo>
                  <a:lnTo>
                    <a:pt x="1121399" y="0"/>
                  </a:lnTo>
                  <a:lnTo>
                    <a:pt x="1121399" y="349499"/>
                  </a:lnTo>
                  <a:lnTo>
                    <a:pt x="0" y="349499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674E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145226" y="5364051"/>
            <a:ext cx="3522979" cy="582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8460">
              <a:lnSpc>
                <a:spcPts val="1425"/>
              </a:lnSpc>
            </a:pPr>
            <a:r>
              <a:rPr sz="1200" spc="-5" dirty="0">
                <a:latin typeface="Arial MT"/>
                <a:cs typeface="Arial MT"/>
              </a:rPr>
              <a:t>So,</a:t>
            </a:r>
            <a:r>
              <a:rPr sz="1200" spc="-20" dirty="0"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674EA7"/>
                </a:solidFill>
                <a:latin typeface="Arial MT"/>
                <a:cs typeface="Arial MT"/>
              </a:rPr>
              <a:t>p</a:t>
            </a:r>
            <a:r>
              <a:rPr sz="1200" baseline="-31250" dirty="0">
                <a:solidFill>
                  <a:srgbClr val="674EA7"/>
                </a:solidFill>
                <a:latin typeface="Arial MT"/>
                <a:cs typeface="Arial MT"/>
              </a:rPr>
              <a:t>j</a:t>
            </a:r>
            <a:r>
              <a:rPr sz="1200" spc="135" baseline="-31250" dirty="0">
                <a:solidFill>
                  <a:srgbClr val="674EA7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srgbClr val="674EA7"/>
                </a:solidFill>
                <a:latin typeface="Arial MT"/>
                <a:cs typeface="Arial MT"/>
              </a:rPr>
              <a:t>=</a:t>
            </a:r>
            <a:r>
              <a:rPr sz="1200" spc="-15" dirty="0">
                <a:solidFill>
                  <a:srgbClr val="674EA7"/>
                </a:solidFill>
                <a:latin typeface="Arial MT"/>
                <a:cs typeface="Arial MT"/>
              </a:rPr>
              <a:t> </a:t>
            </a:r>
            <a:r>
              <a:rPr sz="1200" i="1" spc="-5" dirty="0">
                <a:solidFill>
                  <a:srgbClr val="674EA7"/>
                </a:solidFill>
                <a:latin typeface="Arial"/>
                <a:cs typeface="Arial"/>
              </a:rPr>
              <a:t>pos</a:t>
            </a:r>
            <a:r>
              <a:rPr sz="1200" spc="-5" dirty="0">
                <a:solidFill>
                  <a:srgbClr val="674EA7"/>
                </a:solidFill>
                <a:latin typeface="Arial MT"/>
                <a:cs typeface="Arial MT"/>
              </a:rPr>
              <a:t>(j)</a:t>
            </a:r>
            <a:endParaRPr sz="1200">
              <a:latin typeface="Arial MT"/>
              <a:cs typeface="Arial MT"/>
            </a:endParaRPr>
          </a:p>
          <a:p>
            <a:pPr marL="12700">
              <a:spcBef>
                <a:spcPts val="869"/>
              </a:spcBef>
            </a:pP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Fei-Fei</a:t>
            </a:r>
            <a:r>
              <a:rPr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Li,</a:t>
            </a:r>
            <a:r>
              <a:rPr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25" dirty="0">
                <a:solidFill>
                  <a:srgbClr val="FFFFFF"/>
                </a:solidFill>
                <a:latin typeface="Arial MT"/>
                <a:cs typeface="Arial MT"/>
              </a:rPr>
              <a:t>Yunzhu</a:t>
            </a:r>
            <a:r>
              <a:rPr spc="-2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Li,</a:t>
            </a:r>
            <a:r>
              <a:rPr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Ruohan</a:t>
            </a:r>
            <a:r>
              <a:rPr spc="-1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FFFFFF"/>
                </a:solidFill>
                <a:latin typeface="Arial MT"/>
                <a:cs typeface="Arial MT"/>
              </a:rPr>
              <a:t>Gao</a:t>
            </a:r>
            <a:endParaRPr>
              <a:latin typeface="Arial MT"/>
              <a:cs typeface="Arial MT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6194871" y="5420681"/>
            <a:ext cx="2829560" cy="140423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spcBef>
                <a:spcPts val="15"/>
              </a:spcBef>
            </a:pPr>
            <a:r>
              <a:rPr sz="900" spc="-15" dirty="0">
                <a:solidFill>
                  <a:srgbClr val="999999"/>
                </a:solidFill>
                <a:latin typeface="Arial MT"/>
                <a:cs typeface="Arial MT"/>
              </a:rPr>
              <a:t>Vaswani </a:t>
            </a:r>
            <a:r>
              <a:rPr sz="900" spc="-5" dirty="0">
                <a:solidFill>
                  <a:srgbClr val="999999"/>
                </a:solidFill>
                <a:latin typeface="Arial MT"/>
                <a:cs typeface="Arial MT"/>
              </a:rPr>
              <a:t>et</a:t>
            </a:r>
            <a:r>
              <a:rPr sz="900" spc="-10" dirty="0">
                <a:solidFill>
                  <a:srgbClr val="999999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999999"/>
                </a:solidFill>
                <a:latin typeface="Arial MT"/>
                <a:cs typeface="Arial MT"/>
              </a:rPr>
              <a:t>al,</a:t>
            </a:r>
            <a:r>
              <a:rPr sz="900" spc="-10" dirty="0">
                <a:solidFill>
                  <a:srgbClr val="999999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999999"/>
                </a:solidFill>
                <a:latin typeface="Arial MT"/>
                <a:cs typeface="Arial MT"/>
              </a:rPr>
              <a:t>“Attention</a:t>
            </a:r>
            <a:r>
              <a:rPr sz="900" spc="-10" dirty="0">
                <a:solidFill>
                  <a:srgbClr val="999999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999999"/>
                </a:solidFill>
                <a:latin typeface="Arial MT"/>
                <a:cs typeface="Arial MT"/>
              </a:rPr>
              <a:t>is</a:t>
            </a:r>
            <a:r>
              <a:rPr sz="900" spc="-10" dirty="0">
                <a:solidFill>
                  <a:srgbClr val="999999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999999"/>
                </a:solidFill>
                <a:latin typeface="Arial MT"/>
                <a:cs typeface="Arial MT"/>
              </a:rPr>
              <a:t>all</a:t>
            </a:r>
            <a:r>
              <a:rPr sz="900" spc="-15" dirty="0">
                <a:solidFill>
                  <a:srgbClr val="999999"/>
                </a:solidFill>
                <a:latin typeface="Arial MT"/>
                <a:cs typeface="Arial MT"/>
              </a:rPr>
              <a:t> </a:t>
            </a:r>
            <a:r>
              <a:rPr sz="900" dirty="0">
                <a:solidFill>
                  <a:srgbClr val="999999"/>
                </a:solidFill>
                <a:latin typeface="Arial MT"/>
                <a:cs typeface="Arial MT"/>
              </a:rPr>
              <a:t>you</a:t>
            </a:r>
            <a:r>
              <a:rPr sz="900" spc="-10" dirty="0">
                <a:solidFill>
                  <a:srgbClr val="999999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999999"/>
                </a:solidFill>
                <a:latin typeface="Arial MT"/>
                <a:cs typeface="Arial MT"/>
              </a:rPr>
              <a:t>need”,</a:t>
            </a:r>
            <a:r>
              <a:rPr sz="900" spc="-10" dirty="0">
                <a:solidFill>
                  <a:srgbClr val="999999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999999"/>
                </a:solidFill>
                <a:latin typeface="Arial MT"/>
                <a:cs typeface="Arial MT"/>
              </a:rPr>
              <a:t>NeurIPS</a:t>
            </a:r>
            <a:r>
              <a:rPr sz="900" spc="-10" dirty="0">
                <a:solidFill>
                  <a:srgbClr val="999999"/>
                </a:solidFill>
                <a:latin typeface="Arial MT"/>
                <a:cs typeface="Arial MT"/>
              </a:rPr>
              <a:t> </a:t>
            </a:r>
            <a:r>
              <a:rPr sz="900" spc="-5" dirty="0">
                <a:solidFill>
                  <a:srgbClr val="999999"/>
                </a:solidFill>
                <a:latin typeface="Arial MT"/>
                <a:cs typeface="Arial MT"/>
              </a:rPr>
              <a:t>2017</a:t>
            </a:r>
            <a:endParaRPr sz="900">
              <a:latin typeface="Arial MT"/>
              <a:cs typeface="Arial MT"/>
            </a:endParaRPr>
          </a:p>
        </p:txBody>
      </p:sp>
      <p:sp>
        <p:nvSpPr>
          <p:cNvPr id="67" name="object 67"/>
          <p:cNvSpPr txBox="1">
            <a:spLocks noGrp="1"/>
          </p:cNvSpPr>
          <p:nvPr>
            <p:ph type="ftr" sz="quarter" idx="5"/>
          </p:nvPr>
        </p:nvSpPr>
        <p:spPr>
          <a:xfrm>
            <a:off x="3108960" y="8092440"/>
            <a:ext cx="292608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spc="-5" dirty="0"/>
              <a:t>Lecture</a:t>
            </a:r>
            <a:r>
              <a:rPr spc="-50" dirty="0"/>
              <a:t> </a:t>
            </a:r>
            <a:r>
              <a:rPr dirty="0"/>
              <a:t>9</a:t>
            </a:r>
            <a:r>
              <a:rPr spc="-45" dirty="0"/>
              <a:t> </a:t>
            </a:r>
            <a:r>
              <a:rPr dirty="0"/>
              <a:t>-</a:t>
            </a:r>
          </a:p>
        </p:txBody>
      </p:sp>
      <p:sp>
        <p:nvSpPr>
          <p:cNvPr id="68" name="object 68"/>
          <p:cNvSpPr txBox="1">
            <a:spLocks noGrp="1"/>
          </p:cNvSpPr>
          <p:nvPr>
            <p:ph type="sldNum" sz="quarter" idx="7"/>
          </p:nvPr>
        </p:nvSpPr>
        <p:spPr>
          <a:xfrm>
            <a:off x="358141" y="8015604"/>
            <a:ext cx="257175" cy="262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2310"/>
              </a:lnSpc>
            </a:pPr>
            <a:fld id="{81D60167-4931-47E6-BA6A-407CBD079E47}" type="slidenum">
              <a:rPr dirty="0"/>
              <a:pPr marL="38100">
                <a:lnSpc>
                  <a:spcPts val="2310"/>
                </a:lnSpc>
              </a:pPr>
              <a:t>56</a:t>
            </a:fld>
            <a:endParaRPr dirty="0"/>
          </a:p>
        </p:txBody>
      </p:sp>
      <p:sp>
        <p:nvSpPr>
          <p:cNvPr id="69" name="object 69"/>
          <p:cNvSpPr txBox="1">
            <a:spLocks noGrp="1"/>
          </p:cNvSpPr>
          <p:nvPr>
            <p:ph type="dt" sz="half" idx="6"/>
          </p:nvPr>
        </p:nvSpPr>
        <p:spPr>
          <a:xfrm>
            <a:off x="457200" y="8092440"/>
            <a:ext cx="2103120" cy="2821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310"/>
              </a:lnSpc>
            </a:pPr>
            <a:r>
              <a:rPr dirty="0"/>
              <a:t>May</a:t>
            </a:r>
            <a:r>
              <a:rPr spc="-50" dirty="0"/>
              <a:t> </a:t>
            </a:r>
            <a:r>
              <a:rPr spc="-5" dirty="0"/>
              <a:t>02,</a:t>
            </a:r>
            <a:r>
              <a:rPr spc="-45" dirty="0"/>
              <a:t> </a:t>
            </a:r>
            <a:r>
              <a:rPr spc="-5" dirty="0"/>
              <a:t>2023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E89139FB-3B7E-D3BA-67DE-57F3CF8E0B4E}"/>
              </a:ext>
            </a:extLst>
          </p:cNvPr>
          <p:cNvSpPr txBox="1"/>
          <p:nvPr/>
        </p:nvSpPr>
        <p:spPr>
          <a:xfrm>
            <a:off x="0" y="6581001"/>
            <a:ext cx="2596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Justin Johnson,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Yunzhu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Li,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Ruohan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Guo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92752" y="0"/>
            <a:ext cx="4626863" cy="6824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normalizeH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3540" y="251460"/>
            <a:ext cx="485521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0" dirty="0"/>
              <a:t>Transformer Overview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83540" y="1611098"/>
            <a:ext cx="4188460" cy="4258538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 lvl="0" indent="0" algn="l" defTabSz="914400" rtl="0" eaLnBrk="1" fontAlgn="auto" latinLnBrk="0" hangingPunct="1">
              <a:lnSpc>
                <a:spcPct val="100600"/>
              </a:lnSpc>
              <a:spcBef>
                <a:spcPts val="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 is all you need. 2017.  Aswani, Shazeer, Parmar, Uszkoreit,  Jones, Gomez, Kaiser, Polosukhin  </a:t>
            </a:r>
            <a:r>
              <a:rPr kumimoji="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  <a:hlinkClick r:id="rId3"/>
              </a:rPr>
              <a:t>https://arxiv.org/pdf/1706.03762.pdf</a:t>
            </a:r>
            <a:r>
              <a:rPr kumimoji="0" lang="en-US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endParaRPr kumimoji="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57785" lvl="0" indent="-342900" algn="l" defTabSz="914400" rtl="0" eaLnBrk="1" fontAlgn="auto" latinLnBrk="0" hangingPunct="1">
              <a:lnSpc>
                <a:spcPct val="100800"/>
              </a:lnSpc>
              <a:spcBef>
                <a:spcPts val="50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Non-recurrent sequence-to-  sequence encoder-decoder model</a:t>
            </a:r>
          </a:p>
          <a:p>
            <a:pPr marL="355600" marR="1129030" lvl="0" indent="-342900" algn="l" defTabSz="914400" rtl="0" eaLnBrk="1" fontAlgn="auto" latinLnBrk="0" hangingPunct="1">
              <a:lnSpc>
                <a:spcPct val="100800"/>
              </a:lnSpc>
              <a:spcBef>
                <a:spcPts val="6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Task: machine translation  with parallel corpus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50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Predict each translated word</a:t>
            </a:r>
          </a:p>
          <a:p>
            <a:pPr marL="355600" marR="725805" lvl="0" indent="-342900" algn="l" defTabSz="914400" rtl="0" eaLnBrk="1" fontAlgn="auto" latinLnBrk="0" hangingPunct="1">
              <a:lnSpc>
                <a:spcPct val="99200"/>
              </a:lnSpc>
              <a:spcBef>
                <a:spcPts val="65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Final cost/error function is  standard cross-entropy error on top of a softmax classifier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1013460" marR="0" lvl="0" indent="0" algn="l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 and related figures from paper </a:t>
            </a:r>
            <a:r>
              <a:rPr kumimoji="0" sz="1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jaVu Sans"/>
                <a:ea typeface="+mn-ea"/>
                <a:cs typeface="DejaVu Sans"/>
              </a:rPr>
              <a:t>⇑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CFA523-29A8-4AD3-A31B-9A85DCACBC11}"/>
              </a:ext>
            </a:extLst>
          </p:cNvPr>
          <p:cNvSpPr txBox="1"/>
          <p:nvPr/>
        </p:nvSpPr>
        <p:spPr>
          <a:xfrm>
            <a:off x="0" y="6581001"/>
            <a:ext cx="1503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Christopher Manning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251460"/>
            <a:ext cx="550037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60" dirty="0"/>
              <a:t>Attention </a:t>
            </a:r>
            <a:r>
              <a:rPr sz="3000" spc="-175" dirty="0"/>
              <a:t>visualization in </a:t>
            </a:r>
            <a:r>
              <a:rPr sz="3000" spc="-190" dirty="0"/>
              <a:t>layer</a:t>
            </a:r>
            <a:r>
              <a:rPr sz="3000" spc="-459" dirty="0"/>
              <a:t> </a:t>
            </a:r>
            <a:r>
              <a:rPr sz="3000" spc="-254" dirty="0"/>
              <a:t>5</a:t>
            </a:r>
            <a:endParaRPr sz="3000" dirty="0"/>
          </a:p>
        </p:txBody>
      </p:sp>
      <p:sp>
        <p:nvSpPr>
          <p:cNvPr id="3" name="object 3"/>
          <p:cNvSpPr txBox="1"/>
          <p:nvPr/>
        </p:nvSpPr>
        <p:spPr>
          <a:xfrm>
            <a:off x="383540" y="1099820"/>
            <a:ext cx="786574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400" b="0" i="0" u="none" strike="noStrike" kern="1200" cap="none" spc="-10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Words</a:t>
            </a:r>
            <a:r>
              <a:rPr kumimoji="0" sz="24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start</a:t>
            </a:r>
            <a:r>
              <a:rPr kumimoji="0" sz="24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24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pay</a:t>
            </a:r>
            <a:r>
              <a:rPr kumimoji="0" sz="24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</a:t>
            </a:r>
            <a:r>
              <a:rPr kumimoji="0" sz="24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sz="24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other</a:t>
            </a:r>
            <a:r>
              <a:rPr kumimoji="0" sz="24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8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words</a:t>
            </a:r>
            <a:r>
              <a:rPr kumimoji="0" sz="2400" b="0" i="0" u="none" strike="noStrike" kern="1200" cap="none" spc="-1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2400" b="0" i="0" u="none" strike="noStrike" kern="1200" cap="none" spc="-1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1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sensible</a:t>
            </a:r>
            <a:r>
              <a:rPr kumimoji="0" sz="2400" b="0" i="0" u="none" strike="noStrike" kern="1200" cap="none" spc="-1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2400" b="0" i="0" u="none" strike="noStrike" kern="1200" cap="none" spc="-1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ways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5112" y="1633727"/>
            <a:ext cx="7894320" cy="44378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B23D04-97B6-4290-BF30-938EE31A210E}"/>
              </a:ext>
            </a:extLst>
          </p:cNvPr>
          <p:cNvSpPr txBox="1"/>
          <p:nvPr/>
        </p:nvSpPr>
        <p:spPr>
          <a:xfrm>
            <a:off x="0" y="6581001"/>
            <a:ext cx="1503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Christopher Manning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39" y="295657"/>
            <a:ext cx="8598535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-145" dirty="0"/>
              <a:t>Attention </a:t>
            </a:r>
            <a:r>
              <a:rPr sz="3000" spc="-165" dirty="0"/>
              <a:t>visualization: </a:t>
            </a:r>
            <a:r>
              <a:rPr sz="3000" spc="-150" dirty="0"/>
              <a:t>Implicit </a:t>
            </a:r>
            <a:r>
              <a:rPr sz="3000" spc="-140" dirty="0"/>
              <a:t>anaphora</a:t>
            </a:r>
            <a:r>
              <a:rPr sz="3000" spc="-480" dirty="0"/>
              <a:t> </a:t>
            </a:r>
            <a:r>
              <a:rPr sz="3000" spc="-145" dirty="0"/>
              <a:t>resolution</a:t>
            </a:r>
          </a:p>
        </p:txBody>
      </p:sp>
      <p:sp>
        <p:nvSpPr>
          <p:cNvPr id="3" name="object 3"/>
          <p:cNvSpPr/>
          <p:nvPr/>
        </p:nvSpPr>
        <p:spPr>
          <a:xfrm>
            <a:off x="990600" y="1091183"/>
            <a:ext cx="7019544" cy="43952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4937" y="6046723"/>
            <a:ext cx="7677784" cy="565150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38100" marR="30480" lvl="0" indent="0" algn="l" defTabSz="914400" rtl="0" eaLnBrk="1" fontAlgn="auto" latinLnBrk="0" hangingPunct="1">
              <a:lnSpc>
                <a:spcPts val="2090"/>
              </a:lnSpc>
              <a:spcBef>
                <a:spcPts val="2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</a:t>
            </a:r>
            <a:r>
              <a:rPr kumimoji="0" sz="1800" b="0" i="0" u="none" strike="noStrike" kern="1200" cap="none" spc="-37" normalizeH="0" baseline="23148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 </a:t>
            </a:r>
            <a:r>
              <a:rPr kumimoji="0" sz="1800" b="0" i="0" u="none" strike="noStrike" kern="120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layer.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Isolated 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attentions </a:t>
            </a:r>
            <a:r>
              <a:rPr kumimoji="0" sz="18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from 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word </a:t>
            </a:r>
            <a:r>
              <a: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‘its’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</a:t>
            </a:r>
            <a:r>
              <a:rPr kumimoji="0" sz="1800" b="0" i="0" u="none" strike="noStrike" kern="1200" cap="none" spc="-3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 </a:t>
            </a:r>
            <a:r>
              <a:rPr kumimoji="0" sz="1800" b="0" i="0" u="none" strike="noStrike" kern="1200" cap="none" spc="-11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heads 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5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and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6.  </a:t>
            </a:r>
            <a:r>
              <a:rPr kumimoji="0" sz="1800" b="0" i="0" u="none" strike="noStrike" kern="1200" cap="none" spc="-5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Note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that</a:t>
            </a: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attentions</a:t>
            </a: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are </a:t>
            </a:r>
            <a:r>
              <a:rPr kumimoji="0" sz="18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very</a:t>
            </a:r>
            <a:r>
              <a:rPr kumimoji="0" sz="1800" b="0" i="0" u="none" strike="noStrike" kern="1200" cap="none" spc="-9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sharp</a:t>
            </a:r>
            <a:r>
              <a:rPr kumimoji="0" sz="1800" b="0" i="0" u="none" strike="noStrike" kern="1200" cap="none" spc="-8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for</a:t>
            </a: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this</a:t>
            </a:r>
            <a:r>
              <a:rPr kumimoji="0" sz="1800" b="0" i="0" u="none" strike="noStrike" kern="1200" cap="none" spc="-9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800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word.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21226A-3144-4AF1-921A-8EEA666A5253}"/>
              </a:ext>
            </a:extLst>
          </p:cNvPr>
          <p:cNvSpPr txBox="1"/>
          <p:nvPr/>
        </p:nvSpPr>
        <p:spPr>
          <a:xfrm>
            <a:off x="0" y="6581001"/>
            <a:ext cx="1503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Christopher Manning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1339" y="438149"/>
            <a:ext cx="7391783" cy="472980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3000" dirty="0">
                <a:solidFill>
                  <a:srgbClr val="3A87FF"/>
                </a:solidFill>
              </a:rPr>
              <a:t>Problems with resources like WordNet</a:t>
            </a:r>
            <a:endParaRPr sz="3000" dirty="0"/>
          </a:p>
        </p:txBody>
      </p:sp>
      <p:sp>
        <p:nvSpPr>
          <p:cNvPr id="3" name="object 3"/>
          <p:cNvSpPr txBox="1"/>
          <p:nvPr/>
        </p:nvSpPr>
        <p:spPr>
          <a:xfrm>
            <a:off x="631339" y="1131327"/>
            <a:ext cx="8148867" cy="4695667"/>
          </a:xfrm>
          <a:prstGeom prst="rect">
            <a:avLst/>
          </a:prstGeom>
        </p:spPr>
        <p:txBody>
          <a:bodyPr vert="horz" wrap="square" lIns="0" tIns="217954" rIns="0" bIns="0" rtlCol="0">
            <a:spAutoFit/>
          </a:bodyPr>
          <a:lstStyle/>
          <a:p>
            <a:pPr marL="441535" marR="0" lvl="0" indent="-430329" algn="l" defTabSz="806867" rtl="0" eaLnBrk="1" fontAlgn="auto" latinLnBrk="0" hangingPunct="1">
              <a:lnSpc>
                <a:spcPct val="100000"/>
              </a:lnSpc>
              <a:spcBef>
                <a:spcPts val="1716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40975" algn="l"/>
                <a:tab pos="441535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Great as a resource but missing nuance</a:t>
            </a:r>
          </a:p>
          <a:p>
            <a:pPr marL="871864" marR="864580" lvl="1" indent="-430329" algn="l" defTabSz="806867" rtl="0" eaLnBrk="1" fontAlgn="auto" latinLnBrk="0" hangingPunct="1">
              <a:lnSpc>
                <a:spcPct val="100000"/>
              </a:lnSpc>
              <a:spcBef>
                <a:spcPts val="1412"/>
              </a:spcBef>
              <a:spcAft>
                <a:spcPts val="0"/>
              </a:spcAft>
              <a:buClr>
                <a:srgbClr val="3A87FF"/>
              </a:buClr>
              <a:buSzTx/>
              <a:buFont typeface="Arial"/>
              <a:buChar char="•"/>
              <a:tabLst>
                <a:tab pos="871304" algn="l"/>
                <a:tab pos="871864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e.g. 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“proficient” 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is listed as a synonym for 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“good”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.  This is only correct in some contexts.</a:t>
            </a:r>
          </a:p>
          <a:p>
            <a:pPr marL="441535" marR="0" lvl="0" indent="-430329" algn="l" defTabSz="806867" rtl="0" eaLnBrk="1" fontAlgn="auto" latinLnBrk="0" hangingPunct="1">
              <a:lnSpc>
                <a:spcPct val="100000"/>
              </a:lnSpc>
              <a:spcBef>
                <a:spcPts val="1637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40975" algn="l"/>
                <a:tab pos="441535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Missing new meanings of words</a:t>
            </a:r>
          </a:p>
          <a:p>
            <a:pPr marL="871864" marR="0" lvl="1" indent="-430889" algn="l" defTabSz="806867" rtl="0" eaLnBrk="1" fontAlgn="auto" latinLnBrk="0" hangingPunct="1">
              <a:lnSpc>
                <a:spcPct val="100000"/>
              </a:lnSpc>
              <a:spcBef>
                <a:spcPts val="1412"/>
              </a:spcBef>
              <a:spcAft>
                <a:spcPts val="0"/>
              </a:spcAft>
              <a:buClr>
                <a:srgbClr val="3A87FF"/>
              </a:buClr>
              <a:buSzTx/>
              <a:buFont typeface="Arial"/>
              <a:buChar char="•"/>
              <a:tabLst>
                <a:tab pos="871304" algn="l"/>
                <a:tab pos="871864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e.g., 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wicked, badass, nifty, wizard, genius, ninja, bombest</a:t>
            </a:r>
            <a:endParaRPr kumimoji="0" sz="20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871864" marR="0" lvl="1" indent="-430889" algn="l" defTabSz="806867" rtl="0" eaLnBrk="1" fontAlgn="auto" latinLnBrk="0" hangingPunct="1">
              <a:lnSpc>
                <a:spcPct val="100000"/>
              </a:lnSpc>
              <a:spcBef>
                <a:spcPts val="1399"/>
              </a:spcBef>
              <a:spcAft>
                <a:spcPts val="0"/>
              </a:spcAft>
              <a:buClr>
                <a:srgbClr val="3A87FF"/>
              </a:buClr>
              <a:buSzTx/>
              <a:buFont typeface="Arial"/>
              <a:buChar char="•"/>
              <a:tabLst>
                <a:tab pos="871304" algn="l"/>
                <a:tab pos="871864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Impossible to keep up-to-date!</a:t>
            </a:r>
          </a:p>
          <a:p>
            <a:pPr marL="441535" marR="0" lvl="0" indent="-430329" algn="l" defTabSz="806867" rtl="0" eaLnBrk="1" fontAlgn="auto" latinLnBrk="0" hangingPunct="1">
              <a:lnSpc>
                <a:spcPct val="100000"/>
              </a:lnSpc>
              <a:spcBef>
                <a:spcPts val="1659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40975" algn="l"/>
                <a:tab pos="441535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Subjective</a:t>
            </a:r>
          </a:p>
          <a:p>
            <a:pPr marL="441535" marR="0" lvl="0" indent="-430329" algn="l" defTabSz="806867" rtl="0" eaLnBrk="1" fontAlgn="auto" latinLnBrk="0" hangingPunct="1">
              <a:lnSpc>
                <a:spcPct val="100000"/>
              </a:lnSpc>
              <a:spcBef>
                <a:spcPts val="1672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40975" algn="l"/>
                <a:tab pos="441535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Requires human labor to create and adapt</a:t>
            </a:r>
          </a:p>
          <a:p>
            <a:pPr marL="441535" marR="0" lvl="0" indent="-430329" algn="l" defTabSz="806867" rtl="0" eaLnBrk="1" fontAlgn="auto" latinLnBrk="0" hangingPunct="1">
              <a:lnSpc>
                <a:spcPct val="100000"/>
              </a:lnSpc>
              <a:spcBef>
                <a:spcPts val="1672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440975" algn="l"/>
                <a:tab pos="441535" algn="l"/>
              </a:tabLst>
              <a:defRPr/>
            </a:pPr>
            <a:r>
              <a:rPr kumimoji="0" sz="24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Can’t compute accurate word similarity </a:t>
            </a:r>
            <a:endParaRPr kumimoji="0" sz="24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Wingdings"/>
              <a:ea typeface="+mn-ea"/>
              <a:cs typeface="Wingding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A86B9D-963B-40D5-B73C-F4EDDC9D437D}"/>
              </a:ext>
            </a:extLst>
          </p:cNvPr>
          <p:cNvSpPr txBox="1"/>
          <p:nvPr/>
        </p:nvSpPr>
        <p:spPr>
          <a:xfrm>
            <a:off x="0" y="6581001"/>
            <a:ext cx="1503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Christopher Manning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88E5C299-4F92-46EC-90D3-C49374CBEB35}"/>
              </a:ext>
            </a:extLst>
          </p:cNvPr>
          <p:cNvSpPr/>
          <p:nvPr/>
        </p:nvSpPr>
        <p:spPr>
          <a:xfrm>
            <a:off x="2067520" y="3435605"/>
            <a:ext cx="101024" cy="101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351F91DD-8048-49EA-A5C2-2805A6AAAD43}"/>
              </a:ext>
            </a:extLst>
          </p:cNvPr>
          <p:cNvSpPr txBox="1"/>
          <p:nvPr/>
        </p:nvSpPr>
        <p:spPr>
          <a:xfrm>
            <a:off x="2318669" y="3820897"/>
            <a:ext cx="67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I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EF7358BE-0FDF-4F2E-9D6D-74C5B2DC02C3}"/>
              </a:ext>
            </a:extLst>
          </p:cNvPr>
          <p:cNvSpPr txBox="1"/>
          <p:nvPr/>
        </p:nvSpPr>
        <p:spPr>
          <a:xfrm>
            <a:off x="4022830" y="3783197"/>
            <a:ext cx="45783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kicked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6">
            <a:extLst>
              <a:ext uri="{FF2B5EF4-FFF2-40B4-BE49-F238E27FC236}">
                <a16:creationId xmlns:a16="http://schemas.microsoft.com/office/drawing/2014/main" id="{C32C1DFA-0105-4A0F-8D80-89AFDA266417}"/>
              </a:ext>
            </a:extLst>
          </p:cNvPr>
          <p:cNvSpPr txBox="1"/>
          <p:nvPr/>
        </p:nvSpPr>
        <p:spPr>
          <a:xfrm>
            <a:off x="5141450" y="3796646"/>
            <a:ext cx="2374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the</a:t>
            </a:r>
            <a:endParaRPr sz="1200">
              <a:latin typeface="Arial"/>
              <a:cs typeface="Arial"/>
            </a:endParaRPr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145FACD2-D4AD-4021-AB68-9A8AEA28DD04}"/>
              </a:ext>
            </a:extLst>
          </p:cNvPr>
          <p:cNvSpPr txBox="1"/>
          <p:nvPr/>
        </p:nvSpPr>
        <p:spPr>
          <a:xfrm>
            <a:off x="6866167" y="3783197"/>
            <a:ext cx="262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ball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84844859-D132-4548-A6AE-04916230729B}"/>
              </a:ext>
            </a:extLst>
          </p:cNvPr>
          <p:cNvSpPr txBox="1"/>
          <p:nvPr/>
        </p:nvSpPr>
        <p:spPr>
          <a:xfrm>
            <a:off x="2395693" y="2842348"/>
            <a:ext cx="3384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Who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9">
            <a:extLst>
              <a:ext uri="{FF2B5EF4-FFF2-40B4-BE49-F238E27FC236}">
                <a16:creationId xmlns:a16="http://schemas.microsoft.com/office/drawing/2014/main" id="{00178AD7-A4C3-41BE-ADB8-EA8F14FCC125}"/>
              </a:ext>
            </a:extLst>
          </p:cNvPr>
          <p:cNvSpPr txBox="1"/>
          <p:nvPr/>
        </p:nvSpPr>
        <p:spPr>
          <a:xfrm>
            <a:off x="3279899" y="3082873"/>
            <a:ext cx="702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Did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what?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BF485CDA-2AE5-4795-8602-B580872CA5FB}"/>
              </a:ext>
            </a:extLst>
          </p:cNvPr>
          <p:cNvSpPr txBox="1"/>
          <p:nvPr/>
        </p:nvSpPr>
        <p:spPr>
          <a:xfrm>
            <a:off x="6252722" y="2789398"/>
            <a:ext cx="7366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To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whom?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2B8D9951-D58B-4BFC-B811-E4D8202FF476}"/>
              </a:ext>
            </a:extLst>
          </p:cNvPr>
          <p:cNvSpPr txBox="1"/>
          <p:nvPr/>
        </p:nvSpPr>
        <p:spPr>
          <a:xfrm>
            <a:off x="2318669" y="1651401"/>
            <a:ext cx="679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I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8E5893B2-66EE-41ED-83D8-EB0C8FC6BF24}"/>
              </a:ext>
            </a:extLst>
          </p:cNvPr>
          <p:cNvSpPr txBox="1"/>
          <p:nvPr/>
        </p:nvSpPr>
        <p:spPr>
          <a:xfrm>
            <a:off x="4022830" y="1630199"/>
            <a:ext cx="45783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kicked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3">
            <a:extLst>
              <a:ext uri="{FF2B5EF4-FFF2-40B4-BE49-F238E27FC236}">
                <a16:creationId xmlns:a16="http://schemas.microsoft.com/office/drawing/2014/main" id="{5895686B-4232-4A83-BEF9-D4739C8B78A6}"/>
              </a:ext>
            </a:extLst>
          </p:cNvPr>
          <p:cNvSpPr txBox="1"/>
          <p:nvPr/>
        </p:nvSpPr>
        <p:spPr>
          <a:xfrm>
            <a:off x="5141422" y="1630199"/>
            <a:ext cx="2374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the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4">
            <a:extLst>
              <a:ext uri="{FF2B5EF4-FFF2-40B4-BE49-F238E27FC236}">
                <a16:creationId xmlns:a16="http://schemas.microsoft.com/office/drawing/2014/main" id="{82EDC5B5-5A7A-428C-9D19-6E9CE09F321F}"/>
              </a:ext>
            </a:extLst>
          </p:cNvPr>
          <p:cNvSpPr txBox="1"/>
          <p:nvPr/>
        </p:nvSpPr>
        <p:spPr>
          <a:xfrm>
            <a:off x="6866149" y="1630199"/>
            <a:ext cx="2628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ball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id="{4610EAD3-A003-450D-94DC-A8013B280C52}"/>
              </a:ext>
            </a:extLst>
          </p:cNvPr>
          <p:cNvSpPr/>
          <p:nvPr/>
        </p:nvSpPr>
        <p:spPr>
          <a:xfrm>
            <a:off x="2309755" y="3435605"/>
            <a:ext cx="101024" cy="1013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D8C76840-DDFB-4BBE-879C-920F50177190}"/>
              </a:ext>
            </a:extLst>
          </p:cNvPr>
          <p:cNvSpPr/>
          <p:nvPr/>
        </p:nvSpPr>
        <p:spPr>
          <a:xfrm>
            <a:off x="2514557" y="3435605"/>
            <a:ext cx="101024" cy="1013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7">
            <a:extLst>
              <a:ext uri="{FF2B5EF4-FFF2-40B4-BE49-F238E27FC236}">
                <a16:creationId xmlns:a16="http://schemas.microsoft.com/office/drawing/2014/main" id="{7AE059BD-02EF-4AC3-A009-A745D8B96A63}"/>
              </a:ext>
            </a:extLst>
          </p:cNvPr>
          <p:cNvSpPr/>
          <p:nvPr/>
        </p:nvSpPr>
        <p:spPr>
          <a:xfrm>
            <a:off x="3980079" y="3435605"/>
            <a:ext cx="101024" cy="1013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8">
            <a:extLst>
              <a:ext uri="{FF2B5EF4-FFF2-40B4-BE49-F238E27FC236}">
                <a16:creationId xmlns:a16="http://schemas.microsoft.com/office/drawing/2014/main" id="{53EDDC9F-898F-464C-AFED-CEEE126CC85B}"/>
              </a:ext>
            </a:extLst>
          </p:cNvPr>
          <p:cNvSpPr/>
          <p:nvPr/>
        </p:nvSpPr>
        <p:spPr>
          <a:xfrm>
            <a:off x="4222329" y="3435605"/>
            <a:ext cx="101024" cy="1013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9">
            <a:extLst>
              <a:ext uri="{FF2B5EF4-FFF2-40B4-BE49-F238E27FC236}">
                <a16:creationId xmlns:a16="http://schemas.microsoft.com/office/drawing/2014/main" id="{D233E3C0-CCC1-41DF-9FBA-157F927284F2}"/>
              </a:ext>
            </a:extLst>
          </p:cNvPr>
          <p:cNvSpPr/>
          <p:nvPr/>
        </p:nvSpPr>
        <p:spPr>
          <a:xfrm>
            <a:off x="4427128" y="3435605"/>
            <a:ext cx="101024" cy="101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0">
            <a:extLst>
              <a:ext uri="{FF2B5EF4-FFF2-40B4-BE49-F238E27FC236}">
                <a16:creationId xmlns:a16="http://schemas.microsoft.com/office/drawing/2014/main" id="{511EAB2F-4ED7-4625-B68D-BB7945F7C04A}"/>
              </a:ext>
            </a:extLst>
          </p:cNvPr>
          <p:cNvSpPr/>
          <p:nvPr/>
        </p:nvSpPr>
        <p:spPr>
          <a:xfrm>
            <a:off x="4970677" y="3435605"/>
            <a:ext cx="101024" cy="1013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1">
            <a:extLst>
              <a:ext uri="{FF2B5EF4-FFF2-40B4-BE49-F238E27FC236}">
                <a16:creationId xmlns:a16="http://schemas.microsoft.com/office/drawing/2014/main" id="{E157064B-41BE-4A6C-BC01-5EBAC0C85859}"/>
              </a:ext>
            </a:extLst>
          </p:cNvPr>
          <p:cNvSpPr/>
          <p:nvPr/>
        </p:nvSpPr>
        <p:spPr>
          <a:xfrm>
            <a:off x="5212901" y="3435605"/>
            <a:ext cx="101024" cy="1013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2">
            <a:extLst>
              <a:ext uri="{FF2B5EF4-FFF2-40B4-BE49-F238E27FC236}">
                <a16:creationId xmlns:a16="http://schemas.microsoft.com/office/drawing/2014/main" id="{CB7C574E-3402-407E-A1FB-C78FBF5C06FC}"/>
              </a:ext>
            </a:extLst>
          </p:cNvPr>
          <p:cNvSpPr/>
          <p:nvPr/>
        </p:nvSpPr>
        <p:spPr>
          <a:xfrm>
            <a:off x="5417726" y="3435605"/>
            <a:ext cx="101024" cy="101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3">
            <a:extLst>
              <a:ext uri="{FF2B5EF4-FFF2-40B4-BE49-F238E27FC236}">
                <a16:creationId xmlns:a16="http://schemas.microsoft.com/office/drawing/2014/main" id="{53E9325E-AB07-46BB-B891-3ACCDB3002BF}"/>
              </a:ext>
            </a:extLst>
          </p:cNvPr>
          <p:cNvSpPr/>
          <p:nvPr/>
        </p:nvSpPr>
        <p:spPr>
          <a:xfrm>
            <a:off x="6723274" y="3435605"/>
            <a:ext cx="101024" cy="1013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4">
            <a:extLst>
              <a:ext uri="{FF2B5EF4-FFF2-40B4-BE49-F238E27FC236}">
                <a16:creationId xmlns:a16="http://schemas.microsoft.com/office/drawing/2014/main" id="{19F137BB-5137-4344-B8BF-FF092FCC9EA5}"/>
              </a:ext>
            </a:extLst>
          </p:cNvPr>
          <p:cNvSpPr/>
          <p:nvPr/>
        </p:nvSpPr>
        <p:spPr>
          <a:xfrm>
            <a:off x="6965498" y="3435605"/>
            <a:ext cx="101024" cy="10132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55B138DF-48C3-46B8-98C8-8398383A6AD7}"/>
              </a:ext>
            </a:extLst>
          </p:cNvPr>
          <p:cNvSpPr/>
          <p:nvPr/>
        </p:nvSpPr>
        <p:spPr>
          <a:xfrm>
            <a:off x="7170322" y="3435605"/>
            <a:ext cx="101024" cy="1013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6">
            <a:extLst>
              <a:ext uri="{FF2B5EF4-FFF2-40B4-BE49-F238E27FC236}">
                <a16:creationId xmlns:a16="http://schemas.microsoft.com/office/drawing/2014/main" id="{8729E701-D640-4E11-AA3A-5C8208D9F45F}"/>
              </a:ext>
            </a:extLst>
          </p:cNvPr>
          <p:cNvSpPr/>
          <p:nvPr/>
        </p:nvSpPr>
        <p:spPr>
          <a:xfrm>
            <a:off x="2067520" y="2216408"/>
            <a:ext cx="101024" cy="1013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7">
            <a:extLst>
              <a:ext uri="{FF2B5EF4-FFF2-40B4-BE49-F238E27FC236}">
                <a16:creationId xmlns:a16="http://schemas.microsoft.com/office/drawing/2014/main" id="{3566AA92-0CA1-40B6-AE0E-51551808826B}"/>
              </a:ext>
            </a:extLst>
          </p:cNvPr>
          <p:cNvSpPr/>
          <p:nvPr/>
        </p:nvSpPr>
        <p:spPr>
          <a:xfrm>
            <a:off x="2309755" y="2216408"/>
            <a:ext cx="101024" cy="10132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8">
            <a:extLst>
              <a:ext uri="{FF2B5EF4-FFF2-40B4-BE49-F238E27FC236}">
                <a16:creationId xmlns:a16="http://schemas.microsoft.com/office/drawing/2014/main" id="{976F323D-65CB-407E-8B1A-2C9C0AA8B3A3}"/>
              </a:ext>
            </a:extLst>
          </p:cNvPr>
          <p:cNvSpPr/>
          <p:nvPr/>
        </p:nvSpPr>
        <p:spPr>
          <a:xfrm>
            <a:off x="2514557" y="2216410"/>
            <a:ext cx="101024" cy="1013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29">
            <a:extLst>
              <a:ext uri="{FF2B5EF4-FFF2-40B4-BE49-F238E27FC236}">
                <a16:creationId xmlns:a16="http://schemas.microsoft.com/office/drawing/2014/main" id="{8422E4A8-3EF6-48A4-AB14-3294E39DFAE6}"/>
              </a:ext>
            </a:extLst>
          </p:cNvPr>
          <p:cNvGrpSpPr/>
          <p:nvPr/>
        </p:nvGrpSpPr>
        <p:grpSpPr>
          <a:xfrm>
            <a:off x="3837629" y="2216408"/>
            <a:ext cx="855980" cy="283210"/>
            <a:chOff x="3837629" y="2216408"/>
            <a:chExt cx="855980" cy="283210"/>
          </a:xfrm>
        </p:grpSpPr>
        <p:sp>
          <p:nvSpPr>
            <p:cNvPr id="31" name="object 30">
              <a:extLst>
                <a:ext uri="{FF2B5EF4-FFF2-40B4-BE49-F238E27FC236}">
                  <a16:creationId xmlns:a16="http://schemas.microsoft.com/office/drawing/2014/main" id="{73AACD18-78F8-4068-B1F1-CEEDC644B2CE}"/>
                </a:ext>
              </a:extLst>
            </p:cNvPr>
            <p:cNvSpPr/>
            <p:nvPr/>
          </p:nvSpPr>
          <p:spPr>
            <a:xfrm>
              <a:off x="3972529" y="2216408"/>
              <a:ext cx="101024" cy="10132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1">
              <a:extLst>
                <a:ext uri="{FF2B5EF4-FFF2-40B4-BE49-F238E27FC236}">
                  <a16:creationId xmlns:a16="http://schemas.microsoft.com/office/drawing/2014/main" id="{B7AA6E23-EF79-4B92-AF7F-A98081D46739}"/>
                </a:ext>
              </a:extLst>
            </p:cNvPr>
            <p:cNvSpPr/>
            <p:nvPr/>
          </p:nvSpPr>
          <p:spPr>
            <a:xfrm>
              <a:off x="3961679" y="2340455"/>
              <a:ext cx="122974" cy="158289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2">
              <a:extLst>
                <a:ext uri="{FF2B5EF4-FFF2-40B4-BE49-F238E27FC236}">
                  <a16:creationId xmlns:a16="http://schemas.microsoft.com/office/drawing/2014/main" id="{21514692-FBB5-45C3-9FB7-8D09766DBE58}"/>
                </a:ext>
              </a:extLst>
            </p:cNvPr>
            <p:cNvSpPr/>
            <p:nvPr/>
          </p:nvSpPr>
          <p:spPr>
            <a:xfrm>
              <a:off x="3837629" y="2320312"/>
              <a:ext cx="163949" cy="13609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3">
              <a:extLst>
                <a:ext uri="{FF2B5EF4-FFF2-40B4-BE49-F238E27FC236}">
                  <a16:creationId xmlns:a16="http://schemas.microsoft.com/office/drawing/2014/main" id="{8CB3183E-F2D0-4051-B665-F2DFB0FF7020}"/>
                </a:ext>
              </a:extLst>
            </p:cNvPr>
            <p:cNvSpPr/>
            <p:nvPr/>
          </p:nvSpPr>
          <p:spPr>
            <a:xfrm>
              <a:off x="4214753" y="2216408"/>
              <a:ext cx="101024" cy="10132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4">
              <a:extLst>
                <a:ext uri="{FF2B5EF4-FFF2-40B4-BE49-F238E27FC236}">
                  <a16:creationId xmlns:a16="http://schemas.microsoft.com/office/drawing/2014/main" id="{ABED9F3A-A01A-42CF-B878-A4BAD38BCA5F}"/>
                </a:ext>
              </a:extLst>
            </p:cNvPr>
            <p:cNvSpPr/>
            <p:nvPr/>
          </p:nvSpPr>
          <p:spPr>
            <a:xfrm>
              <a:off x="4036004" y="2330332"/>
              <a:ext cx="148974" cy="157629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5">
              <a:extLst>
                <a:ext uri="{FF2B5EF4-FFF2-40B4-BE49-F238E27FC236}">
                  <a16:creationId xmlns:a16="http://schemas.microsoft.com/office/drawing/2014/main" id="{E1BF3212-2D72-4AE8-A8C4-0D82D6DCB89E}"/>
                </a:ext>
              </a:extLst>
            </p:cNvPr>
            <p:cNvSpPr/>
            <p:nvPr/>
          </p:nvSpPr>
          <p:spPr>
            <a:xfrm>
              <a:off x="4079504" y="2301637"/>
              <a:ext cx="166374" cy="122887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6">
              <a:extLst>
                <a:ext uri="{FF2B5EF4-FFF2-40B4-BE49-F238E27FC236}">
                  <a16:creationId xmlns:a16="http://schemas.microsoft.com/office/drawing/2014/main" id="{3A510C80-D97B-49EC-AC04-C84AFB50758F}"/>
                </a:ext>
              </a:extLst>
            </p:cNvPr>
            <p:cNvSpPr/>
            <p:nvPr/>
          </p:nvSpPr>
          <p:spPr>
            <a:xfrm>
              <a:off x="4419553" y="2216410"/>
              <a:ext cx="101024" cy="10132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7">
              <a:extLst>
                <a:ext uri="{FF2B5EF4-FFF2-40B4-BE49-F238E27FC236}">
                  <a16:creationId xmlns:a16="http://schemas.microsoft.com/office/drawing/2014/main" id="{9BFCC311-50C2-4419-A7DE-A44BF1248A4B}"/>
                </a:ext>
              </a:extLst>
            </p:cNvPr>
            <p:cNvSpPr/>
            <p:nvPr/>
          </p:nvSpPr>
          <p:spPr>
            <a:xfrm>
              <a:off x="4253078" y="2307427"/>
              <a:ext cx="163524" cy="137437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8">
              <a:extLst>
                <a:ext uri="{FF2B5EF4-FFF2-40B4-BE49-F238E27FC236}">
                  <a16:creationId xmlns:a16="http://schemas.microsoft.com/office/drawing/2014/main" id="{6431D607-35BD-47A2-B63B-70487DD755FF}"/>
                </a:ext>
              </a:extLst>
            </p:cNvPr>
            <p:cNvSpPr/>
            <p:nvPr/>
          </p:nvSpPr>
          <p:spPr>
            <a:xfrm>
              <a:off x="4439553" y="2327015"/>
              <a:ext cx="122974" cy="158622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39">
              <a:extLst>
                <a:ext uri="{FF2B5EF4-FFF2-40B4-BE49-F238E27FC236}">
                  <a16:creationId xmlns:a16="http://schemas.microsoft.com/office/drawing/2014/main" id="{82A62BBE-86DE-4896-8C85-CBA0E34BD969}"/>
                </a:ext>
              </a:extLst>
            </p:cNvPr>
            <p:cNvSpPr/>
            <p:nvPr/>
          </p:nvSpPr>
          <p:spPr>
            <a:xfrm>
              <a:off x="4514253" y="2317610"/>
              <a:ext cx="146824" cy="159084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0">
              <a:extLst>
                <a:ext uri="{FF2B5EF4-FFF2-40B4-BE49-F238E27FC236}">
                  <a16:creationId xmlns:a16="http://schemas.microsoft.com/office/drawing/2014/main" id="{F9633B82-16AC-4FA5-ACAA-287FC5898601}"/>
                </a:ext>
              </a:extLst>
            </p:cNvPr>
            <p:cNvSpPr/>
            <p:nvPr/>
          </p:nvSpPr>
          <p:spPr>
            <a:xfrm>
              <a:off x="4526678" y="2301332"/>
              <a:ext cx="166424" cy="122079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1">
              <a:extLst>
                <a:ext uri="{FF2B5EF4-FFF2-40B4-BE49-F238E27FC236}">
                  <a16:creationId xmlns:a16="http://schemas.microsoft.com/office/drawing/2014/main" id="{7536A9C6-4487-4A46-BB82-055865CEC72F}"/>
                </a:ext>
              </a:extLst>
            </p:cNvPr>
            <p:cNvSpPr/>
            <p:nvPr/>
          </p:nvSpPr>
          <p:spPr>
            <a:xfrm>
              <a:off x="4047254" y="2306667"/>
              <a:ext cx="164099" cy="135614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2">
              <a:extLst>
                <a:ext uri="{FF2B5EF4-FFF2-40B4-BE49-F238E27FC236}">
                  <a16:creationId xmlns:a16="http://schemas.microsoft.com/office/drawing/2014/main" id="{5547F109-1C81-450E-A7A8-5AF2AA7599DE}"/>
                </a:ext>
              </a:extLst>
            </p:cNvPr>
            <p:cNvSpPr/>
            <p:nvPr/>
          </p:nvSpPr>
          <p:spPr>
            <a:xfrm>
              <a:off x="4206253" y="2340452"/>
              <a:ext cx="122949" cy="15891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3">
              <a:extLst>
                <a:ext uri="{FF2B5EF4-FFF2-40B4-BE49-F238E27FC236}">
                  <a16:creationId xmlns:a16="http://schemas.microsoft.com/office/drawing/2014/main" id="{1C1D0A7E-4382-4716-A7FB-73255D63342A}"/>
                </a:ext>
              </a:extLst>
            </p:cNvPr>
            <p:cNvSpPr/>
            <p:nvPr/>
          </p:nvSpPr>
          <p:spPr>
            <a:xfrm>
              <a:off x="4278753" y="2329892"/>
              <a:ext cx="150024" cy="156832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4">
              <a:extLst>
                <a:ext uri="{FF2B5EF4-FFF2-40B4-BE49-F238E27FC236}">
                  <a16:creationId xmlns:a16="http://schemas.microsoft.com/office/drawing/2014/main" id="{2D5EB44F-6C0B-47D9-BF29-3673F6C9FEF9}"/>
                </a:ext>
              </a:extLst>
            </p:cNvPr>
            <p:cNvSpPr/>
            <p:nvPr/>
          </p:nvSpPr>
          <p:spPr>
            <a:xfrm>
              <a:off x="4289653" y="2314452"/>
              <a:ext cx="166474" cy="121237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5">
            <a:extLst>
              <a:ext uri="{FF2B5EF4-FFF2-40B4-BE49-F238E27FC236}">
                <a16:creationId xmlns:a16="http://schemas.microsoft.com/office/drawing/2014/main" id="{DF46C759-030F-4D31-B94C-3AAA8BF8E3EC}"/>
              </a:ext>
            </a:extLst>
          </p:cNvPr>
          <p:cNvSpPr/>
          <p:nvPr/>
        </p:nvSpPr>
        <p:spPr>
          <a:xfrm>
            <a:off x="5039302" y="2216408"/>
            <a:ext cx="101024" cy="10132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6">
            <a:extLst>
              <a:ext uri="{FF2B5EF4-FFF2-40B4-BE49-F238E27FC236}">
                <a16:creationId xmlns:a16="http://schemas.microsoft.com/office/drawing/2014/main" id="{2E114FBC-E23E-411F-8D2E-56A10DE18D0E}"/>
              </a:ext>
            </a:extLst>
          </p:cNvPr>
          <p:cNvSpPr/>
          <p:nvPr/>
        </p:nvSpPr>
        <p:spPr>
          <a:xfrm>
            <a:off x="5281552" y="2216408"/>
            <a:ext cx="101024" cy="1013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7">
            <a:extLst>
              <a:ext uri="{FF2B5EF4-FFF2-40B4-BE49-F238E27FC236}">
                <a16:creationId xmlns:a16="http://schemas.microsoft.com/office/drawing/2014/main" id="{1D673CA9-DA22-4D69-BE5B-8D7EA6D0DB17}"/>
              </a:ext>
            </a:extLst>
          </p:cNvPr>
          <p:cNvSpPr/>
          <p:nvPr/>
        </p:nvSpPr>
        <p:spPr>
          <a:xfrm>
            <a:off x="5486351" y="2216410"/>
            <a:ext cx="101024" cy="1013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8">
            <a:extLst>
              <a:ext uri="{FF2B5EF4-FFF2-40B4-BE49-F238E27FC236}">
                <a16:creationId xmlns:a16="http://schemas.microsoft.com/office/drawing/2014/main" id="{8F8D2012-04DB-4C33-9B34-BFC7291C8C22}"/>
              </a:ext>
            </a:extLst>
          </p:cNvPr>
          <p:cNvSpPr/>
          <p:nvPr/>
        </p:nvSpPr>
        <p:spPr>
          <a:xfrm>
            <a:off x="6715698" y="2216408"/>
            <a:ext cx="101024" cy="10132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49">
            <a:extLst>
              <a:ext uri="{FF2B5EF4-FFF2-40B4-BE49-F238E27FC236}">
                <a16:creationId xmlns:a16="http://schemas.microsoft.com/office/drawing/2014/main" id="{04B3E825-9971-4905-9A5A-74544BD19AD2}"/>
              </a:ext>
            </a:extLst>
          </p:cNvPr>
          <p:cNvSpPr/>
          <p:nvPr/>
        </p:nvSpPr>
        <p:spPr>
          <a:xfrm>
            <a:off x="6957948" y="2216408"/>
            <a:ext cx="101024" cy="10132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0">
            <a:extLst>
              <a:ext uri="{FF2B5EF4-FFF2-40B4-BE49-F238E27FC236}">
                <a16:creationId xmlns:a16="http://schemas.microsoft.com/office/drawing/2014/main" id="{9A8DCAE4-FF35-4A3B-9C22-DE233D26E167}"/>
              </a:ext>
            </a:extLst>
          </p:cNvPr>
          <p:cNvSpPr/>
          <p:nvPr/>
        </p:nvSpPr>
        <p:spPr>
          <a:xfrm>
            <a:off x="7162748" y="2216410"/>
            <a:ext cx="101024" cy="10132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2" name="object 51">
            <a:extLst>
              <a:ext uri="{FF2B5EF4-FFF2-40B4-BE49-F238E27FC236}">
                <a16:creationId xmlns:a16="http://schemas.microsoft.com/office/drawing/2014/main" id="{B86DC398-18C2-46EE-BB65-7D16F23C970C}"/>
              </a:ext>
            </a:extLst>
          </p:cNvPr>
          <p:cNvGrpSpPr/>
          <p:nvPr/>
        </p:nvGrpSpPr>
        <p:grpSpPr>
          <a:xfrm>
            <a:off x="2118745" y="2351280"/>
            <a:ext cx="5134610" cy="1490980"/>
            <a:chOff x="2118745" y="2351280"/>
            <a:chExt cx="5134610" cy="1490980"/>
          </a:xfrm>
        </p:grpSpPr>
        <p:sp>
          <p:nvSpPr>
            <p:cNvPr id="53" name="object 52">
              <a:extLst>
                <a:ext uri="{FF2B5EF4-FFF2-40B4-BE49-F238E27FC236}">
                  <a16:creationId xmlns:a16="http://schemas.microsoft.com/office/drawing/2014/main" id="{06E00F35-661B-4EDC-8E02-3A94E71BB3BC}"/>
                </a:ext>
              </a:extLst>
            </p:cNvPr>
            <p:cNvSpPr/>
            <p:nvPr/>
          </p:nvSpPr>
          <p:spPr>
            <a:xfrm>
              <a:off x="4023166" y="2484420"/>
              <a:ext cx="1270" cy="980440"/>
            </a:xfrm>
            <a:custGeom>
              <a:avLst/>
              <a:gdLst/>
              <a:ahLst/>
              <a:cxnLst/>
              <a:rect l="l" t="t" r="r" b="b"/>
              <a:pathLst>
                <a:path w="1270" h="980439">
                  <a:moveTo>
                    <a:pt x="774" y="979948"/>
                  </a:moveTo>
                  <a:lnTo>
                    <a:pt x="0" y="0"/>
                  </a:lnTo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3">
              <a:extLst>
                <a:ext uri="{FF2B5EF4-FFF2-40B4-BE49-F238E27FC236}">
                  <a16:creationId xmlns:a16="http://schemas.microsoft.com/office/drawing/2014/main" id="{2C12B0CC-3CB1-41E4-9BD4-9587E0DBFADD}"/>
                </a:ext>
              </a:extLst>
            </p:cNvPr>
            <p:cNvSpPr/>
            <p:nvPr/>
          </p:nvSpPr>
          <p:spPr>
            <a:xfrm>
              <a:off x="2133033" y="2366827"/>
              <a:ext cx="4652010" cy="1097915"/>
            </a:xfrm>
            <a:custGeom>
              <a:avLst/>
              <a:gdLst/>
              <a:ahLst/>
              <a:cxnLst/>
              <a:rect l="l" t="t" r="r" b="b"/>
              <a:pathLst>
                <a:path w="4652009" h="1097914">
                  <a:moveTo>
                    <a:pt x="0" y="1090040"/>
                  </a:moveTo>
                  <a:lnTo>
                    <a:pt x="1743308" y="34917"/>
                  </a:lnTo>
                </a:path>
                <a:path w="4652009" h="1097914">
                  <a:moveTo>
                    <a:pt x="2881781" y="1097540"/>
                  </a:moveTo>
                  <a:lnTo>
                    <a:pt x="2001883" y="76044"/>
                  </a:lnTo>
                </a:path>
                <a:path w="4652009" h="1097914">
                  <a:moveTo>
                    <a:pt x="4651728" y="1097590"/>
                  </a:moveTo>
                  <a:lnTo>
                    <a:pt x="2080033" y="0"/>
                  </a:lnTo>
                </a:path>
                <a:path w="4652009" h="1097914">
                  <a:moveTo>
                    <a:pt x="446186" y="1097590"/>
                  </a:moveTo>
                  <a:lnTo>
                    <a:pt x="2159408" y="23757"/>
                  </a:lnTo>
                </a:path>
                <a:path w="4652009" h="1097914">
                  <a:moveTo>
                    <a:pt x="2360082" y="1097590"/>
                  </a:moveTo>
                  <a:lnTo>
                    <a:pt x="2368007" y="104144"/>
                  </a:lnTo>
                </a:path>
                <a:path w="4652009" h="1097914">
                  <a:moveTo>
                    <a:pt x="3302855" y="1086990"/>
                  </a:moveTo>
                  <a:lnTo>
                    <a:pt x="2477057" y="65899"/>
                  </a:lnTo>
                </a:path>
              </a:pathLst>
            </a:custGeom>
            <a:ln w="2857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4">
              <a:extLst>
                <a:ext uri="{FF2B5EF4-FFF2-40B4-BE49-F238E27FC236}">
                  <a16:creationId xmlns:a16="http://schemas.microsoft.com/office/drawing/2014/main" id="{EE98EC37-8A07-406D-8BA6-69141316D68E}"/>
                </a:ext>
              </a:extLst>
            </p:cNvPr>
            <p:cNvSpPr/>
            <p:nvPr/>
          </p:nvSpPr>
          <p:spPr>
            <a:xfrm>
              <a:off x="4660640" y="2365567"/>
              <a:ext cx="2578100" cy="1076325"/>
            </a:xfrm>
            <a:custGeom>
              <a:avLst/>
              <a:gdLst/>
              <a:ahLst/>
              <a:cxnLst/>
              <a:rect l="l" t="t" r="r" b="b"/>
              <a:pathLst>
                <a:path w="2578100" h="1076325">
                  <a:moveTo>
                    <a:pt x="2578069" y="1076050"/>
                  </a:moveTo>
                  <a:lnTo>
                    <a:pt x="0" y="0"/>
                  </a:lnTo>
                </a:path>
              </a:pathLst>
            </a:custGeom>
            <a:ln w="2857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5">
              <a:extLst>
                <a:ext uri="{FF2B5EF4-FFF2-40B4-BE49-F238E27FC236}">
                  <a16:creationId xmlns:a16="http://schemas.microsoft.com/office/drawing/2014/main" id="{5151845D-FA53-4B32-8395-0F5C2D8F3CF8}"/>
                </a:ext>
              </a:extLst>
            </p:cNvPr>
            <p:cNvSpPr/>
            <p:nvPr/>
          </p:nvSpPr>
          <p:spPr>
            <a:xfrm>
              <a:off x="2360017" y="2387480"/>
              <a:ext cx="1725930" cy="1031875"/>
            </a:xfrm>
            <a:custGeom>
              <a:avLst/>
              <a:gdLst/>
              <a:ahLst/>
              <a:cxnLst/>
              <a:rect l="l" t="t" r="r" b="b"/>
              <a:pathLst>
                <a:path w="1725929" h="1031875">
                  <a:moveTo>
                    <a:pt x="0" y="1031337"/>
                  </a:moveTo>
                  <a:lnTo>
                    <a:pt x="1725724" y="0"/>
                  </a:lnTo>
                </a:path>
              </a:pathLst>
            </a:custGeom>
            <a:ln w="28574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6">
              <a:extLst>
                <a:ext uri="{FF2B5EF4-FFF2-40B4-BE49-F238E27FC236}">
                  <a16:creationId xmlns:a16="http://schemas.microsoft.com/office/drawing/2014/main" id="{C02BB1A9-1E44-47D4-9A65-DD4304D90159}"/>
                </a:ext>
              </a:extLst>
            </p:cNvPr>
            <p:cNvSpPr/>
            <p:nvPr/>
          </p:nvSpPr>
          <p:spPr>
            <a:xfrm>
              <a:off x="4267741" y="2377695"/>
              <a:ext cx="2729230" cy="1049020"/>
            </a:xfrm>
            <a:custGeom>
              <a:avLst/>
              <a:gdLst/>
              <a:ahLst/>
              <a:cxnLst/>
              <a:rect l="l" t="t" r="r" b="b"/>
              <a:pathLst>
                <a:path w="2729229" h="1049020">
                  <a:moveTo>
                    <a:pt x="13424" y="1041372"/>
                  </a:moveTo>
                  <a:lnTo>
                    <a:pt x="0" y="106707"/>
                  </a:lnTo>
                </a:path>
                <a:path w="2729229" h="1049020">
                  <a:moveTo>
                    <a:pt x="981523" y="1041372"/>
                  </a:moveTo>
                  <a:lnTo>
                    <a:pt x="111474" y="63372"/>
                  </a:lnTo>
                </a:path>
                <a:path w="2729229" h="1049020">
                  <a:moveTo>
                    <a:pt x="2729019" y="1048872"/>
                  </a:moveTo>
                  <a:lnTo>
                    <a:pt x="156274" y="0"/>
                  </a:lnTo>
                </a:path>
              </a:pathLst>
            </a:custGeom>
            <a:ln w="28574">
              <a:solidFill>
                <a:srgbClr val="D8D8D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7">
              <a:extLst>
                <a:ext uri="{FF2B5EF4-FFF2-40B4-BE49-F238E27FC236}">
                  <a16:creationId xmlns:a16="http://schemas.microsoft.com/office/drawing/2014/main" id="{3770B36C-07AF-49EB-B559-269EF6A7F254}"/>
                </a:ext>
              </a:extLst>
            </p:cNvPr>
            <p:cNvSpPr/>
            <p:nvPr/>
          </p:nvSpPr>
          <p:spPr>
            <a:xfrm>
              <a:off x="6969711" y="3745167"/>
              <a:ext cx="92075" cy="92075"/>
            </a:xfrm>
            <a:custGeom>
              <a:avLst/>
              <a:gdLst/>
              <a:ahLst/>
              <a:cxnLst/>
              <a:rect l="l" t="t" r="r" b="b"/>
              <a:pathLst>
                <a:path w="92075" h="92075">
                  <a:moveTo>
                    <a:pt x="45749" y="91799"/>
                  </a:moveTo>
                  <a:lnTo>
                    <a:pt x="27938" y="88192"/>
                  </a:lnTo>
                  <a:lnTo>
                    <a:pt x="13396" y="78356"/>
                  </a:lnTo>
                  <a:lnTo>
                    <a:pt x="3594" y="63766"/>
                  </a:lnTo>
                  <a:lnTo>
                    <a:pt x="0" y="45899"/>
                  </a:lnTo>
                  <a:lnTo>
                    <a:pt x="3594" y="28033"/>
                  </a:lnTo>
                  <a:lnTo>
                    <a:pt x="13396" y="13443"/>
                  </a:lnTo>
                  <a:lnTo>
                    <a:pt x="27938" y="3607"/>
                  </a:lnTo>
                  <a:lnTo>
                    <a:pt x="45749" y="0"/>
                  </a:lnTo>
                  <a:lnTo>
                    <a:pt x="54713" y="888"/>
                  </a:lnTo>
                  <a:lnTo>
                    <a:pt x="88015" y="28334"/>
                  </a:lnTo>
                  <a:lnTo>
                    <a:pt x="91499" y="45899"/>
                  </a:lnTo>
                  <a:lnTo>
                    <a:pt x="87905" y="63766"/>
                  </a:lnTo>
                  <a:lnTo>
                    <a:pt x="78102" y="78356"/>
                  </a:lnTo>
                  <a:lnTo>
                    <a:pt x="63561" y="88192"/>
                  </a:lnTo>
                  <a:lnTo>
                    <a:pt x="45749" y="917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8">
              <a:extLst>
                <a:ext uri="{FF2B5EF4-FFF2-40B4-BE49-F238E27FC236}">
                  <a16:creationId xmlns:a16="http://schemas.microsoft.com/office/drawing/2014/main" id="{473D599F-533C-48BA-AA98-DC270BED5E4B}"/>
                </a:ext>
              </a:extLst>
            </p:cNvPr>
            <p:cNvSpPr/>
            <p:nvPr/>
          </p:nvSpPr>
          <p:spPr>
            <a:xfrm>
              <a:off x="6969710" y="3745167"/>
              <a:ext cx="92075" cy="92075"/>
            </a:xfrm>
            <a:custGeom>
              <a:avLst/>
              <a:gdLst/>
              <a:ahLst/>
              <a:cxnLst/>
              <a:rect l="l" t="t" r="r" b="b"/>
              <a:pathLst>
                <a:path w="92075" h="92075">
                  <a:moveTo>
                    <a:pt x="0" y="45899"/>
                  </a:moveTo>
                  <a:lnTo>
                    <a:pt x="3594" y="28033"/>
                  </a:lnTo>
                  <a:lnTo>
                    <a:pt x="13396" y="13443"/>
                  </a:lnTo>
                  <a:lnTo>
                    <a:pt x="27938" y="3607"/>
                  </a:lnTo>
                  <a:lnTo>
                    <a:pt x="45749" y="0"/>
                  </a:lnTo>
                  <a:lnTo>
                    <a:pt x="83811" y="20436"/>
                  </a:lnTo>
                  <a:lnTo>
                    <a:pt x="91499" y="45899"/>
                  </a:lnTo>
                  <a:lnTo>
                    <a:pt x="87905" y="63766"/>
                  </a:lnTo>
                  <a:lnTo>
                    <a:pt x="78102" y="78356"/>
                  </a:lnTo>
                  <a:lnTo>
                    <a:pt x="63561" y="88192"/>
                  </a:lnTo>
                  <a:lnTo>
                    <a:pt x="45749" y="91799"/>
                  </a:lnTo>
                  <a:lnTo>
                    <a:pt x="27938" y="88192"/>
                  </a:lnTo>
                  <a:lnTo>
                    <a:pt x="13396" y="78356"/>
                  </a:lnTo>
                  <a:lnTo>
                    <a:pt x="3594" y="63766"/>
                  </a:lnTo>
                  <a:lnTo>
                    <a:pt x="0" y="45899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59">
              <a:extLst>
                <a:ext uri="{FF2B5EF4-FFF2-40B4-BE49-F238E27FC236}">
                  <a16:creationId xmlns:a16="http://schemas.microsoft.com/office/drawing/2014/main" id="{E5471ACD-21EB-45CA-B80D-0E006A7C83AA}"/>
                </a:ext>
              </a:extLst>
            </p:cNvPr>
            <p:cNvSpPr/>
            <p:nvPr/>
          </p:nvSpPr>
          <p:spPr>
            <a:xfrm>
              <a:off x="7054210" y="3562567"/>
              <a:ext cx="132080" cy="180975"/>
            </a:xfrm>
            <a:custGeom>
              <a:avLst/>
              <a:gdLst/>
              <a:ahLst/>
              <a:cxnLst/>
              <a:rect l="l" t="t" r="r" b="b"/>
              <a:pathLst>
                <a:path w="132079" h="180975">
                  <a:moveTo>
                    <a:pt x="0" y="180349"/>
                  </a:moveTo>
                  <a:lnTo>
                    <a:pt x="131599" y="0"/>
                  </a:lnTo>
                </a:path>
              </a:pathLst>
            </a:custGeom>
            <a:ln w="952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0">
              <a:extLst>
                <a:ext uri="{FF2B5EF4-FFF2-40B4-BE49-F238E27FC236}">
                  <a16:creationId xmlns:a16="http://schemas.microsoft.com/office/drawing/2014/main" id="{8CDF5903-0420-4334-9FB7-79890E87A3E6}"/>
                </a:ext>
              </a:extLst>
            </p:cNvPr>
            <p:cNvSpPr/>
            <p:nvPr/>
          </p:nvSpPr>
          <p:spPr>
            <a:xfrm>
              <a:off x="7173110" y="3527667"/>
              <a:ext cx="38735" cy="44450"/>
            </a:xfrm>
            <a:custGeom>
              <a:avLst/>
              <a:gdLst/>
              <a:ahLst/>
              <a:cxnLst/>
              <a:rect l="l" t="t" r="r" b="b"/>
              <a:pathLst>
                <a:path w="38734" h="44450">
                  <a:moveTo>
                    <a:pt x="25399" y="44174"/>
                  </a:moveTo>
                  <a:lnTo>
                    <a:pt x="0" y="25624"/>
                  </a:lnTo>
                  <a:lnTo>
                    <a:pt x="38174" y="0"/>
                  </a:lnTo>
                  <a:lnTo>
                    <a:pt x="25399" y="44174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1">
              <a:extLst>
                <a:ext uri="{FF2B5EF4-FFF2-40B4-BE49-F238E27FC236}">
                  <a16:creationId xmlns:a16="http://schemas.microsoft.com/office/drawing/2014/main" id="{5CA193BE-1816-4988-BBA5-496E64F4FCBB}"/>
                </a:ext>
              </a:extLst>
            </p:cNvPr>
            <p:cNvSpPr/>
            <p:nvPr/>
          </p:nvSpPr>
          <p:spPr>
            <a:xfrm>
              <a:off x="7173110" y="3527667"/>
              <a:ext cx="38735" cy="44450"/>
            </a:xfrm>
            <a:custGeom>
              <a:avLst/>
              <a:gdLst/>
              <a:ahLst/>
              <a:cxnLst/>
              <a:rect l="l" t="t" r="r" b="b"/>
              <a:pathLst>
                <a:path w="38734" h="44450">
                  <a:moveTo>
                    <a:pt x="25399" y="44174"/>
                  </a:moveTo>
                  <a:lnTo>
                    <a:pt x="38174" y="0"/>
                  </a:lnTo>
                  <a:lnTo>
                    <a:pt x="0" y="25624"/>
                  </a:lnTo>
                  <a:lnTo>
                    <a:pt x="25399" y="44174"/>
                  </a:lnTo>
                  <a:close/>
                </a:path>
              </a:pathLst>
            </a:custGeom>
            <a:ln w="952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2">
              <a:extLst>
                <a:ext uri="{FF2B5EF4-FFF2-40B4-BE49-F238E27FC236}">
                  <a16:creationId xmlns:a16="http://schemas.microsoft.com/office/drawing/2014/main" id="{B3FFE289-A85F-480B-BD61-694FB45D6419}"/>
                </a:ext>
              </a:extLst>
            </p:cNvPr>
            <p:cNvSpPr/>
            <p:nvPr/>
          </p:nvSpPr>
          <p:spPr>
            <a:xfrm>
              <a:off x="2314517" y="3745167"/>
              <a:ext cx="92075" cy="92075"/>
            </a:xfrm>
            <a:custGeom>
              <a:avLst/>
              <a:gdLst/>
              <a:ahLst/>
              <a:cxnLst/>
              <a:rect l="l" t="t" r="r" b="b"/>
              <a:pathLst>
                <a:path w="92075" h="92075">
                  <a:moveTo>
                    <a:pt x="45749" y="91799"/>
                  </a:moveTo>
                  <a:lnTo>
                    <a:pt x="27942" y="88192"/>
                  </a:lnTo>
                  <a:lnTo>
                    <a:pt x="13400" y="78356"/>
                  </a:lnTo>
                  <a:lnTo>
                    <a:pt x="3595" y="63766"/>
                  </a:lnTo>
                  <a:lnTo>
                    <a:pt x="0" y="45899"/>
                  </a:lnTo>
                  <a:lnTo>
                    <a:pt x="3595" y="28033"/>
                  </a:lnTo>
                  <a:lnTo>
                    <a:pt x="13400" y="13443"/>
                  </a:lnTo>
                  <a:lnTo>
                    <a:pt x="27942" y="3607"/>
                  </a:lnTo>
                  <a:lnTo>
                    <a:pt x="45749" y="0"/>
                  </a:lnTo>
                  <a:lnTo>
                    <a:pt x="54717" y="888"/>
                  </a:lnTo>
                  <a:lnTo>
                    <a:pt x="88017" y="28334"/>
                  </a:lnTo>
                  <a:lnTo>
                    <a:pt x="91499" y="45899"/>
                  </a:lnTo>
                  <a:lnTo>
                    <a:pt x="87904" y="63766"/>
                  </a:lnTo>
                  <a:lnTo>
                    <a:pt x="78100" y="78356"/>
                  </a:lnTo>
                  <a:lnTo>
                    <a:pt x="63558" y="88192"/>
                  </a:lnTo>
                  <a:lnTo>
                    <a:pt x="45749" y="917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3">
              <a:extLst>
                <a:ext uri="{FF2B5EF4-FFF2-40B4-BE49-F238E27FC236}">
                  <a16:creationId xmlns:a16="http://schemas.microsoft.com/office/drawing/2014/main" id="{B130C097-516B-4081-BB5A-76FBADDD356B}"/>
                </a:ext>
              </a:extLst>
            </p:cNvPr>
            <p:cNvSpPr/>
            <p:nvPr/>
          </p:nvSpPr>
          <p:spPr>
            <a:xfrm>
              <a:off x="2314517" y="3745167"/>
              <a:ext cx="92075" cy="92075"/>
            </a:xfrm>
            <a:custGeom>
              <a:avLst/>
              <a:gdLst/>
              <a:ahLst/>
              <a:cxnLst/>
              <a:rect l="l" t="t" r="r" b="b"/>
              <a:pathLst>
                <a:path w="92075" h="92075">
                  <a:moveTo>
                    <a:pt x="0" y="45899"/>
                  </a:moveTo>
                  <a:lnTo>
                    <a:pt x="3595" y="28033"/>
                  </a:lnTo>
                  <a:lnTo>
                    <a:pt x="13400" y="13443"/>
                  </a:lnTo>
                  <a:lnTo>
                    <a:pt x="27942" y="3607"/>
                  </a:lnTo>
                  <a:lnTo>
                    <a:pt x="45749" y="0"/>
                  </a:lnTo>
                  <a:lnTo>
                    <a:pt x="83813" y="20436"/>
                  </a:lnTo>
                  <a:lnTo>
                    <a:pt x="91499" y="45899"/>
                  </a:lnTo>
                  <a:lnTo>
                    <a:pt x="87904" y="63766"/>
                  </a:lnTo>
                  <a:lnTo>
                    <a:pt x="78100" y="78356"/>
                  </a:lnTo>
                  <a:lnTo>
                    <a:pt x="63558" y="88192"/>
                  </a:lnTo>
                  <a:lnTo>
                    <a:pt x="45749" y="91799"/>
                  </a:lnTo>
                  <a:lnTo>
                    <a:pt x="27942" y="88192"/>
                  </a:lnTo>
                  <a:lnTo>
                    <a:pt x="13400" y="78356"/>
                  </a:lnTo>
                  <a:lnTo>
                    <a:pt x="3595" y="63766"/>
                  </a:lnTo>
                  <a:lnTo>
                    <a:pt x="0" y="45899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4">
              <a:extLst>
                <a:ext uri="{FF2B5EF4-FFF2-40B4-BE49-F238E27FC236}">
                  <a16:creationId xmlns:a16="http://schemas.microsoft.com/office/drawing/2014/main" id="{08D71967-C2BA-4EF7-8D04-047E674D034D}"/>
                </a:ext>
              </a:extLst>
            </p:cNvPr>
            <p:cNvSpPr/>
            <p:nvPr/>
          </p:nvSpPr>
          <p:spPr>
            <a:xfrm>
              <a:off x="2187600" y="3562092"/>
              <a:ext cx="149860" cy="174625"/>
            </a:xfrm>
            <a:custGeom>
              <a:avLst/>
              <a:gdLst/>
              <a:ahLst/>
              <a:cxnLst/>
              <a:rect l="l" t="t" r="r" b="b"/>
              <a:pathLst>
                <a:path w="149860" h="174625">
                  <a:moveTo>
                    <a:pt x="149682" y="174424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5">
              <a:extLst>
                <a:ext uri="{FF2B5EF4-FFF2-40B4-BE49-F238E27FC236}">
                  <a16:creationId xmlns:a16="http://schemas.microsoft.com/office/drawing/2014/main" id="{37588335-A18B-4DDA-BE55-FA2911941653}"/>
                </a:ext>
              </a:extLst>
            </p:cNvPr>
            <p:cNvSpPr/>
            <p:nvPr/>
          </p:nvSpPr>
          <p:spPr>
            <a:xfrm>
              <a:off x="2159450" y="3529292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39" h="43179">
                  <a:moveTo>
                    <a:pt x="16209" y="43049"/>
                  </a:moveTo>
                  <a:lnTo>
                    <a:pt x="0" y="0"/>
                  </a:lnTo>
                  <a:lnTo>
                    <a:pt x="40089" y="22549"/>
                  </a:lnTo>
                  <a:lnTo>
                    <a:pt x="16209" y="4304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6">
              <a:extLst>
                <a:ext uri="{FF2B5EF4-FFF2-40B4-BE49-F238E27FC236}">
                  <a16:creationId xmlns:a16="http://schemas.microsoft.com/office/drawing/2014/main" id="{79187E32-8AF3-4AFC-B893-823F572F1A18}"/>
                </a:ext>
              </a:extLst>
            </p:cNvPr>
            <p:cNvSpPr/>
            <p:nvPr/>
          </p:nvSpPr>
          <p:spPr>
            <a:xfrm>
              <a:off x="2159450" y="3529292"/>
              <a:ext cx="40640" cy="43180"/>
            </a:xfrm>
            <a:custGeom>
              <a:avLst/>
              <a:gdLst/>
              <a:ahLst/>
              <a:cxnLst/>
              <a:rect l="l" t="t" r="r" b="b"/>
              <a:pathLst>
                <a:path w="40639" h="43179">
                  <a:moveTo>
                    <a:pt x="40089" y="22549"/>
                  </a:moveTo>
                  <a:lnTo>
                    <a:pt x="0" y="0"/>
                  </a:lnTo>
                  <a:lnTo>
                    <a:pt x="16209" y="43049"/>
                  </a:lnTo>
                  <a:lnTo>
                    <a:pt x="40089" y="22549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7">
              <a:extLst>
                <a:ext uri="{FF2B5EF4-FFF2-40B4-BE49-F238E27FC236}">
                  <a16:creationId xmlns:a16="http://schemas.microsoft.com/office/drawing/2014/main" id="{523ADF8E-C6B1-431B-9089-7095515FB012}"/>
                </a:ext>
              </a:extLst>
            </p:cNvPr>
            <p:cNvSpPr/>
            <p:nvPr/>
          </p:nvSpPr>
          <p:spPr>
            <a:xfrm>
              <a:off x="2360267" y="3589317"/>
              <a:ext cx="0" cy="156210"/>
            </a:xfrm>
            <a:custGeom>
              <a:avLst/>
              <a:gdLst/>
              <a:ahLst/>
              <a:cxnLst/>
              <a:rect l="l" t="t" r="r" b="b"/>
              <a:pathLst>
                <a:path h="156210">
                  <a:moveTo>
                    <a:pt x="0" y="155849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8">
              <a:extLst>
                <a:ext uri="{FF2B5EF4-FFF2-40B4-BE49-F238E27FC236}">
                  <a16:creationId xmlns:a16="http://schemas.microsoft.com/office/drawing/2014/main" id="{A70190F6-9864-4387-A5C6-3C4E0CE59FCD}"/>
                </a:ext>
              </a:extLst>
            </p:cNvPr>
            <p:cNvSpPr/>
            <p:nvPr/>
          </p:nvSpPr>
          <p:spPr>
            <a:xfrm>
              <a:off x="2344535" y="3546092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7" y="43224"/>
                  </a:moveTo>
                  <a:lnTo>
                    <a:pt x="0" y="43224"/>
                  </a:lnTo>
                  <a:lnTo>
                    <a:pt x="15732" y="0"/>
                  </a:lnTo>
                  <a:lnTo>
                    <a:pt x="31467" y="43224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69">
              <a:extLst>
                <a:ext uri="{FF2B5EF4-FFF2-40B4-BE49-F238E27FC236}">
                  <a16:creationId xmlns:a16="http://schemas.microsoft.com/office/drawing/2014/main" id="{132FD005-65B4-4F00-BC06-9B481016259E}"/>
                </a:ext>
              </a:extLst>
            </p:cNvPr>
            <p:cNvSpPr/>
            <p:nvPr/>
          </p:nvSpPr>
          <p:spPr>
            <a:xfrm>
              <a:off x="2344535" y="3546092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67" y="43224"/>
                  </a:moveTo>
                  <a:lnTo>
                    <a:pt x="15732" y="0"/>
                  </a:lnTo>
                  <a:lnTo>
                    <a:pt x="0" y="43224"/>
                  </a:lnTo>
                  <a:lnTo>
                    <a:pt x="31467" y="43224"/>
                  </a:lnTo>
                  <a:close/>
                </a:path>
              </a:pathLst>
            </a:custGeom>
            <a:ln w="9524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0">
              <a:extLst>
                <a:ext uri="{FF2B5EF4-FFF2-40B4-BE49-F238E27FC236}">
                  <a16:creationId xmlns:a16="http://schemas.microsoft.com/office/drawing/2014/main" id="{D05AB658-2E11-4698-AFEF-BBCB783F677E}"/>
                </a:ext>
              </a:extLst>
            </p:cNvPr>
            <p:cNvSpPr/>
            <p:nvPr/>
          </p:nvSpPr>
          <p:spPr>
            <a:xfrm>
              <a:off x="2390445" y="3600517"/>
              <a:ext cx="157480" cy="156845"/>
            </a:xfrm>
            <a:custGeom>
              <a:avLst/>
              <a:gdLst/>
              <a:ahLst/>
              <a:cxnLst/>
              <a:rect l="l" t="t" r="r" b="b"/>
              <a:pathLst>
                <a:path w="157480" h="156845">
                  <a:moveTo>
                    <a:pt x="0" y="156474"/>
                  </a:moveTo>
                  <a:lnTo>
                    <a:pt x="157199" y="0"/>
                  </a:lnTo>
                </a:path>
              </a:pathLst>
            </a:custGeom>
            <a:ln w="952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1">
              <a:extLst>
                <a:ext uri="{FF2B5EF4-FFF2-40B4-BE49-F238E27FC236}">
                  <a16:creationId xmlns:a16="http://schemas.microsoft.com/office/drawing/2014/main" id="{79D46585-E97A-429B-BF9A-A739A4C6A206}"/>
                </a:ext>
              </a:extLst>
            </p:cNvPr>
            <p:cNvSpPr/>
            <p:nvPr/>
          </p:nvSpPr>
          <p:spPr>
            <a:xfrm>
              <a:off x="2536544" y="3570017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22199" y="41649"/>
                  </a:moveTo>
                  <a:lnTo>
                    <a:pt x="0" y="19349"/>
                  </a:lnTo>
                  <a:lnTo>
                    <a:pt x="41724" y="0"/>
                  </a:lnTo>
                  <a:lnTo>
                    <a:pt x="22199" y="4164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2">
              <a:extLst>
                <a:ext uri="{FF2B5EF4-FFF2-40B4-BE49-F238E27FC236}">
                  <a16:creationId xmlns:a16="http://schemas.microsoft.com/office/drawing/2014/main" id="{124E0A35-C889-4D81-AFA0-AEE697B70426}"/>
                </a:ext>
              </a:extLst>
            </p:cNvPr>
            <p:cNvSpPr/>
            <p:nvPr/>
          </p:nvSpPr>
          <p:spPr>
            <a:xfrm>
              <a:off x="2536544" y="3570017"/>
              <a:ext cx="41910" cy="41910"/>
            </a:xfrm>
            <a:custGeom>
              <a:avLst/>
              <a:gdLst/>
              <a:ahLst/>
              <a:cxnLst/>
              <a:rect l="l" t="t" r="r" b="b"/>
              <a:pathLst>
                <a:path w="41910" h="41910">
                  <a:moveTo>
                    <a:pt x="22199" y="41649"/>
                  </a:moveTo>
                  <a:lnTo>
                    <a:pt x="41724" y="0"/>
                  </a:lnTo>
                  <a:lnTo>
                    <a:pt x="0" y="19349"/>
                  </a:lnTo>
                  <a:lnTo>
                    <a:pt x="22199" y="41649"/>
                  </a:lnTo>
                  <a:close/>
                </a:path>
              </a:pathLst>
            </a:custGeom>
            <a:ln w="952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3">
              <a:extLst>
                <a:ext uri="{FF2B5EF4-FFF2-40B4-BE49-F238E27FC236}">
                  <a16:creationId xmlns:a16="http://schemas.microsoft.com/office/drawing/2014/main" id="{11AA21AE-DDCB-4AAA-9F05-E24AEA560138}"/>
                </a:ext>
              </a:extLst>
            </p:cNvPr>
            <p:cNvSpPr/>
            <p:nvPr/>
          </p:nvSpPr>
          <p:spPr>
            <a:xfrm>
              <a:off x="4226516" y="3745167"/>
              <a:ext cx="92075" cy="92075"/>
            </a:xfrm>
            <a:custGeom>
              <a:avLst/>
              <a:gdLst/>
              <a:ahLst/>
              <a:cxnLst/>
              <a:rect l="l" t="t" r="r" b="b"/>
              <a:pathLst>
                <a:path w="92075" h="92075">
                  <a:moveTo>
                    <a:pt x="45749" y="91799"/>
                  </a:moveTo>
                  <a:lnTo>
                    <a:pt x="27938" y="88192"/>
                  </a:lnTo>
                  <a:lnTo>
                    <a:pt x="13396" y="78356"/>
                  </a:lnTo>
                  <a:lnTo>
                    <a:pt x="3594" y="63766"/>
                  </a:lnTo>
                  <a:lnTo>
                    <a:pt x="0" y="45899"/>
                  </a:lnTo>
                  <a:lnTo>
                    <a:pt x="3594" y="28033"/>
                  </a:lnTo>
                  <a:lnTo>
                    <a:pt x="13396" y="13443"/>
                  </a:lnTo>
                  <a:lnTo>
                    <a:pt x="27938" y="3607"/>
                  </a:lnTo>
                  <a:lnTo>
                    <a:pt x="45749" y="0"/>
                  </a:lnTo>
                  <a:lnTo>
                    <a:pt x="54713" y="888"/>
                  </a:lnTo>
                  <a:lnTo>
                    <a:pt x="88015" y="28334"/>
                  </a:lnTo>
                  <a:lnTo>
                    <a:pt x="91499" y="45899"/>
                  </a:lnTo>
                  <a:lnTo>
                    <a:pt x="87905" y="63766"/>
                  </a:lnTo>
                  <a:lnTo>
                    <a:pt x="78102" y="78356"/>
                  </a:lnTo>
                  <a:lnTo>
                    <a:pt x="63561" y="88192"/>
                  </a:lnTo>
                  <a:lnTo>
                    <a:pt x="45749" y="917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4">
              <a:extLst>
                <a:ext uri="{FF2B5EF4-FFF2-40B4-BE49-F238E27FC236}">
                  <a16:creationId xmlns:a16="http://schemas.microsoft.com/office/drawing/2014/main" id="{30BE2D4E-01A9-47FA-9E9A-0CAF43395491}"/>
                </a:ext>
              </a:extLst>
            </p:cNvPr>
            <p:cNvSpPr/>
            <p:nvPr/>
          </p:nvSpPr>
          <p:spPr>
            <a:xfrm>
              <a:off x="4226516" y="3745167"/>
              <a:ext cx="92075" cy="92075"/>
            </a:xfrm>
            <a:custGeom>
              <a:avLst/>
              <a:gdLst/>
              <a:ahLst/>
              <a:cxnLst/>
              <a:rect l="l" t="t" r="r" b="b"/>
              <a:pathLst>
                <a:path w="92075" h="92075">
                  <a:moveTo>
                    <a:pt x="0" y="45899"/>
                  </a:moveTo>
                  <a:lnTo>
                    <a:pt x="3594" y="28033"/>
                  </a:lnTo>
                  <a:lnTo>
                    <a:pt x="13396" y="13443"/>
                  </a:lnTo>
                  <a:lnTo>
                    <a:pt x="27938" y="3607"/>
                  </a:lnTo>
                  <a:lnTo>
                    <a:pt x="45749" y="0"/>
                  </a:lnTo>
                  <a:lnTo>
                    <a:pt x="83811" y="20436"/>
                  </a:lnTo>
                  <a:lnTo>
                    <a:pt x="91499" y="45899"/>
                  </a:lnTo>
                  <a:lnTo>
                    <a:pt x="87905" y="63766"/>
                  </a:lnTo>
                  <a:lnTo>
                    <a:pt x="78102" y="78356"/>
                  </a:lnTo>
                  <a:lnTo>
                    <a:pt x="63561" y="88192"/>
                  </a:lnTo>
                  <a:lnTo>
                    <a:pt x="45749" y="91799"/>
                  </a:lnTo>
                  <a:lnTo>
                    <a:pt x="27938" y="88192"/>
                  </a:lnTo>
                  <a:lnTo>
                    <a:pt x="13396" y="78356"/>
                  </a:lnTo>
                  <a:lnTo>
                    <a:pt x="3594" y="63766"/>
                  </a:lnTo>
                  <a:lnTo>
                    <a:pt x="0" y="45899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5">
              <a:extLst>
                <a:ext uri="{FF2B5EF4-FFF2-40B4-BE49-F238E27FC236}">
                  <a16:creationId xmlns:a16="http://schemas.microsoft.com/office/drawing/2014/main" id="{42D70ACB-47E0-48AC-A593-B311385CCEF0}"/>
                </a:ext>
              </a:extLst>
            </p:cNvPr>
            <p:cNvSpPr/>
            <p:nvPr/>
          </p:nvSpPr>
          <p:spPr>
            <a:xfrm>
              <a:off x="4096841" y="3564617"/>
              <a:ext cx="143510" cy="194310"/>
            </a:xfrm>
            <a:custGeom>
              <a:avLst/>
              <a:gdLst/>
              <a:ahLst/>
              <a:cxnLst/>
              <a:rect l="l" t="t" r="r" b="b"/>
              <a:pathLst>
                <a:path w="143510" h="194310">
                  <a:moveTo>
                    <a:pt x="143074" y="193999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6">
              <a:extLst>
                <a:ext uri="{FF2B5EF4-FFF2-40B4-BE49-F238E27FC236}">
                  <a16:creationId xmlns:a16="http://schemas.microsoft.com/office/drawing/2014/main" id="{852BA218-FED4-42CF-AEFD-C034379E1DD8}"/>
                </a:ext>
              </a:extLst>
            </p:cNvPr>
            <p:cNvSpPr/>
            <p:nvPr/>
          </p:nvSpPr>
          <p:spPr>
            <a:xfrm>
              <a:off x="4071191" y="3529817"/>
              <a:ext cx="38735" cy="44450"/>
            </a:xfrm>
            <a:custGeom>
              <a:avLst/>
              <a:gdLst/>
              <a:ahLst/>
              <a:cxnLst/>
              <a:rect l="l" t="t" r="r" b="b"/>
              <a:pathLst>
                <a:path w="38735" h="44450">
                  <a:moveTo>
                    <a:pt x="12974" y="44124"/>
                  </a:moveTo>
                  <a:lnTo>
                    <a:pt x="0" y="0"/>
                  </a:lnTo>
                  <a:lnTo>
                    <a:pt x="38299" y="25449"/>
                  </a:lnTo>
                  <a:lnTo>
                    <a:pt x="12974" y="4412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7">
              <a:extLst>
                <a:ext uri="{FF2B5EF4-FFF2-40B4-BE49-F238E27FC236}">
                  <a16:creationId xmlns:a16="http://schemas.microsoft.com/office/drawing/2014/main" id="{A50DF2B4-913E-4F7E-9090-0FDA2692CF58}"/>
                </a:ext>
              </a:extLst>
            </p:cNvPr>
            <p:cNvSpPr/>
            <p:nvPr/>
          </p:nvSpPr>
          <p:spPr>
            <a:xfrm>
              <a:off x="4071191" y="3529817"/>
              <a:ext cx="38735" cy="44450"/>
            </a:xfrm>
            <a:custGeom>
              <a:avLst/>
              <a:gdLst/>
              <a:ahLst/>
              <a:cxnLst/>
              <a:rect l="l" t="t" r="r" b="b"/>
              <a:pathLst>
                <a:path w="38735" h="44450">
                  <a:moveTo>
                    <a:pt x="38299" y="25449"/>
                  </a:moveTo>
                  <a:lnTo>
                    <a:pt x="0" y="0"/>
                  </a:lnTo>
                  <a:lnTo>
                    <a:pt x="12974" y="44124"/>
                  </a:lnTo>
                  <a:lnTo>
                    <a:pt x="38299" y="25449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8">
              <a:extLst>
                <a:ext uri="{FF2B5EF4-FFF2-40B4-BE49-F238E27FC236}">
                  <a16:creationId xmlns:a16="http://schemas.microsoft.com/office/drawing/2014/main" id="{D99E3D1F-B5D2-4091-8BF0-C6F025802E6D}"/>
                </a:ext>
              </a:extLst>
            </p:cNvPr>
            <p:cNvSpPr/>
            <p:nvPr/>
          </p:nvSpPr>
          <p:spPr>
            <a:xfrm>
              <a:off x="4272266" y="3589317"/>
              <a:ext cx="635" cy="156210"/>
            </a:xfrm>
            <a:custGeom>
              <a:avLst/>
              <a:gdLst/>
              <a:ahLst/>
              <a:cxnLst/>
              <a:rect l="l" t="t" r="r" b="b"/>
              <a:pathLst>
                <a:path w="635" h="156210">
                  <a:moveTo>
                    <a:pt x="0" y="155849"/>
                  </a:moveTo>
                  <a:lnTo>
                    <a:pt x="449" y="0"/>
                  </a:lnTo>
                </a:path>
              </a:pathLst>
            </a:custGeom>
            <a:ln w="9524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79">
              <a:extLst>
                <a:ext uri="{FF2B5EF4-FFF2-40B4-BE49-F238E27FC236}">
                  <a16:creationId xmlns:a16="http://schemas.microsoft.com/office/drawing/2014/main" id="{C6F4A5B1-427B-424A-8234-01AFF37ACC9D}"/>
                </a:ext>
              </a:extLst>
            </p:cNvPr>
            <p:cNvSpPr/>
            <p:nvPr/>
          </p:nvSpPr>
          <p:spPr>
            <a:xfrm>
              <a:off x="4256966" y="3546092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74" y="43274"/>
                  </a:moveTo>
                  <a:lnTo>
                    <a:pt x="0" y="43174"/>
                  </a:lnTo>
                  <a:lnTo>
                    <a:pt x="15874" y="0"/>
                  </a:lnTo>
                  <a:lnTo>
                    <a:pt x="31474" y="43274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0">
              <a:extLst>
                <a:ext uri="{FF2B5EF4-FFF2-40B4-BE49-F238E27FC236}">
                  <a16:creationId xmlns:a16="http://schemas.microsoft.com/office/drawing/2014/main" id="{18905520-3969-4717-B734-0E7F58319E19}"/>
                </a:ext>
              </a:extLst>
            </p:cNvPr>
            <p:cNvSpPr/>
            <p:nvPr/>
          </p:nvSpPr>
          <p:spPr>
            <a:xfrm>
              <a:off x="4256966" y="3546092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74" y="43274"/>
                  </a:moveTo>
                  <a:lnTo>
                    <a:pt x="15874" y="0"/>
                  </a:lnTo>
                  <a:lnTo>
                    <a:pt x="0" y="43174"/>
                  </a:lnTo>
                  <a:lnTo>
                    <a:pt x="31474" y="43274"/>
                  </a:lnTo>
                  <a:close/>
                </a:path>
              </a:pathLst>
            </a:custGeom>
            <a:ln w="9524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1">
              <a:extLst>
                <a:ext uri="{FF2B5EF4-FFF2-40B4-BE49-F238E27FC236}">
                  <a16:creationId xmlns:a16="http://schemas.microsoft.com/office/drawing/2014/main" id="{E15C9803-08C3-48B4-9F71-1F15D57F4F88}"/>
                </a:ext>
              </a:extLst>
            </p:cNvPr>
            <p:cNvSpPr/>
            <p:nvPr/>
          </p:nvSpPr>
          <p:spPr>
            <a:xfrm>
              <a:off x="4296441" y="3576242"/>
              <a:ext cx="145415" cy="175895"/>
            </a:xfrm>
            <a:custGeom>
              <a:avLst/>
              <a:gdLst/>
              <a:ahLst/>
              <a:cxnLst/>
              <a:rect l="l" t="t" r="r" b="b"/>
              <a:pathLst>
                <a:path w="145414" h="175895">
                  <a:moveTo>
                    <a:pt x="0" y="175524"/>
                  </a:moveTo>
                  <a:lnTo>
                    <a:pt x="144824" y="0"/>
                  </a:lnTo>
                </a:path>
              </a:pathLst>
            </a:custGeom>
            <a:ln w="952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2">
              <a:extLst>
                <a:ext uri="{FF2B5EF4-FFF2-40B4-BE49-F238E27FC236}">
                  <a16:creationId xmlns:a16="http://schemas.microsoft.com/office/drawing/2014/main" id="{1DEA1859-6B8B-4EE6-9377-A6B271946BD6}"/>
                </a:ext>
              </a:extLst>
            </p:cNvPr>
            <p:cNvSpPr/>
            <p:nvPr/>
          </p:nvSpPr>
          <p:spPr>
            <a:xfrm>
              <a:off x="4429116" y="3542917"/>
              <a:ext cx="40005" cy="43815"/>
            </a:xfrm>
            <a:custGeom>
              <a:avLst/>
              <a:gdLst/>
              <a:ahLst/>
              <a:cxnLst/>
              <a:rect l="l" t="t" r="r" b="b"/>
              <a:pathLst>
                <a:path w="40004" h="43814">
                  <a:moveTo>
                    <a:pt x="24274" y="43349"/>
                  </a:moveTo>
                  <a:lnTo>
                    <a:pt x="0" y="23324"/>
                  </a:lnTo>
                  <a:lnTo>
                    <a:pt x="39649" y="0"/>
                  </a:lnTo>
                  <a:lnTo>
                    <a:pt x="24274" y="4334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3">
              <a:extLst>
                <a:ext uri="{FF2B5EF4-FFF2-40B4-BE49-F238E27FC236}">
                  <a16:creationId xmlns:a16="http://schemas.microsoft.com/office/drawing/2014/main" id="{CA3FCB2C-A210-4E1E-A580-A28FDF54B3EA}"/>
                </a:ext>
              </a:extLst>
            </p:cNvPr>
            <p:cNvSpPr/>
            <p:nvPr/>
          </p:nvSpPr>
          <p:spPr>
            <a:xfrm>
              <a:off x="4429116" y="3542917"/>
              <a:ext cx="40005" cy="43815"/>
            </a:xfrm>
            <a:custGeom>
              <a:avLst/>
              <a:gdLst/>
              <a:ahLst/>
              <a:cxnLst/>
              <a:rect l="l" t="t" r="r" b="b"/>
              <a:pathLst>
                <a:path w="40004" h="43814">
                  <a:moveTo>
                    <a:pt x="24274" y="43349"/>
                  </a:moveTo>
                  <a:lnTo>
                    <a:pt x="39649" y="0"/>
                  </a:lnTo>
                  <a:lnTo>
                    <a:pt x="0" y="23324"/>
                  </a:lnTo>
                  <a:lnTo>
                    <a:pt x="24274" y="43349"/>
                  </a:lnTo>
                  <a:close/>
                </a:path>
              </a:pathLst>
            </a:custGeom>
            <a:ln w="952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4">
              <a:extLst>
                <a:ext uri="{FF2B5EF4-FFF2-40B4-BE49-F238E27FC236}">
                  <a16:creationId xmlns:a16="http://schemas.microsoft.com/office/drawing/2014/main" id="{EF4BAB42-235A-475B-BCB8-B54C097642F7}"/>
                </a:ext>
              </a:extLst>
            </p:cNvPr>
            <p:cNvSpPr/>
            <p:nvPr/>
          </p:nvSpPr>
          <p:spPr>
            <a:xfrm>
              <a:off x="5224689" y="3745167"/>
              <a:ext cx="92075" cy="92075"/>
            </a:xfrm>
            <a:custGeom>
              <a:avLst/>
              <a:gdLst/>
              <a:ahLst/>
              <a:cxnLst/>
              <a:rect l="l" t="t" r="r" b="b"/>
              <a:pathLst>
                <a:path w="92075" h="92075">
                  <a:moveTo>
                    <a:pt x="45749" y="91799"/>
                  </a:moveTo>
                  <a:lnTo>
                    <a:pt x="27938" y="88192"/>
                  </a:lnTo>
                  <a:lnTo>
                    <a:pt x="13396" y="78356"/>
                  </a:lnTo>
                  <a:lnTo>
                    <a:pt x="3594" y="63766"/>
                  </a:lnTo>
                  <a:lnTo>
                    <a:pt x="0" y="45899"/>
                  </a:lnTo>
                  <a:lnTo>
                    <a:pt x="3594" y="28033"/>
                  </a:lnTo>
                  <a:lnTo>
                    <a:pt x="13396" y="13443"/>
                  </a:lnTo>
                  <a:lnTo>
                    <a:pt x="27938" y="3607"/>
                  </a:lnTo>
                  <a:lnTo>
                    <a:pt x="45749" y="0"/>
                  </a:lnTo>
                  <a:lnTo>
                    <a:pt x="54710" y="888"/>
                  </a:lnTo>
                  <a:lnTo>
                    <a:pt x="88015" y="28334"/>
                  </a:lnTo>
                  <a:lnTo>
                    <a:pt x="91499" y="45899"/>
                  </a:lnTo>
                  <a:lnTo>
                    <a:pt x="87902" y="63766"/>
                  </a:lnTo>
                  <a:lnTo>
                    <a:pt x="78093" y="78356"/>
                  </a:lnTo>
                  <a:lnTo>
                    <a:pt x="63550" y="88192"/>
                  </a:lnTo>
                  <a:lnTo>
                    <a:pt x="45749" y="917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5">
              <a:extLst>
                <a:ext uri="{FF2B5EF4-FFF2-40B4-BE49-F238E27FC236}">
                  <a16:creationId xmlns:a16="http://schemas.microsoft.com/office/drawing/2014/main" id="{95AEBB77-9850-4E52-853C-19DA57904CC5}"/>
                </a:ext>
              </a:extLst>
            </p:cNvPr>
            <p:cNvSpPr/>
            <p:nvPr/>
          </p:nvSpPr>
          <p:spPr>
            <a:xfrm>
              <a:off x="5224689" y="3745167"/>
              <a:ext cx="92075" cy="92075"/>
            </a:xfrm>
            <a:custGeom>
              <a:avLst/>
              <a:gdLst/>
              <a:ahLst/>
              <a:cxnLst/>
              <a:rect l="l" t="t" r="r" b="b"/>
              <a:pathLst>
                <a:path w="92075" h="92075">
                  <a:moveTo>
                    <a:pt x="0" y="45899"/>
                  </a:moveTo>
                  <a:lnTo>
                    <a:pt x="3594" y="28033"/>
                  </a:lnTo>
                  <a:lnTo>
                    <a:pt x="13396" y="13443"/>
                  </a:lnTo>
                  <a:lnTo>
                    <a:pt x="27938" y="3607"/>
                  </a:lnTo>
                  <a:lnTo>
                    <a:pt x="45749" y="0"/>
                  </a:lnTo>
                  <a:lnTo>
                    <a:pt x="83811" y="20436"/>
                  </a:lnTo>
                  <a:lnTo>
                    <a:pt x="91499" y="45899"/>
                  </a:lnTo>
                  <a:lnTo>
                    <a:pt x="87902" y="63766"/>
                  </a:lnTo>
                  <a:lnTo>
                    <a:pt x="78093" y="78356"/>
                  </a:lnTo>
                  <a:lnTo>
                    <a:pt x="63550" y="88192"/>
                  </a:lnTo>
                  <a:lnTo>
                    <a:pt x="45749" y="91799"/>
                  </a:lnTo>
                  <a:lnTo>
                    <a:pt x="27938" y="88192"/>
                  </a:lnTo>
                  <a:lnTo>
                    <a:pt x="13396" y="78356"/>
                  </a:lnTo>
                  <a:lnTo>
                    <a:pt x="3594" y="63766"/>
                  </a:lnTo>
                  <a:lnTo>
                    <a:pt x="0" y="45899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6">
              <a:extLst>
                <a:ext uri="{FF2B5EF4-FFF2-40B4-BE49-F238E27FC236}">
                  <a16:creationId xmlns:a16="http://schemas.microsoft.com/office/drawing/2014/main" id="{AF812C7A-FD71-44E1-895A-CD9658562344}"/>
                </a:ext>
              </a:extLst>
            </p:cNvPr>
            <p:cNvSpPr/>
            <p:nvPr/>
          </p:nvSpPr>
          <p:spPr>
            <a:xfrm>
              <a:off x="5091889" y="3561092"/>
              <a:ext cx="172720" cy="191135"/>
            </a:xfrm>
            <a:custGeom>
              <a:avLst/>
              <a:gdLst/>
              <a:ahLst/>
              <a:cxnLst/>
              <a:rect l="l" t="t" r="r" b="b"/>
              <a:pathLst>
                <a:path w="172720" h="191135">
                  <a:moveTo>
                    <a:pt x="172549" y="190724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7">
              <a:extLst>
                <a:ext uri="{FF2B5EF4-FFF2-40B4-BE49-F238E27FC236}">
                  <a16:creationId xmlns:a16="http://schemas.microsoft.com/office/drawing/2014/main" id="{B32B1432-B002-495E-B941-650FE0508900}"/>
                </a:ext>
              </a:extLst>
            </p:cNvPr>
            <p:cNvSpPr/>
            <p:nvPr/>
          </p:nvSpPr>
          <p:spPr>
            <a:xfrm>
              <a:off x="5062889" y="3529042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79">
                  <a:moveTo>
                    <a:pt x="17324" y="42624"/>
                  </a:moveTo>
                  <a:lnTo>
                    <a:pt x="0" y="0"/>
                  </a:lnTo>
                  <a:lnTo>
                    <a:pt x="40649" y="21499"/>
                  </a:lnTo>
                  <a:lnTo>
                    <a:pt x="17324" y="4262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8">
              <a:extLst>
                <a:ext uri="{FF2B5EF4-FFF2-40B4-BE49-F238E27FC236}">
                  <a16:creationId xmlns:a16="http://schemas.microsoft.com/office/drawing/2014/main" id="{EC6AD2C1-0661-4F1D-AAB9-09082B422F35}"/>
                </a:ext>
              </a:extLst>
            </p:cNvPr>
            <p:cNvSpPr/>
            <p:nvPr/>
          </p:nvSpPr>
          <p:spPr>
            <a:xfrm>
              <a:off x="5062889" y="3529042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79">
                  <a:moveTo>
                    <a:pt x="40649" y="21499"/>
                  </a:moveTo>
                  <a:lnTo>
                    <a:pt x="0" y="0"/>
                  </a:lnTo>
                  <a:lnTo>
                    <a:pt x="17324" y="42624"/>
                  </a:lnTo>
                  <a:lnTo>
                    <a:pt x="40649" y="21499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89">
              <a:extLst>
                <a:ext uri="{FF2B5EF4-FFF2-40B4-BE49-F238E27FC236}">
                  <a16:creationId xmlns:a16="http://schemas.microsoft.com/office/drawing/2014/main" id="{1C2F4A3B-7FC9-4BFA-BDC3-CB7FEB4E1ADA}"/>
                </a:ext>
              </a:extLst>
            </p:cNvPr>
            <p:cNvSpPr/>
            <p:nvPr/>
          </p:nvSpPr>
          <p:spPr>
            <a:xfrm>
              <a:off x="5265389" y="3589292"/>
              <a:ext cx="5080" cy="156210"/>
            </a:xfrm>
            <a:custGeom>
              <a:avLst/>
              <a:gdLst/>
              <a:ahLst/>
              <a:cxnLst/>
              <a:rect l="l" t="t" r="r" b="b"/>
              <a:pathLst>
                <a:path w="5079" h="156210">
                  <a:moveTo>
                    <a:pt x="5049" y="155874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0">
              <a:extLst>
                <a:ext uri="{FF2B5EF4-FFF2-40B4-BE49-F238E27FC236}">
                  <a16:creationId xmlns:a16="http://schemas.microsoft.com/office/drawing/2014/main" id="{3B539E35-8FD9-4F1F-93D5-B3F7D673BDA2}"/>
                </a:ext>
              </a:extLst>
            </p:cNvPr>
            <p:cNvSpPr/>
            <p:nvPr/>
          </p:nvSpPr>
          <p:spPr>
            <a:xfrm>
              <a:off x="5249664" y="3546092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0" y="43699"/>
                  </a:moveTo>
                  <a:lnTo>
                    <a:pt x="14324" y="0"/>
                  </a:lnTo>
                  <a:lnTo>
                    <a:pt x="31449" y="42674"/>
                  </a:lnTo>
                  <a:lnTo>
                    <a:pt x="0" y="43699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1">
              <a:extLst>
                <a:ext uri="{FF2B5EF4-FFF2-40B4-BE49-F238E27FC236}">
                  <a16:creationId xmlns:a16="http://schemas.microsoft.com/office/drawing/2014/main" id="{8505E8D3-83C8-4F92-8AF2-A07539BC6532}"/>
                </a:ext>
              </a:extLst>
            </p:cNvPr>
            <p:cNvSpPr/>
            <p:nvPr/>
          </p:nvSpPr>
          <p:spPr>
            <a:xfrm>
              <a:off x="5249664" y="3546092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49" y="42674"/>
                  </a:moveTo>
                  <a:lnTo>
                    <a:pt x="14324" y="0"/>
                  </a:lnTo>
                  <a:lnTo>
                    <a:pt x="0" y="43699"/>
                  </a:lnTo>
                  <a:lnTo>
                    <a:pt x="31449" y="42674"/>
                  </a:lnTo>
                  <a:close/>
                </a:path>
              </a:pathLst>
            </a:custGeom>
            <a:ln w="9524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2">
              <a:extLst>
                <a:ext uri="{FF2B5EF4-FFF2-40B4-BE49-F238E27FC236}">
                  <a16:creationId xmlns:a16="http://schemas.microsoft.com/office/drawing/2014/main" id="{6F4F2EB4-E3FF-43D2-8387-FABF61750A31}"/>
                </a:ext>
              </a:extLst>
            </p:cNvPr>
            <p:cNvSpPr/>
            <p:nvPr/>
          </p:nvSpPr>
          <p:spPr>
            <a:xfrm>
              <a:off x="5302789" y="3578267"/>
              <a:ext cx="132080" cy="180975"/>
            </a:xfrm>
            <a:custGeom>
              <a:avLst/>
              <a:gdLst/>
              <a:ahLst/>
              <a:cxnLst/>
              <a:rect l="l" t="t" r="r" b="b"/>
              <a:pathLst>
                <a:path w="132079" h="180975">
                  <a:moveTo>
                    <a:pt x="0" y="180349"/>
                  </a:moveTo>
                  <a:lnTo>
                    <a:pt x="131599" y="0"/>
                  </a:lnTo>
                </a:path>
              </a:pathLst>
            </a:custGeom>
            <a:ln w="952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3">
              <a:extLst>
                <a:ext uri="{FF2B5EF4-FFF2-40B4-BE49-F238E27FC236}">
                  <a16:creationId xmlns:a16="http://schemas.microsoft.com/office/drawing/2014/main" id="{77826377-D6F3-4175-B7EA-F196FCCACB67}"/>
                </a:ext>
              </a:extLst>
            </p:cNvPr>
            <p:cNvSpPr/>
            <p:nvPr/>
          </p:nvSpPr>
          <p:spPr>
            <a:xfrm>
              <a:off x="5421689" y="3543367"/>
              <a:ext cx="38735" cy="44450"/>
            </a:xfrm>
            <a:custGeom>
              <a:avLst/>
              <a:gdLst/>
              <a:ahLst/>
              <a:cxnLst/>
              <a:rect l="l" t="t" r="r" b="b"/>
              <a:pathLst>
                <a:path w="38735" h="44450">
                  <a:moveTo>
                    <a:pt x="25399" y="44174"/>
                  </a:moveTo>
                  <a:lnTo>
                    <a:pt x="0" y="25624"/>
                  </a:lnTo>
                  <a:lnTo>
                    <a:pt x="38174" y="0"/>
                  </a:lnTo>
                  <a:lnTo>
                    <a:pt x="25399" y="44174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4">
              <a:extLst>
                <a:ext uri="{FF2B5EF4-FFF2-40B4-BE49-F238E27FC236}">
                  <a16:creationId xmlns:a16="http://schemas.microsoft.com/office/drawing/2014/main" id="{916A0A13-945A-457C-978A-D7270434C026}"/>
                </a:ext>
              </a:extLst>
            </p:cNvPr>
            <p:cNvSpPr/>
            <p:nvPr/>
          </p:nvSpPr>
          <p:spPr>
            <a:xfrm>
              <a:off x="5421689" y="3543367"/>
              <a:ext cx="38735" cy="44450"/>
            </a:xfrm>
            <a:custGeom>
              <a:avLst/>
              <a:gdLst/>
              <a:ahLst/>
              <a:cxnLst/>
              <a:rect l="l" t="t" r="r" b="b"/>
              <a:pathLst>
                <a:path w="38735" h="44450">
                  <a:moveTo>
                    <a:pt x="25399" y="44174"/>
                  </a:moveTo>
                  <a:lnTo>
                    <a:pt x="38174" y="0"/>
                  </a:lnTo>
                  <a:lnTo>
                    <a:pt x="0" y="25624"/>
                  </a:lnTo>
                  <a:lnTo>
                    <a:pt x="25399" y="44174"/>
                  </a:lnTo>
                  <a:close/>
                </a:path>
              </a:pathLst>
            </a:custGeom>
            <a:ln w="952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5">
              <a:extLst>
                <a:ext uri="{FF2B5EF4-FFF2-40B4-BE49-F238E27FC236}">
                  <a16:creationId xmlns:a16="http://schemas.microsoft.com/office/drawing/2014/main" id="{C490236A-77C8-4052-9FDC-9299BAEC7002}"/>
                </a:ext>
              </a:extLst>
            </p:cNvPr>
            <p:cNvSpPr/>
            <p:nvPr/>
          </p:nvSpPr>
          <p:spPr>
            <a:xfrm>
              <a:off x="7016910" y="3589317"/>
              <a:ext cx="2540" cy="155575"/>
            </a:xfrm>
            <a:custGeom>
              <a:avLst/>
              <a:gdLst/>
              <a:ahLst/>
              <a:cxnLst/>
              <a:rect l="l" t="t" r="r" b="b"/>
              <a:pathLst>
                <a:path w="2540" h="155575">
                  <a:moveTo>
                    <a:pt x="2399" y="154949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6">
              <a:extLst>
                <a:ext uri="{FF2B5EF4-FFF2-40B4-BE49-F238E27FC236}">
                  <a16:creationId xmlns:a16="http://schemas.microsoft.com/office/drawing/2014/main" id="{3D2830BD-F6F1-4945-A6A7-937836B0AC98}"/>
                </a:ext>
              </a:extLst>
            </p:cNvPr>
            <p:cNvSpPr/>
            <p:nvPr/>
          </p:nvSpPr>
          <p:spPr>
            <a:xfrm>
              <a:off x="7001186" y="3546092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0" y="43474"/>
                  </a:moveTo>
                  <a:lnTo>
                    <a:pt x="15049" y="0"/>
                  </a:lnTo>
                  <a:lnTo>
                    <a:pt x="31449" y="42974"/>
                  </a:lnTo>
                  <a:lnTo>
                    <a:pt x="0" y="43474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7">
              <a:extLst>
                <a:ext uri="{FF2B5EF4-FFF2-40B4-BE49-F238E27FC236}">
                  <a16:creationId xmlns:a16="http://schemas.microsoft.com/office/drawing/2014/main" id="{0C846B36-EACC-4CAA-A03E-3937A9B75406}"/>
                </a:ext>
              </a:extLst>
            </p:cNvPr>
            <p:cNvSpPr/>
            <p:nvPr/>
          </p:nvSpPr>
          <p:spPr>
            <a:xfrm>
              <a:off x="7001186" y="3546092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49" y="42974"/>
                  </a:moveTo>
                  <a:lnTo>
                    <a:pt x="15049" y="0"/>
                  </a:lnTo>
                  <a:lnTo>
                    <a:pt x="0" y="43474"/>
                  </a:lnTo>
                  <a:lnTo>
                    <a:pt x="31449" y="42974"/>
                  </a:lnTo>
                  <a:close/>
                </a:path>
              </a:pathLst>
            </a:custGeom>
            <a:ln w="9524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8">
              <a:extLst>
                <a:ext uri="{FF2B5EF4-FFF2-40B4-BE49-F238E27FC236}">
                  <a16:creationId xmlns:a16="http://schemas.microsoft.com/office/drawing/2014/main" id="{7A3E522A-01EB-4D1A-BBCB-05181F45F499}"/>
                </a:ext>
              </a:extLst>
            </p:cNvPr>
            <p:cNvSpPr/>
            <p:nvPr/>
          </p:nvSpPr>
          <p:spPr>
            <a:xfrm>
              <a:off x="6840036" y="3564617"/>
              <a:ext cx="143510" cy="194310"/>
            </a:xfrm>
            <a:custGeom>
              <a:avLst/>
              <a:gdLst/>
              <a:ahLst/>
              <a:cxnLst/>
              <a:rect l="l" t="t" r="r" b="b"/>
              <a:pathLst>
                <a:path w="143509" h="194310">
                  <a:moveTo>
                    <a:pt x="143074" y="193999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99">
              <a:extLst>
                <a:ext uri="{FF2B5EF4-FFF2-40B4-BE49-F238E27FC236}">
                  <a16:creationId xmlns:a16="http://schemas.microsoft.com/office/drawing/2014/main" id="{D6C2D592-C25E-4F5F-9AE2-41202DBB21B9}"/>
                </a:ext>
              </a:extLst>
            </p:cNvPr>
            <p:cNvSpPr/>
            <p:nvPr/>
          </p:nvSpPr>
          <p:spPr>
            <a:xfrm>
              <a:off x="6814386" y="3529817"/>
              <a:ext cx="38735" cy="44450"/>
            </a:xfrm>
            <a:custGeom>
              <a:avLst/>
              <a:gdLst/>
              <a:ahLst/>
              <a:cxnLst/>
              <a:rect l="l" t="t" r="r" b="b"/>
              <a:pathLst>
                <a:path w="38734" h="44450">
                  <a:moveTo>
                    <a:pt x="12974" y="44124"/>
                  </a:moveTo>
                  <a:lnTo>
                    <a:pt x="0" y="0"/>
                  </a:lnTo>
                  <a:lnTo>
                    <a:pt x="38299" y="25449"/>
                  </a:lnTo>
                  <a:lnTo>
                    <a:pt x="12974" y="4412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0">
              <a:extLst>
                <a:ext uri="{FF2B5EF4-FFF2-40B4-BE49-F238E27FC236}">
                  <a16:creationId xmlns:a16="http://schemas.microsoft.com/office/drawing/2014/main" id="{25B6687A-AC5C-40A2-9EA1-278B60E7F965}"/>
                </a:ext>
              </a:extLst>
            </p:cNvPr>
            <p:cNvSpPr/>
            <p:nvPr/>
          </p:nvSpPr>
          <p:spPr>
            <a:xfrm>
              <a:off x="6814386" y="3529817"/>
              <a:ext cx="38735" cy="44450"/>
            </a:xfrm>
            <a:custGeom>
              <a:avLst/>
              <a:gdLst/>
              <a:ahLst/>
              <a:cxnLst/>
              <a:rect l="l" t="t" r="r" b="b"/>
              <a:pathLst>
                <a:path w="38734" h="44450">
                  <a:moveTo>
                    <a:pt x="38299" y="25449"/>
                  </a:moveTo>
                  <a:lnTo>
                    <a:pt x="0" y="0"/>
                  </a:lnTo>
                  <a:lnTo>
                    <a:pt x="12974" y="44124"/>
                  </a:lnTo>
                  <a:lnTo>
                    <a:pt x="38299" y="25449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2" name="object 101">
            <a:extLst>
              <a:ext uri="{FF2B5EF4-FFF2-40B4-BE49-F238E27FC236}">
                <a16:creationId xmlns:a16="http://schemas.microsoft.com/office/drawing/2014/main" id="{814D3CD7-B5AF-4CE5-B479-F707A463BD99}"/>
              </a:ext>
            </a:extLst>
          </p:cNvPr>
          <p:cNvSpPr/>
          <p:nvPr/>
        </p:nvSpPr>
        <p:spPr>
          <a:xfrm>
            <a:off x="2309755" y="1911608"/>
            <a:ext cx="101024" cy="10132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3" name="object 102">
            <a:extLst>
              <a:ext uri="{FF2B5EF4-FFF2-40B4-BE49-F238E27FC236}">
                <a16:creationId xmlns:a16="http://schemas.microsoft.com/office/drawing/2014/main" id="{15544270-B47A-4E77-85FB-C87036E11023}"/>
              </a:ext>
            </a:extLst>
          </p:cNvPr>
          <p:cNvGrpSpPr/>
          <p:nvPr/>
        </p:nvGrpSpPr>
        <p:grpSpPr>
          <a:xfrm>
            <a:off x="4041854" y="1911608"/>
            <a:ext cx="433070" cy="314325"/>
            <a:chOff x="4041854" y="1911608"/>
            <a:chExt cx="433070" cy="314325"/>
          </a:xfrm>
        </p:grpSpPr>
        <p:sp>
          <p:nvSpPr>
            <p:cNvPr id="104" name="object 103">
              <a:extLst>
                <a:ext uri="{FF2B5EF4-FFF2-40B4-BE49-F238E27FC236}">
                  <a16:creationId xmlns:a16="http://schemas.microsoft.com/office/drawing/2014/main" id="{47E95306-3D58-458F-96B0-DE008693EA3C}"/>
                </a:ext>
              </a:extLst>
            </p:cNvPr>
            <p:cNvSpPr/>
            <p:nvPr/>
          </p:nvSpPr>
          <p:spPr>
            <a:xfrm>
              <a:off x="4219516" y="1916371"/>
              <a:ext cx="92075" cy="92075"/>
            </a:xfrm>
            <a:custGeom>
              <a:avLst/>
              <a:gdLst/>
              <a:ahLst/>
              <a:cxnLst/>
              <a:rect l="l" t="t" r="r" b="b"/>
              <a:pathLst>
                <a:path w="92075" h="92075">
                  <a:moveTo>
                    <a:pt x="45749" y="91799"/>
                  </a:moveTo>
                  <a:lnTo>
                    <a:pt x="27938" y="88192"/>
                  </a:lnTo>
                  <a:lnTo>
                    <a:pt x="13396" y="78356"/>
                  </a:lnTo>
                  <a:lnTo>
                    <a:pt x="3594" y="63766"/>
                  </a:lnTo>
                  <a:lnTo>
                    <a:pt x="0" y="45899"/>
                  </a:lnTo>
                  <a:lnTo>
                    <a:pt x="3594" y="28033"/>
                  </a:lnTo>
                  <a:lnTo>
                    <a:pt x="13398" y="13442"/>
                  </a:lnTo>
                  <a:lnTo>
                    <a:pt x="27938" y="3607"/>
                  </a:lnTo>
                  <a:lnTo>
                    <a:pt x="45749" y="0"/>
                  </a:lnTo>
                  <a:lnTo>
                    <a:pt x="54713" y="889"/>
                  </a:lnTo>
                  <a:lnTo>
                    <a:pt x="88015" y="28335"/>
                  </a:lnTo>
                  <a:lnTo>
                    <a:pt x="91499" y="45899"/>
                  </a:lnTo>
                  <a:lnTo>
                    <a:pt x="87905" y="63766"/>
                  </a:lnTo>
                  <a:lnTo>
                    <a:pt x="78102" y="78356"/>
                  </a:lnTo>
                  <a:lnTo>
                    <a:pt x="63561" y="88192"/>
                  </a:lnTo>
                  <a:lnTo>
                    <a:pt x="45749" y="917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4">
              <a:extLst>
                <a:ext uri="{FF2B5EF4-FFF2-40B4-BE49-F238E27FC236}">
                  <a16:creationId xmlns:a16="http://schemas.microsoft.com/office/drawing/2014/main" id="{0D3D9FE7-B1C6-4687-B5BE-489980C0F6E5}"/>
                </a:ext>
              </a:extLst>
            </p:cNvPr>
            <p:cNvSpPr/>
            <p:nvPr/>
          </p:nvSpPr>
          <p:spPr>
            <a:xfrm>
              <a:off x="4219516" y="1916371"/>
              <a:ext cx="92075" cy="92075"/>
            </a:xfrm>
            <a:custGeom>
              <a:avLst/>
              <a:gdLst/>
              <a:ahLst/>
              <a:cxnLst/>
              <a:rect l="l" t="t" r="r" b="b"/>
              <a:pathLst>
                <a:path w="92075" h="92075">
                  <a:moveTo>
                    <a:pt x="0" y="45899"/>
                  </a:moveTo>
                  <a:lnTo>
                    <a:pt x="3594" y="28033"/>
                  </a:lnTo>
                  <a:lnTo>
                    <a:pt x="13396" y="13443"/>
                  </a:lnTo>
                  <a:lnTo>
                    <a:pt x="27938" y="3607"/>
                  </a:lnTo>
                  <a:lnTo>
                    <a:pt x="45749" y="0"/>
                  </a:lnTo>
                  <a:lnTo>
                    <a:pt x="83811" y="20434"/>
                  </a:lnTo>
                  <a:lnTo>
                    <a:pt x="91499" y="45899"/>
                  </a:lnTo>
                  <a:lnTo>
                    <a:pt x="87905" y="63766"/>
                  </a:lnTo>
                  <a:lnTo>
                    <a:pt x="78102" y="78356"/>
                  </a:lnTo>
                  <a:lnTo>
                    <a:pt x="63561" y="88192"/>
                  </a:lnTo>
                  <a:lnTo>
                    <a:pt x="45749" y="91799"/>
                  </a:lnTo>
                  <a:lnTo>
                    <a:pt x="27938" y="88192"/>
                  </a:lnTo>
                  <a:lnTo>
                    <a:pt x="13396" y="78356"/>
                  </a:lnTo>
                  <a:lnTo>
                    <a:pt x="3594" y="63766"/>
                  </a:lnTo>
                  <a:lnTo>
                    <a:pt x="0" y="45899"/>
                  </a:lnTo>
                  <a:close/>
                </a:path>
              </a:pathLst>
            </a:custGeom>
            <a:ln w="95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5">
              <a:extLst>
                <a:ext uri="{FF2B5EF4-FFF2-40B4-BE49-F238E27FC236}">
                  <a16:creationId xmlns:a16="http://schemas.microsoft.com/office/drawing/2014/main" id="{2FF66AB9-8454-4E85-91A4-A436B78520F6}"/>
                </a:ext>
              </a:extLst>
            </p:cNvPr>
            <p:cNvSpPr/>
            <p:nvPr/>
          </p:nvSpPr>
          <p:spPr>
            <a:xfrm>
              <a:off x="4046616" y="2037150"/>
              <a:ext cx="148590" cy="164465"/>
            </a:xfrm>
            <a:custGeom>
              <a:avLst/>
              <a:gdLst/>
              <a:ahLst/>
              <a:cxnLst/>
              <a:rect l="l" t="t" r="r" b="b"/>
              <a:pathLst>
                <a:path w="148589" h="164464">
                  <a:moveTo>
                    <a:pt x="0" y="163974"/>
                  </a:moveTo>
                  <a:lnTo>
                    <a:pt x="147999" y="0"/>
                  </a:lnTo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6">
              <a:extLst>
                <a:ext uri="{FF2B5EF4-FFF2-40B4-BE49-F238E27FC236}">
                  <a16:creationId xmlns:a16="http://schemas.microsoft.com/office/drawing/2014/main" id="{B53B7A02-C8E8-4E1D-919D-51367BD76E91}"/>
                </a:ext>
              </a:extLst>
            </p:cNvPr>
            <p:cNvSpPr/>
            <p:nvPr/>
          </p:nvSpPr>
          <p:spPr>
            <a:xfrm>
              <a:off x="4182941" y="2005063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80">
                  <a:moveTo>
                    <a:pt x="23349" y="42629"/>
                  </a:moveTo>
                  <a:lnTo>
                    <a:pt x="0" y="21547"/>
                  </a:lnTo>
                  <a:lnTo>
                    <a:pt x="40649" y="0"/>
                  </a:lnTo>
                  <a:lnTo>
                    <a:pt x="23349" y="4262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7">
              <a:extLst>
                <a:ext uri="{FF2B5EF4-FFF2-40B4-BE49-F238E27FC236}">
                  <a16:creationId xmlns:a16="http://schemas.microsoft.com/office/drawing/2014/main" id="{1D68AA32-B840-499C-8BA6-986F95A3A6F3}"/>
                </a:ext>
              </a:extLst>
            </p:cNvPr>
            <p:cNvSpPr/>
            <p:nvPr/>
          </p:nvSpPr>
          <p:spPr>
            <a:xfrm>
              <a:off x="4182941" y="2005063"/>
              <a:ext cx="41275" cy="43180"/>
            </a:xfrm>
            <a:custGeom>
              <a:avLst/>
              <a:gdLst/>
              <a:ahLst/>
              <a:cxnLst/>
              <a:rect l="l" t="t" r="r" b="b"/>
              <a:pathLst>
                <a:path w="41275" h="43180">
                  <a:moveTo>
                    <a:pt x="23349" y="42629"/>
                  </a:moveTo>
                  <a:lnTo>
                    <a:pt x="40649" y="0"/>
                  </a:lnTo>
                  <a:lnTo>
                    <a:pt x="0" y="21547"/>
                  </a:lnTo>
                  <a:lnTo>
                    <a:pt x="23349" y="42629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8">
              <a:extLst>
                <a:ext uri="{FF2B5EF4-FFF2-40B4-BE49-F238E27FC236}">
                  <a16:creationId xmlns:a16="http://schemas.microsoft.com/office/drawing/2014/main" id="{91F7FF51-AF50-41BE-A67B-EC1B754DFF6E}"/>
                </a:ext>
              </a:extLst>
            </p:cNvPr>
            <p:cNvSpPr/>
            <p:nvPr/>
          </p:nvSpPr>
          <p:spPr>
            <a:xfrm>
              <a:off x="4265266" y="2065320"/>
              <a:ext cx="0" cy="156210"/>
            </a:xfrm>
            <a:custGeom>
              <a:avLst/>
              <a:gdLst/>
              <a:ahLst/>
              <a:cxnLst/>
              <a:rect l="l" t="t" r="r" b="b"/>
              <a:pathLst>
                <a:path h="156210">
                  <a:moveTo>
                    <a:pt x="0" y="155849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09">
              <a:extLst>
                <a:ext uri="{FF2B5EF4-FFF2-40B4-BE49-F238E27FC236}">
                  <a16:creationId xmlns:a16="http://schemas.microsoft.com/office/drawing/2014/main" id="{7EA28B4B-ADE9-4864-BB5E-E2F96D881399}"/>
                </a:ext>
              </a:extLst>
            </p:cNvPr>
            <p:cNvSpPr/>
            <p:nvPr/>
          </p:nvSpPr>
          <p:spPr>
            <a:xfrm>
              <a:off x="4249541" y="2022095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49" y="43224"/>
                  </a:moveTo>
                  <a:lnTo>
                    <a:pt x="0" y="43224"/>
                  </a:lnTo>
                  <a:lnTo>
                    <a:pt x="15724" y="0"/>
                  </a:lnTo>
                  <a:lnTo>
                    <a:pt x="31449" y="43224"/>
                  </a:lnTo>
                  <a:close/>
                </a:path>
              </a:pathLst>
            </a:custGeom>
            <a:solidFill>
              <a:srgbClr val="00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0">
              <a:extLst>
                <a:ext uri="{FF2B5EF4-FFF2-40B4-BE49-F238E27FC236}">
                  <a16:creationId xmlns:a16="http://schemas.microsoft.com/office/drawing/2014/main" id="{F8C08CF4-E6B9-47D5-80DF-6FC53A516103}"/>
                </a:ext>
              </a:extLst>
            </p:cNvPr>
            <p:cNvSpPr/>
            <p:nvPr/>
          </p:nvSpPr>
          <p:spPr>
            <a:xfrm>
              <a:off x="4249541" y="2022095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49" y="43224"/>
                  </a:moveTo>
                  <a:lnTo>
                    <a:pt x="15724" y="0"/>
                  </a:lnTo>
                  <a:lnTo>
                    <a:pt x="0" y="43224"/>
                  </a:lnTo>
                  <a:lnTo>
                    <a:pt x="31449" y="43224"/>
                  </a:lnTo>
                  <a:close/>
                </a:path>
              </a:pathLst>
            </a:custGeom>
            <a:ln w="9524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1">
              <a:extLst>
                <a:ext uri="{FF2B5EF4-FFF2-40B4-BE49-F238E27FC236}">
                  <a16:creationId xmlns:a16="http://schemas.microsoft.com/office/drawing/2014/main" id="{2EAC4ADE-3158-4F17-896A-5FBF4AF39937}"/>
                </a:ext>
              </a:extLst>
            </p:cNvPr>
            <p:cNvSpPr/>
            <p:nvPr/>
          </p:nvSpPr>
          <p:spPr>
            <a:xfrm>
              <a:off x="4332191" y="2040138"/>
              <a:ext cx="138430" cy="181610"/>
            </a:xfrm>
            <a:custGeom>
              <a:avLst/>
              <a:gdLst/>
              <a:ahLst/>
              <a:cxnLst/>
              <a:rect l="l" t="t" r="r" b="b"/>
              <a:pathLst>
                <a:path w="138429" h="181610">
                  <a:moveTo>
                    <a:pt x="137874" y="181034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2">
              <a:extLst>
                <a:ext uri="{FF2B5EF4-FFF2-40B4-BE49-F238E27FC236}">
                  <a16:creationId xmlns:a16="http://schemas.microsoft.com/office/drawing/2014/main" id="{4ED283A0-83D5-40C1-A222-A708EFB61367}"/>
                </a:ext>
              </a:extLst>
            </p:cNvPr>
            <p:cNvSpPr/>
            <p:nvPr/>
          </p:nvSpPr>
          <p:spPr>
            <a:xfrm>
              <a:off x="4305991" y="2005751"/>
              <a:ext cx="38735" cy="44450"/>
            </a:xfrm>
            <a:custGeom>
              <a:avLst/>
              <a:gdLst/>
              <a:ahLst/>
              <a:cxnLst/>
              <a:rect l="l" t="t" r="r" b="b"/>
              <a:pathLst>
                <a:path w="38735" h="44450">
                  <a:moveTo>
                    <a:pt x="13674" y="43919"/>
                  </a:moveTo>
                  <a:lnTo>
                    <a:pt x="0" y="0"/>
                  </a:lnTo>
                  <a:lnTo>
                    <a:pt x="38724" y="24857"/>
                  </a:lnTo>
                  <a:lnTo>
                    <a:pt x="13674" y="43919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3">
              <a:extLst>
                <a:ext uri="{FF2B5EF4-FFF2-40B4-BE49-F238E27FC236}">
                  <a16:creationId xmlns:a16="http://schemas.microsoft.com/office/drawing/2014/main" id="{E03C68A3-B569-4739-AE7F-EADA1062ED43}"/>
                </a:ext>
              </a:extLst>
            </p:cNvPr>
            <p:cNvSpPr/>
            <p:nvPr/>
          </p:nvSpPr>
          <p:spPr>
            <a:xfrm>
              <a:off x="4305991" y="2005751"/>
              <a:ext cx="38735" cy="44450"/>
            </a:xfrm>
            <a:custGeom>
              <a:avLst/>
              <a:gdLst/>
              <a:ahLst/>
              <a:cxnLst/>
              <a:rect l="l" t="t" r="r" b="b"/>
              <a:pathLst>
                <a:path w="38735" h="44450">
                  <a:moveTo>
                    <a:pt x="38724" y="24857"/>
                  </a:moveTo>
                  <a:lnTo>
                    <a:pt x="0" y="0"/>
                  </a:lnTo>
                  <a:lnTo>
                    <a:pt x="13674" y="43919"/>
                  </a:lnTo>
                  <a:lnTo>
                    <a:pt x="38724" y="24857"/>
                  </a:lnTo>
                  <a:close/>
                </a:path>
              </a:pathLst>
            </a:custGeom>
            <a:ln w="9524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5" name="object 114">
            <a:extLst>
              <a:ext uri="{FF2B5EF4-FFF2-40B4-BE49-F238E27FC236}">
                <a16:creationId xmlns:a16="http://schemas.microsoft.com/office/drawing/2014/main" id="{2D829AA1-1215-4D66-A7E6-4F9D47DFE496}"/>
              </a:ext>
            </a:extLst>
          </p:cNvPr>
          <p:cNvSpPr/>
          <p:nvPr/>
        </p:nvSpPr>
        <p:spPr>
          <a:xfrm>
            <a:off x="5281552" y="1911608"/>
            <a:ext cx="101024" cy="10132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5">
            <a:extLst>
              <a:ext uri="{FF2B5EF4-FFF2-40B4-BE49-F238E27FC236}">
                <a16:creationId xmlns:a16="http://schemas.microsoft.com/office/drawing/2014/main" id="{8DC594EE-E428-4AD7-9CBB-2E52F7CDB6F3}"/>
              </a:ext>
            </a:extLst>
          </p:cNvPr>
          <p:cNvSpPr/>
          <p:nvPr/>
        </p:nvSpPr>
        <p:spPr>
          <a:xfrm>
            <a:off x="6957948" y="1911608"/>
            <a:ext cx="101024" cy="10132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11EEAA16-FF08-419E-9FE9-20CF55E0104E}"/>
              </a:ext>
            </a:extLst>
          </p:cNvPr>
          <p:cNvSpPr txBox="1"/>
          <p:nvPr/>
        </p:nvSpPr>
        <p:spPr>
          <a:xfrm>
            <a:off x="0" y="6581001"/>
            <a:ext cx="11369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Ashish Vaswani</a:t>
            </a:r>
          </a:p>
        </p:txBody>
      </p:sp>
      <p:sp>
        <p:nvSpPr>
          <p:cNvPr id="119" name="object 2">
            <a:extLst>
              <a:ext uri="{FF2B5EF4-FFF2-40B4-BE49-F238E27FC236}">
                <a16:creationId xmlns:a16="http://schemas.microsoft.com/office/drawing/2014/main" id="{FAA889AF-D06A-4A14-8403-4A0284908F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3540" y="295657"/>
            <a:ext cx="8022590" cy="4744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000" spc="-145" dirty="0"/>
              <a:t>Parallel attention heads</a:t>
            </a:r>
            <a:endParaRPr sz="3000" spc="-145" dirty="0"/>
          </a:p>
        </p:txBody>
      </p:sp>
    </p:spTree>
    <p:extLst>
      <p:ext uri="{BB962C8B-B14F-4D97-AF65-F5344CB8AC3E}">
        <p14:creationId xmlns:p14="http://schemas.microsoft.com/office/powerpoint/2010/main" val="36812100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7364" y="3638168"/>
            <a:ext cx="1377887" cy="48063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957768" y="3630930"/>
            <a:ext cx="1013460" cy="4712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sz="1500" spc="19" dirty="0">
                <a:latin typeface="Calibri"/>
                <a:cs typeface="Calibri"/>
              </a:rPr>
              <a:t>Transformer</a:t>
            </a:r>
            <a:endParaRPr sz="1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500" spc="30" dirty="0">
                <a:latin typeface="Calibri"/>
                <a:cs typeface="Calibri"/>
              </a:rPr>
              <a:t>Encoder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5814" y="4519422"/>
            <a:ext cx="1377887" cy="48063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84885" y="4512850"/>
            <a:ext cx="1016794" cy="4712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285750">
              <a:spcBef>
                <a:spcPts val="75"/>
              </a:spcBef>
            </a:pPr>
            <a:r>
              <a:rPr sz="1500" spc="-23" dirty="0">
                <a:latin typeface="Calibri"/>
                <a:cs typeface="Calibri"/>
              </a:rPr>
              <a:t>Word </a:t>
            </a:r>
            <a:r>
              <a:rPr sz="1500" spc="-19" dirty="0">
                <a:latin typeface="Calibri"/>
                <a:cs typeface="Calibri"/>
              </a:rPr>
              <a:t> </a:t>
            </a:r>
            <a:r>
              <a:rPr sz="1500" spc="53" dirty="0">
                <a:latin typeface="Calibri"/>
                <a:cs typeface="Calibri"/>
              </a:rPr>
              <a:t>Em</a:t>
            </a:r>
            <a:r>
              <a:rPr sz="1500" spc="34" dirty="0">
                <a:latin typeface="Calibri"/>
                <a:cs typeface="Calibri"/>
              </a:rPr>
              <a:t>b</a:t>
            </a:r>
            <a:r>
              <a:rPr sz="1500" spc="30" dirty="0">
                <a:latin typeface="Calibri"/>
                <a:cs typeface="Calibri"/>
              </a:rPr>
              <a:t>ed</a:t>
            </a:r>
            <a:r>
              <a:rPr sz="1500" spc="34" dirty="0">
                <a:latin typeface="Calibri"/>
                <a:cs typeface="Calibri"/>
              </a:rPr>
              <a:t>ding</a:t>
            </a:r>
            <a:r>
              <a:rPr sz="1500" spc="41" dirty="0">
                <a:latin typeface="Calibri"/>
                <a:cs typeface="Calibri"/>
              </a:rPr>
              <a:t>s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48914" y="4519422"/>
            <a:ext cx="1377887" cy="48063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772728" y="4512850"/>
            <a:ext cx="1327785" cy="4712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324326">
              <a:spcBef>
                <a:spcPts val="75"/>
              </a:spcBef>
            </a:pPr>
            <a:r>
              <a:rPr sz="1500" spc="30" dirty="0">
                <a:latin typeface="Calibri"/>
                <a:cs typeface="Calibri"/>
              </a:rPr>
              <a:t>Position </a:t>
            </a:r>
            <a:r>
              <a:rPr sz="1500" spc="34" dirty="0">
                <a:latin typeface="Calibri"/>
                <a:cs typeface="Calibri"/>
              </a:rPr>
              <a:t> </a:t>
            </a:r>
            <a:r>
              <a:rPr sz="1500" spc="19" dirty="0">
                <a:latin typeface="Calibri"/>
                <a:cs typeface="Calibri"/>
              </a:rPr>
              <a:t>Represent</a:t>
            </a:r>
            <a:r>
              <a:rPr sz="1500" spc="11" dirty="0">
                <a:latin typeface="Calibri"/>
                <a:cs typeface="Calibri"/>
              </a:rPr>
              <a:t>a</a:t>
            </a:r>
            <a:r>
              <a:rPr sz="1500" spc="15" dirty="0">
                <a:latin typeface="Calibri"/>
                <a:cs typeface="Calibri"/>
              </a:rPr>
              <a:t>t</a:t>
            </a:r>
            <a:r>
              <a:rPr sz="1500" spc="4" dirty="0">
                <a:latin typeface="Calibri"/>
                <a:cs typeface="Calibri"/>
              </a:rPr>
              <a:t>i</a:t>
            </a:r>
            <a:r>
              <a:rPr sz="1500" spc="30" dirty="0">
                <a:latin typeface="Calibri"/>
                <a:cs typeface="Calibri"/>
              </a:rPr>
              <a:t>ons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09539" y="4542568"/>
            <a:ext cx="142875" cy="3097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950" dirty="0">
                <a:latin typeface="Calibri"/>
                <a:cs typeface="Calibri"/>
              </a:rPr>
              <a:t>+</a:t>
            </a:r>
            <a:endParaRPr sz="195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769363" y="2443734"/>
            <a:ext cx="1378267" cy="2191226"/>
            <a:chOff x="2359150" y="2115311"/>
            <a:chExt cx="1837689" cy="292163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85160" y="4268698"/>
              <a:ext cx="234670" cy="76812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266694" y="4368545"/>
              <a:ext cx="76200" cy="609600"/>
            </a:xfrm>
            <a:custGeom>
              <a:avLst/>
              <a:gdLst/>
              <a:ahLst/>
              <a:cxnLst/>
              <a:rect l="l" t="t" r="r" b="b"/>
              <a:pathLst>
                <a:path w="76200" h="609600">
                  <a:moveTo>
                    <a:pt x="50800" y="63499"/>
                  </a:moveTo>
                  <a:lnTo>
                    <a:pt x="25400" y="63499"/>
                  </a:lnTo>
                  <a:lnTo>
                    <a:pt x="25400" y="609599"/>
                  </a:lnTo>
                  <a:lnTo>
                    <a:pt x="50800" y="609599"/>
                  </a:lnTo>
                  <a:lnTo>
                    <a:pt x="50800" y="63499"/>
                  </a:lnTo>
                  <a:close/>
                </a:path>
                <a:path w="76200" h="609600">
                  <a:moveTo>
                    <a:pt x="38100" y="0"/>
                  </a:moveTo>
                  <a:lnTo>
                    <a:pt x="0" y="76199"/>
                  </a:lnTo>
                  <a:lnTo>
                    <a:pt x="25400" y="76199"/>
                  </a:lnTo>
                  <a:lnTo>
                    <a:pt x="25400" y="63499"/>
                  </a:lnTo>
                  <a:lnTo>
                    <a:pt x="69850" y="63499"/>
                  </a:lnTo>
                  <a:lnTo>
                    <a:pt x="38100" y="0"/>
                  </a:lnTo>
                  <a:close/>
                </a:path>
                <a:path w="76200" h="609600">
                  <a:moveTo>
                    <a:pt x="69850" y="63499"/>
                  </a:moveTo>
                  <a:lnTo>
                    <a:pt x="50800" y="63499"/>
                  </a:lnTo>
                  <a:lnTo>
                    <a:pt x="50800" y="76199"/>
                  </a:lnTo>
                  <a:lnTo>
                    <a:pt x="76200" y="76199"/>
                  </a:lnTo>
                  <a:lnTo>
                    <a:pt x="69850" y="634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59150" y="2115311"/>
              <a:ext cx="1837183" cy="640841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949387" y="2436971"/>
            <a:ext cx="1013460" cy="47176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75259" marR="3810" indent="-165734">
              <a:spcBef>
                <a:spcPts val="79"/>
              </a:spcBef>
            </a:pPr>
            <a:r>
              <a:rPr sz="1500" spc="34" dirty="0">
                <a:latin typeface="Calibri"/>
                <a:cs typeface="Calibri"/>
              </a:rPr>
              <a:t>Tra</a:t>
            </a:r>
            <a:r>
              <a:rPr sz="1500" spc="30" dirty="0">
                <a:latin typeface="Calibri"/>
                <a:cs typeface="Calibri"/>
              </a:rPr>
              <a:t>n</a:t>
            </a:r>
            <a:r>
              <a:rPr sz="1500" spc="11" dirty="0">
                <a:latin typeface="Calibri"/>
                <a:cs typeface="Calibri"/>
              </a:rPr>
              <a:t>sf</a:t>
            </a:r>
            <a:r>
              <a:rPr sz="1500" spc="23" dirty="0">
                <a:latin typeface="Calibri"/>
                <a:cs typeface="Calibri"/>
              </a:rPr>
              <a:t>o</a:t>
            </a:r>
            <a:r>
              <a:rPr sz="1500" spc="8" dirty="0">
                <a:latin typeface="Calibri"/>
                <a:cs typeface="Calibri"/>
              </a:rPr>
              <a:t>rmer  </a:t>
            </a:r>
            <a:r>
              <a:rPr sz="1500" spc="26" dirty="0">
                <a:latin typeface="Calibri"/>
                <a:cs typeface="Calibri"/>
              </a:rPr>
              <a:t>Encoder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367153" y="2854052"/>
            <a:ext cx="4962525" cy="1277779"/>
            <a:chOff x="3156204" y="2662402"/>
            <a:chExt cx="6616700" cy="1703705"/>
          </a:xfrm>
        </p:grpSpPr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56204" y="3430498"/>
              <a:ext cx="234670" cy="304825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37738" y="3530346"/>
              <a:ext cx="76200" cy="14668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7832" y="3332987"/>
              <a:ext cx="117347" cy="11734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66872" y="2662402"/>
              <a:ext cx="234670" cy="30482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48406" y="2762250"/>
              <a:ext cx="76199" cy="14668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7832" y="2999231"/>
              <a:ext cx="117347" cy="11734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7832" y="3165348"/>
              <a:ext cx="117347" cy="11734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35466" y="3724655"/>
              <a:ext cx="1837183" cy="640842"/>
            </a:xfrm>
            <a:prstGeom prst="rect">
              <a:avLst/>
            </a:prstGeom>
          </p:spPr>
        </p:pic>
      </p:grpSp>
      <p:sp>
        <p:nvSpPr>
          <p:cNvPr id="24" name="object 24"/>
          <p:cNvSpPr txBox="1"/>
          <p:nvPr/>
        </p:nvSpPr>
        <p:spPr>
          <a:xfrm>
            <a:off x="1670209" y="5264277"/>
            <a:ext cx="1589246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dirty="0">
                <a:solidFill>
                  <a:srgbClr val="8B1515"/>
                </a:solidFill>
                <a:latin typeface="Calibri"/>
                <a:cs typeface="Calibri"/>
              </a:rPr>
              <a:t>[input</a:t>
            </a:r>
            <a:r>
              <a:rPr spc="-56" dirty="0">
                <a:solidFill>
                  <a:srgbClr val="8B1515"/>
                </a:solidFill>
                <a:latin typeface="Calibri"/>
                <a:cs typeface="Calibri"/>
              </a:rPr>
              <a:t> </a:t>
            </a:r>
            <a:r>
              <a:rPr spc="-4" dirty="0">
                <a:solidFill>
                  <a:srgbClr val="8B1515"/>
                </a:solidFill>
                <a:latin typeface="Calibri"/>
                <a:cs typeface="Calibri"/>
              </a:rPr>
              <a:t>sequence]</a:t>
            </a:r>
            <a:endParaRPr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132481" y="3644455"/>
            <a:ext cx="1013460" cy="4712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71450" marR="3810" indent="-162401">
              <a:spcBef>
                <a:spcPts val="75"/>
              </a:spcBef>
            </a:pPr>
            <a:r>
              <a:rPr sz="1500" spc="34" dirty="0">
                <a:latin typeface="Calibri"/>
                <a:cs typeface="Calibri"/>
              </a:rPr>
              <a:t>Tra</a:t>
            </a:r>
            <a:r>
              <a:rPr sz="1500" spc="30" dirty="0">
                <a:latin typeface="Calibri"/>
                <a:cs typeface="Calibri"/>
              </a:rPr>
              <a:t>n</a:t>
            </a:r>
            <a:r>
              <a:rPr sz="1500" spc="11" dirty="0">
                <a:latin typeface="Calibri"/>
                <a:cs typeface="Calibri"/>
              </a:rPr>
              <a:t>sf</a:t>
            </a:r>
            <a:r>
              <a:rPr sz="1500" spc="23" dirty="0">
                <a:latin typeface="Calibri"/>
                <a:cs typeface="Calibri"/>
              </a:rPr>
              <a:t>o</a:t>
            </a:r>
            <a:r>
              <a:rPr sz="1500" spc="8" dirty="0">
                <a:latin typeface="Calibri"/>
                <a:cs typeface="Calibri"/>
              </a:rPr>
              <a:t>rmer  </a:t>
            </a:r>
            <a:r>
              <a:rPr sz="1500" spc="15" dirty="0">
                <a:latin typeface="Calibri"/>
                <a:cs typeface="Calibri"/>
              </a:rPr>
              <a:t>Decoder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80050" y="4533138"/>
            <a:ext cx="1377887" cy="480632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5159788" y="4525861"/>
            <a:ext cx="1016794" cy="47176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algn="ctr">
              <a:spcBef>
                <a:spcPts val="79"/>
              </a:spcBef>
            </a:pPr>
            <a:r>
              <a:rPr sz="1500" spc="-23" dirty="0">
                <a:latin typeface="Calibri"/>
                <a:cs typeface="Calibri"/>
              </a:rPr>
              <a:t>Word</a:t>
            </a:r>
            <a:endParaRPr sz="1500">
              <a:latin typeface="Calibri"/>
              <a:cs typeface="Calibri"/>
            </a:endParaRPr>
          </a:p>
          <a:p>
            <a:pPr algn="ctr">
              <a:spcBef>
                <a:spcPts val="4"/>
              </a:spcBef>
            </a:pPr>
            <a:r>
              <a:rPr sz="1500" spc="38" dirty="0">
                <a:latin typeface="Calibri"/>
                <a:cs typeface="Calibri"/>
              </a:rPr>
              <a:t>Embeddings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28" name="object 2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23150" y="4533138"/>
            <a:ext cx="1377887" cy="480632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6947725" y="4525861"/>
            <a:ext cx="1327785" cy="47176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algn="ctr">
              <a:spcBef>
                <a:spcPts val="79"/>
              </a:spcBef>
            </a:pPr>
            <a:r>
              <a:rPr sz="1500" spc="30" dirty="0">
                <a:latin typeface="Calibri"/>
                <a:cs typeface="Calibri"/>
              </a:rPr>
              <a:t>Position</a:t>
            </a:r>
            <a:endParaRPr sz="1500">
              <a:latin typeface="Calibri"/>
              <a:cs typeface="Calibri"/>
            </a:endParaRPr>
          </a:p>
          <a:p>
            <a:pPr algn="ctr">
              <a:spcBef>
                <a:spcPts val="4"/>
              </a:spcBef>
            </a:pPr>
            <a:r>
              <a:rPr sz="1500" spc="19" dirty="0">
                <a:latin typeface="Calibri"/>
                <a:cs typeface="Calibri"/>
              </a:rPr>
              <a:t>Representations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584442" y="4555579"/>
            <a:ext cx="142875" cy="3101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950" dirty="0">
                <a:latin typeface="Calibri"/>
                <a:cs typeface="Calibri"/>
              </a:rPr>
              <a:t>+</a:t>
            </a:r>
            <a:endParaRPr sz="1950"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5943599" y="2457451"/>
            <a:ext cx="1378267" cy="2191226"/>
            <a:chOff x="7924798" y="2133600"/>
            <a:chExt cx="1837689" cy="2921635"/>
          </a:xfrm>
        </p:grpSpPr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750808" y="4286986"/>
              <a:ext cx="234670" cy="768121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8832342" y="4386833"/>
              <a:ext cx="76200" cy="609600"/>
            </a:xfrm>
            <a:custGeom>
              <a:avLst/>
              <a:gdLst/>
              <a:ahLst/>
              <a:cxnLst/>
              <a:rect l="l" t="t" r="r" b="b"/>
              <a:pathLst>
                <a:path w="76200" h="609600">
                  <a:moveTo>
                    <a:pt x="50800" y="63500"/>
                  </a:moveTo>
                  <a:lnTo>
                    <a:pt x="25400" y="63500"/>
                  </a:lnTo>
                  <a:lnTo>
                    <a:pt x="25400" y="609600"/>
                  </a:lnTo>
                  <a:lnTo>
                    <a:pt x="50800" y="609600"/>
                  </a:lnTo>
                  <a:lnTo>
                    <a:pt x="50800" y="63500"/>
                  </a:lnTo>
                  <a:close/>
                </a:path>
                <a:path w="76200" h="609600">
                  <a:moveTo>
                    <a:pt x="38100" y="0"/>
                  </a:moveTo>
                  <a:lnTo>
                    <a:pt x="0" y="76200"/>
                  </a:lnTo>
                  <a:lnTo>
                    <a:pt x="25400" y="76200"/>
                  </a:lnTo>
                  <a:lnTo>
                    <a:pt x="2540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609600">
                  <a:moveTo>
                    <a:pt x="69850" y="63500"/>
                  </a:moveTo>
                  <a:lnTo>
                    <a:pt x="50800" y="63500"/>
                  </a:lnTo>
                  <a:lnTo>
                    <a:pt x="5080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34" name="object 3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24798" y="2133600"/>
              <a:ext cx="1837183" cy="640841"/>
            </a:xfrm>
            <a:prstGeom prst="rect">
              <a:avLst/>
            </a:prstGeom>
          </p:spPr>
        </p:pic>
      </p:grpSp>
      <p:sp>
        <p:nvSpPr>
          <p:cNvPr id="35" name="object 35"/>
          <p:cNvSpPr txBox="1"/>
          <p:nvPr/>
        </p:nvSpPr>
        <p:spPr>
          <a:xfrm>
            <a:off x="6124289" y="2450211"/>
            <a:ext cx="1013460" cy="47176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71450" marR="3810" indent="-162401">
              <a:spcBef>
                <a:spcPts val="79"/>
              </a:spcBef>
            </a:pPr>
            <a:r>
              <a:rPr sz="1500" spc="34" dirty="0">
                <a:latin typeface="Calibri"/>
                <a:cs typeface="Calibri"/>
              </a:rPr>
              <a:t>Tra</a:t>
            </a:r>
            <a:r>
              <a:rPr sz="1500" spc="30" dirty="0">
                <a:latin typeface="Calibri"/>
                <a:cs typeface="Calibri"/>
              </a:rPr>
              <a:t>n</a:t>
            </a:r>
            <a:r>
              <a:rPr sz="1500" spc="11" dirty="0">
                <a:latin typeface="Calibri"/>
                <a:cs typeface="Calibri"/>
              </a:rPr>
              <a:t>sf</a:t>
            </a:r>
            <a:r>
              <a:rPr sz="1500" spc="23" dirty="0">
                <a:latin typeface="Calibri"/>
                <a:cs typeface="Calibri"/>
              </a:rPr>
              <a:t>o</a:t>
            </a:r>
            <a:r>
              <a:rPr sz="1500" spc="8" dirty="0">
                <a:latin typeface="Calibri"/>
                <a:cs typeface="Calibri"/>
              </a:rPr>
              <a:t>rmer  </a:t>
            </a:r>
            <a:r>
              <a:rPr sz="1500" spc="15" dirty="0">
                <a:latin typeface="Calibri"/>
                <a:cs typeface="Calibri"/>
              </a:rPr>
              <a:t>Decoder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36" name="object 3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595110" y="3244976"/>
            <a:ext cx="88011" cy="88011"/>
          </a:xfrm>
          <a:prstGeom prst="rect">
            <a:avLst/>
          </a:prstGeom>
        </p:spPr>
      </p:pic>
      <p:grpSp>
        <p:nvGrpSpPr>
          <p:cNvPr id="37" name="object 37"/>
          <p:cNvGrpSpPr/>
          <p:nvPr/>
        </p:nvGrpSpPr>
        <p:grpSpPr>
          <a:xfrm>
            <a:off x="2451544" y="2281714"/>
            <a:ext cx="4273868" cy="1639253"/>
            <a:chOff x="3268726" y="1899285"/>
            <a:chExt cx="5698490" cy="2185670"/>
          </a:xfrm>
        </p:grpSpPr>
        <p:pic>
          <p:nvPicPr>
            <p:cNvPr id="38" name="object 3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21852" y="3448786"/>
              <a:ext cx="234670" cy="30482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03385" y="3548633"/>
              <a:ext cx="76200" cy="14668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93479" y="3351276"/>
              <a:ext cx="117348" cy="11734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32520" y="2679166"/>
              <a:ext cx="234670" cy="304825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814054" y="2779013"/>
              <a:ext cx="76200" cy="146685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93479" y="3015996"/>
              <a:ext cx="117348" cy="117348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3268726" y="1899284"/>
              <a:ext cx="4669155" cy="2185670"/>
            </a:xfrm>
            <a:custGeom>
              <a:avLst/>
              <a:gdLst/>
              <a:ahLst/>
              <a:cxnLst/>
              <a:rect l="l" t="t" r="r" b="b"/>
              <a:pathLst>
                <a:path w="4669155" h="2185670">
                  <a:moveTo>
                    <a:pt x="4644644" y="563892"/>
                  </a:moveTo>
                  <a:lnTo>
                    <a:pt x="4594225" y="563892"/>
                  </a:lnTo>
                  <a:lnTo>
                    <a:pt x="4581525" y="563892"/>
                  </a:lnTo>
                  <a:lnTo>
                    <a:pt x="4581271" y="594360"/>
                  </a:lnTo>
                  <a:lnTo>
                    <a:pt x="4644644" y="563892"/>
                  </a:lnTo>
                  <a:close/>
                </a:path>
                <a:path w="4669155" h="2185670">
                  <a:moveTo>
                    <a:pt x="4668901" y="2160270"/>
                  </a:moveTo>
                  <a:lnTo>
                    <a:pt x="4650003" y="2147570"/>
                  </a:lnTo>
                  <a:lnTo>
                    <a:pt x="4593336" y="2109470"/>
                  </a:lnTo>
                  <a:lnTo>
                    <a:pt x="4592637" y="2147570"/>
                  </a:lnTo>
                  <a:lnTo>
                    <a:pt x="4493895" y="2147570"/>
                  </a:lnTo>
                  <a:lnTo>
                    <a:pt x="4406646" y="2134870"/>
                  </a:lnTo>
                  <a:lnTo>
                    <a:pt x="4406773" y="2134870"/>
                  </a:lnTo>
                  <a:lnTo>
                    <a:pt x="4320032" y="2122170"/>
                  </a:lnTo>
                  <a:lnTo>
                    <a:pt x="4320286" y="2122170"/>
                  </a:lnTo>
                  <a:lnTo>
                    <a:pt x="4234180" y="2109470"/>
                  </a:lnTo>
                  <a:lnTo>
                    <a:pt x="4234307" y="2109470"/>
                  </a:lnTo>
                  <a:lnTo>
                    <a:pt x="4149090" y="2096770"/>
                  </a:lnTo>
                  <a:lnTo>
                    <a:pt x="4149217" y="2096770"/>
                  </a:lnTo>
                  <a:lnTo>
                    <a:pt x="4065016" y="2071370"/>
                  </a:lnTo>
                  <a:lnTo>
                    <a:pt x="4065270" y="2071370"/>
                  </a:lnTo>
                  <a:lnTo>
                    <a:pt x="3982339" y="2058670"/>
                  </a:lnTo>
                  <a:lnTo>
                    <a:pt x="3982466" y="2058670"/>
                  </a:lnTo>
                  <a:lnTo>
                    <a:pt x="3900805" y="2033270"/>
                  </a:lnTo>
                  <a:lnTo>
                    <a:pt x="3901059" y="2033270"/>
                  </a:lnTo>
                  <a:lnTo>
                    <a:pt x="3820922" y="2007870"/>
                  </a:lnTo>
                  <a:lnTo>
                    <a:pt x="3821176" y="2007870"/>
                  </a:lnTo>
                  <a:lnTo>
                    <a:pt x="3742690" y="1982470"/>
                  </a:lnTo>
                  <a:lnTo>
                    <a:pt x="3742944" y="1982470"/>
                  </a:lnTo>
                  <a:lnTo>
                    <a:pt x="3666490" y="1957070"/>
                  </a:lnTo>
                  <a:lnTo>
                    <a:pt x="3666617" y="1957070"/>
                  </a:lnTo>
                  <a:lnTo>
                    <a:pt x="3592195" y="1918970"/>
                  </a:lnTo>
                  <a:lnTo>
                    <a:pt x="3592322" y="1918970"/>
                  </a:lnTo>
                  <a:lnTo>
                    <a:pt x="3520186" y="1880870"/>
                  </a:lnTo>
                  <a:lnTo>
                    <a:pt x="3520313" y="1880870"/>
                  </a:lnTo>
                  <a:lnTo>
                    <a:pt x="3450463" y="1855470"/>
                  </a:lnTo>
                  <a:lnTo>
                    <a:pt x="3450717" y="1855470"/>
                  </a:lnTo>
                  <a:lnTo>
                    <a:pt x="3383521" y="1817370"/>
                  </a:lnTo>
                  <a:lnTo>
                    <a:pt x="3383788" y="1817370"/>
                  </a:lnTo>
                  <a:lnTo>
                    <a:pt x="3319272" y="1779270"/>
                  </a:lnTo>
                  <a:lnTo>
                    <a:pt x="3319399" y="1779270"/>
                  </a:lnTo>
                  <a:lnTo>
                    <a:pt x="3257804" y="1741170"/>
                  </a:lnTo>
                  <a:lnTo>
                    <a:pt x="3258045" y="1741170"/>
                  </a:lnTo>
                  <a:lnTo>
                    <a:pt x="3199511" y="1690370"/>
                  </a:lnTo>
                  <a:lnTo>
                    <a:pt x="3199765" y="1690370"/>
                  </a:lnTo>
                  <a:lnTo>
                    <a:pt x="3144647" y="1652270"/>
                  </a:lnTo>
                  <a:lnTo>
                    <a:pt x="3144774" y="1652270"/>
                  </a:lnTo>
                  <a:lnTo>
                    <a:pt x="3092958" y="1614170"/>
                  </a:lnTo>
                  <a:lnTo>
                    <a:pt x="3093212" y="1614170"/>
                  </a:lnTo>
                  <a:lnTo>
                    <a:pt x="3045079" y="1563370"/>
                  </a:lnTo>
                  <a:lnTo>
                    <a:pt x="3045333" y="1563370"/>
                  </a:lnTo>
                  <a:lnTo>
                    <a:pt x="3000883" y="1525270"/>
                  </a:lnTo>
                  <a:lnTo>
                    <a:pt x="3001137" y="1525270"/>
                  </a:lnTo>
                  <a:lnTo>
                    <a:pt x="2960624" y="1474470"/>
                  </a:lnTo>
                  <a:lnTo>
                    <a:pt x="2960878" y="1474470"/>
                  </a:lnTo>
                  <a:lnTo>
                    <a:pt x="2924556" y="1423670"/>
                  </a:lnTo>
                  <a:lnTo>
                    <a:pt x="2924810" y="1423670"/>
                  </a:lnTo>
                  <a:lnTo>
                    <a:pt x="2892806" y="1372870"/>
                  </a:lnTo>
                  <a:lnTo>
                    <a:pt x="2893060" y="1372870"/>
                  </a:lnTo>
                  <a:lnTo>
                    <a:pt x="2865374" y="1334770"/>
                  </a:lnTo>
                  <a:lnTo>
                    <a:pt x="2865628" y="1334770"/>
                  </a:lnTo>
                  <a:lnTo>
                    <a:pt x="2842641" y="1283970"/>
                  </a:lnTo>
                  <a:lnTo>
                    <a:pt x="2842895" y="1283970"/>
                  </a:lnTo>
                  <a:lnTo>
                    <a:pt x="2824607" y="1233170"/>
                  </a:lnTo>
                  <a:lnTo>
                    <a:pt x="2824861" y="1233170"/>
                  </a:lnTo>
                  <a:lnTo>
                    <a:pt x="2811653" y="1182370"/>
                  </a:lnTo>
                  <a:lnTo>
                    <a:pt x="2811780" y="1182370"/>
                  </a:lnTo>
                  <a:lnTo>
                    <a:pt x="2803779" y="1131570"/>
                  </a:lnTo>
                  <a:lnTo>
                    <a:pt x="2803906" y="1131570"/>
                  </a:lnTo>
                  <a:lnTo>
                    <a:pt x="2801112" y="1080770"/>
                  </a:lnTo>
                  <a:lnTo>
                    <a:pt x="2800604" y="1055370"/>
                  </a:lnTo>
                  <a:lnTo>
                    <a:pt x="2796540" y="1004570"/>
                  </a:lnTo>
                  <a:lnTo>
                    <a:pt x="2788539" y="953770"/>
                  </a:lnTo>
                  <a:lnTo>
                    <a:pt x="2776855" y="902970"/>
                  </a:lnTo>
                  <a:lnTo>
                    <a:pt x="2761361" y="852170"/>
                  </a:lnTo>
                  <a:lnTo>
                    <a:pt x="2742311" y="801370"/>
                  </a:lnTo>
                  <a:lnTo>
                    <a:pt x="2731643" y="788670"/>
                  </a:lnTo>
                  <a:lnTo>
                    <a:pt x="2719959" y="763270"/>
                  </a:lnTo>
                  <a:lnTo>
                    <a:pt x="2694432" y="712470"/>
                  </a:lnTo>
                  <a:lnTo>
                    <a:pt x="2665603" y="661670"/>
                  </a:lnTo>
                  <a:lnTo>
                    <a:pt x="2633853" y="610870"/>
                  </a:lnTo>
                  <a:lnTo>
                    <a:pt x="2616835" y="598170"/>
                  </a:lnTo>
                  <a:lnTo>
                    <a:pt x="2599309" y="572770"/>
                  </a:lnTo>
                  <a:lnTo>
                    <a:pt x="2580894" y="547370"/>
                  </a:lnTo>
                  <a:lnTo>
                    <a:pt x="2561844" y="521970"/>
                  </a:lnTo>
                  <a:lnTo>
                    <a:pt x="2542159" y="509270"/>
                  </a:lnTo>
                  <a:lnTo>
                    <a:pt x="2521839" y="483870"/>
                  </a:lnTo>
                  <a:lnTo>
                    <a:pt x="2500884" y="458470"/>
                  </a:lnTo>
                  <a:lnTo>
                    <a:pt x="2479294" y="445770"/>
                  </a:lnTo>
                  <a:lnTo>
                    <a:pt x="2457196" y="420370"/>
                  </a:lnTo>
                  <a:lnTo>
                    <a:pt x="2434463" y="394970"/>
                  </a:lnTo>
                  <a:lnTo>
                    <a:pt x="2411222" y="382270"/>
                  </a:lnTo>
                  <a:lnTo>
                    <a:pt x="2362962" y="344170"/>
                  </a:lnTo>
                  <a:lnTo>
                    <a:pt x="2312797" y="306070"/>
                  </a:lnTo>
                  <a:lnTo>
                    <a:pt x="2260727" y="267970"/>
                  </a:lnTo>
                  <a:lnTo>
                    <a:pt x="2206752" y="229870"/>
                  </a:lnTo>
                  <a:lnTo>
                    <a:pt x="2151126" y="204470"/>
                  </a:lnTo>
                  <a:lnTo>
                    <a:pt x="2093976" y="179070"/>
                  </a:lnTo>
                  <a:lnTo>
                    <a:pt x="2035429" y="140970"/>
                  </a:lnTo>
                  <a:lnTo>
                    <a:pt x="1975612" y="115570"/>
                  </a:lnTo>
                  <a:lnTo>
                    <a:pt x="1945386" y="115570"/>
                  </a:lnTo>
                  <a:lnTo>
                    <a:pt x="1821434" y="64770"/>
                  </a:lnTo>
                  <a:lnTo>
                    <a:pt x="1789811" y="64770"/>
                  </a:lnTo>
                  <a:lnTo>
                    <a:pt x="1726184" y="39370"/>
                  </a:lnTo>
                  <a:lnTo>
                    <a:pt x="1694053" y="39370"/>
                  </a:lnTo>
                  <a:lnTo>
                    <a:pt x="1661795" y="26670"/>
                  </a:lnTo>
                  <a:lnTo>
                    <a:pt x="1629410" y="26670"/>
                  </a:lnTo>
                  <a:lnTo>
                    <a:pt x="1604670" y="17018"/>
                  </a:lnTo>
                  <a:lnTo>
                    <a:pt x="1720977" y="21590"/>
                  </a:lnTo>
                  <a:lnTo>
                    <a:pt x="1784096" y="26682"/>
                  </a:lnTo>
                  <a:lnTo>
                    <a:pt x="1846580" y="30492"/>
                  </a:lnTo>
                  <a:lnTo>
                    <a:pt x="1908175" y="36842"/>
                  </a:lnTo>
                  <a:lnTo>
                    <a:pt x="1968627" y="41910"/>
                  </a:lnTo>
                  <a:lnTo>
                    <a:pt x="2028063" y="48260"/>
                  </a:lnTo>
                  <a:lnTo>
                    <a:pt x="2086356" y="55892"/>
                  </a:lnTo>
                  <a:lnTo>
                    <a:pt x="2086229" y="55892"/>
                  </a:lnTo>
                  <a:lnTo>
                    <a:pt x="2142998" y="63500"/>
                  </a:lnTo>
                  <a:lnTo>
                    <a:pt x="2142871" y="63500"/>
                  </a:lnTo>
                  <a:lnTo>
                    <a:pt x="2198116" y="71132"/>
                  </a:lnTo>
                  <a:lnTo>
                    <a:pt x="2251710" y="80010"/>
                  </a:lnTo>
                  <a:lnTo>
                    <a:pt x="2251583" y="80010"/>
                  </a:lnTo>
                  <a:lnTo>
                    <a:pt x="2303399" y="88900"/>
                  </a:lnTo>
                  <a:lnTo>
                    <a:pt x="2353310" y="99060"/>
                  </a:lnTo>
                  <a:lnTo>
                    <a:pt x="2353183" y="99060"/>
                  </a:lnTo>
                  <a:lnTo>
                    <a:pt x="2401062" y="107950"/>
                  </a:lnTo>
                  <a:lnTo>
                    <a:pt x="2400935" y="107950"/>
                  </a:lnTo>
                  <a:lnTo>
                    <a:pt x="2424176" y="113042"/>
                  </a:lnTo>
                  <a:lnTo>
                    <a:pt x="2424049" y="113042"/>
                  </a:lnTo>
                  <a:lnTo>
                    <a:pt x="2446655" y="119392"/>
                  </a:lnTo>
                  <a:lnTo>
                    <a:pt x="2468626" y="124460"/>
                  </a:lnTo>
                  <a:lnTo>
                    <a:pt x="2468499" y="124460"/>
                  </a:lnTo>
                  <a:lnTo>
                    <a:pt x="2530856" y="139700"/>
                  </a:lnTo>
                  <a:lnTo>
                    <a:pt x="2530729" y="139700"/>
                  </a:lnTo>
                  <a:lnTo>
                    <a:pt x="2550287" y="146050"/>
                  </a:lnTo>
                  <a:lnTo>
                    <a:pt x="2550160" y="146050"/>
                  </a:lnTo>
                  <a:lnTo>
                    <a:pt x="2569083" y="151142"/>
                  </a:lnTo>
                  <a:lnTo>
                    <a:pt x="2568956" y="151142"/>
                  </a:lnTo>
                  <a:lnTo>
                    <a:pt x="2587244" y="157492"/>
                  </a:lnTo>
                  <a:lnTo>
                    <a:pt x="2587117" y="157492"/>
                  </a:lnTo>
                  <a:lnTo>
                    <a:pt x="2604643" y="162560"/>
                  </a:lnTo>
                  <a:lnTo>
                    <a:pt x="2604516" y="162560"/>
                  </a:lnTo>
                  <a:lnTo>
                    <a:pt x="2621407" y="168910"/>
                  </a:lnTo>
                  <a:lnTo>
                    <a:pt x="2637409" y="175260"/>
                  </a:lnTo>
                  <a:lnTo>
                    <a:pt x="2637282" y="173990"/>
                  </a:lnTo>
                  <a:lnTo>
                    <a:pt x="2652776" y="180340"/>
                  </a:lnTo>
                  <a:lnTo>
                    <a:pt x="2652649" y="180340"/>
                  </a:lnTo>
                  <a:lnTo>
                    <a:pt x="2667381" y="186690"/>
                  </a:lnTo>
                  <a:lnTo>
                    <a:pt x="2667127" y="186690"/>
                  </a:lnTo>
                  <a:lnTo>
                    <a:pt x="2680970" y="193040"/>
                  </a:lnTo>
                  <a:lnTo>
                    <a:pt x="2680843" y="193040"/>
                  </a:lnTo>
                  <a:lnTo>
                    <a:pt x="2694051" y="198132"/>
                  </a:lnTo>
                  <a:lnTo>
                    <a:pt x="2693797" y="198132"/>
                  </a:lnTo>
                  <a:lnTo>
                    <a:pt x="2706116" y="204482"/>
                  </a:lnTo>
                  <a:lnTo>
                    <a:pt x="2705989" y="204482"/>
                  </a:lnTo>
                  <a:lnTo>
                    <a:pt x="2717546" y="210832"/>
                  </a:lnTo>
                  <a:lnTo>
                    <a:pt x="2717292" y="210832"/>
                  </a:lnTo>
                  <a:lnTo>
                    <a:pt x="2727960" y="217182"/>
                  </a:lnTo>
                  <a:lnTo>
                    <a:pt x="2727706" y="217182"/>
                  </a:lnTo>
                  <a:lnTo>
                    <a:pt x="2737612" y="223532"/>
                  </a:lnTo>
                  <a:lnTo>
                    <a:pt x="2737358" y="223532"/>
                  </a:lnTo>
                  <a:lnTo>
                    <a:pt x="2746248" y="229882"/>
                  </a:lnTo>
                  <a:lnTo>
                    <a:pt x="2745994" y="228600"/>
                  </a:lnTo>
                  <a:lnTo>
                    <a:pt x="2754122" y="234950"/>
                  </a:lnTo>
                  <a:lnTo>
                    <a:pt x="2753741" y="234950"/>
                  </a:lnTo>
                  <a:lnTo>
                    <a:pt x="2760980" y="241300"/>
                  </a:lnTo>
                  <a:lnTo>
                    <a:pt x="2760599" y="241300"/>
                  </a:lnTo>
                  <a:lnTo>
                    <a:pt x="2766949" y="247650"/>
                  </a:lnTo>
                  <a:lnTo>
                    <a:pt x="2766568" y="247650"/>
                  </a:lnTo>
                  <a:lnTo>
                    <a:pt x="2772029" y="254000"/>
                  </a:lnTo>
                  <a:lnTo>
                    <a:pt x="2771648" y="252742"/>
                  </a:lnTo>
                  <a:lnTo>
                    <a:pt x="2775966" y="259092"/>
                  </a:lnTo>
                  <a:lnTo>
                    <a:pt x="2775712" y="259092"/>
                  </a:lnTo>
                  <a:lnTo>
                    <a:pt x="2779141" y="265442"/>
                  </a:lnTo>
                  <a:lnTo>
                    <a:pt x="2778760" y="265442"/>
                  </a:lnTo>
                  <a:lnTo>
                    <a:pt x="2781211" y="271284"/>
                  </a:lnTo>
                  <a:lnTo>
                    <a:pt x="2781325" y="271792"/>
                  </a:lnTo>
                  <a:lnTo>
                    <a:pt x="2782405" y="276707"/>
                  </a:lnTo>
                  <a:lnTo>
                    <a:pt x="2782417" y="276860"/>
                  </a:lnTo>
                  <a:lnTo>
                    <a:pt x="2782951" y="283210"/>
                  </a:lnTo>
                  <a:lnTo>
                    <a:pt x="2809113" y="325132"/>
                  </a:lnTo>
                  <a:lnTo>
                    <a:pt x="2851277" y="351790"/>
                  </a:lnTo>
                  <a:lnTo>
                    <a:pt x="2911348" y="377190"/>
                  </a:lnTo>
                  <a:lnTo>
                    <a:pt x="2988437" y="401332"/>
                  </a:lnTo>
                  <a:lnTo>
                    <a:pt x="3032887" y="412750"/>
                  </a:lnTo>
                  <a:lnTo>
                    <a:pt x="3081147" y="424192"/>
                  </a:lnTo>
                  <a:lnTo>
                    <a:pt x="3132836" y="435610"/>
                  </a:lnTo>
                  <a:lnTo>
                    <a:pt x="3188081" y="447040"/>
                  </a:lnTo>
                  <a:lnTo>
                    <a:pt x="3307842" y="467360"/>
                  </a:lnTo>
                  <a:lnTo>
                    <a:pt x="3439414" y="487692"/>
                  </a:lnTo>
                  <a:lnTo>
                    <a:pt x="3581019" y="505460"/>
                  </a:lnTo>
                  <a:lnTo>
                    <a:pt x="3809873" y="528332"/>
                  </a:lnTo>
                  <a:lnTo>
                    <a:pt x="3889756" y="534682"/>
                  </a:lnTo>
                  <a:lnTo>
                    <a:pt x="4138041" y="549910"/>
                  </a:lnTo>
                  <a:lnTo>
                    <a:pt x="4308983" y="557542"/>
                  </a:lnTo>
                  <a:lnTo>
                    <a:pt x="4482719" y="562610"/>
                  </a:lnTo>
                  <a:lnTo>
                    <a:pt x="4581525" y="563740"/>
                  </a:lnTo>
                  <a:lnTo>
                    <a:pt x="4594225" y="563740"/>
                  </a:lnTo>
                  <a:lnTo>
                    <a:pt x="4644949" y="563740"/>
                  </a:lnTo>
                  <a:lnTo>
                    <a:pt x="4657852" y="557542"/>
                  </a:lnTo>
                  <a:lnTo>
                    <a:pt x="4581906" y="518160"/>
                  </a:lnTo>
                  <a:lnTo>
                    <a:pt x="4581626" y="551040"/>
                  </a:lnTo>
                  <a:lnTo>
                    <a:pt x="4482846" y="549910"/>
                  </a:lnTo>
                  <a:lnTo>
                    <a:pt x="4309491" y="544842"/>
                  </a:lnTo>
                  <a:lnTo>
                    <a:pt x="4138676" y="537210"/>
                  </a:lnTo>
                  <a:lnTo>
                    <a:pt x="3972052" y="527050"/>
                  </a:lnTo>
                  <a:lnTo>
                    <a:pt x="3890772" y="521982"/>
                  </a:lnTo>
                  <a:lnTo>
                    <a:pt x="3811016" y="515632"/>
                  </a:lnTo>
                  <a:lnTo>
                    <a:pt x="3732784" y="508000"/>
                  </a:lnTo>
                  <a:lnTo>
                    <a:pt x="3582416" y="492760"/>
                  </a:lnTo>
                  <a:lnTo>
                    <a:pt x="3582543" y="492760"/>
                  </a:lnTo>
                  <a:lnTo>
                    <a:pt x="3510534" y="483882"/>
                  </a:lnTo>
                  <a:lnTo>
                    <a:pt x="3510661" y="483882"/>
                  </a:lnTo>
                  <a:lnTo>
                    <a:pt x="3441065" y="474992"/>
                  </a:lnTo>
                  <a:lnTo>
                    <a:pt x="3373996" y="464832"/>
                  </a:lnTo>
                  <a:lnTo>
                    <a:pt x="3374123" y="464832"/>
                  </a:lnTo>
                  <a:lnTo>
                    <a:pt x="3309874" y="455942"/>
                  </a:lnTo>
                  <a:lnTo>
                    <a:pt x="3248520" y="444500"/>
                  </a:lnTo>
                  <a:lnTo>
                    <a:pt x="3248647" y="444500"/>
                  </a:lnTo>
                  <a:lnTo>
                    <a:pt x="3190367" y="434340"/>
                  </a:lnTo>
                  <a:lnTo>
                    <a:pt x="3190494" y="434340"/>
                  </a:lnTo>
                  <a:lnTo>
                    <a:pt x="3141497" y="424192"/>
                  </a:lnTo>
                  <a:lnTo>
                    <a:pt x="3135376" y="422910"/>
                  </a:lnTo>
                  <a:lnTo>
                    <a:pt x="3135503" y="424192"/>
                  </a:lnTo>
                  <a:lnTo>
                    <a:pt x="3083941" y="412750"/>
                  </a:lnTo>
                  <a:lnTo>
                    <a:pt x="3084068" y="412750"/>
                  </a:lnTo>
                  <a:lnTo>
                    <a:pt x="3035935" y="401332"/>
                  </a:lnTo>
                  <a:lnTo>
                    <a:pt x="3036062" y="401332"/>
                  </a:lnTo>
                  <a:lnTo>
                    <a:pt x="2991739" y="388632"/>
                  </a:lnTo>
                  <a:lnTo>
                    <a:pt x="2991993" y="388632"/>
                  </a:lnTo>
                  <a:lnTo>
                    <a:pt x="2951734" y="377190"/>
                  </a:lnTo>
                  <a:lnTo>
                    <a:pt x="2951861" y="377190"/>
                  </a:lnTo>
                  <a:lnTo>
                    <a:pt x="2915666" y="364490"/>
                  </a:lnTo>
                  <a:lnTo>
                    <a:pt x="2915920" y="364490"/>
                  </a:lnTo>
                  <a:lnTo>
                    <a:pt x="2883916" y="353060"/>
                  </a:lnTo>
                  <a:lnTo>
                    <a:pt x="2884297" y="353060"/>
                  </a:lnTo>
                  <a:lnTo>
                    <a:pt x="2856738" y="340360"/>
                  </a:lnTo>
                  <a:lnTo>
                    <a:pt x="2857246" y="340360"/>
                  </a:lnTo>
                  <a:lnTo>
                    <a:pt x="2834386" y="327660"/>
                  </a:lnTo>
                  <a:lnTo>
                    <a:pt x="2834894" y="327660"/>
                  </a:lnTo>
                  <a:lnTo>
                    <a:pt x="2818663" y="316242"/>
                  </a:lnTo>
                  <a:lnTo>
                    <a:pt x="2816860" y="314960"/>
                  </a:lnTo>
                  <a:lnTo>
                    <a:pt x="2817622" y="316242"/>
                  </a:lnTo>
                  <a:lnTo>
                    <a:pt x="2805734" y="304800"/>
                  </a:lnTo>
                  <a:lnTo>
                    <a:pt x="2804934" y="304050"/>
                  </a:lnTo>
                  <a:lnTo>
                    <a:pt x="2804617" y="303542"/>
                  </a:lnTo>
                  <a:lnTo>
                    <a:pt x="2797302" y="292100"/>
                  </a:lnTo>
                  <a:lnTo>
                    <a:pt x="2798191" y="293382"/>
                  </a:lnTo>
                  <a:lnTo>
                    <a:pt x="2797911" y="292100"/>
                  </a:lnTo>
                  <a:lnTo>
                    <a:pt x="2795524" y="280682"/>
                  </a:lnTo>
                  <a:lnTo>
                    <a:pt x="2795651" y="280682"/>
                  </a:lnTo>
                  <a:lnTo>
                    <a:pt x="2795130" y="275590"/>
                  </a:lnTo>
                  <a:lnTo>
                    <a:pt x="2776093" y="238760"/>
                  </a:lnTo>
                  <a:lnTo>
                    <a:pt x="2765069" y="228600"/>
                  </a:lnTo>
                  <a:lnTo>
                    <a:pt x="2762123" y="226060"/>
                  </a:lnTo>
                  <a:lnTo>
                    <a:pt x="2723642" y="199390"/>
                  </a:lnTo>
                  <a:lnTo>
                    <a:pt x="2686177" y="181610"/>
                  </a:lnTo>
                  <a:lnTo>
                    <a:pt x="2672207" y="175260"/>
                  </a:lnTo>
                  <a:lnTo>
                    <a:pt x="2669248" y="173990"/>
                  </a:lnTo>
                  <a:lnTo>
                    <a:pt x="2657475" y="168910"/>
                  </a:lnTo>
                  <a:lnTo>
                    <a:pt x="2641854" y="162560"/>
                  </a:lnTo>
                  <a:lnTo>
                    <a:pt x="2625725" y="156210"/>
                  </a:lnTo>
                  <a:lnTo>
                    <a:pt x="2608707" y="151142"/>
                  </a:lnTo>
                  <a:lnTo>
                    <a:pt x="2591054" y="144792"/>
                  </a:lnTo>
                  <a:lnTo>
                    <a:pt x="2572766" y="139700"/>
                  </a:lnTo>
                  <a:lnTo>
                    <a:pt x="2553843" y="133350"/>
                  </a:lnTo>
                  <a:lnTo>
                    <a:pt x="2534158" y="128282"/>
                  </a:lnTo>
                  <a:lnTo>
                    <a:pt x="2449576" y="106692"/>
                  </a:lnTo>
                  <a:lnTo>
                    <a:pt x="2355723" y="86360"/>
                  </a:lnTo>
                  <a:lnTo>
                    <a:pt x="2305685" y="76200"/>
                  </a:lnTo>
                  <a:lnTo>
                    <a:pt x="2200021" y="58432"/>
                  </a:lnTo>
                  <a:lnTo>
                    <a:pt x="2029587" y="35560"/>
                  </a:lnTo>
                  <a:lnTo>
                    <a:pt x="1970024" y="29210"/>
                  </a:lnTo>
                  <a:lnTo>
                    <a:pt x="1909318" y="24142"/>
                  </a:lnTo>
                  <a:lnTo>
                    <a:pt x="1847723" y="17792"/>
                  </a:lnTo>
                  <a:lnTo>
                    <a:pt x="1784985" y="13982"/>
                  </a:lnTo>
                  <a:lnTo>
                    <a:pt x="1769160" y="12700"/>
                  </a:lnTo>
                  <a:lnTo>
                    <a:pt x="1721739" y="8890"/>
                  </a:lnTo>
                  <a:lnTo>
                    <a:pt x="1528318" y="1282"/>
                  </a:lnTo>
                  <a:lnTo>
                    <a:pt x="1527416" y="1270"/>
                  </a:lnTo>
                  <a:lnTo>
                    <a:pt x="1527416" y="13970"/>
                  </a:lnTo>
                  <a:lnTo>
                    <a:pt x="1498981" y="13970"/>
                  </a:lnTo>
                  <a:lnTo>
                    <a:pt x="1497444" y="13385"/>
                  </a:lnTo>
                  <a:lnTo>
                    <a:pt x="1527416" y="13970"/>
                  </a:lnTo>
                  <a:lnTo>
                    <a:pt x="1527416" y="1270"/>
                  </a:lnTo>
                  <a:lnTo>
                    <a:pt x="1463167" y="0"/>
                  </a:lnTo>
                  <a:lnTo>
                    <a:pt x="1332484" y="0"/>
                  </a:lnTo>
                  <a:lnTo>
                    <a:pt x="1202563" y="2540"/>
                  </a:lnTo>
                  <a:lnTo>
                    <a:pt x="1074039" y="7632"/>
                  </a:lnTo>
                  <a:lnTo>
                    <a:pt x="886460" y="19050"/>
                  </a:lnTo>
                  <a:lnTo>
                    <a:pt x="825754" y="24142"/>
                  </a:lnTo>
                  <a:lnTo>
                    <a:pt x="766191" y="30492"/>
                  </a:lnTo>
                  <a:lnTo>
                    <a:pt x="707898" y="35560"/>
                  </a:lnTo>
                  <a:lnTo>
                    <a:pt x="651129" y="41910"/>
                  </a:lnTo>
                  <a:lnTo>
                    <a:pt x="595757" y="49542"/>
                  </a:lnTo>
                  <a:lnTo>
                    <a:pt x="542163" y="55892"/>
                  </a:lnTo>
                  <a:lnTo>
                    <a:pt x="440182" y="71132"/>
                  </a:lnTo>
                  <a:lnTo>
                    <a:pt x="392303" y="80010"/>
                  </a:lnTo>
                  <a:lnTo>
                    <a:pt x="346456" y="87642"/>
                  </a:lnTo>
                  <a:lnTo>
                    <a:pt x="324358" y="92710"/>
                  </a:lnTo>
                  <a:lnTo>
                    <a:pt x="281940" y="101600"/>
                  </a:lnTo>
                  <a:lnTo>
                    <a:pt x="261747" y="106692"/>
                  </a:lnTo>
                  <a:lnTo>
                    <a:pt x="242062" y="110490"/>
                  </a:lnTo>
                  <a:lnTo>
                    <a:pt x="223139" y="115582"/>
                  </a:lnTo>
                  <a:lnTo>
                    <a:pt x="187198" y="125742"/>
                  </a:lnTo>
                  <a:lnTo>
                    <a:pt x="170307" y="129540"/>
                  </a:lnTo>
                  <a:lnTo>
                    <a:pt x="123825" y="144792"/>
                  </a:lnTo>
                  <a:lnTo>
                    <a:pt x="84074" y="160032"/>
                  </a:lnTo>
                  <a:lnTo>
                    <a:pt x="61595" y="171450"/>
                  </a:lnTo>
                  <a:lnTo>
                    <a:pt x="51562" y="176542"/>
                  </a:lnTo>
                  <a:lnTo>
                    <a:pt x="42418" y="181610"/>
                  </a:lnTo>
                  <a:lnTo>
                    <a:pt x="33909" y="186690"/>
                  </a:lnTo>
                  <a:lnTo>
                    <a:pt x="26543" y="193040"/>
                  </a:lnTo>
                  <a:lnTo>
                    <a:pt x="19939" y="198132"/>
                  </a:lnTo>
                  <a:lnTo>
                    <a:pt x="0" y="234950"/>
                  </a:lnTo>
                  <a:lnTo>
                    <a:pt x="304" y="234950"/>
                  </a:lnTo>
                  <a:lnTo>
                    <a:pt x="0" y="242570"/>
                  </a:lnTo>
                  <a:lnTo>
                    <a:pt x="12700" y="242570"/>
                  </a:lnTo>
                  <a:lnTo>
                    <a:pt x="13182" y="230352"/>
                  </a:lnTo>
                  <a:lnTo>
                    <a:pt x="12941" y="242570"/>
                  </a:lnTo>
                  <a:lnTo>
                    <a:pt x="14465" y="229870"/>
                  </a:lnTo>
                  <a:lnTo>
                    <a:pt x="16116" y="229870"/>
                  </a:lnTo>
                  <a:lnTo>
                    <a:pt x="19672" y="217195"/>
                  </a:lnTo>
                  <a:lnTo>
                    <a:pt x="28321" y="217170"/>
                  </a:lnTo>
                  <a:lnTo>
                    <a:pt x="34544" y="204470"/>
                  </a:lnTo>
                  <a:lnTo>
                    <a:pt x="41148" y="204470"/>
                  </a:lnTo>
                  <a:lnTo>
                    <a:pt x="49085" y="192062"/>
                  </a:lnTo>
                  <a:lnTo>
                    <a:pt x="48895" y="193040"/>
                  </a:lnTo>
                  <a:lnTo>
                    <a:pt x="49250" y="192798"/>
                  </a:lnTo>
                  <a:lnTo>
                    <a:pt x="49022" y="204470"/>
                  </a:lnTo>
                  <a:lnTo>
                    <a:pt x="57912" y="191770"/>
                  </a:lnTo>
                  <a:lnTo>
                    <a:pt x="67310" y="191770"/>
                  </a:lnTo>
                  <a:lnTo>
                    <a:pt x="78105" y="179070"/>
                  </a:lnTo>
                  <a:lnTo>
                    <a:pt x="89281" y="179070"/>
                  </a:lnTo>
                  <a:lnTo>
                    <a:pt x="101600" y="166370"/>
                  </a:lnTo>
                  <a:lnTo>
                    <a:pt x="128270" y="166370"/>
                  </a:lnTo>
                  <a:lnTo>
                    <a:pt x="142875" y="153670"/>
                  </a:lnTo>
                  <a:lnTo>
                    <a:pt x="174244" y="153670"/>
                  </a:lnTo>
                  <a:lnTo>
                    <a:pt x="191135" y="140970"/>
                  </a:lnTo>
                  <a:lnTo>
                    <a:pt x="208407" y="140970"/>
                  </a:lnTo>
                  <a:lnTo>
                    <a:pt x="226695" y="128270"/>
                  </a:lnTo>
                  <a:lnTo>
                    <a:pt x="265176" y="128270"/>
                  </a:lnTo>
                  <a:lnTo>
                    <a:pt x="285369" y="115570"/>
                  </a:lnTo>
                  <a:lnTo>
                    <a:pt x="327406" y="115570"/>
                  </a:lnTo>
                  <a:lnTo>
                    <a:pt x="349504" y="102870"/>
                  </a:lnTo>
                  <a:lnTo>
                    <a:pt x="395097" y="102870"/>
                  </a:lnTo>
                  <a:lnTo>
                    <a:pt x="443103" y="90170"/>
                  </a:lnTo>
                  <a:lnTo>
                    <a:pt x="442976" y="90170"/>
                  </a:lnTo>
                  <a:lnTo>
                    <a:pt x="493014" y="77470"/>
                  </a:lnTo>
                  <a:lnTo>
                    <a:pt x="544830" y="77470"/>
                  </a:lnTo>
                  <a:lnTo>
                    <a:pt x="598551" y="64770"/>
                  </a:lnTo>
                  <a:lnTo>
                    <a:pt x="653669" y="64770"/>
                  </a:lnTo>
                  <a:lnTo>
                    <a:pt x="710692" y="52070"/>
                  </a:lnTo>
                  <a:lnTo>
                    <a:pt x="768858" y="52070"/>
                  </a:lnTo>
                  <a:lnTo>
                    <a:pt x="828421" y="39370"/>
                  </a:lnTo>
                  <a:lnTo>
                    <a:pt x="950722" y="39370"/>
                  </a:lnTo>
                  <a:lnTo>
                    <a:pt x="1013206" y="26670"/>
                  </a:lnTo>
                  <a:lnTo>
                    <a:pt x="1204976" y="26670"/>
                  </a:lnTo>
                  <a:lnTo>
                    <a:pt x="1269873" y="13970"/>
                  </a:lnTo>
                  <a:lnTo>
                    <a:pt x="1465580" y="13970"/>
                  </a:lnTo>
                  <a:lnTo>
                    <a:pt x="1498219" y="26670"/>
                  </a:lnTo>
                  <a:lnTo>
                    <a:pt x="1595120" y="26670"/>
                  </a:lnTo>
                  <a:lnTo>
                    <a:pt x="1627505" y="39370"/>
                  </a:lnTo>
                  <a:lnTo>
                    <a:pt x="1659509" y="39370"/>
                  </a:lnTo>
                  <a:lnTo>
                    <a:pt x="1691513" y="52070"/>
                  </a:lnTo>
                  <a:lnTo>
                    <a:pt x="1723263" y="52070"/>
                  </a:lnTo>
                  <a:lnTo>
                    <a:pt x="1755140" y="64770"/>
                  </a:lnTo>
                  <a:lnTo>
                    <a:pt x="1755013" y="64770"/>
                  </a:lnTo>
                  <a:lnTo>
                    <a:pt x="1786636" y="77470"/>
                  </a:lnTo>
                  <a:lnTo>
                    <a:pt x="1817751" y="77470"/>
                  </a:lnTo>
                  <a:lnTo>
                    <a:pt x="1848993" y="90170"/>
                  </a:lnTo>
                  <a:lnTo>
                    <a:pt x="1848866" y="90170"/>
                  </a:lnTo>
                  <a:lnTo>
                    <a:pt x="1879854" y="102870"/>
                  </a:lnTo>
                  <a:lnTo>
                    <a:pt x="1879727" y="102870"/>
                  </a:lnTo>
                  <a:lnTo>
                    <a:pt x="1910461" y="115570"/>
                  </a:lnTo>
                  <a:lnTo>
                    <a:pt x="1940814" y="115570"/>
                  </a:lnTo>
                  <a:lnTo>
                    <a:pt x="1970913" y="128270"/>
                  </a:lnTo>
                  <a:lnTo>
                    <a:pt x="1970786" y="128270"/>
                  </a:lnTo>
                  <a:lnTo>
                    <a:pt x="2030349" y="153670"/>
                  </a:lnTo>
                  <a:lnTo>
                    <a:pt x="2030222" y="153670"/>
                  </a:lnTo>
                  <a:lnTo>
                    <a:pt x="2088515" y="191770"/>
                  </a:lnTo>
                  <a:lnTo>
                    <a:pt x="2088261" y="191770"/>
                  </a:lnTo>
                  <a:lnTo>
                    <a:pt x="2145157" y="217170"/>
                  </a:lnTo>
                  <a:lnTo>
                    <a:pt x="2145030" y="217170"/>
                  </a:lnTo>
                  <a:lnTo>
                    <a:pt x="2200402" y="242570"/>
                  </a:lnTo>
                  <a:lnTo>
                    <a:pt x="2200148" y="242570"/>
                  </a:lnTo>
                  <a:lnTo>
                    <a:pt x="2253869" y="280670"/>
                  </a:lnTo>
                  <a:lnTo>
                    <a:pt x="2253615" y="280670"/>
                  </a:lnTo>
                  <a:lnTo>
                    <a:pt x="2305558" y="318770"/>
                  </a:lnTo>
                  <a:lnTo>
                    <a:pt x="2305304" y="318770"/>
                  </a:lnTo>
                  <a:lnTo>
                    <a:pt x="2355342" y="356870"/>
                  </a:lnTo>
                  <a:lnTo>
                    <a:pt x="2355215" y="356870"/>
                  </a:lnTo>
                  <a:lnTo>
                    <a:pt x="2403221" y="394970"/>
                  </a:lnTo>
                  <a:lnTo>
                    <a:pt x="2402967" y="394970"/>
                  </a:lnTo>
                  <a:lnTo>
                    <a:pt x="2426081" y="407670"/>
                  </a:lnTo>
                  <a:lnTo>
                    <a:pt x="2448687" y="433070"/>
                  </a:lnTo>
                  <a:lnTo>
                    <a:pt x="2448560" y="433070"/>
                  </a:lnTo>
                  <a:lnTo>
                    <a:pt x="2470658" y="445770"/>
                  </a:lnTo>
                  <a:lnTo>
                    <a:pt x="2470531" y="445770"/>
                  </a:lnTo>
                  <a:lnTo>
                    <a:pt x="2491994" y="471170"/>
                  </a:lnTo>
                  <a:lnTo>
                    <a:pt x="2491867" y="471170"/>
                  </a:lnTo>
                  <a:lnTo>
                    <a:pt x="2512695" y="496570"/>
                  </a:lnTo>
                  <a:lnTo>
                    <a:pt x="2512568" y="496570"/>
                  </a:lnTo>
                  <a:lnTo>
                    <a:pt x="2532761" y="509270"/>
                  </a:lnTo>
                  <a:lnTo>
                    <a:pt x="2552319" y="534670"/>
                  </a:lnTo>
                  <a:lnTo>
                    <a:pt x="2552192" y="534670"/>
                  </a:lnTo>
                  <a:lnTo>
                    <a:pt x="2571242" y="560070"/>
                  </a:lnTo>
                  <a:lnTo>
                    <a:pt x="2571115" y="560070"/>
                  </a:lnTo>
                  <a:lnTo>
                    <a:pt x="2589403" y="572770"/>
                  </a:lnTo>
                  <a:lnTo>
                    <a:pt x="2589276" y="572770"/>
                  </a:lnTo>
                  <a:lnTo>
                    <a:pt x="2606802" y="598170"/>
                  </a:lnTo>
                  <a:lnTo>
                    <a:pt x="2606675" y="598170"/>
                  </a:lnTo>
                  <a:lnTo>
                    <a:pt x="2623566" y="623570"/>
                  </a:lnTo>
                  <a:lnTo>
                    <a:pt x="2623439" y="623570"/>
                  </a:lnTo>
                  <a:lnTo>
                    <a:pt x="2639695" y="648970"/>
                  </a:lnTo>
                  <a:lnTo>
                    <a:pt x="2639568" y="648970"/>
                  </a:lnTo>
                  <a:lnTo>
                    <a:pt x="2655062" y="674370"/>
                  </a:lnTo>
                  <a:lnTo>
                    <a:pt x="2654935" y="674370"/>
                  </a:lnTo>
                  <a:lnTo>
                    <a:pt x="2669540" y="687070"/>
                  </a:lnTo>
                  <a:lnTo>
                    <a:pt x="2683383" y="712470"/>
                  </a:lnTo>
                  <a:lnTo>
                    <a:pt x="2683256" y="712470"/>
                  </a:lnTo>
                  <a:lnTo>
                    <a:pt x="2696464" y="737870"/>
                  </a:lnTo>
                  <a:lnTo>
                    <a:pt x="2696337" y="737870"/>
                  </a:lnTo>
                  <a:lnTo>
                    <a:pt x="2708656" y="763270"/>
                  </a:lnTo>
                  <a:lnTo>
                    <a:pt x="2708529" y="763270"/>
                  </a:lnTo>
                  <a:lnTo>
                    <a:pt x="2720086" y="788670"/>
                  </a:lnTo>
                  <a:lnTo>
                    <a:pt x="2719959" y="788670"/>
                  </a:lnTo>
                  <a:lnTo>
                    <a:pt x="2730627" y="814070"/>
                  </a:lnTo>
                  <a:lnTo>
                    <a:pt x="2740533" y="839470"/>
                  </a:lnTo>
                  <a:lnTo>
                    <a:pt x="2740406" y="839470"/>
                  </a:lnTo>
                  <a:lnTo>
                    <a:pt x="2749423" y="864870"/>
                  </a:lnTo>
                  <a:lnTo>
                    <a:pt x="2749296" y="864870"/>
                  </a:lnTo>
                  <a:lnTo>
                    <a:pt x="2757424" y="890270"/>
                  </a:lnTo>
                  <a:lnTo>
                    <a:pt x="2764663" y="915670"/>
                  </a:lnTo>
                  <a:lnTo>
                    <a:pt x="2764536" y="915670"/>
                  </a:lnTo>
                  <a:lnTo>
                    <a:pt x="2770886" y="928370"/>
                  </a:lnTo>
                  <a:lnTo>
                    <a:pt x="2770759" y="928370"/>
                  </a:lnTo>
                  <a:lnTo>
                    <a:pt x="2776093" y="953770"/>
                  </a:lnTo>
                  <a:lnTo>
                    <a:pt x="2780538" y="979170"/>
                  </a:lnTo>
                  <a:lnTo>
                    <a:pt x="2783967" y="1004570"/>
                  </a:lnTo>
                  <a:lnTo>
                    <a:pt x="2783840" y="1004570"/>
                  </a:lnTo>
                  <a:lnTo>
                    <a:pt x="2786380" y="1029970"/>
                  </a:lnTo>
                  <a:lnTo>
                    <a:pt x="2787904" y="1055370"/>
                  </a:lnTo>
                  <a:lnTo>
                    <a:pt x="2788412" y="1080770"/>
                  </a:lnTo>
                  <a:lnTo>
                    <a:pt x="2791206" y="1131570"/>
                  </a:lnTo>
                  <a:lnTo>
                    <a:pt x="2799334" y="1182370"/>
                  </a:lnTo>
                  <a:lnTo>
                    <a:pt x="2812669" y="1233170"/>
                  </a:lnTo>
                  <a:lnTo>
                    <a:pt x="2831084" y="1283970"/>
                  </a:lnTo>
                  <a:lnTo>
                    <a:pt x="2854198" y="1334770"/>
                  </a:lnTo>
                  <a:lnTo>
                    <a:pt x="2882011" y="1385570"/>
                  </a:lnTo>
                  <a:lnTo>
                    <a:pt x="2914269" y="1436370"/>
                  </a:lnTo>
                  <a:lnTo>
                    <a:pt x="2950972" y="1487170"/>
                  </a:lnTo>
                  <a:lnTo>
                    <a:pt x="2991612" y="1525270"/>
                  </a:lnTo>
                  <a:lnTo>
                    <a:pt x="3036316" y="1576070"/>
                  </a:lnTo>
                  <a:lnTo>
                    <a:pt x="3084703" y="1614170"/>
                  </a:lnTo>
                  <a:lnTo>
                    <a:pt x="3136773" y="1664970"/>
                  </a:lnTo>
                  <a:lnTo>
                    <a:pt x="3192145" y="1703070"/>
                  </a:lnTo>
                  <a:lnTo>
                    <a:pt x="3250819" y="1741170"/>
                  </a:lnTo>
                  <a:lnTo>
                    <a:pt x="3312668" y="1791970"/>
                  </a:lnTo>
                  <a:lnTo>
                    <a:pt x="3377298" y="1830070"/>
                  </a:lnTo>
                  <a:lnTo>
                    <a:pt x="3444621" y="1868170"/>
                  </a:lnTo>
                  <a:lnTo>
                    <a:pt x="3514725" y="1893570"/>
                  </a:lnTo>
                  <a:lnTo>
                    <a:pt x="3587115" y="1931670"/>
                  </a:lnTo>
                  <a:lnTo>
                    <a:pt x="3661791" y="1957070"/>
                  </a:lnTo>
                  <a:lnTo>
                    <a:pt x="3738372" y="1995170"/>
                  </a:lnTo>
                  <a:lnTo>
                    <a:pt x="3979164" y="2071370"/>
                  </a:lnTo>
                  <a:lnTo>
                    <a:pt x="4062222" y="2084070"/>
                  </a:lnTo>
                  <a:lnTo>
                    <a:pt x="4146677" y="2109470"/>
                  </a:lnTo>
                  <a:lnTo>
                    <a:pt x="4493006" y="2160270"/>
                  </a:lnTo>
                  <a:lnTo>
                    <a:pt x="4592396" y="2160270"/>
                  </a:lnTo>
                  <a:lnTo>
                    <a:pt x="4591939" y="2185670"/>
                  </a:lnTo>
                  <a:lnTo>
                    <a:pt x="4668901" y="216027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5844921" y="5277765"/>
            <a:ext cx="1731645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pc="-4" dirty="0">
                <a:solidFill>
                  <a:srgbClr val="8B1515"/>
                </a:solidFill>
                <a:latin typeface="Calibri"/>
                <a:cs typeface="Calibri"/>
              </a:rPr>
              <a:t>[output</a:t>
            </a:r>
            <a:r>
              <a:rPr spc="-49" dirty="0">
                <a:solidFill>
                  <a:srgbClr val="8B1515"/>
                </a:solidFill>
                <a:latin typeface="Calibri"/>
                <a:cs typeface="Calibri"/>
              </a:rPr>
              <a:t> </a:t>
            </a:r>
            <a:r>
              <a:rPr spc="-4" dirty="0">
                <a:solidFill>
                  <a:srgbClr val="8B1515"/>
                </a:solidFill>
                <a:latin typeface="Calibri"/>
                <a:cs typeface="Calibri"/>
              </a:rPr>
              <a:t>sequence]</a:t>
            </a:r>
            <a:endParaRPr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622102" y="2914268"/>
            <a:ext cx="1278254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350" spc="-4" dirty="0">
                <a:solidFill>
                  <a:srgbClr val="8B1515"/>
                </a:solidFill>
                <a:latin typeface="Calibri"/>
                <a:cs typeface="Calibri"/>
              </a:rPr>
              <a:t>[decoder </a:t>
            </a:r>
            <a:r>
              <a:rPr sz="1350" spc="-11" dirty="0">
                <a:solidFill>
                  <a:srgbClr val="8B1515"/>
                </a:solidFill>
                <a:latin typeface="Calibri"/>
                <a:cs typeface="Calibri"/>
              </a:rPr>
              <a:t>attends </a:t>
            </a:r>
            <a:r>
              <a:rPr sz="1350" spc="-8" dirty="0">
                <a:solidFill>
                  <a:srgbClr val="8B1515"/>
                </a:solidFill>
                <a:latin typeface="Calibri"/>
                <a:cs typeface="Calibri"/>
              </a:rPr>
              <a:t> to</a:t>
            </a:r>
            <a:r>
              <a:rPr sz="1350" spc="-30" dirty="0">
                <a:solidFill>
                  <a:srgbClr val="8B1515"/>
                </a:solidFill>
                <a:latin typeface="Calibri"/>
                <a:cs typeface="Calibri"/>
              </a:rPr>
              <a:t> </a:t>
            </a:r>
            <a:r>
              <a:rPr sz="1350" spc="-4" dirty="0">
                <a:solidFill>
                  <a:srgbClr val="8B1515"/>
                </a:solidFill>
                <a:latin typeface="Calibri"/>
                <a:cs typeface="Calibri"/>
              </a:rPr>
              <a:t>encoder</a:t>
            </a:r>
            <a:r>
              <a:rPr sz="1350" spc="-23" dirty="0">
                <a:solidFill>
                  <a:srgbClr val="8B1515"/>
                </a:solidFill>
                <a:latin typeface="Calibri"/>
                <a:cs typeface="Calibri"/>
              </a:rPr>
              <a:t> </a:t>
            </a:r>
            <a:r>
              <a:rPr sz="1350" spc="-11" dirty="0">
                <a:solidFill>
                  <a:srgbClr val="8B1515"/>
                </a:solidFill>
                <a:latin typeface="Calibri"/>
                <a:cs typeface="Calibri"/>
              </a:rPr>
              <a:t>states]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6541389" y="2273408"/>
            <a:ext cx="176213" cy="229076"/>
            <a:chOff x="8721852" y="1888210"/>
            <a:chExt cx="234950" cy="305435"/>
          </a:xfrm>
        </p:grpSpPr>
        <p:pic>
          <p:nvPicPr>
            <p:cNvPr id="48" name="object 4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21852" y="1888210"/>
              <a:ext cx="234670" cy="304825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03386" y="1988057"/>
              <a:ext cx="76200" cy="146684"/>
            </a:xfrm>
            <a:prstGeom prst="rect">
              <a:avLst/>
            </a:prstGeom>
          </p:spPr>
        </p:pic>
      </p:grpSp>
      <p:sp>
        <p:nvSpPr>
          <p:cNvPr id="50" name="object 50"/>
          <p:cNvSpPr txBox="1"/>
          <p:nvPr/>
        </p:nvSpPr>
        <p:spPr>
          <a:xfrm>
            <a:off x="410184" y="1685734"/>
            <a:ext cx="6708458" cy="624369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725" spc="-4" dirty="0">
                <a:latin typeface="Calibri"/>
                <a:cs typeface="Calibri"/>
              </a:rPr>
              <a:t>Looking back </a:t>
            </a:r>
            <a:r>
              <a:rPr sz="1725" dirty="0">
                <a:latin typeface="Calibri"/>
                <a:cs typeface="Calibri"/>
              </a:rPr>
              <a:t>at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the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whole model,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zooming in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on</a:t>
            </a:r>
            <a:r>
              <a:rPr sz="1725" dirty="0">
                <a:latin typeface="Calibri"/>
                <a:cs typeface="Calibri"/>
              </a:rPr>
              <a:t> an </a:t>
            </a:r>
            <a:r>
              <a:rPr sz="1725" spc="-4" dirty="0">
                <a:latin typeface="Calibri"/>
                <a:cs typeface="Calibri"/>
              </a:rPr>
              <a:t>Encoder block:</a:t>
            </a:r>
            <a:endParaRPr sz="1725">
              <a:latin typeface="Calibri"/>
              <a:cs typeface="Calibri"/>
            </a:endParaRPr>
          </a:p>
          <a:p>
            <a:pPr marR="3810" algn="r">
              <a:spcBef>
                <a:spcPts val="1114"/>
              </a:spcBef>
            </a:pPr>
            <a:r>
              <a:rPr sz="1350" spc="-4" dirty="0">
                <a:solidFill>
                  <a:srgbClr val="8B1515"/>
                </a:solidFill>
                <a:latin typeface="Calibri"/>
                <a:cs typeface="Calibri"/>
              </a:rPr>
              <a:t>[predictions!]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3" name="Title 52">
            <a:extLst>
              <a:ext uri="{FF2B5EF4-FFF2-40B4-BE49-F238E27FC236}">
                <a16:creationId xmlns:a16="http://schemas.microsoft.com/office/drawing/2014/main" id="{CB375437-A96B-4B11-983F-443FEAF4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984885"/>
          </a:xfrm>
        </p:spPr>
        <p:txBody>
          <a:bodyPr/>
          <a:lstStyle/>
          <a:p>
            <a:r>
              <a:rPr lang="en-US" sz="3200" b="0" spc="4" dirty="0">
                <a:latin typeface="Calibri"/>
                <a:cs typeface="Calibri"/>
              </a:rPr>
              <a:t>The Transformer</a:t>
            </a:r>
            <a:r>
              <a:rPr lang="en-US" sz="3200" b="0" dirty="0">
                <a:latin typeface="Calibri"/>
                <a:cs typeface="Calibri"/>
              </a:rPr>
              <a:t> </a:t>
            </a:r>
            <a:r>
              <a:rPr lang="en-US" sz="3200" b="0" spc="4" dirty="0">
                <a:latin typeface="Calibri"/>
                <a:cs typeface="Calibri"/>
              </a:rPr>
              <a:t>Encoder-Decoder </a:t>
            </a:r>
            <a:br>
              <a:rPr lang="en-US" sz="3200" b="0" spc="4" dirty="0">
                <a:latin typeface="Calibri"/>
                <a:cs typeface="Calibri"/>
              </a:rPr>
            </a:br>
            <a:r>
              <a:rPr lang="en-US" sz="3200" b="0" u="heavy" spc="8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12"/>
              </a:rPr>
              <a:t>[Vaswani</a:t>
            </a:r>
            <a:r>
              <a:rPr lang="en-US" sz="3200" b="0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12"/>
              </a:rPr>
              <a:t> et </a:t>
            </a:r>
            <a:r>
              <a:rPr lang="en-US" sz="3200" b="0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12"/>
              </a:rPr>
              <a:t>al., </a:t>
            </a:r>
            <a:r>
              <a:rPr lang="en-US" sz="3200" b="0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12"/>
              </a:rPr>
              <a:t>2017]</a:t>
            </a:r>
            <a:endParaRPr lang="en-US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6A3B79A-864C-40F9-B34B-E08FA018918E}"/>
              </a:ext>
            </a:extLst>
          </p:cNvPr>
          <p:cNvSpPr txBox="1"/>
          <p:nvPr/>
        </p:nvSpPr>
        <p:spPr>
          <a:xfrm>
            <a:off x="0" y="6581001"/>
            <a:ext cx="930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Hewitt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0CBED6F-3F0A-45F6-99B3-273C15969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984885"/>
          </a:xfrm>
        </p:spPr>
        <p:txBody>
          <a:bodyPr/>
          <a:lstStyle/>
          <a:p>
            <a:r>
              <a:rPr lang="en-US" sz="3200" b="0" spc="4" dirty="0">
                <a:latin typeface="Calibri"/>
                <a:cs typeface="Calibri"/>
              </a:rPr>
              <a:t>The Transformer</a:t>
            </a:r>
            <a:r>
              <a:rPr lang="en-US" sz="3200" b="0" dirty="0">
                <a:latin typeface="Calibri"/>
                <a:cs typeface="Calibri"/>
              </a:rPr>
              <a:t> </a:t>
            </a:r>
            <a:r>
              <a:rPr lang="en-US" sz="3200" b="0" spc="4" dirty="0">
                <a:latin typeface="Calibri"/>
                <a:cs typeface="Calibri"/>
              </a:rPr>
              <a:t>Encoder-Decoder </a:t>
            </a:r>
            <a:br>
              <a:rPr lang="en-US" sz="3200" b="0" spc="4" dirty="0">
                <a:latin typeface="Calibri"/>
                <a:cs typeface="Calibri"/>
              </a:rPr>
            </a:br>
            <a:r>
              <a:rPr lang="en-US" sz="3200" b="0" u="heavy" spc="8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[Vaswani</a:t>
            </a:r>
            <a:r>
              <a:rPr lang="en-US" sz="3200" b="0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 et </a:t>
            </a:r>
            <a:r>
              <a:rPr lang="en-US" sz="3200" b="0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al., </a:t>
            </a:r>
            <a:r>
              <a:rPr lang="en-US" sz="3200" b="0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2017]</a:t>
            </a:r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410184" y="1685734"/>
            <a:ext cx="8098155" cy="2879539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725" dirty="0">
                <a:latin typeface="Calibri"/>
                <a:cs typeface="Calibri"/>
              </a:rPr>
              <a:t>Next, let’s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look at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the</a:t>
            </a:r>
            <a:r>
              <a:rPr sz="1725" spc="19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Transformer</a:t>
            </a:r>
            <a:r>
              <a:rPr sz="1725" spc="-19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Encoder</a:t>
            </a:r>
            <a:r>
              <a:rPr sz="1725" dirty="0">
                <a:latin typeface="Calibri"/>
                <a:cs typeface="Calibri"/>
              </a:rPr>
              <a:t> and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Decoder</a:t>
            </a:r>
            <a:r>
              <a:rPr sz="1725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Blocks</a:t>
            </a:r>
            <a:endParaRPr sz="1725" dirty="0">
              <a:latin typeface="Calibri"/>
              <a:cs typeface="Calibri"/>
            </a:endParaRPr>
          </a:p>
          <a:p>
            <a:pPr>
              <a:spcBef>
                <a:spcPts val="11"/>
              </a:spcBef>
            </a:pPr>
            <a:endParaRPr sz="2363" dirty="0">
              <a:latin typeface="Calibri"/>
              <a:cs typeface="Calibri"/>
            </a:endParaRPr>
          </a:p>
          <a:p>
            <a:pPr marL="9525"/>
            <a:r>
              <a:rPr sz="1725" dirty="0">
                <a:latin typeface="Calibri"/>
                <a:cs typeface="Calibri"/>
              </a:rPr>
              <a:t>What’s </a:t>
            </a:r>
            <a:r>
              <a:rPr sz="1725" spc="-4" dirty="0">
                <a:latin typeface="Calibri"/>
                <a:cs typeface="Calibri"/>
              </a:rPr>
              <a:t>in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a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Transformer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Encoder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Block?</a:t>
            </a:r>
            <a:endParaRPr sz="1725" dirty="0">
              <a:latin typeface="Calibri"/>
              <a:cs typeface="Calibri"/>
            </a:endParaRPr>
          </a:p>
          <a:p>
            <a:pPr marL="352425" indent="-342900">
              <a:spcBef>
                <a:spcPts val="390"/>
              </a:spcBef>
              <a:buClr>
                <a:srgbClr val="8B1515"/>
              </a:buClr>
              <a:buAutoNum type="arabicPeriod"/>
              <a:tabLst>
                <a:tab pos="351949" algn="l"/>
                <a:tab pos="352425" algn="l"/>
              </a:tabLst>
            </a:pPr>
            <a:r>
              <a:rPr sz="1500" b="1" spc="-4" dirty="0">
                <a:latin typeface="Calibri"/>
                <a:cs typeface="Calibri"/>
              </a:rPr>
              <a:t>Key-query-value</a:t>
            </a:r>
            <a:r>
              <a:rPr sz="1500" b="1" spc="15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attention:</a:t>
            </a:r>
            <a:r>
              <a:rPr sz="1500" b="1" spc="-34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How</a:t>
            </a:r>
            <a:r>
              <a:rPr sz="1500" spc="-8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do</a:t>
            </a:r>
            <a:r>
              <a:rPr sz="1500" spc="4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we </a:t>
            </a:r>
            <a:r>
              <a:rPr sz="1500" dirty="0">
                <a:latin typeface="Calibri"/>
                <a:cs typeface="Calibri"/>
              </a:rPr>
              <a:t>get the</a:t>
            </a:r>
            <a:r>
              <a:rPr sz="1500" spc="8" dirty="0">
                <a:latin typeface="Calibri"/>
                <a:cs typeface="Calibri"/>
              </a:rPr>
              <a:t> </a:t>
            </a:r>
            <a:r>
              <a:rPr sz="1500" spc="19" dirty="0">
                <a:latin typeface="Cambria Math"/>
                <a:cs typeface="Cambria Math"/>
              </a:rPr>
              <a:t>𝑘,</a:t>
            </a:r>
            <a:r>
              <a:rPr sz="1500" spc="-79" dirty="0">
                <a:latin typeface="Cambria Math"/>
                <a:cs typeface="Cambria Math"/>
              </a:rPr>
              <a:t> </a:t>
            </a:r>
            <a:r>
              <a:rPr sz="1500" spc="15" dirty="0">
                <a:latin typeface="Cambria Math"/>
                <a:cs typeface="Cambria Math"/>
              </a:rPr>
              <a:t>𝑞,</a:t>
            </a:r>
            <a:r>
              <a:rPr sz="1500" spc="-79" dirty="0">
                <a:latin typeface="Cambria Math"/>
                <a:cs typeface="Cambria Math"/>
              </a:rPr>
              <a:t> </a:t>
            </a:r>
            <a:r>
              <a:rPr sz="1500" dirty="0">
                <a:latin typeface="Cambria Math"/>
                <a:cs typeface="Cambria Math"/>
              </a:rPr>
              <a:t>𝑣</a:t>
            </a:r>
            <a:r>
              <a:rPr sz="1500" spc="56" dirty="0">
                <a:latin typeface="Cambria Math"/>
                <a:cs typeface="Cambria Math"/>
              </a:rPr>
              <a:t> </a:t>
            </a:r>
            <a:r>
              <a:rPr sz="1500" dirty="0">
                <a:latin typeface="Calibri"/>
                <a:cs typeface="Calibri"/>
              </a:rPr>
              <a:t>vectors</a:t>
            </a:r>
            <a:r>
              <a:rPr sz="1500" spc="11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from </a:t>
            </a:r>
            <a:r>
              <a:rPr sz="1500" dirty="0">
                <a:latin typeface="Calibri"/>
                <a:cs typeface="Calibri"/>
              </a:rPr>
              <a:t>a</a:t>
            </a:r>
            <a:r>
              <a:rPr sz="1500" spc="8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single</a:t>
            </a:r>
            <a:r>
              <a:rPr sz="1500" spc="4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word</a:t>
            </a:r>
            <a:r>
              <a:rPr sz="1500" dirty="0">
                <a:latin typeface="Calibri"/>
                <a:cs typeface="Calibri"/>
              </a:rPr>
              <a:t> embedding?</a:t>
            </a:r>
          </a:p>
          <a:p>
            <a:pPr marL="352425" indent="-342900">
              <a:spcBef>
                <a:spcPts val="353"/>
              </a:spcBef>
              <a:buClr>
                <a:srgbClr val="8B1515"/>
              </a:buClr>
              <a:buAutoNum type="arabicPeriod"/>
              <a:tabLst>
                <a:tab pos="351949" algn="l"/>
                <a:tab pos="352425" algn="l"/>
              </a:tabLst>
            </a:pPr>
            <a:r>
              <a:rPr sz="1500" b="1" dirty="0">
                <a:latin typeface="Calibri"/>
                <a:cs typeface="Calibri"/>
              </a:rPr>
              <a:t>Multi-headed</a:t>
            </a:r>
            <a:r>
              <a:rPr sz="1500" b="1" spc="-26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attention</a:t>
            </a:r>
            <a:r>
              <a:rPr sz="1500" dirty="0">
                <a:latin typeface="Calibri"/>
                <a:cs typeface="Calibri"/>
              </a:rPr>
              <a:t>:</a:t>
            </a:r>
            <a:r>
              <a:rPr sz="1500" spc="-23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Attend</a:t>
            </a:r>
            <a:r>
              <a:rPr sz="1500" spc="-4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</a:t>
            </a:r>
            <a:r>
              <a:rPr sz="1500" spc="-11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multiple</a:t>
            </a:r>
            <a:r>
              <a:rPr sz="1500" spc="4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places</a:t>
            </a:r>
            <a:r>
              <a:rPr sz="1500" spc="4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in</a:t>
            </a:r>
            <a:r>
              <a:rPr sz="1500" spc="-11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 </a:t>
            </a:r>
            <a:r>
              <a:rPr sz="1500" spc="-4" dirty="0">
                <a:latin typeface="Calibri"/>
                <a:cs typeface="Calibri"/>
              </a:rPr>
              <a:t>single</a:t>
            </a:r>
            <a:r>
              <a:rPr sz="1500" dirty="0">
                <a:latin typeface="Calibri"/>
                <a:cs typeface="Calibri"/>
              </a:rPr>
              <a:t> layer!</a:t>
            </a:r>
          </a:p>
          <a:p>
            <a:pPr marL="352425" indent="-342900">
              <a:spcBef>
                <a:spcPts val="360"/>
              </a:spcBef>
              <a:buClr>
                <a:srgbClr val="8B1515"/>
              </a:buClr>
              <a:buAutoNum type="arabicPeriod"/>
              <a:tabLst>
                <a:tab pos="351949" algn="l"/>
                <a:tab pos="352425" algn="l"/>
              </a:tabLst>
            </a:pPr>
            <a:r>
              <a:rPr sz="1500" b="1" spc="-4" dirty="0">
                <a:latin typeface="Calibri"/>
                <a:cs typeface="Calibri"/>
              </a:rPr>
              <a:t>Tricks</a:t>
            </a:r>
            <a:r>
              <a:rPr sz="1500" b="1" spc="-26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to</a:t>
            </a:r>
            <a:r>
              <a:rPr sz="1500" b="1" spc="-11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help</a:t>
            </a:r>
            <a:r>
              <a:rPr sz="1500" b="1" spc="-19" dirty="0">
                <a:latin typeface="Calibri"/>
                <a:cs typeface="Calibri"/>
              </a:rPr>
              <a:t> </a:t>
            </a:r>
            <a:r>
              <a:rPr sz="1500" b="1" spc="-4" dirty="0">
                <a:latin typeface="Calibri"/>
                <a:cs typeface="Calibri"/>
              </a:rPr>
              <a:t>with</a:t>
            </a:r>
            <a:r>
              <a:rPr sz="1500" b="1" spc="-26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training!</a:t>
            </a:r>
            <a:r>
              <a:rPr lang="en-US" sz="1500" b="1" dirty="0">
                <a:latin typeface="Calibri"/>
                <a:cs typeface="Calibri"/>
              </a:rPr>
              <a:t> (see hidden slides)</a:t>
            </a:r>
            <a:endParaRPr sz="1500" dirty="0">
              <a:latin typeface="Calibri"/>
              <a:cs typeface="Calibri"/>
            </a:endParaRPr>
          </a:p>
          <a:p>
            <a:pPr marL="609124" lvl="1" indent="-343376">
              <a:spcBef>
                <a:spcPts val="360"/>
              </a:spcBef>
              <a:buClr>
                <a:srgbClr val="007B92"/>
              </a:buClr>
              <a:buAutoNum type="arabicPeriod"/>
              <a:tabLst>
                <a:tab pos="609124" algn="l"/>
                <a:tab pos="609600" algn="l"/>
              </a:tabLst>
            </a:pPr>
            <a:r>
              <a:rPr sz="1500" spc="-4" dirty="0">
                <a:latin typeface="Calibri"/>
                <a:cs typeface="Calibri"/>
              </a:rPr>
              <a:t>Residual</a:t>
            </a:r>
            <a:r>
              <a:rPr sz="1500" spc="-19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connections</a:t>
            </a:r>
          </a:p>
          <a:p>
            <a:pPr marL="609124" lvl="1" indent="-343376">
              <a:spcBef>
                <a:spcPts val="360"/>
              </a:spcBef>
              <a:buClr>
                <a:srgbClr val="007B92"/>
              </a:buClr>
              <a:buAutoNum type="arabicPeriod"/>
              <a:tabLst>
                <a:tab pos="609124" algn="l"/>
                <a:tab pos="609600" algn="l"/>
              </a:tabLst>
            </a:pPr>
            <a:r>
              <a:rPr sz="1500" spc="-4" dirty="0">
                <a:latin typeface="Calibri"/>
                <a:cs typeface="Calibri"/>
              </a:rPr>
              <a:t>Layer</a:t>
            </a:r>
            <a:r>
              <a:rPr sz="1500" spc="-30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normalization</a:t>
            </a:r>
            <a:endParaRPr sz="1500" dirty="0">
              <a:latin typeface="Calibri"/>
              <a:cs typeface="Calibri"/>
            </a:endParaRPr>
          </a:p>
          <a:p>
            <a:pPr marL="609124" lvl="1" indent="-343376">
              <a:spcBef>
                <a:spcPts val="360"/>
              </a:spcBef>
              <a:buClr>
                <a:srgbClr val="007B92"/>
              </a:buClr>
              <a:buAutoNum type="arabicPeriod"/>
              <a:tabLst>
                <a:tab pos="609124" algn="l"/>
                <a:tab pos="609600" algn="l"/>
              </a:tabLst>
            </a:pPr>
            <a:r>
              <a:rPr sz="1500" spc="-4" dirty="0">
                <a:latin typeface="Calibri"/>
                <a:cs typeface="Calibri"/>
              </a:rPr>
              <a:t>Scaling</a:t>
            </a:r>
            <a:r>
              <a:rPr sz="1500" spc="-11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-4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dot</a:t>
            </a:r>
            <a:r>
              <a:rPr sz="1500" spc="-11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product</a:t>
            </a:r>
            <a:endParaRPr sz="1500" dirty="0">
              <a:latin typeface="Calibri"/>
              <a:cs typeface="Calibri"/>
            </a:endParaRPr>
          </a:p>
          <a:p>
            <a:pPr marL="609124" marR="3810" lvl="1" indent="-342900">
              <a:spcBef>
                <a:spcPts val="360"/>
              </a:spcBef>
              <a:buClr>
                <a:srgbClr val="007B92"/>
              </a:buClr>
              <a:buAutoNum type="arabicPeriod"/>
              <a:tabLst>
                <a:tab pos="609124" algn="l"/>
                <a:tab pos="609600" algn="l"/>
              </a:tabLst>
            </a:pPr>
            <a:r>
              <a:rPr sz="1500" spc="-4" dirty="0">
                <a:latin typeface="Calibri"/>
                <a:cs typeface="Calibri"/>
              </a:rPr>
              <a:t>These</a:t>
            </a:r>
            <a:r>
              <a:rPr sz="1500" spc="8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tricks</a:t>
            </a:r>
            <a:r>
              <a:rPr sz="1500" spc="23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don’t</a:t>
            </a:r>
            <a:r>
              <a:rPr sz="1500" b="1" spc="-23" dirty="0">
                <a:latin typeface="Calibri"/>
                <a:cs typeface="Calibri"/>
              </a:rPr>
              <a:t> </a:t>
            </a:r>
            <a:r>
              <a:rPr sz="1500" b="1" dirty="0">
                <a:latin typeface="Calibri"/>
                <a:cs typeface="Calibri"/>
              </a:rPr>
              <a:t>improve</a:t>
            </a:r>
            <a:r>
              <a:rPr sz="1500" b="1" spc="-4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what</a:t>
            </a:r>
            <a:r>
              <a:rPr sz="1500" spc="-4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-4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model is</a:t>
            </a:r>
            <a:r>
              <a:rPr sz="1500" spc="11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able</a:t>
            </a:r>
            <a:r>
              <a:rPr sz="1500" spc="4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to </a:t>
            </a:r>
            <a:r>
              <a:rPr sz="1500" spc="-4" dirty="0">
                <a:latin typeface="Calibri"/>
                <a:cs typeface="Calibri"/>
              </a:rPr>
              <a:t>do;</a:t>
            </a:r>
            <a:r>
              <a:rPr sz="1500" spc="-11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they </a:t>
            </a:r>
            <a:r>
              <a:rPr sz="1500" spc="-4" dirty="0">
                <a:latin typeface="Calibri"/>
                <a:cs typeface="Calibri"/>
              </a:rPr>
              <a:t>help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improve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4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training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process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C63BFC-D388-4F6E-82BA-C557D3BE08D9}"/>
              </a:ext>
            </a:extLst>
          </p:cNvPr>
          <p:cNvSpPr txBox="1"/>
          <p:nvPr/>
        </p:nvSpPr>
        <p:spPr>
          <a:xfrm>
            <a:off x="0" y="6581001"/>
            <a:ext cx="18327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from John Hewitt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715321" y="2095691"/>
            <a:ext cx="374332" cy="148590"/>
          </a:xfrm>
          <a:custGeom>
            <a:avLst/>
            <a:gdLst/>
            <a:ahLst/>
            <a:cxnLst/>
            <a:rect l="l" t="t" r="r" b="b"/>
            <a:pathLst>
              <a:path w="499110" h="198119">
                <a:moveTo>
                  <a:pt x="436117" y="0"/>
                </a:moveTo>
                <a:lnTo>
                  <a:pt x="433324" y="8000"/>
                </a:lnTo>
                <a:lnTo>
                  <a:pt x="444783" y="12953"/>
                </a:lnTo>
                <a:lnTo>
                  <a:pt x="454612" y="19812"/>
                </a:lnTo>
                <a:lnTo>
                  <a:pt x="478266" y="65563"/>
                </a:lnTo>
                <a:lnTo>
                  <a:pt x="481202" y="97790"/>
                </a:lnTo>
                <a:lnTo>
                  <a:pt x="480464" y="115194"/>
                </a:lnTo>
                <a:lnTo>
                  <a:pt x="469391" y="157861"/>
                </a:lnTo>
                <a:lnTo>
                  <a:pt x="433577" y="189611"/>
                </a:lnTo>
                <a:lnTo>
                  <a:pt x="436117" y="197612"/>
                </a:lnTo>
                <a:lnTo>
                  <a:pt x="473854" y="175162"/>
                </a:lnTo>
                <a:lnTo>
                  <a:pt x="495077" y="133746"/>
                </a:lnTo>
                <a:lnTo>
                  <a:pt x="499110" y="98806"/>
                </a:lnTo>
                <a:lnTo>
                  <a:pt x="498105" y="80710"/>
                </a:lnTo>
                <a:lnTo>
                  <a:pt x="482853" y="34544"/>
                </a:lnTo>
                <a:lnTo>
                  <a:pt x="450457" y="5165"/>
                </a:lnTo>
                <a:lnTo>
                  <a:pt x="436117" y="0"/>
                </a:lnTo>
                <a:close/>
              </a:path>
              <a:path w="499110" h="198119">
                <a:moveTo>
                  <a:pt x="63118" y="0"/>
                </a:moveTo>
                <a:lnTo>
                  <a:pt x="25382" y="22449"/>
                </a:lnTo>
                <a:lnTo>
                  <a:pt x="4095" y="63960"/>
                </a:lnTo>
                <a:lnTo>
                  <a:pt x="0" y="98806"/>
                </a:lnTo>
                <a:lnTo>
                  <a:pt x="1021" y="116972"/>
                </a:lnTo>
                <a:lnTo>
                  <a:pt x="16255" y="163068"/>
                </a:lnTo>
                <a:lnTo>
                  <a:pt x="48760" y="192446"/>
                </a:lnTo>
                <a:lnTo>
                  <a:pt x="63118" y="197612"/>
                </a:lnTo>
                <a:lnTo>
                  <a:pt x="65532" y="189611"/>
                </a:lnTo>
                <a:lnTo>
                  <a:pt x="54294" y="184614"/>
                </a:lnTo>
                <a:lnTo>
                  <a:pt x="44592" y="177641"/>
                </a:lnTo>
                <a:lnTo>
                  <a:pt x="20986" y="131016"/>
                </a:lnTo>
                <a:lnTo>
                  <a:pt x="18034" y="97790"/>
                </a:lnTo>
                <a:lnTo>
                  <a:pt x="18772" y="80926"/>
                </a:lnTo>
                <a:lnTo>
                  <a:pt x="29845" y="39243"/>
                </a:lnTo>
                <a:lnTo>
                  <a:pt x="65912" y="8000"/>
                </a:lnTo>
                <a:lnTo>
                  <a:pt x="6311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 txBox="1"/>
          <p:nvPr/>
        </p:nvSpPr>
        <p:spPr>
          <a:xfrm>
            <a:off x="807796" y="1650854"/>
            <a:ext cx="6139338" cy="694902"/>
          </a:xfrm>
          <a:prstGeom prst="rect">
            <a:avLst/>
          </a:prstGeom>
        </p:spPr>
        <p:txBody>
          <a:bodyPr vert="horz" wrap="square" lIns="0" tIns="86201" rIns="0" bIns="0" rtlCol="0">
            <a:spAutoFit/>
          </a:bodyPr>
          <a:lstStyle/>
          <a:p>
            <a:pPr marL="276225" indent="-257651">
              <a:spcBef>
                <a:spcPts val="679"/>
              </a:spcBef>
              <a:buClr>
                <a:srgbClr val="8B1515"/>
              </a:buClr>
              <a:buFont typeface="Times New Roman"/>
              <a:buChar char="•"/>
              <a:tabLst>
                <a:tab pos="275749" algn="l"/>
                <a:tab pos="276701" algn="l"/>
              </a:tabLst>
            </a:pPr>
            <a:r>
              <a:rPr sz="1725" b="1" dirty="0">
                <a:latin typeface="Calibri"/>
                <a:cs typeface="Calibri"/>
              </a:rPr>
              <a:t>Residual</a:t>
            </a:r>
            <a:r>
              <a:rPr sz="1725" b="1" spc="-11" dirty="0">
                <a:latin typeface="Calibri"/>
                <a:cs typeface="Calibri"/>
              </a:rPr>
              <a:t> </a:t>
            </a:r>
            <a:r>
              <a:rPr sz="1725" b="1" dirty="0">
                <a:latin typeface="Calibri"/>
                <a:cs typeface="Calibri"/>
              </a:rPr>
              <a:t>connections</a:t>
            </a:r>
            <a:r>
              <a:rPr sz="1725" b="1" spc="-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are a </a:t>
            </a:r>
            <a:r>
              <a:rPr sz="1725" spc="-4" dirty="0">
                <a:latin typeface="Calibri"/>
                <a:cs typeface="Calibri"/>
              </a:rPr>
              <a:t>trick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to help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models </a:t>
            </a:r>
            <a:r>
              <a:rPr sz="1725" dirty="0">
                <a:latin typeface="Calibri"/>
                <a:cs typeface="Calibri"/>
              </a:rPr>
              <a:t>train better.</a:t>
            </a:r>
          </a:p>
          <a:p>
            <a:pPr marL="533400" lvl="1" indent="-171926">
              <a:spcBef>
                <a:spcPts val="604"/>
              </a:spcBef>
              <a:buClr>
                <a:srgbClr val="007B92"/>
              </a:buClr>
              <a:buFont typeface="Times New Roman"/>
              <a:buChar char="•"/>
              <a:tabLst>
                <a:tab pos="533876" algn="l"/>
              </a:tabLst>
            </a:pPr>
            <a:r>
              <a:rPr sz="1725" dirty="0">
                <a:latin typeface="Calibri"/>
                <a:cs typeface="Calibri"/>
              </a:rPr>
              <a:t>Instead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of</a:t>
            </a:r>
            <a:r>
              <a:rPr sz="1725" dirty="0">
                <a:latin typeface="Calibri"/>
                <a:cs typeface="Calibri"/>
              </a:rPr>
              <a:t> </a:t>
            </a:r>
            <a:r>
              <a:rPr sz="1725" spc="45" dirty="0">
                <a:latin typeface="Cambria Math"/>
                <a:cs typeface="Cambria Math"/>
              </a:rPr>
              <a:t>𝑋</a:t>
            </a:r>
            <a:r>
              <a:rPr sz="1856" spc="67" baseline="28619" dirty="0">
                <a:latin typeface="Cambria Math"/>
                <a:cs typeface="Cambria Math"/>
              </a:rPr>
              <a:t>(𝑖)</a:t>
            </a:r>
            <a:r>
              <a:rPr sz="1856" spc="427" baseline="28619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=</a:t>
            </a:r>
            <a:r>
              <a:rPr sz="1725" spc="90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Layer(𝑋</a:t>
            </a:r>
            <a:r>
              <a:rPr sz="1725" spc="221" dirty="0">
                <a:latin typeface="Cambria Math"/>
                <a:cs typeface="Cambria Math"/>
              </a:rPr>
              <a:t> </a:t>
            </a:r>
            <a:r>
              <a:rPr sz="1856" spc="56" baseline="28619" dirty="0">
                <a:latin typeface="Cambria Math"/>
                <a:cs typeface="Cambria Math"/>
              </a:rPr>
              <a:t>𝑖−1</a:t>
            </a:r>
            <a:r>
              <a:rPr sz="1856" spc="478" baseline="28619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)</a:t>
            </a:r>
            <a:r>
              <a:rPr sz="1725" spc="8" dirty="0">
                <a:latin typeface="Cambria Math"/>
                <a:cs typeface="Cambria Math"/>
              </a:rPr>
              <a:t> </a:t>
            </a:r>
            <a:r>
              <a:rPr sz="1725" spc="-4" dirty="0">
                <a:latin typeface="Calibri"/>
                <a:cs typeface="Calibri"/>
              </a:rPr>
              <a:t>(where</a:t>
            </a:r>
            <a:r>
              <a:rPr sz="1725" spc="15" dirty="0">
                <a:latin typeface="Calibri"/>
                <a:cs typeface="Calibri"/>
              </a:rPr>
              <a:t> </a:t>
            </a:r>
            <a:r>
              <a:rPr sz="1725" dirty="0">
                <a:latin typeface="Cambria Math"/>
                <a:cs typeface="Cambria Math"/>
              </a:rPr>
              <a:t>𝑖</a:t>
            </a:r>
            <a:r>
              <a:rPr sz="1725" spc="64" dirty="0">
                <a:latin typeface="Cambria Math"/>
                <a:cs typeface="Cambria Math"/>
              </a:rPr>
              <a:t> </a:t>
            </a:r>
            <a:r>
              <a:rPr sz="1725" dirty="0">
                <a:latin typeface="Calibri"/>
                <a:cs typeface="Calibri"/>
              </a:rPr>
              <a:t>represents</a:t>
            </a:r>
            <a:r>
              <a:rPr sz="1725" spc="-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the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layer)</a:t>
            </a:r>
          </a:p>
        </p:txBody>
      </p:sp>
      <p:sp>
        <p:nvSpPr>
          <p:cNvPr id="5" name="object 5"/>
          <p:cNvSpPr/>
          <p:nvPr/>
        </p:nvSpPr>
        <p:spPr>
          <a:xfrm>
            <a:off x="4285679" y="3062668"/>
            <a:ext cx="374332" cy="148590"/>
          </a:xfrm>
          <a:custGeom>
            <a:avLst/>
            <a:gdLst/>
            <a:ahLst/>
            <a:cxnLst/>
            <a:rect l="l" t="t" r="r" b="b"/>
            <a:pathLst>
              <a:path w="499110" h="198119">
                <a:moveTo>
                  <a:pt x="436117" y="0"/>
                </a:moveTo>
                <a:lnTo>
                  <a:pt x="433324" y="8000"/>
                </a:lnTo>
                <a:lnTo>
                  <a:pt x="444783" y="12953"/>
                </a:lnTo>
                <a:lnTo>
                  <a:pt x="454612" y="19812"/>
                </a:lnTo>
                <a:lnTo>
                  <a:pt x="478266" y="65563"/>
                </a:lnTo>
                <a:lnTo>
                  <a:pt x="481202" y="97789"/>
                </a:lnTo>
                <a:lnTo>
                  <a:pt x="480464" y="115194"/>
                </a:lnTo>
                <a:lnTo>
                  <a:pt x="469391" y="157861"/>
                </a:lnTo>
                <a:lnTo>
                  <a:pt x="433577" y="189611"/>
                </a:lnTo>
                <a:lnTo>
                  <a:pt x="436117" y="197612"/>
                </a:lnTo>
                <a:lnTo>
                  <a:pt x="473854" y="175162"/>
                </a:lnTo>
                <a:lnTo>
                  <a:pt x="495077" y="133746"/>
                </a:lnTo>
                <a:lnTo>
                  <a:pt x="499110" y="98805"/>
                </a:lnTo>
                <a:lnTo>
                  <a:pt x="498105" y="80710"/>
                </a:lnTo>
                <a:lnTo>
                  <a:pt x="482853" y="34543"/>
                </a:lnTo>
                <a:lnTo>
                  <a:pt x="450457" y="5165"/>
                </a:lnTo>
                <a:lnTo>
                  <a:pt x="436117" y="0"/>
                </a:lnTo>
                <a:close/>
              </a:path>
              <a:path w="499110" h="198119">
                <a:moveTo>
                  <a:pt x="63119" y="0"/>
                </a:moveTo>
                <a:lnTo>
                  <a:pt x="25382" y="22449"/>
                </a:lnTo>
                <a:lnTo>
                  <a:pt x="4095" y="63960"/>
                </a:lnTo>
                <a:lnTo>
                  <a:pt x="0" y="98805"/>
                </a:lnTo>
                <a:lnTo>
                  <a:pt x="1021" y="116972"/>
                </a:lnTo>
                <a:lnTo>
                  <a:pt x="16256" y="163067"/>
                </a:lnTo>
                <a:lnTo>
                  <a:pt x="48760" y="192446"/>
                </a:lnTo>
                <a:lnTo>
                  <a:pt x="63119" y="197612"/>
                </a:lnTo>
                <a:lnTo>
                  <a:pt x="65532" y="189611"/>
                </a:lnTo>
                <a:lnTo>
                  <a:pt x="54294" y="184614"/>
                </a:lnTo>
                <a:lnTo>
                  <a:pt x="44592" y="177641"/>
                </a:lnTo>
                <a:lnTo>
                  <a:pt x="20986" y="131016"/>
                </a:lnTo>
                <a:lnTo>
                  <a:pt x="18034" y="97789"/>
                </a:lnTo>
                <a:lnTo>
                  <a:pt x="18772" y="80926"/>
                </a:lnTo>
                <a:lnTo>
                  <a:pt x="29845" y="39242"/>
                </a:lnTo>
                <a:lnTo>
                  <a:pt x="65912" y="8000"/>
                </a:lnTo>
                <a:lnTo>
                  <a:pt x="631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 txBox="1"/>
          <p:nvPr/>
        </p:nvSpPr>
        <p:spPr>
          <a:xfrm>
            <a:off x="1141190" y="3033579"/>
            <a:ext cx="7244715" cy="53979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00025" indent="-171450">
              <a:lnSpc>
                <a:spcPts val="2066"/>
              </a:lnSpc>
              <a:spcBef>
                <a:spcPts val="79"/>
              </a:spcBef>
              <a:buClr>
                <a:srgbClr val="007B92"/>
              </a:buClr>
              <a:buFont typeface="Times New Roman"/>
              <a:buChar char="•"/>
              <a:tabLst>
                <a:tab pos="200025" algn="l"/>
                <a:tab pos="2353151" algn="l"/>
              </a:tabLst>
            </a:pPr>
            <a:r>
              <a:rPr sz="1725" dirty="0">
                <a:latin typeface="Calibri"/>
                <a:cs typeface="Calibri"/>
              </a:rPr>
              <a:t>We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let </a:t>
            </a:r>
            <a:r>
              <a:rPr sz="1725" spc="49" dirty="0">
                <a:latin typeface="Cambria Math"/>
                <a:cs typeface="Cambria Math"/>
              </a:rPr>
              <a:t>𝑋</a:t>
            </a:r>
            <a:r>
              <a:rPr sz="1856" spc="73" baseline="28619" dirty="0">
                <a:latin typeface="Cambria Math"/>
                <a:cs typeface="Cambria Math"/>
              </a:rPr>
              <a:t>(𝑖)</a:t>
            </a:r>
            <a:r>
              <a:rPr sz="1856" spc="416" baseline="28619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=</a:t>
            </a:r>
            <a:r>
              <a:rPr sz="1725" spc="94" dirty="0">
                <a:latin typeface="Cambria Math"/>
                <a:cs typeface="Cambria Math"/>
              </a:rPr>
              <a:t> </a:t>
            </a:r>
            <a:r>
              <a:rPr sz="1725" spc="38" dirty="0">
                <a:latin typeface="Cambria Math"/>
                <a:cs typeface="Cambria Math"/>
              </a:rPr>
              <a:t>𝑋</a:t>
            </a:r>
            <a:r>
              <a:rPr sz="1856" spc="56" baseline="28619" dirty="0">
                <a:latin typeface="Cambria Math"/>
                <a:cs typeface="Cambria Math"/>
              </a:rPr>
              <a:t>(𝑖−1)</a:t>
            </a:r>
            <a:r>
              <a:rPr sz="1856" spc="269" baseline="28619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+	Layer(𝑋</a:t>
            </a:r>
            <a:r>
              <a:rPr sz="1725" spc="229" dirty="0">
                <a:latin typeface="Cambria Math"/>
                <a:cs typeface="Cambria Math"/>
              </a:rPr>
              <a:t> </a:t>
            </a:r>
            <a:r>
              <a:rPr sz="1856" spc="56" baseline="28619" dirty="0">
                <a:latin typeface="Cambria Math"/>
                <a:cs typeface="Cambria Math"/>
              </a:rPr>
              <a:t>𝑖−1</a:t>
            </a:r>
            <a:r>
              <a:rPr sz="1856" spc="500" baseline="28619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)</a:t>
            </a:r>
            <a:r>
              <a:rPr sz="1725" spc="4" dirty="0">
                <a:latin typeface="Cambria Math"/>
                <a:cs typeface="Cambria Math"/>
              </a:rPr>
              <a:t> </a:t>
            </a:r>
            <a:r>
              <a:rPr sz="1725" spc="-4" dirty="0">
                <a:latin typeface="Calibri"/>
                <a:cs typeface="Calibri"/>
              </a:rPr>
              <a:t>(so </a:t>
            </a:r>
            <a:r>
              <a:rPr sz="1725" dirty="0">
                <a:latin typeface="Calibri"/>
                <a:cs typeface="Calibri"/>
              </a:rPr>
              <a:t>we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only have</a:t>
            </a:r>
            <a:r>
              <a:rPr sz="1725" dirty="0">
                <a:latin typeface="Calibri"/>
                <a:cs typeface="Calibri"/>
              </a:rPr>
              <a:t> to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learn </a:t>
            </a:r>
            <a:r>
              <a:rPr sz="1725" spc="-4" dirty="0">
                <a:latin typeface="Calibri"/>
                <a:cs typeface="Calibri"/>
              </a:rPr>
              <a:t>“the</a:t>
            </a:r>
            <a:r>
              <a:rPr sz="1725" spc="15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residual”</a:t>
            </a:r>
            <a:endParaRPr sz="1725">
              <a:latin typeface="Calibri"/>
              <a:cs typeface="Calibri"/>
            </a:endParaRPr>
          </a:p>
          <a:p>
            <a:pPr marL="200025">
              <a:lnSpc>
                <a:spcPts val="2066"/>
              </a:lnSpc>
            </a:pPr>
            <a:r>
              <a:rPr sz="1725" spc="-4" dirty="0">
                <a:latin typeface="Calibri"/>
                <a:cs typeface="Calibri"/>
              </a:rPr>
              <a:t>from</a:t>
            </a:r>
            <a:r>
              <a:rPr sz="1725" spc="-19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the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previous</a:t>
            </a:r>
            <a:r>
              <a:rPr sz="1725" spc="-11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layer)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60240" y="4557903"/>
            <a:ext cx="3954304" cy="80599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80975" marR="3810" indent="-171450" algn="just">
              <a:spcBef>
                <a:spcPts val="75"/>
              </a:spcBef>
              <a:buClr>
                <a:srgbClr val="007B92"/>
              </a:buClr>
              <a:buFont typeface="Times New Roman"/>
              <a:buChar char="•"/>
              <a:tabLst>
                <a:tab pos="180975" algn="l"/>
              </a:tabLst>
            </a:pPr>
            <a:r>
              <a:rPr sz="1725" dirty="0">
                <a:latin typeface="Calibri"/>
                <a:cs typeface="Calibri"/>
              </a:rPr>
              <a:t>Residual </a:t>
            </a:r>
            <a:r>
              <a:rPr sz="1725" spc="-4" dirty="0">
                <a:latin typeface="Calibri"/>
                <a:cs typeface="Calibri"/>
              </a:rPr>
              <a:t>connections </a:t>
            </a:r>
            <a:r>
              <a:rPr sz="1725" dirty="0">
                <a:latin typeface="Calibri"/>
                <a:cs typeface="Calibri"/>
              </a:rPr>
              <a:t>are thought to </a:t>
            </a:r>
            <a:r>
              <a:rPr sz="1725" spc="-4" dirty="0">
                <a:latin typeface="Calibri"/>
                <a:cs typeface="Calibri"/>
              </a:rPr>
              <a:t>make </a:t>
            </a:r>
            <a:r>
              <a:rPr sz="1725" spc="-379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the loss landscape </a:t>
            </a:r>
            <a:r>
              <a:rPr sz="1725" spc="-4" dirty="0">
                <a:latin typeface="Calibri"/>
                <a:cs typeface="Calibri"/>
              </a:rPr>
              <a:t>considerably smoother </a:t>
            </a:r>
            <a:r>
              <a:rPr sz="1725" spc="-379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(thus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easier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training!)</a:t>
            </a:r>
            <a:endParaRPr sz="1725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284857" y="2505455"/>
            <a:ext cx="1943100" cy="409575"/>
            <a:chOff x="3046476" y="2197607"/>
            <a:chExt cx="2590800" cy="546100"/>
          </a:xfrm>
        </p:grpSpPr>
        <p:sp>
          <p:nvSpPr>
            <p:cNvPr id="9" name="object 9"/>
            <p:cNvSpPr/>
            <p:nvPr/>
          </p:nvSpPr>
          <p:spPr>
            <a:xfrm>
              <a:off x="3046476" y="2400299"/>
              <a:ext cx="2590800" cy="76200"/>
            </a:xfrm>
            <a:custGeom>
              <a:avLst/>
              <a:gdLst/>
              <a:ahLst/>
              <a:cxnLst/>
              <a:rect l="l" t="t" r="r" b="b"/>
              <a:pathLst>
                <a:path w="2590800" h="76200">
                  <a:moveTo>
                    <a:pt x="2514600" y="0"/>
                  </a:moveTo>
                  <a:lnTo>
                    <a:pt x="2514600" y="76200"/>
                  </a:lnTo>
                  <a:lnTo>
                    <a:pt x="2578100" y="44450"/>
                  </a:lnTo>
                  <a:lnTo>
                    <a:pt x="2527300" y="44450"/>
                  </a:lnTo>
                  <a:lnTo>
                    <a:pt x="2527300" y="31750"/>
                  </a:lnTo>
                  <a:lnTo>
                    <a:pt x="2578100" y="31750"/>
                  </a:lnTo>
                  <a:lnTo>
                    <a:pt x="2514600" y="0"/>
                  </a:lnTo>
                  <a:close/>
                </a:path>
                <a:path w="2590800" h="76200">
                  <a:moveTo>
                    <a:pt x="2514600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2514600" y="44450"/>
                  </a:lnTo>
                  <a:lnTo>
                    <a:pt x="2514600" y="31750"/>
                  </a:lnTo>
                  <a:close/>
                </a:path>
                <a:path w="2590800" h="76200">
                  <a:moveTo>
                    <a:pt x="2578100" y="31750"/>
                  </a:moveTo>
                  <a:lnTo>
                    <a:pt x="2527300" y="31750"/>
                  </a:lnTo>
                  <a:lnTo>
                    <a:pt x="2527300" y="44450"/>
                  </a:lnTo>
                  <a:lnTo>
                    <a:pt x="2578100" y="44450"/>
                  </a:lnTo>
                  <a:lnTo>
                    <a:pt x="2590800" y="38100"/>
                  </a:lnTo>
                  <a:lnTo>
                    <a:pt x="2578100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3553968" y="2197607"/>
              <a:ext cx="1295400" cy="546100"/>
            </a:xfrm>
            <a:custGeom>
              <a:avLst/>
              <a:gdLst/>
              <a:ahLst/>
              <a:cxnLst/>
              <a:rect l="l" t="t" r="r" b="b"/>
              <a:pathLst>
                <a:path w="1295400" h="546100">
                  <a:moveTo>
                    <a:pt x="1204468" y="0"/>
                  </a:moveTo>
                  <a:lnTo>
                    <a:pt x="90932" y="0"/>
                  </a:lnTo>
                  <a:lnTo>
                    <a:pt x="55560" y="7153"/>
                  </a:lnTo>
                  <a:lnTo>
                    <a:pt x="26654" y="26654"/>
                  </a:lnTo>
                  <a:lnTo>
                    <a:pt x="7153" y="55560"/>
                  </a:lnTo>
                  <a:lnTo>
                    <a:pt x="0" y="90931"/>
                  </a:lnTo>
                  <a:lnTo>
                    <a:pt x="0" y="454659"/>
                  </a:lnTo>
                  <a:lnTo>
                    <a:pt x="7153" y="490031"/>
                  </a:lnTo>
                  <a:lnTo>
                    <a:pt x="26654" y="518937"/>
                  </a:lnTo>
                  <a:lnTo>
                    <a:pt x="55560" y="538438"/>
                  </a:lnTo>
                  <a:lnTo>
                    <a:pt x="90932" y="545591"/>
                  </a:lnTo>
                  <a:lnTo>
                    <a:pt x="1204468" y="545591"/>
                  </a:lnTo>
                  <a:lnTo>
                    <a:pt x="1239839" y="538438"/>
                  </a:lnTo>
                  <a:lnTo>
                    <a:pt x="1268745" y="518937"/>
                  </a:lnTo>
                  <a:lnTo>
                    <a:pt x="1288246" y="490031"/>
                  </a:lnTo>
                  <a:lnTo>
                    <a:pt x="1295400" y="454659"/>
                  </a:lnTo>
                  <a:lnTo>
                    <a:pt x="1295400" y="90931"/>
                  </a:lnTo>
                  <a:lnTo>
                    <a:pt x="1288246" y="55560"/>
                  </a:lnTo>
                  <a:lnTo>
                    <a:pt x="1268745" y="26654"/>
                  </a:lnTo>
                  <a:lnTo>
                    <a:pt x="1239839" y="7153"/>
                  </a:lnTo>
                  <a:lnTo>
                    <a:pt x="1204468" y="0"/>
                  </a:lnTo>
                  <a:close/>
                </a:path>
              </a:pathLst>
            </a:custGeom>
            <a:solidFill>
              <a:srgbClr val="FFACF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880456" y="2550319"/>
            <a:ext cx="544354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pc="45" dirty="0">
                <a:latin typeface="Calibri"/>
                <a:cs typeface="Calibri"/>
              </a:rPr>
              <a:t>Lay</a:t>
            </a:r>
            <a:r>
              <a:rPr spc="41" dirty="0">
                <a:latin typeface="Calibri"/>
                <a:cs typeface="Calibri"/>
              </a:rPr>
              <a:t>e</a:t>
            </a:r>
            <a:r>
              <a:rPr spc="-4" dirty="0">
                <a:latin typeface="Calibri"/>
                <a:cs typeface="Calibri"/>
              </a:rPr>
              <a:t>r</a:t>
            </a:r>
            <a:endParaRPr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21346" y="2452935"/>
            <a:ext cx="3075622" cy="26305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38100">
              <a:spcBef>
                <a:spcPts val="71"/>
              </a:spcBef>
              <a:tabLst>
                <a:tab pos="2706053" algn="l"/>
              </a:tabLst>
            </a:pPr>
            <a:r>
              <a:rPr sz="2475" spc="39" baseline="-20202" dirty="0">
                <a:latin typeface="Cambria Math"/>
                <a:cs typeface="Cambria Math"/>
              </a:rPr>
              <a:t>𝑋</a:t>
            </a:r>
            <a:r>
              <a:rPr sz="1200" spc="26" dirty="0">
                <a:latin typeface="Cambria Math"/>
                <a:cs typeface="Cambria Math"/>
              </a:rPr>
              <a:t>(𝑖−1)	</a:t>
            </a:r>
            <a:r>
              <a:rPr sz="2475" spc="56" baseline="-20202" dirty="0">
                <a:latin typeface="Cambria Math"/>
                <a:cs typeface="Cambria Math"/>
              </a:rPr>
              <a:t>𝑋</a:t>
            </a:r>
            <a:r>
              <a:rPr sz="1200" spc="38" dirty="0">
                <a:latin typeface="Cambria Math"/>
                <a:cs typeface="Cambria Math"/>
              </a:rPr>
              <a:t>(𝑖)</a:t>
            </a:r>
            <a:endParaRPr sz="1200">
              <a:latin typeface="Cambria Math"/>
              <a:cs typeface="Cambria Math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284857" y="3702176"/>
            <a:ext cx="1943100" cy="409575"/>
            <a:chOff x="3046476" y="3793235"/>
            <a:chExt cx="2590800" cy="546100"/>
          </a:xfrm>
        </p:grpSpPr>
        <p:sp>
          <p:nvSpPr>
            <p:cNvPr id="14" name="object 14"/>
            <p:cNvSpPr/>
            <p:nvPr/>
          </p:nvSpPr>
          <p:spPr>
            <a:xfrm>
              <a:off x="3046476" y="3995927"/>
              <a:ext cx="2590800" cy="76200"/>
            </a:xfrm>
            <a:custGeom>
              <a:avLst/>
              <a:gdLst/>
              <a:ahLst/>
              <a:cxnLst/>
              <a:rect l="l" t="t" r="r" b="b"/>
              <a:pathLst>
                <a:path w="2590800" h="76200">
                  <a:moveTo>
                    <a:pt x="2514600" y="0"/>
                  </a:moveTo>
                  <a:lnTo>
                    <a:pt x="2514600" y="76200"/>
                  </a:lnTo>
                  <a:lnTo>
                    <a:pt x="2578100" y="44450"/>
                  </a:lnTo>
                  <a:lnTo>
                    <a:pt x="2527300" y="44450"/>
                  </a:lnTo>
                  <a:lnTo>
                    <a:pt x="2527300" y="31750"/>
                  </a:lnTo>
                  <a:lnTo>
                    <a:pt x="2578100" y="31750"/>
                  </a:lnTo>
                  <a:lnTo>
                    <a:pt x="2514600" y="0"/>
                  </a:lnTo>
                  <a:close/>
                </a:path>
                <a:path w="2590800" h="76200">
                  <a:moveTo>
                    <a:pt x="2514600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2514600" y="44450"/>
                  </a:lnTo>
                  <a:lnTo>
                    <a:pt x="2514600" y="31750"/>
                  </a:lnTo>
                  <a:close/>
                </a:path>
                <a:path w="2590800" h="76200">
                  <a:moveTo>
                    <a:pt x="2578100" y="31750"/>
                  </a:moveTo>
                  <a:lnTo>
                    <a:pt x="2527300" y="31750"/>
                  </a:lnTo>
                  <a:lnTo>
                    <a:pt x="2527300" y="44450"/>
                  </a:lnTo>
                  <a:lnTo>
                    <a:pt x="2578100" y="44450"/>
                  </a:lnTo>
                  <a:lnTo>
                    <a:pt x="2590800" y="38100"/>
                  </a:lnTo>
                  <a:lnTo>
                    <a:pt x="2578100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" name="object 15"/>
            <p:cNvSpPr/>
            <p:nvPr/>
          </p:nvSpPr>
          <p:spPr>
            <a:xfrm>
              <a:off x="3553968" y="3793235"/>
              <a:ext cx="1295400" cy="546100"/>
            </a:xfrm>
            <a:custGeom>
              <a:avLst/>
              <a:gdLst/>
              <a:ahLst/>
              <a:cxnLst/>
              <a:rect l="l" t="t" r="r" b="b"/>
              <a:pathLst>
                <a:path w="1295400" h="546100">
                  <a:moveTo>
                    <a:pt x="1204468" y="0"/>
                  </a:moveTo>
                  <a:lnTo>
                    <a:pt x="90932" y="0"/>
                  </a:lnTo>
                  <a:lnTo>
                    <a:pt x="55560" y="7153"/>
                  </a:lnTo>
                  <a:lnTo>
                    <a:pt x="26654" y="26654"/>
                  </a:lnTo>
                  <a:lnTo>
                    <a:pt x="7153" y="55560"/>
                  </a:lnTo>
                  <a:lnTo>
                    <a:pt x="0" y="90931"/>
                  </a:lnTo>
                  <a:lnTo>
                    <a:pt x="0" y="454659"/>
                  </a:lnTo>
                  <a:lnTo>
                    <a:pt x="7153" y="490031"/>
                  </a:lnTo>
                  <a:lnTo>
                    <a:pt x="26654" y="518937"/>
                  </a:lnTo>
                  <a:lnTo>
                    <a:pt x="55560" y="538438"/>
                  </a:lnTo>
                  <a:lnTo>
                    <a:pt x="90932" y="545591"/>
                  </a:lnTo>
                  <a:lnTo>
                    <a:pt x="1204468" y="545591"/>
                  </a:lnTo>
                  <a:lnTo>
                    <a:pt x="1239839" y="538438"/>
                  </a:lnTo>
                  <a:lnTo>
                    <a:pt x="1268745" y="518937"/>
                  </a:lnTo>
                  <a:lnTo>
                    <a:pt x="1288246" y="490031"/>
                  </a:lnTo>
                  <a:lnTo>
                    <a:pt x="1295400" y="454659"/>
                  </a:lnTo>
                  <a:lnTo>
                    <a:pt x="1295400" y="90931"/>
                  </a:lnTo>
                  <a:lnTo>
                    <a:pt x="1288246" y="55560"/>
                  </a:lnTo>
                  <a:lnTo>
                    <a:pt x="1268745" y="26654"/>
                  </a:lnTo>
                  <a:lnTo>
                    <a:pt x="1239839" y="7153"/>
                  </a:lnTo>
                  <a:lnTo>
                    <a:pt x="1204468" y="0"/>
                  </a:lnTo>
                  <a:close/>
                </a:path>
              </a:pathLst>
            </a:custGeom>
            <a:solidFill>
              <a:srgbClr val="FFACF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880456" y="3747040"/>
            <a:ext cx="544354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pc="45" dirty="0">
                <a:latin typeface="Calibri"/>
                <a:cs typeface="Calibri"/>
              </a:rPr>
              <a:t>Lay</a:t>
            </a:r>
            <a:r>
              <a:rPr spc="41" dirty="0">
                <a:latin typeface="Calibri"/>
                <a:cs typeface="Calibri"/>
              </a:rPr>
              <a:t>e</a:t>
            </a:r>
            <a:r>
              <a:rPr spc="-4" dirty="0">
                <a:latin typeface="Calibri"/>
                <a:cs typeface="Calibri"/>
              </a:rPr>
              <a:t>r</a:t>
            </a:r>
            <a:endParaRPr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21346" y="3650170"/>
            <a:ext cx="3075622" cy="26305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38100">
              <a:spcBef>
                <a:spcPts val="71"/>
              </a:spcBef>
              <a:tabLst>
                <a:tab pos="2706053" algn="l"/>
              </a:tabLst>
            </a:pPr>
            <a:r>
              <a:rPr sz="2475" spc="39" baseline="-20202" dirty="0">
                <a:latin typeface="Cambria Math"/>
                <a:cs typeface="Cambria Math"/>
              </a:rPr>
              <a:t>𝑋</a:t>
            </a:r>
            <a:r>
              <a:rPr sz="1200" spc="26" dirty="0">
                <a:latin typeface="Cambria Math"/>
                <a:cs typeface="Cambria Math"/>
              </a:rPr>
              <a:t>(𝑖−1)	</a:t>
            </a:r>
            <a:r>
              <a:rPr sz="2475" spc="56" baseline="-20202" dirty="0">
                <a:latin typeface="Cambria Math"/>
                <a:cs typeface="Cambria Math"/>
              </a:rPr>
              <a:t>𝑋</a:t>
            </a:r>
            <a:r>
              <a:rPr sz="1200" spc="38" dirty="0">
                <a:latin typeface="Cambria Math"/>
                <a:cs typeface="Cambria Math"/>
              </a:rPr>
              <a:t>(𝑖)</a:t>
            </a:r>
            <a:endParaRPr sz="1200">
              <a:latin typeface="Cambria Math"/>
              <a:cs typeface="Cambria Math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2281285" y="3773042"/>
            <a:ext cx="1752124" cy="460058"/>
            <a:chOff x="3041713" y="3887723"/>
            <a:chExt cx="2336165" cy="613410"/>
          </a:xfrm>
        </p:grpSpPr>
        <p:sp>
          <p:nvSpPr>
            <p:cNvPr id="19" name="object 19"/>
            <p:cNvSpPr/>
            <p:nvPr/>
          </p:nvSpPr>
          <p:spPr>
            <a:xfrm>
              <a:off x="3046476" y="4034027"/>
              <a:ext cx="2326640" cy="462280"/>
            </a:xfrm>
            <a:custGeom>
              <a:avLst/>
              <a:gdLst/>
              <a:ahLst/>
              <a:cxnLst/>
              <a:rect l="l" t="t" r="r" b="b"/>
              <a:pathLst>
                <a:path w="2326640" h="462279">
                  <a:moveTo>
                    <a:pt x="0" y="0"/>
                  </a:moveTo>
                  <a:lnTo>
                    <a:pt x="381000" y="0"/>
                  </a:lnTo>
                  <a:lnTo>
                    <a:pt x="381000" y="461899"/>
                  </a:lnTo>
                  <a:lnTo>
                    <a:pt x="762000" y="461899"/>
                  </a:lnTo>
                </a:path>
                <a:path w="2326640" h="462279">
                  <a:moveTo>
                    <a:pt x="769620" y="461899"/>
                  </a:moveTo>
                  <a:lnTo>
                    <a:pt x="2058162" y="461899"/>
                  </a:lnTo>
                  <a:lnTo>
                    <a:pt x="2058162" y="0"/>
                  </a:lnTo>
                  <a:lnTo>
                    <a:pt x="2326513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" name="object 20"/>
            <p:cNvSpPr/>
            <p:nvPr/>
          </p:nvSpPr>
          <p:spPr>
            <a:xfrm>
              <a:off x="4977383" y="3887723"/>
              <a:ext cx="304800" cy="304800"/>
            </a:xfrm>
            <a:custGeom>
              <a:avLst/>
              <a:gdLst/>
              <a:ahLst/>
              <a:cxnLst/>
              <a:rect l="l" t="t" r="r" b="b"/>
              <a:pathLst>
                <a:path w="304800" h="304800">
                  <a:moveTo>
                    <a:pt x="152400" y="0"/>
                  </a:moveTo>
                  <a:lnTo>
                    <a:pt x="104217" y="7766"/>
                  </a:lnTo>
                  <a:lnTo>
                    <a:pt x="62380" y="29394"/>
                  </a:lnTo>
                  <a:lnTo>
                    <a:pt x="29394" y="62380"/>
                  </a:lnTo>
                  <a:lnTo>
                    <a:pt x="7766" y="104217"/>
                  </a:lnTo>
                  <a:lnTo>
                    <a:pt x="0" y="152400"/>
                  </a:lnTo>
                  <a:lnTo>
                    <a:pt x="7766" y="200582"/>
                  </a:lnTo>
                  <a:lnTo>
                    <a:pt x="29394" y="242419"/>
                  </a:lnTo>
                  <a:lnTo>
                    <a:pt x="62380" y="275405"/>
                  </a:lnTo>
                  <a:lnTo>
                    <a:pt x="104217" y="297033"/>
                  </a:lnTo>
                  <a:lnTo>
                    <a:pt x="152400" y="304800"/>
                  </a:lnTo>
                  <a:lnTo>
                    <a:pt x="200582" y="297033"/>
                  </a:lnTo>
                  <a:lnTo>
                    <a:pt x="242419" y="275405"/>
                  </a:lnTo>
                  <a:lnTo>
                    <a:pt x="275405" y="242419"/>
                  </a:lnTo>
                  <a:lnTo>
                    <a:pt x="297033" y="200582"/>
                  </a:lnTo>
                  <a:lnTo>
                    <a:pt x="304800" y="152400"/>
                  </a:lnTo>
                  <a:lnTo>
                    <a:pt x="297033" y="104217"/>
                  </a:lnTo>
                  <a:lnTo>
                    <a:pt x="275405" y="62380"/>
                  </a:lnTo>
                  <a:lnTo>
                    <a:pt x="242419" y="29394"/>
                  </a:lnTo>
                  <a:lnTo>
                    <a:pt x="200582" y="7766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3775901" y="3711607"/>
            <a:ext cx="133350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endParaRPr>
              <a:latin typeface="Calibri"/>
              <a:cs typeface="Calibri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47066" y="3795997"/>
            <a:ext cx="2966022" cy="1209200"/>
          </a:xfrm>
          <a:prstGeom prst="rect">
            <a:avLst/>
          </a:prstGeom>
        </p:spPr>
      </p:pic>
      <p:sp>
        <p:nvSpPr>
          <p:cNvPr id="23" name="object 23"/>
          <p:cNvSpPr txBox="1"/>
          <p:nvPr/>
        </p:nvSpPr>
        <p:spPr>
          <a:xfrm>
            <a:off x="5895880" y="4965292"/>
            <a:ext cx="2503646" cy="925061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9525">
              <a:spcBef>
                <a:spcPts val="1065"/>
              </a:spcBef>
              <a:tabLst>
                <a:tab pos="1647349" algn="l"/>
              </a:tabLst>
            </a:pPr>
            <a:r>
              <a:rPr sz="1575" dirty="0">
                <a:solidFill>
                  <a:srgbClr val="600058"/>
                </a:solidFill>
                <a:latin typeface="Calibri"/>
                <a:cs typeface="Calibri"/>
              </a:rPr>
              <a:t>[no</a:t>
            </a:r>
            <a:r>
              <a:rPr sz="1575" spc="8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575" spc="-4" dirty="0">
                <a:solidFill>
                  <a:srgbClr val="600058"/>
                </a:solidFill>
                <a:latin typeface="Calibri"/>
                <a:cs typeface="Calibri"/>
              </a:rPr>
              <a:t>residuals]	[residuals]</a:t>
            </a:r>
            <a:endParaRPr sz="1575">
              <a:latin typeface="Calibri"/>
              <a:cs typeface="Calibri"/>
            </a:endParaRPr>
          </a:p>
          <a:p>
            <a:pPr marL="377666" marR="151448" indent="-62865">
              <a:lnSpc>
                <a:spcPct val="120000"/>
              </a:lnSpc>
              <a:spcBef>
                <a:spcPts val="525"/>
              </a:spcBef>
            </a:pPr>
            <a:r>
              <a:rPr sz="1350" dirty="0">
                <a:solidFill>
                  <a:srgbClr val="600058"/>
                </a:solidFill>
                <a:latin typeface="Calibri"/>
                <a:cs typeface="Calibri"/>
              </a:rPr>
              <a:t>[Loss </a:t>
            </a:r>
            <a:r>
              <a:rPr sz="1350" spc="-4" dirty="0">
                <a:solidFill>
                  <a:srgbClr val="600058"/>
                </a:solidFill>
                <a:latin typeface="Calibri"/>
                <a:cs typeface="Calibri"/>
              </a:rPr>
              <a:t>landscape visualization, </a:t>
            </a:r>
            <a:r>
              <a:rPr sz="1350" spc="-296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35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Li</a:t>
            </a:r>
            <a:r>
              <a:rPr sz="1350" u="sng" spc="-11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350" u="sng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et al.,</a:t>
            </a:r>
            <a:r>
              <a:rPr sz="1350" u="sng" spc="-15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350" u="sng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2018</a:t>
            </a:r>
            <a:r>
              <a:rPr sz="1350" dirty="0">
                <a:solidFill>
                  <a:srgbClr val="600058"/>
                </a:solidFill>
                <a:latin typeface="Calibri"/>
                <a:cs typeface="Calibri"/>
              </a:rPr>
              <a:t>,</a:t>
            </a:r>
            <a:r>
              <a:rPr sz="1350" spc="-4" dirty="0">
                <a:solidFill>
                  <a:srgbClr val="600058"/>
                </a:solidFill>
                <a:latin typeface="Calibri"/>
                <a:cs typeface="Calibri"/>
              </a:rPr>
              <a:t> on</a:t>
            </a:r>
            <a:r>
              <a:rPr sz="1350" dirty="0">
                <a:solidFill>
                  <a:srgbClr val="600058"/>
                </a:solidFill>
                <a:latin typeface="Calibri"/>
                <a:cs typeface="Calibri"/>
              </a:rPr>
              <a:t> a</a:t>
            </a:r>
            <a:r>
              <a:rPr sz="1350" spc="-8" dirty="0">
                <a:solidFill>
                  <a:srgbClr val="600058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600058"/>
                </a:solidFill>
                <a:latin typeface="Calibri"/>
                <a:cs typeface="Calibri"/>
              </a:rPr>
              <a:t>ResNet]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06C58C-E592-4C47-8234-30720C164B6C}"/>
              </a:ext>
            </a:extLst>
          </p:cNvPr>
          <p:cNvSpPr txBox="1"/>
          <p:nvPr/>
        </p:nvSpPr>
        <p:spPr>
          <a:xfrm>
            <a:off x="0" y="6581001"/>
            <a:ext cx="930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Hewitt</a:t>
            </a:r>
          </a:p>
        </p:txBody>
      </p:sp>
      <p:sp>
        <p:nvSpPr>
          <p:cNvPr id="26" name="Title 25">
            <a:extLst>
              <a:ext uri="{FF2B5EF4-FFF2-40B4-BE49-F238E27FC236}">
                <a16:creationId xmlns:a16="http://schemas.microsoft.com/office/drawing/2014/main" id="{D77712B6-1C8E-4AB3-A433-C2364CB55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984885"/>
          </a:xfrm>
        </p:spPr>
        <p:txBody>
          <a:bodyPr/>
          <a:lstStyle/>
          <a:p>
            <a:r>
              <a:rPr lang="en-US" sz="3200" b="0" spc="4" dirty="0">
                <a:latin typeface="+mj-lt"/>
                <a:cs typeface="Calibri"/>
              </a:rPr>
              <a:t>The</a:t>
            </a:r>
            <a:r>
              <a:rPr lang="en-US" sz="3200" b="0" spc="8" dirty="0">
                <a:latin typeface="+mj-lt"/>
                <a:cs typeface="Calibri"/>
              </a:rPr>
              <a:t> </a:t>
            </a:r>
            <a:r>
              <a:rPr lang="en-US" sz="3200" b="0" spc="4" dirty="0">
                <a:latin typeface="+mj-lt"/>
                <a:cs typeface="Calibri"/>
              </a:rPr>
              <a:t>Transformer</a:t>
            </a:r>
            <a:r>
              <a:rPr lang="en-US" sz="3200" b="0" dirty="0">
                <a:latin typeface="+mj-lt"/>
                <a:cs typeface="Calibri"/>
              </a:rPr>
              <a:t> </a:t>
            </a:r>
            <a:r>
              <a:rPr lang="en-US" sz="3200" b="0" spc="4" dirty="0">
                <a:latin typeface="+mj-lt"/>
                <a:cs typeface="Calibri"/>
              </a:rPr>
              <a:t>Encoder:</a:t>
            </a:r>
            <a:r>
              <a:rPr lang="en-US" sz="3200" b="0" spc="19" dirty="0">
                <a:latin typeface="+mj-lt"/>
                <a:cs typeface="Calibri"/>
              </a:rPr>
              <a:t> </a:t>
            </a:r>
            <a:br>
              <a:rPr lang="en-US" sz="3200" b="0" spc="19" dirty="0">
                <a:latin typeface="+mj-lt"/>
                <a:cs typeface="Calibri"/>
              </a:rPr>
            </a:br>
            <a:r>
              <a:rPr lang="en-US" sz="3200" spc="4" dirty="0">
                <a:latin typeface="+mj-lt"/>
              </a:rPr>
              <a:t>Residual</a:t>
            </a:r>
            <a:r>
              <a:rPr lang="en-US" sz="3200" dirty="0">
                <a:latin typeface="+mj-lt"/>
              </a:rPr>
              <a:t> </a:t>
            </a:r>
            <a:r>
              <a:rPr lang="en-US" sz="3200" spc="4" dirty="0">
                <a:latin typeface="+mj-lt"/>
              </a:rPr>
              <a:t>connections</a:t>
            </a:r>
            <a:r>
              <a:rPr lang="en-US" sz="3200" spc="45" dirty="0">
                <a:latin typeface="+mj-lt"/>
              </a:rPr>
              <a:t> </a:t>
            </a:r>
            <a:r>
              <a:rPr lang="en-US" sz="2800" b="0" spc="-8" dirty="0">
                <a:latin typeface="+mj-lt"/>
                <a:cs typeface="Calibri"/>
              </a:rPr>
              <a:t>[</a:t>
            </a:r>
            <a:r>
              <a:rPr lang="en-US" sz="2800" b="0" u="heavy" spc="-8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+mj-lt"/>
                <a:cs typeface="Calibri"/>
                <a:hlinkClick r:id="rId4"/>
              </a:rPr>
              <a:t>He</a:t>
            </a:r>
            <a:r>
              <a:rPr lang="en-US" sz="2800" b="0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+mj-lt"/>
                <a:cs typeface="Calibri"/>
                <a:hlinkClick r:id="rId4"/>
              </a:rPr>
              <a:t> </a:t>
            </a:r>
            <a:r>
              <a:rPr lang="en-US" sz="2800" b="0" u="heavy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+mj-lt"/>
                <a:cs typeface="Calibri"/>
                <a:hlinkClick r:id="rId4"/>
              </a:rPr>
              <a:t>et</a:t>
            </a:r>
            <a:r>
              <a:rPr lang="en-US" sz="2800" b="0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+mj-lt"/>
                <a:cs typeface="Calibri"/>
                <a:hlinkClick r:id="rId4"/>
              </a:rPr>
              <a:t> al.,</a:t>
            </a:r>
            <a:r>
              <a:rPr lang="en-US" sz="2800" b="0" u="heavy" spc="11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+mj-lt"/>
                <a:cs typeface="Calibri"/>
                <a:hlinkClick r:id="rId4"/>
              </a:rPr>
              <a:t> </a:t>
            </a:r>
            <a:r>
              <a:rPr lang="en-US" sz="2800" b="0" u="heavy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+mj-lt"/>
                <a:cs typeface="Calibri"/>
                <a:hlinkClick r:id="rId4"/>
              </a:rPr>
              <a:t>2016</a:t>
            </a:r>
            <a:r>
              <a:rPr lang="en-US" sz="2800" b="0" spc="-4" dirty="0">
                <a:latin typeface="+mj-lt"/>
                <a:cs typeface="Calibri"/>
              </a:rPr>
              <a:t>]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798271" y="3857054"/>
            <a:ext cx="7202805" cy="102399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0" indent="-257651">
              <a:spcBef>
                <a:spcPts val="75"/>
              </a:spcBef>
              <a:buClr>
                <a:srgbClr val="8B1515"/>
              </a:buClr>
              <a:buFont typeface="Times New Roman"/>
              <a:buChar char="•"/>
              <a:tabLst>
                <a:tab pos="285274" algn="l"/>
                <a:tab pos="286226" algn="l"/>
              </a:tabLst>
            </a:pPr>
            <a:r>
              <a:rPr sz="1725" dirty="0">
                <a:latin typeface="Calibri"/>
                <a:cs typeface="Calibri"/>
              </a:rPr>
              <a:t>Let</a:t>
            </a:r>
            <a:r>
              <a:rPr sz="1725" spc="-23" dirty="0">
                <a:latin typeface="Calibri"/>
                <a:cs typeface="Calibri"/>
              </a:rPr>
              <a:t> </a:t>
            </a:r>
            <a:r>
              <a:rPr sz="1725" dirty="0">
                <a:latin typeface="Cambria Math"/>
                <a:cs typeface="Cambria Math"/>
              </a:rPr>
              <a:t>𝜎</a:t>
            </a:r>
            <a:r>
              <a:rPr sz="1725" spc="124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=</a:t>
            </a:r>
          </a:p>
          <a:p>
            <a:pPr marL="285750" indent="-257651">
              <a:spcBef>
                <a:spcPts val="1298"/>
              </a:spcBef>
              <a:buClr>
                <a:srgbClr val="8B1515"/>
              </a:buClr>
              <a:buFont typeface="Times New Roman"/>
              <a:buChar char="•"/>
              <a:tabLst>
                <a:tab pos="285274" algn="l"/>
                <a:tab pos="286226" algn="l"/>
              </a:tabLst>
            </a:pPr>
            <a:r>
              <a:rPr sz="1725" spc="-4" dirty="0">
                <a:latin typeface="Calibri"/>
                <a:cs typeface="Calibri"/>
              </a:rPr>
              <a:t>Let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mbria Math"/>
                <a:cs typeface="Cambria Math"/>
              </a:rPr>
              <a:t>𝛾</a:t>
            </a:r>
            <a:r>
              <a:rPr sz="1725" spc="153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∈</a:t>
            </a:r>
            <a:r>
              <a:rPr sz="1725" spc="101" dirty="0">
                <a:latin typeface="Cambria Math"/>
                <a:cs typeface="Cambria Math"/>
              </a:rPr>
              <a:t> </a:t>
            </a:r>
            <a:r>
              <a:rPr sz="1725" spc="41" dirty="0">
                <a:latin typeface="Cambria Math"/>
                <a:cs typeface="Cambria Math"/>
              </a:rPr>
              <a:t>ℝ</a:t>
            </a:r>
            <a:r>
              <a:rPr sz="1856" spc="62" baseline="28619" dirty="0">
                <a:latin typeface="Cambria Math"/>
                <a:cs typeface="Cambria Math"/>
              </a:rPr>
              <a:t>𝑑</a:t>
            </a:r>
            <a:r>
              <a:rPr sz="1856" spc="343" baseline="28619" dirty="0">
                <a:latin typeface="Cambria Math"/>
                <a:cs typeface="Cambria Math"/>
              </a:rPr>
              <a:t> </a:t>
            </a:r>
            <a:r>
              <a:rPr sz="1725" dirty="0">
                <a:latin typeface="Calibri"/>
                <a:cs typeface="Calibri"/>
              </a:rPr>
              <a:t>and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mbria Math"/>
                <a:cs typeface="Cambria Math"/>
              </a:rPr>
              <a:t>𝛽</a:t>
            </a:r>
            <a:r>
              <a:rPr sz="1725" spc="143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∈</a:t>
            </a:r>
            <a:r>
              <a:rPr sz="1725" spc="113" dirty="0">
                <a:latin typeface="Cambria Math"/>
                <a:cs typeface="Cambria Math"/>
              </a:rPr>
              <a:t> </a:t>
            </a:r>
            <a:r>
              <a:rPr sz="1725" spc="41" dirty="0">
                <a:latin typeface="Cambria Math"/>
                <a:cs typeface="Cambria Math"/>
              </a:rPr>
              <a:t>ℝ</a:t>
            </a:r>
            <a:r>
              <a:rPr sz="1856" spc="62" baseline="28619" dirty="0">
                <a:latin typeface="Cambria Math"/>
                <a:cs typeface="Cambria Math"/>
              </a:rPr>
              <a:t>𝑑</a:t>
            </a:r>
            <a:r>
              <a:rPr sz="1856" spc="332" baseline="28619" dirty="0">
                <a:latin typeface="Cambria Math"/>
                <a:cs typeface="Cambria Math"/>
              </a:rPr>
              <a:t> </a:t>
            </a:r>
            <a:r>
              <a:rPr sz="1725" dirty="0">
                <a:latin typeface="Calibri"/>
                <a:cs typeface="Calibri"/>
              </a:rPr>
              <a:t>be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learned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“gain”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and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“bias” </a:t>
            </a:r>
            <a:r>
              <a:rPr sz="1725" dirty="0">
                <a:latin typeface="Calibri"/>
                <a:cs typeface="Calibri"/>
              </a:rPr>
              <a:t>parameters.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(Can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omit!)</a:t>
            </a:r>
            <a:endParaRPr sz="1725" dirty="0">
              <a:latin typeface="Calibri"/>
              <a:cs typeface="Calibri"/>
            </a:endParaRPr>
          </a:p>
          <a:p>
            <a:pPr marL="285750" indent="-257651">
              <a:spcBef>
                <a:spcPts val="398"/>
              </a:spcBef>
              <a:buClr>
                <a:srgbClr val="8B1515"/>
              </a:buClr>
              <a:buFont typeface="Times New Roman"/>
              <a:buChar char="•"/>
              <a:tabLst>
                <a:tab pos="285274" algn="l"/>
                <a:tab pos="286226" algn="l"/>
              </a:tabLst>
            </a:pPr>
            <a:r>
              <a:rPr sz="1725" dirty="0">
                <a:latin typeface="Calibri"/>
                <a:cs typeface="Calibri"/>
              </a:rPr>
              <a:t>Then layer</a:t>
            </a:r>
            <a:r>
              <a:rPr sz="1725" spc="-4" dirty="0">
                <a:latin typeface="Calibri"/>
                <a:cs typeface="Calibri"/>
              </a:rPr>
              <a:t> normalization</a:t>
            </a:r>
            <a:r>
              <a:rPr sz="1725" spc="-11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computes:</a:t>
            </a:r>
            <a:endParaRPr sz="1725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297180" y="1775731"/>
            <a:ext cx="8379543" cy="1916358"/>
          </a:xfrm>
          <a:prstGeom prst="rect">
            <a:avLst/>
          </a:prstGeom>
        </p:spPr>
        <p:txBody>
          <a:bodyPr vert="horz" wrap="square" lIns="0" tIns="61913" rIns="0" bIns="0" rtlCol="0">
            <a:spAutoFit/>
          </a:bodyPr>
          <a:lstStyle/>
          <a:p>
            <a:pPr marL="304800" indent="-257651">
              <a:spcBef>
                <a:spcPts val="488"/>
              </a:spcBef>
              <a:buClr>
                <a:srgbClr val="8B1515"/>
              </a:buClr>
              <a:buFont typeface="Times New Roman"/>
              <a:buChar char="•"/>
              <a:tabLst>
                <a:tab pos="304324" algn="l"/>
                <a:tab pos="305276" algn="l"/>
              </a:tabLst>
            </a:pPr>
            <a:r>
              <a:rPr sz="1730" b="1" dirty="0">
                <a:latin typeface="+mn-lt"/>
                <a:cs typeface="Calibri"/>
              </a:rPr>
              <a:t>Layer </a:t>
            </a:r>
            <a:r>
              <a:rPr sz="1730" b="1" spc="-4" dirty="0">
                <a:latin typeface="+mn-lt"/>
                <a:cs typeface="Calibri"/>
              </a:rPr>
              <a:t>normalization </a:t>
            </a:r>
            <a:r>
              <a:rPr sz="1730" dirty="0">
                <a:latin typeface="+mn-lt"/>
              </a:rPr>
              <a:t>is a</a:t>
            </a:r>
            <a:r>
              <a:rPr sz="1730" spc="4" dirty="0">
                <a:latin typeface="+mn-lt"/>
              </a:rPr>
              <a:t> </a:t>
            </a:r>
            <a:r>
              <a:rPr sz="1730" spc="-4" dirty="0">
                <a:latin typeface="+mn-lt"/>
              </a:rPr>
              <a:t>trick</a:t>
            </a:r>
            <a:r>
              <a:rPr sz="1730" spc="11" dirty="0">
                <a:latin typeface="+mn-lt"/>
              </a:rPr>
              <a:t> </a:t>
            </a:r>
            <a:r>
              <a:rPr sz="1730" dirty="0">
                <a:latin typeface="+mn-lt"/>
              </a:rPr>
              <a:t>to help </a:t>
            </a:r>
            <a:r>
              <a:rPr sz="1730" spc="-4" dirty="0">
                <a:latin typeface="+mn-lt"/>
              </a:rPr>
              <a:t>models</a:t>
            </a:r>
            <a:r>
              <a:rPr sz="1730" spc="8" dirty="0">
                <a:latin typeface="+mn-lt"/>
              </a:rPr>
              <a:t> </a:t>
            </a:r>
            <a:r>
              <a:rPr sz="1730" dirty="0">
                <a:latin typeface="+mn-lt"/>
              </a:rPr>
              <a:t>train</a:t>
            </a:r>
            <a:r>
              <a:rPr sz="1730" spc="-8" dirty="0">
                <a:latin typeface="+mn-lt"/>
              </a:rPr>
              <a:t> </a:t>
            </a:r>
            <a:r>
              <a:rPr sz="1730" spc="-4" dirty="0">
                <a:latin typeface="+mn-lt"/>
              </a:rPr>
              <a:t>faster.</a:t>
            </a:r>
          </a:p>
          <a:p>
            <a:pPr marL="304800" marR="51435" indent="-257651">
              <a:spcBef>
                <a:spcPts val="416"/>
              </a:spcBef>
              <a:buClr>
                <a:srgbClr val="8B1515"/>
              </a:buClr>
              <a:buFont typeface="Times New Roman"/>
              <a:buChar char="•"/>
              <a:tabLst>
                <a:tab pos="304324" algn="l"/>
                <a:tab pos="305276" algn="l"/>
              </a:tabLst>
            </a:pPr>
            <a:r>
              <a:rPr sz="1730" dirty="0">
                <a:latin typeface="+mn-lt"/>
              </a:rPr>
              <a:t>Idea:</a:t>
            </a:r>
            <a:r>
              <a:rPr sz="1730" spc="-4" dirty="0">
                <a:latin typeface="+mn-lt"/>
              </a:rPr>
              <a:t> </a:t>
            </a:r>
            <a:r>
              <a:rPr sz="1730" dirty="0">
                <a:latin typeface="+mn-lt"/>
              </a:rPr>
              <a:t>cut</a:t>
            </a:r>
            <a:r>
              <a:rPr sz="1730" spc="19" dirty="0">
                <a:latin typeface="+mn-lt"/>
              </a:rPr>
              <a:t> </a:t>
            </a:r>
            <a:r>
              <a:rPr sz="1730" spc="-4" dirty="0">
                <a:latin typeface="+mn-lt"/>
              </a:rPr>
              <a:t>down</a:t>
            </a:r>
            <a:r>
              <a:rPr sz="1730" dirty="0">
                <a:latin typeface="+mn-lt"/>
              </a:rPr>
              <a:t> </a:t>
            </a:r>
            <a:r>
              <a:rPr sz="1730" spc="-4" dirty="0">
                <a:latin typeface="+mn-lt"/>
              </a:rPr>
              <a:t>on</a:t>
            </a:r>
            <a:r>
              <a:rPr sz="1730" spc="15" dirty="0">
                <a:latin typeface="+mn-lt"/>
              </a:rPr>
              <a:t> </a:t>
            </a:r>
            <a:r>
              <a:rPr sz="1730" spc="-4" dirty="0">
                <a:latin typeface="+mn-lt"/>
              </a:rPr>
              <a:t>uninformative </a:t>
            </a:r>
            <a:r>
              <a:rPr sz="1730" dirty="0">
                <a:latin typeface="+mn-lt"/>
              </a:rPr>
              <a:t>variation</a:t>
            </a:r>
            <a:r>
              <a:rPr sz="1730" spc="-4" dirty="0">
                <a:latin typeface="+mn-lt"/>
              </a:rPr>
              <a:t> </a:t>
            </a:r>
            <a:r>
              <a:rPr sz="1730" dirty="0">
                <a:latin typeface="+mn-lt"/>
              </a:rPr>
              <a:t>in</a:t>
            </a:r>
            <a:r>
              <a:rPr sz="1730" spc="8" dirty="0">
                <a:latin typeface="+mn-lt"/>
              </a:rPr>
              <a:t> </a:t>
            </a:r>
            <a:r>
              <a:rPr sz="1730" spc="-4" dirty="0">
                <a:latin typeface="+mn-lt"/>
              </a:rPr>
              <a:t>hidden</a:t>
            </a:r>
            <a:r>
              <a:rPr sz="1730" spc="15" dirty="0">
                <a:latin typeface="+mn-lt"/>
              </a:rPr>
              <a:t> </a:t>
            </a:r>
            <a:r>
              <a:rPr sz="1730" dirty="0">
                <a:latin typeface="+mn-lt"/>
              </a:rPr>
              <a:t>vector</a:t>
            </a:r>
            <a:r>
              <a:rPr sz="1730" spc="4" dirty="0">
                <a:latin typeface="+mn-lt"/>
              </a:rPr>
              <a:t> </a:t>
            </a:r>
            <a:r>
              <a:rPr sz="1730" dirty="0">
                <a:latin typeface="+mn-lt"/>
              </a:rPr>
              <a:t>values</a:t>
            </a:r>
            <a:r>
              <a:rPr sz="1730" spc="8" dirty="0">
                <a:latin typeface="+mn-lt"/>
              </a:rPr>
              <a:t> </a:t>
            </a:r>
            <a:r>
              <a:rPr sz="1730" spc="-4" dirty="0">
                <a:latin typeface="+mn-lt"/>
              </a:rPr>
              <a:t>by</a:t>
            </a:r>
            <a:r>
              <a:rPr sz="1730" dirty="0">
                <a:latin typeface="+mn-lt"/>
              </a:rPr>
              <a:t> </a:t>
            </a:r>
            <a:r>
              <a:rPr sz="1730" spc="-4" dirty="0">
                <a:latin typeface="+mn-lt"/>
              </a:rPr>
              <a:t>normalizing </a:t>
            </a:r>
            <a:r>
              <a:rPr sz="1730" spc="-379" dirty="0">
                <a:latin typeface="+mn-lt"/>
              </a:rPr>
              <a:t> </a:t>
            </a:r>
            <a:r>
              <a:rPr sz="1730" dirty="0">
                <a:latin typeface="+mn-lt"/>
              </a:rPr>
              <a:t>to </a:t>
            </a:r>
            <a:r>
              <a:rPr sz="1730" spc="-4" dirty="0">
                <a:latin typeface="+mn-lt"/>
              </a:rPr>
              <a:t>unit</a:t>
            </a:r>
            <a:r>
              <a:rPr sz="1730" spc="11" dirty="0">
                <a:latin typeface="+mn-lt"/>
              </a:rPr>
              <a:t> </a:t>
            </a:r>
            <a:r>
              <a:rPr sz="1730" dirty="0">
                <a:latin typeface="+mn-lt"/>
              </a:rPr>
              <a:t>mean and </a:t>
            </a:r>
            <a:r>
              <a:rPr sz="1730" spc="-4" dirty="0">
                <a:latin typeface="+mn-lt"/>
              </a:rPr>
              <a:t>standard</a:t>
            </a:r>
            <a:r>
              <a:rPr sz="1730" spc="4" dirty="0">
                <a:latin typeface="+mn-lt"/>
              </a:rPr>
              <a:t> </a:t>
            </a:r>
            <a:r>
              <a:rPr sz="1730" dirty="0">
                <a:latin typeface="+mn-lt"/>
              </a:rPr>
              <a:t>deviation</a:t>
            </a:r>
            <a:r>
              <a:rPr sz="1730" spc="4" dirty="0">
                <a:latin typeface="+mn-lt"/>
              </a:rPr>
              <a:t> </a:t>
            </a:r>
            <a:r>
              <a:rPr sz="1730" b="1" spc="-4" dirty="0">
                <a:latin typeface="+mn-lt"/>
                <a:cs typeface="Calibri"/>
              </a:rPr>
              <a:t>within</a:t>
            </a:r>
            <a:r>
              <a:rPr sz="1730" b="1" spc="-8" dirty="0">
                <a:latin typeface="+mn-lt"/>
                <a:cs typeface="Calibri"/>
              </a:rPr>
              <a:t> </a:t>
            </a:r>
            <a:r>
              <a:rPr sz="1730" b="1" spc="-4" dirty="0">
                <a:latin typeface="+mn-lt"/>
                <a:cs typeface="Calibri"/>
              </a:rPr>
              <a:t>each </a:t>
            </a:r>
            <a:r>
              <a:rPr sz="1730" b="1" dirty="0">
                <a:latin typeface="+mn-lt"/>
                <a:cs typeface="Calibri"/>
              </a:rPr>
              <a:t>layer</a:t>
            </a:r>
            <a:r>
              <a:rPr sz="1730" dirty="0">
                <a:latin typeface="+mn-lt"/>
              </a:rPr>
              <a:t>.</a:t>
            </a:r>
          </a:p>
          <a:p>
            <a:pPr marL="561975" lvl="1" indent="-171926">
              <a:spcBef>
                <a:spcPts val="416"/>
              </a:spcBef>
              <a:buClr>
                <a:srgbClr val="007B92"/>
              </a:buClr>
              <a:buFont typeface="Times New Roman"/>
              <a:buChar char="•"/>
              <a:tabLst>
                <a:tab pos="562451" algn="l"/>
              </a:tabLst>
            </a:pPr>
            <a:r>
              <a:rPr sz="1730" dirty="0">
                <a:cs typeface="Calibri"/>
              </a:rPr>
              <a:t>LayerNorm’s</a:t>
            </a:r>
            <a:r>
              <a:rPr sz="1730" spc="-19" dirty="0">
                <a:cs typeface="Calibri"/>
              </a:rPr>
              <a:t> </a:t>
            </a:r>
            <a:r>
              <a:rPr sz="1730" spc="-4" dirty="0">
                <a:cs typeface="Calibri"/>
              </a:rPr>
              <a:t>success</a:t>
            </a:r>
            <a:r>
              <a:rPr sz="1730" spc="4" dirty="0">
                <a:cs typeface="Calibri"/>
              </a:rPr>
              <a:t> </a:t>
            </a:r>
            <a:r>
              <a:rPr sz="1730" dirty="0">
                <a:cs typeface="Calibri"/>
              </a:rPr>
              <a:t>may </a:t>
            </a:r>
            <a:r>
              <a:rPr sz="1730" spc="-4" dirty="0">
                <a:cs typeface="Calibri"/>
              </a:rPr>
              <a:t>be</a:t>
            </a:r>
            <a:r>
              <a:rPr sz="1730" spc="8" dirty="0">
                <a:cs typeface="Calibri"/>
              </a:rPr>
              <a:t> </a:t>
            </a:r>
            <a:r>
              <a:rPr sz="1730" dirty="0">
                <a:cs typeface="Calibri"/>
              </a:rPr>
              <a:t>due</a:t>
            </a:r>
            <a:r>
              <a:rPr sz="1730" spc="11" dirty="0">
                <a:cs typeface="Calibri"/>
              </a:rPr>
              <a:t> </a:t>
            </a:r>
            <a:r>
              <a:rPr sz="1730" dirty="0">
                <a:cs typeface="Calibri"/>
              </a:rPr>
              <a:t>to its</a:t>
            </a:r>
            <a:r>
              <a:rPr sz="1730" spc="8" dirty="0">
                <a:cs typeface="Calibri"/>
              </a:rPr>
              <a:t> </a:t>
            </a:r>
            <a:r>
              <a:rPr sz="1730" dirty="0">
                <a:cs typeface="Calibri"/>
              </a:rPr>
              <a:t>normalizing gradients</a:t>
            </a:r>
            <a:r>
              <a:rPr sz="1730" spc="4" dirty="0">
                <a:cs typeface="Calibri"/>
              </a:rPr>
              <a:t> </a:t>
            </a:r>
            <a:r>
              <a:rPr sz="1730" spc="-15" dirty="0">
                <a:cs typeface="Calibri"/>
              </a:rPr>
              <a:t>[</a:t>
            </a:r>
            <a:r>
              <a:rPr sz="1730" u="heavy" spc="-15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2"/>
              </a:rPr>
              <a:t>Xu</a:t>
            </a:r>
            <a:r>
              <a:rPr sz="1730" u="heavy" spc="11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2"/>
              </a:rPr>
              <a:t> </a:t>
            </a:r>
            <a:r>
              <a:rPr sz="1730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2"/>
              </a:rPr>
              <a:t>et</a:t>
            </a:r>
            <a:r>
              <a:rPr sz="1730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2"/>
              </a:rPr>
              <a:t> </a:t>
            </a:r>
            <a:r>
              <a:rPr sz="1730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2"/>
              </a:rPr>
              <a:t>al.,</a:t>
            </a:r>
            <a:r>
              <a:rPr sz="1730" u="heavy" spc="-11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2"/>
              </a:rPr>
              <a:t> </a:t>
            </a:r>
            <a:r>
              <a:rPr sz="1730" u="heavy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cs typeface="Calibri"/>
                <a:hlinkClick r:id="rId2"/>
              </a:rPr>
              <a:t>2019</a:t>
            </a:r>
            <a:r>
              <a:rPr sz="1730" spc="-4" dirty="0">
                <a:cs typeface="Calibri"/>
              </a:rPr>
              <a:t>]</a:t>
            </a:r>
            <a:endParaRPr sz="1730" dirty="0">
              <a:cs typeface="Calibri"/>
            </a:endParaRPr>
          </a:p>
          <a:p>
            <a:pPr marL="304800" indent="-257651">
              <a:spcBef>
                <a:spcPts val="476"/>
              </a:spcBef>
              <a:buClr>
                <a:srgbClr val="8B1515"/>
              </a:buClr>
              <a:buFont typeface="Times New Roman"/>
              <a:buChar char="•"/>
              <a:tabLst>
                <a:tab pos="304324" algn="l"/>
                <a:tab pos="305276" algn="l"/>
              </a:tabLst>
            </a:pPr>
            <a:r>
              <a:rPr sz="1730" dirty="0">
                <a:latin typeface="+mn-lt"/>
              </a:rPr>
              <a:t>Let</a:t>
            </a:r>
            <a:r>
              <a:rPr sz="1730" spc="-4" dirty="0">
                <a:latin typeface="+mn-lt"/>
              </a:rPr>
              <a:t> </a:t>
            </a:r>
            <a:r>
              <a:rPr sz="1730" dirty="0">
                <a:latin typeface="+mn-lt"/>
                <a:cs typeface="Cambria Math"/>
              </a:rPr>
              <a:t>𝑥</a:t>
            </a:r>
            <a:r>
              <a:rPr sz="1730" spc="158" dirty="0">
                <a:latin typeface="+mn-lt"/>
                <a:cs typeface="Cambria Math"/>
              </a:rPr>
              <a:t> </a:t>
            </a:r>
            <a:r>
              <a:rPr sz="1730" dirty="0">
                <a:latin typeface="+mn-lt"/>
                <a:cs typeface="Cambria Math"/>
              </a:rPr>
              <a:t>∈</a:t>
            </a:r>
            <a:r>
              <a:rPr sz="1730" spc="98" dirty="0">
                <a:latin typeface="+mn-lt"/>
                <a:cs typeface="Cambria Math"/>
              </a:rPr>
              <a:t> </a:t>
            </a:r>
            <a:r>
              <a:rPr sz="1730" spc="45" dirty="0">
                <a:latin typeface="+mn-lt"/>
                <a:cs typeface="Cambria Math"/>
              </a:rPr>
              <a:t>ℝ</a:t>
            </a:r>
            <a:r>
              <a:rPr sz="1730" spc="67" baseline="28619" dirty="0">
                <a:latin typeface="+mn-lt"/>
                <a:cs typeface="Cambria Math"/>
              </a:rPr>
              <a:t>𝑑</a:t>
            </a:r>
            <a:r>
              <a:rPr sz="1730" spc="332" baseline="28619" dirty="0">
                <a:latin typeface="+mn-lt"/>
                <a:cs typeface="Cambria Math"/>
              </a:rPr>
              <a:t> </a:t>
            </a:r>
            <a:r>
              <a:rPr sz="1730" spc="-4" dirty="0">
                <a:latin typeface="+mn-lt"/>
              </a:rPr>
              <a:t>be</a:t>
            </a:r>
            <a:r>
              <a:rPr sz="1730" spc="4" dirty="0">
                <a:latin typeface="+mn-lt"/>
              </a:rPr>
              <a:t> </a:t>
            </a:r>
            <a:r>
              <a:rPr sz="1730" dirty="0">
                <a:latin typeface="+mn-lt"/>
              </a:rPr>
              <a:t>an individual</a:t>
            </a:r>
            <a:r>
              <a:rPr sz="1730" spc="-11" dirty="0">
                <a:latin typeface="+mn-lt"/>
              </a:rPr>
              <a:t> </a:t>
            </a:r>
            <a:r>
              <a:rPr sz="1730" spc="-4" dirty="0">
                <a:latin typeface="+mn-lt"/>
              </a:rPr>
              <a:t>(word)</a:t>
            </a:r>
            <a:r>
              <a:rPr sz="1730" spc="11" dirty="0">
                <a:latin typeface="+mn-lt"/>
              </a:rPr>
              <a:t> </a:t>
            </a:r>
            <a:r>
              <a:rPr sz="1730" dirty="0">
                <a:latin typeface="+mn-lt"/>
              </a:rPr>
              <a:t>vector</a:t>
            </a:r>
            <a:r>
              <a:rPr sz="1730" spc="4" dirty="0">
                <a:latin typeface="+mn-lt"/>
              </a:rPr>
              <a:t> </a:t>
            </a:r>
            <a:r>
              <a:rPr sz="1730" dirty="0">
                <a:latin typeface="+mn-lt"/>
              </a:rPr>
              <a:t>in </a:t>
            </a:r>
            <a:r>
              <a:rPr sz="1730" spc="-4" dirty="0">
                <a:latin typeface="+mn-lt"/>
              </a:rPr>
              <a:t>the</a:t>
            </a:r>
            <a:r>
              <a:rPr sz="1730" spc="4" dirty="0">
                <a:latin typeface="+mn-lt"/>
              </a:rPr>
              <a:t> </a:t>
            </a:r>
            <a:r>
              <a:rPr sz="1730" spc="-4" dirty="0">
                <a:latin typeface="+mn-lt"/>
              </a:rPr>
              <a:t>model.</a:t>
            </a:r>
            <a:endParaRPr sz="1730" dirty="0">
              <a:latin typeface="+mn-lt"/>
              <a:cs typeface="Cambria Math"/>
            </a:endParaRPr>
          </a:p>
          <a:p>
            <a:pPr marL="304800" indent="-257651">
              <a:spcBef>
                <a:spcPts val="668"/>
              </a:spcBef>
              <a:buClr>
                <a:srgbClr val="8B1515"/>
              </a:buClr>
              <a:buFont typeface="Times New Roman"/>
              <a:buChar char="•"/>
              <a:tabLst>
                <a:tab pos="304324" algn="l"/>
                <a:tab pos="305276" algn="l"/>
                <a:tab pos="1521619" algn="l"/>
              </a:tabLst>
            </a:pPr>
            <a:r>
              <a:rPr sz="1730" dirty="0">
                <a:latin typeface="+mn-lt"/>
              </a:rPr>
              <a:t>Let</a:t>
            </a:r>
            <a:r>
              <a:rPr sz="1730" spc="-4" dirty="0">
                <a:latin typeface="+mn-lt"/>
              </a:rPr>
              <a:t> </a:t>
            </a:r>
            <a:r>
              <a:rPr sz="1730" dirty="0">
                <a:latin typeface="+mn-lt"/>
                <a:cs typeface="Cambria Math"/>
              </a:rPr>
              <a:t>𝜇</a:t>
            </a:r>
            <a:r>
              <a:rPr sz="1730" spc="150" dirty="0">
                <a:latin typeface="+mn-lt"/>
                <a:cs typeface="Cambria Math"/>
              </a:rPr>
              <a:t> </a:t>
            </a:r>
            <a:r>
              <a:rPr sz="1730" dirty="0">
                <a:latin typeface="+mn-lt"/>
                <a:cs typeface="Cambria Math"/>
              </a:rPr>
              <a:t>=</a:t>
            </a:r>
            <a:r>
              <a:rPr sz="1730" spc="94" dirty="0">
                <a:latin typeface="+mn-lt"/>
                <a:cs typeface="Cambria Math"/>
              </a:rPr>
              <a:t> </a:t>
            </a:r>
            <a:r>
              <a:rPr lang="el-GR" sz="1730" spc="236" baseline="2415" dirty="0">
                <a:latin typeface="+mn-lt"/>
                <a:cs typeface="Cambria Math"/>
              </a:rPr>
              <a:t>Σ</a:t>
            </a:r>
            <a:r>
              <a:rPr lang="en-US" sz="1730" spc="236" baseline="-25000" dirty="0">
                <a:latin typeface="+mn-lt"/>
                <a:cs typeface="Cambria Math"/>
              </a:rPr>
              <a:t>j=1</a:t>
            </a:r>
            <a:r>
              <a:rPr sz="1730" spc="236" baseline="31986" dirty="0">
                <a:latin typeface="+mn-lt"/>
                <a:cs typeface="Cambria Math"/>
              </a:rPr>
              <a:t>𝑑</a:t>
            </a:r>
            <a:r>
              <a:rPr lang="en-US" sz="1730" spc="236" baseline="31986" dirty="0">
                <a:latin typeface="+mn-lt"/>
                <a:cs typeface="Cambria Math"/>
              </a:rPr>
              <a:t> </a:t>
            </a:r>
            <a:r>
              <a:rPr lang="en-US" sz="1600" spc="26" dirty="0">
                <a:latin typeface="+mn-lt"/>
                <a:cs typeface="Cambria Math"/>
              </a:rPr>
              <a:t>𝑥</a:t>
            </a:r>
            <a:r>
              <a:rPr lang="en-US" sz="1600" spc="39" baseline="-15151" dirty="0">
                <a:latin typeface="+mn-lt"/>
                <a:cs typeface="Cambria Math"/>
              </a:rPr>
              <a:t>𝑗 </a:t>
            </a:r>
            <a:r>
              <a:rPr lang="en-US" sz="1600" spc="39" dirty="0">
                <a:latin typeface="+mn-lt"/>
                <a:cs typeface="Cambria Math"/>
              </a:rPr>
              <a:t>; </a:t>
            </a:r>
            <a:r>
              <a:rPr lang="en-US" sz="1730" dirty="0">
                <a:latin typeface="+mn-lt"/>
              </a:rPr>
              <a:t>t</a:t>
            </a:r>
            <a:r>
              <a:rPr sz="1730" dirty="0">
                <a:latin typeface="+mn-lt"/>
              </a:rPr>
              <a:t>his</a:t>
            </a:r>
            <a:r>
              <a:rPr sz="1730" spc="4" dirty="0">
                <a:latin typeface="+mn-lt"/>
              </a:rPr>
              <a:t> </a:t>
            </a:r>
            <a:r>
              <a:rPr sz="1730" dirty="0">
                <a:latin typeface="+mn-lt"/>
              </a:rPr>
              <a:t>is the</a:t>
            </a:r>
            <a:r>
              <a:rPr sz="1730" spc="4" dirty="0">
                <a:latin typeface="+mn-lt"/>
              </a:rPr>
              <a:t> </a:t>
            </a:r>
            <a:r>
              <a:rPr sz="1730" dirty="0">
                <a:latin typeface="+mn-lt"/>
              </a:rPr>
              <a:t>mean;</a:t>
            </a:r>
            <a:r>
              <a:rPr sz="1730" spc="-23" dirty="0">
                <a:latin typeface="+mn-lt"/>
              </a:rPr>
              <a:t> </a:t>
            </a:r>
            <a:r>
              <a:rPr sz="1730" dirty="0">
                <a:latin typeface="+mn-lt"/>
                <a:cs typeface="Cambria Math"/>
              </a:rPr>
              <a:t>𝜇</a:t>
            </a:r>
            <a:r>
              <a:rPr sz="1730" spc="139" dirty="0">
                <a:latin typeface="+mn-lt"/>
                <a:cs typeface="Cambria Math"/>
              </a:rPr>
              <a:t> </a:t>
            </a:r>
            <a:r>
              <a:rPr sz="1730" dirty="0">
                <a:latin typeface="+mn-lt"/>
                <a:cs typeface="Cambria Math"/>
              </a:rPr>
              <a:t>∈</a:t>
            </a:r>
            <a:r>
              <a:rPr sz="1730" spc="94" dirty="0">
                <a:latin typeface="+mn-lt"/>
                <a:cs typeface="Cambria Math"/>
              </a:rPr>
              <a:t> </a:t>
            </a:r>
            <a:r>
              <a:rPr sz="1730" spc="-4" dirty="0">
                <a:latin typeface="+mn-lt"/>
                <a:cs typeface="Cambria Math"/>
              </a:rPr>
              <a:t>ℝ</a:t>
            </a:r>
            <a:r>
              <a:rPr sz="1730" spc="-4" dirty="0">
                <a:latin typeface="+mn-lt"/>
              </a:rPr>
              <a:t>.</a:t>
            </a:r>
            <a:endParaRPr sz="1730" dirty="0">
              <a:latin typeface="+mn-lt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31658" y="3759612"/>
            <a:ext cx="1668780" cy="489585"/>
          </a:xfrm>
          <a:custGeom>
            <a:avLst/>
            <a:gdLst/>
            <a:ahLst/>
            <a:cxnLst/>
            <a:rect l="l" t="t" r="r" b="b"/>
            <a:pathLst>
              <a:path w="2225040" h="652779">
                <a:moveTo>
                  <a:pt x="357759" y="341376"/>
                </a:moveTo>
                <a:lnTo>
                  <a:pt x="214503" y="341376"/>
                </a:lnTo>
                <a:lnTo>
                  <a:pt x="214503" y="359664"/>
                </a:lnTo>
                <a:lnTo>
                  <a:pt x="357759" y="359664"/>
                </a:lnTo>
                <a:lnTo>
                  <a:pt x="357759" y="341376"/>
                </a:lnTo>
                <a:close/>
              </a:path>
              <a:path w="2225040" h="652779">
                <a:moveTo>
                  <a:pt x="2224659" y="0"/>
                </a:moveTo>
                <a:lnTo>
                  <a:pt x="214503" y="0"/>
                </a:lnTo>
                <a:lnTo>
                  <a:pt x="180721" y="0"/>
                </a:lnTo>
                <a:lnTo>
                  <a:pt x="121285" y="600837"/>
                </a:lnTo>
                <a:lnTo>
                  <a:pt x="49657" y="468122"/>
                </a:lnTo>
                <a:lnTo>
                  <a:pt x="0" y="494284"/>
                </a:lnTo>
                <a:lnTo>
                  <a:pt x="5588" y="504444"/>
                </a:lnTo>
                <a:lnTo>
                  <a:pt x="31750" y="490728"/>
                </a:lnTo>
                <a:lnTo>
                  <a:pt x="119888" y="652653"/>
                </a:lnTo>
                <a:lnTo>
                  <a:pt x="133223" y="652653"/>
                </a:lnTo>
                <a:lnTo>
                  <a:pt x="196723" y="19050"/>
                </a:lnTo>
                <a:lnTo>
                  <a:pt x="225298" y="19050"/>
                </a:lnTo>
                <a:lnTo>
                  <a:pt x="225298" y="18288"/>
                </a:lnTo>
                <a:lnTo>
                  <a:pt x="2224659" y="18288"/>
                </a:lnTo>
                <a:lnTo>
                  <a:pt x="22246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 txBox="1"/>
          <p:nvPr/>
        </p:nvSpPr>
        <p:spPr>
          <a:xfrm>
            <a:off x="1983201" y="3739324"/>
            <a:ext cx="121444" cy="492892"/>
          </a:xfrm>
          <a:prstGeom prst="rect">
            <a:avLst/>
          </a:prstGeom>
        </p:spPr>
        <p:txBody>
          <a:bodyPr vert="horz" wrap="square" lIns="0" tIns="60008" rIns="0" bIns="0" rtlCol="0">
            <a:spAutoFit/>
          </a:bodyPr>
          <a:lstStyle/>
          <a:p>
            <a:pPr marL="16193">
              <a:spcBef>
                <a:spcPts val="472"/>
              </a:spcBef>
            </a:pPr>
            <a:r>
              <a:rPr sz="1238" spc="41" dirty="0">
                <a:latin typeface="Cambria Math"/>
                <a:cs typeface="Cambria Math"/>
              </a:rPr>
              <a:t>1</a:t>
            </a:r>
            <a:endParaRPr sz="1238">
              <a:latin typeface="Cambria Math"/>
              <a:cs typeface="Cambria Math"/>
            </a:endParaRPr>
          </a:p>
          <a:p>
            <a:pPr marL="9525">
              <a:spcBef>
                <a:spcPts val="405"/>
              </a:spcBef>
            </a:pPr>
            <a:r>
              <a:rPr sz="1238" spc="150" dirty="0">
                <a:latin typeface="Cambria Math"/>
                <a:cs typeface="Cambria Math"/>
              </a:rPr>
              <a:t>𝑑</a:t>
            </a:r>
            <a:endParaRPr sz="1238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30672" y="3978212"/>
            <a:ext cx="388811" cy="203005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sz="1238" spc="443" dirty="0">
                <a:latin typeface="Cambria Math"/>
                <a:cs typeface="Cambria Math"/>
              </a:rPr>
              <a:t>𝑗</a:t>
            </a:r>
            <a:r>
              <a:rPr sz="1238" spc="-4" dirty="0">
                <a:latin typeface="Cambria Math"/>
                <a:cs typeface="Cambria Math"/>
              </a:rPr>
              <a:t>=</a:t>
            </a:r>
            <a:r>
              <a:rPr sz="1238" spc="41" dirty="0">
                <a:latin typeface="Cambria Math"/>
                <a:cs typeface="Cambria Math"/>
              </a:rPr>
              <a:t>1</a:t>
            </a:r>
            <a:endParaRPr sz="1238" dirty="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26604" y="3780953"/>
            <a:ext cx="593884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lang="el-GR" sz="2400" spc="158" dirty="0">
                <a:latin typeface="Cambria Math"/>
                <a:cs typeface="Cambria Math"/>
              </a:rPr>
              <a:t>Σ</a:t>
            </a:r>
            <a:r>
              <a:rPr lang="en-US" sz="2000" i="1" spc="158" baseline="30000" dirty="0">
                <a:latin typeface="Cambria Math"/>
                <a:cs typeface="Cambria Math"/>
              </a:rPr>
              <a:t>d</a:t>
            </a:r>
            <a:endParaRPr sz="1238" i="1" baseline="30000" dirty="0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649573" y="3890106"/>
            <a:ext cx="728663" cy="265271"/>
          </a:xfrm>
          <a:custGeom>
            <a:avLst/>
            <a:gdLst/>
            <a:ahLst/>
            <a:cxnLst/>
            <a:rect l="l" t="t" r="r" b="b"/>
            <a:pathLst>
              <a:path w="971550" h="353695">
                <a:moveTo>
                  <a:pt x="878707" y="0"/>
                </a:moveTo>
                <a:lnTo>
                  <a:pt x="875151" y="11811"/>
                </a:lnTo>
                <a:lnTo>
                  <a:pt x="891363" y="20214"/>
                </a:lnTo>
                <a:lnTo>
                  <a:pt x="905504" y="32464"/>
                </a:lnTo>
                <a:lnTo>
                  <a:pt x="927475" y="68453"/>
                </a:lnTo>
                <a:lnTo>
                  <a:pt x="940841" y="117443"/>
                </a:lnTo>
                <a:lnTo>
                  <a:pt x="945255" y="176911"/>
                </a:lnTo>
                <a:lnTo>
                  <a:pt x="944155" y="207891"/>
                </a:lnTo>
                <a:lnTo>
                  <a:pt x="935289" y="261993"/>
                </a:lnTo>
                <a:lnTo>
                  <a:pt x="917549" y="305020"/>
                </a:lnTo>
                <a:lnTo>
                  <a:pt x="891363" y="333353"/>
                </a:lnTo>
                <a:lnTo>
                  <a:pt x="875151" y="341757"/>
                </a:lnTo>
                <a:lnTo>
                  <a:pt x="878707" y="353568"/>
                </a:lnTo>
                <a:lnTo>
                  <a:pt x="918156" y="332486"/>
                </a:lnTo>
                <a:lnTo>
                  <a:pt x="947414" y="292735"/>
                </a:lnTo>
                <a:lnTo>
                  <a:pt x="965527" y="239283"/>
                </a:lnTo>
                <a:lnTo>
                  <a:pt x="971544" y="176784"/>
                </a:lnTo>
                <a:lnTo>
                  <a:pt x="970041" y="144395"/>
                </a:lnTo>
                <a:lnTo>
                  <a:pt x="957988" y="86379"/>
                </a:lnTo>
                <a:lnTo>
                  <a:pt x="934053" y="38558"/>
                </a:lnTo>
                <a:lnTo>
                  <a:pt x="899711" y="8217"/>
                </a:lnTo>
                <a:lnTo>
                  <a:pt x="878707" y="0"/>
                </a:lnTo>
                <a:close/>
              </a:path>
              <a:path w="971550" h="353695">
                <a:moveTo>
                  <a:pt x="92958" y="0"/>
                </a:moveTo>
                <a:lnTo>
                  <a:pt x="53445" y="21066"/>
                </a:lnTo>
                <a:lnTo>
                  <a:pt x="24124" y="60706"/>
                </a:lnTo>
                <a:lnTo>
                  <a:pt x="6058" y="114268"/>
                </a:lnTo>
                <a:lnTo>
                  <a:pt x="0" y="176911"/>
                </a:lnTo>
                <a:lnTo>
                  <a:pt x="1514" y="209170"/>
                </a:lnTo>
                <a:lnTo>
                  <a:pt x="13602" y="267134"/>
                </a:lnTo>
                <a:lnTo>
                  <a:pt x="37504" y="314956"/>
                </a:lnTo>
                <a:lnTo>
                  <a:pt x="71933" y="345348"/>
                </a:lnTo>
                <a:lnTo>
                  <a:pt x="92958" y="353568"/>
                </a:lnTo>
                <a:lnTo>
                  <a:pt x="96514" y="341757"/>
                </a:lnTo>
                <a:lnTo>
                  <a:pt x="80246" y="333353"/>
                </a:lnTo>
                <a:lnTo>
                  <a:pt x="66097" y="321103"/>
                </a:lnTo>
                <a:lnTo>
                  <a:pt x="44063" y="285115"/>
                </a:lnTo>
                <a:lnTo>
                  <a:pt x="30743" y="236251"/>
                </a:lnTo>
                <a:lnTo>
                  <a:pt x="26287" y="176784"/>
                </a:lnTo>
                <a:lnTo>
                  <a:pt x="27400" y="145855"/>
                </a:lnTo>
                <a:lnTo>
                  <a:pt x="36302" y="91650"/>
                </a:lnTo>
                <a:lnTo>
                  <a:pt x="54044" y="48547"/>
                </a:lnTo>
                <a:lnTo>
                  <a:pt x="80246" y="20214"/>
                </a:lnTo>
                <a:lnTo>
                  <a:pt x="96514" y="11811"/>
                </a:lnTo>
                <a:lnTo>
                  <a:pt x="92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 txBox="1"/>
          <p:nvPr/>
        </p:nvSpPr>
        <p:spPr>
          <a:xfrm>
            <a:off x="2814352" y="3961067"/>
            <a:ext cx="94298" cy="393506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sz="1238" spc="405" dirty="0">
                <a:latin typeface="Cambria Math"/>
                <a:cs typeface="Cambria Math"/>
              </a:rPr>
              <a:t>𝑗</a:t>
            </a:r>
            <a:endParaRPr sz="1238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719483" y="3770186"/>
            <a:ext cx="4203859" cy="373757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679133">
              <a:lnSpc>
                <a:spcPts val="1076"/>
              </a:lnSpc>
              <a:spcBef>
                <a:spcPts val="98"/>
              </a:spcBef>
            </a:pPr>
            <a:r>
              <a:rPr sz="1238" spc="41" dirty="0">
                <a:latin typeface="Cambria Math"/>
                <a:cs typeface="Cambria Math"/>
              </a:rPr>
              <a:t>2</a:t>
            </a:r>
            <a:endParaRPr sz="1238" dirty="0">
              <a:latin typeface="Cambria Math"/>
              <a:cs typeface="Cambria Math"/>
            </a:endParaRPr>
          </a:p>
          <a:p>
            <a:pPr marL="9525">
              <a:lnSpc>
                <a:spcPts val="1661"/>
              </a:lnSpc>
              <a:tabLst>
                <a:tab pos="242411" algn="l"/>
                <a:tab pos="780574" algn="l"/>
              </a:tabLst>
            </a:pPr>
            <a:r>
              <a:rPr sz="1725" dirty="0">
                <a:latin typeface="Cambria Math"/>
                <a:cs typeface="Cambria Math"/>
              </a:rPr>
              <a:t>𝑥	−</a:t>
            </a:r>
            <a:r>
              <a:rPr sz="1725" spc="-8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𝜇	</a:t>
            </a:r>
            <a:r>
              <a:rPr sz="1725" dirty="0">
                <a:latin typeface="Calibri"/>
                <a:cs typeface="Calibri"/>
              </a:rPr>
              <a:t>;</a:t>
            </a:r>
            <a:r>
              <a:rPr sz="1725" spc="-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this is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the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standard deviation;</a:t>
            </a:r>
            <a:r>
              <a:rPr sz="1725" dirty="0">
                <a:latin typeface="Calibri"/>
                <a:cs typeface="Calibri"/>
              </a:rPr>
              <a:t> </a:t>
            </a:r>
            <a:r>
              <a:rPr sz="1725" dirty="0">
                <a:latin typeface="Cambria Math"/>
                <a:cs typeface="Cambria Math"/>
              </a:rPr>
              <a:t>𝜎</a:t>
            </a:r>
            <a:r>
              <a:rPr sz="1725" spc="135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∈</a:t>
            </a:r>
            <a:r>
              <a:rPr sz="1725" spc="101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ℝ</a:t>
            </a:r>
            <a:r>
              <a:rPr sz="1725" dirty="0">
                <a:latin typeface="Calibri"/>
                <a:cs typeface="Calibri"/>
              </a:rPr>
              <a:t>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3284125" y="5095113"/>
            <a:ext cx="872490" cy="2750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725" dirty="0">
                <a:latin typeface="Cambria Math"/>
                <a:cs typeface="Cambria Math"/>
              </a:rPr>
              <a:t>output</a:t>
            </a:r>
            <a:r>
              <a:rPr sz="1725" spc="30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=</a:t>
            </a:r>
            <a:endParaRPr sz="1725">
              <a:latin typeface="Cambria Math"/>
              <a:cs typeface="Cambria Mat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206526" y="5253523"/>
            <a:ext cx="648176" cy="13811"/>
          </a:xfrm>
          <a:custGeom>
            <a:avLst/>
            <a:gdLst/>
            <a:ahLst/>
            <a:cxnLst/>
            <a:rect l="l" t="t" r="r" b="b"/>
            <a:pathLst>
              <a:path w="864235" h="18414">
                <a:moveTo>
                  <a:pt x="864108" y="0"/>
                </a:moveTo>
                <a:lnTo>
                  <a:pt x="0" y="0"/>
                </a:lnTo>
                <a:lnTo>
                  <a:pt x="0" y="18288"/>
                </a:lnTo>
                <a:lnTo>
                  <a:pt x="864108" y="18288"/>
                </a:lnTo>
                <a:lnTo>
                  <a:pt x="8641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/>
          <p:cNvSpPr txBox="1"/>
          <p:nvPr/>
        </p:nvSpPr>
        <p:spPr>
          <a:xfrm>
            <a:off x="4241959" y="4929378"/>
            <a:ext cx="572929" cy="2750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230029" algn="l"/>
              </a:tabLst>
            </a:pPr>
            <a:r>
              <a:rPr sz="1725" dirty="0">
                <a:latin typeface="Cambria Math"/>
                <a:cs typeface="Cambria Math"/>
              </a:rPr>
              <a:t>𝑥	−</a:t>
            </a:r>
            <a:r>
              <a:rPr sz="1725" spc="-56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𝜇</a:t>
            </a:r>
            <a:endParaRPr sz="1725">
              <a:latin typeface="Cambria Math"/>
              <a:cs typeface="Cambria Math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210240" y="5309530"/>
            <a:ext cx="274320" cy="211455"/>
          </a:xfrm>
          <a:custGeom>
            <a:avLst/>
            <a:gdLst/>
            <a:ahLst/>
            <a:cxnLst/>
            <a:rect l="l" t="t" r="r" b="b"/>
            <a:pathLst>
              <a:path w="365760" h="281939">
                <a:moveTo>
                  <a:pt x="365379" y="0"/>
                </a:moveTo>
                <a:lnTo>
                  <a:pt x="187071" y="0"/>
                </a:lnTo>
                <a:lnTo>
                  <a:pt x="187071" y="279"/>
                </a:lnTo>
                <a:lnTo>
                  <a:pt x="167894" y="279"/>
                </a:lnTo>
                <a:lnTo>
                  <a:pt x="97282" y="244170"/>
                </a:lnTo>
                <a:lnTo>
                  <a:pt x="46862" y="133299"/>
                </a:lnTo>
                <a:lnTo>
                  <a:pt x="0" y="154736"/>
                </a:lnTo>
                <a:lnTo>
                  <a:pt x="4445" y="165442"/>
                </a:lnTo>
                <a:lnTo>
                  <a:pt x="28575" y="154736"/>
                </a:lnTo>
                <a:lnTo>
                  <a:pt x="87757" y="281889"/>
                </a:lnTo>
                <a:lnTo>
                  <a:pt x="101600" y="281889"/>
                </a:lnTo>
                <a:lnTo>
                  <a:pt x="178435" y="19291"/>
                </a:lnTo>
                <a:lnTo>
                  <a:pt x="204343" y="19291"/>
                </a:lnTo>
                <a:lnTo>
                  <a:pt x="204343" y="18288"/>
                </a:lnTo>
                <a:lnTo>
                  <a:pt x="365379" y="18288"/>
                </a:lnTo>
                <a:lnTo>
                  <a:pt x="3653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7"/>
          <p:cNvSpPr txBox="1"/>
          <p:nvPr/>
        </p:nvSpPr>
        <p:spPr>
          <a:xfrm>
            <a:off x="4341400" y="5250561"/>
            <a:ext cx="516255" cy="2750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725" dirty="0">
                <a:latin typeface="Cambria Math"/>
                <a:cs typeface="Cambria Math"/>
              </a:rPr>
              <a:t>𝜎</a:t>
            </a:r>
            <a:r>
              <a:rPr sz="1725" spc="15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+</a:t>
            </a:r>
            <a:r>
              <a:rPr sz="1725" spc="-34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𝜖</a:t>
            </a:r>
            <a:endParaRPr sz="1725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904422" y="5153180"/>
            <a:ext cx="3064193" cy="6848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691"/>
              </a:lnSpc>
            </a:pPr>
            <a:r>
              <a:rPr sz="1725" dirty="0">
                <a:latin typeface="Cambria Math"/>
                <a:cs typeface="Cambria Math"/>
              </a:rPr>
              <a:t>∗</a:t>
            </a:r>
            <a:r>
              <a:rPr sz="1725" spc="-15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𝛾</a:t>
            </a:r>
            <a:r>
              <a:rPr sz="1725" spc="34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+</a:t>
            </a:r>
            <a:r>
              <a:rPr sz="1725" spc="-23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𝛽</a:t>
            </a:r>
            <a:endParaRPr sz="1725">
              <a:latin typeface="Cambria Math"/>
              <a:cs typeface="Cambria Math"/>
            </a:endParaRPr>
          </a:p>
          <a:p>
            <a:pPr marL="1221581">
              <a:spcBef>
                <a:spcPts val="443"/>
              </a:spcBef>
            </a:pPr>
            <a:r>
              <a:rPr sz="1350" spc="-8" dirty="0">
                <a:solidFill>
                  <a:srgbClr val="175E53"/>
                </a:solidFill>
                <a:latin typeface="Calibri"/>
                <a:cs typeface="Calibri"/>
              </a:rPr>
              <a:t>Modulate</a:t>
            </a:r>
            <a:r>
              <a:rPr sz="1350" spc="4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350" spc="-4" dirty="0">
                <a:solidFill>
                  <a:srgbClr val="175E53"/>
                </a:solidFill>
                <a:latin typeface="Calibri"/>
                <a:cs typeface="Calibri"/>
              </a:rPr>
              <a:t>by</a:t>
            </a:r>
            <a:r>
              <a:rPr sz="1350" spc="4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175E53"/>
                </a:solidFill>
                <a:latin typeface="Calibri"/>
                <a:cs typeface="Calibri"/>
              </a:rPr>
              <a:t>learned </a:t>
            </a:r>
            <a:r>
              <a:rPr sz="1350" spc="4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350" spc="-4" dirty="0">
                <a:solidFill>
                  <a:srgbClr val="175E53"/>
                </a:solidFill>
                <a:latin typeface="Calibri"/>
                <a:cs typeface="Calibri"/>
              </a:rPr>
              <a:t>elementwise</a:t>
            </a:r>
            <a:r>
              <a:rPr sz="1350" spc="-15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350" spc="-8" dirty="0">
                <a:solidFill>
                  <a:srgbClr val="175E53"/>
                </a:solidFill>
                <a:latin typeface="Calibri"/>
                <a:cs typeface="Calibri"/>
              </a:rPr>
              <a:t>gain </a:t>
            </a:r>
            <a:r>
              <a:rPr sz="1350" dirty="0">
                <a:solidFill>
                  <a:srgbClr val="175E53"/>
                </a:solidFill>
                <a:latin typeface="Calibri"/>
                <a:cs typeface="Calibri"/>
              </a:rPr>
              <a:t>and</a:t>
            </a:r>
            <a:r>
              <a:rPr sz="1350" spc="-4" dirty="0">
                <a:solidFill>
                  <a:srgbClr val="175E53"/>
                </a:solidFill>
                <a:latin typeface="Calibri"/>
                <a:cs typeface="Calibri"/>
              </a:rPr>
              <a:t> bias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255265" y="5432307"/>
            <a:ext cx="930116" cy="247650"/>
          </a:xfrm>
          <a:custGeom>
            <a:avLst/>
            <a:gdLst/>
            <a:ahLst/>
            <a:cxnLst/>
            <a:rect l="l" t="t" r="r" b="b"/>
            <a:pathLst>
              <a:path w="1240154" h="330200">
                <a:moveTo>
                  <a:pt x="1164286" y="30844"/>
                </a:moveTo>
                <a:lnTo>
                  <a:pt x="0" y="317423"/>
                </a:lnTo>
                <a:lnTo>
                  <a:pt x="3048" y="329755"/>
                </a:lnTo>
                <a:lnTo>
                  <a:pt x="1167307" y="43152"/>
                </a:lnTo>
                <a:lnTo>
                  <a:pt x="1164286" y="30844"/>
                </a:lnTo>
                <a:close/>
              </a:path>
              <a:path w="1240154" h="330200">
                <a:moveTo>
                  <a:pt x="1229174" y="27800"/>
                </a:moveTo>
                <a:lnTo>
                  <a:pt x="1176655" y="27800"/>
                </a:lnTo>
                <a:lnTo>
                  <a:pt x="1179576" y="40131"/>
                </a:lnTo>
                <a:lnTo>
                  <a:pt x="1167307" y="43152"/>
                </a:lnTo>
                <a:lnTo>
                  <a:pt x="1174877" y="73990"/>
                </a:lnTo>
                <a:lnTo>
                  <a:pt x="1229174" y="27800"/>
                </a:lnTo>
                <a:close/>
              </a:path>
              <a:path w="1240154" h="330200">
                <a:moveTo>
                  <a:pt x="1176655" y="27800"/>
                </a:moveTo>
                <a:lnTo>
                  <a:pt x="1164286" y="30844"/>
                </a:lnTo>
                <a:lnTo>
                  <a:pt x="1167307" y="43152"/>
                </a:lnTo>
                <a:lnTo>
                  <a:pt x="1179576" y="40131"/>
                </a:lnTo>
                <a:lnTo>
                  <a:pt x="1176655" y="27800"/>
                </a:lnTo>
                <a:close/>
              </a:path>
              <a:path w="1240154" h="330200">
                <a:moveTo>
                  <a:pt x="1156715" y="0"/>
                </a:moveTo>
                <a:lnTo>
                  <a:pt x="1164286" y="30844"/>
                </a:lnTo>
                <a:lnTo>
                  <a:pt x="1176655" y="27800"/>
                </a:lnTo>
                <a:lnTo>
                  <a:pt x="1229174" y="27800"/>
                </a:lnTo>
                <a:lnTo>
                  <a:pt x="1239774" y="18783"/>
                </a:lnTo>
                <a:lnTo>
                  <a:pt x="11567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0" name="object 20"/>
          <p:cNvSpPr txBox="1"/>
          <p:nvPr/>
        </p:nvSpPr>
        <p:spPr>
          <a:xfrm>
            <a:off x="1829753" y="5414924"/>
            <a:ext cx="1373981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350" spc="-8" dirty="0">
                <a:solidFill>
                  <a:srgbClr val="175E53"/>
                </a:solidFill>
                <a:latin typeface="Calibri"/>
                <a:cs typeface="Calibri"/>
              </a:rPr>
              <a:t>Normalize </a:t>
            </a:r>
            <a:r>
              <a:rPr sz="1350" spc="-4" dirty="0">
                <a:solidFill>
                  <a:srgbClr val="175E53"/>
                </a:solidFill>
                <a:latin typeface="Calibri"/>
                <a:cs typeface="Calibri"/>
              </a:rPr>
              <a:t>by</a:t>
            </a:r>
            <a:r>
              <a:rPr sz="1350" spc="-19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350" spc="-4" dirty="0">
                <a:solidFill>
                  <a:srgbClr val="175E53"/>
                </a:solidFill>
                <a:latin typeface="Calibri"/>
                <a:cs typeface="Calibri"/>
              </a:rPr>
              <a:t>scalar </a:t>
            </a:r>
            <a:r>
              <a:rPr sz="1350" spc="-296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175E53"/>
                </a:solidFill>
                <a:latin typeface="Calibri"/>
                <a:cs typeface="Calibri"/>
              </a:rPr>
              <a:t>mean</a:t>
            </a:r>
            <a:r>
              <a:rPr sz="1350" spc="-26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350" spc="-4" dirty="0">
                <a:solidFill>
                  <a:srgbClr val="175E53"/>
                </a:solidFill>
                <a:latin typeface="Calibri"/>
                <a:cs typeface="Calibri"/>
              </a:rPr>
              <a:t>and</a:t>
            </a:r>
            <a:r>
              <a:rPr sz="1350" spc="-11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350" spc="-4" dirty="0">
                <a:solidFill>
                  <a:srgbClr val="175E53"/>
                </a:solidFill>
                <a:latin typeface="Calibri"/>
                <a:cs typeface="Calibri"/>
              </a:rPr>
              <a:t>variance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913757" y="4914900"/>
            <a:ext cx="3600450" cy="970598"/>
          </a:xfrm>
          <a:custGeom>
            <a:avLst/>
            <a:gdLst/>
            <a:ahLst/>
            <a:cxnLst/>
            <a:rect l="l" t="t" r="r" b="b"/>
            <a:pathLst>
              <a:path w="4800600" h="1294129">
                <a:moveTo>
                  <a:pt x="4800600" y="0"/>
                </a:moveTo>
                <a:lnTo>
                  <a:pt x="0" y="0"/>
                </a:lnTo>
                <a:lnTo>
                  <a:pt x="0" y="1293876"/>
                </a:lnTo>
                <a:lnTo>
                  <a:pt x="4800600" y="1293876"/>
                </a:lnTo>
                <a:lnTo>
                  <a:pt x="4800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DBD350-DA99-40BF-8476-C81DE9F76876}"/>
              </a:ext>
            </a:extLst>
          </p:cNvPr>
          <p:cNvSpPr txBox="1"/>
          <p:nvPr/>
        </p:nvSpPr>
        <p:spPr>
          <a:xfrm>
            <a:off x="4838510" y="5065895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Cambria Math"/>
                <a:cs typeface="Cambria Math"/>
              </a:rPr>
              <a:t>∗</a:t>
            </a:r>
            <a:r>
              <a:rPr lang="en-US" sz="1800" spc="-19" dirty="0">
                <a:latin typeface="Cambria Math"/>
                <a:cs typeface="Cambria Math"/>
              </a:rPr>
              <a:t> </a:t>
            </a:r>
            <a:r>
              <a:rPr lang="en-US" sz="1800" dirty="0">
                <a:latin typeface="Cambria Math"/>
                <a:cs typeface="Cambria Math"/>
              </a:rPr>
              <a:t>𝛾</a:t>
            </a:r>
            <a:r>
              <a:rPr lang="en-US" sz="1800" spc="30" dirty="0">
                <a:latin typeface="Cambria Math"/>
                <a:cs typeface="Cambria Math"/>
              </a:rPr>
              <a:t> </a:t>
            </a:r>
            <a:r>
              <a:rPr lang="en-US" sz="1800" dirty="0">
                <a:latin typeface="Cambria Math"/>
                <a:cs typeface="Cambria Math"/>
              </a:rPr>
              <a:t>+</a:t>
            </a:r>
            <a:r>
              <a:rPr lang="en-US" sz="1800" spc="-30" dirty="0">
                <a:latin typeface="Cambria Math"/>
                <a:cs typeface="Cambria Math"/>
              </a:rPr>
              <a:t> </a:t>
            </a:r>
            <a:r>
              <a:rPr lang="en-US" sz="1800" dirty="0">
                <a:latin typeface="Cambria Math"/>
                <a:cs typeface="Cambria Math"/>
              </a:rPr>
              <a:t>𝛽</a:t>
            </a:r>
            <a:endParaRPr lang="en-US" dirty="0"/>
          </a:p>
        </p:txBody>
      </p:sp>
      <p:sp>
        <p:nvSpPr>
          <p:cNvPr id="27" name="object 19">
            <a:extLst>
              <a:ext uri="{FF2B5EF4-FFF2-40B4-BE49-F238E27FC236}">
                <a16:creationId xmlns:a16="http://schemas.microsoft.com/office/drawing/2014/main" id="{E778C00F-0BB0-4A37-95EC-17254D8509F7}"/>
              </a:ext>
            </a:extLst>
          </p:cNvPr>
          <p:cNvSpPr txBox="1"/>
          <p:nvPr/>
        </p:nvSpPr>
        <p:spPr>
          <a:xfrm>
            <a:off x="6116479" y="5414924"/>
            <a:ext cx="1861661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350" spc="-8" dirty="0">
                <a:solidFill>
                  <a:srgbClr val="175E53"/>
                </a:solidFill>
                <a:latin typeface="Calibri"/>
                <a:cs typeface="Calibri"/>
              </a:rPr>
              <a:t>Modulate</a:t>
            </a:r>
            <a:r>
              <a:rPr sz="1350" spc="4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350" spc="-4" dirty="0">
                <a:solidFill>
                  <a:srgbClr val="175E53"/>
                </a:solidFill>
                <a:latin typeface="Calibri"/>
                <a:cs typeface="Calibri"/>
              </a:rPr>
              <a:t>by</a:t>
            </a:r>
            <a:r>
              <a:rPr sz="1350" spc="4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175E53"/>
                </a:solidFill>
                <a:latin typeface="Calibri"/>
                <a:cs typeface="Calibri"/>
              </a:rPr>
              <a:t>learned </a:t>
            </a:r>
            <a:r>
              <a:rPr sz="1350" spc="4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350" spc="-4" dirty="0">
                <a:solidFill>
                  <a:srgbClr val="175E53"/>
                </a:solidFill>
                <a:latin typeface="Calibri"/>
                <a:cs typeface="Calibri"/>
              </a:rPr>
              <a:t>elementwise</a:t>
            </a:r>
            <a:r>
              <a:rPr sz="1350" spc="-15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350" spc="-8" dirty="0">
                <a:solidFill>
                  <a:srgbClr val="175E53"/>
                </a:solidFill>
                <a:latin typeface="Calibri"/>
                <a:cs typeface="Calibri"/>
              </a:rPr>
              <a:t>gain </a:t>
            </a:r>
            <a:r>
              <a:rPr sz="1350" dirty="0">
                <a:solidFill>
                  <a:srgbClr val="175E53"/>
                </a:solidFill>
                <a:latin typeface="Calibri"/>
                <a:cs typeface="Calibri"/>
              </a:rPr>
              <a:t>and</a:t>
            </a:r>
            <a:r>
              <a:rPr sz="1350" spc="-4" dirty="0">
                <a:solidFill>
                  <a:srgbClr val="175E53"/>
                </a:solidFill>
                <a:latin typeface="Calibri"/>
                <a:cs typeface="Calibri"/>
              </a:rPr>
              <a:t> bias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8" name="object 20">
            <a:extLst>
              <a:ext uri="{FF2B5EF4-FFF2-40B4-BE49-F238E27FC236}">
                <a16:creationId xmlns:a16="http://schemas.microsoft.com/office/drawing/2014/main" id="{F8B94F33-7507-4448-8223-C4CB2E982829}"/>
              </a:ext>
            </a:extLst>
          </p:cNvPr>
          <p:cNvSpPr/>
          <p:nvPr/>
        </p:nvSpPr>
        <p:spPr>
          <a:xfrm>
            <a:off x="5313807" y="5440032"/>
            <a:ext cx="601980" cy="239554"/>
          </a:xfrm>
          <a:custGeom>
            <a:avLst/>
            <a:gdLst/>
            <a:ahLst/>
            <a:cxnLst/>
            <a:rect l="l" t="t" r="r" b="b"/>
            <a:pathLst>
              <a:path w="802640" h="319404">
                <a:moveTo>
                  <a:pt x="73437" y="29670"/>
                </a:moveTo>
                <a:lnTo>
                  <a:pt x="68923" y="41553"/>
                </a:lnTo>
                <a:lnTo>
                  <a:pt x="797814" y="319214"/>
                </a:lnTo>
                <a:lnTo>
                  <a:pt x="802385" y="307352"/>
                </a:lnTo>
                <a:lnTo>
                  <a:pt x="73437" y="29670"/>
                </a:lnTo>
                <a:close/>
              </a:path>
              <a:path w="802640" h="319404">
                <a:moveTo>
                  <a:pt x="84708" y="0"/>
                </a:moveTo>
                <a:lnTo>
                  <a:pt x="0" y="8483"/>
                </a:lnTo>
                <a:lnTo>
                  <a:pt x="57657" y="71208"/>
                </a:lnTo>
                <a:lnTo>
                  <a:pt x="68923" y="41553"/>
                </a:lnTo>
                <a:lnTo>
                  <a:pt x="57023" y="37020"/>
                </a:lnTo>
                <a:lnTo>
                  <a:pt x="61595" y="25158"/>
                </a:lnTo>
                <a:lnTo>
                  <a:pt x="75151" y="25158"/>
                </a:lnTo>
                <a:lnTo>
                  <a:pt x="84708" y="0"/>
                </a:lnTo>
                <a:close/>
              </a:path>
              <a:path w="802640" h="319404">
                <a:moveTo>
                  <a:pt x="61595" y="25158"/>
                </a:moveTo>
                <a:lnTo>
                  <a:pt x="57023" y="37020"/>
                </a:lnTo>
                <a:lnTo>
                  <a:pt x="68923" y="41553"/>
                </a:lnTo>
                <a:lnTo>
                  <a:pt x="73437" y="29670"/>
                </a:lnTo>
                <a:lnTo>
                  <a:pt x="61595" y="25158"/>
                </a:lnTo>
                <a:close/>
              </a:path>
              <a:path w="802640" h="319404">
                <a:moveTo>
                  <a:pt x="75151" y="25158"/>
                </a:moveTo>
                <a:lnTo>
                  <a:pt x="61595" y="25158"/>
                </a:lnTo>
                <a:lnTo>
                  <a:pt x="73437" y="29670"/>
                </a:lnTo>
                <a:lnTo>
                  <a:pt x="75151" y="2515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4BA65D0-4C0A-40F7-A052-62AFB30FAEAA}"/>
              </a:ext>
            </a:extLst>
          </p:cNvPr>
          <p:cNvSpPr txBox="1"/>
          <p:nvPr/>
        </p:nvSpPr>
        <p:spPr>
          <a:xfrm>
            <a:off x="0" y="6581001"/>
            <a:ext cx="930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Hewitt</a:t>
            </a:r>
          </a:p>
        </p:txBody>
      </p:sp>
      <p:sp>
        <p:nvSpPr>
          <p:cNvPr id="33" name="Title 25">
            <a:extLst>
              <a:ext uri="{FF2B5EF4-FFF2-40B4-BE49-F238E27FC236}">
                <a16:creationId xmlns:a16="http://schemas.microsoft.com/office/drawing/2014/main" id="{1B237C73-5F88-4C6D-ADC6-5FCBB6484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984885"/>
          </a:xfrm>
        </p:spPr>
        <p:txBody>
          <a:bodyPr/>
          <a:lstStyle/>
          <a:p>
            <a:r>
              <a:rPr lang="en-US" sz="3200" b="0" spc="4" dirty="0">
                <a:latin typeface="+mj-lt"/>
                <a:cs typeface="Calibri"/>
              </a:rPr>
              <a:t>The Transformer</a:t>
            </a:r>
            <a:r>
              <a:rPr lang="en-US" sz="3200" b="0" dirty="0">
                <a:latin typeface="+mj-lt"/>
                <a:cs typeface="Calibri"/>
              </a:rPr>
              <a:t> </a:t>
            </a:r>
            <a:r>
              <a:rPr lang="en-US" sz="3200" b="0" spc="4" dirty="0">
                <a:latin typeface="+mj-lt"/>
                <a:cs typeface="Calibri"/>
              </a:rPr>
              <a:t>Encoder:</a:t>
            </a:r>
            <a:r>
              <a:rPr lang="en-US" sz="3200" b="0" spc="19" dirty="0">
                <a:latin typeface="+mj-lt"/>
                <a:cs typeface="Calibri"/>
              </a:rPr>
              <a:t> </a:t>
            </a:r>
            <a:br>
              <a:rPr lang="en-US" sz="3200" b="0" spc="19" dirty="0">
                <a:latin typeface="+mj-lt"/>
                <a:cs typeface="Calibri"/>
              </a:rPr>
            </a:br>
            <a:r>
              <a:rPr lang="en-US" sz="3200" spc="4" dirty="0">
                <a:latin typeface="+mj-lt"/>
              </a:rPr>
              <a:t>Layer </a:t>
            </a:r>
            <a:r>
              <a:rPr lang="en-US" sz="3200" spc="8" dirty="0">
                <a:latin typeface="+mj-lt"/>
              </a:rPr>
              <a:t>normalization</a:t>
            </a:r>
            <a:r>
              <a:rPr lang="en-US" sz="3200" spc="244" dirty="0">
                <a:latin typeface="+mj-lt"/>
              </a:rPr>
              <a:t> </a:t>
            </a:r>
            <a:r>
              <a:rPr lang="en-US" sz="3200" b="0" spc="4" dirty="0">
                <a:latin typeface="+mj-lt"/>
                <a:cs typeface="Calibri"/>
              </a:rPr>
              <a:t>[</a:t>
            </a:r>
            <a:r>
              <a:rPr lang="en-US" sz="3200" b="0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+mj-lt"/>
                <a:cs typeface="Calibri"/>
                <a:hlinkClick r:id="rId3"/>
              </a:rPr>
              <a:t>Ba et al.,</a:t>
            </a:r>
            <a:r>
              <a:rPr lang="en-US" sz="3200" b="0" u="heavy" spc="-11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+mj-lt"/>
                <a:cs typeface="Calibri"/>
                <a:hlinkClick r:id="rId3"/>
              </a:rPr>
              <a:t> </a:t>
            </a:r>
            <a:r>
              <a:rPr lang="en-US" sz="3200" b="0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+mj-lt"/>
                <a:cs typeface="Calibri"/>
                <a:hlinkClick r:id="rId3"/>
              </a:rPr>
              <a:t>2016</a:t>
            </a:r>
            <a:r>
              <a:rPr lang="en-US" sz="3200" b="0" spc="4" dirty="0">
                <a:latin typeface="+mj-lt"/>
                <a:cs typeface="Calibri"/>
              </a:rPr>
              <a:t>]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798271" y="1673714"/>
            <a:ext cx="7627974" cy="2571056"/>
          </a:xfrm>
          <a:prstGeom prst="rect">
            <a:avLst/>
          </a:prstGeom>
        </p:spPr>
        <p:txBody>
          <a:bodyPr vert="horz" wrap="square" lIns="0" tIns="63341" rIns="0" bIns="0" rtlCol="0">
            <a:spAutoFit/>
          </a:bodyPr>
          <a:lstStyle/>
          <a:p>
            <a:pPr marL="285750" indent="-257651">
              <a:spcBef>
                <a:spcPts val="499"/>
              </a:spcBef>
              <a:buClr>
                <a:srgbClr val="8B1515"/>
              </a:buClr>
              <a:buFont typeface="Times New Roman"/>
              <a:buChar char="•"/>
              <a:tabLst>
                <a:tab pos="285274" algn="l"/>
                <a:tab pos="286226" algn="l"/>
              </a:tabLst>
            </a:pPr>
            <a:r>
              <a:rPr sz="1725" b="1" spc="-4" dirty="0">
                <a:latin typeface="Calibri"/>
                <a:cs typeface="Calibri"/>
              </a:rPr>
              <a:t>“Scaled Dot</a:t>
            </a:r>
            <a:r>
              <a:rPr sz="1725" b="1" dirty="0">
                <a:latin typeface="Calibri"/>
                <a:cs typeface="Calibri"/>
              </a:rPr>
              <a:t> </a:t>
            </a:r>
            <a:r>
              <a:rPr sz="1725" b="1" spc="-4" dirty="0">
                <a:latin typeface="Calibri"/>
                <a:cs typeface="Calibri"/>
              </a:rPr>
              <a:t>Product”</a:t>
            </a:r>
            <a:r>
              <a:rPr sz="1725" b="1" spc="11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attention</a:t>
            </a:r>
            <a:r>
              <a:rPr sz="1725" spc="15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is</a:t>
            </a:r>
            <a:r>
              <a:rPr sz="1725" spc="-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a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final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variation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to aid in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Transformer</a:t>
            </a:r>
            <a:r>
              <a:rPr sz="1725" spc="-19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training.</a:t>
            </a:r>
          </a:p>
          <a:p>
            <a:pPr marL="285750" marR="279559" indent="-257651">
              <a:lnSpc>
                <a:spcPts val="2063"/>
              </a:lnSpc>
              <a:spcBef>
                <a:spcPts val="499"/>
              </a:spcBef>
              <a:buClr>
                <a:srgbClr val="8B1515"/>
              </a:buClr>
              <a:buFont typeface="Times New Roman"/>
              <a:buChar char="•"/>
              <a:tabLst>
                <a:tab pos="285274" algn="l"/>
                <a:tab pos="286226" algn="l"/>
              </a:tabLst>
            </a:pPr>
            <a:r>
              <a:rPr lang="en-US" sz="1725" dirty="0">
                <a:latin typeface="Calibri"/>
                <a:cs typeface="Calibri"/>
              </a:rPr>
              <a:t>When</a:t>
            </a:r>
            <a:r>
              <a:rPr lang="en-US" sz="1725" spc="-4" dirty="0">
                <a:latin typeface="Calibri"/>
                <a:cs typeface="Calibri"/>
              </a:rPr>
              <a:t> dimensionality</a:t>
            </a:r>
            <a:r>
              <a:rPr lang="en-US" sz="1725" spc="11" dirty="0">
                <a:latin typeface="Calibri"/>
                <a:cs typeface="Calibri"/>
              </a:rPr>
              <a:t> </a:t>
            </a:r>
            <a:r>
              <a:rPr lang="en-US" sz="1725" dirty="0">
                <a:latin typeface="Cambria Math"/>
                <a:cs typeface="Cambria Math"/>
              </a:rPr>
              <a:t>𝑑</a:t>
            </a:r>
            <a:r>
              <a:rPr lang="en-US" sz="1725" spc="79" dirty="0">
                <a:latin typeface="Cambria Math"/>
                <a:cs typeface="Cambria Math"/>
              </a:rPr>
              <a:t> </a:t>
            </a:r>
            <a:r>
              <a:rPr lang="en-US" sz="1725" spc="-4" dirty="0">
                <a:latin typeface="Calibri"/>
                <a:cs typeface="Calibri"/>
              </a:rPr>
              <a:t>becomes</a:t>
            </a:r>
            <a:r>
              <a:rPr lang="en-US" sz="1725" spc="11" dirty="0">
                <a:latin typeface="Calibri"/>
                <a:cs typeface="Calibri"/>
              </a:rPr>
              <a:t> </a:t>
            </a:r>
            <a:r>
              <a:rPr lang="en-US" sz="1725" dirty="0">
                <a:latin typeface="Calibri"/>
                <a:cs typeface="Calibri"/>
              </a:rPr>
              <a:t>large, </a:t>
            </a:r>
            <a:r>
              <a:rPr lang="en-US" sz="1725" spc="-4" dirty="0">
                <a:latin typeface="Calibri"/>
                <a:cs typeface="Calibri"/>
              </a:rPr>
              <a:t>dot</a:t>
            </a:r>
            <a:r>
              <a:rPr lang="en-US" sz="1725" dirty="0">
                <a:latin typeface="Calibri"/>
                <a:cs typeface="Calibri"/>
              </a:rPr>
              <a:t> </a:t>
            </a:r>
            <a:r>
              <a:rPr lang="en-US" sz="1725" spc="-4" dirty="0">
                <a:latin typeface="Calibri"/>
                <a:cs typeface="Calibri"/>
              </a:rPr>
              <a:t>products</a:t>
            </a:r>
            <a:r>
              <a:rPr lang="en-US" sz="1725" spc="11" dirty="0">
                <a:latin typeface="Calibri"/>
                <a:cs typeface="Calibri"/>
              </a:rPr>
              <a:t> </a:t>
            </a:r>
            <a:r>
              <a:rPr lang="en-US" sz="1725" dirty="0">
                <a:latin typeface="Calibri"/>
                <a:cs typeface="Calibri"/>
              </a:rPr>
              <a:t>between</a:t>
            </a:r>
            <a:r>
              <a:rPr lang="en-US" sz="1725" spc="8" dirty="0">
                <a:latin typeface="Calibri"/>
                <a:cs typeface="Calibri"/>
              </a:rPr>
              <a:t> </a:t>
            </a:r>
            <a:r>
              <a:rPr lang="en-US" sz="1725" dirty="0">
                <a:latin typeface="Calibri"/>
                <a:cs typeface="Calibri"/>
              </a:rPr>
              <a:t>vectors</a:t>
            </a:r>
            <a:r>
              <a:rPr lang="en-US" sz="1725" spc="4" dirty="0">
                <a:latin typeface="Calibri"/>
                <a:cs typeface="Calibri"/>
              </a:rPr>
              <a:t> </a:t>
            </a:r>
            <a:r>
              <a:rPr lang="en-US" sz="1725" spc="-379" dirty="0">
                <a:latin typeface="Calibri"/>
                <a:cs typeface="Calibri"/>
              </a:rPr>
              <a:t> </a:t>
            </a:r>
            <a:r>
              <a:rPr lang="en-US" sz="1725" spc="-4" dirty="0">
                <a:latin typeface="Calibri"/>
                <a:cs typeface="Calibri"/>
              </a:rPr>
              <a:t>become</a:t>
            </a:r>
            <a:r>
              <a:rPr lang="en-US" sz="1725" spc="4" dirty="0">
                <a:latin typeface="Calibri"/>
                <a:cs typeface="Calibri"/>
              </a:rPr>
              <a:t> </a:t>
            </a:r>
            <a:r>
              <a:rPr lang="en-US" sz="1725" dirty="0">
                <a:latin typeface="Calibri"/>
                <a:cs typeface="Calibri"/>
              </a:rPr>
              <a:t>large, inputs</a:t>
            </a:r>
            <a:r>
              <a:rPr lang="en-US" sz="1725" spc="8" dirty="0">
                <a:latin typeface="Calibri"/>
                <a:cs typeface="Calibri"/>
              </a:rPr>
              <a:t> </a:t>
            </a:r>
            <a:r>
              <a:rPr lang="en-US" sz="1725" dirty="0">
                <a:latin typeface="Calibri"/>
                <a:cs typeface="Calibri"/>
              </a:rPr>
              <a:t>to the</a:t>
            </a:r>
            <a:r>
              <a:rPr lang="en-US" sz="1725" spc="15" dirty="0">
                <a:latin typeface="Calibri"/>
                <a:cs typeface="Calibri"/>
              </a:rPr>
              <a:t> </a:t>
            </a:r>
            <a:r>
              <a:rPr lang="en-US" sz="1725" spc="-4" dirty="0" err="1">
                <a:latin typeface="Calibri"/>
                <a:cs typeface="Calibri"/>
              </a:rPr>
              <a:t>softmax</a:t>
            </a:r>
            <a:r>
              <a:rPr lang="en-US" sz="1725" spc="-8" dirty="0">
                <a:latin typeface="Calibri"/>
                <a:cs typeface="Calibri"/>
              </a:rPr>
              <a:t> </a:t>
            </a:r>
            <a:r>
              <a:rPr lang="en-US" sz="1725" spc="-4" dirty="0">
                <a:latin typeface="Calibri"/>
                <a:cs typeface="Calibri"/>
              </a:rPr>
              <a:t>function</a:t>
            </a:r>
            <a:r>
              <a:rPr lang="en-US" sz="1725" spc="4" dirty="0">
                <a:latin typeface="Calibri"/>
                <a:cs typeface="Calibri"/>
              </a:rPr>
              <a:t> </a:t>
            </a:r>
            <a:r>
              <a:rPr lang="en-US" sz="1725" dirty="0">
                <a:latin typeface="Calibri"/>
                <a:cs typeface="Calibri"/>
              </a:rPr>
              <a:t>can</a:t>
            </a:r>
            <a:r>
              <a:rPr lang="en-US" sz="1725" spc="4" dirty="0">
                <a:latin typeface="Calibri"/>
                <a:cs typeface="Calibri"/>
              </a:rPr>
              <a:t> </a:t>
            </a:r>
            <a:r>
              <a:rPr lang="en-US" sz="1725" spc="-4" dirty="0">
                <a:latin typeface="Calibri"/>
                <a:cs typeface="Calibri"/>
              </a:rPr>
              <a:t>be</a:t>
            </a:r>
            <a:r>
              <a:rPr lang="en-US" sz="1725" spc="4" dirty="0">
                <a:latin typeface="Calibri"/>
                <a:cs typeface="Calibri"/>
              </a:rPr>
              <a:t> </a:t>
            </a:r>
            <a:r>
              <a:rPr lang="en-US" sz="1725" dirty="0">
                <a:latin typeface="Calibri"/>
                <a:cs typeface="Calibri"/>
              </a:rPr>
              <a:t>large,</a:t>
            </a:r>
            <a:r>
              <a:rPr lang="en-US" sz="1725" spc="-4" dirty="0">
                <a:latin typeface="Calibri"/>
                <a:cs typeface="Calibri"/>
              </a:rPr>
              <a:t> </a:t>
            </a:r>
            <a:r>
              <a:rPr lang="en-US" sz="1725" dirty="0">
                <a:latin typeface="Calibri"/>
                <a:cs typeface="Calibri"/>
              </a:rPr>
              <a:t>making</a:t>
            </a:r>
            <a:r>
              <a:rPr lang="en-US" sz="1725" spc="4" dirty="0">
                <a:latin typeface="Calibri"/>
                <a:cs typeface="Calibri"/>
              </a:rPr>
              <a:t> </a:t>
            </a:r>
            <a:r>
              <a:rPr lang="en-US" sz="1725" dirty="0">
                <a:latin typeface="Calibri"/>
                <a:cs typeface="Calibri"/>
              </a:rPr>
              <a:t>gradients</a:t>
            </a:r>
            <a:r>
              <a:rPr lang="en-US" sz="1725" spc="-4" dirty="0">
                <a:latin typeface="Calibri"/>
                <a:cs typeface="Calibri"/>
              </a:rPr>
              <a:t> small.</a:t>
            </a:r>
            <a:endParaRPr lang="en-US" sz="1725" dirty="0">
              <a:latin typeface="Calibri"/>
              <a:cs typeface="Calibri"/>
            </a:endParaRPr>
          </a:p>
          <a:p>
            <a:pPr marL="285750" indent="-257651">
              <a:spcBef>
                <a:spcPts val="416"/>
              </a:spcBef>
              <a:buClr>
                <a:srgbClr val="8B1515"/>
              </a:buClr>
              <a:buFont typeface="Times New Roman"/>
              <a:buChar char="•"/>
              <a:tabLst>
                <a:tab pos="285274" algn="l"/>
                <a:tab pos="286226" algn="l"/>
              </a:tabLst>
            </a:pPr>
            <a:endParaRPr lang="en-US" sz="1725" dirty="0">
              <a:latin typeface="Calibri"/>
              <a:cs typeface="Calibri"/>
            </a:endParaRPr>
          </a:p>
          <a:p>
            <a:pPr marL="285750" indent="-257651">
              <a:spcBef>
                <a:spcPts val="416"/>
              </a:spcBef>
              <a:buClr>
                <a:srgbClr val="8B1515"/>
              </a:buClr>
              <a:buFont typeface="Times New Roman"/>
              <a:buChar char="•"/>
              <a:tabLst>
                <a:tab pos="285274" algn="l"/>
                <a:tab pos="286226" algn="l"/>
              </a:tabLst>
            </a:pPr>
            <a:r>
              <a:rPr sz="1725" dirty="0">
                <a:latin typeface="Calibri"/>
                <a:cs typeface="Calibri"/>
              </a:rPr>
              <a:t>Instead </a:t>
            </a:r>
            <a:r>
              <a:rPr sz="1725" spc="-4" dirty="0">
                <a:latin typeface="Calibri"/>
                <a:cs typeface="Calibri"/>
              </a:rPr>
              <a:t>of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the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self-attention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function</a:t>
            </a:r>
            <a:r>
              <a:rPr sz="1725" dirty="0">
                <a:latin typeface="Calibri"/>
                <a:cs typeface="Calibri"/>
              </a:rPr>
              <a:t> we’ve </a:t>
            </a:r>
            <a:r>
              <a:rPr sz="1725" spc="-4" dirty="0">
                <a:latin typeface="Calibri"/>
                <a:cs typeface="Calibri"/>
              </a:rPr>
              <a:t>seen:</a:t>
            </a:r>
            <a:endParaRPr sz="1725" dirty="0">
              <a:latin typeface="Calibri"/>
              <a:cs typeface="Calibri"/>
            </a:endParaRPr>
          </a:p>
          <a:p>
            <a:pPr marL="115729" algn="ctr">
              <a:lnSpc>
                <a:spcPts val="1489"/>
              </a:lnSpc>
              <a:spcBef>
                <a:spcPts val="649"/>
              </a:spcBef>
              <a:tabLst>
                <a:tab pos="1178719" algn="l"/>
                <a:tab pos="2024539" algn="l"/>
                <a:tab pos="3111818" algn="l"/>
              </a:tabLst>
            </a:pPr>
            <a:r>
              <a:rPr sz="1725" spc="-8" dirty="0">
                <a:latin typeface="Cambria Math"/>
                <a:cs typeface="Cambria Math"/>
              </a:rPr>
              <a:t>output</a:t>
            </a:r>
            <a:r>
              <a:rPr sz="1856" spc="-11" baseline="-15151" dirty="0">
                <a:latin typeface="Cambria Math"/>
                <a:cs typeface="Cambria Math"/>
              </a:rPr>
              <a:t>𝑃</a:t>
            </a:r>
            <a:r>
              <a:rPr sz="1856" spc="410" baseline="-15151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=	softmax	</a:t>
            </a:r>
            <a:r>
              <a:rPr sz="1725" spc="98" dirty="0">
                <a:latin typeface="Cambria Math"/>
                <a:cs typeface="Cambria Math"/>
              </a:rPr>
              <a:t>𝑋𝑄</a:t>
            </a:r>
            <a:r>
              <a:rPr sz="1856" spc="146" baseline="-15151" dirty="0">
                <a:latin typeface="Cambria Math"/>
                <a:cs typeface="Cambria Math"/>
              </a:rPr>
              <a:t>𝑃</a:t>
            </a:r>
            <a:r>
              <a:rPr sz="1725" spc="98" dirty="0">
                <a:latin typeface="Cambria Math"/>
                <a:cs typeface="Cambria Math"/>
              </a:rPr>
              <a:t>𝐾</a:t>
            </a:r>
            <a:r>
              <a:rPr sz="1856" spc="146" baseline="31986" dirty="0">
                <a:latin typeface="Cambria Math"/>
                <a:cs typeface="Cambria Math"/>
              </a:rPr>
              <a:t>𝖳</a:t>
            </a:r>
            <a:r>
              <a:rPr sz="1725" spc="98" dirty="0">
                <a:latin typeface="Cambria Math"/>
                <a:cs typeface="Cambria Math"/>
              </a:rPr>
              <a:t>𝑋</a:t>
            </a:r>
            <a:r>
              <a:rPr sz="1856" spc="146" baseline="28619" dirty="0">
                <a:latin typeface="Cambria Math"/>
                <a:cs typeface="Cambria Math"/>
              </a:rPr>
              <a:t>𝖳	</a:t>
            </a:r>
            <a:r>
              <a:rPr sz="1725" dirty="0">
                <a:latin typeface="Cambria Math"/>
                <a:cs typeface="Cambria Math"/>
              </a:rPr>
              <a:t>∗</a:t>
            </a:r>
            <a:r>
              <a:rPr sz="1725" spc="-26" dirty="0">
                <a:latin typeface="Cambria Math"/>
                <a:cs typeface="Cambria Math"/>
              </a:rPr>
              <a:t> </a:t>
            </a:r>
            <a:r>
              <a:rPr sz="1725" spc="-116" dirty="0">
                <a:latin typeface="Cambria Math"/>
                <a:cs typeface="Cambria Math"/>
              </a:rPr>
              <a:t>𝑋𝑉</a:t>
            </a:r>
            <a:r>
              <a:rPr sz="1856" spc="-174" baseline="-15151" dirty="0">
                <a:latin typeface="Cambria Math"/>
                <a:cs typeface="Cambria Math"/>
              </a:rPr>
              <a:t>𝑃</a:t>
            </a:r>
            <a:endParaRPr sz="1856" baseline="-15151" dirty="0">
              <a:latin typeface="Cambria Math"/>
              <a:cs typeface="Cambria Math"/>
            </a:endParaRPr>
          </a:p>
          <a:p>
            <a:pPr marL="1564004" algn="ctr">
              <a:lnSpc>
                <a:spcPts val="904"/>
              </a:lnSpc>
            </a:pPr>
            <a:r>
              <a:rPr sz="1238" spc="-116" dirty="0">
                <a:latin typeface="Cambria Math"/>
                <a:cs typeface="Cambria Math"/>
              </a:rPr>
              <a:t>𝑃</a:t>
            </a:r>
            <a:endParaRPr sz="1238" dirty="0">
              <a:latin typeface="Cambria Math"/>
              <a:cs typeface="Cambria Math"/>
            </a:endParaRPr>
          </a:p>
          <a:p>
            <a:pPr marL="266224" indent="-266224">
              <a:spcBef>
                <a:spcPts val="619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86226" algn="l"/>
                <a:tab pos="3485198" algn="l"/>
              </a:tabLst>
            </a:pPr>
            <a:r>
              <a:rPr sz="1725" dirty="0">
                <a:latin typeface="Calibri"/>
                <a:cs typeface="Calibri"/>
              </a:rPr>
              <a:t>We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divide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the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attention</a:t>
            </a:r>
            <a:r>
              <a:rPr sz="1725" spc="15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scores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by	</a:t>
            </a:r>
            <a:r>
              <a:rPr sz="1725" spc="15" dirty="0">
                <a:latin typeface="Cambria Math"/>
                <a:cs typeface="Cambria Math"/>
              </a:rPr>
              <a:t>𝑑/ℎ</a:t>
            </a:r>
            <a:r>
              <a:rPr sz="1725" spc="15" dirty="0">
                <a:latin typeface="Calibri"/>
                <a:cs typeface="Calibri"/>
              </a:rPr>
              <a:t>,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to </a:t>
            </a:r>
            <a:r>
              <a:rPr sz="1725" spc="-4" dirty="0">
                <a:latin typeface="Calibri"/>
                <a:cs typeface="Calibri"/>
              </a:rPr>
              <a:t>stop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the</a:t>
            </a:r>
            <a:r>
              <a:rPr sz="1725" spc="15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scores</a:t>
            </a:r>
            <a:r>
              <a:rPr sz="1725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from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becoming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large</a:t>
            </a:r>
          </a:p>
          <a:p>
            <a:pPr marL="60008" algn="ctr">
              <a:spcBef>
                <a:spcPts val="90"/>
              </a:spcBef>
            </a:pPr>
            <a:r>
              <a:rPr sz="1725" spc="-4" dirty="0">
                <a:latin typeface="Calibri"/>
                <a:cs typeface="Calibri"/>
              </a:rPr>
              <a:t>just</a:t>
            </a:r>
            <a:r>
              <a:rPr sz="1725" dirty="0">
                <a:latin typeface="Calibri"/>
                <a:cs typeface="Calibri"/>
              </a:rPr>
              <a:t> as a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function of </a:t>
            </a:r>
            <a:r>
              <a:rPr sz="1725" spc="19" dirty="0">
                <a:latin typeface="Cambria Math"/>
                <a:cs typeface="Cambria Math"/>
              </a:rPr>
              <a:t>𝑑/ℎ</a:t>
            </a:r>
            <a:r>
              <a:rPr sz="1725" spc="38" dirty="0">
                <a:latin typeface="Cambria Math"/>
                <a:cs typeface="Cambria Math"/>
              </a:rPr>
              <a:t> </a:t>
            </a:r>
            <a:r>
              <a:rPr sz="1725" spc="-4" dirty="0">
                <a:latin typeface="Calibri"/>
                <a:cs typeface="Calibri"/>
              </a:rPr>
              <a:t>(The</a:t>
            </a:r>
            <a:r>
              <a:rPr sz="1725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dimensionality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divided by </a:t>
            </a:r>
            <a:r>
              <a:rPr sz="1725" spc="-4" dirty="0">
                <a:latin typeface="Calibri"/>
                <a:cs typeface="Calibri"/>
              </a:rPr>
              <a:t>the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number </a:t>
            </a:r>
            <a:r>
              <a:rPr sz="1725" dirty="0">
                <a:latin typeface="Calibri"/>
                <a:cs typeface="Calibri"/>
              </a:rPr>
              <a:t>of </a:t>
            </a:r>
            <a:r>
              <a:rPr sz="1725" spc="-4" dirty="0">
                <a:latin typeface="Calibri"/>
                <a:cs typeface="Calibri"/>
              </a:rPr>
              <a:t>heads.)</a:t>
            </a:r>
            <a:endParaRPr sz="1725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59796" y="3243768"/>
            <a:ext cx="1099185" cy="265271"/>
          </a:xfrm>
          <a:custGeom>
            <a:avLst/>
            <a:gdLst/>
            <a:ahLst/>
            <a:cxnLst/>
            <a:rect l="l" t="t" r="r" b="b"/>
            <a:pathLst>
              <a:path w="1465579" h="353695">
                <a:moveTo>
                  <a:pt x="1372483" y="0"/>
                </a:moveTo>
                <a:lnTo>
                  <a:pt x="1368927" y="11811"/>
                </a:lnTo>
                <a:lnTo>
                  <a:pt x="1385139" y="20214"/>
                </a:lnTo>
                <a:lnTo>
                  <a:pt x="1399280" y="32464"/>
                </a:lnTo>
                <a:lnTo>
                  <a:pt x="1421251" y="68453"/>
                </a:lnTo>
                <a:lnTo>
                  <a:pt x="1434617" y="117443"/>
                </a:lnTo>
                <a:lnTo>
                  <a:pt x="1439031" y="176911"/>
                </a:lnTo>
                <a:lnTo>
                  <a:pt x="1437931" y="207891"/>
                </a:lnTo>
                <a:lnTo>
                  <a:pt x="1429065" y="261993"/>
                </a:lnTo>
                <a:lnTo>
                  <a:pt x="1411325" y="305020"/>
                </a:lnTo>
                <a:lnTo>
                  <a:pt x="1385139" y="333353"/>
                </a:lnTo>
                <a:lnTo>
                  <a:pt x="1368927" y="341757"/>
                </a:lnTo>
                <a:lnTo>
                  <a:pt x="1372483" y="353568"/>
                </a:lnTo>
                <a:lnTo>
                  <a:pt x="1411932" y="332486"/>
                </a:lnTo>
                <a:lnTo>
                  <a:pt x="1441190" y="292735"/>
                </a:lnTo>
                <a:lnTo>
                  <a:pt x="1459303" y="239283"/>
                </a:lnTo>
                <a:lnTo>
                  <a:pt x="1465320" y="176784"/>
                </a:lnTo>
                <a:lnTo>
                  <a:pt x="1463817" y="144395"/>
                </a:lnTo>
                <a:lnTo>
                  <a:pt x="1451764" y="86379"/>
                </a:lnTo>
                <a:lnTo>
                  <a:pt x="1427829" y="38558"/>
                </a:lnTo>
                <a:lnTo>
                  <a:pt x="1393487" y="8217"/>
                </a:lnTo>
                <a:lnTo>
                  <a:pt x="1372483" y="0"/>
                </a:lnTo>
                <a:close/>
              </a:path>
              <a:path w="1465579" h="353695">
                <a:moveTo>
                  <a:pt x="92958" y="0"/>
                </a:moveTo>
                <a:lnTo>
                  <a:pt x="53445" y="21066"/>
                </a:lnTo>
                <a:lnTo>
                  <a:pt x="24124" y="60706"/>
                </a:lnTo>
                <a:lnTo>
                  <a:pt x="6058" y="114268"/>
                </a:lnTo>
                <a:lnTo>
                  <a:pt x="0" y="176911"/>
                </a:lnTo>
                <a:lnTo>
                  <a:pt x="1514" y="209170"/>
                </a:lnTo>
                <a:lnTo>
                  <a:pt x="13602" y="267134"/>
                </a:lnTo>
                <a:lnTo>
                  <a:pt x="37504" y="314956"/>
                </a:lnTo>
                <a:lnTo>
                  <a:pt x="71933" y="345348"/>
                </a:lnTo>
                <a:lnTo>
                  <a:pt x="92958" y="353568"/>
                </a:lnTo>
                <a:lnTo>
                  <a:pt x="96514" y="341757"/>
                </a:lnTo>
                <a:lnTo>
                  <a:pt x="80246" y="333353"/>
                </a:lnTo>
                <a:lnTo>
                  <a:pt x="66097" y="321103"/>
                </a:lnTo>
                <a:lnTo>
                  <a:pt x="44063" y="285115"/>
                </a:lnTo>
                <a:lnTo>
                  <a:pt x="30743" y="236251"/>
                </a:lnTo>
                <a:lnTo>
                  <a:pt x="26287" y="176784"/>
                </a:lnTo>
                <a:lnTo>
                  <a:pt x="27400" y="145855"/>
                </a:lnTo>
                <a:lnTo>
                  <a:pt x="36302" y="91650"/>
                </a:lnTo>
                <a:lnTo>
                  <a:pt x="54044" y="48547"/>
                </a:lnTo>
                <a:lnTo>
                  <a:pt x="80246" y="20214"/>
                </a:lnTo>
                <a:lnTo>
                  <a:pt x="96514" y="11811"/>
                </a:lnTo>
                <a:lnTo>
                  <a:pt x="929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4142803" y="3638146"/>
            <a:ext cx="526733" cy="272891"/>
          </a:xfrm>
          <a:custGeom>
            <a:avLst/>
            <a:gdLst/>
            <a:ahLst/>
            <a:cxnLst/>
            <a:rect l="l" t="t" r="r" b="b"/>
            <a:pathLst>
              <a:path w="702310" h="363854">
                <a:moveTo>
                  <a:pt x="702183" y="0"/>
                </a:moveTo>
                <a:lnTo>
                  <a:pt x="212978" y="0"/>
                </a:lnTo>
                <a:lnTo>
                  <a:pt x="183007" y="0"/>
                </a:lnTo>
                <a:lnTo>
                  <a:pt x="96265" y="325119"/>
                </a:lnTo>
                <a:lnTo>
                  <a:pt x="46862" y="214756"/>
                </a:lnTo>
                <a:lnTo>
                  <a:pt x="0" y="236219"/>
                </a:lnTo>
                <a:lnTo>
                  <a:pt x="4445" y="246887"/>
                </a:lnTo>
                <a:lnTo>
                  <a:pt x="28575" y="236219"/>
                </a:lnTo>
                <a:lnTo>
                  <a:pt x="87757" y="363346"/>
                </a:lnTo>
                <a:lnTo>
                  <a:pt x="101600" y="363346"/>
                </a:lnTo>
                <a:lnTo>
                  <a:pt x="194437" y="19050"/>
                </a:lnTo>
                <a:lnTo>
                  <a:pt x="223012" y="19050"/>
                </a:lnTo>
                <a:lnTo>
                  <a:pt x="223012" y="18287"/>
                </a:lnTo>
                <a:lnTo>
                  <a:pt x="702183" y="18287"/>
                </a:lnTo>
                <a:lnTo>
                  <a:pt x="70218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 txBox="1"/>
          <p:nvPr/>
        </p:nvSpPr>
        <p:spPr>
          <a:xfrm>
            <a:off x="2899315" y="4671060"/>
            <a:ext cx="1868329" cy="2750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  <a:tabLst>
                <a:tab pos="1091089" algn="l"/>
              </a:tabLst>
            </a:pPr>
            <a:r>
              <a:rPr sz="1725" spc="-8" dirty="0">
                <a:latin typeface="Cambria Math"/>
                <a:cs typeface="Cambria Math"/>
              </a:rPr>
              <a:t>output</a:t>
            </a:r>
            <a:r>
              <a:rPr sz="1856" spc="-11" baseline="-15151" dirty="0">
                <a:latin typeface="Cambria Math"/>
                <a:cs typeface="Cambria Math"/>
              </a:rPr>
              <a:t>𝑃</a:t>
            </a:r>
            <a:r>
              <a:rPr sz="1856" spc="410" baseline="-15151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=	softmax</a:t>
            </a:r>
            <a:endParaRPr sz="1725">
              <a:latin typeface="Cambria Math"/>
              <a:cs typeface="Cambria Math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91647" y="4619720"/>
            <a:ext cx="932974" cy="433864"/>
          </a:xfrm>
          <a:custGeom>
            <a:avLst/>
            <a:gdLst/>
            <a:ahLst/>
            <a:cxnLst/>
            <a:rect l="l" t="t" r="r" b="b"/>
            <a:pathLst>
              <a:path w="1243965" h="578485">
                <a:moveTo>
                  <a:pt x="110998" y="9525"/>
                </a:moveTo>
                <a:lnTo>
                  <a:pt x="64071" y="42595"/>
                </a:lnTo>
                <a:lnTo>
                  <a:pt x="30734" y="105664"/>
                </a:lnTo>
                <a:lnTo>
                  <a:pt x="17297" y="144627"/>
                </a:lnTo>
                <a:lnTo>
                  <a:pt x="7696" y="188163"/>
                </a:lnTo>
                <a:lnTo>
                  <a:pt x="1917" y="236258"/>
                </a:lnTo>
                <a:lnTo>
                  <a:pt x="0" y="289052"/>
                </a:lnTo>
                <a:lnTo>
                  <a:pt x="1917" y="341693"/>
                </a:lnTo>
                <a:lnTo>
                  <a:pt x="7696" y="389877"/>
                </a:lnTo>
                <a:lnTo>
                  <a:pt x="17297" y="433463"/>
                </a:lnTo>
                <a:lnTo>
                  <a:pt x="30734" y="472440"/>
                </a:lnTo>
                <a:lnTo>
                  <a:pt x="64071" y="535508"/>
                </a:lnTo>
                <a:lnTo>
                  <a:pt x="102743" y="578078"/>
                </a:lnTo>
                <a:lnTo>
                  <a:pt x="110998" y="568452"/>
                </a:lnTo>
                <a:lnTo>
                  <a:pt x="93700" y="549452"/>
                </a:lnTo>
                <a:lnTo>
                  <a:pt x="78003" y="525792"/>
                </a:lnTo>
                <a:lnTo>
                  <a:pt x="51308" y="464439"/>
                </a:lnTo>
                <a:lnTo>
                  <a:pt x="40970" y="427037"/>
                </a:lnTo>
                <a:lnTo>
                  <a:pt x="33591" y="385318"/>
                </a:lnTo>
                <a:lnTo>
                  <a:pt x="29159" y="339318"/>
                </a:lnTo>
                <a:lnTo>
                  <a:pt x="27686" y="288925"/>
                </a:lnTo>
                <a:lnTo>
                  <a:pt x="29159" y="238734"/>
                </a:lnTo>
                <a:lnTo>
                  <a:pt x="33591" y="192722"/>
                </a:lnTo>
                <a:lnTo>
                  <a:pt x="40970" y="151003"/>
                </a:lnTo>
                <a:lnTo>
                  <a:pt x="51308" y="113538"/>
                </a:lnTo>
                <a:lnTo>
                  <a:pt x="78003" y="52298"/>
                </a:lnTo>
                <a:lnTo>
                  <a:pt x="93700" y="28600"/>
                </a:lnTo>
                <a:lnTo>
                  <a:pt x="110998" y="9525"/>
                </a:lnTo>
                <a:close/>
              </a:path>
              <a:path w="1243965" h="578485">
                <a:moveTo>
                  <a:pt x="1121791" y="279654"/>
                </a:moveTo>
                <a:lnTo>
                  <a:pt x="120510" y="279654"/>
                </a:lnTo>
                <a:lnTo>
                  <a:pt x="120510" y="297942"/>
                </a:lnTo>
                <a:lnTo>
                  <a:pt x="1121791" y="297942"/>
                </a:lnTo>
                <a:lnTo>
                  <a:pt x="1121791" y="279654"/>
                </a:lnTo>
                <a:close/>
              </a:path>
              <a:path w="1243965" h="578485">
                <a:moveTo>
                  <a:pt x="1243584" y="288925"/>
                </a:moveTo>
                <a:lnTo>
                  <a:pt x="1241653" y="236258"/>
                </a:lnTo>
                <a:lnTo>
                  <a:pt x="1235875" y="188163"/>
                </a:lnTo>
                <a:lnTo>
                  <a:pt x="1226273" y="144627"/>
                </a:lnTo>
                <a:lnTo>
                  <a:pt x="1212850" y="105664"/>
                </a:lnTo>
                <a:lnTo>
                  <a:pt x="1179512" y="42595"/>
                </a:lnTo>
                <a:lnTo>
                  <a:pt x="1140841" y="0"/>
                </a:lnTo>
                <a:lnTo>
                  <a:pt x="1132586" y="9525"/>
                </a:lnTo>
                <a:lnTo>
                  <a:pt x="1149870" y="28600"/>
                </a:lnTo>
                <a:lnTo>
                  <a:pt x="1165567" y="52298"/>
                </a:lnTo>
                <a:lnTo>
                  <a:pt x="1192276" y="113538"/>
                </a:lnTo>
                <a:lnTo>
                  <a:pt x="1202601" y="151003"/>
                </a:lnTo>
                <a:lnTo>
                  <a:pt x="1209979" y="192722"/>
                </a:lnTo>
                <a:lnTo>
                  <a:pt x="1214412" y="238734"/>
                </a:lnTo>
                <a:lnTo>
                  <a:pt x="1215898" y="289052"/>
                </a:lnTo>
                <a:lnTo>
                  <a:pt x="1214412" y="339318"/>
                </a:lnTo>
                <a:lnTo>
                  <a:pt x="1209979" y="385318"/>
                </a:lnTo>
                <a:lnTo>
                  <a:pt x="1202601" y="427037"/>
                </a:lnTo>
                <a:lnTo>
                  <a:pt x="1192276" y="464439"/>
                </a:lnTo>
                <a:lnTo>
                  <a:pt x="1165567" y="525780"/>
                </a:lnTo>
                <a:lnTo>
                  <a:pt x="1132586" y="568452"/>
                </a:lnTo>
                <a:lnTo>
                  <a:pt x="1140841" y="578078"/>
                </a:lnTo>
                <a:lnTo>
                  <a:pt x="1179512" y="535508"/>
                </a:lnTo>
                <a:lnTo>
                  <a:pt x="1212850" y="472440"/>
                </a:lnTo>
                <a:lnTo>
                  <a:pt x="1226273" y="433463"/>
                </a:lnTo>
                <a:lnTo>
                  <a:pt x="1235875" y="389877"/>
                </a:lnTo>
                <a:lnTo>
                  <a:pt x="1241653" y="341693"/>
                </a:lnTo>
                <a:lnTo>
                  <a:pt x="1243584" y="2889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 txBox="1"/>
          <p:nvPr/>
        </p:nvSpPr>
        <p:spPr>
          <a:xfrm>
            <a:off x="5277802" y="4675632"/>
            <a:ext cx="87154" cy="168380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sz="1013" spc="-150" dirty="0">
                <a:latin typeface="Cambria Math"/>
                <a:cs typeface="Cambria Math"/>
              </a:rPr>
              <a:t>𝑃</a:t>
            </a:r>
            <a:endParaRPr sz="1013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54130" y="4601337"/>
            <a:ext cx="802481" cy="203005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28575">
              <a:spcBef>
                <a:spcPts val="98"/>
              </a:spcBef>
            </a:pPr>
            <a:r>
              <a:rPr sz="1238" spc="127" dirty="0">
                <a:latin typeface="Cambria Math"/>
                <a:cs typeface="Cambria Math"/>
              </a:rPr>
              <a:t>𝑋𝑄</a:t>
            </a:r>
            <a:r>
              <a:rPr sz="1519" spc="191" baseline="-14403" dirty="0">
                <a:latin typeface="Cambria Math"/>
                <a:cs typeface="Cambria Math"/>
              </a:rPr>
              <a:t>𝑃</a:t>
            </a:r>
            <a:r>
              <a:rPr sz="1238" spc="127" dirty="0">
                <a:latin typeface="Cambria Math"/>
                <a:cs typeface="Cambria Math"/>
              </a:rPr>
              <a:t>𝐾</a:t>
            </a:r>
            <a:r>
              <a:rPr sz="1519" spc="191" baseline="30864" dirty="0">
                <a:latin typeface="Cambria Math"/>
                <a:cs typeface="Cambria Math"/>
              </a:rPr>
              <a:t>𝖳</a:t>
            </a:r>
            <a:r>
              <a:rPr sz="1238" spc="127" dirty="0">
                <a:latin typeface="Cambria Math"/>
                <a:cs typeface="Cambria Math"/>
              </a:rPr>
              <a:t>𝑋</a:t>
            </a:r>
            <a:r>
              <a:rPr sz="1519" spc="191" baseline="24691" dirty="0">
                <a:latin typeface="Cambria Math"/>
                <a:cs typeface="Cambria Math"/>
              </a:rPr>
              <a:t>𝖳</a:t>
            </a:r>
            <a:endParaRPr sz="1519" baseline="24691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056251" y="4867179"/>
            <a:ext cx="405289" cy="199073"/>
          </a:xfrm>
          <a:custGeom>
            <a:avLst/>
            <a:gdLst/>
            <a:ahLst/>
            <a:cxnLst/>
            <a:rect l="l" t="t" r="r" b="b"/>
            <a:pathLst>
              <a:path w="540384" h="265429">
                <a:moveTo>
                  <a:pt x="540384" y="0"/>
                </a:moveTo>
                <a:lnTo>
                  <a:pt x="154812" y="0"/>
                </a:lnTo>
                <a:lnTo>
                  <a:pt x="154812" y="253"/>
                </a:lnTo>
                <a:lnTo>
                  <a:pt x="133350" y="253"/>
                </a:lnTo>
                <a:lnTo>
                  <a:pt x="70103" y="237235"/>
                </a:lnTo>
                <a:lnTo>
                  <a:pt x="34162" y="156844"/>
                </a:lnTo>
                <a:lnTo>
                  <a:pt x="0" y="172465"/>
                </a:lnTo>
                <a:lnTo>
                  <a:pt x="3175" y="180212"/>
                </a:lnTo>
                <a:lnTo>
                  <a:pt x="20827" y="172465"/>
                </a:lnTo>
                <a:lnTo>
                  <a:pt x="63880" y="265137"/>
                </a:lnTo>
                <a:lnTo>
                  <a:pt x="74040" y="265137"/>
                </a:lnTo>
                <a:lnTo>
                  <a:pt x="141731" y="14096"/>
                </a:lnTo>
                <a:lnTo>
                  <a:pt x="162559" y="14096"/>
                </a:lnTo>
                <a:lnTo>
                  <a:pt x="162559" y="13715"/>
                </a:lnTo>
                <a:lnTo>
                  <a:pt x="540384" y="13715"/>
                </a:lnTo>
                <a:lnTo>
                  <a:pt x="540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 txBox="1"/>
          <p:nvPr/>
        </p:nvSpPr>
        <p:spPr>
          <a:xfrm>
            <a:off x="5163502" y="4847082"/>
            <a:ext cx="305276" cy="203005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sz="1238" spc="188" dirty="0">
                <a:latin typeface="Cambria Math"/>
                <a:cs typeface="Cambria Math"/>
              </a:rPr>
              <a:t>𝑑</a:t>
            </a:r>
            <a:r>
              <a:rPr sz="1238" spc="8" dirty="0">
                <a:latin typeface="Cambria Math"/>
                <a:cs typeface="Cambria Math"/>
              </a:rPr>
              <a:t>/</a:t>
            </a:r>
            <a:r>
              <a:rPr sz="1238" spc="94" dirty="0">
                <a:latin typeface="Cambria Math"/>
                <a:cs typeface="Cambria Math"/>
              </a:rPr>
              <a:t>ℎ</a:t>
            </a:r>
            <a:endParaRPr sz="1238">
              <a:latin typeface="Cambria Math"/>
              <a:cs typeface="Cambria Math"/>
            </a:endParaRP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9D15494C-4103-48D9-8E76-D57863A39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984885"/>
          </a:xfrm>
        </p:spPr>
        <p:txBody>
          <a:bodyPr/>
          <a:lstStyle/>
          <a:p>
            <a:r>
              <a:rPr lang="en-US" sz="3200" b="0" spc="-4" dirty="0">
                <a:latin typeface="+mj-lt"/>
                <a:cs typeface="Calibri"/>
              </a:rPr>
              <a:t>The</a:t>
            </a:r>
            <a:r>
              <a:rPr lang="en-US" sz="3200" b="0" spc="-15" dirty="0">
                <a:latin typeface="+mj-lt"/>
                <a:cs typeface="Calibri"/>
              </a:rPr>
              <a:t> </a:t>
            </a:r>
            <a:r>
              <a:rPr lang="en-US" sz="3200" b="0" spc="-4" dirty="0">
                <a:latin typeface="+mj-lt"/>
                <a:cs typeface="Calibri"/>
              </a:rPr>
              <a:t>Transformer</a:t>
            </a:r>
            <a:r>
              <a:rPr lang="en-US" sz="3200" b="0" spc="4" dirty="0">
                <a:latin typeface="+mj-lt"/>
                <a:cs typeface="Calibri"/>
              </a:rPr>
              <a:t> </a:t>
            </a:r>
            <a:r>
              <a:rPr lang="en-US" sz="3200" b="0" spc="-4" dirty="0">
                <a:latin typeface="+mj-lt"/>
                <a:cs typeface="Calibri"/>
              </a:rPr>
              <a:t>Encoder:</a:t>
            </a:r>
            <a:r>
              <a:rPr lang="en-US" sz="3200" b="0" spc="23" dirty="0">
                <a:latin typeface="+mj-lt"/>
                <a:cs typeface="Calibri"/>
              </a:rPr>
              <a:t> </a:t>
            </a:r>
            <a:br>
              <a:rPr lang="en-US" sz="3200" b="0" spc="23" dirty="0">
                <a:latin typeface="+mj-lt"/>
                <a:cs typeface="Calibri"/>
              </a:rPr>
            </a:br>
            <a:r>
              <a:rPr lang="en-US" sz="3200" spc="-4" dirty="0">
                <a:latin typeface="+mj-lt"/>
              </a:rPr>
              <a:t>Scaled</a:t>
            </a:r>
            <a:r>
              <a:rPr lang="en-US" sz="3200" spc="-8" dirty="0">
                <a:latin typeface="+mj-lt"/>
              </a:rPr>
              <a:t> </a:t>
            </a:r>
            <a:r>
              <a:rPr lang="en-US" sz="3200" spc="-4" dirty="0">
                <a:latin typeface="+mj-lt"/>
              </a:rPr>
              <a:t>Dot</a:t>
            </a:r>
            <a:r>
              <a:rPr lang="en-US" sz="3200" spc="-11" dirty="0">
                <a:latin typeface="+mj-lt"/>
              </a:rPr>
              <a:t> </a:t>
            </a:r>
            <a:r>
              <a:rPr lang="en-US" sz="3200" spc="-4" dirty="0">
                <a:latin typeface="+mj-lt"/>
              </a:rPr>
              <a:t>Product</a:t>
            </a:r>
            <a:r>
              <a:rPr lang="en-US" sz="3200" spc="11" dirty="0">
                <a:latin typeface="+mj-lt"/>
              </a:rPr>
              <a:t> </a:t>
            </a:r>
            <a:r>
              <a:rPr lang="en-US" sz="3200" b="0" u="heavy" spc="8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+mj-lt"/>
                <a:cs typeface="Calibri"/>
                <a:hlinkClick r:id="rId2"/>
              </a:rPr>
              <a:t>[Vaswani</a:t>
            </a:r>
            <a:r>
              <a:rPr lang="en-US" sz="3200" b="0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+mj-lt"/>
                <a:cs typeface="Calibri"/>
                <a:hlinkClick r:id="rId2"/>
              </a:rPr>
              <a:t> et </a:t>
            </a:r>
            <a:r>
              <a:rPr lang="en-US" sz="3200" b="0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+mj-lt"/>
                <a:cs typeface="Calibri"/>
                <a:hlinkClick r:id="rId2"/>
              </a:rPr>
              <a:t>al., </a:t>
            </a:r>
            <a:r>
              <a:rPr lang="en-US" sz="3200" b="0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+mj-lt"/>
                <a:cs typeface="Calibri"/>
                <a:hlinkClick r:id="rId2"/>
              </a:rPr>
              <a:t>2017]</a:t>
            </a:r>
            <a:endParaRPr lang="en-US" dirty="0">
              <a:latin typeface="+mj-l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761673" y="4671060"/>
            <a:ext cx="546259" cy="2750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1725" dirty="0">
                <a:latin typeface="Cambria Math"/>
                <a:cs typeface="Cambria Math"/>
              </a:rPr>
              <a:t>∗</a:t>
            </a:r>
            <a:r>
              <a:rPr sz="1725" spc="-34" dirty="0">
                <a:latin typeface="Cambria Math"/>
                <a:cs typeface="Cambria Math"/>
              </a:rPr>
              <a:t> </a:t>
            </a:r>
            <a:r>
              <a:rPr sz="1725" spc="-116" dirty="0">
                <a:latin typeface="Cambria Math"/>
                <a:cs typeface="Cambria Math"/>
              </a:rPr>
              <a:t>𝑋𝑉</a:t>
            </a:r>
            <a:r>
              <a:rPr sz="1856" spc="-174" baseline="-15151" dirty="0">
                <a:latin typeface="Cambria Math"/>
                <a:cs typeface="Cambria Math"/>
              </a:rPr>
              <a:t>𝑃</a:t>
            </a:r>
            <a:endParaRPr sz="1856" baseline="-15151">
              <a:latin typeface="Cambria Math"/>
              <a:cs typeface="Cambria Math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60F0047-1C4D-4E3B-9FFF-0D1ECBEB8404}"/>
              </a:ext>
            </a:extLst>
          </p:cNvPr>
          <p:cNvSpPr txBox="1"/>
          <p:nvPr/>
        </p:nvSpPr>
        <p:spPr>
          <a:xfrm>
            <a:off x="0" y="6581001"/>
            <a:ext cx="930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Hewitt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5814" y="4519422"/>
            <a:ext cx="1377887" cy="48063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984885" y="4512850"/>
            <a:ext cx="1016794" cy="4712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285750">
              <a:spcBef>
                <a:spcPts val="75"/>
              </a:spcBef>
            </a:pPr>
            <a:r>
              <a:rPr sz="1500" spc="-23" dirty="0">
                <a:latin typeface="Calibri"/>
                <a:cs typeface="Calibri"/>
              </a:rPr>
              <a:t>Word </a:t>
            </a:r>
            <a:r>
              <a:rPr sz="1500" spc="-19" dirty="0">
                <a:latin typeface="Calibri"/>
                <a:cs typeface="Calibri"/>
              </a:rPr>
              <a:t> </a:t>
            </a:r>
            <a:r>
              <a:rPr sz="1500" spc="53" dirty="0">
                <a:latin typeface="Calibri"/>
                <a:cs typeface="Calibri"/>
              </a:rPr>
              <a:t>Em</a:t>
            </a:r>
            <a:r>
              <a:rPr sz="1500" spc="34" dirty="0">
                <a:latin typeface="Calibri"/>
                <a:cs typeface="Calibri"/>
              </a:rPr>
              <a:t>b</a:t>
            </a:r>
            <a:r>
              <a:rPr sz="1500" spc="30" dirty="0">
                <a:latin typeface="Calibri"/>
                <a:cs typeface="Calibri"/>
              </a:rPr>
              <a:t>ed</a:t>
            </a:r>
            <a:r>
              <a:rPr sz="1500" spc="34" dirty="0">
                <a:latin typeface="Calibri"/>
                <a:cs typeface="Calibri"/>
              </a:rPr>
              <a:t>ding</a:t>
            </a:r>
            <a:r>
              <a:rPr sz="1500" spc="41" dirty="0">
                <a:latin typeface="Calibri"/>
                <a:cs typeface="Calibri"/>
              </a:rPr>
              <a:t>s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8914" y="4519422"/>
            <a:ext cx="1377887" cy="48063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772728" y="4512850"/>
            <a:ext cx="1327785" cy="4712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324326">
              <a:spcBef>
                <a:spcPts val="75"/>
              </a:spcBef>
            </a:pPr>
            <a:r>
              <a:rPr sz="1500" spc="30" dirty="0">
                <a:latin typeface="Calibri"/>
                <a:cs typeface="Calibri"/>
              </a:rPr>
              <a:t>Position </a:t>
            </a:r>
            <a:r>
              <a:rPr sz="1500" spc="34" dirty="0">
                <a:latin typeface="Calibri"/>
                <a:cs typeface="Calibri"/>
              </a:rPr>
              <a:t> </a:t>
            </a:r>
            <a:r>
              <a:rPr sz="1500" spc="19" dirty="0">
                <a:latin typeface="Calibri"/>
                <a:cs typeface="Calibri"/>
              </a:rPr>
              <a:t>Represent</a:t>
            </a:r>
            <a:r>
              <a:rPr sz="1500" spc="11" dirty="0">
                <a:latin typeface="Calibri"/>
                <a:cs typeface="Calibri"/>
              </a:rPr>
              <a:t>a</a:t>
            </a:r>
            <a:r>
              <a:rPr sz="1500" spc="15" dirty="0">
                <a:latin typeface="Calibri"/>
                <a:cs typeface="Calibri"/>
              </a:rPr>
              <a:t>t</a:t>
            </a:r>
            <a:r>
              <a:rPr sz="1500" spc="4" dirty="0">
                <a:latin typeface="Calibri"/>
                <a:cs typeface="Calibri"/>
              </a:rPr>
              <a:t>i</a:t>
            </a:r>
            <a:r>
              <a:rPr sz="1500" spc="30" dirty="0">
                <a:latin typeface="Calibri"/>
                <a:cs typeface="Calibri"/>
              </a:rPr>
              <a:t>ons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09539" y="4542568"/>
            <a:ext cx="142875" cy="3097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950" dirty="0">
                <a:latin typeface="Calibri"/>
                <a:cs typeface="Calibri"/>
              </a:rPr>
              <a:t>+</a:t>
            </a:r>
            <a:endParaRPr sz="195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769363" y="2180844"/>
            <a:ext cx="1378267" cy="2454116"/>
            <a:chOff x="2359150" y="1764792"/>
            <a:chExt cx="1837689" cy="3272154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85160" y="4268698"/>
              <a:ext cx="234670" cy="76812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266694" y="4368546"/>
              <a:ext cx="76200" cy="609600"/>
            </a:xfrm>
            <a:custGeom>
              <a:avLst/>
              <a:gdLst/>
              <a:ahLst/>
              <a:cxnLst/>
              <a:rect l="l" t="t" r="r" b="b"/>
              <a:pathLst>
                <a:path w="76200" h="609600">
                  <a:moveTo>
                    <a:pt x="50800" y="63499"/>
                  </a:moveTo>
                  <a:lnTo>
                    <a:pt x="25400" y="63499"/>
                  </a:lnTo>
                  <a:lnTo>
                    <a:pt x="25400" y="609599"/>
                  </a:lnTo>
                  <a:lnTo>
                    <a:pt x="50800" y="609599"/>
                  </a:lnTo>
                  <a:lnTo>
                    <a:pt x="50800" y="63499"/>
                  </a:lnTo>
                  <a:close/>
                </a:path>
                <a:path w="76200" h="609600">
                  <a:moveTo>
                    <a:pt x="38100" y="0"/>
                  </a:moveTo>
                  <a:lnTo>
                    <a:pt x="0" y="76199"/>
                  </a:lnTo>
                  <a:lnTo>
                    <a:pt x="25400" y="76199"/>
                  </a:lnTo>
                  <a:lnTo>
                    <a:pt x="25400" y="63499"/>
                  </a:lnTo>
                  <a:lnTo>
                    <a:pt x="69850" y="63499"/>
                  </a:lnTo>
                  <a:lnTo>
                    <a:pt x="38100" y="0"/>
                  </a:lnTo>
                  <a:close/>
                </a:path>
                <a:path w="76200" h="609600">
                  <a:moveTo>
                    <a:pt x="69850" y="63499"/>
                  </a:moveTo>
                  <a:lnTo>
                    <a:pt x="50800" y="63499"/>
                  </a:lnTo>
                  <a:lnTo>
                    <a:pt x="50800" y="76199"/>
                  </a:lnTo>
                  <a:lnTo>
                    <a:pt x="76200" y="76199"/>
                  </a:lnTo>
                  <a:lnTo>
                    <a:pt x="69850" y="634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359150" y="1764792"/>
              <a:ext cx="1837183" cy="640841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949386" y="2174043"/>
            <a:ext cx="1014413" cy="47176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algn="ctr">
              <a:spcBef>
                <a:spcPts val="79"/>
              </a:spcBef>
            </a:pPr>
            <a:r>
              <a:rPr sz="1500" spc="23" dirty="0">
                <a:latin typeface="Calibri"/>
                <a:cs typeface="Calibri"/>
              </a:rPr>
              <a:t>Transformer</a:t>
            </a:r>
            <a:endParaRPr sz="1500">
              <a:latin typeface="Calibri"/>
              <a:cs typeface="Calibri"/>
            </a:endParaRPr>
          </a:p>
          <a:p>
            <a:pPr algn="ctr">
              <a:spcBef>
                <a:spcPts val="4"/>
              </a:spcBef>
            </a:pPr>
            <a:r>
              <a:rPr sz="1500" spc="26" dirty="0">
                <a:latin typeface="Calibri"/>
                <a:cs typeface="Calibri"/>
              </a:rPr>
              <a:t>Encoder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407769" y="2928017"/>
            <a:ext cx="4922044" cy="1203484"/>
            <a:chOff x="3210358" y="2761022"/>
            <a:chExt cx="6562725" cy="1604645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10358" y="3529118"/>
              <a:ext cx="126361" cy="19723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37737" y="3530345"/>
              <a:ext cx="76200" cy="146684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21026" y="2761022"/>
              <a:ext cx="126361" cy="19723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48405" y="2762249"/>
              <a:ext cx="76199" cy="14668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7831" y="2999231"/>
              <a:ext cx="117347" cy="11734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7831" y="3165347"/>
              <a:ext cx="117347" cy="11734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7831" y="3332987"/>
              <a:ext cx="117347" cy="1173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35466" y="3724655"/>
              <a:ext cx="1837183" cy="640842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1670209" y="5264277"/>
            <a:ext cx="1589246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dirty="0">
                <a:solidFill>
                  <a:srgbClr val="8B1515"/>
                </a:solidFill>
                <a:latin typeface="Calibri"/>
                <a:cs typeface="Calibri"/>
              </a:rPr>
              <a:t>[input</a:t>
            </a:r>
            <a:r>
              <a:rPr spc="-56" dirty="0">
                <a:solidFill>
                  <a:srgbClr val="8B1515"/>
                </a:solidFill>
                <a:latin typeface="Calibri"/>
                <a:cs typeface="Calibri"/>
              </a:rPr>
              <a:t> </a:t>
            </a:r>
            <a:r>
              <a:rPr spc="-4" dirty="0">
                <a:solidFill>
                  <a:srgbClr val="8B1515"/>
                </a:solidFill>
                <a:latin typeface="Calibri"/>
                <a:cs typeface="Calibri"/>
              </a:rPr>
              <a:t>sequence]</a:t>
            </a:r>
            <a:endParaRPr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132481" y="3644455"/>
            <a:ext cx="1013460" cy="4712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71450" marR="3810" indent="-162401">
              <a:spcBef>
                <a:spcPts val="75"/>
              </a:spcBef>
            </a:pPr>
            <a:r>
              <a:rPr sz="1500" spc="34" dirty="0">
                <a:latin typeface="Calibri"/>
                <a:cs typeface="Calibri"/>
              </a:rPr>
              <a:t>Tra</a:t>
            </a:r>
            <a:r>
              <a:rPr sz="1500" spc="30" dirty="0">
                <a:latin typeface="Calibri"/>
                <a:cs typeface="Calibri"/>
              </a:rPr>
              <a:t>n</a:t>
            </a:r>
            <a:r>
              <a:rPr sz="1500" spc="11" dirty="0">
                <a:latin typeface="Calibri"/>
                <a:cs typeface="Calibri"/>
              </a:rPr>
              <a:t>sf</a:t>
            </a:r>
            <a:r>
              <a:rPr sz="1500" spc="23" dirty="0">
                <a:latin typeface="Calibri"/>
                <a:cs typeface="Calibri"/>
              </a:rPr>
              <a:t>o</a:t>
            </a:r>
            <a:r>
              <a:rPr sz="1500" spc="8" dirty="0">
                <a:latin typeface="Calibri"/>
                <a:cs typeface="Calibri"/>
              </a:rPr>
              <a:t>rmer  </a:t>
            </a:r>
            <a:r>
              <a:rPr sz="1500" spc="15" dirty="0">
                <a:latin typeface="Calibri"/>
                <a:cs typeface="Calibri"/>
              </a:rPr>
              <a:t>Decoder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24" name="object 2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80050" y="4533138"/>
            <a:ext cx="1377887" cy="480632"/>
          </a:xfrm>
          <a:prstGeom prst="rect">
            <a:avLst/>
          </a:prstGeom>
        </p:spPr>
      </p:pic>
      <p:sp>
        <p:nvSpPr>
          <p:cNvPr id="25" name="object 25"/>
          <p:cNvSpPr txBox="1"/>
          <p:nvPr/>
        </p:nvSpPr>
        <p:spPr>
          <a:xfrm>
            <a:off x="5159788" y="4525861"/>
            <a:ext cx="1016794" cy="47176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algn="ctr">
              <a:spcBef>
                <a:spcPts val="79"/>
              </a:spcBef>
            </a:pPr>
            <a:r>
              <a:rPr sz="1500" spc="-23" dirty="0">
                <a:latin typeface="Calibri"/>
                <a:cs typeface="Calibri"/>
              </a:rPr>
              <a:t>Word</a:t>
            </a:r>
            <a:endParaRPr sz="1500">
              <a:latin typeface="Calibri"/>
              <a:cs typeface="Calibri"/>
            </a:endParaRPr>
          </a:p>
          <a:p>
            <a:pPr algn="ctr">
              <a:spcBef>
                <a:spcPts val="4"/>
              </a:spcBef>
            </a:pPr>
            <a:r>
              <a:rPr sz="1500" spc="38" dirty="0">
                <a:latin typeface="Calibri"/>
                <a:cs typeface="Calibri"/>
              </a:rPr>
              <a:t>Embeddings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23150" y="4533138"/>
            <a:ext cx="1377887" cy="480632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6947725" y="4525861"/>
            <a:ext cx="1327785" cy="47176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algn="ctr">
              <a:spcBef>
                <a:spcPts val="79"/>
              </a:spcBef>
            </a:pPr>
            <a:r>
              <a:rPr sz="1500" spc="30" dirty="0">
                <a:latin typeface="Calibri"/>
                <a:cs typeface="Calibri"/>
              </a:rPr>
              <a:t>Position</a:t>
            </a:r>
            <a:endParaRPr sz="1500">
              <a:latin typeface="Calibri"/>
              <a:cs typeface="Calibri"/>
            </a:endParaRPr>
          </a:p>
          <a:p>
            <a:pPr algn="ctr">
              <a:spcBef>
                <a:spcPts val="4"/>
              </a:spcBef>
            </a:pPr>
            <a:r>
              <a:rPr sz="1500" spc="19" dirty="0">
                <a:latin typeface="Calibri"/>
                <a:cs typeface="Calibri"/>
              </a:rPr>
              <a:t>Representations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584442" y="4555579"/>
            <a:ext cx="142875" cy="31018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950" dirty="0">
                <a:latin typeface="Calibri"/>
                <a:cs typeface="Calibri"/>
              </a:rPr>
              <a:t>+</a:t>
            </a:r>
            <a:endParaRPr sz="1950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5943599" y="2457451"/>
            <a:ext cx="1378267" cy="2191226"/>
            <a:chOff x="7924798" y="2133600"/>
            <a:chExt cx="1837689" cy="2921635"/>
          </a:xfrm>
        </p:grpSpPr>
        <p:pic>
          <p:nvPicPr>
            <p:cNvPr id="30" name="object 3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50808" y="4286986"/>
              <a:ext cx="234670" cy="768121"/>
            </a:xfrm>
            <a:prstGeom prst="rect">
              <a:avLst/>
            </a:prstGeom>
          </p:spPr>
        </p:pic>
        <p:sp>
          <p:nvSpPr>
            <p:cNvPr id="31" name="object 31"/>
            <p:cNvSpPr/>
            <p:nvPr/>
          </p:nvSpPr>
          <p:spPr>
            <a:xfrm>
              <a:off x="8832342" y="4386833"/>
              <a:ext cx="76200" cy="609600"/>
            </a:xfrm>
            <a:custGeom>
              <a:avLst/>
              <a:gdLst/>
              <a:ahLst/>
              <a:cxnLst/>
              <a:rect l="l" t="t" r="r" b="b"/>
              <a:pathLst>
                <a:path w="76200" h="609600">
                  <a:moveTo>
                    <a:pt x="50800" y="63500"/>
                  </a:moveTo>
                  <a:lnTo>
                    <a:pt x="25400" y="63500"/>
                  </a:lnTo>
                  <a:lnTo>
                    <a:pt x="25400" y="609600"/>
                  </a:lnTo>
                  <a:lnTo>
                    <a:pt x="50800" y="609600"/>
                  </a:lnTo>
                  <a:lnTo>
                    <a:pt x="50800" y="63500"/>
                  </a:lnTo>
                  <a:close/>
                </a:path>
                <a:path w="76200" h="609600">
                  <a:moveTo>
                    <a:pt x="38100" y="0"/>
                  </a:moveTo>
                  <a:lnTo>
                    <a:pt x="0" y="76200"/>
                  </a:lnTo>
                  <a:lnTo>
                    <a:pt x="25400" y="76200"/>
                  </a:lnTo>
                  <a:lnTo>
                    <a:pt x="2540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609600">
                  <a:moveTo>
                    <a:pt x="69850" y="63500"/>
                  </a:moveTo>
                  <a:lnTo>
                    <a:pt x="50800" y="63500"/>
                  </a:lnTo>
                  <a:lnTo>
                    <a:pt x="5080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24798" y="2133600"/>
              <a:ext cx="1837183" cy="640841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6124289" y="2450211"/>
            <a:ext cx="1013460" cy="47176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71450" marR="3810" indent="-162401">
              <a:spcBef>
                <a:spcPts val="79"/>
              </a:spcBef>
            </a:pPr>
            <a:r>
              <a:rPr sz="1500" spc="34" dirty="0">
                <a:latin typeface="Calibri"/>
                <a:cs typeface="Calibri"/>
              </a:rPr>
              <a:t>Tra</a:t>
            </a:r>
            <a:r>
              <a:rPr sz="1500" spc="30" dirty="0">
                <a:latin typeface="Calibri"/>
                <a:cs typeface="Calibri"/>
              </a:rPr>
              <a:t>n</a:t>
            </a:r>
            <a:r>
              <a:rPr sz="1500" spc="11" dirty="0">
                <a:latin typeface="Calibri"/>
                <a:cs typeface="Calibri"/>
              </a:rPr>
              <a:t>sf</a:t>
            </a:r>
            <a:r>
              <a:rPr sz="1500" spc="23" dirty="0">
                <a:latin typeface="Calibri"/>
                <a:cs typeface="Calibri"/>
              </a:rPr>
              <a:t>o</a:t>
            </a:r>
            <a:r>
              <a:rPr sz="1500" spc="8" dirty="0">
                <a:latin typeface="Calibri"/>
                <a:cs typeface="Calibri"/>
              </a:rPr>
              <a:t>rmer  </a:t>
            </a:r>
            <a:r>
              <a:rPr sz="1500" spc="15" dirty="0">
                <a:latin typeface="Calibri"/>
                <a:cs typeface="Calibri"/>
              </a:rPr>
              <a:t>Decoder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34" name="object 3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6595110" y="3244976"/>
            <a:ext cx="88011" cy="88011"/>
          </a:xfrm>
          <a:prstGeom prst="rect">
            <a:avLst/>
          </a:prstGeom>
        </p:spPr>
      </p:pic>
      <p:grpSp>
        <p:nvGrpSpPr>
          <p:cNvPr id="35" name="object 35"/>
          <p:cNvGrpSpPr/>
          <p:nvPr/>
        </p:nvGrpSpPr>
        <p:grpSpPr>
          <a:xfrm>
            <a:off x="2451544" y="2019015"/>
            <a:ext cx="4273868" cy="1901666"/>
            <a:chOff x="3268726" y="1549019"/>
            <a:chExt cx="5698490" cy="2535555"/>
          </a:xfrm>
        </p:grpSpPr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21852" y="3448786"/>
              <a:ext cx="234670" cy="30482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03385" y="3548633"/>
              <a:ext cx="76200" cy="14668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793479" y="3351276"/>
              <a:ext cx="117348" cy="11734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32520" y="2679166"/>
              <a:ext cx="234670" cy="304825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814054" y="2779013"/>
              <a:ext cx="76200" cy="14668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793479" y="3015996"/>
              <a:ext cx="117348" cy="117348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3268726" y="1549018"/>
              <a:ext cx="4669155" cy="2535555"/>
            </a:xfrm>
            <a:custGeom>
              <a:avLst/>
              <a:gdLst/>
              <a:ahLst/>
              <a:cxnLst/>
              <a:rect l="l" t="t" r="r" b="b"/>
              <a:pathLst>
                <a:path w="4669155" h="2535554">
                  <a:moveTo>
                    <a:pt x="4644593" y="913130"/>
                  </a:moveTo>
                  <a:lnTo>
                    <a:pt x="4594225" y="913130"/>
                  </a:lnTo>
                  <a:lnTo>
                    <a:pt x="4581474" y="913130"/>
                  </a:lnTo>
                  <a:lnTo>
                    <a:pt x="4581017" y="943610"/>
                  </a:lnTo>
                  <a:lnTo>
                    <a:pt x="4644593" y="913130"/>
                  </a:lnTo>
                  <a:close/>
                </a:path>
                <a:path w="4669155" h="2535554">
                  <a:moveTo>
                    <a:pt x="4668901" y="2509647"/>
                  </a:moveTo>
                  <a:lnTo>
                    <a:pt x="4650041" y="2496947"/>
                  </a:lnTo>
                  <a:lnTo>
                    <a:pt x="4593463" y="2458847"/>
                  </a:lnTo>
                  <a:lnTo>
                    <a:pt x="4592637" y="2496947"/>
                  </a:lnTo>
                  <a:lnTo>
                    <a:pt x="4494022" y="2496947"/>
                  </a:lnTo>
                  <a:lnTo>
                    <a:pt x="4406646" y="2484247"/>
                  </a:lnTo>
                  <a:lnTo>
                    <a:pt x="4406900" y="2484247"/>
                  </a:lnTo>
                  <a:lnTo>
                    <a:pt x="4320159" y="2471547"/>
                  </a:lnTo>
                  <a:lnTo>
                    <a:pt x="4320413" y="2471547"/>
                  </a:lnTo>
                  <a:lnTo>
                    <a:pt x="4234307" y="2458847"/>
                  </a:lnTo>
                  <a:lnTo>
                    <a:pt x="4234561" y="2458847"/>
                  </a:lnTo>
                  <a:lnTo>
                    <a:pt x="4149217" y="2433447"/>
                  </a:lnTo>
                  <a:lnTo>
                    <a:pt x="4149471" y="2433447"/>
                  </a:lnTo>
                  <a:lnTo>
                    <a:pt x="4065270" y="2420747"/>
                  </a:lnTo>
                  <a:lnTo>
                    <a:pt x="4065524" y="2420747"/>
                  </a:lnTo>
                  <a:lnTo>
                    <a:pt x="3982466" y="2395347"/>
                  </a:lnTo>
                  <a:lnTo>
                    <a:pt x="3982720" y="2395347"/>
                  </a:lnTo>
                  <a:lnTo>
                    <a:pt x="3901059" y="2369947"/>
                  </a:lnTo>
                  <a:lnTo>
                    <a:pt x="3901313" y="2369947"/>
                  </a:lnTo>
                  <a:lnTo>
                    <a:pt x="3821176" y="2331847"/>
                  </a:lnTo>
                  <a:lnTo>
                    <a:pt x="3821430" y="2331847"/>
                  </a:lnTo>
                  <a:lnTo>
                    <a:pt x="3743071" y="2306447"/>
                  </a:lnTo>
                  <a:lnTo>
                    <a:pt x="3743198" y="2306447"/>
                  </a:lnTo>
                  <a:lnTo>
                    <a:pt x="3666744" y="2268347"/>
                  </a:lnTo>
                  <a:lnTo>
                    <a:pt x="3666998" y="2268347"/>
                  </a:lnTo>
                  <a:lnTo>
                    <a:pt x="3592449" y="2230247"/>
                  </a:lnTo>
                  <a:lnTo>
                    <a:pt x="3592703" y="2230247"/>
                  </a:lnTo>
                  <a:lnTo>
                    <a:pt x="3520440" y="2192147"/>
                  </a:lnTo>
                  <a:lnTo>
                    <a:pt x="3520694" y="2192147"/>
                  </a:lnTo>
                  <a:lnTo>
                    <a:pt x="3450844" y="2154047"/>
                  </a:lnTo>
                  <a:lnTo>
                    <a:pt x="3451098" y="2154047"/>
                  </a:lnTo>
                  <a:lnTo>
                    <a:pt x="3383915" y="2115947"/>
                  </a:lnTo>
                  <a:lnTo>
                    <a:pt x="3384169" y="2115947"/>
                  </a:lnTo>
                  <a:lnTo>
                    <a:pt x="3319653" y="2065147"/>
                  </a:lnTo>
                  <a:lnTo>
                    <a:pt x="3319780" y="2065147"/>
                  </a:lnTo>
                  <a:lnTo>
                    <a:pt x="3258172" y="2014359"/>
                  </a:lnTo>
                  <a:lnTo>
                    <a:pt x="3258439" y="2014359"/>
                  </a:lnTo>
                  <a:lnTo>
                    <a:pt x="3199892" y="1976259"/>
                  </a:lnTo>
                  <a:lnTo>
                    <a:pt x="3200146" y="1976259"/>
                  </a:lnTo>
                  <a:lnTo>
                    <a:pt x="3145028" y="1925459"/>
                  </a:lnTo>
                  <a:lnTo>
                    <a:pt x="3145155" y="1925459"/>
                  </a:lnTo>
                  <a:lnTo>
                    <a:pt x="3093339" y="1874659"/>
                  </a:lnTo>
                  <a:lnTo>
                    <a:pt x="3093593" y="1874659"/>
                  </a:lnTo>
                  <a:lnTo>
                    <a:pt x="3045333" y="1823859"/>
                  </a:lnTo>
                  <a:lnTo>
                    <a:pt x="3045587" y="1823859"/>
                  </a:lnTo>
                  <a:lnTo>
                    <a:pt x="3001264" y="1760359"/>
                  </a:lnTo>
                  <a:lnTo>
                    <a:pt x="3001391" y="1760359"/>
                  </a:lnTo>
                  <a:lnTo>
                    <a:pt x="2961005" y="1709559"/>
                  </a:lnTo>
                  <a:lnTo>
                    <a:pt x="2961132" y="1709559"/>
                  </a:lnTo>
                  <a:lnTo>
                    <a:pt x="2924810" y="1658759"/>
                  </a:lnTo>
                  <a:lnTo>
                    <a:pt x="2924937" y="1658759"/>
                  </a:lnTo>
                  <a:lnTo>
                    <a:pt x="2892933" y="1607959"/>
                  </a:lnTo>
                  <a:lnTo>
                    <a:pt x="2893187" y="1607959"/>
                  </a:lnTo>
                  <a:lnTo>
                    <a:pt x="2865501" y="1544459"/>
                  </a:lnTo>
                  <a:lnTo>
                    <a:pt x="2865755" y="1544459"/>
                  </a:lnTo>
                  <a:lnTo>
                    <a:pt x="2842768" y="1493659"/>
                  </a:lnTo>
                  <a:lnTo>
                    <a:pt x="2842895" y="1493659"/>
                  </a:lnTo>
                  <a:lnTo>
                    <a:pt x="2824734" y="1430159"/>
                  </a:lnTo>
                  <a:lnTo>
                    <a:pt x="2824861" y="1430159"/>
                  </a:lnTo>
                  <a:lnTo>
                    <a:pt x="2811780" y="1379359"/>
                  </a:lnTo>
                  <a:lnTo>
                    <a:pt x="2811907" y="1379359"/>
                  </a:lnTo>
                  <a:lnTo>
                    <a:pt x="2803906" y="1315859"/>
                  </a:lnTo>
                  <a:lnTo>
                    <a:pt x="2801112" y="1252359"/>
                  </a:lnTo>
                  <a:lnTo>
                    <a:pt x="2800604" y="1226959"/>
                  </a:lnTo>
                  <a:lnTo>
                    <a:pt x="2799080" y="1201559"/>
                  </a:lnTo>
                  <a:lnTo>
                    <a:pt x="2796540" y="1176159"/>
                  </a:lnTo>
                  <a:lnTo>
                    <a:pt x="2793111" y="1138059"/>
                  </a:lnTo>
                  <a:lnTo>
                    <a:pt x="2788539" y="1112659"/>
                  </a:lnTo>
                  <a:lnTo>
                    <a:pt x="2783205" y="1087259"/>
                  </a:lnTo>
                  <a:lnTo>
                    <a:pt x="2776855" y="1049159"/>
                  </a:lnTo>
                  <a:lnTo>
                    <a:pt x="2769616" y="1023759"/>
                  </a:lnTo>
                  <a:lnTo>
                    <a:pt x="2761488" y="998359"/>
                  </a:lnTo>
                  <a:lnTo>
                    <a:pt x="2752471" y="960259"/>
                  </a:lnTo>
                  <a:lnTo>
                    <a:pt x="2742438" y="934859"/>
                  </a:lnTo>
                  <a:lnTo>
                    <a:pt x="2731770" y="909459"/>
                  </a:lnTo>
                  <a:lnTo>
                    <a:pt x="2720213" y="884059"/>
                  </a:lnTo>
                  <a:lnTo>
                    <a:pt x="2707767" y="858659"/>
                  </a:lnTo>
                  <a:lnTo>
                    <a:pt x="2694559" y="820559"/>
                  </a:lnTo>
                  <a:lnTo>
                    <a:pt x="2665857" y="769759"/>
                  </a:lnTo>
                  <a:lnTo>
                    <a:pt x="2634107" y="718959"/>
                  </a:lnTo>
                  <a:lnTo>
                    <a:pt x="2599563" y="668159"/>
                  </a:lnTo>
                  <a:lnTo>
                    <a:pt x="2562098" y="617359"/>
                  </a:lnTo>
                  <a:lnTo>
                    <a:pt x="2522093" y="566559"/>
                  </a:lnTo>
                  <a:lnTo>
                    <a:pt x="2479675" y="515759"/>
                  </a:lnTo>
                  <a:lnTo>
                    <a:pt x="2434844" y="464959"/>
                  </a:lnTo>
                  <a:lnTo>
                    <a:pt x="2363343" y="401459"/>
                  </a:lnTo>
                  <a:lnTo>
                    <a:pt x="2313178" y="350659"/>
                  </a:lnTo>
                  <a:lnTo>
                    <a:pt x="2260981" y="312559"/>
                  </a:lnTo>
                  <a:lnTo>
                    <a:pt x="2207133" y="274459"/>
                  </a:lnTo>
                  <a:lnTo>
                    <a:pt x="2151634" y="236359"/>
                  </a:lnTo>
                  <a:lnTo>
                    <a:pt x="2123186" y="223659"/>
                  </a:lnTo>
                  <a:lnTo>
                    <a:pt x="2094357" y="198259"/>
                  </a:lnTo>
                  <a:lnTo>
                    <a:pt x="2006092" y="160159"/>
                  </a:lnTo>
                  <a:lnTo>
                    <a:pt x="1975993" y="134759"/>
                  </a:lnTo>
                  <a:lnTo>
                    <a:pt x="1852930" y="83959"/>
                  </a:lnTo>
                  <a:lnTo>
                    <a:pt x="1821688" y="83959"/>
                  </a:lnTo>
                  <a:lnTo>
                    <a:pt x="1726438" y="45859"/>
                  </a:lnTo>
                  <a:lnTo>
                    <a:pt x="1694180" y="45859"/>
                  </a:lnTo>
                  <a:lnTo>
                    <a:pt x="1661922" y="33159"/>
                  </a:lnTo>
                  <a:lnTo>
                    <a:pt x="1629664" y="33159"/>
                  </a:lnTo>
                  <a:lnTo>
                    <a:pt x="1597025" y="20459"/>
                  </a:lnTo>
                  <a:lnTo>
                    <a:pt x="1564513" y="20459"/>
                  </a:lnTo>
                  <a:lnTo>
                    <a:pt x="1553705" y="16256"/>
                  </a:lnTo>
                  <a:lnTo>
                    <a:pt x="1592453" y="17780"/>
                  </a:lnTo>
                  <a:lnTo>
                    <a:pt x="1656842" y="22860"/>
                  </a:lnTo>
                  <a:lnTo>
                    <a:pt x="1720723" y="27940"/>
                  </a:lnTo>
                  <a:lnTo>
                    <a:pt x="1783842" y="34290"/>
                  </a:lnTo>
                  <a:lnTo>
                    <a:pt x="1846326" y="41910"/>
                  </a:lnTo>
                  <a:lnTo>
                    <a:pt x="1846199" y="41910"/>
                  </a:lnTo>
                  <a:lnTo>
                    <a:pt x="1907921" y="50800"/>
                  </a:lnTo>
                  <a:lnTo>
                    <a:pt x="1907794" y="50800"/>
                  </a:lnTo>
                  <a:lnTo>
                    <a:pt x="1968373" y="60960"/>
                  </a:lnTo>
                  <a:lnTo>
                    <a:pt x="1968246" y="60960"/>
                  </a:lnTo>
                  <a:lnTo>
                    <a:pt x="2027809" y="71120"/>
                  </a:lnTo>
                  <a:lnTo>
                    <a:pt x="2027682" y="71120"/>
                  </a:lnTo>
                  <a:lnTo>
                    <a:pt x="2085848" y="82550"/>
                  </a:lnTo>
                  <a:lnTo>
                    <a:pt x="2085721" y="82550"/>
                  </a:lnTo>
                  <a:lnTo>
                    <a:pt x="2142490" y="95250"/>
                  </a:lnTo>
                  <a:lnTo>
                    <a:pt x="2142363" y="95250"/>
                  </a:lnTo>
                  <a:lnTo>
                    <a:pt x="2197608" y="109220"/>
                  </a:lnTo>
                  <a:lnTo>
                    <a:pt x="2197481" y="109220"/>
                  </a:lnTo>
                  <a:lnTo>
                    <a:pt x="2251075" y="123190"/>
                  </a:lnTo>
                  <a:lnTo>
                    <a:pt x="2250948" y="123190"/>
                  </a:lnTo>
                  <a:lnTo>
                    <a:pt x="2302764" y="137160"/>
                  </a:lnTo>
                  <a:lnTo>
                    <a:pt x="2302637" y="137160"/>
                  </a:lnTo>
                  <a:lnTo>
                    <a:pt x="2352548" y="153670"/>
                  </a:lnTo>
                  <a:lnTo>
                    <a:pt x="2352421" y="153670"/>
                  </a:lnTo>
                  <a:lnTo>
                    <a:pt x="2400300" y="168910"/>
                  </a:lnTo>
                  <a:lnTo>
                    <a:pt x="2400173" y="168910"/>
                  </a:lnTo>
                  <a:lnTo>
                    <a:pt x="2423287" y="177800"/>
                  </a:lnTo>
                  <a:lnTo>
                    <a:pt x="2445893" y="185420"/>
                  </a:lnTo>
                  <a:lnTo>
                    <a:pt x="2445766" y="185420"/>
                  </a:lnTo>
                  <a:lnTo>
                    <a:pt x="2467737" y="194310"/>
                  </a:lnTo>
                  <a:lnTo>
                    <a:pt x="2489073" y="203200"/>
                  </a:lnTo>
                  <a:lnTo>
                    <a:pt x="2488946" y="203200"/>
                  </a:lnTo>
                  <a:lnTo>
                    <a:pt x="2509774" y="212090"/>
                  </a:lnTo>
                  <a:lnTo>
                    <a:pt x="2509647" y="212090"/>
                  </a:lnTo>
                  <a:lnTo>
                    <a:pt x="2529840" y="220980"/>
                  </a:lnTo>
                  <a:lnTo>
                    <a:pt x="2549271" y="229870"/>
                  </a:lnTo>
                  <a:lnTo>
                    <a:pt x="2568067" y="238760"/>
                  </a:lnTo>
                  <a:lnTo>
                    <a:pt x="2567940" y="238760"/>
                  </a:lnTo>
                  <a:lnTo>
                    <a:pt x="2586228" y="248920"/>
                  </a:lnTo>
                  <a:lnTo>
                    <a:pt x="2586101" y="248920"/>
                  </a:lnTo>
                  <a:lnTo>
                    <a:pt x="2603627" y="257810"/>
                  </a:lnTo>
                  <a:lnTo>
                    <a:pt x="2603500" y="257810"/>
                  </a:lnTo>
                  <a:lnTo>
                    <a:pt x="2620391" y="267970"/>
                  </a:lnTo>
                  <a:lnTo>
                    <a:pt x="2620264" y="267970"/>
                  </a:lnTo>
                  <a:lnTo>
                    <a:pt x="2636393" y="276860"/>
                  </a:lnTo>
                  <a:lnTo>
                    <a:pt x="2636266" y="276860"/>
                  </a:lnTo>
                  <a:lnTo>
                    <a:pt x="2651633" y="287020"/>
                  </a:lnTo>
                  <a:lnTo>
                    <a:pt x="2651506" y="287020"/>
                  </a:lnTo>
                  <a:lnTo>
                    <a:pt x="2666238" y="295910"/>
                  </a:lnTo>
                  <a:lnTo>
                    <a:pt x="2665984" y="295910"/>
                  </a:lnTo>
                  <a:lnTo>
                    <a:pt x="2679827" y="306070"/>
                  </a:lnTo>
                  <a:lnTo>
                    <a:pt x="2679700" y="306070"/>
                  </a:lnTo>
                  <a:lnTo>
                    <a:pt x="2692781" y="316230"/>
                  </a:lnTo>
                  <a:lnTo>
                    <a:pt x="2692654" y="316230"/>
                  </a:lnTo>
                  <a:lnTo>
                    <a:pt x="2704973" y="326390"/>
                  </a:lnTo>
                  <a:lnTo>
                    <a:pt x="2704719" y="326390"/>
                  </a:lnTo>
                  <a:lnTo>
                    <a:pt x="2716276" y="336550"/>
                  </a:lnTo>
                  <a:lnTo>
                    <a:pt x="2716149" y="336550"/>
                  </a:lnTo>
                  <a:lnTo>
                    <a:pt x="2726817" y="346710"/>
                  </a:lnTo>
                  <a:lnTo>
                    <a:pt x="2726563" y="346710"/>
                  </a:lnTo>
                  <a:lnTo>
                    <a:pt x="2736342" y="356870"/>
                  </a:lnTo>
                  <a:lnTo>
                    <a:pt x="2736215" y="355600"/>
                  </a:lnTo>
                  <a:lnTo>
                    <a:pt x="2745105" y="367030"/>
                  </a:lnTo>
                  <a:lnTo>
                    <a:pt x="2744978" y="365760"/>
                  </a:lnTo>
                  <a:lnTo>
                    <a:pt x="2752979" y="377190"/>
                  </a:lnTo>
                  <a:lnTo>
                    <a:pt x="2752725" y="375920"/>
                  </a:lnTo>
                  <a:lnTo>
                    <a:pt x="2759964" y="387350"/>
                  </a:lnTo>
                  <a:lnTo>
                    <a:pt x="2759710" y="386080"/>
                  </a:lnTo>
                  <a:lnTo>
                    <a:pt x="2766060" y="396240"/>
                  </a:lnTo>
                  <a:lnTo>
                    <a:pt x="2765806" y="396240"/>
                  </a:lnTo>
                  <a:lnTo>
                    <a:pt x="2771267" y="406400"/>
                  </a:lnTo>
                  <a:lnTo>
                    <a:pt x="2771013" y="406400"/>
                  </a:lnTo>
                  <a:lnTo>
                    <a:pt x="2775458" y="416560"/>
                  </a:lnTo>
                  <a:lnTo>
                    <a:pt x="2775204" y="416560"/>
                  </a:lnTo>
                  <a:lnTo>
                    <a:pt x="2778633" y="426720"/>
                  </a:lnTo>
                  <a:lnTo>
                    <a:pt x="2778506" y="426720"/>
                  </a:lnTo>
                  <a:lnTo>
                    <a:pt x="2781046" y="436880"/>
                  </a:lnTo>
                  <a:lnTo>
                    <a:pt x="2780919" y="436880"/>
                  </a:lnTo>
                  <a:lnTo>
                    <a:pt x="2782443" y="447040"/>
                  </a:lnTo>
                  <a:lnTo>
                    <a:pt x="2782316" y="447040"/>
                  </a:lnTo>
                  <a:lnTo>
                    <a:pt x="2782951" y="457200"/>
                  </a:lnTo>
                  <a:lnTo>
                    <a:pt x="2794381" y="501650"/>
                  </a:lnTo>
                  <a:lnTo>
                    <a:pt x="2826766" y="544830"/>
                  </a:lnTo>
                  <a:lnTo>
                    <a:pt x="2878074" y="586740"/>
                  </a:lnTo>
                  <a:lnTo>
                    <a:pt x="2910332" y="607060"/>
                  </a:lnTo>
                  <a:lnTo>
                    <a:pt x="2946908" y="627380"/>
                  </a:lnTo>
                  <a:lnTo>
                    <a:pt x="2987548" y="647700"/>
                  </a:lnTo>
                  <a:lnTo>
                    <a:pt x="3031998" y="666750"/>
                  </a:lnTo>
                  <a:lnTo>
                    <a:pt x="3080258" y="685800"/>
                  </a:lnTo>
                  <a:lnTo>
                    <a:pt x="3132074" y="704850"/>
                  </a:lnTo>
                  <a:lnTo>
                    <a:pt x="3187319" y="722630"/>
                  </a:lnTo>
                  <a:lnTo>
                    <a:pt x="3307194" y="756920"/>
                  </a:lnTo>
                  <a:lnTo>
                    <a:pt x="3438779" y="788670"/>
                  </a:lnTo>
                  <a:lnTo>
                    <a:pt x="3654933" y="830580"/>
                  </a:lnTo>
                  <a:lnTo>
                    <a:pt x="3731260" y="843280"/>
                  </a:lnTo>
                  <a:lnTo>
                    <a:pt x="3809619" y="854710"/>
                  </a:lnTo>
                  <a:lnTo>
                    <a:pt x="3971036" y="875030"/>
                  </a:lnTo>
                  <a:lnTo>
                    <a:pt x="4137914" y="891540"/>
                  </a:lnTo>
                  <a:lnTo>
                    <a:pt x="4308856" y="902970"/>
                  </a:lnTo>
                  <a:lnTo>
                    <a:pt x="4482592" y="910590"/>
                  </a:lnTo>
                  <a:lnTo>
                    <a:pt x="4581474" y="912850"/>
                  </a:lnTo>
                  <a:lnTo>
                    <a:pt x="4594225" y="912850"/>
                  </a:lnTo>
                  <a:lnTo>
                    <a:pt x="4645203" y="912850"/>
                  </a:lnTo>
                  <a:lnTo>
                    <a:pt x="4657852" y="906780"/>
                  </a:lnTo>
                  <a:lnTo>
                    <a:pt x="4582160" y="867410"/>
                  </a:lnTo>
                  <a:lnTo>
                    <a:pt x="4581664" y="900150"/>
                  </a:lnTo>
                  <a:lnTo>
                    <a:pt x="4482846" y="897890"/>
                  </a:lnTo>
                  <a:lnTo>
                    <a:pt x="4309491" y="890270"/>
                  </a:lnTo>
                  <a:lnTo>
                    <a:pt x="4309745" y="890270"/>
                  </a:lnTo>
                  <a:lnTo>
                    <a:pt x="4138803" y="878840"/>
                  </a:lnTo>
                  <a:lnTo>
                    <a:pt x="4139057" y="878840"/>
                  </a:lnTo>
                  <a:lnTo>
                    <a:pt x="3972306" y="862330"/>
                  </a:lnTo>
                  <a:lnTo>
                    <a:pt x="3972433" y="862330"/>
                  </a:lnTo>
                  <a:lnTo>
                    <a:pt x="3891026" y="852170"/>
                  </a:lnTo>
                  <a:lnTo>
                    <a:pt x="3891153" y="852170"/>
                  </a:lnTo>
                  <a:lnTo>
                    <a:pt x="3811270" y="842010"/>
                  </a:lnTo>
                  <a:lnTo>
                    <a:pt x="3811397" y="842010"/>
                  </a:lnTo>
                  <a:lnTo>
                    <a:pt x="3733165" y="830580"/>
                  </a:lnTo>
                  <a:lnTo>
                    <a:pt x="3733292" y="830580"/>
                  </a:lnTo>
                  <a:lnTo>
                    <a:pt x="3656965" y="817880"/>
                  </a:lnTo>
                  <a:lnTo>
                    <a:pt x="3657092" y="817880"/>
                  </a:lnTo>
                  <a:lnTo>
                    <a:pt x="3582924" y="805180"/>
                  </a:lnTo>
                  <a:lnTo>
                    <a:pt x="3511042" y="791210"/>
                  </a:lnTo>
                  <a:lnTo>
                    <a:pt x="3511169" y="791210"/>
                  </a:lnTo>
                  <a:lnTo>
                    <a:pt x="3441573" y="775970"/>
                  </a:lnTo>
                  <a:lnTo>
                    <a:pt x="3441700" y="775970"/>
                  </a:lnTo>
                  <a:lnTo>
                    <a:pt x="3374644" y="760730"/>
                  </a:lnTo>
                  <a:lnTo>
                    <a:pt x="3310369" y="744220"/>
                  </a:lnTo>
                  <a:lnTo>
                    <a:pt x="3310496" y="744220"/>
                  </a:lnTo>
                  <a:lnTo>
                    <a:pt x="3249168" y="727710"/>
                  </a:lnTo>
                  <a:lnTo>
                    <a:pt x="3249295" y="727710"/>
                  </a:lnTo>
                  <a:lnTo>
                    <a:pt x="3191002" y="709930"/>
                  </a:lnTo>
                  <a:lnTo>
                    <a:pt x="3191129" y="709930"/>
                  </a:lnTo>
                  <a:lnTo>
                    <a:pt x="3136138" y="692150"/>
                  </a:lnTo>
                  <a:lnTo>
                    <a:pt x="3136265" y="692150"/>
                  </a:lnTo>
                  <a:lnTo>
                    <a:pt x="3084703" y="674370"/>
                  </a:lnTo>
                  <a:lnTo>
                    <a:pt x="3084830" y="674370"/>
                  </a:lnTo>
                  <a:lnTo>
                    <a:pt x="3036824" y="655320"/>
                  </a:lnTo>
                  <a:lnTo>
                    <a:pt x="3036951" y="655320"/>
                  </a:lnTo>
                  <a:lnTo>
                    <a:pt x="2992628" y="636270"/>
                  </a:lnTo>
                  <a:lnTo>
                    <a:pt x="2992882" y="636270"/>
                  </a:lnTo>
                  <a:lnTo>
                    <a:pt x="2955137" y="617220"/>
                  </a:lnTo>
                  <a:lnTo>
                    <a:pt x="2952623" y="615950"/>
                  </a:lnTo>
                  <a:lnTo>
                    <a:pt x="2952877" y="617220"/>
                  </a:lnTo>
                  <a:lnTo>
                    <a:pt x="2916682" y="596900"/>
                  </a:lnTo>
                  <a:lnTo>
                    <a:pt x="2916936" y="596900"/>
                  </a:lnTo>
                  <a:lnTo>
                    <a:pt x="2885059" y="576580"/>
                  </a:lnTo>
                  <a:lnTo>
                    <a:pt x="2885440" y="576580"/>
                  </a:lnTo>
                  <a:lnTo>
                    <a:pt x="2857881" y="556260"/>
                  </a:lnTo>
                  <a:lnTo>
                    <a:pt x="2858389" y="556260"/>
                  </a:lnTo>
                  <a:lnTo>
                    <a:pt x="2836951" y="537210"/>
                  </a:lnTo>
                  <a:lnTo>
                    <a:pt x="2835529" y="535940"/>
                  </a:lnTo>
                  <a:lnTo>
                    <a:pt x="2836037" y="537210"/>
                  </a:lnTo>
                  <a:lnTo>
                    <a:pt x="2819057" y="516890"/>
                  </a:lnTo>
                  <a:lnTo>
                    <a:pt x="2818003" y="515620"/>
                  </a:lnTo>
                  <a:lnTo>
                    <a:pt x="2818511" y="516890"/>
                  </a:lnTo>
                  <a:lnTo>
                    <a:pt x="2806192" y="496570"/>
                  </a:lnTo>
                  <a:lnTo>
                    <a:pt x="2805430" y="495300"/>
                  </a:lnTo>
                  <a:lnTo>
                    <a:pt x="2798318" y="477520"/>
                  </a:lnTo>
                  <a:lnTo>
                    <a:pt x="2798127" y="477062"/>
                  </a:lnTo>
                  <a:lnTo>
                    <a:pt x="2798026" y="476250"/>
                  </a:lnTo>
                  <a:lnTo>
                    <a:pt x="2795524" y="455930"/>
                  </a:lnTo>
                  <a:lnTo>
                    <a:pt x="2795651" y="455930"/>
                  </a:lnTo>
                  <a:lnTo>
                    <a:pt x="2795016" y="445770"/>
                  </a:lnTo>
                  <a:lnTo>
                    <a:pt x="2782697" y="401320"/>
                  </a:lnTo>
                  <a:lnTo>
                    <a:pt x="2774543" y="386080"/>
                  </a:lnTo>
                  <a:lnTo>
                    <a:pt x="2770505" y="379730"/>
                  </a:lnTo>
                  <a:lnTo>
                    <a:pt x="2768041" y="375920"/>
                  </a:lnTo>
                  <a:lnTo>
                    <a:pt x="2763139" y="368300"/>
                  </a:lnTo>
                  <a:lnTo>
                    <a:pt x="2761069" y="365760"/>
                  </a:lnTo>
                  <a:lnTo>
                    <a:pt x="2754884" y="358140"/>
                  </a:lnTo>
                  <a:lnTo>
                    <a:pt x="2752598" y="355600"/>
                  </a:lnTo>
                  <a:lnTo>
                    <a:pt x="2745740" y="347980"/>
                  </a:lnTo>
                  <a:lnTo>
                    <a:pt x="2735707" y="337820"/>
                  </a:lnTo>
                  <a:lnTo>
                    <a:pt x="2724785" y="326390"/>
                  </a:lnTo>
                  <a:lnTo>
                    <a:pt x="2713101" y="316230"/>
                  </a:lnTo>
                  <a:lnTo>
                    <a:pt x="2673350" y="285750"/>
                  </a:lnTo>
                  <a:lnTo>
                    <a:pt x="2642997" y="266700"/>
                  </a:lnTo>
                  <a:lnTo>
                    <a:pt x="2626741" y="256540"/>
                  </a:lnTo>
                  <a:lnTo>
                    <a:pt x="2609723" y="246380"/>
                  </a:lnTo>
                  <a:lnTo>
                    <a:pt x="2592070" y="237490"/>
                  </a:lnTo>
                  <a:lnTo>
                    <a:pt x="2573655" y="227330"/>
                  </a:lnTo>
                  <a:lnTo>
                    <a:pt x="2535174" y="209550"/>
                  </a:lnTo>
                  <a:lnTo>
                    <a:pt x="2493899" y="191770"/>
                  </a:lnTo>
                  <a:lnTo>
                    <a:pt x="2427732" y="165100"/>
                  </a:lnTo>
                  <a:lnTo>
                    <a:pt x="2404491" y="157480"/>
                  </a:lnTo>
                  <a:lnTo>
                    <a:pt x="2356358" y="140970"/>
                  </a:lnTo>
                  <a:lnTo>
                    <a:pt x="2306320" y="125730"/>
                  </a:lnTo>
                  <a:lnTo>
                    <a:pt x="2254377" y="110490"/>
                  </a:lnTo>
                  <a:lnTo>
                    <a:pt x="2145284" y="82550"/>
                  </a:lnTo>
                  <a:lnTo>
                    <a:pt x="1970405" y="48260"/>
                  </a:lnTo>
                  <a:lnTo>
                    <a:pt x="1909699" y="38100"/>
                  </a:lnTo>
                  <a:lnTo>
                    <a:pt x="1847977" y="29210"/>
                  </a:lnTo>
                  <a:lnTo>
                    <a:pt x="1785239" y="21590"/>
                  </a:lnTo>
                  <a:lnTo>
                    <a:pt x="1721993" y="15240"/>
                  </a:lnTo>
                  <a:lnTo>
                    <a:pt x="1593342" y="5080"/>
                  </a:lnTo>
                  <a:lnTo>
                    <a:pt x="1463167" y="0"/>
                  </a:lnTo>
                  <a:lnTo>
                    <a:pt x="1332484" y="0"/>
                  </a:lnTo>
                  <a:lnTo>
                    <a:pt x="1202563" y="2540"/>
                  </a:lnTo>
                  <a:lnTo>
                    <a:pt x="1074039" y="7620"/>
                  </a:lnTo>
                  <a:lnTo>
                    <a:pt x="886460" y="19050"/>
                  </a:lnTo>
                  <a:lnTo>
                    <a:pt x="766191" y="29210"/>
                  </a:lnTo>
                  <a:lnTo>
                    <a:pt x="595757" y="48260"/>
                  </a:lnTo>
                  <a:lnTo>
                    <a:pt x="440182" y="71120"/>
                  </a:lnTo>
                  <a:lnTo>
                    <a:pt x="392303" y="80010"/>
                  </a:lnTo>
                  <a:lnTo>
                    <a:pt x="346456" y="87630"/>
                  </a:lnTo>
                  <a:lnTo>
                    <a:pt x="324358" y="92710"/>
                  </a:lnTo>
                  <a:lnTo>
                    <a:pt x="305511" y="96659"/>
                  </a:lnTo>
                  <a:lnTo>
                    <a:pt x="303403" y="96659"/>
                  </a:lnTo>
                  <a:lnTo>
                    <a:pt x="302298" y="97345"/>
                  </a:lnTo>
                  <a:lnTo>
                    <a:pt x="281940" y="101600"/>
                  </a:lnTo>
                  <a:lnTo>
                    <a:pt x="261747" y="105410"/>
                  </a:lnTo>
                  <a:lnTo>
                    <a:pt x="242062" y="110490"/>
                  </a:lnTo>
                  <a:lnTo>
                    <a:pt x="204851" y="120650"/>
                  </a:lnTo>
                  <a:lnTo>
                    <a:pt x="187198" y="124460"/>
                  </a:lnTo>
                  <a:lnTo>
                    <a:pt x="170307" y="129540"/>
                  </a:lnTo>
                  <a:lnTo>
                    <a:pt x="123825" y="144780"/>
                  </a:lnTo>
                  <a:lnTo>
                    <a:pt x="84074" y="160020"/>
                  </a:lnTo>
                  <a:lnTo>
                    <a:pt x="51562" y="176530"/>
                  </a:lnTo>
                  <a:lnTo>
                    <a:pt x="42418" y="181610"/>
                  </a:lnTo>
                  <a:lnTo>
                    <a:pt x="33909" y="186690"/>
                  </a:lnTo>
                  <a:lnTo>
                    <a:pt x="26543" y="193040"/>
                  </a:lnTo>
                  <a:lnTo>
                    <a:pt x="19939" y="198120"/>
                  </a:lnTo>
                  <a:lnTo>
                    <a:pt x="0" y="233680"/>
                  </a:lnTo>
                  <a:lnTo>
                    <a:pt x="889" y="233781"/>
                  </a:lnTo>
                  <a:lnTo>
                    <a:pt x="508" y="236359"/>
                  </a:lnTo>
                  <a:lnTo>
                    <a:pt x="14097" y="236359"/>
                  </a:lnTo>
                  <a:lnTo>
                    <a:pt x="16637" y="223659"/>
                  </a:lnTo>
                  <a:lnTo>
                    <a:pt x="23228" y="223659"/>
                  </a:lnTo>
                  <a:lnTo>
                    <a:pt x="28575" y="210959"/>
                  </a:lnTo>
                  <a:lnTo>
                    <a:pt x="34163" y="210959"/>
                  </a:lnTo>
                  <a:lnTo>
                    <a:pt x="41402" y="198259"/>
                  </a:lnTo>
                  <a:lnTo>
                    <a:pt x="57785" y="198259"/>
                  </a:lnTo>
                  <a:lnTo>
                    <a:pt x="67564" y="185559"/>
                  </a:lnTo>
                  <a:lnTo>
                    <a:pt x="77851" y="185559"/>
                  </a:lnTo>
                  <a:lnTo>
                    <a:pt x="89408" y="172859"/>
                  </a:lnTo>
                  <a:lnTo>
                    <a:pt x="114427" y="172859"/>
                  </a:lnTo>
                  <a:lnTo>
                    <a:pt x="128397" y="160159"/>
                  </a:lnTo>
                  <a:lnTo>
                    <a:pt x="142748" y="160159"/>
                  </a:lnTo>
                  <a:lnTo>
                    <a:pt x="158242" y="147459"/>
                  </a:lnTo>
                  <a:lnTo>
                    <a:pt x="191008" y="147459"/>
                  </a:lnTo>
                  <a:lnTo>
                    <a:pt x="208534" y="134759"/>
                  </a:lnTo>
                  <a:lnTo>
                    <a:pt x="245618" y="134759"/>
                  </a:lnTo>
                  <a:lnTo>
                    <a:pt x="265176" y="122059"/>
                  </a:lnTo>
                  <a:lnTo>
                    <a:pt x="285242" y="122059"/>
                  </a:lnTo>
                  <a:lnTo>
                    <a:pt x="306070" y="109359"/>
                  </a:lnTo>
                  <a:lnTo>
                    <a:pt x="349504" y="109359"/>
                  </a:lnTo>
                  <a:lnTo>
                    <a:pt x="372110" y="96659"/>
                  </a:lnTo>
                  <a:lnTo>
                    <a:pt x="395097" y="96659"/>
                  </a:lnTo>
                  <a:lnTo>
                    <a:pt x="443103" y="83959"/>
                  </a:lnTo>
                  <a:lnTo>
                    <a:pt x="492887" y="83959"/>
                  </a:lnTo>
                  <a:lnTo>
                    <a:pt x="544830" y="71259"/>
                  </a:lnTo>
                  <a:lnTo>
                    <a:pt x="598424" y="71259"/>
                  </a:lnTo>
                  <a:lnTo>
                    <a:pt x="653796" y="58559"/>
                  </a:lnTo>
                  <a:lnTo>
                    <a:pt x="710565" y="58559"/>
                  </a:lnTo>
                  <a:lnTo>
                    <a:pt x="768858" y="45859"/>
                  </a:lnTo>
                  <a:lnTo>
                    <a:pt x="828294" y="45859"/>
                  </a:lnTo>
                  <a:lnTo>
                    <a:pt x="889127" y="33159"/>
                  </a:lnTo>
                  <a:lnTo>
                    <a:pt x="1013206" y="33159"/>
                  </a:lnTo>
                  <a:lnTo>
                    <a:pt x="1076579" y="20459"/>
                  </a:lnTo>
                  <a:lnTo>
                    <a:pt x="1530477" y="20459"/>
                  </a:lnTo>
                  <a:lnTo>
                    <a:pt x="1562862" y="33159"/>
                  </a:lnTo>
                  <a:lnTo>
                    <a:pt x="1594993" y="33159"/>
                  </a:lnTo>
                  <a:lnTo>
                    <a:pt x="1627378" y="45859"/>
                  </a:lnTo>
                  <a:lnTo>
                    <a:pt x="1659255" y="45859"/>
                  </a:lnTo>
                  <a:lnTo>
                    <a:pt x="1691386" y="58559"/>
                  </a:lnTo>
                  <a:lnTo>
                    <a:pt x="1723009" y="58559"/>
                  </a:lnTo>
                  <a:lnTo>
                    <a:pt x="1754886" y="71259"/>
                  </a:lnTo>
                  <a:lnTo>
                    <a:pt x="1754759" y="71259"/>
                  </a:lnTo>
                  <a:lnTo>
                    <a:pt x="1786382" y="83959"/>
                  </a:lnTo>
                  <a:lnTo>
                    <a:pt x="1817497" y="83959"/>
                  </a:lnTo>
                  <a:lnTo>
                    <a:pt x="1848612" y="96659"/>
                  </a:lnTo>
                  <a:lnTo>
                    <a:pt x="1848485" y="96659"/>
                  </a:lnTo>
                  <a:lnTo>
                    <a:pt x="1879600" y="109359"/>
                  </a:lnTo>
                  <a:lnTo>
                    <a:pt x="1879473" y="109359"/>
                  </a:lnTo>
                  <a:lnTo>
                    <a:pt x="1910207" y="122059"/>
                  </a:lnTo>
                  <a:lnTo>
                    <a:pt x="1910080" y="122059"/>
                  </a:lnTo>
                  <a:lnTo>
                    <a:pt x="1940560" y="134759"/>
                  </a:lnTo>
                  <a:lnTo>
                    <a:pt x="1940433" y="134759"/>
                  </a:lnTo>
                  <a:lnTo>
                    <a:pt x="1970659" y="147459"/>
                  </a:lnTo>
                  <a:lnTo>
                    <a:pt x="1970532" y="147459"/>
                  </a:lnTo>
                  <a:lnTo>
                    <a:pt x="2000504" y="160159"/>
                  </a:lnTo>
                  <a:lnTo>
                    <a:pt x="2000377" y="160159"/>
                  </a:lnTo>
                  <a:lnTo>
                    <a:pt x="2029968" y="185559"/>
                  </a:lnTo>
                  <a:lnTo>
                    <a:pt x="2029841" y="185559"/>
                  </a:lnTo>
                  <a:lnTo>
                    <a:pt x="2059178" y="198259"/>
                  </a:lnTo>
                  <a:lnTo>
                    <a:pt x="2059051" y="198259"/>
                  </a:lnTo>
                  <a:lnTo>
                    <a:pt x="2116582" y="223659"/>
                  </a:lnTo>
                  <a:lnTo>
                    <a:pt x="2116455" y="223659"/>
                  </a:lnTo>
                  <a:lnTo>
                    <a:pt x="2144776" y="249059"/>
                  </a:lnTo>
                  <a:lnTo>
                    <a:pt x="2144649" y="249059"/>
                  </a:lnTo>
                  <a:lnTo>
                    <a:pt x="2200021" y="287159"/>
                  </a:lnTo>
                  <a:lnTo>
                    <a:pt x="2199767" y="287159"/>
                  </a:lnTo>
                  <a:lnTo>
                    <a:pt x="2253488" y="325259"/>
                  </a:lnTo>
                  <a:lnTo>
                    <a:pt x="2253234" y="325259"/>
                  </a:lnTo>
                  <a:lnTo>
                    <a:pt x="2305177" y="363359"/>
                  </a:lnTo>
                  <a:lnTo>
                    <a:pt x="2304923" y="363359"/>
                  </a:lnTo>
                  <a:lnTo>
                    <a:pt x="2354961" y="401459"/>
                  </a:lnTo>
                  <a:lnTo>
                    <a:pt x="2354834" y="401459"/>
                  </a:lnTo>
                  <a:lnTo>
                    <a:pt x="2402840" y="452259"/>
                  </a:lnTo>
                  <a:lnTo>
                    <a:pt x="2402713" y="452259"/>
                  </a:lnTo>
                  <a:lnTo>
                    <a:pt x="2425827" y="477659"/>
                  </a:lnTo>
                  <a:lnTo>
                    <a:pt x="2425700" y="477659"/>
                  </a:lnTo>
                  <a:lnTo>
                    <a:pt x="2448433" y="503059"/>
                  </a:lnTo>
                  <a:lnTo>
                    <a:pt x="2448306" y="503059"/>
                  </a:lnTo>
                  <a:lnTo>
                    <a:pt x="2470277" y="515759"/>
                  </a:lnTo>
                  <a:lnTo>
                    <a:pt x="2470150" y="515759"/>
                  </a:lnTo>
                  <a:lnTo>
                    <a:pt x="2491613" y="541159"/>
                  </a:lnTo>
                  <a:lnTo>
                    <a:pt x="2491486" y="541159"/>
                  </a:lnTo>
                  <a:lnTo>
                    <a:pt x="2512441" y="566559"/>
                  </a:lnTo>
                  <a:lnTo>
                    <a:pt x="2512314" y="566559"/>
                  </a:lnTo>
                  <a:lnTo>
                    <a:pt x="2532507" y="591959"/>
                  </a:lnTo>
                  <a:lnTo>
                    <a:pt x="2532380" y="591959"/>
                  </a:lnTo>
                  <a:lnTo>
                    <a:pt x="2552065" y="617359"/>
                  </a:lnTo>
                  <a:lnTo>
                    <a:pt x="2551938" y="617359"/>
                  </a:lnTo>
                  <a:lnTo>
                    <a:pt x="2570861" y="642759"/>
                  </a:lnTo>
                  <a:lnTo>
                    <a:pt x="2589149" y="668159"/>
                  </a:lnTo>
                  <a:lnTo>
                    <a:pt x="2589022" y="668159"/>
                  </a:lnTo>
                  <a:lnTo>
                    <a:pt x="2606548" y="693559"/>
                  </a:lnTo>
                  <a:lnTo>
                    <a:pt x="2606421" y="693559"/>
                  </a:lnTo>
                  <a:lnTo>
                    <a:pt x="2623312" y="718959"/>
                  </a:lnTo>
                  <a:lnTo>
                    <a:pt x="2623185" y="718959"/>
                  </a:lnTo>
                  <a:lnTo>
                    <a:pt x="2639441" y="744359"/>
                  </a:lnTo>
                  <a:lnTo>
                    <a:pt x="2639314" y="744359"/>
                  </a:lnTo>
                  <a:lnTo>
                    <a:pt x="2654808" y="782459"/>
                  </a:lnTo>
                  <a:lnTo>
                    <a:pt x="2654681" y="782459"/>
                  </a:lnTo>
                  <a:lnTo>
                    <a:pt x="2669413" y="807859"/>
                  </a:lnTo>
                  <a:lnTo>
                    <a:pt x="2669286" y="807859"/>
                  </a:lnTo>
                  <a:lnTo>
                    <a:pt x="2683256" y="833259"/>
                  </a:lnTo>
                  <a:lnTo>
                    <a:pt x="2683129" y="833259"/>
                  </a:lnTo>
                  <a:lnTo>
                    <a:pt x="2696337" y="858659"/>
                  </a:lnTo>
                  <a:lnTo>
                    <a:pt x="2696210" y="858659"/>
                  </a:lnTo>
                  <a:lnTo>
                    <a:pt x="2708529" y="884059"/>
                  </a:lnTo>
                  <a:lnTo>
                    <a:pt x="2708402" y="884059"/>
                  </a:lnTo>
                  <a:lnTo>
                    <a:pt x="2719959" y="909459"/>
                  </a:lnTo>
                  <a:lnTo>
                    <a:pt x="2719832" y="909459"/>
                  </a:lnTo>
                  <a:lnTo>
                    <a:pt x="2730500" y="947559"/>
                  </a:lnTo>
                  <a:lnTo>
                    <a:pt x="2740406" y="972959"/>
                  </a:lnTo>
                  <a:lnTo>
                    <a:pt x="2749296" y="998359"/>
                  </a:lnTo>
                  <a:lnTo>
                    <a:pt x="2757297" y="1023759"/>
                  </a:lnTo>
                  <a:lnTo>
                    <a:pt x="2764536" y="1061859"/>
                  </a:lnTo>
                  <a:lnTo>
                    <a:pt x="2770759" y="1087259"/>
                  </a:lnTo>
                  <a:lnTo>
                    <a:pt x="2776093" y="1112659"/>
                  </a:lnTo>
                  <a:lnTo>
                    <a:pt x="2780538" y="1138059"/>
                  </a:lnTo>
                  <a:lnTo>
                    <a:pt x="2783967" y="1176159"/>
                  </a:lnTo>
                  <a:lnTo>
                    <a:pt x="2783840" y="1176159"/>
                  </a:lnTo>
                  <a:lnTo>
                    <a:pt x="2786380" y="1201559"/>
                  </a:lnTo>
                  <a:lnTo>
                    <a:pt x="2787904" y="1226959"/>
                  </a:lnTo>
                  <a:lnTo>
                    <a:pt x="2788412" y="1252359"/>
                  </a:lnTo>
                  <a:lnTo>
                    <a:pt x="2791206" y="1315859"/>
                  </a:lnTo>
                  <a:lnTo>
                    <a:pt x="2799334" y="1379359"/>
                  </a:lnTo>
                  <a:lnTo>
                    <a:pt x="2812542" y="1430159"/>
                  </a:lnTo>
                  <a:lnTo>
                    <a:pt x="2830957" y="1493659"/>
                  </a:lnTo>
                  <a:lnTo>
                    <a:pt x="2854071" y="1544459"/>
                  </a:lnTo>
                  <a:lnTo>
                    <a:pt x="2881884" y="1607959"/>
                  </a:lnTo>
                  <a:lnTo>
                    <a:pt x="2914015" y="1658759"/>
                  </a:lnTo>
                  <a:lnTo>
                    <a:pt x="2950718" y="1722259"/>
                  </a:lnTo>
                  <a:lnTo>
                    <a:pt x="2991358" y="1773059"/>
                  </a:lnTo>
                  <a:lnTo>
                    <a:pt x="3035935" y="1823859"/>
                  </a:lnTo>
                  <a:lnTo>
                    <a:pt x="3084322" y="1874659"/>
                  </a:lnTo>
                  <a:lnTo>
                    <a:pt x="3136392" y="1925459"/>
                  </a:lnTo>
                  <a:lnTo>
                    <a:pt x="3191764" y="1976259"/>
                  </a:lnTo>
                  <a:lnTo>
                    <a:pt x="3250438" y="2027059"/>
                  </a:lnTo>
                  <a:lnTo>
                    <a:pt x="3312287" y="2077847"/>
                  </a:lnTo>
                  <a:lnTo>
                    <a:pt x="3376930" y="2115947"/>
                  </a:lnTo>
                  <a:lnTo>
                    <a:pt x="3444367" y="2166747"/>
                  </a:lnTo>
                  <a:lnTo>
                    <a:pt x="3514344" y="2204847"/>
                  </a:lnTo>
                  <a:lnTo>
                    <a:pt x="3586734" y="2242947"/>
                  </a:lnTo>
                  <a:lnTo>
                    <a:pt x="3661410" y="2281047"/>
                  </a:lnTo>
                  <a:lnTo>
                    <a:pt x="3738118" y="2319147"/>
                  </a:lnTo>
                  <a:lnTo>
                    <a:pt x="3816731" y="2344547"/>
                  </a:lnTo>
                  <a:lnTo>
                    <a:pt x="3896995" y="2382647"/>
                  </a:lnTo>
                  <a:lnTo>
                    <a:pt x="4062095" y="2433447"/>
                  </a:lnTo>
                  <a:lnTo>
                    <a:pt x="4146423" y="2446147"/>
                  </a:lnTo>
                  <a:lnTo>
                    <a:pt x="4231894" y="2471547"/>
                  </a:lnTo>
                  <a:lnTo>
                    <a:pt x="4492879" y="2509647"/>
                  </a:lnTo>
                  <a:lnTo>
                    <a:pt x="4592358" y="2509647"/>
                  </a:lnTo>
                  <a:lnTo>
                    <a:pt x="4591812" y="2535047"/>
                  </a:lnTo>
                  <a:lnTo>
                    <a:pt x="4668901" y="250964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5844921" y="5277765"/>
            <a:ext cx="1731645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pc="-4" dirty="0">
                <a:solidFill>
                  <a:srgbClr val="8B1515"/>
                </a:solidFill>
                <a:latin typeface="Calibri"/>
                <a:cs typeface="Calibri"/>
              </a:rPr>
              <a:t>[output</a:t>
            </a:r>
            <a:r>
              <a:rPr spc="-49" dirty="0">
                <a:solidFill>
                  <a:srgbClr val="8B1515"/>
                </a:solidFill>
                <a:latin typeface="Calibri"/>
                <a:cs typeface="Calibri"/>
              </a:rPr>
              <a:t> </a:t>
            </a:r>
            <a:r>
              <a:rPr spc="-4" dirty="0">
                <a:solidFill>
                  <a:srgbClr val="8B1515"/>
                </a:solidFill>
                <a:latin typeface="Calibri"/>
                <a:cs typeface="Calibri"/>
              </a:rPr>
              <a:t>sequence]</a:t>
            </a:r>
            <a:endParaRPr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622102" y="2914268"/>
            <a:ext cx="1278254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350" spc="-4" dirty="0">
                <a:solidFill>
                  <a:srgbClr val="8B1515"/>
                </a:solidFill>
                <a:latin typeface="Calibri"/>
                <a:cs typeface="Calibri"/>
              </a:rPr>
              <a:t>[decoder </a:t>
            </a:r>
            <a:r>
              <a:rPr sz="1350" spc="-11" dirty="0">
                <a:solidFill>
                  <a:srgbClr val="8B1515"/>
                </a:solidFill>
                <a:latin typeface="Calibri"/>
                <a:cs typeface="Calibri"/>
              </a:rPr>
              <a:t>attends </a:t>
            </a:r>
            <a:r>
              <a:rPr sz="1350" spc="-8" dirty="0">
                <a:solidFill>
                  <a:srgbClr val="8B1515"/>
                </a:solidFill>
                <a:latin typeface="Calibri"/>
                <a:cs typeface="Calibri"/>
              </a:rPr>
              <a:t> to</a:t>
            </a:r>
            <a:r>
              <a:rPr sz="1350" spc="-30" dirty="0">
                <a:solidFill>
                  <a:srgbClr val="8B1515"/>
                </a:solidFill>
                <a:latin typeface="Calibri"/>
                <a:cs typeface="Calibri"/>
              </a:rPr>
              <a:t> </a:t>
            </a:r>
            <a:r>
              <a:rPr sz="1350" spc="-4" dirty="0">
                <a:solidFill>
                  <a:srgbClr val="8B1515"/>
                </a:solidFill>
                <a:latin typeface="Calibri"/>
                <a:cs typeface="Calibri"/>
              </a:rPr>
              <a:t>encoder</a:t>
            </a:r>
            <a:r>
              <a:rPr sz="1350" spc="-23" dirty="0">
                <a:solidFill>
                  <a:srgbClr val="8B1515"/>
                </a:solidFill>
                <a:latin typeface="Calibri"/>
                <a:cs typeface="Calibri"/>
              </a:rPr>
              <a:t> </a:t>
            </a:r>
            <a:r>
              <a:rPr sz="1350" spc="-11" dirty="0">
                <a:solidFill>
                  <a:srgbClr val="8B1515"/>
                </a:solidFill>
                <a:latin typeface="Calibri"/>
                <a:cs typeface="Calibri"/>
              </a:rPr>
              <a:t>states]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10184" y="1685734"/>
            <a:ext cx="5959793" cy="27555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725" spc="-4" dirty="0">
                <a:latin typeface="Calibri"/>
                <a:cs typeface="Calibri"/>
              </a:rPr>
              <a:t>Looking back </a:t>
            </a:r>
            <a:r>
              <a:rPr sz="1725" dirty="0">
                <a:latin typeface="Calibri"/>
                <a:cs typeface="Calibri"/>
              </a:rPr>
              <a:t>at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the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whole model,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zooming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in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on</a:t>
            </a:r>
            <a:r>
              <a:rPr sz="1725" dirty="0">
                <a:latin typeface="Calibri"/>
                <a:cs typeface="Calibri"/>
              </a:rPr>
              <a:t> an </a:t>
            </a:r>
            <a:r>
              <a:rPr sz="1725" spc="-4" dirty="0">
                <a:latin typeface="Calibri"/>
                <a:cs typeface="Calibri"/>
              </a:rPr>
              <a:t>Encoder block:</a:t>
            </a:r>
            <a:endParaRPr sz="1725">
              <a:latin typeface="Calibri"/>
              <a:cs typeface="Calibri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6541389" y="2273408"/>
            <a:ext cx="176213" cy="229076"/>
            <a:chOff x="8721852" y="1888210"/>
            <a:chExt cx="234950" cy="305435"/>
          </a:xfrm>
        </p:grpSpPr>
        <p:pic>
          <p:nvPicPr>
            <p:cNvPr id="47" name="object 4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21852" y="1888210"/>
              <a:ext cx="234670" cy="304825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03386" y="1988057"/>
              <a:ext cx="76200" cy="146684"/>
            </a:xfrm>
            <a:prstGeom prst="rect">
              <a:avLst/>
            </a:prstGeom>
          </p:spPr>
        </p:pic>
      </p:grpSp>
      <p:sp>
        <p:nvSpPr>
          <p:cNvPr id="49" name="object 49"/>
          <p:cNvSpPr txBox="1"/>
          <p:nvPr/>
        </p:nvSpPr>
        <p:spPr>
          <a:xfrm>
            <a:off x="6159913" y="2090604"/>
            <a:ext cx="958691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dirty="0">
                <a:solidFill>
                  <a:srgbClr val="8B1515"/>
                </a:solidFill>
                <a:latin typeface="Calibri"/>
                <a:cs typeface="Calibri"/>
              </a:rPr>
              <a:t>[p</a:t>
            </a:r>
            <a:r>
              <a:rPr sz="1350" spc="-23" dirty="0">
                <a:solidFill>
                  <a:srgbClr val="8B1515"/>
                </a:solidFill>
                <a:latin typeface="Calibri"/>
                <a:cs typeface="Calibri"/>
              </a:rPr>
              <a:t>r</a:t>
            </a:r>
            <a:r>
              <a:rPr sz="1350" dirty="0">
                <a:solidFill>
                  <a:srgbClr val="8B1515"/>
                </a:solidFill>
                <a:latin typeface="Calibri"/>
                <a:cs typeface="Calibri"/>
              </a:rPr>
              <a:t>edi</a:t>
            </a:r>
            <a:r>
              <a:rPr sz="1350" spc="-8" dirty="0">
                <a:solidFill>
                  <a:srgbClr val="8B1515"/>
                </a:solidFill>
                <a:latin typeface="Calibri"/>
                <a:cs typeface="Calibri"/>
              </a:rPr>
              <a:t>c</a:t>
            </a:r>
            <a:r>
              <a:rPr sz="1350" dirty="0">
                <a:solidFill>
                  <a:srgbClr val="8B1515"/>
                </a:solidFill>
                <a:latin typeface="Calibri"/>
                <a:cs typeface="Calibri"/>
              </a:rPr>
              <a:t>t</a:t>
            </a:r>
            <a:r>
              <a:rPr sz="1350" spc="-11" dirty="0">
                <a:solidFill>
                  <a:srgbClr val="8B1515"/>
                </a:solidFill>
                <a:latin typeface="Calibri"/>
                <a:cs typeface="Calibri"/>
              </a:rPr>
              <a:t>i</a:t>
            </a:r>
            <a:r>
              <a:rPr sz="1350" spc="-4" dirty="0">
                <a:solidFill>
                  <a:srgbClr val="8B1515"/>
                </a:solidFill>
                <a:latin typeface="Calibri"/>
                <a:cs typeface="Calibri"/>
              </a:rPr>
              <a:t>ons!]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1157858" y="2720340"/>
            <a:ext cx="2625090" cy="1482090"/>
            <a:chOff x="1543811" y="2484120"/>
            <a:chExt cx="3500120" cy="1976120"/>
          </a:xfrm>
        </p:grpSpPr>
        <p:pic>
          <p:nvPicPr>
            <p:cNvPr id="51" name="object 5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543811" y="2484120"/>
              <a:ext cx="3499866" cy="1975865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2418587" y="3968496"/>
              <a:ext cx="2101850" cy="289560"/>
            </a:xfrm>
            <a:custGeom>
              <a:avLst/>
              <a:gdLst/>
              <a:ahLst/>
              <a:cxnLst/>
              <a:rect l="l" t="t" r="r" b="b"/>
              <a:pathLst>
                <a:path w="2101850" h="289560">
                  <a:moveTo>
                    <a:pt x="2101595" y="0"/>
                  </a:moveTo>
                  <a:lnTo>
                    <a:pt x="0" y="0"/>
                  </a:lnTo>
                  <a:lnTo>
                    <a:pt x="0" y="289559"/>
                  </a:lnTo>
                  <a:lnTo>
                    <a:pt x="2101595" y="289559"/>
                  </a:lnTo>
                  <a:lnTo>
                    <a:pt x="2101595" y="0"/>
                  </a:lnTo>
                  <a:close/>
                </a:path>
              </a:pathLst>
            </a:custGeom>
            <a:solidFill>
              <a:srgbClr val="F6C2C2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1840515" y="3819773"/>
            <a:ext cx="1523523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4" dirty="0">
                <a:latin typeface="Calibri"/>
                <a:cs typeface="Calibri"/>
              </a:rPr>
              <a:t>Multi-Head</a:t>
            </a:r>
            <a:r>
              <a:rPr sz="1350" spc="-75" dirty="0">
                <a:latin typeface="Calibri"/>
                <a:cs typeface="Calibri"/>
              </a:rPr>
              <a:t> </a:t>
            </a:r>
            <a:r>
              <a:rPr sz="1350" spc="4" dirty="0">
                <a:latin typeface="Calibri"/>
                <a:cs typeface="Calibri"/>
              </a:rPr>
              <a:t>Attention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743076" y="3511296"/>
            <a:ext cx="1728311" cy="200025"/>
          </a:xfrm>
          <a:custGeom>
            <a:avLst/>
            <a:gdLst/>
            <a:ahLst/>
            <a:cxnLst/>
            <a:rect l="l" t="t" r="r" b="b"/>
            <a:pathLst>
              <a:path w="2304415" h="266700">
                <a:moveTo>
                  <a:pt x="2304288" y="0"/>
                </a:moveTo>
                <a:lnTo>
                  <a:pt x="0" y="0"/>
                </a:lnTo>
                <a:lnTo>
                  <a:pt x="0" y="266700"/>
                </a:lnTo>
                <a:lnTo>
                  <a:pt x="2304288" y="266700"/>
                </a:lnTo>
                <a:lnTo>
                  <a:pt x="2304288" y="0"/>
                </a:lnTo>
                <a:close/>
              </a:path>
            </a:pathLst>
          </a:custGeom>
          <a:solidFill>
            <a:srgbClr val="F6C2C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5" name="object 55"/>
          <p:cNvSpPr txBox="1"/>
          <p:nvPr/>
        </p:nvSpPr>
        <p:spPr>
          <a:xfrm>
            <a:off x="1813369" y="3489198"/>
            <a:ext cx="1587818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26" dirty="0">
                <a:latin typeface="Calibri"/>
                <a:cs typeface="Calibri"/>
              </a:rPr>
              <a:t>Residual</a:t>
            </a:r>
            <a:r>
              <a:rPr sz="1350" spc="-6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+</a:t>
            </a:r>
            <a:r>
              <a:rPr sz="1350" spc="-53" dirty="0">
                <a:latin typeface="Calibri"/>
                <a:cs typeface="Calibri"/>
              </a:rPr>
              <a:t> </a:t>
            </a:r>
            <a:r>
              <a:rPr sz="1350" spc="19" dirty="0">
                <a:latin typeface="Calibri"/>
                <a:cs typeface="Calibri"/>
              </a:rPr>
              <a:t>LayerNorm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1383983" y="3179825"/>
            <a:ext cx="2013109" cy="1015365"/>
            <a:chOff x="1845310" y="3096767"/>
            <a:chExt cx="2684145" cy="1353820"/>
          </a:xfrm>
        </p:grpSpPr>
        <p:pic>
          <p:nvPicPr>
            <p:cNvPr id="57" name="object 5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285744" y="4258055"/>
              <a:ext cx="183895" cy="192277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436366" y="3805427"/>
              <a:ext cx="76073" cy="163449"/>
            </a:xfrm>
            <a:prstGeom prst="rect">
              <a:avLst/>
            </a:prstGeom>
          </p:spPr>
        </p:pic>
        <p:sp>
          <p:nvSpPr>
            <p:cNvPr id="59" name="object 59"/>
            <p:cNvSpPr/>
            <p:nvPr/>
          </p:nvSpPr>
          <p:spPr>
            <a:xfrm>
              <a:off x="1845310" y="3641597"/>
              <a:ext cx="1451610" cy="806450"/>
            </a:xfrm>
            <a:custGeom>
              <a:avLst/>
              <a:gdLst/>
              <a:ahLst/>
              <a:cxnLst/>
              <a:rect l="l" t="t" r="r" b="b"/>
              <a:pathLst>
                <a:path w="1451610" h="806450">
                  <a:moveTo>
                    <a:pt x="1438020" y="804227"/>
                  </a:moveTo>
                  <a:lnTo>
                    <a:pt x="1438910" y="806450"/>
                  </a:lnTo>
                  <a:lnTo>
                    <a:pt x="1445006" y="805180"/>
                  </a:lnTo>
                  <a:lnTo>
                    <a:pt x="1439164" y="805180"/>
                  </a:lnTo>
                  <a:lnTo>
                    <a:pt x="1438020" y="804227"/>
                  </a:lnTo>
                  <a:close/>
                </a:path>
                <a:path w="1451610" h="806450">
                  <a:moveTo>
                    <a:pt x="1437893" y="803910"/>
                  </a:moveTo>
                  <a:lnTo>
                    <a:pt x="1438020" y="804227"/>
                  </a:lnTo>
                  <a:lnTo>
                    <a:pt x="1439164" y="805180"/>
                  </a:lnTo>
                  <a:lnTo>
                    <a:pt x="1437893" y="803910"/>
                  </a:lnTo>
                  <a:close/>
                </a:path>
                <a:path w="1451610" h="806450">
                  <a:moveTo>
                    <a:pt x="1451102" y="803910"/>
                  </a:moveTo>
                  <a:lnTo>
                    <a:pt x="1437893" y="803910"/>
                  </a:lnTo>
                  <a:lnTo>
                    <a:pt x="1439164" y="805180"/>
                  </a:lnTo>
                  <a:lnTo>
                    <a:pt x="1445006" y="805180"/>
                  </a:lnTo>
                  <a:lnTo>
                    <a:pt x="1451102" y="803910"/>
                  </a:lnTo>
                  <a:close/>
                </a:path>
                <a:path w="1451610" h="806450">
                  <a:moveTo>
                    <a:pt x="1450752" y="802639"/>
                  </a:moveTo>
                  <a:lnTo>
                    <a:pt x="1436115" y="802639"/>
                  </a:lnTo>
                  <a:lnTo>
                    <a:pt x="1438020" y="804227"/>
                  </a:lnTo>
                  <a:lnTo>
                    <a:pt x="1437893" y="803910"/>
                  </a:lnTo>
                  <a:lnTo>
                    <a:pt x="1451102" y="803910"/>
                  </a:lnTo>
                  <a:lnTo>
                    <a:pt x="1450752" y="802639"/>
                  </a:lnTo>
                  <a:close/>
                </a:path>
                <a:path w="1451610" h="806450">
                  <a:moveTo>
                    <a:pt x="1447482" y="796289"/>
                  </a:moveTo>
                  <a:lnTo>
                    <a:pt x="1425955" y="796289"/>
                  </a:lnTo>
                  <a:lnTo>
                    <a:pt x="1433067" y="800100"/>
                  </a:lnTo>
                  <a:lnTo>
                    <a:pt x="1432178" y="800100"/>
                  </a:lnTo>
                  <a:lnTo>
                    <a:pt x="1437259" y="803910"/>
                  </a:lnTo>
                  <a:lnTo>
                    <a:pt x="1436115" y="802639"/>
                  </a:lnTo>
                  <a:lnTo>
                    <a:pt x="1450752" y="802639"/>
                  </a:lnTo>
                  <a:lnTo>
                    <a:pt x="1449704" y="798830"/>
                  </a:lnTo>
                  <a:lnTo>
                    <a:pt x="1447482" y="796289"/>
                  </a:lnTo>
                  <a:close/>
                </a:path>
                <a:path w="1451610" h="806450">
                  <a:moveTo>
                    <a:pt x="402282" y="31748"/>
                  </a:moveTo>
                  <a:lnTo>
                    <a:pt x="345820" y="43180"/>
                  </a:lnTo>
                  <a:lnTo>
                    <a:pt x="303275" y="55880"/>
                  </a:lnTo>
                  <a:lnTo>
                    <a:pt x="262127" y="71119"/>
                  </a:lnTo>
                  <a:lnTo>
                    <a:pt x="242062" y="81280"/>
                  </a:lnTo>
                  <a:lnTo>
                    <a:pt x="222631" y="90169"/>
                  </a:lnTo>
                  <a:lnTo>
                    <a:pt x="185165" y="111760"/>
                  </a:lnTo>
                  <a:lnTo>
                    <a:pt x="150240" y="135889"/>
                  </a:lnTo>
                  <a:lnTo>
                    <a:pt x="117982" y="161289"/>
                  </a:lnTo>
                  <a:lnTo>
                    <a:pt x="88900" y="189230"/>
                  </a:lnTo>
                  <a:lnTo>
                    <a:pt x="63372" y="218439"/>
                  </a:lnTo>
                  <a:lnTo>
                    <a:pt x="32257" y="264160"/>
                  </a:lnTo>
                  <a:lnTo>
                    <a:pt x="10921" y="313689"/>
                  </a:lnTo>
                  <a:lnTo>
                    <a:pt x="634" y="363219"/>
                  </a:lnTo>
                  <a:lnTo>
                    <a:pt x="0" y="381000"/>
                  </a:lnTo>
                  <a:lnTo>
                    <a:pt x="1142" y="397510"/>
                  </a:lnTo>
                  <a:lnTo>
                    <a:pt x="16890" y="448310"/>
                  </a:lnTo>
                  <a:lnTo>
                    <a:pt x="36702" y="481330"/>
                  </a:lnTo>
                  <a:lnTo>
                    <a:pt x="63626" y="513080"/>
                  </a:lnTo>
                  <a:lnTo>
                    <a:pt x="96646" y="543560"/>
                  </a:lnTo>
                  <a:lnTo>
                    <a:pt x="135508" y="572769"/>
                  </a:lnTo>
                  <a:lnTo>
                    <a:pt x="179577" y="600710"/>
                  </a:lnTo>
                  <a:lnTo>
                    <a:pt x="228345" y="626110"/>
                  </a:lnTo>
                  <a:lnTo>
                    <a:pt x="281304" y="648969"/>
                  </a:lnTo>
                  <a:lnTo>
                    <a:pt x="367410" y="680719"/>
                  </a:lnTo>
                  <a:lnTo>
                    <a:pt x="492251" y="712469"/>
                  </a:lnTo>
                  <a:lnTo>
                    <a:pt x="590803" y="727710"/>
                  </a:lnTo>
                  <a:lnTo>
                    <a:pt x="657987" y="732789"/>
                  </a:lnTo>
                  <a:lnTo>
                    <a:pt x="691769" y="735330"/>
                  </a:lnTo>
                  <a:lnTo>
                    <a:pt x="792860" y="735330"/>
                  </a:lnTo>
                  <a:lnTo>
                    <a:pt x="859789" y="736600"/>
                  </a:lnTo>
                  <a:lnTo>
                    <a:pt x="925448" y="739139"/>
                  </a:lnTo>
                  <a:lnTo>
                    <a:pt x="989583" y="741680"/>
                  </a:lnTo>
                  <a:lnTo>
                    <a:pt x="1020826" y="742950"/>
                  </a:lnTo>
                  <a:lnTo>
                    <a:pt x="1051559" y="745489"/>
                  </a:lnTo>
                  <a:lnTo>
                    <a:pt x="1081532" y="746760"/>
                  </a:lnTo>
                  <a:lnTo>
                    <a:pt x="1139444" y="751839"/>
                  </a:lnTo>
                  <a:lnTo>
                    <a:pt x="1139316" y="751839"/>
                  </a:lnTo>
                  <a:lnTo>
                    <a:pt x="1167129" y="754380"/>
                  </a:lnTo>
                  <a:lnTo>
                    <a:pt x="1219581" y="759460"/>
                  </a:lnTo>
                  <a:lnTo>
                    <a:pt x="1219453" y="759460"/>
                  </a:lnTo>
                  <a:lnTo>
                    <a:pt x="1267840" y="764539"/>
                  </a:lnTo>
                  <a:lnTo>
                    <a:pt x="1290192" y="767080"/>
                  </a:lnTo>
                  <a:lnTo>
                    <a:pt x="1311275" y="770889"/>
                  </a:lnTo>
                  <a:lnTo>
                    <a:pt x="1331087" y="773430"/>
                  </a:lnTo>
                  <a:lnTo>
                    <a:pt x="1349502" y="777239"/>
                  </a:lnTo>
                  <a:lnTo>
                    <a:pt x="1366520" y="779780"/>
                  </a:lnTo>
                  <a:lnTo>
                    <a:pt x="1366392" y="779780"/>
                  </a:lnTo>
                  <a:lnTo>
                    <a:pt x="1381887" y="783589"/>
                  </a:lnTo>
                  <a:lnTo>
                    <a:pt x="1381633" y="783589"/>
                  </a:lnTo>
                  <a:lnTo>
                    <a:pt x="1395602" y="787400"/>
                  </a:lnTo>
                  <a:lnTo>
                    <a:pt x="1395348" y="787400"/>
                  </a:lnTo>
                  <a:lnTo>
                    <a:pt x="1407794" y="789939"/>
                  </a:lnTo>
                  <a:lnTo>
                    <a:pt x="1407540" y="789939"/>
                  </a:lnTo>
                  <a:lnTo>
                    <a:pt x="1418081" y="793750"/>
                  </a:lnTo>
                  <a:lnTo>
                    <a:pt x="1417701" y="793750"/>
                  </a:lnTo>
                  <a:lnTo>
                    <a:pt x="1426464" y="797560"/>
                  </a:lnTo>
                  <a:lnTo>
                    <a:pt x="1425955" y="796289"/>
                  </a:lnTo>
                  <a:lnTo>
                    <a:pt x="1447482" y="796289"/>
                  </a:lnTo>
                  <a:lnTo>
                    <a:pt x="1445260" y="793750"/>
                  </a:lnTo>
                  <a:lnTo>
                    <a:pt x="1439164" y="788669"/>
                  </a:lnTo>
                  <a:lnTo>
                    <a:pt x="1431416" y="784860"/>
                  </a:lnTo>
                  <a:lnTo>
                    <a:pt x="1422273" y="781050"/>
                  </a:lnTo>
                  <a:lnTo>
                    <a:pt x="1411351" y="778510"/>
                  </a:lnTo>
                  <a:lnTo>
                    <a:pt x="1398651" y="774700"/>
                  </a:lnTo>
                  <a:lnTo>
                    <a:pt x="1384553" y="770889"/>
                  </a:lnTo>
                  <a:lnTo>
                    <a:pt x="1368933" y="767080"/>
                  </a:lnTo>
                  <a:lnTo>
                    <a:pt x="1351788" y="764539"/>
                  </a:lnTo>
                  <a:lnTo>
                    <a:pt x="1333119" y="760730"/>
                  </a:lnTo>
                  <a:lnTo>
                    <a:pt x="1291970" y="755650"/>
                  </a:lnTo>
                  <a:lnTo>
                    <a:pt x="1269364" y="751839"/>
                  </a:lnTo>
                  <a:lnTo>
                    <a:pt x="1140459" y="739139"/>
                  </a:lnTo>
                  <a:lnTo>
                    <a:pt x="1111758" y="736600"/>
                  </a:lnTo>
                  <a:lnTo>
                    <a:pt x="1082420" y="735330"/>
                  </a:lnTo>
                  <a:lnTo>
                    <a:pt x="1052321" y="732789"/>
                  </a:lnTo>
                  <a:lnTo>
                    <a:pt x="1021460" y="731519"/>
                  </a:lnTo>
                  <a:lnTo>
                    <a:pt x="990091" y="728980"/>
                  </a:lnTo>
                  <a:lnTo>
                    <a:pt x="860044" y="723900"/>
                  </a:lnTo>
                  <a:lnTo>
                    <a:pt x="793114" y="722630"/>
                  </a:lnTo>
                  <a:lnTo>
                    <a:pt x="692276" y="722630"/>
                  </a:lnTo>
                  <a:lnTo>
                    <a:pt x="658621" y="720089"/>
                  </a:lnTo>
                  <a:lnTo>
                    <a:pt x="625220" y="718819"/>
                  </a:lnTo>
                  <a:lnTo>
                    <a:pt x="625475" y="718819"/>
                  </a:lnTo>
                  <a:lnTo>
                    <a:pt x="592073" y="715010"/>
                  </a:lnTo>
                  <a:lnTo>
                    <a:pt x="592327" y="715010"/>
                  </a:lnTo>
                  <a:lnTo>
                    <a:pt x="559181" y="711200"/>
                  </a:lnTo>
                  <a:lnTo>
                    <a:pt x="559434" y="711200"/>
                  </a:lnTo>
                  <a:lnTo>
                    <a:pt x="526795" y="706119"/>
                  </a:lnTo>
                  <a:lnTo>
                    <a:pt x="494664" y="699769"/>
                  </a:lnTo>
                  <a:lnTo>
                    <a:pt x="462914" y="693419"/>
                  </a:lnTo>
                  <a:lnTo>
                    <a:pt x="431672" y="685800"/>
                  </a:lnTo>
                  <a:lnTo>
                    <a:pt x="431800" y="685800"/>
                  </a:lnTo>
                  <a:lnTo>
                    <a:pt x="401065" y="676910"/>
                  </a:lnTo>
                  <a:lnTo>
                    <a:pt x="401319" y="676910"/>
                  </a:lnTo>
                  <a:lnTo>
                    <a:pt x="371220" y="668019"/>
                  </a:lnTo>
                  <a:lnTo>
                    <a:pt x="342010" y="659130"/>
                  </a:lnTo>
                  <a:lnTo>
                    <a:pt x="342138" y="659130"/>
                  </a:lnTo>
                  <a:lnTo>
                    <a:pt x="313563" y="648969"/>
                  </a:lnTo>
                  <a:lnTo>
                    <a:pt x="313816" y="648969"/>
                  </a:lnTo>
                  <a:lnTo>
                    <a:pt x="286003" y="637539"/>
                  </a:lnTo>
                  <a:lnTo>
                    <a:pt x="286257" y="637539"/>
                  </a:lnTo>
                  <a:lnTo>
                    <a:pt x="259460" y="626110"/>
                  </a:lnTo>
                  <a:lnTo>
                    <a:pt x="259587" y="626110"/>
                  </a:lnTo>
                  <a:lnTo>
                    <a:pt x="233806" y="614680"/>
                  </a:lnTo>
                  <a:lnTo>
                    <a:pt x="209169" y="601980"/>
                  </a:lnTo>
                  <a:lnTo>
                    <a:pt x="209422" y="601980"/>
                  </a:lnTo>
                  <a:lnTo>
                    <a:pt x="185800" y="589280"/>
                  </a:lnTo>
                  <a:lnTo>
                    <a:pt x="186054" y="589280"/>
                  </a:lnTo>
                  <a:lnTo>
                    <a:pt x="163575" y="575310"/>
                  </a:lnTo>
                  <a:lnTo>
                    <a:pt x="142620" y="562610"/>
                  </a:lnTo>
                  <a:lnTo>
                    <a:pt x="142875" y="562610"/>
                  </a:lnTo>
                  <a:lnTo>
                    <a:pt x="124597" y="548639"/>
                  </a:lnTo>
                  <a:lnTo>
                    <a:pt x="123189" y="548639"/>
                  </a:lnTo>
                  <a:lnTo>
                    <a:pt x="104647" y="533400"/>
                  </a:lnTo>
                  <a:lnTo>
                    <a:pt x="104901" y="533400"/>
                  </a:lnTo>
                  <a:lnTo>
                    <a:pt x="87883" y="519430"/>
                  </a:lnTo>
                  <a:lnTo>
                    <a:pt x="88137" y="519430"/>
                  </a:lnTo>
                  <a:lnTo>
                    <a:pt x="72643" y="504189"/>
                  </a:lnTo>
                  <a:lnTo>
                    <a:pt x="72897" y="504189"/>
                  </a:lnTo>
                  <a:lnTo>
                    <a:pt x="58927" y="488950"/>
                  </a:lnTo>
                  <a:lnTo>
                    <a:pt x="59308" y="488950"/>
                  </a:lnTo>
                  <a:lnTo>
                    <a:pt x="46862" y="473710"/>
                  </a:lnTo>
                  <a:lnTo>
                    <a:pt x="47116" y="473710"/>
                  </a:lnTo>
                  <a:lnTo>
                    <a:pt x="36575" y="458469"/>
                  </a:lnTo>
                  <a:lnTo>
                    <a:pt x="36829" y="458469"/>
                  </a:lnTo>
                  <a:lnTo>
                    <a:pt x="28741" y="443230"/>
                  </a:lnTo>
                  <a:lnTo>
                    <a:pt x="28320" y="443230"/>
                  </a:lnTo>
                  <a:lnTo>
                    <a:pt x="21873" y="427989"/>
                  </a:lnTo>
                  <a:lnTo>
                    <a:pt x="21589" y="427989"/>
                  </a:lnTo>
                  <a:lnTo>
                    <a:pt x="16509" y="411480"/>
                  </a:lnTo>
                  <a:lnTo>
                    <a:pt x="16637" y="411480"/>
                  </a:lnTo>
                  <a:lnTo>
                    <a:pt x="13588" y="396239"/>
                  </a:lnTo>
                  <a:lnTo>
                    <a:pt x="12778" y="381000"/>
                  </a:lnTo>
                  <a:lnTo>
                    <a:pt x="13334" y="364489"/>
                  </a:lnTo>
                  <a:lnTo>
                    <a:pt x="15366" y="347980"/>
                  </a:lnTo>
                  <a:lnTo>
                    <a:pt x="15493" y="347980"/>
                  </a:lnTo>
                  <a:lnTo>
                    <a:pt x="18541" y="332739"/>
                  </a:lnTo>
                  <a:lnTo>
                    <a:pt x="22987" y="317500"/>
                  </a:lnTo>
                  <a:lnTo>
                    <a:pt x="22859" y="317500"/>
                  </a:lnTo>
                  <a:lnTo>
                    <a:pt x="28701" y="300989"/>
                  </a:lnTo>
                  <a:lnTo>
                    <a:pt x="29112" y="300989"/>
                  </a:lnTo>
                  <a:lnTo>
                    <a:pt x="35559" y="285750"/>
                  </a:lnTo>
                  <a:lnTo>
                    <a:pt x="35931" y="285750"/>
                  </a:lnTo>
                  <a:lnTo>
                    <a:pt x="43433" y="270510"/>
                  </a:lnTo>
                  <a:lnTo>
                    <a:pt x="52450" y="255269"/>
                  </a:lnTo>
                  <a:lnTo>
                    <a:pt x="53043" y="255269"/>
                  </a:lnTo>
                  <a:lnTo>
                    <a:pt x="62356" y="241300"/>
                  </a:lnTo>
                  <a:lnTo>
                    <a:pt x="62229" y="241300"/>
                  </a:lnTo>
                  <a:lnTo>
                    <a:pt x="73406" y="226060"/>
                  </a:lnTo>
                  <a:lnTo>
                    <a:pt x="73278" y="226060"/>
                  </a:lnTo>
                  <a:lnTo>
                    <a:pt x="85343" y="212089"/>
                  </a:lnTo>
                  <a:lnTo>
                    <a:pt x="85089" y="212089"/>
                  </a:lnTo>
                  <a:lnTo>
                    <a:pt x="98170" y="198119"/>
                  </a:lnTo>
                  <a:lnTo>
                    <a:pt x="97916" y="198119"/>
                  </a:lnTo>
                  <a:lnTo>
                    <a:pt x="112013" y="184150"/>
                  </a:lnTo>
                  <a:lnTo>
                    <a:pt x="111759" y="184150"/>
                  </a:lnTo>
                  <a:lnTo>
                    <a:pt x="126491" y="171450"/>
                  </a:lnTo>
                  <a:lnTo>
                    <a:pt x="126237" y="171450"/>
                  </a:lnTo>
                  <a:lnTo>
                    <a:pt x="141731" y="158750"/>
                  </a:lnTo>
                  <a:lnTo>
                    <a:pt x="141604" y="158750"/>
                  </a:lnTo>
                  <a:lnTo>
                    <a:pt x="157860" y="146050"/>
                  </a:lnTo>
                  <a:lnTo>
                    <a:pt x="157606" y="146050"/>
                  </a:lnTo>
                  <a:lnTo>
                    <a:pt x="174625" y="133350"/>
                  </a:lnTo>
                  <a:lnTo>
                    <a:pt x="176332" y="133350"/>
                  </a:lnTo>
                  <a:lnTo>
                    <a:pt x="192023" y="123189"/>
                  </a:lnTo>
                  <a:lnTo>
                    <a:pt x="210057" y="111760"/>
                  </a:lnTo>
                  <a:lnTo>
                    <a:pt x="209803" y="111760"/>
                  </a:lnTo>
                  <a:lnTo>
                    <a:pt x="228600" y="101600"/>
                  </a:lnTo>
                  <a:lnTo>
                    <a:pt x="228345" y="101600"/>
                  </a:lnTo>
                  <a:lnTo>
                    <a:pt x="247650" y="92710"/>
                  </a:lnTo>
                  <a:lnTo>
                    <a:pt x="247395" y="92710"/>
                  </a:lnTo>
                  <a:lnTo>
                    <a:pt x="267207" y="83819"/>
                  </a:lnTo>
                  <a:lnTo>
                    <a:pt x="266953" y="83819"/>
                  </a:lnTo>
                  <a:lnTo>
                    <a:pt x="287146" y="74930"/>
                  </a:lnTo>
                  <a:lnTo>
                    <a:pt x="286892" y="74930"/>
                  </a:lnTo>
                  <a:lnTo>
                    <a:pt x="307466" y="67310"/>
                  </a:lnTo>
                  <a:lnTo>
                    <a:pt x="328167" y="60960"/>
                  </a:lnTo>
                  <a:lnTo>
                    <a:pt x="327913" y="60960"/>
                  </a:lnTo>
                  <a:lnTo>
                    <a:pt x="349122" y="54610"/>
                  </a:lnTo>
                  <a:lnTo>
                    <a:pt x="348869" y="54610"/>
                  </a:lnTo>
                  <a:lnTo>
                    <a:pt x="370458" y="49530"/>
                  </a:lnTo>
                  <a:lnTo>
                    <a:pt x="370204" y="49530"/>
                  </a:lnTo>
                  <a:lnTo>
                    <a:pt x="391921" y="45719"/>
                  </a:lnTo>
                  <a:lnTo>
                    <a:pt x="391413" y="45719"/>
                  </a:lnTo>
                  <a:lnTo>
                    <a:pt x="403282" y="44502"/>
                  </a:lnTo>
                  <a:lnTo>
                    <a:pt x="402282" y="31748"/>
                  </a:lnTo>
                  <a:close/>
                </a:path>
                <a:path w="1451610" h="806450">
                  <a:moveTo>
                    <a:pt x="122935" y="547369"/>
                  </a:moveTo>
                  <a:lnTo>
                    <a:pt x="123189" y="548639"/>
                  </a:lnTo>
                  <a:lnTo>
                    <a:pt x="124597" y="548639"/>
                  </a:lnTo>
                  <a:lnTo>
                    <a:pt x="122935" y="547369"/>
                  </a:lnTo>
                  <a:close/>
                </a:path>
                <a:path w="1451610" h="806450">
                  <a:moveTo>
                    <a:pt x="28066" y="441960"/>
                  </a:moveTo>
                  <a:lnTo>
                    <a:pt x="28320" y="443230"/>
                  </a:lnTo>
                  <a:lnTo>
                    <a:pt x="28741" y="443230"/>
                  </a:lnTo>
                  <a:lnTo>
                    <a:pt x="28066" y="441960"/>
                  </a:lnTo>
                  <a:close/>
                </a:path>
                <a:path w="1451610" h="806450">
                  <a:moveTo>
                    <a:pt x="21335" y="426719"/>
                  </a:moveTo>
                  <a:lnTo>
                    <a:pt x="21589" y="427989"/>
                  </a:lnTo>
                  <a:lnTo>
                    <a:pt x="21873" y="427989"/>
                  </a:lnTo>
                  <a:lnTo>
                    <a:pt x="21335" y="426719"/>
                  </a:lnTo>
                  <a:close/>
                </a:path>
                <a:path w="1451610" h="806450">
                  <a:moveTo>
                    <a:pt x="12730" y="380218"/>
                  </a:moveTo>
                  <a:lnTo>
                    <a:pt x="12700" y="381000"/>
                  </a:lnTo>
                  <a:lnTo>
                    <a:pt x="12730" y="380218"/>
                  </a:lnTo>
                  <a:close/>
                </a:path>
                <a:path w="1451610" h="806450">
                  <a:moveTo>
                    <a:pt x="12748" y="379730"/>
                  </a:moveTo>
                  <a:lnTo>
                    <a:pt x="12730" y="380218"/>
                  </a:lnTo>
                  <a:lnTo>
                    <a:pt x="12748" y="379730"/>
                  </a:lnTo>
                  <a:close/>
                </a:path>
                <a:path w="1451610" h="806450">
                  <a:moveTo>
                    <a:pt x="15493" y="347980"/>
                  </a:moveTo>
                  <a:lnTo>
                    <a:pt x="15366" y="347980"/>
                  </a:lnTo>
                  <a:lnTo>
                    <a:pt x="15239" y="349250"/>
                  </a:lnTo>
                  <a:lnTo>
                    <a:pt x="15493" y="347980"/>
                  </a:lnTo>
                  <a:close/>
                </a:path>
                <a:path w="1451610" h="806450">
                  <a:moveTo>
                    <a:pt x="29112" y="300989"/>
                  </a:moveTo>
                  <a:lnTo>
                    <a:pt x="28701" y="300989"/>
                  </a:lnTo>
                  <a:lnTo>
                    <a:pt x="28575" y="302260"/>
                  </a:lnTo>
                  <a:lnTo>
                    <a:pt x="29112" y="300989"/>
                  </a:lnTo>
                  <a:close/>
                </a:path>
                <a:path w="1451610" h="806450">
                  <a:moveTo>
                    <a:pt x="35931" y="285750"/>
                  </a:moveTo>
                  <a:lnTo>
                    <a:pt x="35559" y="285750"/>
                  </a:lnTo>
                  <a:lnTo>
                    <a:pt x="35306" y="287019"/>
                  </a:lnTo>
                  <a:lnTo>
                    <a:pt x="35931" y="285750"/>
                  </a:lnTo>
                  <a:close/>
                </a:path>
                <a:path w="1451610" h="806450">
                  <a:moveTo>
                    <a:pt x="53043" y="255269"/>
                  </a:moveTo>
                  <a:lnTo>
                    <a:pt x="52450" y="255269"/>
                  </a:lnTo>
                  <a:lnTo>
                    <a:pt x="52196" y="256539"/>
                  </a:lnTo>
                  <a:lnTo>
                    <a:pt x="53043" y="255269"/>
                  </a:lnTo>
                  <a:close/>
                </a:path>
                <a:path w="1451610" h="806450">
                  <a:moveTo>
                    <a:pt x="176332" y="133350"/>
                  </a:moveTo>
                  <a:lnTo>
                    <a:pt x="174625" y="133350"/>
                  </a:lnTo>
                  <a:lnTo>
                    <a:pt x="174370" y="134619"/>
                  </a:lnTo>
                  <a:lnTo>
                    <a:pt x="176332" y="133350"/>
                  </a:lnTo>
                  <a:close/>
                </a:path>
                <a:path w="1451610" h="806450">
                  <a:moveTo>
                    <a:pt x="475630" y="30480"/>
                  </a:moveTo>
                  <a:lnTo>
                    <a:pt x="414781" y="30480"/>
                  </a:lnTo>
                  <a:lnTo>
                    <a:pt x="416178" y="43180"/>
                  </a:lnTo>
                  <a:lnTo>
                    <a:pt x="403282" y="44502"/>
                  </a:lnTo>
                  <a:lnTo>
                    <a:pt x="405764" y="76200"/>
                  </a:lnTo>
                  <a:lnTo>
                    <a:pt x="478789" y="31750"/>
                  </a:lnTo>
                  <a:lnTo>
                    <a:pt x="475630" y="30480"/>
                  </a:lnTo>
                  <a:close/>
                </a:path>
                <a:path w="1451610" h="806450">
                  <a:moveTo>
                    <a:pt x="414781" y="30480"/>
                  </a:moveTo>
                  <a:lnTo>
                    <a:pt x="402282" y="31748"/>
                  </a:lnTo>
                  <a:lnTo>
                    <a:pt x="403282" y="44502"/>
                  </a:lnTo>
                  <a:lnTo>
                    <a:pt x="416178" y="43180"/>
                  </a:lnTo>
                  <a:lnTo>
                    <a:pt x="414781" y="30480"/>
                  </a:lnTo>
                  <a:close/>
                </a:path>
                <a:path w="1451610" h="806450">
                  <a:moveTo>
                    <a:pt x="399795" y="0"/>
                  </a:moveTo>
                  <a:lnTo>
                    <a:pt x="402282" y="31748"/>
                  </a:lnTo>
                  <a:lnTo>
                    <a:pt x="414781" y="30480"/>
                  </a:lnTo>
                  <a:lnTo>
                    <a:pt x="475630" y="30480"/>
                  </a:lnTo>
                  <a:lnTo>
                    <a:pt x="39979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0" name="object 60"/>
            <p:cNvSpPr/>
            <p:nvPr/>
          </p:nvSpPr>
          <p:spPr>
            <a:xfrm>
              <a:off x="2429256" y="3096767"/>
              <a:ext cx="2100580" cy="288290"/>
            </a:xfrm>
            <a:custGeom>
              <a:avLst/>
              <a:gdLst/>
              <a:ahLst/>
              <a:cxnLst/>
              <a:rect l="l" t="t" r="r" b="b"/>
              <a:pathLst>
                <a:path w="2100579" h="288289">
                  <a:moveTo>
                    <a:pt x="2100072" y="0"/>
                  </a:moveTo>
                  <a:lnTo>
                    <a:pt x="0" y="0"/>
                  </a:lnTo>
                  <a:lnTo>
                    <a:pt x="0" y="288036"/>
                  </a:lnTo>
                  <a:lnTo>
                    <a:pt x="2100072" y="288036"/>
                  </a:lnTo>
                  <a:lnTo>
                    <a:pt x="2100072" y="0"/>
                  </a:lnTo>
                  <a:close/>
                </a:path>
              </a:pathLst>
            </a:custGeom>
            <a:solidFill>
              <a:srgbClr val="F6C2C2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2098166" y="3165729"/>
            <a:ext cx="1022985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15" dirty="0">
                <a:latin typeface="Calibri"/>
                <a:cs typeface="Calibri"/>
              </a:rPr>
              <a:t>Feed-Forward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754505" y="2882645"/>
            <a:ext cx="1727359" cy="200025"/>
          </a:xfrm>
          <a:custGeom>
            <a:avLst/>
            <a:gdLst/>
            <a:ahLst/>
            <a:cxnLst/>
            <a:rect l="l" t="t" r="r" b="b"/>
            <a:pathLst>
              <a:path w="2303145" h="266700">
                <a:moveTo>
                  <a:pt x="2302764" y="0"/>
                </a:moveTo>
                <a:lnTo>
                  <a:pt x="0" y="0"/>
                </a:lnTo>
                <a:lnTo>
                  <a:pt x="0" y="266700"/>
                </a:lnTo>
                <a:lnTo>
                  <a:pt x="2302764" y="266700"/>
                </a:lnTo>
                <a:lnTo>
                  <a:pt x="2302764" y="0"/>
                </a:lnTo>
                <a:close/>
              </a:path>
            </a:pathLst>
          </a:custGeom>
          <a:solidFill>
            <a:srgbClr val="F6C2C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3" name="object 63"/>
          <p:cNvSpPr txBox="1"/>
          <p:nvPr/>
        </p:nvSpPr>
        <p:spPr>
          <a:xfrm>
            <a:off x="1824037" y="2860548"/>
            <a:ext cx="1587818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26" dirty="0">
                <a:latin typeface="Calibri"/>
                <a:cs typeface="Calibri"/>
              </a:rPr>
              <a:t>Residual</a:t>
            </a:r>
            <a:r>
              <a:rPr sz="1350" spc="-6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+</a:t>
            </a:r>
            <a:r>
              <a:rPr sz="1350" spc="-49" dirty="0">
                <a:latin typeface="Calibri"/>
                <a:cs typeface="Calibri"/>
              </a:rPr>
              <a:t> </a:t>
            </a:r>
            <a:r>
              <a:rPr sz="1350" spc="19" dirty="0">
                <a:latin typeface="Calibri"/>
                <a:cs typeface="Calibri"/>
              </a:rPr>
              <a:t>LayerNorm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1491241" y="2651759"/>
            <a:ext cx="1145858" cy="862013"/>
            <a:chOff x="1988321" y="2392679"/>
            <a:chExt cx="1527810" cy="1149350"/>
          </a:xfrm>
        </p:grpSpPr>
        <p:pic>
          <p:nvPicPr>
            <p:cNvPr id="65" name="object 65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439921" y="3384803"/>
              <a:ext cx="76200" cy="153670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1988312" y="2392679"/>
              <a:ext cx="1508760" cy="1149350"/>
            </a:xfrm>
            <a:custGeom>
              <a:avLst/>
              <a:gdLst/>
              <a:ahLst/>
              <a:cxnLst/>
              <a:rect l="l" t="t" r="r" b="b"/>
              <a:pathLst>
                <a:path w="1508760" h="1149350">
                  <a:moveTo>
                    <a:pt x="168275" y="946785"/>
                  </a:moveTo>
                  <a:lnTo>
                    <a:pt x="168046" y="946658"/>
                  </a:lnTo>
                  <a:lnTo>
                    <a:pt x="168275" y="946785"/>
                  </a:lnTo>
                  <a:close/>
                </a:path>
                <a:path w="1508760" h="1149350">
                  <a:moveTo>
                    <a:pt x="1494282" y="1144524"/>
                  </a:moveTo>
                  <a:lnTo>
                    <a:pt x="1493380" y="1142238"/>
                  </a:lnTo>
                  <a:lnTo>
                    <a:pt x="1492631" y="1140333"/>
                  </a:lnTo>
                  <a:lnTo>
                    <a:pt x="1488757" y="1137158"/>
                  </a:lnTo>
                  <a:lnTo>
                    <a:pt x="1487678" y="1136269"/>
                  </a:lnTo>
                  <a:lnTo>
                    <a:pt x="1484503" y="1134618"/>
                  </a:lnTo>
                  <a:lnTo>
                    <a:pt x="1481582" y="1133094"/>
                  </a:lnTo>
                  <a:lnTo>
                    <a:pt x="1440180" y="1122172"/>
                  </a:lnTo>
                  <a:lnTo>
                    <a:pt x="1391920" y="1114679"/>
                  </a:lnTo>
                  <a:lnTo>
                    <a:pt x="1330452" y="1107567"/>
                  </a:lnTo>
                  <a:lnTo>
                    <a:pt x="1257300" y="1101217"/>
                  </a:lnTo>
                  <a:lnTo>
                    <a:pt x="1145032" y="1093851"/>
                  </a:lnTo>
                  <a:lnTo>
                    <a:pt x="1019683" y="1088263"/>
                  </a:lnTo>
                  <a:lnTo>
                    <a:pt x="816737" y="1083564"/>
                  </a:lnTo>
                  <a:lnTo>
                    <a:pt x="747395" y="1083310"/>
                  </a:lnTo>
                  <a:lnTo>
                    <a:pt x="712724" y="1082802"/>
                  </a:lnTo>
                  <a:lnTo>
                    <a:pt x="678307" y="1081405"/>
                  </a:lnTo>
                  <a:lnTo>
                    <a:pt x="643890" y="1079246"/>
                  </a:lnTo>
                  <a:lnTo>
                    <a:pt x="609727" y="1076071"/>
                  </a:lnTo>
                  <a:lnTo>
                    <a:pt x="609854" y="1076071"/>
                  </a:lnTo>
                  <a:lnTo>
                    <a:pt x="575818" y="1072134"/>
                  </a:lnTo>
                  <a:lnTo>
                    <a:pt x="575945" y="1072134"/>
                  </a:lnTo>
                  <a:lnTo>
                    <a:pt x="543166" y="1067435"/>
                  </a:lnTo>
                  <a:lnTo>
                    <a:pt x="542290" y="1067308"/>
                  </a:lnTo>
                  <a:lnTo>
                    <a:pt x="542417" y="1067435"/>
                  </a:lnTo>
                  <a:lnTo>
                    <a:pt x="509143" y="1061847"/>
                  </a:lnTo>
                  <a:lnTo>
                    <a:pt x="509270" y="1061847"/>
                  </a:lnTo>
                  <a:lnTo>
                    <a:pt x="476377" y="1055624"/>
                  </a:lnTo>
                  <a:lnTo>
                    <a:pt x="476631" y="1055624"/>
                  </a:lnTo>
                  <a:lnTo>
                    <a:pt x="444373" y="1048639"/>
                  </a:lnTo>
                  <a:lnTo>
                    <a:pt x="444500" y="1048639"/>
                  </a:lnTo>
                  <a:lnTo>
                    <a:pt x="412750" y="1041019"/>
                  </a:lnTo>
                  <a:lnTo>
                    <a:pt x="413004" y="1041019"/>
                  </a:lnTo>
                  <a:lnTo>
                    <a:pt x="382473" y="1032764"/>
                  </a:lnTo>
                  <a:lnTo>
                    <a:pt x="382016" y="1032637"/>
                  </a:lnTo>
                  <a:lnTo>
                    <a:pt x="382143" y="1032764"/>
                  </a:lnTo>
                  <a:lnTo>
                    <a:pt x="351917" y="1023747"/>
                  </a:lnTo>
                  <a:lnTo>
                    <a:pt x="352044" y="1023747"/>
                  </a:lnTo>
                  <a:lnTo>
                    <a:pt x="322961" y="1014349"/>
                  </a:lnTo>
                  <a:lnTo>
                    <a:pt x="322580" y="1014222"/>
                  </a:lnTo>
                  <a:lnTo>
                    <a:pt x="322707" y="1014349"/>
                  </a:lnTo>
                  <a:lnTo>
                    <a:pt x="294601" y="1004316"/>
                  </a:lnTo>
                  <a:lnTo>
                    <a:pt x="294259" y="1004189"/>
                  </a:lnTo>
                  <a:lnTo>
                    <a:pt x="294513" y="1004316"/>
                  </a:lnTo>
                  <a:lnTo>
                    <a:pt x="266827" y="993648"/>
                  </a:lnTo>
                  <a:lnTo>
                    <a:pt x="266954" y="993648"/>
                  </a:lnTo>
                  <a:lnTo>
                    <a:pt x="240411" y="982599"/>
                  </a:lnTo>
                  <a:lnTo>
                    <a:pt x="240538" y="982599"/>
                  </a:lnTo>
                  <a:lnTo>
                    <a:pt x="215290" y="971169"/>
                  </a:lnTo>
                  <a:lnTo>
                    <a:pt x="215011" y="971042"/>
                  </a:lnTo>
                  <a:lnTo>
                    <a:pt x="191262" y="959231"/>
                  </a:lnTo>
                  <a:lnTo>
                    <a:pt x="191008" y="959104"/>
                  </a:lnTo>
                  <a:lnTo>
                    <a:pt x="191135" y="959231"/>
                  </a:lnTo>
                  <a:lnTo>
                    <a:pt x="168021" y="946658"/>
                  </a:lnTo>
                  <a:lnTo>
                    <a:pt x="146431" y="933958"/>
                  </a:lnTo>
                  <a:lnTo>
                    <a:pt x="146685" y="934085"/>
                  </a:lnTo>
                  <a:lnTo>
                    <a:pt x="146481" y="933958"/>
                  </a:lnTo>
                  <a:lnTo>
                    <a:pt x="126111" y="920877"/>
                  </a:lnTo>
                  <a:lnTo>
                    <a:pt x="126365" y="921004"/>
                  </a:lnTo>
                  <a:lnTo>
                    <a:pt x="126174" y="920877"/>
                  </a:lnTo>
                  <a:lnTo>
                    <a:pt x="107315" y="907542"/>
                  </a:lnTo>
                  <a:lnTo>
                    <a:pt x="107569" y="907669"/>
                  </a:lnTo>
                  <a:lnTo>
                    <a:pt x="107403" y="907542"/>
                  </a:lnTo>
                  <a:lnTo>
                    <a:pt x="89916" y="893826"/>
                  </a:lnTo>
                  <a:lnTo>
                    <a:pt x="90297" y="894080"/>
                  </a:lnTo>
                  <a:lnTo>
                    <a:pt x="90004" y="893826"/>
                  </a:lnTo>
                  <a:lnTo>
                    <a:pt x="74574" y="880237"/>
                  </a:lnTo>
                  <a:lnTo>
                    <a:pt x="74383" y="880084"/>
                  </a:lnTo>
                  <a:lnTo>
                    <a:pt x="48209" y="852043"/>
                  </a:lnTo>
                  <a:lnTo>
                    <a:pt x="47879" y="851662"/>
                  </a:lnTo>
                  <a:lnTo>
                    <a:pt x="48133" y="852043"/>
                  </a:lnTo>
                  <a:lnTo>
                    <a:pt x="37211" y="837311"/>
                  </a:lnTo>
                  <a:lnTo>
                    <a:pt x="37592" y="837692"/>
                  </a:lnTo>
                  <a:lnTo>
                    <a:pt x="37350" y="837311"/>
                  </a:lnTo>
                  <a:lnTo>
                    <a:pt x="28829" y="823468"/>
                  </a:lnTo>
                  <a:lnTo>
                    <a:pt x="28752" y="823341"/>
                  </a:lnTo>
                  <a:lnTo>
                    <a:pt x="28511" y="822833"/>
                  </a:lnTo>
                  <a:lnTo>
                    <a:pt x="21945" y="809244"/>
                  </a:lnTo>
                  <a:lnTo>
                    <a:pt x="21602" y="808532"/>
                  </a:lnTo>
                  <a:lnTo>
                    <a:pt x="17018" y="794766"/>
                  </a:lnTo>
                  <a:lnTo>
                    <a:pt x="16764" y="794004"/>
                  </a:lnTo>
                  <a:lnTo>
                    <a:pt x="12712" y="765657"/>
                  </a:lnTo>
                  <a:lnTo>
                    <a:pt x="12712" y="765429"/>
                  </a:lnTo>
                  <a:lnTo>
                    <a:pt x="13182" y="751332"/>
                  </a:lnTo>
                  <a:lnTo>
                    <a:pt x="13208" y="751128"/>
                  </a:lnTo>
                  <a:lnTo>
                    <a:pt x="13208" y="751332"/>
                  </a:lnTo>
                  <a:lnTo>
                    <a:pt x="13258" y="750824"/>
                  </a:lnTo>
                  <a:lnTo>
                    <a:pt x="13322" y="750189"/>
                  </a:lnTo>
                  <a:lnTo>
                    <a:pt x="14693" y="736473"/>
                  </a:lnTo>
                  <a:lnTo>
                    <a:pt x="14732" y="736346"/>
                  </a:lnTo>
                  <a:lnTo>
                    <a:pt x="14732" y="736473"/>
                  </a:lnTo>
                  <a:lnTo>
                    <a:pt x="14770" y="736219"/>
                  </a:lnTo>
                  <a:lnTo>
                    <a:pt x="17018" y="721360"/>
                  </a:lnTo>
                  <a:lnTo>
                    <a:pt x="17018" y="721741"/>
                  </a:lnTo>
                  <a:lnTo>
                    <a:pt x="17094" y="721360"/>
                  </a:lnTo>
                  <a:lnTo>
                    <a:pt x="20231" y="707136"/>
                  </a:lnTo>
                  <a:lnTo>
                    <a:pt x="20320" y="706755"/>
                  </a:lnTo>
                  <a:lnTo>
                    <a:pt x="20193" y="707136"/>
                  </a:lnTo>
                  <a:lnTo>
                    <a:pt x="24396" y="692658"/>
                  </a:lnTo>
                  <a:lnTo>
                    <a:pt x="24447" y="692454"/>
                  </a:lnTo>
                  <a:lnTo>
                    <a:pt x="29337" y="678180"/>
                  </a:lnTo>
                  <a:lnTo>
                    <a:pt x="29489" y="677799"/>
                  </a:lnTo>
                  <a:lnTo>
                    <a:pt x="35306" y="663575"/>
                  </a:lnTo>
                  <a:lnTo>
                    <a:pt x="35179" y="663956"/>
                  </a:lnTo>
                  <a:lnTo>
                    <a:pt x="35344" y="663575"/>
                  </a:lnTo>
                  <a:lnTo>
                    <a:pt x="41656" y="649859"/>
                  </a:lnTo>
                  <a:lnTo>
                    <a:pt x="48945" y="636016"/>
                  </a:lnTo>
                  <a:lnTo>
                    <a:pt x="49149" y="635635"/>
                  </a:lnTo>
                  <a:lnTo>
                    <a:pt x="48895" y="636016"/>
                  </a:lnTo>
                  <a:lnTo>
                    <a:pt x="57150" y="622173"/>
                  </a:lnTo>
                  <a:lnTo>
                    <a:pt x="57023" y="622427"/>
                  </a:lnTo>
                  <a:lnTo>
                    <a:pt x="57175" y="622173"/>
                  </a:lnTo>
                  <a:lnTo>
                    <a:pt x="65786" y="608838"/>
                  </a:lnTo>
                  <a:lnTo>
                    <a:pt x="65659" y="609092"/>
                  </a:lnTo>
                  <a:lnTo>
                    <a:pt x="65836" y="608838"/>
                  </a:lnTo>
                  <a:lnTo>
                    <a:pt x="75184" y="595884"/>
                  </a:lnTo>
                  <a:lnTo>
                    <a:pt x="75057" y="596138"/>
                  </a:lnTo>
                  <a:lnTo>
                    <a:pt x="75247" y="595884"/>
                  </a:lnTo>
                  <a:lnTo>
                    <a:pt x="85090" y="583184"/>
                  </a:lnTo>
                  <a:lnTo>
                    <a:pt x="84963" y="583438"/>
                  </a:lnTo>
                  <a:lnTo>
                    <a:pt x="85178" y="583184"/>
                  </a:lnTo>
                  <a:lnTo>
                    <a:pt x="95529" y="571246"/>
                  </a:lnTo>
                  <a:lnTo>
                    <a:pt x="95758" y="570992"/>
                  </a:lnTo>
                  <a:lnTo>
                    <a:pt x="95377" y="571246"/>
                  </a:lnTo>
                  <a:lnTo>
                    <a:pt x="118237" y="547878"/>
                  </a:lnTo>
                  <a:lnTo>
                    <a:pt x="118618" y="547497"/>
                  </a:lnTo>
                  <a:lnTo>
                    <a:pt x="118287" y="547839"/>
                  </a:lnTo>
                  <a:lnTo>
                    <a:pt x="118668" y="547497"/>
                  </a:lnTo>
                  <a:lnTo>
                    <a:pt x="143383" y="526161"/>
                  </a:lnTo>
                  <a:lnTo>
                    <a:pt x="143129" y="526415"/>
                  </a:lnTo>
                  <a:lnTo>
                    <a:pt x="143459" y="526161"/>
                  </a:lnTo>
                  <a:lnTo>
                    <a:pt x="156286" y="516509"/>
                  </a:lnTo>
                  <a:lnTo>
                    <a:pt x="156464" y="516382"/>
                  </a:lnTo>
                  <a:lnTo>
                    <a:pt x="156210" y="516509"/>
                  </a:lnTo>
                  <a:lnTo>
                    <a:pt x="169735" y="507111"/>
                  </a:lnTo>
                  <a:lnTo>
                    <a:pt x="169926" y="506984"/>
                  </a:lnTo>
                  <a:lnTo>
                    <a:pt x="169672" y="507111"/>
                  </a:lnTo>
                  <a:lnTo>
                    <a:pt x="183565" y="498348"/>
                  </a:lnTo>
                  <a:lnTo>
                    <a:pt x="183769" y="498221"/>
                  </a:lnTo>
                  <a:lnTo>
                    <a:pt x="183515" y="498348"/>
                  </a:lnTo>
                  <a:lnTo>
                    <a:pt x="197637" y="490093"/>
                  </a:lnTo>
                  <a:lnTo>
                    <a:pt x="197866" y="489966"/>
                  </a:lnTo>
                  <a:lnTo>
                    <a:pt x="212344" y="482473"/>
                  </a:lnTo>
                  <a:lnTo>
                    <a:pt x="212217" y="482600"/>
                  </a:lnTo>
                  <a:lnTo>
                    <a:pt x="212483" y="482473"/>
                  </a:lnTo>
                  <a:lnTo>
                    <a:pt x="226923" y="475615"/>
                  </a:lnTo>
                  <a:lnTo>
                    <a:pt x="227203" y="475488"/>
                  </a:lnTo>
                  <a:lnTo>
                    <a:pt x="226822" y="475615"/>
                  </a:lnTo>
                  <a:lnTo>
                    <a:pt x="242189" y="469392"/>
                  </a:lnTo>
                  <a:lnTo>
                    <a:pt x="241935" y="469519"/>
                  </a:lnTo>
                  <a:lnTo>
                    <a:pt x="242277" y="469392"/>
                  </a:lnTo>
                  <a:lnTo>
                    <a:pt x="257302" y="463931"/>
                  </a:lnTo>
                  <a:lnTo>
                    <a:pt x="257048" y="464058"/>
                  </a:lnTo>
                  <a:lnTo>
                    <a:pt x="257454" y="463931"/>
                  </a:lnTo>
                  <a:lnTo>
                    <a:pt x="271957" y="459486"/>
                  </a:lnTo>
                  <a:lnTo>
                    <a:pt x="273405" y="459232"/>
                  </a:lnTo>
                  <a:lnTo>
                    <a:pt x="276402" y="458736"/>
                  </a:lnTo>
                  <a:lnTo>
                    <a:pt x="280543" y="489839"/>
                  </a:lnTo>
                  <a:lnTo>
                    <a:pt x="347840" y="444119"/>
                  </a:lnTo>
                  <a:lnTo>
                    <a:pt x="351028" y="441960"/>
                  </a:lnTo>
                  <a:lnTo>
                    <a:pt x="270510" y="414274"/>
                  </a:lnTo>
                  <a:lnTo>
                    <a:pt x="274739" y="446176"/>
                  </a:lnTo>
                  <a:lnTo>
                    <a:pt x="269494" y="447040"/>
                  </a:lnTo>
                  <a:lnTo>
                    <a:pt x="221869" y="463931"/>
                  </a:lnTo>
                  <a:lnTo>
                    <a:pt x="177038" y="487426"/>
                  </a:lnTo>
                  <a:lnTo>
                    <a:pt x="135255" y="516509"/>
                  </a:lnTo>
                  <a:lnTo>
                    <a:pt x="86233" y="562483"/>
                  </a:lnTo>
                  <a:lnTo>
                    <a:pt x="55245" y="601853"/>
                  </a:lnTo>
                  <a:lnTo>
                    <a:pt x="30353" y="644144"/>
                  </a:lnTo>
                  <a:lnTo>
                    <a:pt x="12319" y="688594"/>
                  </a:lnTo>
                  <a:lnTo>
                    <a:pt x="2159" y="734695"/>
                  </a:lnTo>
                  <a:lnTo>
                    <a:pt x="0" y="766064"/>
                  </a:lnTo>
                  <a:lnTo>
                    <a:pt x="1143" y="781812"/>
                  </a:lnTo>
                  <a:lnTo>
                    <a:pt x="17526" y="829183"/>
                  </a:lnTo>
                  <a:lnTo>
                    <a:pt x="51054" y="874776"/>
                  </a:lnTo>
                  <a:lnTo>
                    <a:pt x="81915" y="903732"/>
                  </a:lnTo>
                  <a:lnTo>
                    <a:pt x="119126" y="931418"/>
                  </a:lnTo>
                  <a:lnTo>
                    <a:pt x="161925" y="957834"/>
                  </a:lnTo>
                  <a:lnTo>
                    <a:pt x="209677" y="982599"/>
                  </a:lnTo>
                  <a:lnTo>
                    <a:pt x="262128" y="1005459"/>
                  </a:lnTo>
                  <a:lnTo>
                    <a:pt x="318643" y="1026287"/>
                  </a:lnTo>
                  <a:lnTo>
                    <a:pt x="378587" y="1044956"/>
                  </a:lnTo>
                  <a:lnTo>
                    <a:pt x="441579" y="1060958"/>
                  </a:lnTo>
                  <a:lnTo>
                    <a:pt x="506984" y="1074420"/>
                  </a:lnTo>
                  <a:lnTo>
                    <a:pt x="574294" y="1084707"/>
                  </a:lnTo>
                  <a:lnTo>
                    <a:pt x="643001" y="1091946"/>
                  </a:lnTo>
                  <a:lnTo>
                    <a:pt x="712470" y="1095502"/>
                  </a:lnTo>
                  <a:lnTo>
                    <a:pt x="816610" y="1096264"/>
                  </a:lnTo>
                  <a:lnTo>
                    <a:pt x="953135" y="1098804"/>
                  </a:lnTo>
                  <a:lnTo>
                    <a:pt x="1083056" y="1103503"/>
                  </a:lnTo>
                  <a:lnTo>
                    <a:pt x="1229741" y="1111885"/>
                  </a:lnTo>
                  <a:lnTo>
                    <a:pt x="1281684" y="1115949"/>
                  </a:lnTo>
                  <a:lnTo>
                    <a:pt x="1329182" y="1120267"/>
                  </a:lnTo>
                  <a:lnTo>
                    <a:pt x="1390396" y="1127252"/>
                  </a:lnTo>
                  <a:lnTo>
                    <a:pt x="1390269" y="1127252"/>
                  </a:lnTo>
                  <a:lnTo>
                    <a:pt x="1407795" y="1129665"/>
                  </a:lnTo>
                  <a:lnTo>
                    <a:pt x="1407668" y="1129665"/>
                  </a:lnTo>
                  <a:lnTo>
                    <a:pt x="1423670" y="1132205"/>
                  </a:lnTo>
                  <a:lnTo>
                    <a:pt x="1438021" y="1134745"/>
                  </a:lnTo>
                  <a:lnTo>
                    <a:pt x="1437767" y="1134618"/>
                  </a:lnTo>
                  <a:lnTo>
                    <a:pt x="1450467" y="1137285"/>
                  </a:lnTo>
                  <a:lnTo>
                    <a:pt x="1450340" y="1137158"/>
                  </a:lnTo>
                  <a:lnTo>
                    <a:pt x="1461262" y="1139698"/>
                  </a:lnTo>
                  <a:lnTo>
                    <a:pt x="1460881" y="1139698"/>
                  </a:lnTo>
                  <a:lnTo>
                    <a:pt x="1469707" y="1142314"/>
                  </a:lnTo>
                  <a:lnTo>
                    <a:pt x="1469859" y="1142377"/>
                  </a:lnTo>
                  <a:lnTo>
                    <a:pt x="1476679" y="1144892"/>
                  </a:lnTo>
                  <a:lnTo>
                    <a:pt x="1480654" y="1146924"/>
                  </a:lnTo>
                  <a:lnTo>
                    <a:pt x="1482001" y="1148003"/>
                  </a:lnTo>
                  <a:lnTo>
                    <a:pt x="1482471" y="1149223"/>
                  </a:lnTo>
                  <a:lnTo>
                    <a:pt x="1483169" y="1148956"/>
                  </a:lnTo>
                  <a:lnTo>
                    <a:pt x="1483360" y="1149096"/>
                  </a:lnTo>
                  <a:lnTo>
                    <a:pt x="1483220" y="1148930"/>
                  </a:lnTo>
                  <a:lnTo>
                    <a:pt x="1489163" y="1146556"/>
                  </a:lnTo>
                  <a:lnTo>
                    <a:pt x="1489481" y="1146441"/>
                  </a:lnTo>
                  <a:lnTo>
                    <a:pt x="1494282" y="1144524"/>
                  </a:lnTo>
                  <a:close/>
                </a:path>
                <a:path w="1508760" h="1149350">
                  <a:moveTo>
                    <a:pt x="1508633" y="307467"/>
                  </a:moveTo>
                  <a:lnTo>
                    <a:pt x="1508150" y="293497"/>
                  </a:lnTo>
                  <a:lnTo>
                    <a:pt x="1508125" y="292735"/>
                  </a:lnTo>
                  <a:lnTo>
                    <a:pt x="1506220" y="277876"/>
                  </a:lnTo>
                  <a:lnTo>
                    <a:pt x="1503172" y="263398"/>
                  </a:lnTo>
                  <a:lnTo>
                    <a:pt x="1499108" y="249174"/>
                  </a:lnTo>
                  <a:lnTo>
                    <a:pt x="1494155" y="235458"/>
                  </a:lnTo>
                  <a:lnTo>
                    <a:pt x="1490599" y="227838"/>
                  </a:lnTo>
                  <a:lnTo>
                    <a:pt x="1488059" y="222377"/>
                  </a:lnTo>
                  <a:lnTo>
                    <a:pt x="1481455" y="209931"/>
                  </a:lnTo>
                  <a:lnTo>
                    <a:pt x="1478381" y="205232"/>
                  </a:lnTo>
                  <a:lnTo>
                    <a:pt x="1473835" y="198247"/>
                  </a:lnTo>
                  <a:lnTo>
                    <a:pt x="1471726" y="195453"/>
                  </a:lnTo>
                  <a:lnTo>
                    <a:pt x="1465707" y="187452"/>
                  </a:lnTo>
                  <a:lnTo>
                    <a:pt x="1464779" y="186436"/>
                  </a:lnTo>
                  <a:lnTo>
                    <a:pt x="1456944" y="177800"/>
                  </a:lnTo>
                  <a:lnTo>
                    <a:pt x="1450721" y="172085"/>
                  </a:lnTo>
                  <a:lnTo>
                    <a:pt x="1447546" y="169164"/>
                  </a:lnTo>
                  <a:lnTo>
                    <a:pt x="1444510" y="166878"/>
                  </a:lnTo>
                  <a:lnTo>
                    <a:pt x="1439443" y="163068"/>
                  </a:lnTo>
                  <a:lnTo>
                    <a:pt x="1437767" y="161798"/>
                  </a:lnTo>
                  <a:lnTo>
                    <a:pt x="1436052" y="160782"/>
                  </a:lnTo>
                  <a:lnTo>
                    <a:pt x="1427480" y="155702"/>
                  </a:lnTo>
                  <a:lnTo>
                    <a:pt x="1416685" y="151257"/>
                  </a:lnTo>
                  <a:lnTo>
                    <a:pt x="1405763" y="148463"/>
                  </a:lnTo>
                  <a:lnTo>
                    <a:pt x="1395095" y="147447"/>
                  </a:lnTo>
                  <a:lnTo>
                    <a:pt x="1386725" y="146812"/>
                  </a:lnTo>
                  <a:lnTo>
                    <a:pt x="1385785" y="146748"/>
                  </a:lnTo>
                  <a:lnTo>
                    <a:pt x="1385570" y="146685"/>
                  </a:lnTo>
                  <a:lnTo>
                    <a:pt x="1377048" y="144526"/>
                  </a:lnTo>
                  <a:lnTo>
                    <a:pt x="1376756" y="144462"/>
                  </a:lnTo>
                  <a:lnTo>
                    <a:pt x="1376324" y="144272"/>
                  </a:lnTo>
                  <a:lnTo>
                    <a:pt x="1367917" y="140716"/>
                  </a:lnTo>
                  <a:lnTo>
                    <a:pt x="1367409" y="140500"/>
                  </a:lnTo>
                  <a:lnTo>
                    <a:pt x="1367129" y="140335"/>
                  </a:lnTo>
                  <a:lnTo>
                    <a:pt x="1358785" y="135509"/>
                  </a:lnTo>
                  <a:lnTo>
                    <a:pt x="1358607" y="135407"/>
                  </a:lnTo>
                  <a:lnTo>
                    <a:pt x="1358265" y="135128"/>
                  </a:lnTo>
                  <a:lnTo>
                    <a:pt x="1349502" y="128524"/>
                  </a:lnTo>
                  <a:lnTo>
                    <a:pt x="1350010" y="128905"/>
                  </a:lnTo>
                  <a:lnTo>
                    <a:pt x="1349578" y="128524"/>
                  </a:lnTo>
                  <a:lnTo>
                    <a:pt x="1340993" y="120777"/>
                  </a:lnTo>
                  <a:lnTo>
                    <a:pt x="1341501" y="121158"/>
                  </a:lnTo>
                  <a:lnTo>
                    <a:pt x="1341145" y="120777"/>
                  </a:lnTo>
                  <a:lnTo>
                    <a:pt x="1333106" y="111887"/>
                  </a:lnTo>
                  <a:lnTo>
                    <a:pt x="1333500" y="112268"/>
                  </a:lnTo>
                  <a:lnTo>
                    <a:pt x="1333195" y="111887"/>
                  </a:lnTo>
                  <a:lnTo>
                    <a:pt x="1325499" y="101854"/>
                  </a:lnTo>
                  <a:lnTo>
                    <a:pt x="1325867" y="102235"/>
                  </a:lnTo>
                  <a:lnTo>
                    <a:pt x="1325626" y="101854"/>
                  </a:lnTo>
                  <a:lnTo>
                    <a:pt x="1318882" y="91440"/>
                  </a:lnTo>
                  <a:lnTo>
                    <a:pt x="1318641" y="91059"/>
                  </a:lnTo>
                  <a:lnTo>
                    <a:pt x="1310360" y="72821"/>
                  </a:lnTo>
                  <a:lnTo>
                    <a:pt x="1340218" y="66294"/>
                  </a:lnTo>
                  <a:lnTo>
                    <a:pt x="1335303" y="60198"/>
                  </a:lnTo>
                  <a:lnTo>
                    <a:pt x="1286764" y="0"/>
                  </a:lnTo>
                  <a:lnTo>
                    <a:pt x="1265809" y="82550"/>
                  </a:lnTo>
                  <a:lnTo>
                    <a:pt x="1297838" y="75565"/>
                  </a:lnTo>
                  <a:lnTo>
                    <a:pt x="1300734" y="84963"/>
                  </a:lnTo>
                  <a:lnTo>
                    <a:pt x="1323454" y="120142"/>
                  </a:lnTo>
                  <a:lnTo>
                    <a:pt x="1361694" y="151892"/>
                  </a:lnTo>
                  <a:lnTo>
                    <a:pt x="1404010" y="161036"/>
                  </a:lnTo>
                  <a:lnTo>
                    <a:pt x="1413129" y="163449"/>
                  </a:lnTo>
                  <a:lnTo>
                    <a:pt x="1421726" y="167093"/>
                  </a:lnTo>
                  <a:lnTo>
                    <a:pt x="1422019" y="167259"/>
                  </a:lnTo>
                  <a:lnTo>
                    <a:pt x="1431036" y="172593"/>
                  </a:lnTo>
                  <a:lnTo>
                    <a:pt x="1430401" y="172085"/>
                  </a:lnTo>
                  <a:lnTo>
                    <a:pt x="1439164" y="178689"/>
                  </a:lnTo>
                  <a:lnTo>
                    <a:pt x="1439570" y="179070"/>
                  </a:lnTo>
                  <a:lnTo>
                    <a:pt x="1448054" y="186944"/>
                  </a:lnTo>
                  <a:lnTo>
                    <a:pt x="1447673" y="186436"/>
                  </a:lnTo>
                  <a:lnTo>
                    <a:pt x="1456055" y="195834"/>
                  </a:lnTo>
                  <a:lnTo>
                    <a:pt x="1455801" y="195453"/>
                  </a:lnTo>
                  <a:lnTo>
                    <a:pt x="1463332" y="205295"/>
                  </a:lnTo>
                  <a:lnTo>
                    <a:pt x="1463611" y="205740"/>
                  </a:lnTo>
                  <a:lnTo>
                    <a:pt x="1470279" y="216154"/>
                  </a:lnTo>
                  <a:lnTo>
                    <a:pt x="1470482" y="216535"/>
                  </a:lnTo>
                  <a:lnTo>
                    <a:pt x="1476756" y="228219"/>
                  </a:lnTo>
                  <a:lnTo>
                    <a:pt x="1476629" y="227838"/>
                  </a:lnTo>
                  <a:lnTo>
                    <a:pt x="1482471" y="240538"/>
                  </a:lnTo>
                  <a:lnTo>
                    <a:pt x="1482217" y="240030"/>
                  </a:lnTo>
                  <a:lnTo>
                    <a:pt x="1482394" y="240538"/>
                  </a:lnTo>
                  <a:lnTo>
                    <a:pt x="1487170" y="253365"/>
                  </a:lnTo>
                  <a:lnTo>
                    <a:pt x="1486916" y="252857"/>
                  </a:lnTo>
                  <a:lnTo>
                    <a:pt x="1487055" y="253365"/>
                  </a:lnTo>
                  <a:lnTo>
                    <a:pt x="1490853" y="266573"/>
                  </a:lnTo>
                  <a:lnTo>
                    <a:pt x="1490726" y="266192"/>
                  </a:lnTo>
                  <a:lnTo>
                    <a:pt x="1490802" y="266573"/>
                  </a:lnTo>
                  <a:lnTo>
                    <a:pt x="1493774" y="280289"/>
                  </a:lnTo>
                  <a:lnTo>
                    <a:pt x="1493647" y="279781"/>
                  </a:lnTo>
                  <a:lnTo>
                    <a:pt x="1493697" y="280289"/>
                  </a:lnTo>
                  <a:lnTo>
                    <a:pt x="1495425" y="294132"/>
                  </a:lnTo>
                  <a:lnTo>
                    <a:pt x="1495425" y="293497"/>
                  </a:lnTo>
                  <a:lnTo>
                    <a:pt x="1495933" y="307848"/>
                  </a:lnTo>
                  <a:lnTo>
                    <a:pt x="1508633" y="30746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878C420A-186F-4388-842B-53FF116C64B2}"/>
              </a:ext>
            </a:extLst>
          </p:cNvPr>
          <p:cNvSpPr txBox="1"/>
          <p:nvPr/>
        </p:nvSpPr>
        <p:spPr>
          <a:xfrm>
            <a:off x="0" y="6581001"/>
            <a:ext cx="930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Hewitt</a:t>
            </a:r>
          </a:p>
        </p:txBody>
      </p:sp>
      <p:sp>
        <p:nvSpPr>
          <p:cNvPr id="72" name="Title 52">
            <a:extLst>
              <a:ext uri="{FF2B5EF4-FFF2-40B4-BE49-F238E27FC236}">
                <a16:creationId xmlns:a16="http://schemas.microsoft.com/office/drawing/2014/main" id="{FAF734BE-C413-43C7-9986-F9437B466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5" y="125413"/>
            <a:ext cx="8355013" cy="984885"/>
          </a:xfrm>
        </p:spPr>
        <p:txBody>
          <a:bodyPr/>
          <a:lstStyle/>
          <a:p>
            <a:r>
              <a:rPr lang="en-US" sz="3200" b="0" spc="4" dirty="0">
                <a:latin typeface="Calibri"/>
                <a:cs typeface="Calibri"/>
              </a:rPr>
              <a:t>The Transformer</a:t>
            </a:r>
            <a:r>
              <a:rPr lang="en-US" sz="3200" b="0" dirty="0">
                <a:latin typeface="Calibri"/>
                <a:cs typeface="Calibri"/>
              </a:rPr>
              <a:t> </a:t>
            </a:r>
            <a:r>
              <a:rPr lang="en-US" sz="3200" b="0" spc="4" dirty="0">
                <a:latin typeface="Calibri"/>
                <a:cs typeface="Calibri"/>
              </a:rPr>
              <a:t>Encoder-Decoder </a:t>
            </a:r>
            <a:br>
              <a:rPr lang="en-US" sz="3200" b="0" spc="4" dirty="0">
                <a:latin typeface="Calibri"/>
                <a:cs typeface="Calibri"/>
              </a:rPr>
            </a:br>
            <a:r>
              <a:rPr lang="en-US" sz="3200" b="0" u="heavy" spc="8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17"/>
              </a:rPr>
              <a:t>[Vaswani</a:t>
            </a:r>
            <a:r>
              <a:rPr lang="en-US" sz="3200" b="0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17"/>
              </a:rPr>
              <a:t> et </a:t>
            </a:r>
            <a:r>
              <a:rPr lang="en-US" sz="3200" b="0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17"/>
              </a:rPr>
              <a:t>al., </a:t>
            </a:r>
            <a:r>
              <a:rPr lang="en-US" sz="3200" b="0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17"/>
              </a:rPr>
              <a:t>2017]</a:t>
            </a:r>
            <a:endParaRPr lang="en-US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7364" y="3638168"/>
            <a:ext cx="1377887" cy="480632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957768" y="3630930"/>
            <a:ext cx="1013460" cy="4712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sz="1500" spc="19" dirty="0">
                <a:latin typeface="Calibri"/>
                <a:cs typeface="Calibri"/>
              </a:rPr>
              <a:t>Transformer</a:t>
            </a:r>
            <a:endParaRPr sz="1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500" spc="30" dirty="0">
                <a:latin typeface="Calibri"/>
                <a:cs typeface="Calibri"/>
              </a:rPr>
              <a:t>Encoder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5814" y="4519422"/>
            <a:ext cx="1377887" cy="48063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84885" y="4512850"/>
            <a:ext cx="1016794" cy="4712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285750">
              <a:spcBef>
                <a:spcPts val="75"/>
              </a:spcBef>
            </a:pPr>
            <a:r>
              <a:rPr sz="1500" spc="-23" dirty="0">
                <a:latin typeface="Calibri"/>
                <a:cs typeface="Calibri"/>
              </a:rPr>
              <a:t>Word </a:t>
            </a:r>
            <a:r>
              <a:rPr sz="1500" spc="-19" dirty="0">
                <a:latin typeface="Calibri"/>
                <a:cs typeface="Calibri"/>
              </a:rPr>
              <a:t> </a:t>
            </a:r>
            <a:r>
              <a:rPr sz="1500" spc="53" dirty="0">
                <a:latin typeface="Calibri"/>
                <a:cs typeface="Calibri"/>
              </a:rPr>
              <a:t>Em</a:t>
            </a:r>
            <a:r>
              <a:rPr sz="1500" spc="34" dirty="0">
                <a:latin typeface="Calibri"/>
                <a:cs typeface="Calibri"/>
              </a:rPr>
              <a:t>b</a:t>
            </a:r>
            <a:r>
              <a:rPr sz="1500" spc="30" dirty="0">
                <a:latin typeface="Calibri"/>
                <a:cs typeface="Calibri"/>
              </a:rPr>
              <a:t>ed</a:t>
            </a:r>
            <a:r>
              <a:rPr sz="1500" spc="34" dirty="0">
                <a:latin typeface="Calibri"/>
                <a:cs typeface="Calibri"/>
              </a:rPr>
              <a:t>ding</a:t>
            </a:r>
            <a:r>
              <a:rPr sz="1500" spc="41" dirty="0">
                <a:latin typeface="Calibri"/>
                <a:cs typeface="Calibri"/>
              </a:rPr>
              <a:t>s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48914" y="4519422"/>
            <a:ext cx="1377887" cy="48063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772728" y="4512850"/>
            <a:ext cx="1327785" cy="4712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324326">
              <a:spcBef>
                <a:spcPts val="75"/>
              </a:spcBef>
            </a:pPr>
            <a:r>
              <a:rPr sz="1500" spc="30" dirty="0">
                <a:latin typeface="Calibri"/>
                <a:cs typeface="Calibri"/>
              </a:rPr>
              <a:t>Position </a:t>
            </a:r>
            <a:r>
              <a:rPr sz="1500" spc="34" dirty="0">
                <a:latin typeface="Calibri"/>
                <a:cs typeface="Calibri"/>
              </a:rPr>
              <a:t> </a:t>
            </a:r>
            <a:r>
              <a:rPr sz="1500" spc="19" dirty="0">
                <a:latin typeface="Calibri"/>
                <a:cs typeface="Calibri"/>
              </a:rPr>
              <a:t>Represent</a:t>
            </a:r>
            <a:r>
              <a:rPr sz="1500" spc="11" dirty="0">
                <a:latin typeface="Calibri"/>
                <a:cs typeface="Calibri"/>
              </a:rPr>
              <a:t>a</a:t>
            </a:r>
            <a:r>
              <a:rPr sz="1500" spc="15" dirty="0">
                <a:latin typeface="Calibri"/>
                <a:cs typeface="Calibri"/>
              </a:rPr>
              <a:t>t</a:t>
            </a:r>
            <a:r>
              <a:rPr sz="1500" spc="4" dirty="0">
                <a:latin typeface="Calibri"/>
                <a:cs typeface="Calibri"/>
              </a:rPr>
              <a:t>i</a:t>
            </a:r>
            <a:r>
              <a:rPr sz="1500" spc="30" dirty="0">
                <a:latin typeface="Calibri"/>
                <a:cs typeface="Calibri"/>
              </a:rPr>
              <a:t>ons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09539" y="4542568"/>
            <a:ext cx="142875" cy="3097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950" dirty="0">
                <a:latin typeface="Calibri"/>
                <a:cs typeface="Calibri"/>
              </a:rPr>
              <a:t>+</a:t>
            </a:r>
            <a:endParaRPr sz="1950">
              <a:latin typeface="Calibri"/>
              <a:cs typeface="Calibri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769362" y="2443734"/>
            <a:ext cx="6283643" cy="3027521"/>
            <a:chOff x="2359150" y="2115311"/>
            <a:chExt cx="8378190" cy="403669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85160" y="4268698"/>
              <a:ext cx="234670" cy="76812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266694" y="4368545"/>
              <a:ext cx="76200" cy="609600"/>
            </a:xfrm>
            <a:custGeom>
              <a:avLst/>
              <a:gdLst/>
              <a:ahLst/>
              <a:cxnLst/>
              <a:rect l="l" t="t" r="r" b="b"/>
              <a:pathLst>
                <a:path w="76200" h="609600">
                  <a:moveTo>
                    <a:pt x="50800" y="63499"/>
                  </a:moveTo>
                  <a:lnTo>
                    <a:pt x="25400" y="63499"/>
                  </a:lnTo>
                  <a:lnTo>
                    <a:pt x="25400" y="609599"/>
                  </a:lnTo>
                  <a:lnTo>
                    <a:pt x="50800" y="609599"/>
                  </a:lnTo>
                  <a:lnTo>
                    <a:pt x="50800" y="63499"/>
                  </a:lnTo>
                  <a:close/>
                </a:path>
                <a:path w="76200" h="609600">
                  <a:moveTo>
                    <a:pt x="38100" y="0"/>
                  </a:moveTo>
                  <a:lnTo>
                    <a:pt x="0" y="76199"/>
                  </a:lnTo>
                  <a:lnTo>
                    <a:pt x="25400" y="76199"/>
                  </a:lnTo>
                  <a:lnTo>
                    <a:pt x="25400" y="63499"/>
                  </a:lnTo>
                  <a:lnTo>
                    <a:pt x="69850" y="63499"/>
                  </a:lnTo>
                  <a:lnTo>
                    <a:pt x="38100" y="0"/>
                  </a:lnTo>
                  <a:close/>
                </a:path>
                <a:path w="76200" h="609600">
                  <a:moveTo>
                    <a:pt x="69850" y="63499"/>
                  </a:moveTo>
                  <a:lnTo>
                    <a:pt x="50800" y="63499"/>
                  </a:lnTo>
                  <a:lnTo>
                    <a:pt x="50800" y="76199"/>
                  </a:lnTo>
                  <a:lnTo>
                    <a:pt x="76200" y="76199"/>
                  </a:lnTo>
                  <a:lnTo>
                    <a:pt x="69850" y="634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56204" y="3430498"/>
              <a:ext cx="234670" cy="30482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37738" y="3530345"/>
              <a:ext cx="76200" cy="14668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7832" y="3332987"/>
              <a:ext cx="117347" cy="11734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59150" y="2115311"/>
              <a:ext cx="1837183" cy="64084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66872" y="2662402"/>
              <a:ext cx="234670" cy="304825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48406" y="2762249"/>
              <a:ext cx="76199" cy="146685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7832" y="2999231"/>
              <a:ext cx="117347" cy="11734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227832" y="3165347"/>
              <a:ext cx="117347" cy="1173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226805" y="2171697"/>
              <a:ext cx="3510540" cy="3167636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26350" y="5510783"/>
              <a:ext cx="1837183" cy="640842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670209" y="5264277"/>
            <a:ext cx="1589246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dirty="0">
                <a:solidFill>
                  <a:srgbClr val="8B1515"/>
                </a:solidFill>
                <a:latin typeface="Calibri"/>
                <a:cs typeface="Calibri"/>
              </a:rPr>
              <a:t>[input</a:t>
            </a:r>
            <a:r>
              <a:rPr spc="-56" dirty="0">
                <a:solidFill>
                  <a:srgbClr val="8B1515"/>
                </a:solidFill>
                <a:latin typeface="Calibri"/>
                <a:cs typeface="Calibri"/>
              </a:rPr>
              <a:t> </a:t>
            </a:r>
            <a:r>
              <a:rPr spc="-4" dirty="0">
                <a:solidFill>
                  <a:srgbClr val="8B1515"/>
                </a:solidFill>
                <a:latin typeface="Calibri"/>
                <a:cs typeface="Calibri"/>
              </a:rPr>
              <a:t>sequence]</a:t>
            </a:r>
            <a:endParaRPr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149025" y="4984471"/>
            <a:ext cx="1017746" cy="4712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sz="1500" spc="-23" dirty="0">
                <a:latin typeface="Calibri"/>
                <a:cs typeface="Calibri"/>
              </a:rPr>
              <a:t>Word</a:t>
            </a:r>
            <a:endParaRPr sz="1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500" spc="38" dirty="0">
                <a:latin typeface="Calibri"/>
                <a:cs typeface="Calibri"/>
              </a:rPr>
              <a:t>Embeddings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25" name="object 2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12862" y="4990338"/>
            <a:ext cx="1377887" cy="480632"/>
          </a:xfrm>
          <a:prstGeom prst="rect">
            <a:avLst/>
          </a:prstGeom>
        </p:spPr>
      </p:pic>
      <p:sp>
        <p:nvSpPr>
          <p:cNvPr id="26" name="object 26"/>
          <p:cNvSpPr txBox="1"/>
          <p:nvPr/>
        </p:nvSpPr>
        <p:spPr>
          <a:xfrm>
            <a:off x="6936961" y="4984471"/>
            <a:ext cx="1328261" cy="4712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sz="1500" spc="30" dirty="0">
                <a:latin typeface="Calibri"/>
                <a:cs typeface="Calibri"/>
              </a:rPr>
              <a:t>Position</a:t>
            </a:r>
            <a:endParaRPr sz="15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500" spc="19" dirty="0">
                <a:latin typeface="Calibri"/>
                <a:cs typeface="Calibri"/>
              </a:rPr>
              <a:t>Representations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573679" y="5014188"/>
            <a:ext cx="142875" cy="3097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950" dirty="0">
                <a:latin typeface="Calibri"/>
                <a:cs typeface="Calibri"/>
              </a:rPr>
              <a:t>+</a:t>
            </a:r>
            <a:endParaRPr sz="1950">
              <a:latin typeface="Calibri"/>
              <a:cs typeface="Calibri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2451640" y="1971675"/>
            <a:ext cx="4870133" cy="1945958"/>
            <a:chOff x="3268853" y="1485900"/>
            <a:chExt cx="6493510" cy="2594610"/>
          </a:xfrm>
        </p:grpSpPr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24798" y="1485900"/>
              <a:ext cx="1837183" cy="640841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32520" y="2031466"/>
              <a:ext cx="234670" cy="30482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814054" y="2131313"/>
              <a:ext cx="76200" cy="14668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3268853" y="1771268"/>
              <a:ext cx="4657725" cy="2309495"/>
            </a:xfrm>
            <a:custGeom>
              <a:avLst/>
              <a:gdLst/>
              <a:ahLst/>
              <a:cxnLst/>
              <a:rect l="l" t="t" r="r" b="b"/>
              <a:pathLst>
                <a:path w="4657725" h="2309495">
                  <a:moveTo>
                    <a:pt x="1344422" y="188087"/>
                  </a:moveTo>
                  <a:lnTo>
                    <a:pt x="1313561" y="175387"/>
                  </a:lnTo>
                  <a:lnTo>
                    <a:pt x="1191006" y="188087"/>
                  </a:lnTo>
                  <a:lnTo>
                    <a:pt x="1313434" y="188087"/>
                  </a:lnTo>
                  <a:lnTo>
                    <a:pt x="1344422" y="188087"/>
                  </a:lnTo>
                  <a:close/>
                </a:path>
                <a:path w="4657725" h="2309495">
                  <a:moveTo>
                    <a:pt x="4321048" y="2283587"/>
                  </a:moveTo>
                  <a:lnTo>
                    <a:pt x="4302188" y="2270887"/>
                  </a:lnTo>
                  <a:lnTo>
                    <a:pt x="4245610" y="2232787"/>
                  </a:lnTo>
                  <a:lnTo>
                    <a:pt x="4244848" y="2270887"/>
                  </a:lnTo>
                  <a:lnTo>
                    <a:pt x="4162425" y="2270887"/>
                  </a:lnTo>
                  <a:lnTo>
                    <a:pt x="4083177" y="2258187"/>
                  </a:lnTo>
                  <a:lnTo>
                    <a:pt x="4083431" y="2258187"/>
                  </a:lnTo>
                  <a:lnTo>
                    <a:pt x="4004818" y="2245487"/>
                  </a:lnTo>
                  <a:lnTo>
                    <a:pt x="4004945" y="2245487"/>
                  </a:lnTo>
                  <a:lnTo>
                    <a:pt x="3926840" y="2232787"/>
                  </a:lnTo>
                  <a:lnTo>
                    <a:pt x="3926967" y="2232787"/>
                  </a:lnTo>
                  <a:lnTo>
                    <a:pt x="3849751" y="2220087"/>
                  </a:lnTo>
                  <a:lnTo>
                    <a:pt x="3850005" y="2220087"/>
                  </a:lnTo>
                  <a:lnTo>
                    <a:pt x="3773424" y="2207387"/>
                  </a:lnTo>
                  <a:lnTo>
                    <a:pt x="3773678" y="2207387"/>
                  </a:lnTo>
                  <a:lnTo>
                    <a:pt x="3698494" y="2181987"/>
                  </a:lnTo>
                  <a:lnTo>
                    <a:pt x="3698621" y="2181987"/>
                  </a:lnTo>
                  <a:lnTo>
                    <a:pt x="3624580" y="2156587"/>
                  </a:lnTo>
                  <a:lnTo>
                    <a:pt x="3624707" y="2156587"/>
                  </a:lnTo>
                  <a:lnTo>
                    <a:pt x="3552063" y="2131187"/>
                  </a:lnTo>
                  <a:lnTo>
                    <a:pt x="3552190" y="2131187"/>
                  </a:lnTo>
                  <a:lnTo>
                    <a:pt x="3481197" y="2105787"/>
                  </a:lnTo>
                  <a:lnTo>
                    <a:pt x="3481324" y="2105787"/>
                  </a:lnTo>
                  <a:lnTo>
                    <a:pt x="3411982" y="2080387"/>
                  </a:lnTo>
                  <a:lnTo>
                    <a:pt x="3412109" y="2080387"/>
                  </a:lnTo>
                  <a:lnTo>
                    <a:pt x="3344672" y="2054987"/>
                  </a:lnTo>
                  <a:lnTo>
                    <a:pt x="3344799" y="2054987"/>
                  </a:lnTo>
                  <a:lnTo>
                    <a:pt x="3279267" y="2016887"/>
                  </a:lnTo>
                  <a:lnTo>
                    <a:pt x="3279521" y="2016887"/>
                  </a:lnTo>
                  <a:lnTo>
                    <a:pt x="3216148" y="1978787"/>
                  </a:lnTo>
                  <a:lnTo>
                    <a:pt x="3216275" y="1978787"/>
                  </a:lnTo>
                  <a:lnTo>
                    <a:pt x="3155315" y="1940687"/>
                  </a:lnTo>
                  <a:lnTo>
                    <a:pt x="3155569" y="1940687"/>
                  </a:lnTo>
                  <a:lnTo>
                    <a:pt x="3097149" y="1915287"/>
                  </a:lnTo>
                  <a:lnTo>
                    <a:pt x="3097276" y="1915287"/>
                  </a:lnTo>
                  <a:lnTo>
                    <a:pt x="3041523" y="1864487"/>
                  </a:lnTo>
                  <a:lnTo>
                    <a:pt x="3041650" y="1864487"/>
                  </a:lnTo>
                  <a:lnTo>
                    <a:pt x="2988564" y="1826387"/>
                  </a:lnTo>
                  <a:lnTo>
                    <a:pt x="2988818" y="1826387"/>
                  </a:lnTo>
                  <a:lnTo>
                    <a:pt x="2938780" y="1788287"/>
                  </a:lnTo>
                  <a:lnTo>
                    <a:pt x="2938907" y="1788287"/>
                  </a:lnTo>
                  <a:lnTo>
                    <a:pt x="2891917" y="1750187"/>
                  </a:lnTo>
                  <a:lnTo>
                    <a:pt x="2892171" y="1750187"/>
                  </a:lnTo>
                  <a:lnTo>
                    <a:pt x="2848356" y="1699387"/>
                  </a:lnTo>
                  <a:lnTo>
                    <a:pt x="2848610" y="1699387"/>
                  </a:lnTo>
                  <a:lnTo>
                    <a:pt x="2808351" y="1661287"/>
                  </a:lnTo>
                  <a:lnTo>
                    <a:pt x="2808605" y="1661287"/>
                  </a:lnTo>
                  <a:lnTo>
                    <a:pt x="2771902" y="1610487"/>
                  </a:lnTo>
                  <a:lnTo>
                    <a:pt x="2772156" y="1610487"/>
                  </a:lnTo>
                  <a:lnTo>
                    <a:pt x="2739136" y="1572387"/>
                  </a:lnTo>
                  <a:lnTo>
                    <a:pt x="2739390" y="1572387"/>
                  </a:lnTo>
                  <a:lnTo>
                    <a:pt x="2710180" y="1521587"/>
                  </a:lnTo>
                  <a:lnTo>
                    <a:pt x="2710434" y="1521587"/>
                  </a:lnTo>
                  <a:lnTo>
                    <a:pt x="2685542" y="1470787"/>
                  </a:lnTo>
                  <a:lnTo>
                    <a:pt x="2685669" y="1470787"/>
                  </a:lnTo>
                  <a:lnTo>
                    <a:pt x="2664841" y="1419987"/>
                  </a:lnTo>
                  <a:lnTo>
                    <a:pt x="2665095" y="1419987"/>
                  </a:lnTo>
                  <a:lnTo>
                    <a:pt x="2648585" y="1381887"/>
                  </a:lnTo>
                  <a:lnTo>
                    <a:pt x="2648712" y="1381887"/>
                  </a:lnTo>
                  <a:lnTo>
                    <a:pt x="2636774" y="1331087"/>
                  </a:lnTo>
                  <a:lnTo>
                    <a:pt x="2629535" y="1280287"/>
                  </a:lnTo>
                  <a:lnTo>
                    <a:pt x="2629662" y="1280287"/>
                  </a:lnTo>
                  <a:lnTo>
                    <a:pt x="2626868" y="1229487"/>
                  </a:lnTo>
                  <a:lnTo>
                    <a:pt x="2626360" y="1204087"/>
                  </a:lnTo>
                  <a:lnTo>
                    <a:pt x="2624963" y="1178687"/>
                  </a:lnTo>
                  <a:lnTo>
                    <a:pt x="2622677" y="1153287"/>
                  </a:lnTo>
                  <a:lnTo>
                    <a:pt x="2619375" y="1140587"/>
                  </a:lnTo>
                  <a:lnTo>
                    <a:pt x="2615184" y="1115187"/>
                  </a:lnTo>
                  <a:lnTo>
                    <a:pt x="2604262" y="1064387"/>
                  </a:lnTo>
                  <a:lnTo>
                    <a:pt x="2589657" y="1013587"/>
                  </a:lnTo>
                  <a:lnTo>
                    <a:pt x="2572004" y="962787"/>
                  </a:lnTo>
                  <a:lnTo>
                    <a:pt x="2551049" y="911987"/>
                  </a:lnTo>
                  <a:lnTo>
                    <a:pt x="2526919" y="873887"/>
                  </a:lnTo>
                  <a:lnTo>
                    <a:pt x="2513838" y="848487"/>
                  </a:lnTo>
                  <a:lnTo>
                    <a:pt x="2499995" y="823087"/>
                  </a:lnTo>
                  <a:lnTo>
                    <a:pt x="2485517" y="797687"/>
                  </a:lnTo>
                  <a:lnTo>
                    <a:pt x="2470277" y="772287"/>
                  </a:lnTo>
                  <a:lnTo>
                    <a:pt x="2454275" y="759587"/>
                  </a:lnTo>
                  <a:lnTo>
                    <a:pt x="2437765" y="734187"/>
                  </a:lnTo>
                  <a:lnTo>
                    <a:pt x="2420493" y="708787"/>
                  </a:lnTo>
                  <a:lnTo>
                    <a:pt x="2402713" y="696087"/>
                  </a:lnTo>
                  <a:lnTo>
                    <a:pt x="2384171" y="670687"/>
                  </a:lnTo>
                  <a:lnTo>
                    <a:pt x="2365121" y="645287"/>
                  </a:lnTo>
                  <a:lnTo>
                    <a:pt x="2345563" y="632587"/>
                  </a:lnTo>
                  <a:lnTo>
                    <a:pt x="2304542" y="581787"/>
                  </a:lnTo>
                  <a:lnTo>
                    <a:pt x="2261489" y="543687"/>
                  </a:lnTo>
                  <a:lnTo>
                    <a:pt x="2216277" y="505587"/>
                  </a:lnTo>
                  <a:lnTo>
                    <a:pt x="2169160" y="467487"/>
                  </a:lnTo>
                  <a:lnTo>
                    <a:pt x="2120265" y="442087"/>
                  </a:lnTo>
                  <a:lnTo>
                    <a:pt x="2069719" y="403987"/>
                  </a:lnTo>
                  <a:lnTo>
                    <a:pt x="2017522" y="378587"/>
                  </a:lnTo>
                  <a:lnTo>
                    <a:pt x="1963928" y="340487"/>
                  </a:lnTo>
                  <a:lnTo>
                    <a:pt x="1853057" y="289687"/>
                  </a:lnTo>
                  <a:lnTo>
                    <a:pt x="1824482" y="276987"/>
                  </a:lnTo>
                  <a:lnTo>
                    <a:pt x="1795780" y="276987"/>
                  </a:lnTo>
                  <a:lnTo>
                    <a:pt x="1708150" y="238887"/>
                  </a:lnTo>
                  <a:lnTo>
                    <a:pt x="1678686" y="238887"/>
                  </a:lnTo>
                  <a:lnTo>
                    <a:pt x="1618869" y="213487"/>
                  </a:lnTo>
                  <a:lnTo>
                    <a:pt x="1588770" y="213487"/>
                  </a:lnTo>
                  <a:lnTo>
                    <a:pt x="1558544" y="200787"/>
                  </a:lnTo>
                  <a:lnTo>
                    <a:pt x="1497838" y="200787"/>
                  </a:lnTo>
                  <a:lnTo>
                    <a:pt x="1467104" y="188087"/>
                  </a:lnTo>
                  <a:lnTo>
                    <a:pt x="1313459" y="188099"/>
                  </a:lnTo>
                  <a:lnTo>
                    <a:pt x="1344041" y="200787"/>
                  </a:lnTo>
                  <a:lnTo>
                    <a:pt x="1465580" y="200787"/>
                  </a:lnTo>
                  <a:lnTo>
                    <a:pt x="1496060" y="213487"/>
                  </a:lnTo>
                  <a:lnTo>
                    <a:pt x="1556131" y="213487"/>
                  </a:lnTo>
                  <a:lnTo>
                    <a:pt x="1586230" y="226187"/>
                  </a:lnTo>
                  <a:lnTo>
                    <a:pt x="1615948" y="226187"/>
                  </a:lnTo>
                  <a:lnTo>
                    <a:pt x="1645793" y="238887"/>
                  </a:lnTo>
                  <a:lnTo>
                    <a:pt x="1645666" y="238887"/>
                  </a:lnTo>
                  <a:lnTo>
                    <a:pt x="1675257" y="251587"/>
                  </a:lnTo>
                  <a:lnTo>
                    <a:pt x="1704467" y="251587"/>
                  </a:lnTo>
                  <a:lnTo>
                    <a:pt x="1733804" y="264287"/>
                  </a:lnTo>
                  <a:lnTo>
                    <a:pt x="1733677" y="264287"/>
                  </a:lnTo>
                  <a:lnTo>
                    <a:pt x="1762760" y="276987"/>
                  </a:lnTo>
                  <a:lnTo>
                    <a:pt x="1762506" y="276987"/>
                  </a:lnTo>
                  <a:lnTo>
                    <a:pt x="1791462" y="289687"/>
                  </a:lnTo>
                  <a:lnTo>
                    <a:pt x="1819783" y="289687"/>
                  </a:lnTo>
                  <a:lnTo>
                    <a:pt x="1848104" y="302387"/>
                  </a:lnTo>
                  <a:lnTo>
                    <a:pt x="1847977" y="302387"/>
                  </a:lnTo>
                  <a:lnTo>
                    <a:pt x="1903730" y="327787"/>
                  </a:lnTo>
                  <a:lnTo>
                    <a:pt x="1903603" y="327787"/>
                  </a:lnTo>
                  <a:lnTo>
                    <a:pt x="1958213" y="353187"/>
                  </a:lnTo>
                  <a:lnTo>
                    <a:pt x="1957959" y="353187"/>
                  </a:lnTo>
                  <a:lnTo>
                    <a:pt x="2011299" y="391287"/>
                  </a:lnTo>
                  <a:lnTo>
                    <a:pt x="2011172" y="391287"/>
                  </a:lnTo>
                  <a:lnTo>
                    <a:pt x="2063115" y="416687"/>
                  </a:lnTo>
                  <a:lnTo>
                    <a:pt x="2062988" y="416687"/>
                  </a:lnTo>
                  <a:lnTo>
                    <a:pt x="2113280" y="454787"/>
                  </a:lnTo>
                  <a:lnTo>
                    <a:pt x="2113026" y="454787"/>
                  </a:lnTo>
                  <a:lnTo>
                    <a:pt x="2161667" y="480187"/>
                  </a:lnTo>
                  <a:lnTo>
                    <a:pt x="2161540" y="480187"/>
                  </a:lnTo>
                  <a:lnTo>
                    <a:pt x="2208403" y="518287"/>
                  </a:lnTo>
                  <a:lnTo>
                    <a:pt x="2208276" y="518287"/>
                  </a:lnTo>
                  <a:lnTo>
                    <a:pt x="2253234" y="556387"/>
                  </a:lnTo>
                  <a:lnTo>
                    <a:pt x="2252980" y="556387"/>
                  </a:lnTo>
                  <a:lnTo>
                    <a:pt x="2295906" y="594487"/>
                  </a:lnTo>
                  <a:lnTo>
                    <a:pt x="2295779" y="594487"/>
                  </a:lnTo>
                  <a:lnTo>
                    <a:pt x="2336546" y="632587"/>
                  </a:lnTo>
                  <a:lnTo>
                    <a:pt x="2336419" y="632587"/>
                  </a:lnTo>
                  <a:lnTo>
                    <a:pt x="2355850" y="657987"/>
                  </a:lnTo>
                  <a:lnTo>
                    <a:pt x="2374773" y="683387"/>
                  </a:lnTo>
                  <a:lnTo>
                    <a:pt x="2374646" y="683387"/>
                  </a:lnTo>
                  <a:lnTo>
                    <a:pt x="2393061" y="696087"/>
                  </a:lnTo>
                  <a:lnTo>
                    <a:pt x="2392934" y="696087"/>
                  </a:lnTo>
                  <a:lnTo>
                    <a:pt x="2410714" y="721487"/>
                  </a:lnTo>
                  <a:lnTo>
                    <a:pt x="2410587" y="721487"/>
                  </a:lnTo>
                  <a:lnTo>
                    <a:pt x="2427732" y="746887"/>
                  </a:lnTo>
                  <a:lnTo>
                    <a:pt x="2427605" y="746887"/>
                  </a:lnTo>
                  <a:lnTo>
                    <a:pt x="2444115" y="759587"/>
                  </a:lnTo>
                  <a:lnTo>
                    <a:pt x="2443988" y="759587"/>
                  </a:lnTo>
                  <a:lnTo>
                    <a:pt x="2459863" y="784987"/>
                  </a:lnTo>
                  <a:lnTo>
                    <a:pt x="2459736" y="784987"/>
                  </a:lnTo>
                  <a:lnTo>
                    <a:pt x="2474849" y="810387"/>
                  </a:lnTo>
                  <a:lnTo>
                    <a:pt x="2489327" y="835787"/>
                  </a:lnTo>
                  <a:lnTo>
                    <a:pt x="2489200" y="835787"/>
                  </a:lnTo>
                  <a:lnTo>
                    <a:pt x="2502916" y="848487"/>
                  </a:lnTo>
                  <a:lnTo>
                    <a:pt x="2502789" y="848487"/>
                  </a:lnTo>
                  <a:lnTo>
                    <a:pt x="2515870" y="873887"/>
                  </a:lnTo>
                  <a:lnTo>
                    <a:pt x="2515743" y="873887"/>
                  </a:lnTo>
                  <a:lnTo>
                    <a:pt x="2528062" y="899287"/>
                  </a:lnTo>
                  <a:lnTo>
                    <a:pt x="2527935" y="899287"/>
                  </a:lnTo>
                  <a:lnTo>
                    <a:pt x="2539619" y="924687"/>
                  </a:lnTo>
                  <a:lnTo>
                    <a:pt x="2539492" y="924687"/>
                  </a:lnTo>
                  <a:lnTo>
                    <a:pt x="2550287" y="950087"/>
                  </a:lnTo>
                  <a:lnTo>
                    <a:pt x="2550160" y="950087"/>
                  </a:lnTo>
                  <a:lnTo>
                    <a:pt x="2560193" y="962787"/>
                  </a:lnTo>
                  <a:lnTo>
                    <a:pt x="2569337" y="988187"/>
                  </a:lnTo>
                  <a:lnTo>
                    <a:pt x="2577719" y="1013587"/>
                  </a:lnTo>
                  <a:lnTo>
                    <a:pt x="2577592" y="1013587"/>
                  </a:lnTo>
                  <a:lnTo>
                    <a:pt x="2585212" y="1038987"/>
                  </a:lnTo>
                  <a:lnTo>
                    <a:pt x="2591943" y="1064387"/>
                  </a:lnTo>
                  <a:lnTo>
                    <a:pt x="2597785" y="1089787"/>
                  </a:lnTo>
                  <a:lnTo>
                    <a:pt x="2602738" y="1115187"/>
                  </a:lnTo>
                  <a:lnTo>
                    <a:pt x="2602611" y="1115187"/>
                  </a:lnTo>
                  <a:lnTo>
                    <a:pt x="2606802" y="1140587"/>
                  </a:lnTo>
                  <a:lnTo>
                    <a:pt x="2610104" y="1165987"/>
                  </a:lnTo>
                  <a:lnTo>
                    <a:pt x="2609977" y="1165987"/>
                  </a:lnTo>
                  <a:lnTo>
                    <a:pt x="2612263" y="1178687"/>
                  </a:lnTo>
                  <a:lnTo>
                    <a:pt x="2613787" y="1204087"/>
                  </a:lnTo>
                  <a:lnTo>
                    <a:pt x="2614168" y="1229487"/>
                  </a:lnTo>
                  <a:lnTo>
                    <a:pt x="2616962" y="1280287"/>
                  </a:lnTo>
                  <a:lnTo>
                    <a:pt x="2624328" y="1331087"/>
                  </a:lnTo>
                  <a:lnTo>
                    <a:pt x="2636393" y="1381887"/>
                  </a:lnTo>
                  <a:lnTo>
                    <a:pt x="2653157" y="1432687"/>
                  </a:lnTo>
                  <a:lnTo>
                    <a:pt x="2674112" y="1483487"/>
                  </a:lnTo>
                  <a:lnTo>
                    <a:pt x="2699385" y="1521587"/>
                  </a:lnTo>
                  <a:lnTo>
                    <a:pt x="2728722" y="1572387"/>
                  </a:lnTo>
                  <a:lnTo>
                    <a:pt x="2761869" y="1623187"/>
                  </a:lnTo>
                  <a:lnTo>
                    <a:pt x="2798826" y="1661287"/>
                  </a:lnTo>
                  <a:lnTo>
                    <a:pt x="2839339" y="1712087"/>
                  </a:lnTo>
                  <a:lnTo>
                    <a:pt x="2883281" y="1750187"/>
                  </a:lnTo>
                  <a:lnTo>
                    <a:pt x="2930525" y="1800987"/>
                  </a:lnTo>
                  <a:lnTo>
                    <a:pt x="2980817" y="1839087"/>
                  </a:lnTo>
                  <a:lnTo>
                    <a:pt x="3034157" y="1877187"/>
                  </a:lnTo>
                  <a:lnTo>
                    <a:pt x="3090164" y="1915287"/>
                  </a:lnTo>
                  <a:lnTo>
                    <a:pt x="3148838" y="1953387"/>
                  </a:lnTo>
                  <a:lnTo>
                    <a:pt x="3209925" y="1991487"/>
                  </a:lnTo>
                  <a:lnTo>
                    <a:pt x="3273552" y="2029587"/>
                  </a:lnTo>
                  <a:lnTo>
                    <a:pt x="3339211" y="2054987"/>
                  </a:lnTo>
                  <a:lnTo>
                    <a:pt x="3407029" y="2093087"/>
                  </a:lnTo>
                  <a:lnTo>
                    <a:pt x="3547872" y="2143887"/>
                  </a:lnTo>
                  <a:lnTo>
                    <a:pt x="3770503" y="2220087"/>
                  </a:lnTo>
                  <a:lnTo>
                    <a:pt x="4161409" y="2283587"/>
                  </a:lnTo>
                  <a:lnTo>
                    <a:pt x="4244594" y="2283587"/>
                  </a:lnTo>
                  <a:lnTo>
                    <a:pt x="4244086" y="2308987"/>
                  </a:lnTo>
                  <a:lnTo>
                    <a:pt x="4321048" y="2283587"/>
                  </a:lnTo>
                  <a:close/>
                </a:path>
                <a:path w="4657725" h="2309495">
                  <a:moveTo>
                    <a:pt x="4657598" y="37719"/>
                  </a:moveTo>
                  <a:lnTo>
                    <a:pt x="4645253" y="31623"/>
                  </a:lnTo>
                  <a:lnTo>
                    <a:pt x="4581271" y="0"/>
                  </a:lnTo>
                  <a:lnTo>
                    <a:pt x="4581423" y="31686"/>
                  </a:lnTo>
                  <a:lnTo>
                    <a:pt x="4222115" y="33274"/>
                  </a:lnTo>
                  <a:lnTo>
                    <a:pt x="3576193" y="42672"/>
                  </a:lnTo>
                  <a:lnTo>
                    <a:pt x="2548001" y="74041"/>
                  </a:lnTo>
                  <a:lnTo>
                    <a:pt x="1712087" y="116459"/>
                  </a:lnTo>
                  <a:lnTo>
                    <a:pt x="1221867" y="150749"/>
                  </a:lnTo>
                  <a:lnTo>
                    <a:pt x="864108" y="182245"/>
                  </a:lnTo>
                  <a:lnTo>
                    <a:pt x="848055" y="183959"/>
                  </a:lnTo>
                  <a:lnTo>
                    <a:pt x="848055" y="197523"/>
                  </a:lnTo>
                  <a:lnTo>
                    <a:pt x="833120" y="200787"/>
                  </a:lnTo>
                  <a:lnTo>
                    <a:pt x="814222" y="200787"/>
                  </a:lnTo>
                  <a:lnTo>
                    <a:pt x="848055" y="197523"/>
                  </a:lnTo>
                  <a:lnTo>
                    <a:pt x="848055" y="183959"/>
                  </a:lnTo>
                  <a:lnTo>
                    <a:pt x="674497" y="202438"/>
                  </a:lnTo>
                  <a:lnTo>
                    <a:pt x="505587" y="223139"/>
                  </a:lnTo>
                  <a:lnTo>
                    <a:pt x="483831" y="226187"/>
                  </a:lnTo>
                  <a:lnTo>
                    <a:pt x="460883" y="226187"/>
                  </a:lnTo>
                  <a:lnTo>
                    <a:pt x="436156" y="232879"/>
                  </a:lnTo>
                  <a:lnTo>
                    <a:pt x="405003" y="237236"/>
                  </a:lnTo>
                  <a:lnTo>
                    <a:pt x="394703" y="238887"/>
                  </a:lnTo>
                  <a:lnTo>
                    <a:pt x="368808" y="238887"/>
                  </a:lnTo>
                  <a:lnTo>
                    <a:pt x="337959" y="247992"/>
                  </a:lnTo>
                  <a:lnTo>
                    <a:pt x="314706" y="251714"/>
                  </a:lnTo>
                  <a:lnTo>
                    <a:pt x="246037" y="264287"/>
                  </a:lnTo>
                  <a:lnTo>
                    <a:pt x="227838" y="264287"/>
                  </a:lnTo>
                  <a:lnTo>
                    <a:pt x="205701" y="272338"/>
                  </a:lnTo>
                  <a:lnTo>
                    <a:pt x="199136" y="273685"/>
                  </a:lnTo>
                  <a:lnTo>
                    <a:pt x="184632" y="276987"/>
                  </a:lnTo>
                  <a:lnTo>
                    <a:pt x="176276" y="276987"/>
                  </a:lnTo>
                  <a:lnTo>
                    <a:pt x="172935" y="279654"/>
                  </a:lnTo>
                  <a:lnTo>
                    <a:pt x="166243" y="281178"/>
                  </a:lnTo>
                  <a:lnTo>
                    <a:pt x="136144" y="288798"/>
                  </a:lnTo>
                  <a:lnTo>
                    <a:pt x="132918" y="289687"/>
                  </a:lnTo>
                  <a:lnTo>
                    <a:pt x="130556" y="289687"/>
                  </a:lnTo>
                  <a:lnTo>
                    <a:pt x="127228" y="291261"/>
                  </a:lnTo>
                  <a:lnTo>
                    <a:pt x="108966" y="296291"/>
                  </a:lnTo>
                  <a:lnTo>
                    <a:pt x="89115" y="302387"/>
                  </a:lnTo>
                  <a:lnTo>
                    <a:pt x="79502" y="302387"/>
                  </a:lnTo>
                  <a:lnTo>
                    <a:pt x="75488" y="307060"/>
                  </a:lnTo>
                  <a:lnTo>
                    <a:pt x="63373" y="311404"/>
                  </a:lnTo>
                  <a:lnTo>
                    <a:pt x="54749" y="315087"/>
                  </a:lnTo>
                  <a:lnTo>
                    <a:pt x="48895" y="315087"/>
                  </a:lnTo>
                  <a:lnTo>
                    <a:pt x="46482" y="318630"/>
                  </a:lnTo>
                  <a:lnTo>
                    <a:pt x="44958" y="319278"/>
                  </a:lnTo>
                  <a:lnTo>
                    <a:pt x="29718" y="327025"/>
                  </a:lnTo>
                  <a:lnTo>
                    <a:pt x="28562" y="327787"/>
                  </a:lnTo>
                  <a:lnTo>
                    <a:pt x="25273" y="327787"/>
                  </a:lnTo>
                  <a:lnTo>
                    <a:pt x="23698" y="331000"/>
                  </a:lnTo>
                  <a:lnTo>
                    <a:pt x="17399" y="335153"/>
                  </a:lnTo>
                  <a:lnTo>
                    <a:pt x="8115" y="343662"/>
                  </a:lnTo>
                  <a:lnTo>
                    <a:pt x="2032" y="352806"/>
                  </a:lnTo>
                  <a:lnTo>
                    <a:pt x="0" y="361569"/>
                  </a:lnTo>
                  <a:lnTo>
                    <a:pt x="1066" y="361823"/>
                  </a:lnTo>
                  <a:lnTo>
                    <a:pt x="508" y="365887"/>
                  </a:lnTo>
                  <a:lnTo>
                    <a:pt x="13576" y="365887"/>
                  </a:lnTo>
                  <a:lnTo>
                    <a:pt x="15570" y="355333"/>
                  </a:lnTo>
                  <a:lnTo>
                    <a:pt x="15925" y="354825"/>
                  </a:lnTo>
                  <a:lnTo>
                    <a:pt x="15494" y="365887"/>
                  </a:lnTo>
                  <a:lnTo>
                    <a:pt x="18796" y="353187"/>
                  </a:lnTo>
                  <a:lnTo>
                    <a:pt x="26543" y="353187"/>
                  </a:lnTo>
                  <a:lnTo>
                    <a:pt x="32385" y="340487"/>
                  </a:lnTo>
                  <a:lnTo>
                    <a:pt x="45974" y="340487"/>
                  </a:lnTo>
                  <a:lnTo>
                    <a:pt x="53187" y="329539"/>
                  </a:lnTo>
                  <a:lnTo>
                    <a:pt x="57315" y="327787"/>
                  </a:lnTo>
                  <a:lnTo>
                    <a:pt x="73152" y="327787"/>
                  </a:lnTo>
                  <a:lnTo>
                    <a:pt x="80899" y="318668"/>
                  </a:lnTo>
                  <a:lnTo>
                    <a:pt x="88773" y="315849"/>
                  </a:lnTo>
                  <a:lnTo>
                    <a:pt x="88519" y="315849"/>
                  </a:lnTo>
                  <a:lnTo>
                    <a:pt x="90970" y="315087"/>
                  </a:lnTo>
                  <a:lnTo>
                    <a:pt x="107442" y="315087"/>
                  </a:lnTo>
                  <a:lnTo>
                    <a:pt x="114871" y="307797"/>
                  </a:lnTo>
                  <a:lnTo>
                    <a:pt x="134391" y="302387"/>
                  </a:lnTo>
                  <a:lnTo>
                    <a:pt x="163449" y="302387"/>
                  </a:lnTo>
                  <a:lnTo>
                    <a:pt x="176390" y="291947"/>
                  </a:lnTo>
                  <a:lnTo>
                    <a:pt x="186309" y="289687"/>
                  </a:lnTo>
                  <a:lnTo>
                    <a:pt x="212725" y="289687"/>
                  </a:lnTo>
                  <a:lnTo>
                    <a:pt x="224040" y="281546"/>
                  </a:lnTo>
                  <a:lnTo>
                    <a:pt x="237490" y="278765"/>
                  </a:lnTo>
                  <a:lnTo>
                    <a:pt x="237363" y="278892"/>
                  </a:lnTo>
                  <a:lnTo>
                    <a:pt x="238023" y="278765"/>
                  </a:lnTo>
                  <a:lnTo>
                    <a:pt x="247307" y="276987"/>
                  </a:lnTo>
                  <a:lnTo>
                    <a:pt x="287147" y="276987"/>
                  </a:lnTo>
                  <a:lnTo>
                    <a:pt x="327914" y="264287"/>
                  </a:lnTo>
                  <a:lnTo>
                    <a:pt x="327787" y="264287"/>
                  </a:lnTo>
                  <a:lnTo>
                    <a:pt x="341680" y="260184"/>
                  </a:lnTo>
                  <a:lnTo>
                    <a:pt x="360553" y="257048"/>
                  </a:lnTo>
                  <a:lnTo>
                    <a:pt x="360426" y="257048"/>
                  </a:lnTo>
                  <a:lnTo>
                    <a:pt x="395490" y="251587"/>
                  </a:lnTo>
                  <a:lnTo>
                    <a:pt x="415544" y="251587"/>
                  </a:lnTo>
                  <a:lnTo>
                    <a:pt x="438594" y="245364"/>
                  </a:lnTo>
                  <a:lnTo>
                    <a:pt x="484632" y="238887"/>
                  </a:lnTo>
                  <a:lnTo>
                    <a:pt x="561467" y="238887"/>
                  </a:lnTo>
                  <a:lnTo>
                    <a:pt x="613283" y="226187"/>
                  </a:lnTo>
                  <a:lnTo>
                    <a:pt x="666496" y="226187"/>
                  </a:lnTo>
                  <a:lnTo>
                    <a:pt x="721233" y="213487"/>
                  </a:lnTo>
                  <a:lnTo>
                    <a:pt x="834009" y="213487"/>
                  </a:lnTo>
                  <a:lnTo>
                    <a:pt x="891794" y="200787"/>
                  </a:lnTo>
                  <a:lnTo>
                    <a:pt x="1191133" y="200787"/>
                  </a:lnTo>
                  <a:lnTo>
                    <a:pt x="1313459" y="188099"/>
                  </a:lnTo>
                  <a:lnTo>
                    <a:pt x="945261" y="188099"/>
                  </a:lnTo>
                  <a:lnTo>
                    <a:pt x="1073912" y="175641"/>
                  </a:lnTo>
                  <a:lnTo>
                    <a:pt x="1626997" y="134493"/>
                  </a:lnTo>
                  <a:lnTo>
                    <a:pt x="1712976" y="129159"/>
                  </a:lnTo>
                  <a:lnTo>
                    <a:pt x="1979549" y="113665"/>
                  </a:lnTo>
                  <a:lnTo>
                    <a:pt x="2164207" y="104013"/>
                  </a:lnTo>
                  <a:lnTo>
                    <a:pt x="3155950" y="65659"/>
                  </a:lnTo>
                  <a:lnTo>
                    <a:pt x="3576574" y="55372"/>
                  </a:lnTo>
                  <a:lnTo>
                    <a:pt x="3790188" y="51435"/>
                  </a:lnTo>
                  <a:lnTo>
                    <a:pt x="4581487" y="44386"/>
                  </a:lnTo>
                  <a:lnTo>
                    <a:pt x="4581652" y="76200"/>
                  </a:lnTo>
                  <a:lnTo>
                    <a:pt x="4657598" y="3771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10184" y="1633613"/>
            <a:ext cx="3017520" cy="12879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lnSpc>
                <a:spcPct val="120000"/>
              </a:lnSpc>
              <a:spcBef>
                <a:spcPts val="75"/>
              </a:spcBef>
            </a:pPr>
            <a:r>
              <a:rPr sz="1725" spc="-4" dirty="0">
                <a:latin typeface="Calibri"/>
                <a:cs typeface="Calibri"/>
              </a:rPr>
              <a:t>Looking back </a:t>
            </a:r>
            <a:r>
              <a:rPr sz="1725" dirty="0">
                <a:latin typeface="Calibri"/>
                <a:cs typeface="Calibri"/>
              </a:rPr>
              <a:t>at the whole model, </a:t>
            </a:r>
            <a:r>
              <a:rPr sz="1725" spc="-379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zooming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in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on </a:t>
            </a:r>
            <a:r>
              <a:rPr sz="1725" dirty="0">
                <a:latin typeface="Calibri"/>
                <a:cs typeface="Calibri"/>
              </a:rPr>
              <a:t>a</a:t>
            </a:r>
            <a:r>
              <a:rPr sz="1725" spc="-4" dirty="0">
                <a:latin typeface="Calibri"/>
                <a:cs typeface="Calibri"/>
              </a:rPr>
              <a:t> Decoder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block:</a:t>
            </a:r>
            <a:endParaRPr sz="1725">
              <a:latin typeface="Calibri"/>
              <a:cs typeface="Calibri"/>
            </a:endParaRPr>
          </a:p>
          <a:p>
            <a:pPr marL="1714024" marR="468630" indent="-165734">
              <a:spcBef>
                <a:spcPts val="1361"/>
              </a:spcBef>
            </a:pPr>
            <a:r>
              <a:rPr sz="1500" spc="34" dirty="0">
                <a:latin typeface="Calibri"/>
                <a:cs typeface="Calibri"/>
              </a:rPr>
              <a:t>Tra</a:t>
            </a:r>
            <a:r>
              <a:rPr sz="1500" spc="30" dirty="0">
                <a:latin typeface="Calibri"/>
                <a:cs typeface="Calibri"/>
              </a:rPr>
              <a:t>n</a:t>
            </a:r>
            <a:r>
              <a:rPr sz="1500" spc="11" dirty="0">
                <a:latin typeface="Calibri"/>
                <a:cs typeface="Calibri"/>
              </a:rPr>
              <a:t>sf</a:t>
            </a:r>
            <a:r>
              <a:rPr sz="1500" spc="23" dirty="0">
                <a:latin typeface="Calibri"/>
                <a:cs typeface="Calibri"/>
              </a:rPr>
              <a:t>o</a:t>
            </a:r>
            <a:r>
              <a:rPr sz="1500" spc="8" dirty="0">
                <a:latin typeface="Calibri"/>
                <a:cs typeface="Calibri"/>
              </a:rPr>
              <a:t>rmer  </a:t>
            </a:r>
            <a:r>
              <a:rPr sz="1500" spc="26" dirty="0">
                <a:latin typeface="Calibri"/>
                <a:cs typeface="Calibri"/>
              </a:rPr>
              <a:t>Encoder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844921" y="5540654"/>
            <a:ext cx="1731645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pc="-4" dirty="0">
                <a:solidFill>
                  <a:srgbClr val="8B1515"/>
                </a:solidFill>
                <a:latin typeface="Calibri"/>
                <a:cs typeface="Calibri"/>
              </a:rPr>
              <a:t>[output</a:t>
            </a:r>
            <a:r>
              <a:rPr spc="-49" dirty="0">
                <a:solidFill>
                  <a:srgbClr val="8B1515"/>
                </a:solidFill>
                <a:latin typeface="Calibri"/>
                <a:cs typeface="Calibri"/>
              </a:rPr>
              <a:t> </a:t>
            </a:r>
            <a:r>
              <a:rPr spc="-4" dirty="0">
                <a:solidFill>
                  <a:srgbClr val="8B1515"/>
                </a:solidFill>
                <a:latin typeface="Calibri"/>
                <a:cs typeface="Calibri"/>
              </a:rPr>
              <a:t>sequence]</a:t>
            </a:r>
            <a:endParaRPr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5251704" y="1787633"/>
            <a:ext cx="3268504" cy="3238024"/>
            <a:chOff x="7002271" y="1240510"/>
            <a:chExt cx="4358005" cy="4317365"/>
          </a:xfrm>
        </p:grpSpPr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721851" y="1240510"/>
              <a:ext cx="234670" cy="30482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803385" y="1340358"/>
              <a:ext cx="76200" cy="146684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002271" y="2398776"/>
              <a:ext cx="4357624" cy="3158744"/>
            </a:xfrm>
            <a:prstGeom prst="rect">
              <a:avLst/>
            </a:prstGeom>
          </p:spPr>
        </p:pic>
      </p:grpSp>
      <p:sp>
        <p:nvSpPr>
          <p:cNvPr id="39" name="object 39"/>
          <p:cNvSpPr txBox="1"/>
          <p:nvPr/>
        </p:nvSpPr>
        <p:spPr>
          <a:xfrm>
            <a:off x="5509545" y="1604639"/>
            <a:ext cx="2462213" cy="315580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R="197168" algn="ctr">
              <a:spcBef>
                <a:spcPts val="75"/>
              </a:spcBef>
            </a:pPr>
            <a:r>
              <a:rPr sz="1350" spc="-4" dirty="0">
                <a:solidFill>
                  <a:srgbClr val="8B1515"/>
                </a:solidFill>
                <a:latin typeface="Calibri"/>
                <a:cs typeface="Calibri"/>
              </a:rPr>
              <a:t>[predictions!]</a:t>
            </a:r>
            <a:endParaRPr sz="1350">
              <a:latin typeface="Calibri"/>
              <a:cs typeface="Calibri"/>
            </a:endParaRPr>
          </a:p>
          <a:p>
            <a:pPr marL="623888" marR="837724" algn="ctr">
              <a:spcBef>
                <a:spcPts val="1215"/>
              </a:spcBef>
            </a:pPr>
            <a:r>
              <a:rPr sz="1500" spc="34" dirty="0">
                <a:latin typeface="Calibri"/>
                <a:cs typeface="Calibri"/>
              </a:rPr>
              <a:t>Tra</a:t>
            </a:r>
            <a:r>
              <a:rPr sz="1500" spc="30" dirty="0">
                <a:latin typeface="Calibri"/>
                <a:cs typeface="Calibri"/>
              </a:rPr>
              <a:t>n</a:t>
            </a:r>
            <a:r>
              <a:rPr sz="1500" spc="11" dirty="0">
                <a:latin typeface="Calibri"/>
                <a:cs typeface="Calibri"/>
              </a:rPr>
              <a:t>sf</a:t>
            </a:r>
            <a:r>
              <a:rPr sz="1500" spc="23" dirty="0">
                <a:latin typeface="Calibri"/>
                <a:cs typeface="Calibri"/>
              </a:rPr>
              <a:t>o</a:t>
            </a:r>
            <a:r>
              <a:rPr sz="1500" spc="8" dirty="0">
                <a:latin typeface="Calibri"/>
                <a:cs typeface="Calibri"/>
              </a:rPr>
              <a:t>rmer  </a:t>
            </a:r>
            <a:r>
              <a:rPr sz="1500" spc="15" dirty="0">
                <a:latin typeface="Calibri"/>
                <a:cs typeface="Calibri"/>
              </a:rPr>
              <a:t>Decoder</a:t>
            </a:r>
            <a:endParaRPr sz="1500">
              <a:latin typeface="Calibri"/>
              <a:cs typeface="Calibri"/>
            </a:endParaRPr>
          </a:p>
          <a:p>
            <a:pPr marL="484823" marR="375285" indent="27146" algn="ctr">
              <a:lnSpc>
                <a:spcPct val="182700"/>
              </a:lnSpc>
              <a:spcBef>
                <a:spcPts val="394"/>
              </a:spcBef>
            </a:pPr>
            <a:r>
              <a:rPr sz="1350" spc="26" dirty="0">
                <a:latin typeface="Calibri"/>
                <a:cs typeface="Calibri"/>
              </a:rPr>
              <a:t>Residual</a:t>
            </a:r>
            <a:r>
              <a:rPr sz="1350" spc="-60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+</a:t>
            </a:r>
            <a:r>
              <a:rPr sz="1350" spc="-56" dirty="0">
                <a:latin typeface="Calibri"/>
                <a:cs typeface="Calibri"/>
              </a:rPr>
              <a:t> </a:t>
            </a:r>
            <a:r>
              <a:rPr sz="1350" spc="19" dirty="0">
                <a:latin typeface="Calibri"/>
                <a:cs typeface="Calibri"/>
              </a:rPr>
              <a:t>LayerNorm </a:t>
            </a:r>
            <a:r>
              <a:rPr sz="1350" spc="-296" dirty="0">
                <a:latin typeface="Calibri"/>
                <a:cs typeface="Calibri"/>
              </a:rPr>
              <a:t> </a:t>
            </a:r>
            <a:r>
              <a:rPr sz="1350" spc="15" dirty="0">
                <a:latin typeface="Calibri"/>
                <a:cs typeface="Calibri"/>
              </a:rPr>
              <a:t>Feed-Forward </a:t>
            </a:r>
            <a:r>
              <a:rPr sz="1350" spc="19" dirty="0">
                <a:latin typeface="Calibri"/>
                <a:cs typeface="Calibri"/>
              </a:rPr>
              <a:t> </a:t>
            </a:r>
            <a:r>
              <a:rPr sz="1350" spc="26" dirty="0">
                <a:latin typeface="Calibri"/>
                <a:cs typeface="Calibri"/>
              </a:rPr>
              <a:t>Residual</a:t>
            </a:r>
            <a:r>
              <a:rPr sz="1350" spc="-56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+</a:t>
            </a:r>
            <a:r>
              <a:rPr sz="1350" spc="-49" dirty="0">
                <a:latin typeface="Calibri"/>
                <a:cs typeface="Calibri"/>
              </a:rPr>
              <a:t> </a:t>
            </a:r>
            <a:r>
              <a:rPr sz="1350" spc="19" dirty="0">
                <a:latin typeface="Calibri"/>
                <a:cs typeface="Calibri"/>
              </a:rPr>
              <a:t>LayerNorm</a:t>
            </a:r>
            <a:endParaRPr sz="1350">
              <a:latin typeface="Calibri"/>
              <a:cs typeface="Calibri"/>
            </a:endParaRPr>
          </a:p>
          <a:p>
            <a:pPr marL="280988" marR="199549" algn="ctr">
              <a:lnSpc>
                <a:spcPts val="3008"/>
              </a:lnSpc>
              <a:spcBef>
                <a:spcPts val="270"/>
              </a:spcBef>
            </a:pPr>
            <a:r>
              <a:rPr sz="1350" spc="-23" dirty="0">
                <a:latin typeface="Calibri"/>
                <a:cs typeface="Calibri"/>
              </a:rPr>
              <a:t>Mult</a:t>
            </a:r>
            <a:r>
              <a:rPr sz="1350" spc="-8" dirty="0">
                <a:latin typeface="Calibri"/>
                <a:cs typeface="Calibri"/>
              </a:rPr>
              <a:t>i</a:t>
            </a:r>
            <a:r>
              <a:rPr sz="1350" spc="4" dirty="0">
                <a:latin typeface="Calibri"/>
                <a:cs typeface="Calibri"/>
              </a:rPr>
              <a:t>-</a:t>
            </a:r>
            <a:r>
              <a:rPr sz="1350" spc="23" dirty="0">
                <a:latin typeface="Calibri"/>
                <a:cs typeface="Calibri"/>
              </a:rPr>
              <a:t>Hea</a:t>
            </a:r>
            <a:r>
              <a:rPr sz="1350" spc="38" dirty="0">
                <a:latin typeface="Calibri"/>
                <a:cs typeface="Calibri"/>
              </a:rPr>
              <a:t>d</a:t>
            </a:r>
            <a:r>
              <a:rPr sz="1350" spc="-41" dirty="0">
                <a:latin typeface="Calibri"/>
                <a:cs typeface="Calibri"/>
              </a:rPr>
              <a:t> </a:t>
            </a:r>
            <a:r>
              <a:rPr sz="1350" b="1" spc="53" dirty="0">
                <a:latin typeface="Calibri"/>
                <a:cs typeface="Calibri"/>
              </a:rPr>
              <a:t>Cro</a:t>
            </a:r>
            <a:r>
              <a:rPr sz="1350" b="1" spc="38" dirty="0">
                <a:latin typeface="Calibri"/>
                <a:cs typeface="Calibri"/>
              </a:rPr>
              <a:t>s</a:t>
            </a:r>
            <a:r>
              <a:rPr sz="1350" b="1" spc="53" dirty="0">
                <a:latin typeface="Calibri"/>
                <a:cs typeface="Calibri"/>
              </a:rPr>
              <a:t>s</a:t>
            </a:r>
            <a:r>
              <a:rPr sz="1350" b="1" spc="34" dirty="0">
                <a:latin typeface="Calibri"/>
                <a:cs typeface="Calibri"/>
              </a:rPr>
              <a:t>-</a:t>
            </a:r>
            <a:r>
              <a:rPr sz="1350" spc="-30" dirty="0">
                <a:latin typeface="Calibri"/>
                <a:cs typeface="Calibri"/>
              </a:rPr>
              <a:t>A</a:t>
            </a:r>
            <a:r>
              <a:rPr sz="1350" spc="-15" dirty="0">
                <a:latin typeface="Calibri"/>
                <a:cs typeface="Calibri"/>
              </a:rPr>
              <a:t>t</a:t>
            </a:r>
            <a:r>
              <a:rPr sz="1350" spc="11" dirty="0">
                <a:latin typeface="Calibri"/>
                <a:cs typeface="Calibri"/>
              </a:rPr>
              <a:t>tention  </a:t>
            </a:r>
            <a:r>
              <a:rPr sz="1350" spc="26" dirty="0">
                <a:latin typeface="Calibri"/>
                <a:cs typeface="Calibri"/>
              </a:rPr>
              <a:t>Residual</a:t>
            </a:r>
            <a:r>
              <a:rPr sz="1350" spc="-41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+</a:t>
            </a:r>
            <a:r>
              <a:rPr sz="1350" spc="-38" dirty="0">
                <a:latin typeface="Calibri"/>
                <a:cs typeface="Calibri"/>
              </a:rPr>
              <a:t> </a:t>
            </a:r>
            <a:r>
              <a:rPr sz="1350" spc="19" dirty="0">
                <a:latin typeface="Calibri"/>
                <a:cs typeface="Calibri"/>
              </a:rPr>
              <a:t>LayerNorm</a:t>
            </a:r>
            <a:endParaRPr sz="1350">
              <a:latin typeface="Calibri"/>
              <a:cs typeface="Calibri"/>
            </a:endParaRPr>
          </a:p>
          <a:p>
            <a:pPr algn="ctr">
              <a:spcBef>
                <a:spcPts val="949"/>
              </a:spcBef>
            </a:pPr>
            <a:r>
              <a:rPr sz="1350" b="1" spc="15" dirty="0">
                <a:latin typeface="Calibri"/>
                <a:cs typeface="Calibri"/>
              </a:rPr>
              <a:t>Masked</a:t>
            </a:r>
            <a:r>
              <a:rPr sz="1350" b="1" spc="-34" dirty="0">
                <a:latin typeface="Calibri"/>
                <a:cs typeface="Calibri"/>
              </a:rPr>
              <a:t> </a:t>
            </a:r>
            <a:r>
              <a:rPr sz="1350" spc="4" dirty="0">
                <a:latin typeface="Calibri"/>
                <a:cs typeface="Calibri"/>
              </a:rPr>
              <a:t>Multi-Head</a:t>
            </a:r>
            <a:r>
              <a:rPr sz="1350" spc="-41" dirty="0">
                <a:latin typeface="Calibri"/>
                <a:cs typeface="Calibri"/>
              </a:rPr>
              <a:t> </a:t>
            </a:r>
            <a:r>
              <a:rPr sz="1350" spc="11" dirty="0">
                <a:latin typeface="Calibri"/>
                <a:cs typeface="Calibri"/>
              </a:rPr>
              <a:t>Self-Attention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ED5523D-51EC-4467-A7F3-EFE515CC7767}"/>
              </a:ext>
            </a:extLst>
          </p:cNvPr>
          <p:cNvSpPr txBox="1"/>
          <p:nvPr/>
        </p:nvSpPr>
        <p:spPr>
          <a:xfrm>
            <a:off x="0" y="6581001"/>
            <a:ext cx="930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Hewitt</a:t>
            </a:r>
          </a:p>
        </p:txBody>
      </p:sp>
      <p:sp>
        <p:nvSpPr>
          <p:cNvPr id="44" name="Title 52">
            <a:extLst>
              <a:ext uri="{FF2B5EF4-FFF2-40B4-BE49-F238E27FC236}">
                <a16:creationId xmlns:a16="http://schemas.microsoft.com/office/drawing/2014/main" id="{60C841FB-2C37-43BD-95E2-A88148497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5" y="125413"/>
            <a:ext cx="8355013" cy="984885"/>
          </a:xfrm>
        </p:spPr>
        <p:txBody>
          <a:bodyPr/>
          <a:lstStyle/>
          <a:p>
            <a:r>
              <a:rPr lang="en-US" sz="3200" b="0" spc="4" dirty="0">
                <a:latin typeface="Calibri"/>
                <a:cs typeface="Calibri"/>
              </a:rPr>
              <a:t>The Transformer</a:t>
            </a:r>
            <a:r>
              <a:rPr lang="en-US" sz="3200" b="0" dirty="0">
                <a:latin typeface="Calibri"/>
                <a:cs typeface="Calibri"/>
              </a:rPr>
              <a:t> </a:t>
            </a:r>
            <a:r>
              <a:rPr lang="en-US" sz="3200" b="0" spc="4" dirty="0">
                <a:latin typeface="Calibri"/>
                <a:cs typeface="Calibri"/>
              </a:rPr>
              <a:t>Encoder-Decoder </a:t>
            </a:r>
            <a:br>
              <a:rPr lang="en-US" sz="3200" b="0" spc="4" dirty="0">
                <a:latin typeface="Calibri"/>
                <a:cs typeface="Calibri"/>
              </a:rPr>
            </a:br>
            <a:r>
              <a:rPr lang="en-US" sz="3200" b="0" u="heavy" spc="8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12"/>
              </a:rPr>
              <a:t>[Vaswani</a:t>
            </a:r>
            <a:r>
              <a:rPr lang="en-US" sz="3200" b="0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12"/>
              </a:rPr>
              <a:t> et </a:t>
            </a:r>
            <a:r>
              <a:rPr lang="en-US" sz="3200" b="0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12"/>
              </a:rPr>
              <a:t>al., </a:t>
            </a:r>
            <a:r>
              <a:rPr lang="en-US" sz="3200" b="0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12"/>
              </a:rPr>
              <a:t>2017]</a:t>
            </a:r>
            <a:endParaRPr lang="en-US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91AF38D-EA4F-4ADB-841F-432853EB3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984885"/>
          </a:xfrm>
        </p:spPr>
        <p:txBody>
          <a:bodyPr/>
          <a:lstStyle/>
          <a:p>
            <a:r>
              <a:rPr lang="en-US" sz="3200" b="0" spc="4" dirty="0">
                <a:latin typeface="Calibri"/>
                <a:cs typeface="Calibri"/>
              </a:rPr>
              <a:t>The Transformer</a:t>
            </a:r>
            <a:r>
              <a:rPr lang="en-US" sz="3200" b="0" dirty="0">
                <a:latin typeface="Calibri"/>
                <a:cs typeface="Calibri"/>
              </a:rPr>
              <a:t> </a:t>
            </a:r>
            <a:r>
              <a:rPr lang="en-US" sz="3200" b="0" spc="4" dirty="0">
                <a:latin typeface="Calibri"/>
                <a:cs typeface="Calibri"/>
              </a:rPr>
              <a:t>Decoder:</a:t>
            </a:r>
            <a:r>
              <a:rPr lang="en-US" sz="3200" b="0" spc="15" dirty="0">
                <a:latin typeface="Calibri"/>
                <a:cs typeface="Calibri"/>
              </a:rPr>
              <a:t> </a:t>
            </a:r>
            <a:br>
              <a:rPr lang="en-US" sz="3200" b="0" spc="15" dirty="0">
                <a:latin typeface="Calibri"/>
                <a:cs typeface="Calibri"/>
              </a:rPr>
            </a:br>
            <a:r>
              <a:rPr lang="en-US" sz="3200" spc="4" dirty="0"/>
              <a:t>Cross-attention</a:t>
            </a:r>
            <a:r>
              <a:rPr lang="en-US" sz="3200" spc="38" dirty="0"/>
              <a:t> </a:t>
            </a:r>
            <a:r>
              <a:rPr lang="en-US" sz="3200" spc="4" dirty="0"/>
              <a:t>(details)</a:t>
            </a:r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779221" y="1727168"/>
            <a:ext cx="8197631" cy="220172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304800" indent="-257651">
              <a:spcBef>
                <a:spcPts val="79"/>
              </a:spcBef>
              <a:buClr>
                <a:srgbClr val="8B1515"/>
              </a:buClr>
              <a:buFont typeface="Times New Roman"/>
              <a:buChar char="•"/>
              <a:tabLst>
                <a:tab pos="304324" algn="l"/>
                <a:tab pos="305276" algn="l"/>
              </a:tabLst>
            </a:pPr>
            <a:r>
              <a:rPr sz="1725" dirty="0">
                <a:latin typeface="Calibri"/>
                <a:cs typeface="Calibri"/>
              </a:rPr>
              <a:t>We </a:t>
            </a:r>
            <a:r>
              <a:rPr sz="1725" spc="-4" dirty="0">
                <a:latin typeface="Calibri"/>
                <a:cs typeface="Calibri"/>
              </a:rPr>
              <a:t>saw</a:t>
            </a:r>
            <a:r>
              <a:rPr sz="1725" dirty="0">
                <a:latin typeface="Calibri"/>
                <a:cs typeface="Calibri"/>
              </a:rPr>
              <a:t> self-attention</a:t>
            </a:r>
            <a:r>
              <a:rPr sz="1725" spc="-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is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when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keys,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queries,</a:t>
            </a:r>
            <a:r>
              <a:rPr sz="1725" dirty="0">
                <a:latin typeface="Calibri"/>
                <a:cs typeface="Calibri"/>
              </a:rPr>
              <a:t> and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values</a:t>
            </a:r>
            <a:r>
              <a:rPr sz="1725" spc="-11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come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from</a:t>
            </a:r>
            <a:r>
              <a:rPr sz="1725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the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same</a:t>
            </a:r>
            <a:r>
              <a:rPr lang="en-US" sz="1725" spc="-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source.</a:t>
            </a:r>
            <a:endParaRPr sz="1725" dirty="0">
              <a:latin typeface="Calibri"/>
              <a:cs typeface="Calibri"/>
            </a:endParaRPr>
          </a:p>
          <a:p>
            <a:pPr marL="304800" indent="-257651">
              <a:spcBef>
                <a:spcPts val="413"/>
              </a:spcBef>
              <a:buClr>
                <a:srgbClr val="8B1515"/>
              </a:buClr>
              <a:buFont typeface="Times New Roman"/>
              <a:buChar char="•"/>
              <a:tabLst>
                <a:tab pos="304324" algn="l"/>
                <a:tab pos="305276" algn="l"/>
              </a:tabLst>
            </a:pPr>
            <a:r>
              <a:rPr sz="1725" dirty="0">
                <a:latin typeface="Calibri"/>
                <a:cs typeface="Calibri"/>
              </a:rPr>
              <a:t>In the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decoder,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we have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attention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that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looks</a:t>
            </a:r>
            <a:r>
              <a:rPr sz="1725" dirty="0">
                <a:latin typeface="Calibri"/>
                <a:cs typeface="Calibri"/>
              </a:rPr>
              <a:t> more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like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what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we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saw</a:t>
            </a:r>
            <a:r>
              <a:rPr sz="1725" dirty="0">
                <a:latin typeface="Calibri"/>
                <a:cs typeface="Calibri"/>
              </a:rPr>
              <a:t> last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week.</a:t>
            </a:r>
          </a:p>
          <a:p>
            <a:pPr marL="304800" indent="-257651">
              <a:spcBef>
                <a:spcPts val="480"/>
              </a:spcBef>
              <a:buClr>
                <a:srgbClr val="8B1515"/>
              </a:buClr>
              <a:buFont typeface="Times New Roman"/>
              <a:buChar char="•"/>
              <a:tabLst>
                <a:tab pos="304324" algn="l"/>
                <a:tab pos="305276" algn="l"/>
                <a:tab pos="6060281" algn="l"/>
              </a:tabLst>
            </a:pPr>
            <a:r>
              <a:rPr sz="1725" dirty="0">
                <a:latin typeface="Calibri"/>
                <a:cs typeface="Calibri"/>
              </a:rPr>
              <a:t>Let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26" dirty="0">
                <a:latin typeface="Cambria Math"/>
                <a:cs typeface="Cambria Math"/>
              </a:rPr>
              <a:t>ℎ</a:t>
            </a:r>
            <a:r>
              <a:rPr sz="1856" spc="39" baseline="-15151" dirty="0">
                <a:latin typeface="Cambria Math"/>
                <a:cs typeface="Cambria Math"/>
              </a:rPr>
              <a:t>1</a:t>
            </a:r>
            <a:r>
              <a:rPr sz="1725" spc="26" dirty="0">
                <a:latin typeface="Cambria Math"/>
                <a:cs typeface="Cambria Math"/>
              </a:rPr>
              <a:t>,</a:t>
            </a:r>
            <a:r>
              <a:rPr sz="1725" spc="-94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…</a:t>
            </a:r>
            <a:r>
              <a:rPr sz="1725" spc="-90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,</a:t>
            </a:r>
            <a:r>
              <a:rPr sz="1725" spc="-90" dirty="0">
                <a:latin typeface="Cambria Math"/>
                <a:cs typeface="Cambria Math"/>
              </a:rPr>
              <a:t> </a:t>
            </a:r>
            <a:r>
              <a:rPr sz="1725" spc="53" dirty="0">
                <a:latin typeface="Cambria Math"/>
                <a:cs typeface="Cambria Math"/>
              </a:rPr>
              <a:t>ℎ</a:t>
            </a:r>
            <a:r>
              <a:rPr sz="1856" spc="78" baseline="-15151" dirty="0">
                <a:latin typeface="Cambria Math"/>
                <a:cs typeface="Cambria Math"/>
              </a:rPr>
              <a:t>𝑇</a:t>
            </a:r>
            <a:r>
              <a:rPr sz="1856" spc="360" baseline="-15151" dirty="0">
                <a:latin typeface="Cambria Math"/>
                <a:cs typeface="Cambria Math"/>
              </a:rPr>
              <a:t> </a:t>
            </a:r>
            <a:r>
              <a:rPr sz="1725" spc="-4" dirty="0">
                <a:latin typeface="Calibri"/>
                <a:cs typeface="Calibri"/>
              </a:rPr>
              <a:t>be</a:t>
            </a:r>
            <a:r>
              <a:rPr sz="1725" spc="23" dirty="0">
                <a:latin typeface="Calibri"/>
                <a:cs typeface="Calibri"/>
              </a:rPr>
              <a:t> </a:t>
            </a:r>
            <a:r>
              <a:rPr sz="1725" b="1" dirty="0">
                <a:latin typeface="Calibri"/>
                <a:cs typeface="Calibri"/>
              </a:rPr>
              <a:t>output</a:t>
            </a:r>
            <a:r>
              <a:rPr sz="1725" b="1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vectors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from</a:t>
            </a:r>
            <a:r>
              <a:rPr sz="1725" b="1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the</a:t>
            </a:r>
            <a:r>
              <a:rPr sz="1725" spc="15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Transformer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b="1" spc="-4" dirty="0">
                <a:latin typeface="Calibri"/>
                <a:cs typeface="Calibri"/>
              </a:rPr>
              <a:t>encoder</a:t>
            </a:r>
            <a:r>
              <a:rPr sz="1725" spc="-4" dirty="0">
                <a:latin typeface="Calibri"/>
                <a:cs typeface="Calibri"/>
              </a:rPr>
              <a:t>;	</a:t>
            </a:r>
            <a:r>
              <a:rPr sz="1725" spc="11" dirty="0">
                <a:latin typeface="Cambria Math"/>
                <a:cs typeface="Cambria Math"/>
              </a:rPr>
              <a:t>𝑥</a:t>
            </a:r>
            <a:r>
              <a:rPr sz="1856" spc="17" baseline="-15151" dirty="0">
                <a:latin typeface="Cambria Math"/>
                <a:cs typeface="Cambria Math"/>
              </a:rPr>
              <a:t>𝑖  </a:t>
            </a:r>
            <a:r>
              <a:rPr sz="1725" dirty="0">
                <a:latin typeface="Cambria Math"/>
                <a:cs typeface="Cambria Math"/>
              </a:rPr>
              <a:t>∈</a:t>
            </a:r>
            <a:r>
              <a:rPr sz="1725" spc="79" dirty="0">
                <a:latin typeface="Cambria Math"/>
                <a:cs typeface="Cambria Math"/>
              </a:rPr>
              <a:t> </a:t>
            </a:r>
            <a:r>
              <a:rPr sz="1725" spc="45" dirty="0">
                <a:latin typeface="Cambria Math"/>
                <a:cs typeface="Cambria Math"/>
              </a:rPr>
              <a:t>ℝ</a:t>
            </a:r>
            <a:r>
              <a:rPr sz="1856" spc="67" baseline="28619" dirty="0">
                <a:latin typeface="Cambria Math"/>
                <a:cs typeface="Cambria Math"/>
              </a:rPr>
              <a:t>𝑑</a:t>
            </a:r>
            <a:endParaRPr sz="1856" baseline="28619" dirty="0">
              <a:latin typeface="Cambria Math"/>
              <a:cs typeface="Cambria Math"/>
            </a:endParaRPr>
          </a:p>
          <a:p>
            <a:pPr marL="304800" indent="-257651">
              <a:spcBef>
                <a:spcPts val="458"/>
              </a:spcBef>
              <a:buClr>
                <a:srgbClr val="8B1515"/>
              </a:buClr>
              <a:buFont typeface="Times New Roman"/>
              <a:buChar char="•"/>
              <a:tabLst>
                <a:tab pos="304324" algn="l"/>
                <a:tab pos="305276" algn="l"/>
              </a:tabLst>
            </a:pPr>
            <a:r>
              <a:rPr sz="1725" dirty="0">
                <a:latin typeface="Calibri"/>
                <a:cs typeface="Calibri"/>
              </a:rPr>
              <a:t>Let</a:t>
            </a:r>
            <a:r>
              <a:rPr sz="1725" spc="-4" dirty="0">
                <a:latin typeface="Calibri"/>
                <a:cs typeface="Calibri"/>
              </a:rPr>
              <a:t> </a:t>
            </a:r>
            <a:r>
              <a:rPr sz="1725" spc="11" dirty="0">
                <a:latin typeface="Cambria Math"/>
                <a:cs typeface="Cambria Math"/>
              </a:rPr>
              <a:t>𝑧</a:t>
            </a:r>
            <a:r>
              <a:rPr sz="1856" spc="17" baseline="-15151" dirty="0">
                <a:latin typeface="Cambria Math"/>
                <a:cs typeface="Cambria Math"/>
              </a:rPr>
              <a:t>1</a:t>
            </a:r>
            <a:r>
              <a:rPr sz="1725" spc="11" dirty="0">
                <a:latin typeface="Cambria Math"/>
                <a:cs typeface="Cambria Math"/>
              </a:rPr>
              <a:t>,</a:t>
            </a:r>
            <a:r>
              <a:rPr sz="1725" spc="-86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…</a:t>
            </a:r>
            <a:r>
              <a:rPr sz="1725" spc="-105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,</a:t>
            </a:r>
            <a:r>
              <a:rPr sz="1725" spc="-86" dirty="0">
                <a:latin typeface="Cambria Math"/>
                <a:cs typeface="Cambria Math"/>
              </a:rPr>
              <a:t> </a:t>
            </a:r>
            <a:r>
              <a:rPr sz="1725" spc="26" dirty="0">
                <a:latin typeface="Cambria Math"/>
                <a:cs typeface="Cambria Math"/>
              </a:rPr>
              <a:t>𝑧</a:t>
            </a:r>
            <a:r>
              <a:rPr sz="1856" spc="39" baseline="-15151" dirty="0">
                <a:latin typeface="Cambria Math"/>
                <a:cs typeface="Cambria Math"/>
              </a:rPr>
              <a:t>𝑇</a:t>
            </a:r>
            <a:r>
              <a:rPr sz="1856" spc="349" baseline="-15151" dirty="0">
                <a:latin typeface="Cambria Math"/>
                <a:cs typeface="Cambria Math"/>
              </a:rPr>
              <a:t> </a:t>
            </a:r>
            <a:r>
              <a:rPr sz="1725" spc="-4" dirty="0">
                <a:latin typeface="Calibri"/>
                <a:cs typeface="Calibri"/>
              </a:rPr>
              <a:t>be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input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vectors from</a:t>
            </a:r>
            <a:r>
              <a:rPr sz="1725" spc="-19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the</a:t>
            </a:r>
            <a:r>
              <a:rPr sz="1725" spc="15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Transformer</a:t>
            </a:r>
            <a:r>
              <a:rPr sz="1725" spc="-11" dirty="0">
                <a:latin typeface="Calibri"/>
                <a:cs typeface="Calibri"/>
              </a:rPr>
              <a:t> </a:t>
            </a:r>
            <a:r>
              <a:rPr sz="1725" b="1" dirty="0">
                <a:latin typeface="Calibri"/>
                <a:cs typeface="Calibri"/>
              </a:rPr>
              <a:t>decoder</a:t>
            </a:r>
            <a:r>
              <a:rPr sz="1725" dirty="0">
                <a:latin typeface="Calibri"/>
                <a:cs typeface="Calibri"/>
              </a:rPr>
              <a:t>,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mbria Math"/>
                <a:cs typeface="Cambria Math"/>
              </a:rPr>
              <a:t>𝑧</a:t>
            </a:r>
            <a:r>
              <a:rPr sz="1856" baseline="-15151" dirty="0">
                <a:latin typeface="Cambria Math"/>
                <a:cs typeface="Cambria Math"/>
              </a:rPr>
              <a:t>𝑖</a:t>
            </a:r>
            <a:r>
              <a:rPr sz="1856" spc="73" baseline="-15151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∈</a:t>
            </a:r>
            <a:r>
              <a:rPr sz="1725" spc="98" dirty="0">
                <a:latin typeface="Cambria Math"/>
                <a:cs typeface="Cambria Math"/>
              </a:rPr>
              <a:t> </a:t>
            </a:r>
            <a:r>
              <a:rPr sz="1725" spc="45" dirty="0">
                <a:latin typeface="Cambria Math"/>
                <a:cs typeface="Cambria Math"/>
              </a:rPr>
              <a:t>ℝ</a:t>
            </a:r>
            <a:r>
              <a:rPr sz="1856" spc="67" baseline="28619" dirty="0">
                <a:latin typeface="Cambria Math"/>
                <a:cs typeface="Cambria Math"/>
              </a:rPr>
              <a:t>𝑑</a:t>
            </a:r>
            <a:endParaRPr sz="1856" baseline="28619" dirty="0">
              <a:latin typeface="Cambria Math"/>
              <a:cs typeface="Cambria Math"/>
            </a:endParaRPr>
          </a:p>
          <a:p>
            <a:pPr marL="304800" indent="-257651">
              <a:spcBef>
                <a:spcPts val="398"/>
              </a:spcBef>
              <a:buClr>
                <a:srgbClr val="8B1515"/>
              </a:buClr>
              <a:buFont typeface="Times New Roman"/>
              <a:buChar char="•"/>
              <a:tabLst>
                <a:tab pos="304324" algn="l"/>
                <a:tab pos="305276" algn="l"/>
              </a:tabLst>
            </a:pPr>
            <a:r>
              <a:rPr sz="1725" dirty="0">
                <a:latin typeface="Calibri"/>
                <a:cs typeface="Calibri"/>
              </a:rPr>
              <a:t>Then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keys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and values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are </a:t>
            </a:r>
            <a:r>
              <a:rPr sz="1725" spc="-4" dirty="0">
                <a:latin typeface="Calibri"/>
                <a:cs typeface="Calibri"/>
              </a:rPr>
              <a:t>drawn </a:t>
            </a:r>
            <a:r>
              <a:rPr sz="1725" dirty="0">
                <a:latin typeface="Calibri"/>
                <a:cs typeface="Calibri"/>
              </a:rPr>
              <a:t>from</a:t>
            </a:r>
            <a:r>
              <a:rPr sz="1725" spc="-15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the</a:t>
            </a:r>
            <a:r>
              <a:rPr sz="1725" spc="26" dirty="0">
                <a:latin typeface="Calibri"/>
                <a:cs typeface="Calibri"/>
              </a:rPr>
              <a:t> </a:t>
            </a:r>
            <a:r>
              <a:rPr sz="1725" b="1" spc="-4" dirty="0">
                <a:latin typeface="Calibri"/>
                <a:cs typeface="Calibri"/>
              </a:rPr>
              <a:t>encoder</a:t>
            </a:r>
            <a:r>
              <a:rPr sz="1725" b="1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(like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a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memory):</a:t>
            </a:r>
          </a:p>
          <a:p>
            <a:pPr marL="561975" lvl="1" indent="-171926">
              <a:spcBef>
                <a:spcPts val="424"/>
              </a:spcBef>
              <a:buClr>
                <a:srgbClr val="007B92"/>
              </a:buClr>
              <a:buFont typeface="Times New Roman"/>
              <a:buChar char="•"/>
              <a:tabLst>
                <a:tab pos="562451" algn="l"/>
              </a:tabLst>
            </a:pPr>
            <a:r>
              <a:rPr sz="1725" spc="23" dirty="0">
                <a:latin typeface="Cambria Math"/>
                <a:cs typeface="Cambria Math"/>
              </a:rPr>
              <a:t>𝑘</a:t>
            </a:r>
            <a:r>
              <a:rPr sz="1856" spc="33" baseline="-15151" dirty="0">
                <a:latin typeface="Cambria Math"/>
                <a:cs typeface="Cambria Math"/>
              </a:rPr>
              <a:t>𝑖</a:t>
            </a:r>
            <a:r>
              <a:rPr sz="1856" spc="461" baseline="-15151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=</a:t>
            </a:r>
            <a:r>
              <a:rPr sz="1725" spc="83" dirty="0">
                <a:latin typeface="Cambria Math"/>
                <a:cs typeface="Cambria Math"/>
              </a:rPr>
              <a:t> </a:t>
            </a:r>
            <a:r>
              <a:rPr sz="1725" spc="49" dirty="0">
                <a:latin typeface="Cambria Math"/>
                <a:cs typeface="Cambria Math"/>
              </a:rPr>
              <a:t>𝐾ℎ</a:t>
            </a:r>
            <a:r>
              <a:rPr sz="1856" spc="73" baseline="-15151" dirty="0">
                <a:latin typeface="Cambria Math"/>
                <a:cs typeface="Cambria Math"/>
              </a:rPr>
              <a:t>𝑖</a:t>
            </a:r>
            <a:r>
              <a:rPr sz="1725" spc="49" dirty="0">
                <a:latin typeface="Calibri"/>
                <a:cs typeface="Calibri"/>
              </a:rPr>
              <a:t>,</a:t>
            </a:r>
            <a:r>
              <a:rPr sz="1725" dirty="0">
                <a:latin typeface="Calibri"/>
                <a:cs typeface="Calibri"/>
              </a:rPr>
              <a:t> </a:t>
            </a:r>
            <a:r>
              <a:rPr sz="1725" spc="11" dirty="0">
                <a:latin typeface="Cambria Math"/>
                <a:cs typeface="Cambria Math"/>
              </a:rPr>
              <a:t>𝑣</a:t>
            </a:r>
            <a:r>
              <a:rPr sz="1856" spc="17" baseline="-15151" dirty="0">
                <a:latin typeface="Cambria Math"/>
                <a:cs typeface="Cambria Math"/>
              </a:rPr>
              <a:t>𝑖</a:t>
            </a:r>
            <a:r>
              <a:rPr sz="1856" spc="45" baseline="-15151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=</a:t>
            </a:r>
            <a:r>
              <a:rPr sz="1725" spc="86" dirty="0">
                <a:latin typeface="Cambria Math"/>
                <a:cs typeface="Cambria Math"/>
              </a:rPr>
              <a:t> </a:t>
            </a:r>
            <a:r>
              <a:rPr sz="1725" spc="53" dirty="0">
                <a:latin typeface="Cambria Math"/>
                <a:cs typeface="Cambria Math"/>
              </a:rPr>
              <a:t>𝑉ℎ</a:t>
            </a:r>
            <a:r>
              <a:rPr sz="1856" spc="78" baseline="-15151" dirty="0">
                <a:latin typeface="Cambria Math"/>
                <a:cs typeface="Cambria Math"/>
              </a:rPr>
              <a:t>𝑖</a:t>
            </a:r>
            <a:r>
              <a:rPr sz="1725" spc="53" dirty="0">
                <a:latin typeface="Calibri"/>
                <a:cs typeface="Calibri"/>
              </a:rPr>
              <a:t>.</a:t>
            </a:r>
            <a:endParaRPr sz="1725" dirty="0">
              <a:latin typeface="Calibri"/>
              <a:cs typeface="Calibri"/>
            </a:endParaRPr>
          </a:p>
          <a:p>
            <a:pPr marL="304800" indent="-257651">
              <a:spcBef>
                <a:spcPts val="413"/>
              </a:spcBef>
              <a:buClr>
                <a:srgbClr val="8B1515"/>
              </a:buClr>
              <a:buFont typeface="Times New Roman"/>
              <a:buChar char="•"/>
              <a:tabLst>
                <a:tab pos="304324" algn="l"/>
                <a:tab pos="305276" algn="l"/>
              </a:tabLst>
            </a:pPr>
            <a:r>
              <a:rPr sz="1725" dirty="0">
                <a:latin typeface="Calibri"/>
                <a:cs typeface="Calibri"/>
              </a:rPr>
              <a:t>And</a:t>
            </a:r>
            <a:r>
              <a:rPr sz="1725" spc="-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the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queries are</a:t>
            </a:r>
            <a:r>
              <a:rPr sz="1725" spc="-4" dirty="0">
                <a:latin typeface="Calibri"/>
                <a:cs typeface="Calibri"/>
              </a:rPr>
              <a:t> drawn </a:t>
            </a:r>
            <a:r>
              <a:rPr sz="1725" dirty="0">
                <a:latin typeface="Calibri"/>
                <a:cs typeface="Calibri"/>
              </a:rPr>
              <a:t>from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the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b="1" dirty="0">
                <a:latin typeface="Calibri"/>
                <a:cs typeface="Calibri"/>
              </a:rPr>
              <a:t>decoder</a:t>
            </a:r>
            <a:r>
              <a:rPr sz="1725" dirty="0">
                <a:latin typeface="Calibri"/>
                <a:cs typeface="Calibri"/>
              </a:rPr>
              <a:t>,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4" dirty="0">
                <a:latin typeface="Cambria Math"/>
                <a:cs typeface="Cambria Math"/>
              </a:rPr>
              <a:t>𝑞</a:t>
            </a:r>
            <a:r>
              <a:rPr sz="1856" spc="5" baseline="-15151" dirty="0">
                <a:latin typeface="Cambria Math"/>
                <a:cs typeface="Cambria Math"/>
              </a:rPr>
              <a:t>𝑖</a:t>
            </a:r>
            <a:r>
              <a:rPr sz="1856" spc="62" baseline="-15151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=</a:t>
            </a:r>
            <a:r>
              <a:rPr sz="1725" spc="90" dirty="0">
                <a:latin typeface="Cambria Math"/>
                <a:cs typeface="Cambria Math"/>
              </a:rPr>
              <a:t> </a:t>
            </a:r>
            <a:r>
              <a:rPr sz="1725" spc="41" dirty="0">
                <a:latin typeface="Cambria Math"/>
                <a:cs typeface="Cambria Math"/>
              </a:rPr>
              <a:t>𝑄𝑧</a:t>
            </a:r>
            <a:r>
              <a:rPr sz="1856" spc="62" baseline="-15151" dirty="0">
                <a:latin typeface="Cambria Math"/>
                <a:cs typeface="Cambria Math"/>
              </a:rPr>
              <a:t>𝑖</a:t>
            </a:r>
            <a:r>
              <a:rPr sz="1725" spc="41" dirty="0">
                <a:latin typeface="Calibri"/>
                <a:cs typeface="Calibri"/>
              </a:rPr>
              <a:t>.</a:t>
            </a:r>
            <a:endParaRPr sz="1725" dirty="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F3A137-67C7-4185-9B41-4649C31916FD}"/>
              </a:ext>
            </a:extLst>
          </p:cNvPr>
          <p:cNvSpPr txBox="1"/>
          <p:nvPr/>
        </p:nvSpPr>
        <p:spPr>
          <a:xfrm>
            <a:off x="0" y="6581001"/>
            <a:ext cx="930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Hewitt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17321" y="1727168"/>
            <a:ext cx="5487829" cy="27555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66700" indent="-257651">
              <a:spcBef>
                <a:spcPts val="79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7176" algn="l"/>
              </a:tabLst>
            </a:pPr>
            <a:r>
              <a:rPr sz="1725" dirty="0">
                <a:latin typeface="Calibri"/>
                <a:cs typeface="Calibri"/>
              </a:rPr>
              <a:t>Let’s</a:t>
            </a:r>
            <a:r>
              <a:rPr sz="1725" spc="-11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look</a:t>
            </a:r>
            <a:r>
              <a:rPr sz="1725" spc="-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at</a:t>
            </a:r>
            <a:r>
              <a:rPr sz="1725" spc="-4" dirty="0">
                <a:latin typeface="Calibri"/>
                <a:cs typeface="Calibri"/>
              </a:rPr>
              <a:t> how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cross-attention is</a:t>
            </a:r>
            <a:r>
              <a:rPr sz="1725" spc="-4" dirty="0">
                <a:latin typeface="Calibri"/>
                <a:cs typeface="Calibri"/>
              </a:rPr>
              <a:t> computed,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in matrices.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70384" y="2115502"/>
            <a:ext cx="48101" cy="203835"/>
          </a:xfrm>
          <a:custGeom>
            <a:avLst/>
            <a:gdLst/>
            <a:ahLst/>
            <a:cxnLst/>
            <a:rect l="l" t="t" r="r" b="b"/>
            <a:pathLst>
              <a:path w="64135" h="271780">
                <a:moveTo>
                  <a:pt x="63754" y="0"/>
                </a:moveTo>
                <a:lnTo>
                  <a:pt x="0" y="0"/>
                </a:lnTo>
                <a:lnTo>
                  <a:pt x="0" y="10160"/>
                </a:lnTo>
                <a:lnTo>
                  <a:pt x="40005" y="10160"/>
                </a:lnTo>
                <a:lnTo>
                  <a:pt x="40005" y="260350"/>
                </a:lnTo>
                <a:lnTo>
                  <a:pt x="0" y="260350"/>
                </a:lnTo>
                <a:lnTo>
                  <a:pt x="0" y="271780"/>
                </a:lnTo>
                <a:lnTo>
                  <a:pt x="63754" y="271780"/>
                </a:lnTo>
                <a:lnTo>
                  <a:pt x="63754" y="260350"/>
                </a:lnTo>
                <a:lnTo>
                  <a:pt x="63754" y="10160"/>
                </a:lnTo>
                <a:lnTo>
                  <a:pt x="637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2125504" y="2115502"/>
            <a:ext cx="48101" cy="203835"/>
          </a:xfrm>
          <a:custGeom>
            <a:avLst/>
            <a:gdLst/>
            <a:ahLst/>
            <a:cxnLst/>
            <a:rect l="l" t="t" r="r" b="b"/>
            <a:pathLst>
              <a:path w="64135" h="271780">
                <a:moveTo>
                  <a:pt x="63754" y="0"/>
                </a:moveTo>
                <a:lnTo>
                  <a:pt x="0" y="0"/>
                </a:lnTo>
                <a:lnTo>
                  <a:pt x="0" y="10160"/>
                </a:lnTo>
                <a:lnTo>
                  <a:pt x="0" y="260350"/>
                </a:lnTo>
                <a:lnTo>
                  <a:pt x="0" y="271780"/>
                </a:lnTo>
                <a:lnTo>
                  <a:pt x="63754" y="271780"/>
                </a:lnTo>
                <a:lnTo>
                  <a:pt x="63754" y="260350"/>
                </a:lnTo>
                <a:lnTo>
                  <a:pt x="23749" y="260350"/>
                </a:lnTo>
                <a:lnTo>
                  <a:pt x="23749" y="10160"/>
                </a:lnTo>
                <a:lnTo>
                  <a:pt x="63754" y="10160"/>
                </a:lnTo>
                <a:lnTo>
                  <a:pt x="637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2996089" y="2436494"/>
            <a:ext cx="48101" cy="203835"/>
          </a:xfrm>
          <a:custGeom>
            <a:avLst/>
            <a:gdLst/>
            <a:ahLst/>
            <a:cxnLst/>
            <a:rect l="l" t="t" r="r" b="b"/>
            <a:pathLst>
              <a:path w="64135" h="271780">
                <a:moveTo>
                  <a:pt x="63754" y="0"/>
                </a:moveTo>
                <a:lnTo>
                  <a:pt x="0" y="0"/>
                </a:lnTo>
                <a:lnTo>
                  <a:pt x="0" y="10160"/>
                </a:lnTo>
                <a:lnTo>
                  <a:pt x="40005" y="10160"/>
                </a:lnTo>
                <a:lnTo>
                  <a:pt x="40005" y="261620"/>
                </a:lnTo>
                <a:lnTo>
                  <a:pt x="0" y="261620"/>
                </a:lnTo>
                <a:lnTo>
                  <a:pt x="0" y="271780"/>
                </a:lnTo>
                <a:lnTo>
                  <a:pt x="63754" y="271780"/>
                </a:lnTo>
                <a:lnTo>
                  <a:pt x="63754" y="261620"/>
                </a:lnTo>
                <a:lnTo>
                  <a:pt x="63754" y="10160"/>
                </a:lnTo>
                <a:lnTo>
                  <a:pt x="637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2093500" y="2436494"/>
            <a:ext cx="48101" cy="203835"/>
          </a:xfrm>
          <a:custGeom>
            <a:avLst/>
            <a:gdLst/>
            <a:ahLst/>
            <a:cxnLst/>
            <a:rect l="l" t="t" r="r" b="b"/>
            <a:pathLst>
              <a:path w="64135" h="271780">
                <a:moveTo>
                  <a:pt x="63754" y="0"/>
                </a:moveTo>
                <a:lnTo>
                  <a:pt x="0" y="0"/>
                </a:lnTo>
                <a:lnTo>
                  <a:pt x="0" y="10160"/>
                </a:lnTo>
                <a:lnTo>
                  <a:pt x="0" y="261620"/>
                </a:lnTo>
                <a:lnTo>
                  <a:pt x="0" y="271780"/>
                </a:lnTo>
                <a:lnTo>
                  <a:pt x="63754" y="271780"/>
                </a:lnTo>
                <a:lnTo>
                  <a:pt x="63754" y="261620"/>
                </a:lnTo>
                <a:lnTo>
                  <a:pt x="23749" y="261620"/>
                </a:lnTo>
                <a:lnTo>
                  <a:pt x="23749" y="10160"/>
                </a:lnTo>
                <a:lnTo>
                  <a:pt x="63754" y="10160"/>
                </a:lnTo>
                <a:lnTo>
                  <a:pt x="637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 txBox="1"/>
          <p:nvPr/>
        </p:nvSpPr>
        <p:spPr>
          <a:xfrm>
            <a:off x="1141190" y="1992992"/>
            <a:ext cx="1913096" cy="663323"/>
          </a:xfrm>
          <a:prstGeom prst="rect">
            <a:avLst/>
          </a:prstGeom>
        </p:spPr>
        <p:txBody>
          <a:bodyPr vert="horz" wrap="square" lIns="0" tIns="67628" rIns="0" bIns="0" rtlCol="0">
            <a:spAutoFit/>
          </a:bodyPr>
          <a:lstStyle/>
          <a:p>
            <a:pPr marL="200025" indent="-171450">
              <a:spcBef>
                <a:spcPts val="533"/>
              </a:spcBef>
              <a:buClr>
                <a:srgbClr val="007B92"/>
              </a:buClr>
              <a:buFont typeface="Times New Roman"/>
              <a:buChar char="•"/>
              <a:tabLst>
                <a:tab pos="200025" algn="l"/>
                <a:tab pos="1036320" algn="l"/>
              </a:tabLst>
            </a:pPr>
            <a:r>
              <a:rPr sz="1725" spc="-4" dirty="0">
                <a:latin typeface="Calibri"/>
                <a:cs typeface="Calibri"/>
              </a:rPr>
              <a:t>L</a:t>
            </a:r>
            <a:r>
              <a:rPr sz="1725" spc="4" dirty="0">
                <a:latin typeface="Calibri"/>
                <a:cs typeface="Calibri"/>
              </a:rPr>
              <a:t>e</a:t>
            </a:r>
            <a:r>
              <a:rPr sz="1725" dirty="0">
                <a:latin typeface="Calibri"/>
                <a:cs typeface="Calibri"/>
              </a:rPr>
              <a:t>t</a:t>
            </a:r>
            <a:r>
              <a:rPr sz="1725" spc="-4" dirty="0">
                <a:latin typeface="Calibri"/>
                <a:cs typeface="Calibri"/>
              </a:rPr>
              <a:t> </a:t>
            </a:r>
            <a:r>
              <a:rPr sz="1725" dirty="0">
                <a:latin typeface="Cambria Math"/>
                <a:cs typeface="Cambria Math"/>
              </a:rPr>
              <a:t>H</a:t>
            </a:r>
            <a:r>
              <a:rPr sz="1725" spc="98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=	</a:t>
            </a:r>
            <a:r>
              <a:rPr sz="1725" spc="-34" dirty="0">
                <a:latin typeface="Cambria Math"/>
                <a:cs typeface="Cambria Math"/>
              </a:rPr>
              <a:t>ℎ</a:t>
            </a:r>
            <a:r>
              <a:rPr sz="1856" spc="169" baseline="-15151" dirty="0">
                <a:latin typeface="Cambria Math"/>
                <a:cs typeface="Cambria Math"/>
              </a:rPr>
              <a:t>1</a:t>
            </a:r>
            <a:r>
              <a:rPr sz="1725" dirty="0">
                <a:latin typeface="Cambria Math"/>
                <a:cs typeface="Cambria Math"/>
              </a:rPr>
              <a:t>;</a:t>
            </a:r>
            <a:r>
              <a:rPr sz="1725" spc="-98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…</a:t>
            </a:r>
            <a:r>
              <a:rPr sz="1725" spc="-94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;</a:t>
            </a:r>
            <a:r>
              <a:rPr sz="1725" spc="-90" dirty="0">
                <a:latin typeface="Cambria Math"/>
                <a:cs typeface="Cambria Math"/>
              </a:rPr>
              <a:t> </a:t>
            </a:r>
            <a:r>
              <a:rPr sz="1725" spc="68" dirty="0">
                <a:latin typeface="Cambria Math"/>
                <a:cs typeface="Cambria Math"/>
              </a:rPr>
              <a:t>ℎ</a:t>
            </a:r>
            <a:r>
              <a:rPr sz="1856" spc="90" baseline="-15151" dirty="0">
                <a:latin typeface="Cambria Math"/>
                <a:cs typeface="Cambria Math"/>
              </a:rPr>
              <a:t>𝑇</a:t>
            </a:r>
            <a:endParaRPr sz="1856" baseline="-15151">
              <a:latin typeface="Cambria Math"/>
              <a:cs typeface="Cambria Math"/>
            </a:endParaRPr>
          </a:p>
          <a:p>
            <a:pPr marL="200025" indent="-171450">
              <a:spcBef>
                <a:spcPts val="458"/>
              </a:spcBef>
              <a:buClr>
                <a:srgbClr val="007B92"/>
              </a:buClr>
              <a:buFont typeface="Times New Roman"/>
              <a:buChar char="•"/>
              <a:tabLst>
                <a:tab pos="200025" algn="l"/>
                <a:tab pos="1004411" algn="l"/>
              </a:tabLst>
            </a:pPr>
            <a:r>
              <a:rPr sz="1725" spc="-4" dirty="0">
                <a:latin typeface="Calibri"/>
                <a:cs typeface="Calibri"/>
              </a:rPr>
              <a:t>L</a:t>
            </a:r>
            <a:r>
              <a:rPr sz="1725" spc="4" dirty="0">
                <a:latin typeface="Calibri"/>
                <a:cs typeface="Calibri"/>
              </a:rPr>
              <a:t>e</a:t>
            </a:r>
            <a:r>
              <a:rPr sz="1725" dirty="0">
                <a:latin typeface="Calibri"/>
                <a:cs typeface="Calibri"/>
              </a:rPr>
              <a:t>t</a:t>
            </a:r>
            <a:r>
              <a:rPr sz="1725" spc="-4" dirty="0">
                <a:latin typeface="Calibri"/>
                <a:cs typeface="Calibri"/>
              </a:rPr>
              <a:t> </a:t>
            </a:r>
            <a:r>
              <a:rPr sz="1725" dirty="0">
                <a:latin typeface="Cambria Math"/>
                <a:cs typeface="Cambria Math"/>
              </a:rPr>
              <a:t>Z</a:t>
            </a:r>
            <a:r>
              <a:rPr sz="1725" spc="101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=	</a:t>
            </a:r>
            <a:r>
              <a:rPr sz="1725" spc="-83" dirty="0">
                <a:latin typeface="Cambria Math"/>
                <a:cs typeface="Cambria Math"/>
              </a:rPr>
              <a:t>𝑧</a:t>
            </a:r>
            <a:r>
              <a:rPr sz="1856" spc="169" baseline="-15151" dirty="0">
                <a:latin typeface="Cambria Math"/>
                <a:cs typeface="Cambria Math"/>
              </a:rPr>
              <a:t>1</a:t>
            </a:r>
            <a:r>
              <a:rPr sz="1725" dirty="0">
                <a:latin typeface="Cambria Math"/>
                <a:cs typeface="Cambria Math"/>
              </a:rPr>
              <a:t>;</a:t>
            </a:r>
            <a:r>
              <a:rPr sz="1725" spc="-90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…</a:t>
            </a:r>
            <a:r>
              <a:rPr sz="1725" spc="-105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;</a:t>
            </a:r>
            <a:r>
              <a:rPr sz="1725" spc="-90" dirty="0">
                <a:latin typeface="Cambria Math"/>
                <a:cs typeface="Cambria Math"/>
              </a:rPr>
              <a:t> </a:t>
            </a:r>
            <a:r>
              <a:rPr sz="1725" spc="19" dirty="0">
                <a:latin typeface="Cambria Math"/>
                <a:cs typeface="Cambria Math"/>
              </a:rPr>
              <a:t>𝑧</a:t>
            </a:r>
            <a:r>
              <a:rPr sz="1856" spc="90" baseline="-15151" dirty="0">
                <a:latin typeface="Cambria Math"/>
                <a:cs typeface="Cambria Math"/>
              </a:rPr>
              <a:t>𝑇</a:t>
            </a:r>
            <a:endParaRPr sz="1856" baseline="-15151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00483" y="1992992"/>
            <a:ext cx="4555331" cy="663323"/>
          </a:xfrm>
          <a:prstGeom prst="rect">
            <a:avLst/>
          </a:prstGeom>
        </p:spPr>
        <p:txBody>
          <a:bodyPr vert="horz" wrap="square" lIns="0" tIns="67628" rIns="0" bIns="0" rtlCol="0">
            <a:spAutoFit/>
          </a:bodyPr>
          <a:lstStyle/>
          <a:p>
            <a:pPr marL="102870">
              <a:spcBef>
                <a:spcPts val="533"/>
              </a:spcBef>
            </a:pPr>
            <a:r>
              <a:rPr sz="1725" dirty="0">
                <a:latin typeface="Cambria Math"/>
                <a:cs typeface="Cambria Math"/>
              </a:rPr>
              <a:t>∈</a:t>
            </a:r>
            <a:r>
              <a:rPr sz="1725" spc="94" dirty="0">
                <a:latin typeface="Cambria Math"/>
                <a:cs typeface="Cambria Math"/>
              </a:rPr>
              <a:t> </a:t>
            </a:r>
            <a:r>
              <a:rPr sz="1725" spc="41" dirty="0">
                <a:latin typeface="Cambria Math"/>
                <a:cs typeface="Cambria Math"/>
              </a:rPr>
              <a:t>ℝ</a:t>
            </a:r>
            <a:r>
              <a:rPr sz="1856" spc="62" baseline="28619" dirty="0">
                <a:latin typeface="Cambria Math"/>
                <a:cs typeface="Cambria Math"/>
              </a:rPr>
              <a:t>𝑇×𝑑</a:t>
            </a:r>
            <a:r>
              <a:rPr sz="1856" spc="343" baseline="28619" dirty="0">
                <a:latin typeface="Cambria Math"/>
                <a:cs typeface="Cambria Math"/>
              </a:rPr>
              <a:t> </a:t>
            </a:r>
            <a:r>
              <a:rPr sz="1725" spc="-4" dirty="0">
                <a:latin typeface="Calibri"/>
                <a:cs typeface="Calibri"/>
              </a:rPr>
              <a:t>be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the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concatenation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of </a:t>
            </a:r>
            <a:r>
              <a:rPr sz="1725" dirty="0">
                <a:latin typeface="Calibri"/>
                <a:cs typeface="Calibri"/>
              </a:rPr>
              <a:t>encoder</a:t>
            </a:r>
            <a:r>
              <a:rPr sz="1725" spc="-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vectors.</a:t>
            </a:r>
            <a:endParaRPr sz="1725">
              <a:latin typeface="Calibri"/>
              <a:cs typeface="Calibri"/>
            </a:endParaRPr>
          </a:p>
          <a:p>
            <a:pPr marL="28575">
              <a:spcBef>
                <a:spcPts val="458"/>
              </a:spcBef>
            </a:pPr>
            <a:r>
              <a:rPr sz="1725" dirty="0">
                <a:latin typeface="Cambria Math"/>
                <a:cs typeface="Cambria Math"/>
              </a:rPr>
              <a:t>∈</a:t>
            </a:r>
            <a:r>
              <a:rPr sz="1725" spc="94" dirty="0">
                <a:latin typeface="Cambria Math"/>
                <a:cs typeface="Cambria Math"/>
              </a:rPr>
              <a:t> </a:t>
            </a:r>
            <a:r>
              <a:rPr sz="1725" spc="45" dirty="0">
                <a:latin typeface="Cambria Math"/>
                <a:cs typeface="Cambria Math"/>
              </a:rPr>
              <a:t>ℝ</a:t>
            </a:r>
            <a:r>
              <a:rPr sz="1856" spc="67" baseline="28619" dirty="0">
                <a:latin typeface="Cambria Math"/>
                <a:cs typeface="Cambria Math"/>
              </a:rPr>
              <a:t>𝑇×𝑑</a:t>
            </a:r>
            <a:r>
              <a:rPr sz="1856" spc="326" baseline="28619" dirty="0">
                <a:latin typeface="Cambria Math"/>
                <a:cs typeface="Cambria Math"/>
              </a:rPr>
              <a:t> </a:t>
            </a:r>
            <a:r>
              <a:rPr sz="1725" spc="-4" dirty="0">
                <a:latin typeface="Calibri"/>
                <a:cs typeface="Calibri"/>
              </a:rPr>
              <a:t>be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the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concatenation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of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decoder</a:t>
            </a:r>
            <a:r>
              <a:rPr sz="1725" dirty="0">
                <a:latin typeface="Calibri"/>
                <a:cs typeface="Calibri"/>
              </a:rPr>
              <a:t> vectors.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270468" y="2752058"/>
            <a:ext cx="1050608" cy="203359"/>
          </a:xfrm>
          <a:custGeom>
            <a:avLst/>
            <a:gdLst/>
            <a:ahLst/>
            <a:cxnLst/>
            <a:rect l="l" t="t" r="r" b="b"/>
            <a:pathLst>
              <a:path w="1400809" h="271144">
                <a:moveTo>
                  <a:pt x="90297" y="11049"/>
                </a:moveTo>
                <a:lnTo>
                  <a:pt x="86487" y="0"/>
                </a:lnTo>
                <a:lnTo>
                  <a:pt x="66827" y="7124"/>
                </a:lnTo>
                <a:lnTo>
                  <a:pt x="49606" y="17437"/>
                </a:lnTo>
                <a:lnTo>
                  <a:pt x="22352" y="47625"/>
                </a:lnTo>
                <a:lnTo>
                  <a:pt x="5600" y="87820"/>
                </a:lnTo>
                <a:lnTo>
                  <a:pt x="0" y="135636"/>
                </a:lnTo>
                <a:lnTo>
                  <a:pt x="1397" y="160578"/>
                </a:lnTo>
                <a:lnTo>
                  <a:pt x="12585" y="204635"/>
                </a:lnTo>
                <a:lnTo>
                  <a:pt x="34709" y="240385"/>
                </a:lnTo>
                <a:lnTo>
                  <a:pt x="66763" y="264058"/>
                </a:lnTo>
                <a:lnTo>
                  <a:pt x="86487" y="271145"/>
                </a:lnTo>
                <a:lnTo>
                  <a:pt x="89916" y="260096"/>
                </a:lnTo>
                <a:lnTo>
                  <a:pt x="74485" y="253238"/>
                </a:lnTo>
                <a:lnTo>
                  <a:pt x="61163" y="243713"/>
                </a:lnTo>
                <a:lnTo>
                  <a:pt x="33807" y="199364"/>
                </a:lnTo>
                <a:lnTo>
                  <a:pt x="25755" y="158127"/>
                </a:lnTo>
                <a:lnTo>
                  <a:pt x="24765" y="134239"/>
                </a:lnTo>
                <a:lnTo>
                  <a:pt x="25755" y="111099"/>
                </a:lnTo>
                <a:lnTo>
                  <a:pt x="33807" y="70993"/>
                </a:lnTo>
                <a:lnTo>
                  <a:pt x="61252" y="27330"/>
                </a:lnTo>
                <a:lnTo>
                  <a:pt x="74701" y="17881"/>
                </a:lnTo>
                <a:lnTo>
                  <a:pt x="90297" y="11049"/>
                </a:lnTo>
                <a:close/>
              </a:path>
              <a:path w="1400809" h="271144">
                <a:moveTo>
                  <a:pt x="588645" y="11049"/>
                </a:moveTo>
                <a:lnTo>
                  <a:pt x="584835" y="0"/>
                </a:lnTo>
                <a:lnTo>
                  <a:pt x="565175" y="7124"/>
                </a:lnTo>
                <a:lnTo>
                  <a:pt x="547954" y="17437"/>
                </a:lnTo>
                <a:lnTo>
                  <a:pt x="520700" y="47625"/>
                </a:lnTo>
                <a:lnTo>
                  <a:pt x="503948" y="87820"/>
                </a:lnTo>
                <a:lnTo>
                  <a:pt x="498348" y="135636"/>
                </a:lnTo>
                <a:lnTo>
                  <a:pt x="499745" y="160578"/>
                </a:lnTo>
                <a:lnTo>
                  <a:pt x="510933" y="204635"/>
                </a:lnTo>
                <a:lnTo>
                  <a:pt x="533057" y="240385"/>
                </a:lnTo>
                <a:lnTo>
                  <a:pt x="565111" y="264058"/>
                </a:lnTo>
                <a:lnTo>
                  <a:pt x="584835" y="271145"/>
                </a:lnTo>
                <a:lnTo>
                  <a:pt x="588264" y="260096"/>
                </a:lnTo>
                <a:lnTo>
                  <a:pt x="572833" y="253238"/>
                </a:lnTo>
                <a:lnTo>
                  <a:pt x="559511" y="243713"/>
                </a:lnTo>
                <a:lnTo>
                  <a:pt x="532155" y="199364"/>
                </a:lnTo>
                <a:lnTo>
                  <a:pt x="524103" y="158127"/>
                </a:lnTo>
                <a:lnTo>
                  <a:pt x="523113" y="134239"/>
                </a:lnTo>
                <a:lnTo>
                  <a:pt x="524103" y="111099"/>
                </a:lnTo>
                <a:lnTo>
                  <a:pt x="532155" y="70993"/>
                </a:lnTo>
                <a:lnTo>
                  <a:pt x="559600" y="27330"/>
                </a:lnTo>
                <a:lnTo>
                  <a:pt x="573049" y="17881"/>
                </a:lnTo>
                <a:lnTo>
                  <a:pt x="588645" y="11049"/>
                </a:lnTo>
                <a:close/>
              </a:path>
              <a:path w="1400809" h="271144">
                <a:moveTo>
                  <a:pt x="1115568" y="135636"/>
                </a:moveTo>
                <a:lnTo>
                  <a:pt x="1109954" y="87820"/>
                </a:lnTo>
                <a:lnTo>
                  <a:pt x="1093216" y="47625"/>
                </a:lnTo>
                <a:lnTo>
                  <a:pt x="1065949" y="17437"/>
                </a:lnTo>
                <a:lnTo>
                  <a:pt x="1029081" y="0"/>
                </a:lnTo>
                <a:lnTo>
                  <a:pt x="1025271" y="11049"/>
                </a:lnTo>
                <a:lnTo>
                  <a:pt x="1040930" y="17881"/>
                </a:lnTo>
                <a:lnTo>
                  <a:pt x="1054417" y="27330"/>
                </a:lnTo>
                <a:lnTo>
                  <a:pt x="1081798" y="70993"/>
                </a:lnTo>
                <a:lnTo>
                  <a:pt x="1089799" y="111099"/>
                </a:lnTo>
                <a:lnTo>
                  <a:pt x="1090803" y="134239"/>
                </a:lnTo>
                <a:lnTo>
                  <a:pt x="1089799" y="158127"/>
                </a:lnTo>
                <a:lnTo>
                  <a:pt x="1081747" y="199364"/>
                </a:lnTo>
                <a:lnTo>
                  <a:pt x="1054392" y="243713"/>
                </a:lnTo>
                <a:lnTo>
                  <a:pt x="1025652" y="260096"/>
                </a:lnTo>
                <a:lnTo>
                  <a:pt x="1029081" y="271145"/>
                </a:lnTo>
                <a:lnTo>
                  <a:pt x="1066050" y="253796"/>
                </a:lnTo>
                <a:lnTo>
                  <a:pt x="1093216" y="223774"/>
                </a:lnTo>
                <a:lnTo>
                  <a:pt x="1109954" y="183565"/>
                </a:lnTo>
                <a:lnTo>
                  <a:pt x="1114158" y="160578"/>
                </a:lnTo>
                <a:lnTo>
                  <a:pt x="1115568" y="135636"/>
                </a:lnTo>
                <a:close/>
              </a:path>
              <a:path w="1400809" h="271144">
                <a:moveTo>
                  <a:pt x="1400556" y="135636"/>
                </a:moveTo>
                <a:lnTo>
                  <a:pt x="1394942" y="87820"/>
                </a:lnTo>
                <a:lnTo>
                  <a:pt x="1378204" y="47625"/>
                </a:lnTo>
                <a:lnTo>
                  <a:pt x="1350937" y="17437"/>
                </a:lnTo>
                <a:lnTo>
                  <a:pt x="1314069" y="0"/>
                </a:lnTo>
                <a:lnTo>
                  <a:pt x="1310259" y="11049"/>
                </a:lnTo>
                <a:lnTo>
                  <a:pt x="1325918" y="17881"/>
                </a:lnTo>
                <a:lnTo>
                  <a:pt x="1339405" y="27330"/>
                </a:lnTo>
                <a:lnTo>
                  <a:pt x="1366786" y="70993"/>
                </a:lnTo>
                <a:lnTo>
                  <a:pt x="1374787" y="111099"/>
                </a:lnTo>
                <a:lnTo>
                  <a:pt x="1375791" y="134239"/>
                </a:lnTo>
                <a:lnTo>
                  <a:pt x="1374787" y="158127"/>
                </a:lnTo>
                <a:lnTo>
                  <a:pt x="1366735" y="199364"/>
                </a:lnTo>
                <a:lnTo>
                  <a:pt x="1339380" y="243713"/>
                </a:lnTo>
                <a:lnTo>
                  <a:pt x="1310640" y="260096"/>
                </a:lnTo>
                <a:lnTo>
                  <a:pt x="1314069" y="271145"/>
                </a:lnTo>
                <a:lnTo>
                  <a:pt x="1351038" y="253796"/>
                </a:lnTo>
                <a:lnTo>
                  <a:pt x="1378204" y="223774"/>
                </a:lnTo>
                <a:lnTo>
                  <a:pt x="1394942" y="183565"/>
                </a:lnTo>
                <a:lnTo>
                  <a:pt x="1399146" y="160578"/>
                </a:lnTo>
                <a:lnTo>
                  <a:pt x="1400556" y="1356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 txBox="1"/>
          <p:nvPr/>
        </p:nvSpPr>
        <p:spPr>
          <a:xfrm>
            <a:off x="6117907" y="2666905"/>
            <a:ext cx="131921" cy="393506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sz="1238" spc="495" dirty="0">
                <a:latin typeface="Cambria Math"/>
                <a:cs typeface="Cambria Math"/>
              </a:rPr>
              <a:t>𝖳</a:t>
            </a:r>
            <a:endParaRPr sz="1238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60240" y="2687479"/>
            <a:ext cx="5800725" cy="27555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80975" indent="-171450">
              <a:spcBef>
                <a:spcPts val="79"/>
              </a:spcBef>
              <a:buClr>
                <a:srgbClr val="007B92"/>
              </a:buClr>
              <a:buFont typeface="Times New Roman"/>
              <a:buChar char="•"/>
              <a:tabLst>
                <a:tab pos="180975" algn="l"/>
                <a:tab pos="3343751" algn="l"/>
                <a:tab pos="4556760" algn="l"/>
                <a:tab pos="5227319" algn="l"/>
              </a:tabLst>
            </a:pPr>
            <a:r>
              <a:rPr sz="1725" dirty="0">
                <a:latin typeface="Calibri"/>
                <a:cs typeface="Calibri"/>
              </a:rPr>
              <a:t>The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output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is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defined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as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mbria Math"/>
                <a:cs typeface="Cambria Math"/>
              </a:rPr>
              <a:t>output</a:t>
            </a:r>
            <a:r>
              <a:rPr sz="1725" spc="90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=	softmax</a:t>
            </a:r>
            <a:r>
              <a:rPr sz="1725" spc="341" dirty="0">
                <a:latin typeface="Cambria Math"/>
                <a:cs typeface="Cambria Math"/>
              </a:rPr>
              <a:t> </a:t>
            </a:r>
            <a:r>
              <a:rPr sz="1725" spc="-4" dirty="0">
                <a:latin typeface="Cambria Math"/>
                <a:cs typeface="Cambria Math"/>
              </a:rPr>
              <a:t>𝑍𝑄	</a:t>
            </a:r>
            <a:r>
              <a:rPr sz="1725" dirty="0">
                <a:latin typeface="Cambria Math"/>
                <a:cs typeface="Cambria Math"/>
              </a:rPr>
              <a:t>𝐻𝐾	×</a:t>
            </a:r>
            <a:r>
              <a:rPr sz="1725" spc="-60" dirty="0">
                <a:latin typeface="Cambria Math"/>
                <a:cs typeface="Cambria Math"/>
              </a:rPr>
              <a:t> </a:t>
            </a:r>
            <a:r>
              <a:rPr sz="1725" spc="15" dirty="0">
                <a:latin typeface="Cambria Math"/>
                <a:cs typeface="Cambria Math"/>
              </a:rPr>
              <a:t>𝐻𝑉</a:t>
            </a:r>
            <a:r>
              <a:rPr sz="1725" spc="15" dirty="0">
                <a:latin typeface="Calibri"/>
                <a:cs typeface="Calibri"/>
              </a:rPr>
              <a:t>.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618988" y="3316986"/>
            <a:ext cx="991076" cy="910114"/>
          </a:xfrm>
          <a:custGeom>
            <a:avLst/>
            <a:gdLst/>
            <a:ahLst/>
            <a:cxnLst/>
            <a:rect l="l" t="t" r="r" b="b"/>
            <a:pathLst>
              <a:path w="1321434" h="1213485">
                <a:moveTo>
                  <a:pt x="1119124" y="0"/>
                </a:moveTo>
                <a:lnTo>
                  <a:pt x="202184" y="0"/>
                </a:lnTo>
                <a:lnTo>
                  <a:pt x="155834" y="5341"/>
                </a:lnTo>
                <a:lnTo>
                  <a:pt x="113281" y="20555"/>
                </a:lnTo>
                <a:lnTo>
                  <a:pt x="75740" y="44427"/>
                </a:lnTo>
                <a:lnTo>
                  <a:pt x="44427" y="75740"/>
                </a:lnTo>
                <a:lnTo>
                  <a:pt x="20555" y="113281"/>
                </a:lnTo>
                <a:lnTo>
                  <a:pt x="5341" y="155834"/>
                </a:lnTo>
                <a:lnTo>
                  <a:pt x="0" y="202184"/>
                </a:lnTo>
                <a:lnTo>
                  <a:pt x="0" y="1010919"/>
                </a:lnTo>
                <a:lnTo>
                  <a:pt x="5341" y="1057269"/>
                </a:lnTo>
                <a:lnTo>
                  <a:pt x="20555" y="1099822"/>
                </a:lnTo>
                <a:lnTo>
                  <a:pt x="44427" y="1137363"/>
                </a:lnTo>
                <a:lnTo>
                  <a:pt x="75740" y="1168676"/>
                </a:lnTo>
                <a:lnTo>
                  <a:pt x="113281" y="1192548"/>
                </a:lnTo>
                <a:lnTo>
                  <a:pt x="155834" y="1207762"/>
                </a:lnTo>
                <a:lnTo>
                  <a:pt x="202184" y="1213103"/>
                </a:lnTo>
                <a:lnTo>
                  <a:pt x="1119124" y="1213103"/>
                </a:lnTo>
                <a:lnTo>
                  <a:pt x="1165473" y="1207762"/>
                </a:lnTo>
                <a:lnTo>
                  <a:pt x="1208026" y="1192548"/>
                </a:lnTo>
                <a:lnTo>
                  <a:pt x="1245567" y="1168676"/>
                </a:lnTo>
                <a:lnTo>
                  <a:pt x="1276880" y="1137363"/>
                </a:lnTo>
                <a:lnTo>
                  <a:pt x="1300752" y="1099822"/>
                </a:lnTo>
                <a:lnTo>
                  <a:pt x="1315966" y="1057269"/>
                </a:lnTo>
                <a:lnTo>
                  <a:pt x="1321308" y="1010919"/>
                </a:lnTo>
                <a:lnTo>
                  <a:pt x="1321308" y="202184"/>
                </a:lnTo>
                <a:lnTo>
                  <a:pt x="1315966" y="155834"/>
                </a:lnTo>
                <a:lnTo>
                  <a:pt x="1300752" y="113281"/>
                </a:lnTo>
                <a:lnTo>
                  <a:pt x="1276880" y="75740"/>
                </a:lnTo>
                <a:lnTo>
                  <a:pt x="1245567" y="44427"/>
                </a:lnTo>
                <a:lnTo>
                  <a:pt x="1208026" y="20555"/>
                </a:lnTo>
                <a:lnTo>
                  <a:pt x="1165473" y="5341"/>
                </a:lnTo>
                <a:lnTo>
                  <a:pt x="1119124" y="0"/>
                </a:lnTo>
                <a:close/>
              </a:path>
            </a:pathLst>
          </a:custGeom>
          <a:solidFill>
            <a:srgbClr val="C6B6A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/>
          <p:cNvSpPr txBox="1"/>
          <p:nvPr/>
        </p:nvSpPr>
        <p:spPr>
          <a:xfrm>
            <a:off x="5349716" y="3494436"/>
            <a:ext cx="1203960" cy="41405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8575">
              <a:spcBef>
                <a:spcPts val="79"/>
              </a:spcBef>
              <a:tabLst>
                <a:tab pos="384334" algn="l"/>
              </a:tabLst>
            </a:pPr>
            <a:r>
              <a:rPr sz="2625" b="1" dirty="0">
                <a:latin typeface="Calibri"/>
                <a:cs typeface="Calibri"/>
              </a:rPr>
              <a:t>=	</a:t>
            </a:r>
            <a:r>
              <a:rPr sz="1500" spc="86" dirty="0">
                <a:latin typeface="Cambria Math"/>
                <a:cs typeface="Cambria Math"/>
              </a:rPr>
              <a:t>𝑍𝑄𝐾</a:t>
            </a:r>
            <a:r>
              <a:rPr sz="1631" spc="129" baseline="28735" dirty="0">
                <a:latin typeface="Cambria Math"/>
                <a:cs typeface="Cambria Math"/>
              </a:rPr>
              <a:t>𝖳</a:t>
            </a:r>
            <a:r>
              <a:rPr sz="1631" spc="157" baseline="28735" dirty="0">
                <a:latin typeface="Cambria Math"/>
                <a:cs typeface="Cambria Math"/>
              </a:rPr>
              <a:t> </a:t>
            </a:r>
            <a:r>
              <a:rPr sz="1500" spc="124" dirty="0">
                <a:latin typeface="Cambria Math"/>
                <a:cs typeface="Cambria Math"/>
              </a:rPr>
              <a:t>𝐻</a:t>
            </a:r>
            <a:r>
              <a:rPr sz="1631" spc="185" baseline="28735" dirty="0">
                <a:latin typeface="Cambria Math"/>
                <a:cs typeface="Cambria Math"/>
              </a:rPr>
              <a:t>𝖳</a:t>
            </a:r>
            <a:endParaRPr sz="1631" baseline="28735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69977" y="3950970"/>
            <a:ext cx="396240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dirty="0">
                <a:latin typeface="Cambria Math"/>
                <a:cs typeface="Cambria Math"/>
              </a:rPr>
              <a:t>∈</a:t>
            </a:r>
            <a:r>
              <a:rPr spc="41" dirty="0">
                <a:latin typeface="Cambria Math"/>
                <a:cs typeface="Cambria Math"/>
              </a:rPr>
              <a:t> </a:t>
            </a:r>
            <a:r>
              <a:rPr dirty="0">
                <a:latin typeface="Cambria Math"/>
                <a:cs typeface="Cambria Math"/>
              </a:rPr>
              <a:t>ℝ</a:t>
            </a:r>
            <a:endParaRPr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47357" y="3929253"/>
            <a:ext cx="348138" cy="21166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13" spc="79" dirty="0">
                <a:latin typeface="Cambria Math"/>
                <a:cs typeface="Cambria Math"/>
              </a:rPr>
              <a:t>𝑇</a:t>
            </a:r>
            <a:r>
              <a:rPr sz="1313" spc="-4" dirty="0">
                <a:latin typeface="Cambria Math"/>
                <a:cs typeface="Cambria Math"/>
              </a:rPr>
              <a:t>×</a:t>
            </a:r>
            <a:r>
              <a:rPr sz="1313" spc="41" dirty="0">
                <a:latin typeface="Cambria Math"/>
                <a:cs typeface="Cambria Math"/>
              </a:rPr>
              <a:t>𝑇</a:t>
            </a:r>
            <a:endParaRPr sz="1313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319391" y="3359372"/>
            <a:ext cx="1195864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350" dirty="0">
                <a:solidFill>
                  <a:srgbClr val="007B92"/>
                </a:solidFill>
                <a:latin typeface="Calibri"/>
                <a:cs typeface="Calibri"/>
              </a:rPr>
              <a:t>All</a:t>
            </a:r>
            <a:r>
              <a:rPr sz="1350" spc="-8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r>
              <a:rPr sz="1350" spc="-11" dirty="0">
                <a:solidFill>
                  <a:srgbClr val="007B92"/>
                </a:solidFill>
                <a:latin typeface="Calibri"/>
                <a:cs typeface="Calibri"/>
              </a:rPr>
              <a:t>pairs</a:t>
            </a:r>
            <a:r>
              <a:rPr sz="1350" spc="-4" dirty="0">
                <a:solidFill>
                  <a:srgbClr val="007B92"/>
                </a:solidFill>
                <a:latin typeface="Calibri"/>
                <a:cs typeface="Calibri"/>
              </a:rPr>
              <a:t> of </a:t>
            </a:r>
            <a:r>
              <a:rPr sz="1350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r>
              <a:rPr sz="1350" spc="-11" dirty="0">
                <a:solidFill>
                  <a:srgbClr val="007B92"/>
                </a:solidFill>
                <a:latin typeface="Calibri"/>
                <a:cs typeface="Calibri"/>
              </a:rPr>
              <a:t>attention</a:t>
            </a:r>
            <a:r>
              <a:rPr sz="1350" spc="-23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r>
              <a:rPr sz="1350" spc="-8" dirty="0">
                <a:solidFill>
                  <a:srgbClr val="007B92"/>
                </a:solidFill>
                <a:latin typeface="Calibri"/>
                <a:cs typeface="Calibri"/>
              </a:rPr>
              <a:t>scores!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326505" y="4724019"/>
            <a:ext cx="400050" cy="910114"/>
          </a:xfrm>
          <a:custGeom>
            <a:avLst/>
            <a:gdLst/>
            <a:ahLst/>
            <a:cxnLst/>
            <a:rect l="l" t="t" r="r" b="b"/>
            <a:pathLst>
              <a:path w="533400" h="1213485">
                <a:moveTo>
                  <a:pt x="444500" y="0"/>
                </a:moveTo>
                <a:lnTo>
                  <a:pt x="88900" y="0"/>
                </a:lnTo>
                <a:lnTo>
                  <a:pt x="54274" y="6979"/>
                </a:lnTo>
                <a:lnTo>
                  <a:pt x="26019" y="26019"/>
                </a:lnTo>
                <a:lnTo>
                  <a:pt x="6979" y="54274"/>
                </a:lnTo>
                <a:lnTo>
                  <a:pt x="0" y="88899"/>
                </a:lnTo>
                <a:lnTo>
                  <a:pt x="0" y="1124203"/>
                </a:lnTo>
                <a:lnTo>
                  <a:pt x="6979" y="1158807"/>
                </a:lnTo>
                <a:lnTo>
                  <a:pt x="26019" y="1187065"/>
                </a:lnTo>
                <a:lnTo>
                  <a:pt x="54274" y="1206117"/>
                </a:lnTo>
                <a:lnTo>
                  <a:pt x="88900" y="1213103"/>
                </a:lnTo>
                <a:lnTo>
                  <a:pt x="444500" y="1213103"/>
                </a:lnTo>
                <a:lnTo>
                  <a:pt x="479125" y="1206117"/>
                </a:lnTo>
                <a:lnTo>
                  <a:pt x="507380" y="1187065"/>
                </a:lnTo>
                <a:lnTo>
                  <a:pt x="526420" y="1158807"/>
                </a:lnTo>
                <a:lnTo>
                  <a:pt x="533400" y="1124203"/>
                </a:lnTo>
                <a:lnTo>
                  <a:pt x="533400" y="88899"/>
                </a:lnTo>
                <a:lnTo>
                  <a:pt x="526420" y="54274"/>
                </a:lnTo>
                <a:lnTo>
                  <a:pt x="507380" y="26019"/>
                </a:lnTo>
                <a:lnTo>
                  <a:pt x="479125" y="6979"/>
                </a:lnTo>
                <a:lnTo>
                  <a:pt x="444500" y="0"/>
                </a:lnTo>
                <a:close/>
              </a:path>
            </a:pathLst>
          </a:custGeom>
          <a:solidFill>
            <a:srgbClr val="FFCE9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9" name="object 19"/>
          <p:cNvSpPr txBox="1"/>
          <p:nvPr/>
        </p:nvSpPr>
        <p:spPr>
          <a:xfrm>
            <a:off x="6795325" y="5356402"/>
            <a:ext cx="1247298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8575">
              <a:spcBef>
                <a:spcPts val="79"/>
              </a:spcBef>
            </a:pPr>
            <a:r>
              <a:rPr sz="1500" spc="-4" dirty="0">
                <a:latin typeface="Cambria Math"/>
                <a:cs typeface="Cambria Math"/>
              </a:rPr>
              <a:t>output</a:t>
            </a:r>
            <a:r>
              <a:rPr sz="1500" spc="49" dirty="0">
                <a:latin typeface="Cambria Math"/>
                <a:cs typeface="Cambria Math"/>
              </a:rPr>
              <a:t> </a:t>
            </a:r>
            <a:r>
              <a:rPr sz="1500" dirty="0">
                <a:latin typeface="Cambria Math"/>
                <a:cs typeface="Cambria Math"/>
              </a:rPr>
              <a:t>∈</a:t>
            </a:r>
            <a:r>
              <a:rPr sz="1500" spc="56" dirty="0">
                <a:latin typeface="Cambria Math"/>
                <a:cs typeface="Cambria Math"/>
              </a:rPr>
              <a:t> </a:t>
            </a:r>
            <a:r>
              <a:rPr sz="1500" spc="34" dirty="0">
                <a:latin typeface="Cambria Math"/>
                <a:cs typeface="Cambria Math"/>
              </a:rPr>
              <a:t>ℝ</a:t>
            </a:r>
            <a:r>
              <a:rPr sz="1631" spc="50" baseline="28735" dirty="0">
                <a:latin typeface="Cambria Math"/>
                <a:cs typeface="Cambria Math"/>
              </a:rPr>
              <a:t>𝑇×𝑑</a:t>
            </a:r>
            <a:endParaRPr sz="1631" baseline="28735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46838" y="4928007"/>
            <a:ext cx="185738" cy="4135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625" b="1" dirty="0">
                <a:latin typeface="Calibri"/>
                <a:cs typeface="Calibri"/>
              </a:rPr>
              <a:t>=</a:t>
            </a:r>
            <a:endParaRPr sz="2625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334113" y="3823192"/>
            <a:ext cx="917258" cy="407194"/>
            <a:chOff x="5778817" y="3954589"/>
            <a:chExt cx="1223010" cy="542925"/>
          </a:xfrm>
        </p:grpSpPr>
        <p:sp>
          <p:nvSpPr>
            <p:cNvPr id="22" name="object 22"/>
            <p:cNvSpPr/>
            <p:nvPr/>
          </p:nvSpPr>
          <p:spPr>
            <a:xfrm>
              <a:off x="5783579" y="3959352"/>
              <a:ext cx="1213485" cy="533400"/>
            </a:xfrm>
            <a:custGeom>
              <a:avLst/>
              <a:gdLst/>
              <a:ahLst/>
              <a:cxnLst/>
              <a:rect l="l" t="t" r="r" b="b"/>
              <a:pathLst>
                <a:path w="1213484" h="533400">
                  <a:moveTo>
                    <a:pt x="1124203" y="0"/>
                  </a:moveTo>
                  <a:lnTo>
                    <a:pt x="88900" y="0"/>
                  </a:lnTo>
                  <a:lnTo>
                    <a:pt x="54274" y="6979"/>
                  </a:lnTo>
                  <a:lnTo>
                    <a:pt x="26019" y="26019"/>
                  </a:lnTo>
                  <a:lnTo>
                    <a:pt x="6979" y="54274"/>
                  </a:lnTo>
                  <a:lnTo>
                    <a:pt x="0" y="88900"/>
                  </a:lnTo>
                  <a:lnTo>
                    <a:pt x="0" y="444500"/>
                  </a:lnTo>
                  <a:lnTo>
                    <a:pt x="6979" y="479125"/>
                  </a:lnTo>
                  <a:lnTo>
                    <a:pt x="26019" y="507380"/>
                  </a:lnTo>
                  <a:lnTo>
                    <a:pt x="54274" y="526420"/>
                  </a:lnTo>
                  <a:lnTo>
                    <a:pt x="88900" y="533400"/>
                  </a:lnTo>
                  <a:lnTo>
                    <a:pt x="1124203" y="533400"/>
                  </a:lnTo>
                  <a:lnTo>
                    <a:pt x="1158829" y="526420"/>
                  </a:lnTo>
                  <a:lnTo>
                    <a:pt x="1187084" y="507380"/>
                  </a:lnTo>
                  <a:lnTo>
                    <a:pt x="1206124" y="479125"/>
                  </a:lnTo>
                  <a:lnTo>
                    <a:pt x="1213103" y="444500"/>
                  </a:lnTo>
                  <a:lnTo>
                    <a:pt x="1213103" y="88900"/>
                  </a:lnTo>
                  <a:lnTo>
                    <a:pt x="1206124" y="54274"/>
                  </a:lnTo>
                  <a:lnTo>
                    <a:pt x="1187084" y="26019"/>
                  </a:lnTo>
                  <a:lnTo>
                    <a:pt x="1158829" y="6979"/>
                  </a:lnTo>
                  <a:lnTo>
                    <a:pt x="1124203" y="0"/>
                  </a:lnTo>
                  <a:close/>
                </a:path>
              </a:pathLst>
            </a:custGeom>
            <a:solidFill>
              <a:srgbClr val="FFCE9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" name="object 23"/>
            <p:cNvSpPr/>
            <p:nvPr/>
          </p:nvSpPr>
          <p:spPr>
            <a:xfrm>
              <a:off x="5783579" y="3959352"/>
              <a:ext cx="1213485" cy="533400"/>
            </a:xfrm>
            <a:custGeom>
              <a:avLst/>
              <a:gdLst/>
              <a:ahLst/>
              <a:cxnLst/>
              <a:rect l="l" t="t" r="r" b="b"/>
              <a:pathLst>
                <a:path w="1213484" h="533400">
                  <a:moveTo>
                    <a:pt x="0" y="88900"/>
                  </a:moveTo>
                  <a:lnTo>
                    <a:pt x="6979" y="54274"/>
                  </a:lnTo>
                  <a:lnTo>
                    <a:pt x="26019" y="26019"/>
                  </a:lnTo>
                  <a:lnTo>
                    <a:pt x="54274" y="6979"/>
                  </a:lnTo>
                  <a:lnTo>
                    <a:pt x="88900" y="0"/>
                  </a:lnTo>
                  <a:lnTo>
                    <a:pt x="1124203" y="0"/>
                  </a:lnTo>
                  <a:lnTo>
                    <a:pt x="1158829" y="6979"/>
                  </a:lnTo>
                  <a:lnTo>
                    <a:pt x="1187084" y="26019"/>
                  </a:lnTo>
                  <a:lnTo>
                    <a:pt x="1206124" y="54274"/>
                  </a:lnTo>
                  <a:lnTo>
                    <a:pt x="1213103" y="88900"/>
                  </a:lnTo>
                  <a:lnTo>
                    <a:pt x="1213103" y="444500"/>
                  </a:lnTo>
                  <a:lnTo>
                    <a:pt x="1206124" y="479125"/>
                  </a:lnTo>
                  <a:lnTo>
                    <a:pt x="1187084" y="507380"/>
                  </a:lnTo>
                  <a:lnTo>
                    <a:pt x="1158829" y="526420"/>
                  </a:lnTo>
                  <a:lnTo>
                    <a:pt x="1124203" y="533400"/>
                  </a:lnTo>
                  <a:lnTo>
                    <a:pt x="88900" y="533400"/>
                  </a:lnTo>
                  <a:lnTo>
                    <a:pt x="54274" y="526420"/>
                  </a:lnTo>
                  <a:lnTo>
                    <a:pt x="26019" y="507380"/>
                  </a:lnTo>
                  <a:lnTo>
                    <a:pt x="6979" y="479125"/>
                  </a:lnTo>
                  <a:lnTo>
                    <a:pt x="0" y="444500"/>
                  </a:lnTo>
                  <a:lnTo>
                    <a:pt x="0" y="88900"/>
                  </a:lnTo>
                  <a:close/>
                </a:path>
              </a:pathLst>
            </a:custGeom>
            <a:ln w="9525">
              <a:solidFill>
                <a:srgbClr val="FFCE9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475989" y="3824097"/>
            <a:ext cx="591026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2250" spc="225" baseline="-20833" dirty="0">
                <a:latin typeface="Cambria Math"/>
                <a:cs typeface="Cambria Math"/>
              </a:rPr>
              <a:t>𝐾</a:t>
            </a:r>
            <a:r>
              <a:rPr sz="1088" spc="150" dirty="0">
                <a:latin typeface="Cambria Math"/>
                <a:cs typeface="Cambria Math"/>
              </a:rPr>
              <a:t>𝖳</a:t>
            </a:r>
            <a:r>
              <a:rPr sz="1088" spc="98" dirty="0">
                <a:latin typeface="Cambria Math"/>
                <a:cs typeface="Cambria Math"/>
              </a:rPr>
              <a:t> </a:t>
            </a:r>
            <a:r>
              <a:rPr sz="2250" spc="191" baseline="-20833" dirty="0">
                <a:latin typeface="Cambria Math"/>
                <a:cs typeface="Cambria Math"/>
              </a:rPr>
              <a:t>𝐻</a:t>
            </a:r>
            <a:r>
              <a:rPr sz="1088" spc="127" dirty="0">
                <a:latin typeface="Cambria Math"/>
                <a:cs typeface="Cambria Math"/>
              </a:rPr>
              <a:t>𝖳</a:t>
            </a:r>
            <a:endParaRPr sz="1088">
              <a:latin typeface="Cambria Math"/>
              <a:cs typeface="Cambria Math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826764" y="3316986"/>
            <a:ext cx="400050" cy="910114"/>
          </a:xfrm>
          <a:custGeom>
            <a:avLst/>
            <a:gdLst/>
            <a:ahLst/>
            <a:cxnLst/>
            <a:rect l="l" t="t" r="r" b="b"/>
            <a:pathLst>
              <a:path w="533400" h="1213485">
                <a:moveTo>
                  <a:pt x="444500" y="0"/>
                </a:moveTo>
                <a:lnTo>
                  <a:pt x="88900" y="0"/>
                </a:lnTo>
                <a:lnTo>
                  <a:pt x="54274" y="6979"/>
                </a:lnTo>
                <a:lnTo>
                  <a:pt x="26019" y="26019"/>
                </a:lnTo>
                <a:lnTo>
                  <a:pt x="6979" y="54274"/>
                </a:lnTo>
                <a:lnTo>
                  <a:pt x="0" y="88900"/>
                </a:lnTo>
                <a:lnTo>
                  <a:pt x="0" y="1124203"/>
                </a:lnTo>
                <a:lnTo>
                  <a:pt x="6979" y="1158829"/>
                </a:lnTo>
                <a:lnTo>
                  <a:pt x="26019" y="1187084"/>
                </a:lnTo>
                <a:lnTo>
                  <a:pt x="54274" y="1206124"/>
                </a:lnTo>
                <a:lnTo>
                  <a:pt x="88900" y="1213103"/>
                </a:lnTo>
                <a:lnTo>
                  <a:pt x="444500" y="1213103"/>
                </a:lnTo>
                <a:lnTo>
                  <a:pt x="479125" y="1206124"/>
                </a:lnTo>
                <a:lnTo>
                  <a:pt x="507380" y="1187084"/>
                </a:lnTo>
                <a:lnTo>
                  <a:pt x="526420" y="1158829"/>
                </a:lnTo>
                <a:lnTo>
                  <a:pt x="533400" y="1124203"/>
                </a:lnTo>
                <a:lnTo>
                  <a:pt x="533400" y="88900"/>
                </a:lnTo>
                <a:lnTo>
                  <a:pt x="526420" y="54274"/>
                </a:lnTo>
                <a:lnTo>
                  <a:pt x="507380" y="26019"/>
                </a:lnTo>
                <a:lnTo>
                  <a:pt x="479125" y="6979"/>
                </a:lnTo>
                <a:lnTo>
                  <a:pt x="444500" y="0"/>
                </a:lnTo>
                <a:close/>
              </a:path>
            </a:pathLst>
          </a:custGeom>
          <a:solidFill>
            <a:srgbClr val="FFACF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6" name="object 26"/>
          <p:cNvSpPr txBox="1"/>
          <p:nvPr/>
        </p:nvSpPr>
        <p:spPr>
          <a:xfrm>
            <a:off x="3898868" y="3636169"/>
            <a:ext cx="261461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500" dirty="0">
                <a:latin typeface="Cambria Math"/>
                <a:cs typeface="Cambria Math"/>
              </a:rPr>
              <a:t>𝑍𝑄</a:t>
            </a:r>
            <a:endParaRPr sz="1500">
              <a:latin typeface="Cambria Math"/>
              <a:cs typeface="Cambria Math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43713" y="3268790"/>
            <a:ext cx="2543651" cy="541013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>
              <a:spcBef>
                <a:spcPts val="79"/>
              </a:spcBef>
            </a:pPr>
            <a:r>
              <a:rPr sz="1725" spc="-4" dirty="0">
                <a:latin typeface="Calibri"/>
                <a:cs typeface="Calibri"/>
              </a:rPr>
              <a:t>First, take </a:t>
            </a:r>
            <a:r>
              <a:rPr sz="1725" dirty="0">
                <a:latin typeface="Calibri"/>
                <a:cs typeface="Calibri"/>
              </a:rPr>
              <a:t>the query-key </a:t>
            </a:r>
            <a:r>
              <a:rPr sz="1725" spc="-4" dirty="0">
                <a:latin typeface="Calibri"/>
                <a:cs typeface="Calibri"/>
              </a:rPr>
              <a:t>dot </a:t>
            </a:r>
            <a:r>
              <a:rPr sz="1725" spc="-379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products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in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one</a:t>
            </a:r>
            <a:r>
              <a:rPr sz="1725" dirty="0">
                <a:latin typeface="Calibri"/>
                <a:cs typeface="Calibri"/>
              </a:rPr>
              <a:t> matrix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396680" y="3861340"/>
            <a:ext cx="464344" cy="203359"/>
          </a:xfrm>
          <a:custGeom>
            <a:avLst/>
            <a:gdLst/>
            <a:ahLst/>
            <a:cxnLst/>
            <a:rect l="l" t="t" r="r" b="b"/>
            <a:pathLst>
              <a:path w="619125" h="271145">
                <a:moveTo>
                  <a:pt x="532256" y="0"/>
                </a:moveTo>
                <a:lnTo>
                  <a:pt x="528320" y="11049"/>
                </a:lnTo>
                <a:lnTo>
                  <a:pt x="544008" y="17809"/>
                </a:lnTo>
                <a:lnTo>
                  <a:pt x="557530" y="27225"/>
                </a:lnTo>
                <a:lnTo>
                  <a:pt x="584977" y="70925"/>
                </a:lnTo>
                <a:lnTo>
                  <a:pt x="592978" y="111017"/>
                </a:lnTo>
                <a:lnTo>
                  <a:pt x="593978" y="134112"/>
                </a:lnTo>
                <a:lnTo>
                  <a:pt x="592959" y="158047"/>
                </a:lnTo>
                <a:lnTo>
                  <a:pt x="584870" y="199298"/>
                </a:lnTo>
                <a:lnTo>
                  <a:pt x="557577" y="243713"/>
                </a:lnTo>
                <a:lnTo>
                  <a:pt x="528827" y="260096"/>
                </a:lnTo>
                <a:lnTo>
                  <a:pt x="532256" y="271018"/>
                </a:lnTo>
                <a:lnTo>
                  <a:pt x="569182" y="253666"/>
                </a:lnTo>
                <a:lnTo>
                  <a:pt x="596391" y="223647"/>
                </a:lnTo>
                <a:lnTo>
                  <a:pt x="613076" y="183451"/>
                </a:lnTo>
                <a:lnTo>
                  <a:pt x="618616" y="135636"/>
                </a:lnTo>
                <a:lnTo>
                  <a:pt x="617231" y="110773"/>
                </a:lnTo>
                <a:lnTo>
                  <a:pt x="606079" y="66716"/>
                </a:lnTo>
                <a:lnTo>
                  <a:pt x="583906" y="30825"/>
                </a:lnTo>
                <a:lnTo>
                  <a:pt x="551902" y="7100"/>
                </a:lnTo>
                <a:lnTo>
                  <a:pt x="532256" y="0"/>
                </a:lnTo>
                <a:close/>
              </a:path>
              <a:path w="619125" h="271145">
                <a:moveTo>
                  <a:pt x="86487" y="0"/>
                </a:moveTo>
                <a:lnTo>
                  <a:pt x="49561" y="17367"/>
                </a:lnTo>
                <a:lnTo>
                  <a:pt x="22351" y="47498"/>
                </a:lnTo>
                <a:lnTo>
                  <a:pt x="5603" y="87804"/>
                </a:lnTo>
                <a:lnTo>
                  <a:pt x="0" y="135636"/>
                </a:lnTo>
                <a:lnTo>
                  <a:pt x="1383" y="160496"/>
                </a:lnTo>
                <a:lnTo>
                  <a:pt x="12483" y="204501"/>
                </a:lnTo>
                <a:lnTo>
                  <a:pt x="34605" y="240246"/>
                </a:lnTo>
                <a:lnTo>
                  <a:pt x="66748" y="263919"/>
                </a:lnTo>
                <a:lnTo>
                  <a:pt x="86487" y="271018"/>
                </a:lnTo>
                <a:lnTo>
                  <a:pt x="89915" y="260096"/>
                </a:lnTo>
                <a:lnTo>
                  <a:pt x="74431" y="253238"/>
                </a:lnTo>
                <a:lnTo>
                  <a:pt x="61102" y="243713"/>
                </a:lnTo>
                <a:lnTo>
                  <a:pt x="33766" y="199298"/>
                </a:lnTo>
                <a:lnTo>
                  <a:pt x="25765" y="158047"/>
                </a:lnTo>
                <a:lnTo>
                  <a:pt x="24764" y="134112"/>
                </a:lnTo>
                <a:lnTo>
                  <a:pt x="25765" y="111017"/>
                </a:lnTo>
                <a:lnTo>
                  <a:pt x="33766" y="70925"/>
                </a:lnTo>
                <a:lnTo>
                  <a:pt x="61198" y="27225"/>
                </a:lnTo>
                <a:lnTo>
                  <a:pt x="90297" y="11049"/>
                </a:lnTo>
                <a:lnTo>
                  <a:pt x="864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9" name="object 29"/>
          <p:cNvSpPr txBox="1"/>
          <p:nvPr/>
        </p:nvSpPr>
        <p:spPr>
          <a:xfrm>
            <a:off x="743712" y="3796627"/>
            <a:ext cx="2048828" cy="27555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  <a:tabLst>
                <a:tab pos="1724978" algn="l"/>
              </a:tabLst>
            </a:pPr>
            <a:r>
              <a:rPr sz="1725" dirty="0">
                <a:latin typeface="Calibri"/>
                <a:cs typeface="Calibri"/>
              </a:rPr>
              <a:t>mu</a:t>
            </a:r>
            <a:r>
              <a:rPr sz="1725" spc="-8" dirty="0">
                <a:latin typeface="Calibri"/>
                <a:cs typeface="Calibri"/>
              </a:rPr>
              <a:t>l</a:t>
            </a:r>
            <a:r>
              <a:rPr sz="1725" dirty="0">
                <a:latin typeface="Calibri"/>
                <a:cs typeface="Calibri"/>
              </a:rPr>
              <a:t>t</a:t>
            </a:r>
            <a:r>
              <a:rPr sz="1725" spc="-8" dirty="0">
                <a:latin typeface="Calibri"/>
                <a:cs typeface="Calibri"/>
              </a:rPr>
              <a:t>i</a:t>
            </a:r>
            <a:r>
              <a:rPr sz="1725" spc="-4" dirty="0">
                <a:latin typeface="Calibri"/>
                <a:cs typeface="Calibri"/>
              </a:rPr>
              <a:t>pli</a:t>
            </a:r>
            <a:r>
              <a:rPr sz="1725" spc="-8" dirty="0">
                <a:latin typeface="Calibri"/>
                <a:cs typeface="Calibri"/>
              </a:rPr>
              <a:t>c</a:t>
            </a:r>
            <a:r>
              <a:rPr sz="1725" dirty="0">
                <a:latin typeface="Calibri"/>
                <a:cs typeface="Calibri"/>
              </a:rPr>
              <a:t>at</a:t>
            </a:r>
            <a:r>
              <a:rPr sz="1725" spc="-8" dirty="0">
                <a:latin typeface="Calibri"/>
                <a:cs typeface="Calibri"/>
              </a:rPr>
              <a:t>i</a:t>
            </a:r>
            <a:r>
              <a:rPr sz="1725" spc="-4" dirty="0">
                <a:latin typeface="Calibri"/>
                <a:cs typeface="Calibri"/>
              </a:rPr>
              <a:t>on</a:t>
            </a:r>
            <a:r>
              <a:rPr sz="1725" dirty="0">
                <a:latin typeface="Calibri"/>
                <a:cs typeface="Calibri"/>
              </a:rPr>
              <a:t>: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4" dirty="0">
                <a:latin typeface="Cambria Math"/>
                <a:cs typeface="Cambria Math"/>
              </a:rPr>
              <a:t>𝑍𝑄</a:t>
            </a:r>
            <a:r>
              <a:rPr sz="1725" dirty="0">
                <a:latin typeface="Cambria Math"/>
                <a:cs typeface="Cambria Math"/>
              </a:rPr>
              <a:t>	</a:t>
            </a:r>
            <a:r>
              <a:rPr sz="1725" spc="4" dirty="0">
                <a:latin typeface="Cambria Math"/>
                <a:cs typeface="Cambria Math"/>
              </a:rPr>
              <a:t>𝐻𝐾</a:t>
            </a:r>
            <a:endParaRPr sz="1725">
              <a:latin typeface="Cambria Math"/>
              <a:cs typeface="Cambria Math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869882" y="3776281"/>
            <a:ext cx="131921" cy="393506"/>
          </a:xfrm>
          <a:prstGeom prst="rect">
            <a:avLst/>
          </a:prstGeom>
        </p:spPr>
        <p:txBody>
          <a:bodyPr vert="horz" wrap="square" lIns="0" tIns="12383" rIns="0" bIns="0" rtlCol="0">
            <a:spAutoFit/>
          </a:bodyPr>
          <a:lstStyle/>
          <a:p>
            <a:pPr marL="9525">
              <a:spcBef>
                <a:spcPts val="98"/>
              </a:spcBef>
            </a:pPr>
            <a:r>
              <a:rPr sz="1238" spc="495" dirty="0">
                <a:latin typeface="Cambria Math"/>
                <a:cs typeface="Cambria Math"/>
              </a:rPr>
              <a:t>𝖳</a:t>
            </a:r>
            <a:endParaRPr sz="1238">
              <a:latin typeface="Cambria Math"/>
              <a:cs typeface="Cambria Math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96061" y="4636579"/>
            <a:ext cx="2047875" cy="107144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725" dirty="0">
                <a:latin typeface="Calibri"/>
                <a:cs typeface="Calibri"/>
              </a:rPr>
              <a:t>Next, </a:t>
            </a:r>
            <a:r>
              <a:rPr sz="1725" spc="-4" dirty="0">
                <a:latin typeface="Calibri"/>
                <a:cs typeface="Calibri"/>
              </a:rPr>
              <a:t>softmax, </a:t>
            </a:r>
            <a:r>
              <a:rPr sz="1725" dirty="0">
                <a:latin typeface="Calibri"/>
                <a:cs typeface="Calibri"/>
              </a:rPr>
              <a:t>and 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compute</a:t>
            </a:r>
            <a:r>
              <a:rPr sz="1725" spc="-11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the</a:t>
            </a:r>
            <a:r>
              <a:rPr sz="1725" spc="-15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weighted </a:t>
            </a:r>
            <a:r>
              <a:rPr sz="1725" spc="-379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average </a:t>
            </a:r>
            <a:r>
              <a:rPr sz="1725" spc="-4" dirty="0">
                <a:latin typeface="Calibri"/>
                <a:cs typeface="Calibri"/>
              </a:rPr>
              <a:t>with </a:t>
            </a:r>
            <a:r>
              <a:rPr sz="1725" dirty="0">
                <a:latin typeface="Calibri"/>
                <a:cs typeface="Calibri"/>
              </a:rPr>
              <a:t>another 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matrix multiplication.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178808" y="4705731"/>
            <a:ext cx="992505" cy="910114"/>
          </a:xfrm>
          <a:custGeom>
            <a:avLst/>
            <a:gdLst/>
            <a:ahLst/>
            <a:cxnLst/>
            <a:rect l="l" t="t" r="r" b="b"/>
            <a:pathLst>
              <a:path w="1323340" h="1213485">
                <a:moveTo>
                  <a:pt x="1120648" y="0"/>
                </a:moveTo>
                <a:lnTo>
                  <a:pt x="202183" y="0"/>
                </a:lnTo>
                <a:lnTo>
                  <a:pt x="155834" y="5341"/>
                </a:lnTo>
                <a:lnTo>
                  <a:pt x="113281" y="20555"/>
                </a:lnTo>
                <a:lnTo>
                  <a:pt x="75740" y="44427"/>
                </a:lnTo>
                <a:lnTo>
                  <a:pt x="44427" y="75740"/>
                </a:lnTo>
                <a:lnTo>
                  <a:pt x="20555" y="113281"/>
                </a:lnTo>
                <a:lnTo>
                  <a:pt x="5341" y="155834"/>
                </a:lnTo>
                <a:lnTo>
                  <a:pt x="0" y="202184"/>
                </a:lnTo>
                <a:lnTo>
                  <a:pt x="0" y="1010920"/>
                </a:lnTo>
                <a:lnTo>
                  <a:pt x="5341" y="1057277"/>
                </a:lnTo>
                <a:lnTo>
                  <a:pt x="20555" y="1099833"/>
                </a:lnTo>
                <a:lnTo>
                  <a:pt x="44427" y="1137373"/>
                </a:lnTo>
                <a:lnTo>
                  <a:pt x="75740" y="1168684"/>
                </a:lnTo>
                <a:lnTo>
                  <a:pt x="113281" y="1192552"/>
                </a:lnTo>
                <a:lnTo>
                  <a:pt x="155834" y="1207763"/>
                </a:lnTo>
                <a:lnTo>
                  <a:pt x="202183" y="1213104"/>
                </a:lnTo>
                <a:lnTo>
                  <a:pt x="1120648" y="1213104"/>
                </a:lnTo>
                <a:lnTo>
                  <a:pt x="1166997" y="1207763"/>
                </a:lnTo>
                <a:lnTo>
                  <a:pt x="1209550" y="1192552"/>
                </a:lnTo>
                <a:lnTo>
                  <a:pt x="1247091" y="1168684"/>
                </a:lnTo>
                <a:lnTo>
                  <a:pt x="1278404" y="1137373"/>
                </a:lnTo>
                <a:lnTo>
                  <a:pt x="1302276" y="1099833"/>
                </a:lnTo>
                <a:lnTo>
                  <a:pt x="1317490" y="1057277"/>
                </a:lnTo>
                <a:lnTo>
                  <a:pt x="1322831" y="1010920"/>
                </a:lnTo>
                <a:lnTo>
                  <a:pt x="1322831" y="202184"/>
                </a:lnTo>
                <a:lnTo>
                  <a:pt x="1317490" y="155834"/>
                </a:lnTo>
                <a:lnTo>
                  <a:pt x="1302276" y="113281"/>
                </a:lnTo>
                <a:lnTo>
                  <a:pt x="1278404" y="75740"/>
                </a:lnTo>
                <a:lnTo>
                  <a:pt x="1247091" y="44427"/>
                </a:lnTo>
                <a:lnTo>
                  <a:pt x="1209550" y="20555"/>
                </a:lnTo>
                <a:lnTo>
                  <a:pt x="1166997" y="5341"/>
                </a:lnTo>
                <a:lnTo>
                  <a:pt x="1120648" y="0"/>
                </a:lnTo>
                <a:close/>
              </a:path>
            </a:pathLst>
          </a:custGeom>
          <a:solidFill>
            <a:srgbClr val="C6B6A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3" name="object 33"/>
          <p:cNvSpPr txBox="1"/>
          <p:nvPr/>
        </p:nvSpPr>
        <p:spPr>
          <a:xfrm>
            <a:off x="4265866" y="5026076"/>
            <a:ext cx="838200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1500" spc="86" dirty="0">
                <a:latin typeface="Cambria Math"/>
                <a:cs typeface="Cambria Math"/>
              </a:rPr>
              <a:t>𝑍𝑄𝐾</a:t>
            </a:r>
            <a:r>
              <a:rPr sz="1631" spc="129" baseline="28735" dirty="0">
                <a:latin typeface="Cambria Math"/>
                <a:cs typeface="Cambria Math"/>
              </a:rPr>
              <a:t>𝖳</a:t>
            </a:r>
            <a:r>
              <a:rPr sz="1631" spc="152" baseline="28735" dirty="0">
                <a:latin typeface="Cambria Math"/>
                <a:cs typeface="Cambria Math"/>
              </a:rPr>
              <a:t> </a:t>
            </a:r>
            <a:r>
              <a:rPr sz="1500" spc="124" dirty="0">
                <a:latin typeface="Cambria Math"/>
                <a:cs typeface="Cambria Math"/>
              </a:rPr>
              <a:t>𝐻</a:t>
            </a:r>
            <a:r>
              <a:rPr sz="1631" spc="185" baseline="28735" dirty="0">
                <a:latin typeface="Cambria Math"/>
                <a:cs typeface="Cambria Math"/>
              </a:rPr>
              <a:t>𝖳</a:t>
            </a:r>
            <a:endParaRPr sz="1631" baseline="28735">
              <a:latin typeface="Cambria Math"/>
              <a:cs typeface="Cambria Math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365087" y="4973497"/>
            <a:ext cx="731996" cy="26305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650" spc="-4" dirty="0">
                <a:latin typeface="Cambria Math"/>
                <a:cs typeface="Cambria Math"/>
              </a:rPr>
              <a:t>softmax</a:t>
            </a:r>
            <a:endParaRPr sz="1650">
              <a:latin typeface="Cambria Math"/>
              <a:cs typeface="Cambria Math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4085082" y="4681727"/>
            <a:ext cx="1638300" cy="1005840"/>
            <a:chOff x="5446776" y="5099303"/>
            <a:chExt cx="2184400" cy="1341120"/>
          </a:xfrm>
        </p:grpSpPr>
        <p:pic>
          <p:nvPicPr>
            <p:cNvPr id="36" name="object 3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46776" y="5099303"/>
              <a:ext cx="198081" cy="1319784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5502402" y="5135117"/>
              <a:ext cx="105410" cy="1213485"/>
            </a:xfrm>
            <a:custGeom>
              <a:avLst/>
              <a:gdLst/>
              <a:ahLst/>
              <a:cxnLst/>
              <a:rect l="l" t="t" r="r" b="b"/>
              <a:pathLst>
                <a:path w="105410" h="1213485">
                  <a:moveTo>
                    <a:pt x="105156" y="1213103"/>
                  </a:moveTo>
                  <a:lnTo>
                    <a:pt x="43068" y="1175766"/>
                  </a:lnTo>
                  <a:lnTo>
                    <a:pt x="20299" y="1133874"/>
                  </a:lnTo>
                  <a:lnTo>
                    <a:pt x="5364" y="1080750"/>
                  </a:lnTo>
                  <a:lnTo>
                    <a:pt x="0" y="1019581"/>
                  </a:lnTo>
                  <a:lnTo>
                    <a:pt x="0" y="193547"/>
                  </a:lnTo>
                  <a:lnTo>
                    <a:pt x="5364" y="132356"/>
                  </a:lnTo>
                  <a:lnTo>
                    <a:pt x="20299" y="79223"/>
                  </a:lnTo>
                  <a:lnTo>
                    <a:pt x="43068" y="37331"/>
                  </a:lnTo>
                  <a:lnTo>
                    <a:pt x="71932" y="9863"/>
                  </a:lnTo>
                  <a:lnTo>
                    <a:pt x="105156" y="0"/>
                  </a:lnTo>
                </a:path>
              </a:pathLst>
            </a:custGeom>
            <a:ln w="254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38" name="object 3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12280" y="5120639"/>
              <a:ext cx="198081" cy="1319784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6854190" y="5156453"/>
              <a:ext cx="105410" cy="1213485"/>
            </a:xfrm>
            <a:custGeom>
              <a:avLst/>
              <a:gdLst/>
              <a:ahLst/>
              <a:cxnLst/>
              <a:rect l="l" t="t" r="r" b="b"/>
              <a:pathLst>
                <a:path w="105409" h="1213485">
                  <a:moveTo>
                    <a:pt x="0" y="0"/>
                  </a:moveTo>
                  <a:lnTo>
                    <a:pt x="62087" y="37331"/>
                  </a:lnTo>
                  <a:lnTo>
                    <a:pt x="84856" y="79223"/>
                  </a:lnTo>
                  <a:lnTo>
                    <a:pt x="99791" y="132356"/>
                  </a:lnTo>
                  <a:lnTo>
                    <a:pt x="105155" y="193548"/>
                  </a:lnTo>
                  <a:lnTo>
                    <a:pt x="105155" y="1019581"/>
                  </a:lnTo>
                  <a:lnTo>
                    <a:pt x="99791" y="1080750"/>
                  </a:lnTo>
                  <a:lnTo>
                    <a:pt x="84856" y="1133874"/>
                  </a:lnTo>
                  <a:lnTo>
                    <a:pt x="62087" y="1175766"/>
                  </a:lnTo>
                  <a:lnTo>
                    <a:pt x="33223" y="1203238"/>
                  </a:lnTo>
                  <a:lnTo>
                    <a:pt x="0" y="1213104"/>
                  </a:lnTo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0" name="object 40"/>
            <p:cNvSpPr/>
            <p:nvPr/>
          </p:nvSpPr>
          <p:spPr>
            <a:xfrm>
              <a:off x="7097268" y="5155691"/>
              <a:ext cx="533400" cy="1213485"/>
            </a:xfrm>
            <a:custGeom>
              <a:avLst/>
              <a:gdLst/>
              <a:ahLst/>
              <a:cxnLst/>
              <a:rect l="l" t="t" r="r" b="b"/>
              <a:pathLst>
                <a:path w="533400" h="1213485">
                  <a:moveTo>
                    <a:pt x="444500" y="0"/>
                  </a:moveTo>
                  <a:lnTo>
                    <a:pt x="88900" y="0"/>
                  </a:lnTo>
                  <a:lnTo>
                    <a:pt x="54274" y="6979"/>
                  </a:lnTo>
                  <a:lnTo>
                    <a:pt x="26019" y="26019"/>
                  </a:lnTo>
                  <a:lnTo>
                    <a:pt x="6979" y="54274"/>
                  </a:lnTo>
                  <a:lnTo>
                    <a:pt x="0" y="88899"/>
                  </a:lnTo>
                  <a:lnTo>
                    <a:pt x="0" y="1124203"/>
                  </a:lnTo>
                  <a:lnTo>
                    <a:pt x="6979" y="1158807"/>
                  </a:lnTo>
                  <a:lnTo>
                    <a:pt x="26019" y="1187065"/>
                  </a:lnTo>
                  <a:lnTo>
                    <a:pt x="54274" y="1206117"/>
                  </a:lnTo>
                  <a:lnTo>
                    <a:pt x="88900" y="1213103"/>
                  </a:lnTo>
                  <a:lnTo>
                    <a:pt x="444500" y="1213103"/>
                  </a:lnTo>
                  <a:lnTo>
                    <a:pt x="479125" y="1206117"/>
                  </a:lnTo>
                  <a:lnTo>
                    <a:pt x="507380" y="1187065"/>
                  </a:lnTo>
                  <a:lnTo>
                    <a:pt x="526420" y="1158807"/>
                  </a:lnTo>
                  <a:lnTo>
                    <a:pt x="533400" y="1124203"/>
                  </a:lnTo>
                  <a:lnTo>
                    <a:pt x="533400" y="88899"/>
                  </a:lnTo>
                  <a:lnTo>
                    <a:pt x="526420" y="54274"/>
                  </a:lnTo>
                  <a:lnTo>
                    <a:pt x="507380" y="26019"/>
                  </a:lnTo>
                  <a:lnTo>
                    <a:pt x="479125" y="6979"/>
                  </a:lnTo>
                  <a:lnTo>
                    <a:pt x="444500" y="0"/>
                  </a:lnTo>
                  <a:close/>
                </a:path>
              </a:pathLst>
            </a:custGeom>
            <a:solidFill>
              <a:srgbClr val="FFCE9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5387722" y="5042763"/>
            <a:ext cx="278606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500" dirty="0">
                <a:latin typeface="Cambria Math"/>
                <a:cs typeface="Cambria Math"/>
              </a:rPr>
              <a:t>𝐻𝑉</a:t>
            </a:r>
            <a:endParaRPr sz="1500">
              <a:latin typeface="Cambria Math"/>
              <a:cs typeface="Cambria Math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671060" y="4226529"/>
            <a:ext cx="1448276" cy="478631"/>
          </a:xfrm>
          <a:custGeom>
            <a:avLst/>
            <a:gdLst/>
            <a:ahLst/>
            <a:cxnLst/>
            <a:rect l="l" t="t" r="r" b="b"/>
            <a:pathLst>
              <a:path w="1931034" h="638175">
                <a:moveTo>
                  <a:pt x="0" y="553084"/>
                </a:moveTo>
                <a:lnTo>
                  <a:pt x="5080" y="638174"/>
                </a:lnTo>
                <a:lnTo>
                  <a:pt x="69977" y="583056"/>
                </a:lnTo>
                <a:lnTo>
                  <a:pt x="69383" y="582802"/>
                </a:lnTo>
                <a:lnTo>
                  <a:pt x="35560" y="582802"/>
                </a:lnTo>
                <a:lnTo>
                  <a:pt x="24384" y="576706"/>
                </a:lnTo>
                <a:lnTo>
                  <a:pt x="30118" y="565985"/>
                </a:lnTo>
                <a:lnTo>
                  <a:pt x="0" y="553084"/>
                </a:lnTo>
                <a:close/>
              </a:path>
              <a:path w="1931034" h="638175">
                <a:moveTo>
                  <a:pt x="30118" y="565985"/>
                </a:moveTo>
                <a:lnTo>
                  <a:pt x="24384" y="576706"/>
                </a:lnTo>
                <a:lnTo>
                  <a:pt x="35560" y="582802"/>
                </a:lnTo>
                <a:lnTo>
                  <a:pt x="41916" y="571038"/>
                </a:lnTo>
                <a:lnTo>
                  <a:pt x="30118" y="565985"/>
                </a:lnTo>
                <a:close/>
              </a:path>
              <a:path w="1931034" h="638175">
                <a:moveTo>
                  <a:pt x="41916" y="571038"/>
                </a:moveTo>
                <a:lnTo>
                  <a:pt x="35560" y="582802"/>
                </a:lnTo>
                <a:lnTo>
                  <a:pt x="69383" y="582802"/>
                </a:lnTo>
                <a:lnTo>
                  <a:pt x="41916" y="571038"/>
                </a:lnTo>
                <a:close/>
              </a:path>
              <a:path w="1931034" h="638175">
                <a:moveTo>
                  <a:pt x="1187323" y="301751"/>
                </a:moveTo>
                <a:lnTo>
                  <a:pt x="1143253" y="305688"/>
                </a:lnTo>
                <a:lnTo>
                  <a:pt x="1098803" y="308863"/>
                </a:lnTo>
                <a:lnTo>
                  <a:pt x="1099058" y="308863"/>
                </a:lnTo>
                <a:lnTo>
                  <a:pt x="1054353" y="311022"/>
                </a:lnTo>
                <a:lnTo>
                  <a:pt x="1009523" y="312419"/>
                </a:lnTo>
                <a:lnTo>
                  <a:pt x="919861" y="313435"/>
                </a:lnTo>
                <a:lnTo>
                  <a:pt x="874776" y="314705"/>
                </a:lnTo>
                <a:lnTo>
                  <a:pt x="829945" y="316991"/>
                </a:lnTo>
                <a:lnTo>
                  <a:pt x="785495" y="320039"/>
                </a:lnTo>
                <a:lnTo>
                  <a:pt x="741172" y="323976"/>
                </a:lnTo>
                <a:lnTo>
                  <a:pt x="697356" y="328802"/>
                </a:lnTo>
                <a:lnTo>
                  <a:pt x="654176" y="334263"/>
                </a:lnTo>
                <a:lnTo>
                  <a:pt x="611504" y="340486"/>
                </a:lnTo>
                <a:lnTo>
                  <a:pt x="569595" y="347344"/>
                </a:lnTo>
                <a:lnTo>
                  <a:pt x="528447" y="354837"/>
                </a:lnTo>
                <a:lnTo>
                  <a:pt x="488188" y="363092"/>
                </a:lnTo>
                <a:lnTo>
                  <a:pt x="448945" y="371982"/>
                </a:lnTo>
                <a:lnTo>
                  <a:pt x="410591" y="381380"/>
                </a:lnTo>
                <a:lnTo>
                  <a:pt x="373506" y="391413"/>
                </a:lnTo>
                <a:lnTo>
                  <a:pt x="303022" y="412876"/>
                </a:lnTo>
                <a:lnTo>
                  <a:pt x="238125" y="436371"/>
                </a:lnTo>
                <a:lnTo>
                  <a:pt x="179578" y="461390"/>
                </a:lnTo>
                <a:lnTo>
                  <a:pt x="127889" y="488060"/>
                </a:lnTo>
                <a:lnTo>
                  <a:pt x="83820" y="516000"/>
                </a:lnTo>
                <a:lnTo>
                  <a:pt x="48260" y="544829"/>
                </a:lnTo>
                <a:lnTo>
                  <a:pt x="30118" y="565985"/>
                </a:lnTo>
                <a:lnTo>
                  <a:pt x="41916" y="571038"/>
                </a:lnTo>
                <a:lnTo>
                  <a:pt x="43382" y="568324"/>
                </a:lnTo>
                <a:lnTo>
                  <a:pt x="43053" y="568324"/>
                </a:lnTo>
                <a:lnTo>
                  <a:pt x="44069" y="567054"/>
                </a:lnTo>
                <a:lnTo>
                  <a:pt x="44256" y="567054"/>
                </a:lnTo>
                <a:lnTo>
                  <a:pt x="49790" y="561212"/>
                </a:lnTo>
                <a:lnTo>
                  <a:pt x="49657" y="561212"/>
                </a:lnTo>
                <a:lnTo>
                  <a:pt x="57023" y="553973"/>
                </a:lnTo>
                <a:lnTo>
                  <a:pt x="72859" y="540257"/>
                </a:lnTo>
                <a:lnTo>
                  <a:pt x="91103" y="526414"/>
                </a:lnTo>
                <a:lnTo>
                  <a:pt x="111887" y="512444"/>
                </a:lnTo>
                <a:lnTo>
                  <a:pt x="112051" y="512444"/>
                </a:lnTo>
                <a:lnTo>
                  <a:pt x="134239" y="498982"/>
                </a:lnTo>
                <a:lnTo>
                  <a:pt x="134456" y="498982"/>
                </a:lnTo>
                <a:lnTo>
                  <a:pt x="158750" y="485901"/>
                </a:lnTo>
                <a:lnTo>
                  <a:pt x="185039" y="472947"/>
                </a:lnTo>
                <a:lnTo>
                  <a:pt x="184785" y="472947"/>
                </a:lnTo>
                <a:lnTo>
                  <a:pt x="213106" y="460374"/>
                </a:lnTo>
                <a:lnTo>
                  <a:pt x="242824" y="448055"/>
                </a:lnTo>
                <a:lnTo>
                  <a:pt x="243032" y="448055"/>
                </a:lnTo>
                <a:lnTo>
                  <a:pt x="274193" y="436244"/>
                </a:lnTo>
                <a:lnTo>
                  <a:pt x="274432" y="436244"/>
                </a:lnTo>
                <a:lnTo>
                  <a:pt x="307086" y="424941"/>
                </a:lnTo>
                <a:lnTo>
                  <a:pt x="341375" y="414019"/>
                </a:lnTo>
                <a:lnTo>
                  <a:pt x="377063" y="403605"/>
                </a:lnTo>
                <a:lnTo>
                  <a:pt x="376809" y="403605"/>
                </a:lnTo>
                <a:lnTo>
                  <a:pt x="413766" y="393699"/>
                </a:lnTo>
                <a:lnTo>
                  <a:pt x="451866" y="384301"/>
                </a:lnTo>
                <a:lnTo>
                  <a:pt x="490981" y="375538"/>
                </a:lnTo>
                <a:lnTo>
                  <a:pt x="530860" y="367283"/>
                </a:lnTo>
                <a:lnTo>
                  <a:pt x="571880" y="359790"/>
                </a:lnTo>
                <a:lnTo>
                  <a:pt x="613537" y="352932"/>
                </a:lnTo>
                <a:lnTo>
                  <a:pt x="655827" y="346836"/>
                </a:lnTo>
                <a:lnTo>
                  <a:pt x="698880" y="341375"/>
                </a:lnTo>
                <a:lnTo>
                  <a:pt x="742569" y="336676"/>
                </a:lnTo>
                <a:lnTo>
                  <a:pt x="786511" y="332739"/>
                </a:lnTo>
                <a:lnTo>
                  <a:pt x="830706" y="329691"/>
                </a:lnTo>
                <a:lnTo>
                  <a:pt x="875411" y="327405"/>
                </a:lnTo>
                <a:lnTo>
                  <a:pt x="920115" y="326135"/>
                </a:lnTo>
                <a:lnTo>
                  <a:pt x="1009776" y="325119"/>
                </a:lnTo>
                <a:lnTo>
                  <a:pt x="1054862" y="323722"/>
                </a:lnTo>
                <a:lnTo>
                  <a:pt x="1099693" y="321563"/>
                </a:lnTo>
                <a:lnTo>
                  <a:pt x="1144270" y="318388"/>
                </a:lnTo>
                <a:lnTo>
                  <a:pt x="1188466" y="314451"/>
                </a:lnTo>
                <a:lnTo>
                  <a:pt x="1232408" y="309752"/>
                </a:lnTo>
                <a:lnTo>
                  <a:pt x="1275588" y="304291"/>
                </a:lnTo>
                <a:lnTo>
                  <a:pt x="1292134" y="301878"/>
                </a:lnTo>
                <a:lnTo>
                  <a:pt x="1187196" y="301878"/>
                </a:lnTo>
                <a:close/>
              </a:path>
              <a:path w="1931034" h="638175">
                <a:moveTo>
                  <a:pt x="44069" y="567054"/>
                </a:moveTo>
                <a:lnTo>
                  <a:pt x="43053" y="568324"/>
                </a:lnTo>
                <a:lnTo>
                  <a:pt x="43820" y="567514"/>
                </a:lnTo>
                <a:lnTo>
                  <a:pt x="44069" y="567054"/>
                </a:lnTo>
                <a:close/>
              </a:path>
              <a:path w="1931034" h="638175">
                <a:moveTo>
                  <a:pt x="43820" y="567514"/>
                </a:moveTo>
                <a:lnTo>
                  <a:pt x="43053" y="568324"/>
                </a:lnTo>
                <a:lnTo>
                  <a:pt x="43382" y="568324"/>
                </a:lnTo>
                <a:lnTo>
                  <a:pt x="43820" y="567514"/>
                </a:lnTo>
                <a:close/>
              </a:path>
              <a:path w="1931034" h="638175">
                <a:moveTo>
                  <a:pt x="44256" y="567054"/>
                </a:moveTo>
                <a:lnTo>
                  <a:pt x="44069" y="567054"/>
                </a:lnTo>
                <a:lnTo>
                  <a:pt x="43820" y="567514"/>
                </a:lnTo>
                <a:lnTo>
                  <a:pt x="44256" y="567054"/>
                </a:lnTo>
                <a:close/>
              </a:path>
              <a:path w="1931034" h="638175">
                <a:moveTo>
                  <a:pt x="49911" y="561085"/>
                </a:moveTo>
                <a:lnTo>
                  <a:pt x="49657" y="561212"/>
                </a:lnTo>
                <a:lnTo>
                  <a:pt x="49790" y="561212"/>
                </a:lnTo>
                <a:close/>
              </a:path>
              <a:path w="1931034" h="638175">
                <a:moveTo>
                  <a:pt x="57080" y="553973"/>
                </a:moveTo>
                <a:lnTo>
                  <a:pt x="56642" y="554354"/>
                </a:lnTo>
                <a:lnTo>
                  <a:pt x="57080" y="553973"/>
                </a:lnTo>
                <a:close/>
              </a:path>
              <a:path w="1931034" h="638175">
                <a:moveTo>
                  <a:pt x="73152" y="540003"/>
                </a:moveTo>
                <a:lnTo>
                  <a:pt x="72771" y="540257"/>
                </a:lnTo>
                <a:lnTo>
                  <a:pt x="73152" y="540003"/>
                </a:lnTo>
                <a:close/>
              </a:path>
              <a:path w="1931034" h="638175">
                <a:moveTo>
                  <a:pt x="91440" y="526160"/>
                </a:moveTo>
                <a:lnTo>
                  <a:pt x="91059" y="526414"/>
                </a:lnTo>
                <a:lnTo>
                  <a:pt x="91440" y="526160"/>
                </a:lnTo>
                <a:close/>
              </a:path>
              <a:path w="1931034" h="638175">
                <a:moveTo>
                  <a:pt x="112051" y="512444"/>
                </a:moveTo>
                <a:lnTo>
                  <a:pt x="111887" y="512444"/>
                </a:lnTo>
                <a:lnTo>
                  <a:pt x="111633" y="512698"/>
                </a:lnTo>
                <a:lnTo>
                  <a:pt x="112051" y="512444"/>
                </a:lnTo>
                <a:close/>
              </a:path>
              <a:path w="1931034" h="638175">
                <a:moveTo>
                  <a:pt x="134456" y="498982"/>
                </a:moveTo>
                <a:lnTo>
                  <a:pt x="134239" y="498982"/>
                </a:lnTo>
                <a:lnTo>
                  <a:pt x="133985" y="499236"/>
                </a:lnTo>
                <a:lnTo>
                  <a:pt x="134456" y="498982"/>
                </a:lnTo>
                <a:close/>
              </a:path>
              <a:path w="1931034" h="638175">
                <a:moveTo>
                  <a:pt x="243032" y="448055"/>
                </a:moveTo>
                <a:lnTo>
                  <a:pt x="242824" y="448055"/>
                </a:lnTo>
                <a:lnTo>
                  <a:pt x="242697" y="448182"/>
                </a:lnTo>
                <a:lnTo>
                  <a:pt x="243032" y="448055"/>
                </a:lnTo>
                <a:close/>
              </a:path>
              <a:path w="1931034" h="638175">
                <a:moveTo>
                  <a:pt x="274432" y="436244"/>
                </a:moveTo>
                <a:lnTo>
                  <a:pt x="274193" y="436244"/>
                </a:lnTo>
                <a:lnTo>
                  <a:pt x="274432" y="436244"/>
                </a:lnTo>
                <a:close/>
              </a:path>
              <a:path w="1931034" h="638175">
                <a:moveTo>
                  <a:pt x="1798010" y="152653"/>
                </a:moveTo>
                <a:lnTo>
                  <a:pt x="1771396" y="152653"/>
                </a:lnTo>
                <a:lnTo>
                  <a:pt x="1744726" y="165607"/>
                </a:lnTo>
                <a:lnTo>
                  <a:pt x="1744979" y="165607"/>
                </a:lnTo>
                <a:lnTo>
                  <a:pt x="1716659" y="178180"/>
                </a:lnTo>
                <a:lnTo>
                  <a:pt x="1716913" y="178180"/>
                </a:lnTo>
                <a:lnTo>
                  <a:pt x="1686941" y="190499"/>
                </a:lnTo>
                <a:lnTo>
                  <a:pt x="1655572" y="202310"/>
                </a:lnTo>
                <a:lnTo>
                  <a:pt x="1622678" y="213613"/>
                </a:lnTo>
                <a:lnTo>
                  <a:pt x="1622933" y="213613"/>
                </a:lnTo>
                <a:lnTo>
                  <a:pt x="1588389" y="224535"/>
                </a:lnTo>
                <a:lnTo>
                  <a:pt x="1552828" y="234949"/>
                </a:lnTo>
                <a:lnTo>
                  <a:pt x="1515999" y="244855"/>
                </a:lnTo>
                <a:lnTo>
                  <a:pt x="1477899" y="254253"/>
                </a:lnTo>
                <a:lnTo>
                  <a:pt x="1438910" y="263016"/>
                </a:lnTo>
                <a:lnTo>
                  <a:pt x="1398904" y="271144"/>
                </a:lnTo>
                <a:lnTo>
                  <a:pt x="1357884" y="278764"/>
                </a:lnTo>
                <a:lnTo>
                  <a:pt x="1316227" y="285622"/>
                </a:lnTo>
                <a:lnTo>
                  <a:pt x="1273810" y="291718"/>
                </a:lnTo>
                <a:lnTo>
                  <a:pt x="1230884" y="297179"/>
                </a:lnTo>
                <a:lnTo>
                  <a:pt x="1187196" y="301878"/>
                </a:lnTo>
                <a:lnTo>
                  <a:pt x="1292134" y="301878"/>
                </a:lnTo>
                <a:lnTo>
                  <a:pt x="1360170" y="291210"/>
                </a:lnTo>
                <a:lnTo>
                  <a:pt x="1401318" y="283590"/>
                </a:lnTo>
                <a:lnTo>
                  <a:pt x="1441577" y="275335"/>
                </a:lnTo>
                <a:lnTo>
                  <a:pt x="1480947" y="266572"/>
                </a:lnTo>
                <a:lnTo>
                  <a:pt x="1519174" y="257174"/>
                </a:lnTo>
                <a:lnTo>
                  <a:pt x="1556385" y="247141"/>
                </a:lnTo>
                <a:lnTo>
                  <a:pt x="1626870" y="225678"/>
                </a:lnTo>
                <a:lnTo>
                  <a:pt x="1691767" y="202183"/>
                </a:lnTo>
                <a:lnTo>
                  <a:pt x="1750314" y="177164"/>
                </a:lnTo>
                <a:lnTo>
                  <a:pt x="1777111" y="163956"/>
                </a:lnTo>
                <a:lnTo>
                  <a:pt x="1798010" y="152653"/>
                </a:lnTo>
                <a:close/>
              </a:path>
              <a:path w="1931034" h="638175">
                <a:moveTo>
                  <a:pt x="1655826" y="202183"/>
                </a:moveTo>
                <a:lnTo>
                  <a:pt x="1655457" y="202310"/>
                </a:lnTo>
                <a:lnTo>
                  <a:pt x="1655826" y="202183"/>
                </a:lnTo>
                <a:close/>
              </a:path>
              <a:path w="1931034" h="638175">
                <a:moveTo>
                  <a:pt x="1687195" y="190372"/>
                </a:moveTo>
                <a:lnTo>
                  <a:pt x="1686858" y="190499"/>
                </a:lnTo>
                <a:lnTo>
                  <a:pt x="1687195" y="190372"/>
                </a:lnTo>
                <a:close/>
              </a:path>
              <a:path w="1931034" h="638175">
                <a:moveTo>
                  <a:pt x="1820249" y="139445"/>
                </a:moveTo>
                <a:lnTo>
                  <a:pt x="1795779" y="139445"/>
                </a:lnTo>
                <a:lnTo>
                  <a:pt x="1771207" y="152745"/>
                </a:lnTo>
                <a:lnTo>
                  <a:pt x="1771396" y="152653"/>
                </a:lnTo>
                <a:lnTo>
                  <a:pt x="1798010" y="152653"/>
                </a:lnTo>
                <a:lnTo>
                  <a:pt x="1802002" y="150494"/>
                </a:lnTo>
                <a:lnTo>
                  <a:pt x="1820249" y="139445"/>
                </a:lnTo>
                <a:close/>
              </a:path>
              <a:path w="1931034" h="638175">
                <a:moveTo>
                  <a:pt x="1818259" y="125856"/>
                </a:moveTo>
                <a:lnTo>
                  <a:pt x="1795526" y="139572"/>
                </a:lnTo>
                <a:lnTo>
                  <a:pt x="1795779" y="139445"/>
                </a:lnTo>
                <a:lnTo>
                  <a:pt x="1820249" y="139445"/>
                </a:lnTo>
                <a:lnTo>
                  <a:pt x="1824863" y="136651"/>
                </a:lnTo>
                <a:lnTo>
                  <a:pt x="1840627" y="126110"/>
                </a:lnTo>
                <a:lnTo>
                  <a:pt x="1818004" y="126110"/>
                </a:lnTo>
                <a:lnTo>
                  <a:pt x="1818259" y="125856"/>
                </a:lnTo>
                <a:close/>
              </a:path>
              <a:path w="1931034" h="638175">
                <a:moveTo>
                  <a:pt x="1873123" y="84200"/>
                </a:moveTo>
                <a:lnTo>
                  <a:pt x="1856740" y="98551"/>
                </a:lnTo>
                <a:lnTo>
                  <a:pt x="1838452" y="112394"/>
                </a:lnTo>
                <a:lnTo>
                  <a:pt x="1818004" y="126110"/>
                </a:lnTo>
                <a:lnTo>
                  <a:pt x="1840627" y="126110"/>
                </a:lnTo>
                <a:lnTo>
                  <a:pt x="1881631" y="93725"/>
                </a:lnTo>
                <a:lnTo>
                  <a:pt x="1890763" y="84581"/>
                </a:lnTo>
                <a:lnTo>
                  <a:pt x="1872869" y="84581"/>
                </a:lnTo>
                <a:lnTo>
                  <a:pt x="1873123" y="84200"/>
                </a:lnTo>
                <a:close/>
              </a:path>
              <a:path w="1931034" h="638175">
                <a:moveTo>
                  <a:pt x="1838705" y="112140"/>
                </a:moveTo>
                <a:lnTo>
                  <a:pt x="1838329" y="112394"/>
                </a:lnTo>
                <a:lnTo>
                  <a:pt x="1838705" y="112140"/>
                </a:lnTo>
                <a:close/>
              </a:path>
              <a:path w="1931034" h="638175">
                <a:moveTo>
                  <a:pt x="1856994" y="98297"/>
                </a:moveTo>
                <a:lnTo>
                  <a:pt x="1856659" y="98551"/>
                </a:lnTo>
                <a:lnTo>
                  <a:pt x="1856994" y="98297"/>
                </a:lnTo>
                <a:close/>
              </a:path>
              <a:path w="1931034" h="638175">
                <a:moveTo>
                  <a:pt x="1897317" y="77342"/>
                </a:moveTo>
                <a:lnTo>
                  <a:pt x="1880235" y="77342"/>
                </a:lnTo>
                <a:lnTo>
                  <a:pt x="1872869" y="84581"/>
                </a:lnTo>
                <a:lnTo>
                  <a:pt x="1890763" y="84581"/>
                </a:lnTo>
                <a:lnTo>
                  <a:pt x="1896110" y="78739"/>
                </a:lnTo>
                <a:lnTo>
                  <a:pt x="1897317" y="77342"/>
                </a:lnTo>
                <a:close/>
              </a:path>
              <a:path w="1931034" h="638175">
                <a:moveTo>
                  <a:pt x="1903353" y="70230"/>
                </a:moveTo>
                <a:lnTo>
                  <a:pt x="1886712" y="70230"/>
                </a:lnTo>
                <a:lnTo>
                  <a:pt x="1879980" y="77469"/>
                </a:lnTo>
                <a:lnTo>
                  <a:pt x="1880235" y="77342"/>
                </a:lnTo>
                <a:lnTo>
                  <a:pt x="1897317" y="77342"/>
                </a:lnTo>
                <a:lnTo>
                  <a:pt x="1902587" y="71246"/>
                </a:lnTo>
                <a:lnTo>
                  <a:pt x="1903353" y="70230"/>
                </a:lnTo>
                <a:close/>
              </a:path>
              <a:path w="1931034" h="638175">
                <a:moveTo>
                  <a:pt x="1908682" y="63118"/>
                </a:moveTo>
                <a:lnTo>
                  <a:pt x="1892808" y="63118"/>
                </a:lnTo>
                <a:lnTo>
                  <a:pt x="1886585" y="70357"/>
                </a:lnTo>
                <a:lnTo>
                  <a:pt x="1886712" y="70230"/>
                </a:lnTo>
                <a:lnTo>
                  <a:pt x="1903353" y="70230"/>
                </a:lnTo>
                <a:lnTo>
                  <a:pt x="1908513" y="63372"/>
                </a:lnTo>
                <a:lnTo>
                  <a:pt x="1908682" y="63118"/>
                </a:lnTo>
                <a:close/>
              </a:path>
              <a:path w="1931034" h="638175">
                <a:moveTo>
                  <a:pt x="1917631" y="48894"/>
                </a:moveTo>
                <a:lnTo>
                  <a:pt x="1902968" y="48894"/>
                </a:lnTo>
                <a:lnTo>
                  <a:pt x="1898015" y="56260"/>
                </a:lnTo>
                <a:lnTo>
                  <a:pt x="1892553" y="63372"/>
                </a:lnTo>
                <a:lnTo>
                  <a:pt x="1892808" y="63118"/>
                </a:lnTo>
                <a:lnTo>
                  <a:pt x="1908682" y="63118"/>
                </a:lnTo>
                <a:lnTo>
                  <a:pt x="1913509" y="55879"/>
                </a:lnTo>
                <a:lnTo>
                  <a:pt x="1917631" y="48894"/>
                </a:lnTo>
                <a:close/>
              </a:path>
              <a:path w="1931034" h="638175">
                <a:moveTo>
                  <a:pt x="1898142" y="56006"/>
                </a:moveTo>
                <a:lnTo>
                  <a:pt x="1897949" y="56260"/>
                </a:lnTo>
                <a:lnTo>
                  <a:pt x="1898142" y="56006"/>
                </a:lnTo>
                <a:close/>
              </a:path>
              <a:path w="1931034" h="638175">
                <a:moveTo>
                  <a:pt x="1926667" y="27812"/>
                </a:moveTo>
                <a:lnTo>
                  <a:pt x="1913381" y="27812"/>
                </a:lnTo>
                <a:lnTo>
                  <a:pt x="1910334" y="35305"/>
                </a:lnTo>
                <a:lnTo>
                  <a:pt x="1906777" y="42163"/>
                </a:lnTo>
                <a:lnTo>
                  <a:pt x="1902726" y="49254"/>
                </a:lnTo>
                <a:lnTo>
                  <a:pt x="1902968" y="48894"/>
                </a:lnTo>
                <a:lnTo>
                  <a:pt x="1917631" y="48894"/>
                </a:lnTo>
                <a:lnTo>
                  <a:pt x="1918080" y="48132"/>
                </a:lnTo>
                <a:lnTo>
                  <a:pt x="1922018" y="40385"/>
                </a:lnTo>
                <a:lnTo>
                  <a:pt x="1925193" y="32384"/>
                </a:lnTo>
                <a:lnTo>
                  <a:pt x="1926667" y="27812"/>
                </a:lnTo>
                <a:close/>
              </a:path>
              <a:path w="1931034" h="638175">
                <a:moveTo>
                  <a:pt x="1906904" y="41909"/>
                </a:moveTo>
                <a:lnTo>
                  <a:pt x="1906760" y="42163"/>
                </a:lnTo>
                <a:lnTo>
                  <a:pt x="1906904" y="41909"/>
                </a:lnTo>
                <a:close/>
              </a:path>
              <a:path w="1931034" h="638175">
                <a:moveTo>
                  <a:pt x="1910461" y="34797"/>
                </a:moveTo>
                <a:lnTo>
                  <a:pt x="1910207" y="35305"/>
                </a:lnTo>
                <a:lnTo>
                  <a:pt x="1910461" y="34797"/>
                </a:lnTo>
                <a:close/>
              </a:path>
              <a:path w="1931034" h="638175">
                <a:moveTo>
                  <a:pt x="1928551" y="20827"/>
                </a:moveTo>
                <a:lnTo>
                  <a:pt x="1915541" y="20827"/>
                </a:lnTo>
                <a:lnTo>
                  <a:pt x="1915414" y="21335"/>
                </a:lnTo>
                <a:lnTo>
                  <a:pt x="1913127" y="28193"/>
                </a:lnTo>
                <a:lnTo>
                  <a:pt x="1913381" y="27812"/>
                </a:lnTo>
                <a:lnTo>
                  <a:pt x="1926667" y="27812"/>
                </a:lnTo>
                <a:lnTo>
                  <a:pt x="1927733" y="24510"/>
                </a:lnTo>
                <a:lnTo>
                  <a:pt x="1928551" y="20827"/>
                </a:lnTo>
                <a:close/>
              </a:path>
              <a:path w="1931034" h="638175">
                <a:moveTo>
                  <a:pt x="1915524" y="20878"/>
                </a:moveTo>
                <a:lnTo>
                  <a:pt x="1915374" y="21335"/>
                </a:lnTo>
                <a:lnTo>
                  <a:pt x="1915524" y="20878"/>
                </a:lnTo>
                <a:close/>
              </a:path>
              <a:path w="1931034" h="638175">
                <a:moveTo>
                  <a:pt x="1929868" y="13969"/>
                </a:moveTo>
                <a:lnTo>
                  <a:pt x="1917192" y="13969"/>
                </a:lnTo>
                <a:lnTo>
                  <a:pt x="1915524" y="20878"/>
                </a:lnTo>
                <a:lnTo>
                  <a:pt x="1928551" y="20827"/>
                </a:lnTo>
                <a:lnTo>
                  <a:pt x="1929511" y="16509"/>
                </a:lnTo>
                <a:lnTo>
                  <a:pt x="1929868" y="13969"/>
                </a:lnTo>
                <a:close/>
              </a:path>
              <a:path w="1931034" h="638175">
                <a:moveTo>
                  <a:pt x="1918462" y="0"/>
                </a:moveTo>
                <a:lnTo>
                  <a:pt x="1918080" y="7492"/>
                </a:lnTo>
                <a:lnTo>
                  <a:pt x="1917065" y="14477"/>
                </a:lnTo>
                <a:lnTo>
                  <a:pt x="1917192" y="13969"/>
                </a:lnTo>
                <a:lnTo>
                  <a:pt x="1929868" y="13969"/>
                </a:lnTo>
                <a:lnTo>
                  <a:pt x="1930653" y="8381"/>
                </a:lnTo>
                <a:lnTo>
                  <a:pt x="1931035" y="761"/>
                </a:lnTo>
                <a:lnTo>
                  <a:pt x="1918462" y="0"/>
                </a:lnTo>
                <a:close/>
              </a:path>
              <a:path w="1931034" h="638175">
                <a:moveTo>
                  <a:pt x="1918080" y="6984"/>
                </a:moveTo>
                <a:lnTo>
                  <a:pt x="1918012" y="7492"/>
                </a:lnTo>
                <a:lnTo>
                  <a:pt x="1918080" y="698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5" name="Title 44">
            <a:extLst>
              <a:ext uri="{FF2B5EF4-FFF2-40B4-BE49-F238E27FC236}">
                <a16:creationId xmlns:a16="http://schemas.microsoft.com/office/drawing/2014/main" id="{69BB18FE-698B-4D38-9BCC-3FE181563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984885"/>
          </a:xfrm>
        </p:spPr>
        <p:txBody>
          <a:bodyPr/>
          <a:lstStyle/>
          <a:p>
            <a:r>
              <a:rPr lang="en-US" sz="3200" b="0" spc="4" dirty="0">
                <a:latin typeface="Calibri"/>
                <a:cs typeface="Calibri"/>
              </a:rPr>
              <a:t>The</a:t>
            </a:r>
            <a:r>
              <a:rPr lang="en-US" sz="3200" b="0" spc="8" dirty="0">
                <a:latin typeface="Calibri"/>
                <a:cs typeface="Calibri"/>
              </a:rPr>
              <a:t> </a:t>
            </a:r>
            <a:r>
              <a:rPr lang="en-US" sz="3200" b="0" spc="4" dirty="0">
                <a:latin typeface="Calibri"/>
                <a:cs typeface="Calibri"/>
              </a:rPr>
              <a:t>Transformer</a:t>
            </a:r>
            <a:r>
              <a:rPr lang="en-US" sz="3200" b="0" spc="-4" dirty="0">
                <a:latin typeface="Calibri"/>
                <a:cs typeface="Calibri"/>
              </a:rPr>
              <a:t> </a:t>
            </a:r>
            <a:r>
              <a:rPr lang="en-US" sz="3200" b="0" spc="4" dirty="0">
                <a:latin typeface="Calibri"/>
                <a:cs typeface="Calibri"/>
              </a:rPr>
              <a:t>Encoder:</a:t>
            </a:r>
            <a:r>
              <a:rPr lang="en-US" sz="3200" b="0" spc="19" dirty="0">
                <a:latin typeface="Calibri"/>
                <a:cs typeface="Calibri"/>
              </a:rPr>
              <a:t> </a:t>
            </a:r>
            <a:br>
              <a:rPr lang="en-US" sz="3200" b="0" spc="19" dirty="0">
                <a:latin typeface="Calibri"/>
                <a:cs typeface="Calibri"/>
              </a:rPr>
            </a:br>
            <a:r>
              <a:rPr lang="en-US" sz="3200" spc="4" dirty="0"/>
              <a:t>Cross-attention</a:t>
            </a:r>
            <a:r>
              <a:rPr lang="en-US" sz="3200" spc="38" dirty="0"/>
              <a:t> </a:t>
            </a:r>
            <a:r>
              <a:rPr lang="en-US" sz="3200" spc="4" dirty="0"/>
              <a:t>(details)</a:t>
            </a:r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F88D47A-E2CE-407C-BEAE-1957A382CF0A}"/>
              </a:ext>
            </a:extLst>
          </p:cNvPr>
          <p:cNvSpPr txBox="1"/>
          <p:nvPr/>
        </p:nvSpPr>
        <p:spPr>
          <a:xfrm>
            <a:off x="0" y="6581001"/>
            <a:ext cx="930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Hewitt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1340" y="438149"/>
            <a:ext cx="7804737" cy="472980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3000" dirty="0">
                <a:solidFill>
                  <a:srgbClr val="3A87FF"/>
                </a:solidFill>
              </a:rPr>
              <a:t>Representing words as discrete symbols</a:t>
            </a:r>
            <a:endParaRPr sz="3000" dirty="0"/>
          </a:p>
        </p:txBody>
      </p:sp>
      <p:sp>
        <p:nvSpPr>
          <p:cNvPr id="3" name="object 3"/>
          <p:cNvSpPr txBox="1"/>
          <p:nvPr/>
        </p:nvSpPr>
        <p:spPr>
          <a:xfrm>
            <a:off x="631340" y="1310416"/>
            <a:ext cx="8001383" cy="717390"/>
          </a:xfrm>
          <a:prstGeom prst="rect">
            <a:avLst/>
          </a:prstGeom>
        </p:spPr>
        <p:txBody>
          <a:bodyPr vert="horz" wrap="square" lIns="0" tIns="24652" rIns="0" bIns="0" rtlCol="0">
            <a:spAutoFit/>
          </a:bodyPr>
          <a:lstStyle/>
          <a:p>
            <a:pPr marL="11206" marR="4483" lvl="0" indent="0" algn="l" defTabSz="806867" rtl="0" eaLnBrk="1" fontAlgn="auto" latinLnBrk="0" hangingPunct="1">
              <a:lnSpc>
                <a:spcPts val="2735"/>
              </a:lnSpc>
              <a:spcBef>
                <a:spcPts val="1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94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 traditional NLP, we regard words as discrete symbols:  </a:t>
            </a:r>
            <a:r>
              <a:rPr kumimoji="0" sz="2294" b="0" i="0" u="none" strike="noStrike" kern="1200" cap="none" normalizeH="0" noProof="0" dirty="0">
                <a:ln>
                  <a:noFill/>
                </a:ln>
                <a:solidFill>
                  <a:srgbClr val="3A87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hotel</a:t>
            </a:r>
            <a:r>
              <a:rPr kumimoji="0" sz="2294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, </a:t>
            </a:r>
            <a:r>
              <a:rPr kumimoji="0" sz="2294" b="0" i="0" u="none" strike="noStrike" kern="1200" cap="none" normalizeH="0" noProof="0" dirty="0">
                <a:ln>
                  <a:noFill/>
                </a:ln>
                <a:solidFill>
                  <a:srgbClr val="3A87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conference</a:t>
            </a:r>
            <a:r>
              <a:rPr kumimoji="0" sz="2294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, </a:t>
            </a:r>
            <a:r>
              <a:rPr kumimoji="0" sz="2294" b="0" i="0" u="none" strike="noStrike" kern="1200" cap="none" normalizeH="0" noProof="0" dirty="0">
                <a:ln>
                  <a:noFill/>
                </a:ln>
                <a:solidFill>
                  <a:srgbClr val="3A87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motel </a:t>
            </a:r>
            <a:r>
              <a:rPr kumimoji="0" sz="2294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– a </a:t>
            </a:r>
            <a:r>
              <a:rPr kumimoji="0" sz="2294" b="0" i="0" u="none" strike="noStrike" kern="1200" cap="none" normalizeH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localist </a:t>
            </a:r>
            <a:r>
              <a:rPr kumimoji="0" sz="2294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representation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31340" y="3125770"/>
            <a:ext cx="8080041" cy="2191464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94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Words can be represented by </a:t>
            </a:r>
            <a:r>
              <a:rPr kumimoji="0" sz="2294" b="0" i="0" u="none" strike="noStrike" kern="1200" cap="none" normalizeH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one-hot </a:t>
            </a:r>
            <a:r>
              <a:rPr kumimoji="0" sz="2294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vectors:</a:t>
            </a:r>
          </a:p>
          <a:p>
            <a:pPr marL="162494" marR="0" lvl="0" indent="0" algn="ctr" defTabSz="806867" rtl="0" eaLnBrk="1" fontAlgn="auto" latinLnBrk="0" hangingPunct="1">
              <a:lnSpc>
                <a:spcPts val="2744"/>
              </a:lnSpc>
              <a:spcBef>
                <a:spcPts val="16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94" b="0" i="0" u="none" strike="noStrike" kern="1200" cap="none" normalizeH="0" noProof="0" dirty="0">
                <a:ln>
                  <a:noFill/>
                </a:ln>
                <a:solidFill>
                  <a:srgbClr val="3A87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motel = [0 0 0 0 0 0 0 0 0 0 1 0 0 0 0]</a:t>
            </a:r>
            <a:endParaRPr kumimoji="0" sz="2294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224690" marR="0" lvl="0" indent="0" algn="ctr" defTabSz="806867" rtl="0" eaLnBrk="1" fontAlgn="auto" latinLnBrk="0" hangingPunct="1">
              <a:lnSpc>
                <a:spcPts val="2744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94" b="0" i="0" u="none" strike="noStrike" kern="1200" cap="none" normalizeH="0" noProof="0" dirty="0">
                <a:ln>
                  <a:noFill/>
                </a:ln>
                <a:solidFill>
                  <a:srgbClr val="3A87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hotel = [0 0 0 0 0 0 0 1 0 0 0 0 0 0 0]</a:t>
            </a:r>
            <a:endParaRPr kumimoji="0" sz="2294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4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62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94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Vector dimension = number of words in vocab (e.g. 500,000)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48140" y="2445784"/>
            <a:ext cx="2389654" cy="288070"/>
          </a:xfrm>
          <a:prstGeom prst="rect">
            <a:avLst/>
          </a:prstGeom>
          <a:ln w="20319">
            <a:solidFill>
              <a:srgbClr val="BB57BE"/>
            </a:solidFill>
          </a:ln>
        </p:spPr>
        <p:txBody>
          <a:bodyPr vert="horz" wrap="square" lIns="0" tIns="29696" rIns="0" bIns="0" rtlCol="0">
            <a:spAutoFit/>
          </a:bodyPr>
          <a:lstStyle/>
          <a:p>
            <a:pPr marL="85730" marR="0" lvl="0" indent="0" algn="l" defTabSz="806867" rtl="0" eaLnBrk="1" fontAlgn="auto" latinLnBrk="0" hangingPunct="1">
              <a:lnSpc>
                <a:spcPct val="100000"/>
              </a:lnSpc>
              <a:spcBef>
                <a:spcPts val="23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77" b="0" i="0" u="none" strike="noStrike" kern="1200" cap="none" spc="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Means </a:t>
            </a:r>
            <a:r>
              <a:rPr kumimoji="0" sz="1677" b="0" i="0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one </a:t>
            </a:r>
            <a:r>
              <a:rPr kumimoji="0" sz="1677" b="0" i="0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1, </a:t>
            </a:r>
            <a:r>
              <a:rPr kumimoji="0" sz="1677" b="0" i="0" u="none" strike="noStrike" kern="1200" cap="none" spc="-7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the </a:t>
            </a:r>
            <a:r>
              <a:rPr kumimoji="0" sz="1677" b="0" i="0" u="none" strike="noStrike" kern="1200" cap="none" spc="-7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rest</a:t>
            </a:r>
            <a:r>
              <a:rPr kumimoji="0" sz="1677" b="0" i="0" u="none" strike="noStrike" kern="1200" cap="none" spc="-38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lang="en-US" sz="1677" b="0" i="0" u="none" strike="noStrike" kern="1200" cap="none" spc="-38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   </a:t>
            </a:r>
            <a:r>
              <a:rPr kumimoji="0" sz="1677" b="0" i="0" u="none" strike="noStrike" kern="120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0s</a:t>
            </a:r>
            <a:endParaRPr kumimoji="0" sz="167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07096" y="2793391"/>
            <a:ext cx="71718" cy="410696"/>
          </a:xfrm>
          <a:custGeom>
            <a:avLst/>
            <a:gdLst/>
            <a:ahLst/>
            <a:cxnLst/>
            <a:rect l="l" t="t" r="r" b="b"/>
            <a:pathLst>
              <a:path w="81279" h="465454">
                <a:moveTo>
                  <a:pt x="30479" y="383794"/>
                </a:moveTo>
                <a:lnTo>
                  <a:pt x="0" y="383794"/>
                </a:lnTo>
                <a:lnTo>
                  <a:pt x="40639" y="465074"/>
                </a:lnTo>
                <a:lnTo>
                  <a:pt x="74504" y="397344"/>
                </a:lnTo>
                <a:lnTo>
                  <a:pt x="30479" y="397344"/>
                </a:lnTo>
                <a:lnTo>
                  <a:pt x="30479" y="383794"/>
                </a:lnTo>
                <a:close/>
              </a:path>
              <a:path w="81279" h="465454">
                <a:moveTo>
                  <a:pt x="50800" y="0"/>
                </a:moveTo>
                <a:lnTo>
                  <a:pt x="30479" y="0"/>
                </a:lnTo>
                <a:lnTo>
                  <a:pt x="30479" y="397344"/>
                </a:lnTo>
                <a:lnTo>
                  <a:pt x="50800" y="397344"/>
                </a:lnTo>
                <a:lnTo>
                  <a:pt x="50800" y="0"/>
                </a:lnTo>
                <a:close/>
              </a:path>
              <a:path w="81279" h="465454">
                <a:moveTo>
                  <a:pt x="81279" y="383794"/>
                </a:moveTo>
                <a:lnTo>
                  <a:pt x="50800" y="383794"/>
                </a:lnTo>
                <a:lnTo>
                  <a:pt x="50800" y="397344"/>
                </a:lnTo>
                <a:lnTo>
                  <a:pt x="74504" y="397344"/>
                </a:lnTo>
                <a:lnTo>
                  <a:pt x="81279" y="383794"/>
                </a:lnTo>
                <a:close/>
              </a:path>
            </a:pathLst>
          </a:custGeom>
          <a:solidFill>
            <a:srgbClr val="BB57BE"/>
          </a:solid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824CBB-C227-4045-B980-B6022C5246BB}"/>
              </a:ext>
            </a:extLst>
          </p:cNvPr>
          <p:cNvSpPr txBox="1"/>
          <p:nvPr/>
        </p:nvSpPr>
        <p:spPr>
          <a:xfrm>
            <a:off x="0" y="6581001"/>
            <a:ext cx="1503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Christopher Manning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7321" y="1674857"/>
            <a:ext cx="6747034" cy="2493952"/>
          </a:xfrm>
          <a:prstGeom prst="rect">
            <a:avLst/>
          </a:prstGeom>
        </p:spPr>
        <p:txBody>
          <a:bodyPr vert="horz" wrap="square" lIns="0" tIns="61913" rIns="0" bIns="0" rtlCol="0">
            <a:spAutoFit/>
          </a:bodyPr>
          <a:lstStyle/>
          <a:p>
            <a:pPr marL="266700" indent="-257651">
              <a:spcBef>
                <a:spcPts val="488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7176" algn="l"/>
              </a:tabLst>
            </a:pPr>
            <a:r>
              <a:rPr sz="1725" b="1" spc="-4" dirty="0">
                <a:latin typeface="Calibri"/>
                <a:cs typeface="Calibri"/>
              </a:rPr>
              <a:t>Quadratic</a:t>
            </a:r>
            <a:r>
              <a:rPr sz="1725" b="1" spc="-19" dirty="0">
                <a:latin typeface="Calibri"/>
                <a:cs typeface="Calibri"/>
              </a:rPr>
              <a:t> </a:t>
            </a:r>
            <a:r>
              <a:rPr sz="1725" b="1" spc="-4" dirty="0">
                <a:latin typeface="Calibri"/>
                <a:cs typeface="Calibri"/>
              </a:rPr>
              <a:t>compute</a:t>
            </a:r>
            <a:r>
              <a:rPr sz="1725" b="1" spc="8" dirty="0">
                <a:latin typeface="Calibri"/>
                <a:cs typeface="Calibri"/>
              </a:rPr>
              <a:t> </a:t>
            </a:r>
            <a:r>
              <a:rPr sz="1725" b="1" dirty="0">
                <a:latin typeface="Calibri"/>
                <a:cs typeface="Calibri"/>
              </a:rPr>
              <a:t>in self-attention</a:t>
            </a:r>
            <a:r>
              <a:rPr sz="1725" dirty="0">
                <a:latin typeface="Calibri"/>
                <a:cs typeface="Calibri"/>
              </a:rPr>
              <a:t>:</a:t>
            </a:r>
          </a:p>
          <a:p>
            <a:pPr marL="523875" lvl="1" indent="-171926">
              <a:spcBef>
                <a:spcPts val="416"/>
              </a:spcBef>
              <a:buClr>
                <a:srgbClr val="007B92"/>
              </a:buClr>
              <a:buFont typeface="Times New Roman"/>
              <a:buChar char="•"/>
              <a:tabLst>
                <a:tab pos="524351" algn="l"/>
              </a:tabLst>
            </a:pPr>
            <a:r>
              <a:rPr sz="1725" spc="-4" dirty="0">
                <a:latin typeface="Calibri"/>
                <a:cs typeface="Calibri"/>
              </a:rPr>
              <a:t>Computing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all</a:t>
            </a:r>
            <a:r>
              <a:rPr sz="1725" spc="-11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pairs of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interactions means </a:t>
            </a:r>
            <a:r>
              <a:rPr sz="1725" spc="-4" dirty="0">
                <a:latin typeface="Calibri"/>
                <a:cs typeface="Calibri"/>
              </a:rPr>
              <a:t>our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computation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grows</a:t>
            </a:r>
          </a:p>
          <a:p>
            <a:pPr marL="523875"/>
            <a:r>
              <a:rPr sz="1725" b="1" dirty="0">
                <a:latin typeface="Calibri"/>
                <a:cs typeface="Calibri"/>
              </a:rPr>
              <a:t>quadratically</a:t>
            </a:r>
            <a:r>
              <a:rPr sz="1725" b="1" spc="-23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with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the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sequence</a:t>
            </a:r>
            <a:r>
              <a:rPr sz="1725" spc="-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length!</a:t>
            </a:r>
          </a:p>
          <a:p>
            <a:pPr marL="523875" lvl="1" indent="-171926">
              <a:spcBef>
                <a:spcPts val="416"/>
              </a:spcBef>
              <a:buClr>
                <a:srgbClr val="007B92"/>
              </a:buClr>
              <a:buFont typeface="Times New Roman"/>
              <a:buChar char="•"/>
              <a:tabLst>
                <a:tab pos="524351" algn="l"/>
              </a:tabLst>
            </a:pPr>
            <a:r>
              <a:rPr sz="1725" spc="-4" dirty="0">
                <a:latin typeface="Calibri"/>
                <a:cs typeface="Calibri"/>
              </a:rPr>
              <a:t>For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recurrent </a:t>
            </a:r>
            <a:r>
              <a:rPr sz="1725" spc="-4" dirty="0">
                <a:latin typeface="Calibri"/>
                <a:cs typeface="Calibri"/>
              </a:rPr>
              <a:t>models,</a:t>
            </a:r>
            <a:r>
              <a:rPr sz="1725" dirty="0">
                <a:latin typeface="Calibri"/>
                <a:cs typeface="Calibri"/>
              </a:rPr>
              <a:t> it </a:t>
            </a:r>
            <a:r>
              <a:rPr sz="1725" spc="-4" dirty="0">
                <a:latin typeface="Calibri"/>
                <a:cs typeface="Calibri"/>
              </a:rPr>
              <a:t>only </a:t>
            </a:r>
            <a:r>
              <a:rPr sz="1725" dirty="0">
                <a:latin typeface="Calibri"/>
                <a:cs typeface="Calibri"/>
              </a:rPr>
              <a:t>grew linearly!</a:t>
            </a:r>
          </a:p>
          <a:p>
            <a:pPr marL="266700" indent="-257651">
              <a:spcBef>
                <a:spcPts val="413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7176" algn="l"/>
              </a:tabLst>
            </a:pPr>
            <a:r>
              <a:rPr sz="1725" b="1" spc="-4" dirty="0">
                <a:latin typeface="Calibri"/>
                <a:cs typeface="Calibri"/>
              </a:rPr>
              <a:t>Position</a:t>
            </a:r>
            <a:r>
              <a:rPr sz="1725" b="1" spc="-34" dirty="0">
                <a:latin typeface="Calibri"/>
                <a:cs typeface="Calibri"/>
              </a:rPr>
              <a:t> </a:t>
            </a:r>
            <a:r>
              <a:rPr sz="1725" b="1" dirty="0">
                <a:latin typeface="Calibri"/>
                <a:cs typeface="Calibri"/>
              </a:rPr>
              <a:t>representations</a:t>
            </a:r>
            <a:r>
              <a:rPr sz="1725" dirty="0">
                <a:latin typeface="Calibri"/>
                <a:cs typeface="Calibri"/>
              </a:rPr>
              <a:t>:</a:t>
            </a:r>
          </a:p>
          <a:p>
            <a:pPr marL="523875" lvl="1" indent="-171926">
              <a:spcBef>
                <a:spcPts val="416"/>
              </a:spcBef>
              <a:buClr>
                <a:srgbClr val="007B92"/>
              </a:buClr>
              <a:buFont typeface="Times New Roman"/>
              <a:buChar char="•"/>
              <a:tabLst>
                <a:tab pos="524351" algn="l"/>
              </a:tabLst>
            </a:pPr>
            <a:r>
              <a:rPr sz="1725" dirty="0">
                <a:latin typeface="Calibri"/>
                <a:cs typeface="Calibri"/>
              </a:rPr>
              <a:t>Are </a:t>
            </a:r>
            <a:r>
              <a:rPr sz="1725" spc="-4" dirty="0">
                <a:latin typeface="Calibri"/>
                <a:cs typeface="Calibri"/>
              </a:rPr>
              <a:t>simple</a:t>
            </a:r>
            <a:r>
              <a:rPr sz="1725" dirty="0">
                <a:latin typeface="Calibri"/>
                <a:cs typeface="Calibri"/>
              </a:rPr>
              <a:t> absolute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indices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the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best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we</a:t>
            </a:r>
            <a:r>
              <a:rPr sz="1725" spc="19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can </a:t>
            </a:r>
            <a:r>
              <a:rPr sz="1725" spc="-4" dirty="0">
                <a:latin typeface="Calibri"/>
                <a:cs typeface="Calibri"/>
              </a:rPr>
              <a:t>do</a:t>
            </a:r>
            <a:r>
              <a:rPr sz="1725" dirty="0">
                <a:latin typeface="Calibri"/>
                <a:cs typeface="Calibri"/>
              </a:rPr>
              <a:t> to </a:t>
            </a:r>
            <a:r>
              <a:rPr sz="1725" spc="-4" dirty="0">
                <a:latin typeface="Calibri"/>
                <a:cs typeface="Calibri"/>
              </a:rPr>
              <a:t>represent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position?</a:t>
            </a:r>
            <a:endParaRPr sz="1725" dirty="0">
              <a:latin typeface="Calibri"/>
              <a:cs typeface="Calibri"/>
            </a:endParaRPr>
          </a:p>
          <a:p>
            <a:pPr marL="523875" lvl="1" indent="-171926">
              <a:spcBef>
                <a:spcPts val="413"/>
              </a:spcBef>
              <a:buClr>
                <a:srgbClr val="007B92"/>
              </a:buClr>
              <a:buFont typeface="Times New Roman"/>
              <a:buChar char="•"/>
              <a:tabLst>
                <a:tab pos="524351" algn="l"/>
              </a:tabLst>
            </a:pPr>
            <a:r>
              <a:rPr sz="1725" dirty="0">
                <a:latin typeface="Calibri"/>
                <a:cs typeface="Calibri"/>
              </a:rPr>
              <a:t>Relative</a:t>
            </a:r>
            <a:r>
              <a:rPr sz="1725" spc="-4" dirty="0">
                <a:latin typeface="Calibri"/>
                <a:cs typeface="Calibri"/>
              </a:rPr>
              <a:t> linear</a:t>
            </a:r>
            <a:r>
              <a:rPr sz="1725" spc="-19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position</a:t>
            </a:r>
            <a:r>
              <a:rPr sz="1725" dirty="0">
                <a:latin typeface="Calibri"/>
                <a:cs typeface="Calibri"/>
              </a:rPr>
              <a:t> attention</a:t>
            </a:r>
            <a:r>
              <a:rPr sz="1725" spc="26" dirty="0">
                <a:solidFill>
                  <a:srgbClr val="4197B5"/>
                </a:solidFill>
                <a:latin typeface="Calibri"/>
                <a:cs typeface="Calibri"/>
              </a:rPr>
              <a:t> </a:t>
            </a:r>
            <a:r>
              <a:rPr sz="1725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[Shaw </a:t>
            </a:r>
            <a:r>
              <a:rPr sz="1725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et</a:t>
            </a:r>
            <a:r>
              <a:rPr sz="1725" u="heavy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725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al.,</a:t>
            </a:r>
            <a:r>
              <a:rPr sz="1725" u="heavy" spc="-8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725" u="heavy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2018]</a:t>
            </a:r>
            <a:endParaRPr sz="1725" dirty="0">
              <a:latin typeface="Calibri"/>
              <a:cs typeface="Calibri"/>
            </a:endParaRPr>
          </a:p>
          <a:p>
            <a:pPr marL="523875" lvl="1" indent="-171926">
              <a:spcBef>
                <a:spcPts val="416"/>
              </a:spcBef>
              <a:buClr>
                <a:srgbClr val="007B92"/>
              </a:buClr>
              <a:buFont typeface="Times New Roman"/>
              <a:buChar char="•"/>
              <a:tabLst>
                <a:tab pos="524351" algn="l"/>
              </a:tabLst>
            </a:pPr>
            <a:r>
              <a:rPr sz="1725" spc="-4" dirty="0">
                <a:latin typeface="Calibri"/>
                <a:cs typeface="Calibri"/>
              </a:rPr>
              <a:t>Dependency</a:t>
            </a:r>
            <a:r>
              <a:rPr sz="1725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syntax-based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position</a:t>
            </a:r>
            <a:r>
              <a:rPr sz="1725" spc="19" dirty="0">
                <a:solidFill>
                  <a:srgbClr val="4197B5"/>
                </a:solidFill>
                <a:latin typeface="Calibri"/>
                <a:cs typeface="Calibri"/>
              </a:rPr>
              <a:t> </a:t>
            </a:r>
            <a:r>
              <a:rPr sz="1725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[Wang et</a:t>
            </a:r>
            <a:r>
              <a:rPr sz="1725" u="heavy" spc="8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725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al., </a:t>
            </a:r>
            <a:r>
              <a:rPr sz="1725" u="heavy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2019]</a:t>
            </a:r>
            <a:endParaRPr sz="1725" dirty="0">
              <a:latin typeface="Calibri"/>
              <a:cs typeface="Calibri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119F826-7114-480F-89DE-025C98AE0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492443"/>
          </a:xfrm>
        </p:spPr>
        <p:txBody>
          <a:bodyPr/>
          <a:lstStyle/>
          <a:p>
            <a:r>
              <a:rPr lang="en-US" sz="3200" b="0" spc="8" dirty="0">
                <a:latin typeface="Calibri"/>
                <a:cs typeface="Calibri"/>
              </a:rPr>
              <a:t>What</a:t>
            </a:r>
            <a:r>
              <a:rPr lang="en-US" sz="3200" b="0" dirty="0">
                <a:latin typeface="Calibri"/>
                <a:cs typeface="Calibri"/>
              </a:rPr>
              <a:t> </a:t>
            </a:r>
            <a:r>
              <a:rPr lang="en-US" sz="3200" b="0" spc="8" dirty="0">
                <a:latin typeface="Calibri"/>
                <a:cs typeface="Calibri"/>
              </a:rPr>
              <a:t>would</a:t>
            </a:r>
            <a:r>
              <a:rPr lang="en-US" sz="3200" b="0" spc="4" dirty="0">
                <a:latin typeface="Calibri"/>
                <a:cs typeface="Calibri"/>
              </a:rPr>
              <a:t> </a:t>
            </a:r>
            <a:r>
              <a:rPr lang="en-US" sz="3200" b="0" spc="8" dirty="0">
                <a:latin typeface="Calibri"/>
                <a:cs typeface="Calibri"/>
              </a:rPr>
              <a:t>we</a:t>
            </a:r>
            <a:r>
              <a:rPr lang="en-US" sz="3200" b="0" dirty="0">
                <a:latin typeface="Calibri"/>
                <a:cs typeface="Calibri"/>
              </a:rPr>
              <a:t> like </a:t>
            </a:r>
            <a:r>
              <a:rPr lang="en-US" sz="3200" b="0" spc="4" dirty="0">
                <a:latin typeface="Calibri"/>
                <a:cs typeface="Calibri"/>
              </a:rPr>
              <a:t>to</a:t>
            </a:r>
            <a:r>
              <a:rPr lang="en-US" sz="3200" b="0" dirty="0">
                <a:latin typeface="Calibri"/>
                <a:cs typeface="Calibri"/>
              </a:rPr>
              <a:t> fix </a:t>
            </a:r>
            <a:r>
              <a:rPr lang="en-US" sz="3200" b="0" spc="8" dirty="0">
                <a:latin typeface="Calibri"/>
                <a:cs typeface="Calibri"/>
              </a:rPr>
              <a:t>about</a:t>
            </a:r>
            <a:r>
              <a:rPr lang="en-US" sz="3200" b="0" spc="-19" dirty="0">
                <a:latin typeface="Calibri"/>
                <a:cs typeface="Calibri"/>
              </a:rPr>
              <a:t> </a:t>
            </a:r>
            <a:r>
              <a:rPr lang="en-US" sz="3200" b="0" spc="8" dirty="0">
                <a:latin typeface="Calibri"/>
                <a:cs typeface="Calibri"/>
              </a:rPr>
              <a:t>the</a:t>
            </a:r>
            <a:r>
              <a:rPr lang="en-US" sz="3200" b="0" dirty="0">
                <a:latin typeface="Calibri"/>
                <a:cs typeface="Calibri"/>
              </a:rPr>
              <a:t> </a:t>
            </a:r>
            <a:r>
              <a:rPr lang="en-US" sz="3200" b="0" spc="4" dirty="0">
                <a:latin typeface="Calibri"/>
                <a:cs typeface="Calibri"/>
              </a:rPr>
              <a:t>Transformer?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EEF8CC-32DD-4ADF-BB27-2DFBBCBE50B6}"/>
              </a:ext>
            </a:extLst>
          </p:cNvPr>
          <p:cNvSpPr txBox="1"/>
          <p:nvPr/>
        </p:nvSpPr>
        <p:spPr>
          <a:xfrm>
            <a:off x="0" y="6581001"/>
            <a:ext cx="930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Hewitt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21953" y="2372582"/>
            <a:ext cx="522446" cy="203359"/>
          </a:xfrm>
          <a:custGeom>
            <a:avLst/>
            <a:gdLst/>
            <a:ahLst/>
            <a:cxnLst/>
            <a:rect l="l" t="t" r="r" b="b"/>
            <a:pathLst>
              <a:path w="696595" h="271144">
                <a:moveTo>
                  <a:pt x="609980" y="0"/>
                </a:moveTo>
                <a:lnTo>
                  <a:pt x="606171" y="11049"/>
                </a:lnTo>
                <a:lnTo>
                  <a:pt x="621839" y="17881"/>
                </a:lnTo>
                <a:lnTo>
                  <a:pt x="635317" y="27320"/>
                </a:lnTo>
                <a:lnTo>
                  <a:pt x="662701" y="70981"/>
                </a:lnTo>
                <a:lnTo>
                  <a:pt x="670702" y="111089"/>
                </a:lnTo>
                <a:lnTo>
                  <a:pt x="671702" y="134239"/>
                </a:lnTo>
                <a:lnTo>
                  <a:pt x="670700" y="158118"/>
                </a:lnTo>
                <a:lnTo>
                  <a:pt x="662648" y="199354"/>
                </a:lnTo>
                <a:lnTo>
                  <a:pt x="635301" y="243713"/>
                </a:lnTo>
                <a:lnTo>
                  <a:pt x="606551" y="260096"/>
                </a:lnTo>
                <a:lnTo>
                  <a:pt x="609980" y="271145"/>
                </a:lnTo>
                <a:lnTo>
                  <a:pt x="646953" y="253793"/>
                </a:lnTo>
                <a:lnTo>
                  <a:pt x="674115" y="223774"/>
                </a:lnTo>
                <a:lnTo>
                  <a:pt x="690864" y="183562"/>
                </a:lnTo>
                <a:lnTo>
                  <a:pt x="696468" y="135636"/>
                </a:lnTo>
                <a:lnTo>
                  <a:pt x="695065" y="110775"/>
                </a:lnTo>
                <a:lnTo>
                  <a:pt x="683877" y="66770"/>
                </a:lnTo>
                <a:lnTo>
                  <a:pt x="661683" y="30932"/>
                </a:lnTo>
                <a:lnTo>
                  <a:pt x="629628" y="7119"/>
                </a:lnTo>
                <a:lnTo>
                  <a:pt x="609980" y="0"/>
                </a:lnTo>
                <a:close/>
              </a:path>
              <a:path w="696595" h="271144">
                <a:moveTo>
                  <a:pt x="86486" y="0"/>
                </a:moveTo>
                <a:lnTo>
                  <a:pt x="49609" y="17430"/>
                </a:lnTo>
                <a:lnTo>
                  <a:pt x="22351" y="47625"/>
                </a:lnTo>
                <a:lnTo>
                  <a:pt x="5603" y="87820"/>
                </a:lnTo>
                <a:lnTo>
                  <a:pt x="0" y="135636"/>
                </a:lnTo>
                <a:lnTo>
                  <a:pt x="1402" y="160569"/>
                </a:lnTo>
                <a:lnTo>
                  <a:pt x="12590" y="204626"/>
                </a:lnTo>
                <a:lnTo>
                  <a:pt x="34712" y="240373"/>
                </a:lnTo>
                <a:lnTo>
                  <a:pt x="66768" y="264046"/>
                </a:lnTo>
                <a:lnTo>
                  <a:pt x="86486" y="271145"/>
                </a:lnTo>
                <a:lnTo>
                  <a:pt x="89915" y="260096"/>
                </a:lnTo>
                <a:lnTo>
                  <a:pt x="74487" y="253237"/>
                </a:lnTo>
                <a:lnTo>
                  <a:pt x="61166" y="243712"/>
                </a:lnTo>
                <a:lnTo>
                  <a:pt x="33819" y="199354"/>
                </a:lnTo>
                <a:lnTo>
                  <a:pt x="25767" y="158118"/>
                </a:lnTo>
                <a:lnTo>
                  <a:pt x="24764" y="134239"/>
                </a:lnTo>
                <a:lnTo>
                  <a:pt x="25767" y="111089"/>
                </a:lnTo>
                <a:lnTo>
                  <a:pt x="33819" y="70981"/>
                </a:lnTo>
                <a:lnTo>
                  <a:pt x="61261" y="27320"/>
                </a:lnTo>
                <a:lnTo>
                  <a:pt x="90297" y="11049"/>
                </a:lnTo>
                <a:lnTo>
                  <a:pt x="864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 txBox="1"/>
          <p:nvPr/>
        </p:nvSpPr>
        <p:spPr>
          <a:xfrm>
            <a:off x="788746" y="1727168"/>
            <a:ext cx="6917055" cy="113309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95275" indent="-257651">
              <a:spcBef>
                <a:spcPts val="79"/>
              </a:spcBef>
              <a:buClr>
                <a:srgbClr val="8B1515"/>
              </a:buClr>
              <a:buFont typeface="Times New Roman"/>
              <a:buChar char="•"/>
              <a:tabLst>
                <a:tab pos="294799" algn="l"/>
                <a:tab pos="295751" algn="l"/>
              </a:tabLst>
            </a:pPr>
            <a:r>
              <a:rPr sz="1725" spc="-4" dirty="0">
                <a:latin typeface="Calibri"/>
                <a:cs typeface="Calibri"/>
              </a:rPr>
              <a:t>One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of</a:t>
            </a:r>
            <a:r>
              <a:rPr sz="1725" dirty="0">
                <a:latin typeface="Calibri"/>
                <a:cs typeface="Calibri"/>
              </a:rPr>
              <a:t> the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benefits of</a:t>
            </a:r>
            <a:r>
              <a:rPr sz="1725" dirty="0">
                <a:latin typeface="Calibri"/>
                <a:cs typeface="Calibri"/>
              </a:rPr>
              <a:t> self-attention </a:t>
            </a:r>
            <a:r>
              <a:rPr sz="1725" spc="-4" dirty="0">
                <a:latin typeface="Calibri"/>
                <a:cs typeface="Calibri"/>
              </a:rPr>
              <a:t>over </a:t>
            </a:r>
            <a:r>
              <a:rPr sz="1725" dirty="0">
                <a:latin typeface="Calibri"/>
                <a:cs typeface="Calibri"/>
              </a:rPr>
              <a:t>recurrence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was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that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it’s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highly</a:t>
            </a:r>
            <a:endParaRPr sz="1725">
              <a:latin typeface="Calibri"/>
              <a:cs typeface="Calibri"/>
            </a:endParaRPr>
          </a:p>
          <a:p>
            <a:pPr marL="295275"/>
            <a:r>
              <a:rPr sz="1725" spc="-4" dirty="0">
                <a:latin typeface="Calibri"/>
                <a:cs typeface="Calibri"/>
              </a:rPr>
              <a:t>parallelizable.</a:t>
            </a:r>
            <a:endParaRPr sz="1725">
              <a:latin typeface="Calibri"/>
              <a:cs typeface="Calibri"/>
            </a:endParaRPr>
          </a:p>
          <a:p>
            <a:pPr marL="295275" marR="41910" indent="-257651">
              <a:lnSpc>
                <a:spcPts val="2063"/>
              </a:lnSpc>
              <a:spcBef>
                <a:spcPts val="506"/>
              </a:spcBef>
              <a:buClr>
                <a:srgbClr val="8B1515"/>
              </a:buClr>
              <a:buFont typeface="Times New Roman"/>
              <a:buChar char="•"/>
              <a:tabLst>
                <a:tab pos="294799" algn="l"/>
                <a:tab pos="295751" algn="l"/>
                <a:tab pos="5005863" algn="l"/>
                <a:tab pos="5475446" algn="l"/>
              </a:tabLst>
            </a:pPr>
            <a:r>
              <a:rPr sz="1725" spc="-4" dirty="0">
                <a:latin typeface="Calibri"/>
                <a:cs typeface="Calibri"/>
              </a:rPr>
              <a:t>However,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its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total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number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of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operations</a:t>
            </a:r>
            <a:r>
              <a:rPr sz="1725" dirty="0">
                <a:latin typeface="Calibri"/>
                <a:cs typeface="Calibri"/>
              </a:rPr>
              <a:t> grows</a:t>
            </a:r>
            <a:r>
              <a:rPr sz="1725" spc="19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as</a:t>
            </a:r>
            <a:r>
              <a:rPr sz="1725" spc="23" dirty="0">
                <a:latin typeface="Calibri"/>
                <a:cs typeface="Calibri"/>
              </a:rPr>
              <a:t> </a:t>
            </a:r>
            <a:r>
              <a:rPr sz="1725" dirty="0">
                <a:latin typeface="Cambria Math"/>
                <a:cs typeface="Cambria Math"/>
              </a:rPr>
              <a:t>𝑂	</a:t>
            </a:r>
            <a:r>
              <a:rPr sz="1725" spc="68" dirty="0">
                <a:latin typeface="Cambria Math"/>
                <a:cs typeface="Cambria Math"/>
              </a:rPr>
              <a:t>𝑇</a:t>
            </a:r>
            <a:r>
              <a:rPr sz="1856" spc="101" baseline="28619" dirty="0">
                <a:latin typeface="Cambria Math"/>
                <a:cs typeface="Cambria Math"/>
              </a:rPr>
              <a:t>2</a:t>
            </a:r>
            <a:r>
              <a:rPr sz="1725" spc="68" dirty="0">
                <a:latin typeface="Cambria Math"/>
                <a:cs typeface="Cambria Math"/>
              </a:rPr>
              <a:t>𝑑	</a:t>
            </a:r>
            <a:r>
              <a:rPr sz="1725" dirty="0">
                <a:latin typeface="Calibri"/>
                <a:cs typeface="Calibri"/>
              </a:rPr>
              <a:t>,</a:t>
            </a:r>
            <a:r>
              <a:rPr sz="1725" spc="-11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where </a:t>
            </a:r>
            <a:r>
              <a:rPr sz="1725" dirty="0">
                <a:latin typeface="Cambria Math"/>
                <a:cs typeface="Cambria Math"/>
              </a:rPr>
              <a:t>𝑇</a:t>
            </a:r>
            <a:r>
              <a:rPr sz="1725" spc="34" dirty="0">
                <a:latin typeface="Cambria Math"/>
                <a:cs typeface="Cambria Math"/>
              </a:rPr>
              <a:t> </a:t>
            </a:r>
            <a:r>
              <a:rPr sz="1725" dirty="0">
                <a:latin typeface="Calibri"/>
                <a:cs typeface="Calibri"/>
              </a:rPr>
              <a:t>is</a:t>
            </a:r>
            <a:r>
              <a:rPr sz="1725" spc="-11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the </a:t>
            </a:r>
            <a:r>
              <a:rPr sz="1725" spc="-379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sequence length, and </a:t>
            </a:r>
            <a:r>
              <a:rPr sz="1725" dirty="0">
                <a:latin typeface="Cambria Math"/>
                <a:cs typeface="Cambria Math"/>
              </a:rPr>
              <a:t>𝑑</a:t>
            </a:r>
            <a:r>
              <a:rPr sz="1725" spc="68" dirty="0">
                <a:latin typeface="Cambria Math"/>
                <a:cs typeface="Cambria Math"/>
              </a:rPr>
              <a:t> </a:t>
            </a:r>
            <a:r>
              <a:rPr sz="1725" dirty="0">
                <a:latin typeface="Calibri"/>
                <a:cs typeface="Calibri"/>
              </a:rPr>
              <a:t>is the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dimensionality.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99941" y="3086100"/>
            <a:ext cx="992505" cy="910114"/>
          </a:xfrm>
          <a:custGeom>
            <a:avLst/>
            <a:gdLst/>
            <a:ahLst/>
            <a:cxnLst/>
            <a:rect l="l" t="t" r="r" b="b"/>
            <a:pathLst>
              <a:path w="1323340" h="1213485">
                <a:moveTo>
                  <a:pt x="1120647" y="0"/>
                </a:moveTo>
                <a:lnTo>
                  <a:pt x="202184" y="0"/>
                </a:lnTo>
                <a:lnTo>
                  <a:pt x="155834" y="5341"/>
                </a:lnTo>
                <a:lnTo>
                  <a:pt x="113281" y="20555"/>
                </a:lnTo>
                <a:lnTo>
                  <a:pt x="75740" y="44427"/>
                </a:lnTo>
                <a:lnTo>
                  <a:pt x="44427" y="75740"/>
                </a:lnTo>
                <a:lnTo>
                  <a:pt x="20555" y="113281"/>
                </a:lnTo>
                <a:lnTo>
                  <a:pt x="5341" y="155834"/>
                </a:lnTo>
                <a:lnTo>
                  <a:pt x="0" y="202184"/>
                </a:lnTo>
                <a:lnTo>
                  <a:pt x="0" y="1010919"/>
                </a:lnTo>
                <a:lnTo>
                  <a:pt x="5341" y="1057269"/>
                </a:lnTo>
                <a:lnTo>
                  <a:pt x="20555" y="1099822"/>
                </a:lnTo>
                <a:lnTo>
                  <a:pt x="44427" y="1137363"/>
                </a:lnTo>
                <a:lnTo>
                  <a:pt x="75740" y="1168676"/>
                </a:lnTo>
                <a:lnTo>
                  <a:pt x="113281" y="1192548"/>
                </a:lnTo>
                <a:lnTo>
                  <a:pt x="155834" y="1207762"/>
                </a:lnTo>
                <a:lnTo>
                  <a:pt x="202184" y="1213104"/>
                </a:lnTo>
                <a:lnTo>
                  <a:pt x="1120647" y="1213104"/>
                </a:lnTo>
                <a:lnTo>
                  <a:pt x="1166997" y="1207762"/>
                </a:lnTo>
                <a:lnTo>
                  <a:pt x="1209550" y="1192548"/>
                </a:lnTo>
                <a:lnTo>
                  <a:pt x="1247091" y="1168676"/>
                </a:lnTo>
                <a:lnTo>
                  <a:pt x="1278404" y="1137363"/>
                </a:lnTo>
                <a:lnTo>
                  <a:pt x="1302276" y="1099822"/>
                </a:lnTo>
                <a:lnTo>
                  <a:pt x="1317490" y="1057269"/>
                </a:lnTo>
                <a:lnTo>
                  <a:pt x="1322832" y="1010919"/>
                </a:lnTo>
                <a:lnTo>
                  <a:pt x="1322832" y="202184"/>
                </a:lnTo>
                <a:lnTo>
                  <a:pt x="1317490" y="155834"/>
                </a:lnTo>
                <a:lnTo>
                  <a:pt x="1302276" y="113281"/>
                </a:lnTo>
                <a:lnTo>
                  <a:pt x="1278404" y="75740"/>
                </a:lnTo>
                <a:lnTo>
                  <a:pt x="1247091" y="44427"/>
                </a:lnTo>
                <a:lnTo>
                  <a:pt x="1209550" y="20555"/>
                </a:lnTo>
                <a:lnTo>
                  <a:pt x="1166997" y="5341"/>
                </a:lnTo>
                <a:lnTo>
                  <a:pt x="1120647" y="0"/>
                </a:lnTo>
                <a:close/>
              </a:path>
            </a:pathLst>
          </a:custGeom>
          <a:solidFill>
            <a:srgbClr val="FFACF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 txBox="1"/>
          <p:nvPr/>
        </p:nvSpPr>
        <p:spPr>
          <a:xfrm>
            <a:off x="3831336" y="3263360"/>
            <a:ext cx="1202531" cy="41405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8575">
              <a:spcBef>
                <a:spcPts val="79"/>
              </a:spcBef>
              <a:tabLst>
                <a:tab pos="385763" algn="l"/>
              </a:tabLst>
            </a:pPr>
            <a:r>
              <a:rPr sz="2625" b="1" dirty="0">
                <a:latin typeface="Calibri"/>
                <a:cs typeface="Calibri"/>
              </a:rPr>
              <a:t>=	</a:t>
            </a:r>
            <a:r>
              <a:rPr sz="1500" spc="83" dirty="0">
                <a:latin typeface="Cambria Math"/>
                <a:cs typeface="Cambria Math"/>
              </a:rPr>
              <a:t>𝑋𝑄𝐾</a:t>
            </a:r>
            <a:r>
              <a:rPr sz="1631" spc="124" baseline="28735" dirty="0">
                <a:latin typeface="Cambria Math"/>
                <a:cs typeface="Cambria Math"/>
              </a:rPr>
              <a:t>𝖳</a:t>
            </a:r>
            <a:r>
              <a:rPr sz="1631" spc="163" baseline="28735" dirty="0">
                <a:latin typeface="Cambria Math"/>
                <a:cs typeface="Cambria Math"/>
              </a:rPr>
              <a:t> </a:t>
            </a:r>
            <a:r>
              <a:rPr sz="1500" spc="139" dirty="0">
                <a:latin typeface="Cambria Math"/>
                <a:cs typeface="Cambria Math"/>
              </a:rPr>
              <a:t>𝑋</a:t>
            </a:r>
            <a:r>
              <a:rPr sz="1631" spc="208" baseline="28735" dirty="0">
                <a:latin typeface="Cambria Math"/>
                <a:cs typeface="Cambria Math"/>
              </a:rPr>
              <a:t>𝖳</a:t>
            </a:r>
            <a:endParaRPr sz="1631" baseline="28735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51786" y="3719893"/>
            <a:ext cx="396240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dirty="0">
                <a:latin typeface="Cambria Math"/>
                <a:cs typeface="Cambria Math"/>
              </a:rPr>
              <a:t>∈</a:t>
            </a:r>
            <a:r>
              <a:rPr spc="41" dirty="0">
                <a:latin typeface="Cambria Math"/>
                <a:cs typeface="Cambria Math"/>
              </a:rPr>
              <a:t> </a:t>
            </a:r>
            <a:r>
              <a:rPr dirty="0">
                <a:latin typeface="Cambria Math"/>
                <a:cs typeface="Cambria Math"/>
              </a:rPr>
              <a:t>ℝ</a:t>
            </a:r>
            <a:endParaRPr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28976" y="3698177"/>
            <a:ext cx="348138" cy="21166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13" spc="79" dirty="0">
                <a:latin typeface="Cambria Math"/>
                <a:cs typeface="Cambria Math"/>
              </a:rPr>
              <a:t>𝑇</a:t>
            </a:r>
            <a:r>
              <a:rPr sz="1313" spc="-4" dirty="0">
                <a:latin typeface="Cambria Math"/>
                <a:cs typeface="Cambria Math"/>
              </a:rPr>
              <a:t>×</a:t>
            </a:r>
            <a:r>
              <a:rPr sz="1313" spc="41" dirty="0">
                <a:latin typeface="Cambria Math"/>
                <a:cs typeface="Cambria Math"/>
              </a:rPr>
              <a:t>𝑇</a:t>
            </a:r>
            <a:endParaRPr sz="1313"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666738" y="3675125"/>
            <a:ext cx="409099" cy="159068"/>
          </a:xfrm>
          <a:custGeom>
            <a:avLst/>
            <a:gdLst/>
            <a:ahLst/>
            <a:cxnLst/>
            <a:rect l="l" t="t" r="r" b="b"/>
            <a:pathLst>
              <a:path w="545465" h="212089">
                <a:moveTo>
                  <a:pt x="477900" y="0"/>
                </a:moveTo>
                <a:lnTo>
                  <a:pt x="474852" y="8635"/>
                </a:lnTo>
                <a:lnTo>
                  <a:pt x="487120" y="13946"/>
                </a:lnTo>
                <a:lnTo>
                  <a:pt x="497649" y="21304"/>
                </a:lnTo>
                <a:lnTo>
                  <a:pt x="519068" y="55429"/>
                </a:lnTo>
                <a:lnTo>
                  <a:pt x="526034" y="104774"/>
                </a:lnTo>
                <a:lnTo>
                  <a:pt x="525268" y="123517"/>
                </a:lnTo>
                <a:lnTo>
                  <a:pt x="513588" y="169290"/>
                </a:lnTo>
                <a:lnTo>
                  <a:pt x="487281" y="197865"/>
                </a:lnTo>
                <a:lnTo>
                  <a:pt x="475234" y="203199"/>
                </a:lnTo>
                <a:lnTo>
                  <a:pt x="477900" y="211708"/>
                </a:lnTo>
                <a:lnTo>
                  <a:pt x="518298" y="187705"/>
                </a:lnTo>
                <a:lnTo>
                  <a:pt x="541083" y="143335"/>
                </a:lnTo>
                <a:lnTo>
                  <a:pt x="545465" y="105917"/>
                </a:lnTo>
                <a:lnTo>
                  <a:pt x="544369" y="86536"/>
                </a:lnTo>
                <a:lnTo>
                  <a:pt x="527939" y="37083"/>
                </a:lnTo>
                <a:lnTo>
                  <a:pt x="493238" y="5544"/>
                </a:lnTo>
                <a:lnTo>
                  <a:pt x="477900" y="0"/>
                </a:lnTo>
                <a:close/>
              </a:path>
              <a:path w="545465" h="212089">
                <a:moveTo>
                  <a:pt x="67564" y="0"/>
                </a:moveTo>
                <a:lnTo>
                  <a:pt x="27094" y="24110"/>
                </a:lnTo>
                <a:lnTo>
                  <a:pt x="4365" y="68595"/>
                </a:lnTo>
                <a:lnTo>
                  <a:pt x="0" y="105917"/>
                </a:lnTo>
                <a:lnTo>
                  <a:pt x="1093" y="125370"/>
                </a:lnTo>
                <a:lnTo>
                  <a:pt x="17399" y="174751"/>
                </a:lnTo>
                <a:lnTo>
                  <a:pt x="52135" y="206184"/>
                </a:lnTo>
                <a:lnTo>
                  <a:pt x="67564" y="211708"/>
                </a:lnTo>
                <a:lnTo>
                  <a:pt x="70231" y="203199"/>
                </a:lnTo>
                <a:lnTo>
                  <a:pt x="58130" y="197865"/>
                </a:lnTo>
                <a:lnTo>
                  <a:pt x="47720" y="190436"/>
                </a:lnTo>
                <a:lnTo>
                  <a:pt x="26376" y="155763"/>
                </a:lnTo>
                <a:lnTo>
                  <a:pt x="19304" y="104774"/>
                </a:lnTo>
                <a:lnTo>
                  <a:pt x="20089" y="86723"/>
                </a:lnTo>
                <a:lnTo>
                  <a:pt x="31876" y="42163"/>
                </a:lnTo>
                <a:lnTo>
                  <a:pt x="58291" y="13946"/>
                </a:lnTo>
                <a:lnTo>
                  <a:pt x="70485" y="8635"/>
                </a:lnTo>
                <a:lnTo>
                  <a:pt x="67564" y="0"/>
                </a:lnTo>
                <a:close/>
              </a:path>
            </a:pathLst>
          </a:custGeom>
          <a:solidFill>
            <a:srgbClr val="007B9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 txBox="1"/>
          <p:nvPr/>
        </p:nvSpPr>
        <p:spPr>
          <a:xfrm>
            <a:off x="6426136" y="3208686"/>
            <a:ext cx="1492091" cy="63286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 marR="22860">
              <a:spcBef>
                <a:spcPts val="75"/>
              </a:spcBef>
            </a:pPr>
            <a:r>
              <a:rPr sz="1350" dirty="0">
                <a:solidFill>
                  <a:srgbClr val="007B92"/>
                </a:solidFill>
                <a:latin typeface="Calibri"/>
                <a:cs typeface="Calibri"/>
              </a:rPr>
              <a:t>Need </a:t>
            </a:r>
            <a:r>
              <a:rPr sz="1350" spc="-8" dirty="0">
                <a:solidFill>
                  <a:srgbClr val="007B92"/>
                </a:solidFill>
                <a:latin typeface="Calibri"/>
                <a:cs typeface="Calibri"/>
              </a:rPr>
              <a:t>to compute </a:t>
            </a:r>
            <a:r>
              <a:rPr sz="1350" dirty="0">
                <a:solidFill>
                  <a:srgbClr val="007B92"/>
                </a:solidFill>
                <a:latin typeface="Calibri"/>
                <a:cs typeface="Calibri"/>
              </a:rPr>
              <a:t>all </a:t>
            </a:r>
            <a:r>
              <a:rPr sz="1350" spc="-296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r>
              <a:rPr sz="1350" spc="-11" dirty="0">
                <a:solidFill>
                  <a:srgbClr val="007B92"/>
                </a:solidFill>
                <a:latin typeface="Calibri"/>
                <a:cs typeface="Calibri"/>
              </a:rPr>
              <a:t>pairs </a:t>
            </a:r>
            <a:r>
              <a:rPr sz="1350" spc="-4" dirty="0">
                <a:solidFill>
                  <a:srgbClr val="007B92"/>
                </a:solidFill>
                <a:latin typeface="Calibri"/>
                <a:cs typeface="Calibri"/>
              </a:rPr>
              <a:t>of</a:t>
            </a:r>
            <a:r>
              <a:rPr sz="1350" spc="-23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r>
              <a:rPr sz="1350" spc="-8" dirty="0">
                <a:solidFill>
                  <a:srgbClr val="007B92"/>
                </a:solidFill>
                <a:latin typeface="Calibri"/>
                <a:cs typeface="Calibri"/>
              </a:rPr>
              <a:t>interactions!</a:t>
            </a:r>
            <a:endParaRPr sz="1350">
              <a:latin typeface="Calibri"/>
              <a:cs typeface="Calibri"/>
            </a:endParaRPr>
          </a:p>
          <a:p>
            <a:pPr marL="107156">
              <a:spcBef>
                <a:spcPts val="19"/>
              </a:spcBef>
            </a:pPr>
            <a:r>
              <a:rPr sz="1350" dirty="0">
                <a:solidFill>
                  <a:srgbClr val="007B92"/>
                </a:solidFill>
                <a:latin typeface="Cambria Math"/>
                <a:cs typeface="Cambria Math"/>
              </a:rPr>
              <a:t>𝑂</a:t>
            </a:r>
            <a:r>
              <a:rPr sz="1350" spc="251" dirty="0">
                <a:solidFill>
                  <a:srgbClr val="007B92"/>
                </a:solidFill>
                <a:latin typeface="Cambria Math"/>
                <a:cs typeface="Cambria Math"/>
              </a:rPr>
              <a:t> </a:t>
            </a:r>
            <a:r>
              <a:rPr sz="1350" spc="49" dirty="0">
                <a:solidFill>
                  <a:srgbClr val="007B92"/>
                </a:solidFill>
                <a:latin typeface="Cambria Math"/>
                <a:cs typeface="Cambria Math"/>
              </a:rPr>
              <a:t>𝑇</a:t>
            </a:r>
            <a:r>
              <a:rPr sz="1463" spc="73" baseline="27777" dirty="0">
                <a:solidFill>
                  <a:srgbClr val="007B92"/>
                </a:solidFill>
                <a:latin typeface="Cambria Math"/>
                <a:cs typeface="Cambria Math"/>
              </a:rPr>
              <a:t>2</a:t>
            </a:r>
            <a:r>
              <a:rPr sz="1350" spc="49" dirty="0">
                <a:solidFill>
                  <a:srgbClr val="007B92"/>
                </a:solidFill>
                <a:latin typeface="Cambria Math"/>
                <a:cs typeface="Cambria Math"/>
              </a:rPr>
              <a:t>𝑑</a:t>
            </a:r>
            <a:endParaRPr sz="135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819781" y="3595877"/>
            <a:ext cx="910114" cy="400050"/>
          </a:xfrm>
          <a:custGeom>
            <a:avLst/>
            <a:gdLst/>
            <a:ahLst/>
            <a:cxnLst/>
            <a:rect l="l" t="t" r="r" b="b"/>
            <a:pathLst>
              <a:path w="1213485" h="533400">
                <a:moveTo>
                  <a:pt x="1124203" y="0"/>
                </a:moveTo>
                <a:lnTo>
                  <a:pt x="88900" y="0"/>
                </a:lnTo>
                <a:lnTo>
                  <a:pt x="54274" y="6979"/>
                </a:lnTo>
                <a:lnTo>
                  <a:pt x="26019" y="26019"/>
                </a:lnTo>
                <a:lnTo>
                  <a:pt x="6979" y="54274"/>
                </a:lnTo>
                <a:lnTo>
                  <a:pt x="0" y="88900"/>
                </a:lnTo>
                <a:lnTo>
                  <a:pt x="0" y="444500"/>
                </a:lnTo>
                <a:lnTo>
                  <a:pt x="6979" y="479125"/>
                </a:lnTo>
                <a:lnTo>
                  <a:pt x="26019" y="507380"/>
                </a:lnTo>
                <a:lnTo>
                  <a:pt x="54274" y="526420"/>
                </a:lnTo>
                <a:lnTo>
                  <a:pt x="88900" y="533400"/>
                </a:lnTo>
                <a:lnTo>
                  <a:pt x="1124203" y="533400"/>
                </a:lnTo>
                <a:lnTo>
                  <a:pt x="1158829" y="526420"/>
                </a:lnTo>
                <a:lnTo>
                  <a:pt x="1187084" y="507380"/>
                </a:lnTo>
                <a:lnTo>
                  <a:pt x="1206124" y="479125"/>
                </a:lnTo>
                <a:lnTo>
                  <a:pt x="1213103" y="444500"/>
                </a:lnTo>
                <a:lnTo>
                  <a:pt x="1213103" y="88900"/>
                </a:lnTo>
                <a:lnTo>
                  <a:pt x="1206124" y="54274"/>
                </a:lnTo>
                <a:lnTo>
                  <a:pt x="1187084" y="26019"/>
                </a:lnTo>
                <a:lnTo>
                  <a:pt x="1158829" y="6979"/>
                </a:lnTo>
                <a:lnTo>
                  <a:pt x="1124203" y="0"/>
                </a:lnTo>
                <a:close/>
              </a:path>
            </a:pathLst>
          </a:custGeom>
          <a:solidFill>
            <a:srgbClr val="FFACF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2" name="object 12"/>
          <p:cNvSpPr txBox="1"/>
          <p:nvPr/>
        </p:nvSpPr>
        <p:spPr>
          <a:xfrm>
            <a:off x="2963322" y="3593021"/>
            <a:ext cx="578644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2250" spc="225" baseline="-20833" dirty="0">
                <a:latin typeface="Cambria Math"/>
                <a:cs typeface="Cambria Math"/>
              </a:rPr>
              <a:t>𝐾</a:t>
            </a:r>
            <a:r>
              <a:rPr sz="1088" spc="150" dirty="0">
                <a:latin typeface="Cambria Math"/>
                <a:cs typeface="Cambria Math"/>
              </a:rPr>
              <a:t>𝖳</a:t>
            </a:r>
            <a:r>
              <a:rPr sz="1088" spc="101" dirty="0">
                <a:latin typeface="Cambria Math"/>
                <a:cs typeface="Cambria Math"/>
              </a:rPr>
              <a:t> </a:t>
            </a:r>
            <a:r>
              <a:rPr sz="2250" spc="208" baseline="-20833" dirty="0">
                <a:latin typeface="Cambria Math"/>
                <a:cs typeface="Cambria Math"/>
              </a:rPr>
              <a:t>𝑋</a:t>
            </a:r>
            <a:r>
              <a:rPr sz="1088" spc="139" dirty="0">
                <a:latin typeface="Cambria Math"/>
                <a:cs typeface="Cambria Math"/>
              </a:rPr>
              <a:t>𝖳</a:t>
            </a:r>
            <a:endParaRPr sz="1088">
              <a:latin typeface="Cambria Math"/>
              <a:cs typeface="Cambria Math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308859" y="3086100"/>
            <a:ext cx="400050" cy="910114"/>
          </a:xfrm>
          <a:custGeom>
            <a:avLst/>
            <a:gdLst/>
            <a:ahLst/>
            <a:cxnLst/>
            <a:rect l="l" t="t" r="r" b="b"/>
            <a:pathLst>
              <a:path w="533400" h="1213485">
                <a:moveTo>
                  <a:pt x="444499" y="0"/>
                </a:moveTo>
                <a:lnTo>
                  <a:pt x="88900" y="0"/>
                </a:lnTo>
                <a:lnTo>
                  <a:pt x="54274" y="6979"/>
                </a:lnTo>
                <a:lnTo>
                  <a:pt x="26019" y="26019"/>
                </a:lnTo>
                <a:lnTo>
                  <a:pt x="6979" y="54274"/>
                </a:lnTo>
                <a:lnTo>
                  <a:pt x="0" y="88900"/>
                </a:lnTo>
                <a:lnTo>
                  <a:pt x="0" y="1124204"/>
                </a:lnTo>
                <a:lnTo>
                  <a:pt x="6979" y="1158829"/>
                </a:lnTo>
                <a:lnTo>
                  <a:pt x="26019" y="1187084"/>
                </a:lnTo>
                <a:lnTo>
                  <a:pt x="54274" y="1206124"/>
                </a:lnTo>
                <a:lnTo>
                  <a:pt x="88900" y="1213104"/>
                </a:lnTo>
                <a:lnTo>
                  <a:pt x="444499" y="1213104"/>
                </a:lnTo>
                <a:lnTo>
                  <a:pt x="479125" y="1206124"/>
                </a:lnTo>
                <a:lnTo>
                  <a:pt x="507380" y="1187084"/>
                </a:lnTo>
                <a:lnTo>
                  <a:pt x="526420" y="1158829"/>
                </a:lnTo>
                <a:lnTo>
                  <a:pt x="533399" y="1124204"/>
                </a:lnTo>
                <a:lnTo>
                  <a:pt x="533399" y="88900"/>
                </a:lnTo>
                <a:lnTo>
                  <a:pt x="526420" y="54274"/>
                </a:lnTo>
                <a:lnTo>
                  <a:pt x="507380" y="26019"/>
                </a:lnTo>
                <a:lnTo>
                  <a:pt x="479125" y="6979"/>
                </a:lnTo>
                <a:lnTo>
                  <a:pt x="444499" y="0"/>
                </a:lnTo>
                <a:close/>
              </a:path>
            </a:pathLst>
          </a:custGeom>
          <a:solidFill>
            <a:srgbClr val="FFACF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4" name="object 14"/>
          <p:cNvSpPr txBox="1"/>
          <p:nvPr/>
        </p:nvSpPr>
        <p:spPr>
          <a:xfrm>
            <a:off x="2375916" y="3405091"/>
            <a:ext cx="271939" cy="2409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00" dirty="0">
                <a:latin typeface="Cambria Math"/>
                <a:cs typeface="Cambria Math"/>
              </a:rPr>
              <a:t>𝑋𝑄</a:t>
            </a:r>
            <a:endParaRPr sz="1500">
              <a:latin typeface="Cambria Math"/>
              <a:cs typeface="Cambria Math"/>
            </a:endParaRP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06C3D16B-E30B-4357-87F6-F83E8302B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492443"/>
          </a:xfrm>
        </p:spPr>
        <p:txBody>
          <a:bodyPr/>
          <a:lstStyle/>
          <a:p>
            <a:r>
              <a:rPr lang="en-US" sz="3200" b="0" spc="8" dirty="0">
                <a:latin typeface="Calibri"/>
                <a:cs typeface="Calibri"/>
              </a:rPr>
              <a:t>Quadratic</a:t>
            </a:r>
            <a:r>
              <a:rPr lang="en-US" sz="3200" b="0" spc="4" dirty="0">
                <a:latin typeface="Calibri"/>
                <a:cs typeface="Calibri"/>
              </a:rPr>
              <a:t> computation as</a:t>
            </a:r>
            <a:r>
              <a:rPr lang="en-US" sz="3200" b="0" dirty="0">
                <a:latin typeface="Calibri"/>
                <a:cs typeface="Calibri"/>
              </a:rPr>
              <a:t> </a:t>
            </a:r>
            <a:r>
              <a:rPr lang="en-US" sz="3200" b="0" spc="4" dirty="0">
                <a:latin typeface="Calibri"/>
                <a:cs typeface="Calibri"/>
              </a:rPr>
              <a:t>function</a:t>
            </a:r>
            <a:r>
              <a:rPr lang="en-US" sz="3200" b="0" dirty="0">
                <a:latin typeface="Calibri"/>
                <a:cs typeface="Calibri"/>
              </a:rPr>
              <a:t> </a:t>
            </a:r>
            <a:r>
              <a:rPr lang="en-US" sz="3200" b="0" spc="4" dirty="0">
                <a:latin typeface="Calibri"/>
                <a:cs typeface="Calibri"/>
              </a:rPr>
              <a:t>of seq.</a:t>
            </a:r>
            <a:r>
              <a:rPr lang="en-US" sz="3200" b="0" spc="-11" dirty="0">
                <a:latin typeface="Calibri"/>
                <a:cs typeface="Calibri"/>
              </a:rPr>
              <a:t> </a:t>
            </a:r>
            <a:r>
              <a:rPr lang="en-US" sz="3200" b="0" spc="4" dirty="0">
                <a:latin typeface="Calibri"/>
                <a:cs typeface="Calibri"/>
              </a:rPr>
              <a:t>length</a:t>
            </a:r>
            <a:endParaRPr lang="en-US" dirty="0"/>
          </a:p>
        </p:txBody>
      </p:sp>
      <p:sp>
        <p:nvSpPr>
          <p:cNvPr id="15" name="object 15"/>
          <p:cNvSpPr txBox="1"/>
          <p:nvPr/>
        </p:nvSpPr>
        <p:spPr>
          <a:xfrm>
            <a:off x="761467" y="4150356"/>
            <a:ext cx="7576661" cy="1279677"/>
          </a:xfrm>
          <a:prstGeom prst="rect">
            <a:avLst/>
          </a:prstGeom>
        </p:spPr>
        <p:txBody>
          <a:bodyPr vert="horz" wrap="square" lIns="0" tIns="63341" rIns="0" bIns="0" rtlCol="0">
            <a:spAutoFit/>
          </a:bodyPr>
          <a:lstStyle/>
          <a:p>
            <a:pPr marL="285274" indent="-257175">
              <a:spcBef>
                <a:spcPts val="499"/>
              </a:spcBef>
              <a:buClr>
                <a:srgbClr val="8B1515"/>
              </a:buClr>
              <a:buFont typeface="Times New Roman"/>
              <a:buChar char="•"/>
              <a:tabLst>
                <a:tab pos="285274" algn="l"/>
                <a:tab pos="285750" algn="l"/>
              </a:tabLst>
            </a:pPr>
            <a:r>
              <a:rPr sz="1725" spc="-4" dirty="0">
                <a:latin typeface="Calibri"/>
                <a:cs typeface="Calibri"/>
              </a:rPr>
              <a:t>Thin</a:t>
            </a:r>
            <a:r>
              <a:rPr sz="1725" dirty="0">
                <a:latin typeface="Calibri"/>
                <a:cs typeface="Calibri"/>
              </a:rPr>
              <a:t>k</a:t>
            </a:r>
            <a:r>
              <a:rPr sz="1725" spc="-4" dirty="0">
                <a:latin typeface="Calibri"/>
                <a:cs typeface="Calibri"/>
              </a:rPr>
              <a:t> o</a:t>
            </a:r>
            <a:r>
              <a:rPr sz="1725" dirty="0">
                <a:latin typeface="Calibri"/>
                <a:cs typeface="Calibri"/>
              </a:rPr>
              <a:t>f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4" dirty="0">
                <a:latin typeface="Cambria Math"/>
                <a:cs typeface="Cambria Math"/>
              </a:rPr>
              <a:t>𝑑</a:t>
            </a:r>
            <a:r>
              <a:rPr sz="1725" spc="75" dirty="0">
                <a:latin typeface="Cambria Math"/>
                <a:cs typeface="Cambria Math"/>
              </a:rPr>
              <a:t> </a:t>
            </a:r>
            <a:r>
              <a:rPr sz="1725" dirty="0">
                <a:latin typeface="Calibri"/>
                <a:cs typeface="Calibri"/>
              </a:rPr>
              <a:t>as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around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dirty="0">
                <a:latin typeface="Cambria Math"/>
                <a:cs typeface="Cambria Math"/>
              </a:rPr>
              <a:t>𝟏,</a:t>
            </a:r>
            <a:r>
              <a:rPr sz="1725" spc="-98" dirty="0">
                <a:latin typeface="Cambria Math"/>
                <a:cs typeface="Cambria Math"/>
              </a:rPr>
              <a:t> </a:t>
            </a:r>
            <a:r>
              <a:rPr sz="1725" spc="4" dirty="0">
                <a:latin typeface="Cambria Math"/>
                <a:cs typeface="Cambria Math"/>
              </a:rPr>
              <a:t>𝟎𝟎</a:t>
            </a:r>
            <a:r>
              <a:rPr sz="1725" spc="-8" dirty="0">
                <a:latin typeface="Cambria Math"/>
                <a:cs typeface="Cambria Math"/>
              </a:rPr>
              <a:t>𝟎</a:t>
            </a:r>
            <a:r>
              <a:rPr sz="1725" dirty="0">
                <a:latin typeface="Calibri"/>
                <a:cs typeface="Calibri"/>
              </a:rPr>
              <a:t>.</a:t>
            </a:r>
            <a:endParaRPr sz="1725">
              <a:latin typeface="Calibri"/>
              <a:cs typeface="Calibri"/>
            </a:endParaRPr>
          </a:p>
          <a:p>
            <a:pPr marL="542449" lvl="1" indent="-171926">
              <a:spcBef>
                <a:spcPts val="424"/>
              </a:spcBef>
              <a:buClr>
                <a:srgbClr val="007B92"/>
              </a:buClr>
              <a:buFont typeface="Times New Roman"/>
              <a:buChar char="•"/>
              <a:tabLst>
                <a:tab pos="542925" algn="l"/>
                <a:tab pos="3760470" algn="l"/>
              </a:tabLst>
            </a:pPr>
            <a:r>
              <a:rPr sz="1725" spc="-4" dirty="0">
                <a:latin typeface="Calibri"/>
                <a:cs typeface="Calibri"/>
              </a:rPr>
              <a:t>So,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for a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single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(shortish)</a:t>
            </a:r>
            <a:r>
              <a:rPr sz="1725" spc="23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sentence,	</a:t>
            </a:r>
            <a:r>
              <a:rPr sz="1725" dirty="0">
                <a:latin typeface="Cambria Math"/>
                <a:cs typeface="Cambria Math"/>
              </a:rPr>
              <a:t>𝑇</a:t>
            </a:r>
            <a:r>
              <a:rPr sz="1725" spc="131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≤</a:t>
            </a:r>
            <a:r>
              <a:rPr sz="1725" spc="90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30</a:t>
            </a:r>
            <a:r>
              <a:rPr sz="1725" dirty="0">
                <a:latin typeface="Calibri"/>
                <a:cs typeface="Calibri"/>
              </a:rPr>
              <a:t>;</a:t>
            </a:r>
            <a:r>
              <a:rPr sz="1725" spc="-15" dirty="0">
                <a:latin typeface="Calibri"/>
                <a:cs typeface="Calibri"/>
              </a:rPr>
              <a:t> </a:t>
            </a:r>
            <a:r>
              <a:rPr sz="1725" spc="64" dirty="0">
                <a:latin typeface="Cambria Math"/>
                <a:cs typeface="Cambria Math"/>
              </a:rPr>
              <a:t>𝑇</a:t>
            </a:r>
            <a:r>
              <a:rPr sz="1856" spc="95" baseline="28619" dirty="0">
                <a:latin typeface="Cambria Math"/>
                <a:cs typeface="Cambria Math"/>
              </a:rPr>
              <a:t>2</a:t>
            </a:r>
            <a:r>
              <a:rPr sz="1856" spc="410" baseline="28619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≤</a:t>
            </a:r>
            <a:r>
              <a:rPr sz="1725" spc="90" dirty="0">
                <a:latin typeface="Cambria Math"/>
                <a:cs typeface="Cambria Math"/>
              </a:rPr>
              <a:t> </a:t>
            </a:r>
            <a:r>
              <a:rPr sz="1725" spc="-4" dirty="0">
                <a:latin typeface="Cambria Math"/>
                <a:cs typeface="Cambria Math"/>
              </a:rPr>
              <a:t>𝟗𝟎𝟎</a:t>
            </a:r>
            <a:r>
              <a:rPr sz="1725" b="1" spc="-4" dirty="0">
                <a:latin typeface="Calibri"/>
                <a:cs typeface="Calibri"/>
              </a:rPr>
              <a:t>.</a:t>
            </a:r>
            <a:endParaRPr sz="1725">
              <a:latin typeface="Calibri"/>
              <a:cs typeface="Calibri"/>
            </a:endParaRPr>
          </a:p>
          <a:p>
            <a:pPr marL="542449" lvl="1" indent="-171926">
              <a:spcBef>
                <a:spcPts val="405"/>
              </a:spcBef>
              <a:buClr>
                <a:srgbClr val="007B92"/>
              </a:buClr>
              <a:buFont typeface="Times New Roman"/>
              <a:buChar char="•"/>
              <a:tabLst>
                <a:tab pos="542925" algn="l"/>
              </a:tabLst>
            </a:pPr>
            <a:r>
              <a:rPr sz="1725" dirty="0">
                <a:latin typeface="Calibri"/>
                <a:cs typeface="Calibri"/>
              </a:rPr>
              <a:t>In</a:t>
            </a:r>
            <a:r>
              <a:rPr sz="1725" spc="-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practice, we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set</a:t>
            </a:r>
            <a:r>
              <a:rPr sz="1725" dirty="0">
                <a:latin typeface="Calibri"/>
                <a:cs typeface="Calibri"/>
              </a:rPr>
              <a:t> a</a:t>
            </a:r>
            <a:r>
              <a:rPr sz="1725" spc="-4" dirty="0">
                <a:latin typeface="Calibri"/>
                <a:cs typeface="Calibri"/>
              </a:rPr>
              <a:t> bound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like</a:t>
            </a:r>
            <a:r>
              <a:rPr sz="1725" spc="19" dirty="0">
                <a:latin typeface="Calibri"/>
                <a:cs typeface="Calibri"/>
              </a:rPr>
              <a:t> </a:t>
            </a:r>
            <a:r>
              <a:rPr sz="1725" dirty="0">
                <a:latin typeface="Cambria Math"/>
                <a:cs typeface="Cambria Math"/>
              </a:rPr>
              <a:t>𝑇</a:t>
            </a:r>
            <a:r>
              <a:rPr sz="1725" spc="135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=</a:t>
            </a:r>
            <a:r>
              <a:rPr sz="1725" spc="90" dirty="0">
                <a:latin typeface="Cambria Math"/>
                <a:cs typeface="Cambria Math"/>
              </a:rPr>
              <a:t> </a:t>
            </a:r>
            <a:r>
              <a:rPr sz="1725" spc="-4" dirty="0">
                <a:latin typeface="Cambria Math"/>
                <a:cs typeface="Cambria Math"/>
              </a:rPr>
              <a:t>512.</a:t>
            </a:r>
            <a:endParaRPr sz="1725">
              <a:latin typeface="Cambria Math"/>
              <a:cs typeface="Cambria Math"/>
            </a:endParaRPr>
          </a:p>
          <a:p>
            <a:pPr marL="542449" lvl="1" indent="-171926">
              <a:spcBef>
                <a:spcPts val="416"/>
              </a:spcBef>
              <a:buClr>
                <a:srgbClr val="007B92"/>
              </a:buClr>
              <a:buFont typeface="Times New Roman"/>
              <a:buChar char="•"/>
              <a:tabLst>
                <a:tab pos="542925" algn="l"/>
              </a:tabLst>
            </a:pPr>
            <a:r>
              <a:rPr sz="1725" b="1" dirty="0">
                <a:latin typeface="Calibri"/>
                <a:cs typeface="Calibri"/>
              </a:rPr>
              <a:t>But </a:t>
            </a:r>
            <a:r>
              <a:rPr sz="1725" b="1" spc="-4" dirty="0">
                <a:latin typeface="Calibri"/>
                <a:cs typeface="Calibri"/>
              </a:rPr>
              <a:t>what</a:t>
            </a:r>
            <a:r>
              <a:rPr sz="1725" b="1" spc="4" dirty="0">
                <a:latin typeface="Calibri"/>
                <a:cs typeface="Calibri"/>
              </a:rPr>
              <a:t> </a:t>
            </a:r>
            <a:r>
              <a:rPr sz="1725" b="1" dirty="0">
                <a:latin typeface="Calibri"/>
                <a:cs typeface="Calibri"/>
              </a:rPr>
              <a:t>if we’d</a:t>
            </a:r>
            <a:r>
              <a:rPr sz="1725" b="1" spc="-11" dirty="0">
                <a:latin typeface="Calibri"/>
                <a:cs typeface="Calibri"/>
              </a:rPr>
              <a:t> </a:t>
            </a:r>
            <a:r>
              <a:rPr sz="1725" b="1" spc="-4" dirty="0">
                <a:latin typeface="Calibri"/>
                <a:cs typeface="Calibri"/>
              </a:rPr>
              <a:t>like</a:t>
            </a:r>
            <a:r>
              <a:rPr sz="1725" b="1" spc="4" dirty="0">
                <a:latin typeface="Calibri"/>
                <a:cs typeface="Calibri"/>
              </a:rPr>
              <a:t> </a:t>
            </a:r>
            <a:r>
              <a:rPr sz="1725" dirty="0">
                <a:latin typeface="Cambria Math"/>
                <a:cs typeface="Cambria Math"/>
              </a:rPr>
              <a:t>𝑻</a:t>
            </a:r>
            <a:r>
              <a:rPr sz="1725" spc="101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≥</a:t>
            </a:r>
            <a:r>
              <a:rPr sz="1725" spc="98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𝟏𝟎,</a:t>
            </a:r>
            <a:r>
              <a:rPr sz="1725" spc="-90" dirty="0">
                <a:latin typeface="Cambria Math"/>
                <a:cs typeface="Cambria Math"/>
              </a:rPr>
              <a:t> </a:t>
            </a:r>
            <a:r>
              <a:rPr sz="1725" spc="-4" dirty="0">
                <a:latin typeface="Cambria Math"/>
                <a:cs typeface="Cambria Math"/>
              </a:rPr>
              <a:t>𝟎𝟎𝟎</a:t>
            </a:r>
            <a:r>
              <a:rPr sz="1725" b="1" spc="-4" dirty="0">
                <a:latin typeface="Calibri"/>
                <a:cs typeface="Calibri"/>
              </a:rPr>
              <a:t>?</a:t>
            </a:r>
            <a:r>
              <a:rPr sz="1725" b="1" spc="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For example,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to</a:t>
            </a:r>
            <a:r>
              <a:rPr sz="1725" dirty="0">
                <a:latin typeface="Calibri"/>
                <a:cs typeface="Calibri"/>
              </a:rPr>
              <a:t> work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on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long </a:t>
            </a:r>
            <a:r>
              <a:rPr sz="1725" spc="-4" dirty="0">
                <a:latin typeface="Calibri"/>
                <a:cs typeface="Calibri"/>
              </a:rPr>
              <a:t>documents?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1195570-8E3E-400E-9256-43289DDA5172}"/>
              </a:ext>
            </a:extLst>
          </p:cNvPr>
          <p:cNvSpPr txBox="1"/>
          <p:nvPr/>
        </p:nvSpPr>
        <p:spPr>
          <a:xfrm>
            <a:off x="0" y="6581001"/>
            <a:ext cx="930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Hewitt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28052" y="2057115"/>
            <a:ext cx="387668" cy="203359"/>
          </a:xfrm>
          <a:custGeom>
            <a:avLst/>
            <a:gdLst/>
            <a:ahLst/>
            <a:cxnLst/>
            <a:rect l="l" t="t" r="r" b="b"/>
            <a:pathLst>
              <a:path w="516889" h="271144">
                <a:moveTo>
                  <a:pt x="430149" y="0"/>
                </a:moveTo>
                <a:lnTo>
                  <a:pt x="426338" y="11048"/>
                </a:lnTo>
                <a:lnTo>
                  <a:pt x="442007" y="17881"/>
                </a:lnTo>
                <a:lnTo>
                  <a:pt x="455485" y="27320"/>
                </a:lnTo>
                <a:lnTo>
                  <a:pt x="482869" y="70981"/>
                </a:lnTo>
                <a:lnTo>
                  <a:pt x="490870" y="111089"/>
                </a:lnTo>
                <a:lnTo>
                  <a:pt x="491871" y="134238"/>
                </a:lnTo>
                <a:lnTo>
                  <a:pt x="490868" y="158118"/>
                </a:lnTo>
                <a:lnTo>
                  <a:pt x="482816" y="199354"/>
                </a:lnTo>
                <a:lnTo>
                  <a:pt x="455469" y="243712"/>
                </a:lnTo>
                <a:lnTo>
                  <a:pt x="426720" y="260095"/>
                </a:lnTo>
                <a:lnTo>
                  <a:pt x="430149" y="271144"/>
                </a:lnTo>
                <a:lnTo>
                  <a:pt x="467121" y="253793"/>
                </a:lnTo>
                <a:lnTo>
                  <a:pt x="494284" y="223773"/>
                </a:lnTo>
                <a:lnTo>
                  <a:pt x="511032" y="183562"/>
                </a:lnTo>
                <a:lnTo>
                  <a:pt x="516636" y="135635"/>
                </a:lnTo>
                <a:lnTo>
                  <a:pt x="515233" y="110775"/>
                </a:lnTo>
                <a:lnTo>
                  <a:pt x="504045" y="66770"/>
                </a:lnTo>
                <a:lnTo>
                  <a:pt x="481851" y="30932"/>
                </a:lnTo>
                <a:lnTo>
                  <a:pt x="449796" y="7119"/>
                </a:lnTo>
                <a:lnTo>
                  <a:pt x="430149" y="0"/>
                </a:lnTo>
                <a:close/>
              </a:path>
              <a:path w="516889" h="271144">
                <a:moveTo>
                  <a:pt x="86487" y="0"/>
                </a:moveTo>
                <a:lnTo>
                  <a:pt x="49609" y="17430"/>
                </a:lnTo>
                <a:lnTo>
                  <a:pt x="22351" y="47625"/>
                </a:lnTo>
                <a:lnTo>
                  <a:pt x="5603" y="87820"/>
                </a:lnTo>
                <a:lnTo>
                  <a:pt x="0" y="135635"/>
                </a:lnTo>
                <a:lnTo>
                  <a:pt x="1402" y="160569"/>
                </a:lnTo>
                <a:lnTo>
                  <a:pt x="12590" y="204626"/>
                </a:lnTo>
                <a:lnTo>
                  <a:pt x="34712" y="240373"/>
                </a:lnTo>
                <a:lnTo>
                  <a:pt x="66768" y="264046"/>
                </a:lnTo>
                <a:lnTo>
                  <a:pt x="86487" y="271144"/>
                </a:lnTo>
                <a:lnTo>
                  <a:pt x="89916" y="260095"/>
                </a:lnTo>
                <a:lnTo>
                  <a:pt x="74487" y="253237"/>
                </a:lnTo>
                <a:lnTo>
                  <a:pt x="61166" y="243712"/>
                </a:lnTo>
                <a:lnTo>
                  <a:pt x="33819" y="199354"/>
                </a:lnTo>
                <a:lnTo>
                  <a:pt x="25767" y="158118"/>
                </a:lnTo>
                <a:lnTo>
                  <a:pt x="24764" y="134238"/>
                </a:lnTo>
                <a:lnTo>
                  <a:pt x="25767" y="111089"/>
                </a:lnTo>
                <a:lnTo>
                  <a:pt x="33819" y="70981"/>
                </a:lnTo>
                <a:lnTo>
                  <a:pt x="61261" y="27320"/>
                </a:lnTo>
                <a:lnTo>
                  <a:pt x="90297" y="11048"/>
                </a:lnTo>
                <a:lnTo>
                  <a:pt x="864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 txBox="1"/>
          <p:nvPr/>
        </p:nvSpPr>
        <p:spPr>
          <a:xfrm>
            <a:off x="807796" y="1727168"/>
            <a:ext cx="7311390" cy="857767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76225" indent="-257651">
              <a:spcBef>
                <a:spcPts val="79"/>
              </a:spcBef>
              <a:buClr>
                <a:srgbClr val="8B1515"/>
              </a:buClr>
              <a:buFont typeface="Times New Roman"/>
              <a:buChar char="•"/>
              <a:tabLst>
                <a:tab pos="275749" algn="l"/>
                <a:tab pos="276701" algn="l"/>
              </a:tabLst>
            </a:pPr>
            <a:r>
              <a:rPr sz="1725" spc="-4" dirty="0">
                <a:latin typeface="Calibri"/>
                <a:cs typeface="Calibri"/>
              </a:rPr>
              <a:t>Considerable</a:t>
            </a:r>
            <a:r>
              <a:rPr sz="1725" dirty="0">
                <a:latin typeface="Calibri"/>
                <a:cs typeface="Calibri"/>
              </a:rPr>
              <a:t> recent </a:t>
            </a:r>
            <a:r>
              <a:rPr sz="1725" spc="-4" dirty="0">
                <a:latin typeface="Calibri"/>
                <a:cs typeface="Calibri"/>
              </a:rPr>
              <a:t>work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has</a:t>
            </a:r>
            <a:r>
              <a:rPr sz="1725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gone</a:t>
            </a:r>
            <a:r>
              <a:rPr sz="1725" spc="15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into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the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question,</a:t>
            </a:r>
            <a:r>
              <a:rPr sz="1725" spc="45" dirty="0">
                <a:latin typeface="Calibri"/>
                <a:cs typeface="Calibri"/>
              </a:rPr>
              <a:t> </a:t>
            </a:r>
            <a:r>
              <a:rPr sz="1725" i="1" spc="-4" dirty="0">
                <a:latin typeface="Calibri"/>
                <a:cs typeface="Calibri"/>
              </a:rPr>
              <a:t>Can</a:t>
            </a:r>
            <a:r>
              <a:rPr sz="1725" i="1" spc="8" dirty="0">
                <a:latin typeface="Calibri"/>
                <a:cs typeface="Calibri"/>
              </a:rPr>
              <a:t> </a:t>
            </a:r>
            <a:r>
              <a:rPr sz="1725" i="1" dirty="0">
                <a:latin typeface="Calibri"/>
                <a:cs typeface="Calibri"/>
              </a:rPr>
              <a:t>we</a:t>
            </a:r>
            <a:r>
              <a:rPr sz="1725" i="1" spc="4" dirty="0">
                <a:latin typeface="Calibri"/>
                <a:cs typeface="Calibri"/>
              </a:rPr>
              <a:t> </a:t>
            </a:r>
            <a:r>
              <a:rPr sz="1725" i="1" spc="-4" dirty="0">
                <a:latin typeface="Calibri"/>
                <a:cs typeface="Calibri"/>
              </a:rPr>
              <a:t>build</a:t>
            </a:r>
            <a:r>
              <a:rPr sz="1725" i="1" spc="4" dirty="0">
                <a:latin typeface="Calibri"/>
                <a:cs typeface="Calibri"/>
              </a:rPr>
              <a:t> </a:t>
            </a:r>
            <a:r>
              <a:rPr sz="1725" i="1" dirty="0">
                <a:latin typeface="Calibri"/>
                <a:cs typeface="Calibri"/>
              </a:rPr>
              <a:t>models</a:t>
            </a:r>
            <a:r>
              <a:rPr sz="1725" i="1" spc="-4" dirty="0">
                <a:latin typeface="Calibri"/>
                <a:cs typeface="Calibri"/>
              </a:rPr>
              <a:t> like</a:t>
            </a:r>
            <a:endParaRPr sz="1725" dirty="0">
              <a:latin typeface="Calibri"/>
              <a:cs typeface="Calibri"/>
            </a:endParaRPr>
          </a:p>
          <a:p>
            <a:pPr marL="276225">
              <a:spcBef>
                <a:spcPts val="15"/>
              </a:spcBef>
              <a:tabLst>
                <a:tab pos="3492341" algn="l"/>
                <a:tab pos="3878104" algn="l"/>
              </a:tabLst>
            </a:pPr>
            <a:r>
              <a:rPr sz="1725" i="1" dirty="0">
                <a:latin typeface="Calibri"/>
                <a:cs typeface="Calibri"/>
              </a:rPr>
              <a:t>Transformers</a:t>
            </a:r>
            <a:r>
              <a:rPr sz="1725" i="1" spc="-26" dirty="0">
                <a:latin typeface="Calibri"/>
                <a:cs typeface="Calibri"/>
              </a:rPr>
              <a:t> </a:t>
            </a:r>
            <a:r>
              <a:rPr sz="1725" i="1" dirty="0">
                <a:latin typeface="Calibri"/>
                <a:cs typeface="Calibri"/>
              </a:rPr>
              <a:t>without</a:t>
            </a:r>
            <a:r>
              <a:rPr sz="1725" i="1" spc="11" dirty="0">
                <a:latin typeface="Calibri"/>
                <a:cs typeface="Calibri"/>
              </a:rPr>
              <a:t> </a:t>
            </a:r>
            <a:r>
              <a:rPr sz="1725" i="1" spc="-4" dirty="0">
                <a:latin typeface="Calibri"/>
                <a:cs typeface="Calibri"/>
              </a:rPr>
              <a:t>paying</a:t>
            </a:r>
            <a:r>
              <a:rPr sz="1725" i="1" spc="8" dirty="0">
                <a:latin typeface="Calibri"/>
                <a:cs typeface="Calibri"/>
              </a:rPr>
              <a:t> </a:t>
            </a:r>
            <a:r>
              <a:rPr sz="1725" i="1" spc="-4" dirty="0">
                <a:latin typeface="Calibri"/>
                <a:cs typeface="Calibri"/>
              </a:rPr>
              <a:t>the</a:t>
            </a:r>
            <a:r>
              <a:rPr sz="1725" i="1" spc="30" dirty="0">
                <a:latin typeface="Calibri"/>
                <a:cs typeface="Calibri"/>
              </a:rPr>
              <a:t> </a:t>
            </a:r>
            <a:r>
              <a:rPr sz="1725" dirty="0">
                <a:latin typeface="Cambria Math"/>
                <a:cs typeface="Cambria Math"/>
              </a:rPr>
              <a:t>𝑂	</a:t>
            </a:r>
            <a:r>
              <a:rPr sz="1725" spc="64" dirty="0">
                <a:latin typeface="Cambria Math"/>
                <a:cs typeface="Cambria Math"/>
              </a:rPr>
              <a:t>𝑇</a:t>
            </a:r>
            <a:r>
              <a:rPr sz="1856" spc="95" baseline="28619" dirty="0">
                <a:latin typeface="Cambria Math"/>
                <a:cs typeface="Cambria Math"/>
              </a:rPr>
              <a:t>2	</a:t>
            </a:r>
            <a:r>
              <a:rPr sz="1725" i="1" spc="-4" dirty="0">
                <a:latin typeface="Calibri"/>
                <a:cs typeface="Calibri"/>
              </a:rPr>
              <a:t>all-pairs</a:t>
            </a:r>
            <a:r>
              <a:rPr sz="1725" i="1" spc="-8" dirty="0">
                <a:latin typeface="Calibri"/>
                <a:cs typeface="Calibri"/>
              </a:rPr>
              <a:t> </a:t>
            </a:r>
            <a:r>
              <a:rPr sz="1725" i="1" spc="-4" dirty="0">
                <a:latin typeface="Calibri"/>
                <a:cs typeface="Calibri"/>
              </a:rPr>
              <a:t>self-attention</a:t>
            </a:r>
            <a:r>
              <a:rPr sz="1725" i="1" spc="-15" dirty="0">
                <a:latin typeface="Calibri"/>
                <a:cs typeface="Calibri"/>
              </a:rPr>
              <a:t> </a:t>
            </a:r>
            <a:r>
              <a:rPr sz="1725" i="1" dirty="0">
                <a:latin typeface="Calibri"/>
                <a:cs typeface="Calibri"/>
              </a:rPr>
              <a:t>cost?</a:t>
            </a:r>
            <a:endParaRPr sz="1725" dirty="0">
              <a:latin typeface="Calibri"/>
              <a:cs typeface="Calibri"/>
            </a:endParaRPr>
          </a:p>
          <a:p>
            <a:pPr marL="276225" indent="-257651">
              <a:spcBef>
                <a:spcPts val="398"/>
              </a:spcBef>
              <a:buClr>
                <a:srgbClr val="8B1515"/>
              </a:buClr>
              <a:buFont typeface="Times New Roman"/>
              <a:buChar char="•"/>
              <a:tabLst>
                <a:tab pos="275749" algn="l"/>
                <a:tab pos="276701" algn="l"/>
              </a:tabLst>
            </a:pPr>
            <a:r>
              <a:rPr sz="1725" spc="-4" dirty="0">
                <a:latin typeface="Calibri"/>
                <a:cs typeface="Calibri"/>
              </a:rPr>
              <a:t>For example,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b="1" spc="-4" dirty="0">
                <a:latin typeface="Calibri"/>
                <a:cs typeface="Calibri"/>
              </a:rPr>
              <a:t>Linformer</a:t>
            </a:r>
            <a:r>
              <a:rPr sz="1725" b="1" dirty="0">
                <a:solidFill>
                  <a:srgbClr val="4197B5"/>
                </a:solidFill>
                <a:latin typeface="Calibri"/>
                <a:cs typeface="Calibri"/>
              </a:rPr>
              <a:t> </a:t>
            </a:r>
            <a:r>
              <a:rPr sz="1725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[Wang</a:t>
            </a:r>
            <a:r>
              <a:rPr sz="1725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725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et</a:t>
            </a:r>
            <a:r>
              <a:rPr sz="1725" u="heavy" spc="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725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al.,</a:t>
            </a:r>
            <a:r>
              <a:rPr sz="1725" u="heavy" spc="-8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725" u="heavy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2020]</a:t>
            </a:r>
            <a:endParaRPr sz="1725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22378" y="3100336"/>
            <a:ext cx="1656290" cy="2161935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15112" y="3447097"/>
            <a:ext cx="1975009" cy="1337385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>
              <a:spcBef>
                <a:spcPts val="79"/>
              </a:spcBef>
            </a:pPr>
            <a:r>
              <a:rPr sz="1725" dirty="0">
                <a:solidFill>
                  <a:srgbClr val="175E53"/>
                </a:solidFill>
                <a:latin typeface="Calibri"/>
                <a:cs typeface="Calibri"/>
              </a:rPr>
              <a:t>Key idea: map the </a:t>
            </a:r>
            <a:r>
              <a:rPr sz="1725" spc="4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725" dirty="0">
                <a:solidFill>
                  <a:srgbClr val="175E53"/>
                </a:solidFill>
                <a:latin typeface="Calibri"/>
                <a:cs typeface="Calibri"/>
              </a:rPr>
              <a:t>sequence length </a:t>
            </a:r>
            <a:r>
              <a:rPr sz="1725" spc="4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725" spc="-4" dirty="0">
                <a:solidFill>
                  <a:srgbClr val="175E53"/>
                </a:solidFill>
                <a:latin typeface="Calibri"/>
                <a:cs typeface="Calibri"/>
              </a:rPr>
              <a:t>dimension to </a:t>
            </a:r>
            <a:r>
              <a:rPr sz="1725" dirty="0">
                <a:solidFill>
                  <a:srgbClr val="175E53"/>
                </a:solidFill>
                <a:latin typeface="Calibri"/>
                <a:cs typeface="Calibri"/>
              </a:rPr>
              <a:t>a lower- </a:t>
            </a:r>
            <a:r>
              <a:rPr sz="1725" spc="-379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725" dirty="0">
                <a:solidFill>
                  <a:srgbClr val="175E53"/>
                </a:solidFill>
                <a:latin typeface="Calibri"/>
                <a:cs typeface="Calibri"/>
              </a:rPr>
              <a:t>dimensional</a:t>
            </a:r>
            <a:r>
              <a:rPr sz="1725" spc="-34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725" spc="-4" dirty="0">
                <a:solidFill>
                  <a:srgbClr val="175E53"/>
                </a:solidFill>
                <a:latin typeface="Calibri"/>
                <a:cs typeface="Calibri"/>
              </a:rPr>
              <a:t>space</a:t>
            </a:r>
            <a:r>
              <a:rPr sz="1725" spc="-23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725" spc="-4" dirty="0">
                <a:solidFill>
                  <a:srgbClr val="175E53"/>
                </a:solidFill>
                <a:latin typeface="Calibri"/>
                <a:cs typeface="Calibri"/>
              </a:rPr>
              <a:t>for </a:t>
            </a:r>
            <a:r>
              <a:rPr sz="1725" spc="-379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725" dirty="0">
                <a:solidFill>
                  <a:srgbClr val="175E53"/>
                </a:solidFill>
                <a:latin typeface="Calibri"/>
                <a:cs typeface="Calibri"/>
              </a:rPr>
              <a:t>values,</a:t>
            </a:r>
            <a:r>
              <a:rPr sz="1725" spc="-19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725" dirty="0">
                <a:solidFill>
                  <a:srgbClr val="175E53"/>
                </a:solidFill>
                <a:latin typeface="Calibri"/>
                <a:cs typeface="Calibri"/>
              </a:rPr>
              <a:t>keys</a:t>
            </a:r>
            <a:endParaRPr sz="1725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81236" y="3053811"/>
            <a:ext cx="3547659" cy="206284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060727" y="3448364"/>
            <a:ext cx="180370" cy="12458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9525">
              <a:lnSpc>
                <a:spcPts val="1358"/>
              </a:lnSpc>
            </a:pPr>
            <a:r>
              <a:rPr sz="1350" spc="-8" dirty="0">
                <a:latin typeface="Calibri"/>
                <a:cs typeface="Calibri"/>
              </a:rPr>
              <a:t>Inference</a:t>
            </a:r>
            <a:r>
              <a:rPr sz="1350" spc="-19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time</a:t>
            </a:r>
            <a:r>
              <a:rPr sz="1350" spc="-19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(s)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44EDD43-45B7-4E64-B611-DE272D3F0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984885"/>
          </a:xfrm>
        </p:spPr>
        <p:txBody>
          <a:bodyPr/>
          <a:lstStyle/>
          <a:p>
            <a:r>
              <a:rPr lang="en-US" sz="3200" b="0" spc="8" dirty="0">
                <a:latin typeface="Calibri"/>
                <a:cs typeface="Calibri"/>
              </a:rPr>
              <a:t>Recent</a:t>
            </a:r>
            <a:r>
              <a:rPr lang="en-US" sz="3200" b="0" spc="-19" dirty="0">
                <a:latin typeface="Calibri"/>
                <a:cs typeface="Calibri"/>
              </a:rPr>
              <a:t> </a:t>
            </a:r>
            <a:r>
              <a:rPr lang="en-US" sz="3200" b="0" spc="8" dirty="0">
                <a:latin typeface="Calibri"/>
                <a:cs typeface="Calibri"/>
              </a:rPr>
              <a:t>work</a:t>
            </a:r>
            <a:r>
              <a:rPr lang="en-US" sz="3200" b="0" spc="4" dirty="0">
                <a:latin typeface="Calibri"/>
                <a:cs typeface="Calibri"/>
              </a:rPr>
              <a:t> on</a:t>
            </a:r>
            <a:r>
              <a:rPr lang="en-US" sz="3200" b="0" spc="8" dirty="0">
                <a:latin typeface="Calibri"/>
                <a:cs typeface="Calibri"/>
              </a:rPr>
              <a:t> </a:t>
            </a:r>
            <a:r>
              <a:rPr lang="en-US" sz="3200" b="0" spc="4" dirty="0">
                <a:latin typeface="Calibri"/>
                <a:cs typeface="Calibri"/>
              </a:rPr>
              <a:t>improving</a:t>
            </a:r>
            <a:r>
              <a:rPr lang="en-US" sz="3200" b="0" spc="15" dirty="0">
                <a:latin typeface="Calibri"/>
                <a:cs typeface="Calibri"/>
              </a:rPr>
              <a:t> </a:t>
            </a:r>
            <a:r>
              <a:rPr lang="en-US" sz="3200" b="0" spc="4" dirty="0">
                <a:latin typeface="Calibri"/>
                <a:cs typeface="Calibri"/>
              </a:rPr>
              <a:t>on</a:t>
            </a:r>
            <a:r>
              <a:rPr lang="en-US" sz="3200" b="0" spc="-4" dirty="0">
                <a:latin typeface="Calibri"/>
                <a:cs typeface="Calibri"/>
              </a:rPr>
              <a:t> </a:t>
            </a:r>
            <a:r>
              <a:rPr lang="en-US" sz="3200" b="0" spc="4" dirty="0">
                <a:latin typeface="Calibri"/>
                <a:cs typeface="Calibri"/>
              </a:rPr>
              <a:t>quadratic</a:t>
            </a:r>
            <a:r>
              <a:rPr lang="en-US" sz="3200" b="0" spc="-11" dirty="0">
                <a:latin typeface="Calibri"/>
                <a:cs typeface="Calibri"/>
              </a:rPr>
              <a:t> </a:t>
            </a:r>
            <a:r>
              <a:rPr lang="en-US" sz="3200" b="0" spc="8" dirty="0">
                <a:latin typeface="Calibri"/>
                <a:cs typeface="Calibri"/>
              </a:rPr>
              <a:t>self-attention</a:t>
            </a:r>
            <a:r>
              <a:rPr lang="en-US" sz="3200" b="0" dirty="0">
                <a:latin typeface="Calibri"/>
                <a:cs typeface="Calibri"/>
              </a:rPr>
              <a:t> </a:t>
            </a:r>
            <a:r>
              <a:rPr lang="en-US" sz="3200" b="0" spc="4" dirty="0">
                <a:latin typeface="Calibri"/>
                <a:cs typeface="Calibri"/>
              </a:rPr>
              <a:t>cost</a:t>
            </a:r>
            <a:endParaRPr lang="en-US" dirty="0"/>
          </a:p>
        </p:txBody>
      </p:sp>
      <p:sp>
        <p:nvSpPr>
          <p:cNvPr id="9" name="object 9"/>
          <p:cNvSpPr txBox="1"/>
          <p:nvPr/>
        </p:nvSpPr>
        <p:spPr>
          <a:xfrm>
            <a:off x="6116479" y="5155235"/>
            <a:ext cx="2007394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latin typeface="Calibri"/>
                <a:cs typeface="Calibri"/>
              </a:rPr>
              <a:t>Sequence length</a:t>
            </a:r>
            <a:r>
              <a:rPr sz="1350" dirty="0">
                <a:latin typeface="Calibri"/>
                <a:cs typeface="Calibri"/>
              </a:rPr>
              <a:t> / </a:t>
            </a:r>
            <a:r>
              <a:rPr sz="1350" spc="-11" dirty="0">
                <a:latin typeface="Calibri"/>
                <a:cs typeface="Calibri"/>
              </a:rPr>
              <a:t>batch</a:t>
            </a:r>
            <a:r>
              <a:rPr sz="1350" spc="-15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size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977257-0F47-4433-A098-DF7846184B8E}"/>
              </a:ext>
            </a:extLst>
          </p:cNvPr>
          <p:cNvSpPr txBox="1"/>
          <p:nvPr/>
        </p:nvSpPr>
        <p:spPr>
          <a:xfrm>
            <a:off x="0" y="6581001"/>
            <a:ext cx="930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Hewitt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28052" y="2057115"/>
            <a:ext cx="387668" cy="203359"/>
          </a:xfrm>
          <a:custGeom>
            <a:avLst/>
            <a:gdLst/>
            <a:ahLst/>
            <a:cxnLst/>
            <a:rect l="l" t="t" r="r" b="b"/>
            <a:pathLst>
              <a:path w="516889" h="271144">
                <a:moveTo>
                  <a:pt x="430149" y="0"/>
                </a:moveTo>
                <a:lnTo>
                  <a:pt x="426338" y="11048"/>
                </a:lnTo>
                <a:lnTo>
                  <a:pt x="442007" y="17881"/>
                </a:lnTo>
                <a:lnTo>
                  <a:pt x="455485" y="27320"/>
                </a:lnTo>
                <a:lnTo>
                  <a:pt x="482869" y="70981"/>
                </a:lnTo>
                <a:lnTo>
                  <a:pt x="490870" y="111089"/>
                </a:lnTo>
                <a:lnTo>
                  <a:pt x="491871" y="134238"/>
                </a:lnTo>
                <a:lnTo>
                  <a:pt x="490868" y="158118"/>
                </a:lnTo>
                <a:lnTo>
                  <a:pt x="482816" y="199354"/>
                </a:lnTo>
                <a:lnTo>
                  <a:pt x="455469" y="243712"/>
                </a:lnTo>
                <a:lnTo>
                  <a:pt x="426720" y="260095"/>
                </a:lnTo>
                <a:lnTo>
                  <a:pt x="430149" y="271144"/>
                </a:lnTo>
                <a:lnTo>
                  <a:pt x="467121" y="253793"/>
                </a:lnTo>
                <a:lnTo>
                  <a:pt x="494284" y="223773"/>
                </a:lnTo>
                <a:lnTo>
                  <a:pt x="511032" y="183562"/>
                </a:lnTo>
                <a:lnTo>
                  <a:pt x="516636" y="135635"/>
                </a:lnTo>
                <a:lnTo>
                  <a:pt x="515233" y="110775"/>
                </a:lnTo>
                <a:lnTo>
                  <a:pt x="504045" y="66770"/>
                </a:lnTo>
                <a:lnTo>
                  <a:pt x="481851" y="30932"/>
                </a:lnTo>
                <a:lnTo>
                  <a:pt x="449796" y="7119"/>
                </a:lnTo>
                <a:lnTo>
                  <a:pt x="430149" y="0"/>
                </a:lnTo>
                <a:close/>
              </a:path>
              <a:path w="516889" h="271144">
                <a:moveTo>
                  <a:pt x="86487" y="0"/>
                </a:moveTo>
                <a:lnTo>
                  <a:pt x="49609" y="17430"/>
                </a:lnTo>
                <a:lnTo>
                  <a:pt x="22351" y="47625"/>
                </a:lnTo>
                <a:lnTo>
                  <a:pt x="5603" y="87820"/>
                </a:lnTo>
                <a:lnTo>
                  <a:pt x="0" y="135635"/>
                </a:lnTo>
                <a:lnTo>
                  <a:pt x="1402" y="160569"/>
                </a:lnTo>
                <a:lnTo>
                  <a:pt x="12590" y="204626"/>
                </a:lnTo>
                <a:lnTo>
                  <a:pt x="34712" y="240373"/>
                </a:lnTo>
                <a:lnTo>
                  <a:pt x="66768" y="264046"/>
                </a:lnTo>
                <a:lnTo>
                  <a:pt x="86487" y="271144"/>
                </a:lnTo>
                <a:lnTo>
                  <a:pt x="89916" y="260095"/>
                </a:lnTo>
                <a:lnTo>
                  <a:pt x="74487" y="253237"/>
                </a:lnTo>
                <a:lnTo>
                  <a:pt x="61166" y="243712"/>
                </a:lnTo>
                <a:lnTo>
                  <a:pt x="33819" y="199354"/>
                </a:lnTo>
                <a:lnTo>
                  <a:pt x="25767" y="158118"/>
                </a:lnTo>
                <a:lnTo>
                  <a:pt x="24764" y="134238"/>
                </a:lnTo>
                <a:lnTo>
                  <a:pt x="25767" y="111089"/>
                </a:lnTo>
                <a:lnTo>
                  <a:pt x="33819" y="70981"/>
                </a:lnTo>
                <a:lnTo>
                  <a:pt x="61261" y="27320"/>
                </a:lnTo>
                <a:lnTo>
                  <a:pt x="90297" y="11048"/>
                </a:lnTo>
                <a:lnTo>
                  <a:pt x="8648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 txBox="1"/>
          <p:nvPr/>
        </p:nvSpPr>
        <p:spPr>
          <a:xfrm>
            <a:off x="558851" y="1727168"/>
            <a:ext cx="7560469" cy="1683057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524828" indent="-257651">
              <a:spcBef>
                <a:spcPts val="79"/>
              </a:spcBef>
              <a:buClr>
                <a:srgbClr val="8B1515"/>
              </a:buClr>
              <a:buFont typeface="Times New Roman"/>
              <a:buChar char="•"/>
              <a:tabLst>
                <a:tab pos="524828" algn="l"/>
                <a:tab pos="525304" algn="l"/>
              </a:tabLst>
            </a:pPr>
            <a:r>
              <a:rPr sz="1725" spc="-4" dirty="0">
                <a:latin typeface="Calibri"/>
                <a:cs typeface="Calibri"/>
              </a:rPr>
              <a:t>Considerable</a:t>
            </a:r>
            <a:r>
              <a:rPr sz="1725" dirty="0">
                <a:latin typeface="Calibri"/>
                <a:cs typeface="Calibri"/>
              </a:rPr>
              <a:t> recent </a:t>
            </a:r>
            <a:r>
              <a:rPr sz="1725" spc="-4" dirty="0">
                <a:latin typeface="Calibri"/>
                <a:cs typeface="Calibri"/>
              </a:rPr>
              <a:t>work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has</a:t>
            </a:r>
            <a:r>
              <a:rPr sz="1725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gone</a:t>
            </a:r>
            <a:r>
              <a:rPr sz="1725" spc="15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into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the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question,</a:t>
            </a:r>
            <a:r>
              <a:rPr sz="1725" spc="45" dirty="0">
                <a:latin typeface="Calibri"/>
                <a:cs typeface="Calibri"/>
              </a:rPr>
              <a:t> </a:t>
            </a:r>
            <a:r>
              <a:rPr sz="1725" i="1" spc="-4" dirty="0">
                <a:latin typeface="Calibri"/>
                <a:cs typeface="Calibri"/>
              </a:rPr>
              <a:t>Can</a:t>
            </a:r>
            <a:r>
              <a:rPr sz="1725" i="1" spc="8" dirty="0">
                <a:latin typeface="Calibri"/>
                <a:cs typeface="Calibri"/>
              </a:rPr>
              <a:t> </a:t>
            </a:r>
            <a:r>
              <a:rPr sz="1725" i="1" dirty="0">
                <a:latin typeface="Calibri"/>
                <a:cs typeface="Calibri"/>
              </a:rPr>
              <a:t>we</a:t>
            </a:r>
            <a:r>
              <a:rPr sz="1725" i="1" spc="4" dirty="0">
                <a:latin typeface="Calibri"/>
                <a:cs typeface="Calibri"/>
              </a:rPr>
              <a:t> </a:t>
            </a:r>
            <a:r>
              <a:rPr sz="1725" i="1" spc="-4" dirty="0">
                <a:latin typeface="Calibri"/>
                <a:cs typeface="Calibri"/>
              </a:rPr>
              <a:t>build</a:t>
            </a:r>
            <a:r>
              <a:rPr sz="1725" i="1" spc="4" dirty="0">
                <a:latin typeface="Calibri"/>
                <a:cs typeface="Calibri"/>
              </a:rPr>
              <a:t> </a:t>
            </a:r>
            <a:r>
              <a:rPr sz="1725" i="1" dirty="0">
                <a:latin typeface="Calibri"/>
                <a:cs typeface="Calibri"/>
              </a:rPr>
              <a:t>models</a:t>
            </a:r>
            <a:r>
              <a:rPr sz="1725" i="1" spc="-4" dirty="0">
                <a:latin typeface="Calibri"/>
                <a:cs typeface="Calibri"/>
              </a:rPr>
              <a:t> like</a:t>
            </a:r>
            <a:endParaRPr sz="1725" dirty="0">
              <a:latin typeface="Calibri"/>
              <a:cs typeface="Calibri"/>
            </a:endParaRPr>
          </a:p>
          <a:p>
            <a:pPr marL="524828">
              <a:spcBef>
                <a:spcPts val="15"/>
              </a:spcBef>
              <a:tabLst>
                <a:tab pos="3741420" algn="l"/>
                <a:tab pos="4127183" algn="l"/>
              </a:tabLst>
            </a:pPr>
            <a:r>
              <a:rPr sz="1725" i="1" dirty="0">
                <a:latin typeface="Calibri"/>
                <a:cs typeface="Calibri"/>
              </a:rPr>
              <a:t>Transformers</a:t>
            </a:r>
            <a:r>
              <a:rPr sz="1725" i="1" spc="-26" dirty="0">
                <a:latin typeface="Calibri"/>
                <a:cs typeface="Calibri"/>
              </a:rPr>
              <a:t> </a:t>
            </a:r>
            <a:r>
              <a:rPr sz="1725" i="1" dirty="0">
                <a:latin typeface="Calibri"/>
                <a:cs typeface="Calibri"/>
              </a:rPr>
              <a:t>without</a:t>
            </a:r>
            <a:r>
              <a:rPr sz="1725" i="1" spc="11" dirty="0">
                <a:latin typeface="Calibri"/>
                <a:cs typeface="Calibri"/>
              </a:rPr>
              <a:t> </a:t>
            </a:r>
            <a:r>
              <a:rPr sz="1725" i="1" spc="-4" dirty="0">
                <a:latin typeface="Calibri"/>
                <a:cs typeface="Calibri"/>
              </a:rPr>
              <a:t>paying</a:t>
            </a:r>
            <a:r>
              <a:rPr sz="1725" i="1" spc="8" dirty="0">
                <a:latin typeface="Calibri"/>
                <a:cs typeface="Calibri"/>
              </a:rPr>
              <a:t> </a:t>
            </a:r>
            <a:r>
              <a:rPr sz="1725" i="1" spc="-4" dirty="0">
                <a:latin typeface="Calibri"/>
                <a:cs typeface="Calibri"/>
              </a:rPr>
              <a:t>the</a:t>
            </a:r>
            <a:r>
              <a:rPr sz="1725" i="1" spc="30" dirty="0">
                <a:latin typeface="Calibri"/>
                <a:cs typeface="Calibri"/>
              </a:rPr>
              <a:t> </a:t>
            </a:r>
            <a:r>
              <a:rPr sz="1725" dirty="0">
                <a:latin typeface="Cambria Math"/>
                <a:cs typeface="Cambria Math"/>
              </a:rPr>
              <a:t>𝑂	</a:t>
            </a:r>
            <a:r>
              <a:rPr sz="1725" spc="64" dirty="0">
                <a:latin typeface="Cambria Math"/>
                <a:cs typeface="Cambria Math"/>
              </a:rPr>
              <a:t>𝑇</a:t>
            </a:r>
            <a:r>
              <a:rPr sz="1856" spc="95" baseline="28619" dirty="0">
                <a:latin typeface="Cambria Math"/>
                <a:cs typeface="Cambria Math"/>
              </a:rPr>
              <a:t>2	</a:t>
            </a:r>
            <a:r>
              <a:rPr sz="1725" i="1" spc="-4" dirty="0">
                <a:latin typeface="Calibri"/>
                <a:cs typeface="Calibri"/>
              </a:rPr>
              <a:t>all-pairs</a:t>
            </a:r>
            <a:r>
              <a:rPr sz="1725" i="1" spc="-8" dirty="0">
                <a:latin typeface="Calibri"/>
                <a:cs typeface="Calibri"/>
              </a:rPr>
              <a:t> </a:t>
            </a:r>
            <a:r>
              <a:rPr sz="1725" i="1" spc="-4" dirty="0">
                <a:latin typeface="Calibri"/>
                <a:cs typeface="Calibri"/>
              </a:rPr>
              <a:t>self-attention</a:t>
            </a:r>
            <a:r>
              <a:rPr sz="1725" i="1" spc="-15" dirty="0">
                <a:latin typeface="Calibri"/>
                <a:cs typeface="Calibri"/>
              </a:rPr>
              <a:t> </a:t>
            </a:r>
            <a:r>
              <a:rPr sz="1725" i="1" dirty="0">
                <a:latin typeface="Calibri"/>
                <a:cs typeface="Calibri"/>
              </a:rPr>
              <a:t>cost?</a:t>
            </a:r>
            <a:endParaRPr sz="1725" dirty="0">
              <a:latin typeface="Calibri"/>
              <a:cs typeface="Calibri"/>
            </a:endParaRPr>
          </a:p>
          <a:p>
            <a:pPr marL="524828" indent="-257651">
              <a:spcBef>
                <a:spcPts val="398"/>
              </a:spcBef>
              <a:buClr>
                <a:srgbClr val="8B1515"/>
              </a:buClr>
              <a:buFont typeface="Times New Roman"/>
              <a:buChar char="•"/>
              <a:tabLst>
                <a:tab pos="524828" algn="l"/>
                <a:tab pos="525304" algn="l"/>
              </a:tabLst>
            </a:pPr>
            <a:r>
              <a:rPr sz="1725" spc="-4" dirty="0">
                <a:latin typeface="Calibri"/>
                <a:cs typeface="Calibri"/>
              </a:rPr>
              <a:t>For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example,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b="1" dirty="0">
                <a:latin typeface="Calibri"/>
                <a:cs typeface="Calibri"/>
              </a:rPr>
              <a:t>BigBird</a:t>
            </a:r>
            <a:r>
              <a:rPr sz="1725" b="1" spc="-15" dirty="0">
                <a:solidFill>
                  <a:srgbClr val="4197B5"/>
                </a:solidFill>
                <a:latin typeface="Calibri"/>
                <a:cs typeface="Calibri"/>
              </a:rPr>
              <a:t> </a:t>
            </a:r>
            <a:r>
              <a:rPr sz="1725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[Zaheer</a:t>
            </a:r>
            <a:r>
              <a:rPr sz="1725" u="heavy" spc="-8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725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et al.,</a:t>
            </a:r>
            <a:r>
              <a:rPr sz="1725" u="heavy" spc="-11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725" u="heavy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2021]</a:t>
            </a:r>
            <a:endParaRPr sz="1725" dirty="0">
              <a:latin typeface="Calibri"/>
              <a:cs typeface="Calibri"/>
            </a:endParaRPr>
          </a:p>
          <a:p>
            <a:pPr>
              <a:spcBef>
                <a:spcPts val="23"/>
              </a:spcBef>
            </a:pPr>
            <a:endParaRPr sz="1913" dirty="0">
              <a:latin typeface="Calibri"/>
              <a:cs typeface="Calibri"/>
            </a:endParaRPr>
          </a:p>
          <a:p>
            <a:pPr marL="19050" marR="162878"/>
            <a:r>
              <a:rPr sz="1725" dirty="0">
                <a:solidFill>
                  <a:srgbClr val="175E53"/>
                </a:solidFill>
                <a:latin typeface="Calibri"/>
                <a:cs typeface="Calibri"/>
              </a:rPr>
              <a:t>Key idea:</a:t>
            </a:r>
            <a:r>
              <a:rPr sz="1725" spc="-4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725" dirty="0">
                <a:solidFill>
                  <a:srgbClr val="175E53"/>
                </a:solidFill>
                <a:latin typeface="Calibri"/>
                <a:cs typeface="Calibri"/>
              </a:rPr>
              <a:t>replace</a:t>
            </a:r>
            <a:r>
              <a:rPr sz="1725" spc="4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725" spc="-4" dirty="0">
                <a:solidFill>
                  <a:srgbClr val="175E53"/>
                </a:solidFill>
                <a:latin typeface="Calibri"/>
                <a:cs typeface="Calibri"/>
              </a:rPr>
              <a:t>all-pairs</a:t>
            </a:r>
            <a:r>
              <a:rPr sz="1725" spc="-23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725" dirty="0">
                <a:solidFill>
                  <a:srgbClr val="175E53"/>
                </a:solidFill>
                <a:latin typeface="Calibri"/>
                <a:cs typeface="Calibri"/>
              </a:rPr>
              <a:t>interactions</a:t>
            </a:r>
            <a:r>
              <a:rPr sz="1725" spc="8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725" spc="-4" dirty="0">
                <a:solidFill>
                  <a:srgbClr val="175E53"/>
                </a:solidFill>
                <a:latin typeface="Calibri"/>
                <a:cs typeface="Calibri"/>
              </a:rPr>
              <a:t>with</a:t>
            </a:r>
            <a:r>
              <a:rPr sz="1725" spc="15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725" dirty="0">
                <a:solidFill>
                  <a:srgbClr val="175E53"/>
                </a:solidFill>
                <a:latin typeface="Calibri"/>
                <a:cs typeface="Calibri"/>
              </a:rPr>
              <a:t>a</a:t>
            </a:r>
            <a:r>
              <a:rPr sz="1725" spc="4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725" spc="-4" dirty="0">
                <a:solidFill>
                  <a:srgbClr val="175E53"/>
                </a:solidFill>
                <a:latin typeface="Calibri"/>
                <a:cs typeface="Calibri"/>
              </a:rPr>
              <a:t>family</a:t>
            </a:r>
            <a:r>
              <a:rPr sz="1725" spc="-11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725" spc="-4" dirty="0">
                <a:solidFill>
                  <a:srgbClr val="175E53"/>
                </a:solidFill>
                <a:latin typeface="Calibri"/>
                <a:cs typeface="Calibri"/>
              </a:rPr>
              <a:t>of</a:t>
            </a:r>
            <a:r>
              <a:rPr sz="1725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725" spc="-4" dirty="0">
                <a:solidFill>
                  <a:srgbClr val="175E53"/>
                </a:solidFill>
                <a:latin typeface="Calibri"/>
                <a:cs typeface="Calibri"/>
              </a:rPr>
              <a:t>other</a:t>
            </a:r>
            <a:r>
              <a:rPr sz="1725" spc="8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725" dirty="0">
                <a:solidFill>
                  <a:srgbClr val="175E53"/>
                </a:solidFill>
                <a:latin typeface="Calibri"/>
                <a:cs typeface="Calibri"/>
              </a:rPr>
              <a:t>interactions,</a:t>
            </a:r>
            <a:r>
              <a:rPr sz="1725" spc="26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725" b="1" spc="-4" dirty="0">
                <a:solidFill>
                  <a:srgbClr val="175E53"/>
                </a:solidFill>
                <a:latin typeface="Calibri"/>
                <a:cs typeface="Calibri"/>
              </a:rPr>
              <a:t>like</a:t>
            </a:r>
            <a:r>
              <a:rPr sz="1725" b="1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725" b="1" spc="-4" dirty="0">
                <a:solidFill>
                  <a:srgbClr val="175E53"/>
                </a:solidFill>
                <a:latin typeface="Calibri"/>
                <a:cs typeface="Calibri"/>
              </a:rPr>
              <a:t>local </a:t>
            </a:r>
            <a:r>
              <a:rPr sz="1725" b="1" spc="-379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725" b="1" spc="-4" dirty="0">
                <a:solidFill>
                  <a:srgbClr val="175E53"/>
                </a:solidFill>
                <a:latin typeface="Calibri"/>
                <a:cs typeface="Calibri"/>
              </a:rPr>
              <a:t>windows</a:t>
            </a:r>
            <a:r>
              <a:rPr sz="1725" spc="-4" dirty="0">
                <a:solidFill>
                  <a:srgbClr val="175E53"/>
                </a:solidFill>
                <a:latin typeface="Calibri"/>
                <a:cs typeface="Calibri"/>
              </a:rPr>
              <a:t>,</a:t>
            </a:r>
            <a:r>
              <a:rPr sz="1725" spc="-11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725" b="1" dirty="0">
                <a:solidFill>
                  <a:srgbClr val="175E53"/>
                </a:solidFill>
                <a:latin typeface="Calibri"/>
                <a:cs typeface="Calibri"/>
              </a:rPr>
              <a:t>looking at</a:t>
            </a:r>
            <a:r>
              <a:rPr sz="1725" b="1" spc="4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725" b="1" spc="-4" dirty="0">
                <a:solidFill>
                  <a:srgbClr val="175E53"/>
                </a:solidFill>
                <a:latin typeface="Calibri"/>
                <a:cs typeface="Calibri"/>
              </a:rPr>
              <a:t>everything</a:t>
            </a:r>
            <a:r>
              <a:rPr sz="1725" spc="-4" dirty="0">
                <a:solidFill>
                  <a:srgbClr val="175E53"/>
                </a:solidFill>
                <a:latin typeface="Calibri"/>
                <a:cs typeface="Calibri"/>
              </a:rPr>
              <a:t>,</a:t>
            </a:r>
            <a:r>
              <a:rPr sz="1725" spc="-11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725" dirty="0">
                <a:solidFill>
                  <a:srgbClr val="175E53"/>
                </a:solidFill>
                <a:latin typeface="Calibri"/>
                <a:cs typeface="Calibri"/>
              </a:rPr>
              <a:t>and</a:t>
            </a:r>
            <a:r>
              <a:rPr sz="1725" spc="-4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725" b="1" spc="-4" dirty="0">
                <a:solidFill>
                  <a:srgbClr val="175E53"/>
                </a:solidFill>
                <a:latin typeface="Calibri"/>
                <a:cs typeface="Calibri"/>
              </a:rPr>
              <a:t>random </a:t>
            </a:r>
            <a:r>
              <a:rPr sz="1725" b="1" dirty="0">
                <a:solidFill>
                  <a:srgbClr val="175E53"/>
                </a:solidFill>
                <a:latin typeface="Calibri"/>
                <a:cs typeface="Calibri"/>
              </a:rPr>
              <a:t>interactions</a:t>
            </a:r>
            <a:r>
              <a:rPr sz="1725" dirty="0">
                <a:solidFill>
                  <a:srgbClr val="175E53"/>
                </a:solidFill>
                <a:latin typeface="Calibri"/>
                <a:cs typeface="Calibri"/>
              </a:rPr>
              <a:t>.</a:t>
            </a:r>
            <a:endParaRPr sz="1725" dirty="0"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62333" y="3742192"/>
            <a:ext cx="7259123" cy="1877144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20570467-68FE-489E-85BE-C3F6EF31E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984885"/>
          </a:xfrm>
        </p:spPr>
        <p:txBody>
          <a:bodyPr/>
          <a:lstStyle/>
          <a:p>
            <a:r>
              <a:rPr lang="en-US" sz="3200" b="0" spc="8" dirty="0">
                <a:latin typeface="Calibri"/>
                <a:cs typeface="Calibri"/>
              </a:rPr>
              <a:t>Recent</a:t>
            </a:r>
            <a:r>
              <a:rPr lang="en-US" sz="3200" b="0" spc="-19" dirty="0">
                <a:latin typeface="Calibri"/>
                <a:cs typeface="Calibri"/>
              </a:rPr>
              <a:t> </a:t>
            </a:r>
            <a:r>
              <a:rPr lang="en-US" sz="3200" b="0" spc="8" dirty="0">
                <a:latin typeface="Calibri"/>
                <a:cs typeface="Calibri"/>
              </a:rPr>
              <a:t>work</a:t>
            </a:r>
            <a:r>
              <a:rPr lang="en-US" sz="3200" b="0" spc="4" dirty="0">
                <a:latin typeface="Calibri"/>
                <a:cs typeface="Calibri"/>
              </a:rPr>
              <a:t> on</a:t>
            </a:r>
            <a:r>
              <a:rPr lang="en-US" sz="3200" b="0" spc="8" dirty="0">
                <a:latin typeface="Calibri"/>
                <a:cs typeface="Calibri"/>
              </a:rPr>
              <a:t> </a:t>
            </a:r>
            <a:r>
              <a:rPr lang="en-US" sz="3200" b="0" spc="4" dirty="0">
                <a:latin typeface="Calibri"/>
                <a:cs typeface="Calibri"/>
              </a:rPr>
              <a:t>improving</a:t>
            </a:r>
            <a:r>
              <a:rPr lang="en-US" sz="3200" b="0" spc="15" dirty="0">
                <a:latin typeface="Calibri"/>
                <a:cs typeface="Calibri"/>
              </a:rPr>
              <a:t> </a:t>
            </a:r>
            <a:r>
              <a:rPr lang="en-US" sz="3200" b="0" spc="4" dirty="0">
                <a:latin typeface="Calibri"/>
                <a:cs typeface="Calibri"/>
              </a:rPr>
              <a:t>on</a:t>
            </a:r>
            <a:r>
              <a:rPr lang="en-US" sz="3200" b="0" spc="-4" dirty="0">
                <a:latin typeface="Calibri"/>
                <a:cs typeface="Calibri"/>
              </a:rPr>
              <a:t> </a:t>
            </a:r>
            <a:r>
              <a:rPr lang="en-US" sz="3200" b="0" spc="4" dirty="0">
                <a:latin typeface="Calibri"/>
                <a:cs typeface="Calibri"/>
              </a:rPr>
              <a:t>quadratic</a:t>
            </a:r>
            <a:r>
              <a:rPr lang="en-US" sz="3200" b="0" spc="-11" dirty="0">
                <a:latin typeface="Calibri"/>
                <a:cs typeface="Calibri"/>
              </a:rPr>
              <a:t> </a:t>
            </a:r>
            <a:r>
              <a:rPr lang="en-US" sz="3200" b="0" spc="8" dirty="0">
                <a:latin typeface="Calibri"/>
                <a:cs typeface="Calibri"/>
              </a:rPr>
              <a:t>self-attention</a:t>
            </a:r>
            <a:r>
              <a:rPr lang="en-US" sz="3200" b="0" dirty="0">
                <a:latin typeface="Calibri"/>
                <a:cs typeface="Calibri"/>
              </a:rPr>
              <a:t> </a:t>
            </a:r>
            <a:r>
              <a:rPr lang="en-US" sz="3200" b="0" spc="4" dirty="0">
                <a:latin typeface="Calibri"/>
                <a:cs typeface="Calibri"/>
              </a:rPr>
              <a:t>cost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3693473-7471-4600-AB62-EC6956996EC6}"/>
              </a:ext>
            </a:extLst>
          </p:cNvPr>
          <p:cNvSpPr txBox="1"/>
          <p:nvPr/>
        </p:nvSpPr>
        <p:spPr>
          <a:xfrm>
            <a:off x="0" y="6581001"/>
            <a:ext cx="930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Hewitt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63779" y="1724597"/>
            <a:ext cx="1403509" cy="27555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725" dirty="0">
                <a:latin typeface="Calibri"/>
                <a:cs typeface="Calibri"/>
              </a:rPr>
              <a:t>In modern</a:t>
            </a:r>
            <a:r>
              <a:rPr sz="1725" spc="-49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NLP: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3779" y="2040065"/>
            <a:ext cx="4153376" cy="311293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66700" indent="-257175">
              <a:spcBef>
                <a:spcPts val="79"/>
              </a:spcBef>
              <a:buClr>
                <a:srgbClr val="8B1515"/>
              </a:buClr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725" spc="-4" dirty="0">
                <a:latin typeface="Calibri"/>
                <a:cs typeface="Calibri"/>
              </a:rPr>
              <a:t>All (or almost </a:t>
            </a:r>
            <a:r>
              <a:rPr sz="1725" dirty="0">
                <a:latin typeface="Calibri"/>
                <a:cs typeface="Calibri"/>
              </a:rPr>
              <a:t>all) parameters in</a:t>
            </a:r>
            <a:r>
              <a:rPr sz="1725" spc="-15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NLP</a:t>
            </a:r>
          </a:p>
          <a:p>
            <a:pPr marL="266224"/>
            <a:r>
              <a:rPr sz="1725" spc="-4" dirty="0">
                <a:latin typeface="Calibri"/>
                <a:cs typeface="Calibri"/>
              </a:rPr>
              <a:t>networks </a:t>
            </a:r>
            <a:r>
              <a:rPr sz="1725" dirty="0">
                <a:latin typeface="Calibri"/>
                <a:cs typeface="Calibri"/>
              </a:rPr>
              <a:t>are initialized via</a:t>
            </a:r>
            <a:r>
              <a:rPr sz="1725" spc="-11" dirty="0">
                <a:latin typeface="Calibri"/>
                <a:cs typeface="Calibri"/>
              </a:rPr>
              <a:t> </a:t>
            </a:r>
            <a:r>
              <a:rPr sz="1725" b="1" dirty="0">
                <a:latin typeface="Calibri"/>
                <a:cs typeface="Calibri"/>
              </a:rPr>
              <a:t>pretraining</a:t>
            </a:r>
            <a:r>
              <a:rPr sz="1725" dirty="0">
                <a:latin typeface="Calibri"/>
                <a:cs typeface="Calibri"/>
              </a:rPr>
              <a:t>.</a:t>
            </a:r>
          </a:p>
          <a:p>
            <a:pPr marL="266224" marR="3810" indent="-257175">
              <a:spcBef>
                <a:spcPts val="413"/>
              </a:spcBef>
              <a:buClr>
                <a:srgbClr val="8B1515"/>
              </a:buClr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725" dirty="0">
                <a:latin typeface="Calibri"/>
                <a:cs typeface="Calibri"/>
              </a:rPr>
              <a:t>Pretraining methods </a:t>
            </a:r>
            <a:r>
              <a:rPr sz="1725" spc="-4" dirty="0">
                <a:latin typeface="Calibri"/>
                <a:cs typeface="Calibri"/>
              </a:rPr>
              <a:t>hide parts of </a:t>
            </a:r>
            <a:r>
              <a:rPr sz="1725" dirty="0">
                <a:latin typeface="Calibri"/>
                <a:cs typeface="Calibri"/>
              </a:rPr>
              <a:t>the input  </a:t>
            </a:r>
            <a:r>
              <a:rPr sz="1725" spc="-4" dirty="0">
                <a:latin typeface="Calibri"/>
                <a:cs typeface="Calibri"/>
              </a:rPr>
              <a:t>from the model, </a:t>
            </a:r>
            <a:r>
              <a:rPr sz="1725" dirty="0">
                <a:latin typeface="Calibri"/>
                <a:cs typeface="Calibri"/>
              </a:rPr>
              <a:t>and train the </a:t>
            </a:r>
            <a:r>
              <a:rPr sz="1725" spc="-4" dirty="0">
                <a:latin typeface="Calibri"/>
                <a:cs typeface="Calibri"/>
              </a:rPr>
              <a:t>model </a:t>
            </a:r>
            <a:r>
              <a:rPr sz="1725" spc="-8" dirty="0">
                <a:latin typeface="Calibri"/>
                <a:cs typeface="Calibri"/>
              </a:rPr>
              <a:t>to  </a:t>
            </a:r>
            <a:r>
              <a:rPr sz="1725" dirty="0">
                <a:latin typeface="Calibri"/>
                <a:cs typeface="Calibri"/>
              </a:rPr>
              <a:t>reconstruct those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parts.</a:t>
            </a:r>
            <a:endParaRPr sz="1725" dirty="0">
              <a:latin typeface="Calibri"/>
              <a:cs typeface="Calibri"/>
            </a:endParaRPr>
          </a:p>
          <a:p>
            <a:pPr>
              <a:spcBef>
                <a:spcPts val="15"/>
              </a:spcBef>
              <a:buClr>
                <a:srgbClr val="8B1515"/>
              </a:buClr>
              <a:buFont typeface="Arial"/>
              <a:buChar char="•"/>
            </a:pPr>
            <a:endParaRPr sz="2363" dirty="0">
              <a:latin typeface="Calibri"/>
              <a:cs typeface="Calibri"/>
            </a:endParaRPr>
          </a:p>
          <a:p>
            <a:pPr marL="266224" marR="378619" indent="-257175">
              <a:spcBef>
                <a:spcPts val="4"/>
              </a:spcBef>
              <a:buClr>
                <a:srgbClr val="8B1515"/>
              </a:buClr>
              <a:buFont typeface="Arial"/>
              <a:buChar char="•"/>
              <a:tabLst>
                <a:tab pos="266224" algn="l"/>
                <a:tab pos="266700" algn="l"/>
              </a:tabLst>
            </a:pPr>
            <a:r>
              <a:rPr sz="1725" dirty="0">
                <a:latin typeface="Calibri"/>
                <a:cs typeface="Calibri"/>
              </a:rPr>
              <a:t>This </a:t>
            </a:r>
            <a:r>
              <a:rPr sz="1725" spc="-4" dirty="0">
                <a:latin typeface="Calibri"/>
                <a:cs typeface="Calibri"/>
              </a:rPr>
              <a:t>has </a:t>
            </a:r>
            <a:r>
              <a:rPr sz="1725" dirty="0">
                <a:latin typeface="Calibri"/>
                <a:cs typeface="Calibri"/>
              </a:rPr>
              <a:t>been exceptionally effective at  </a:t>
            </a:r>
            <a:r>
              <a:rPr sz="1725" spc="-4" dirty="0">
                <a:latin typeface="Calibri"/>
                <a:cs typeface="Calibri"/>
              </a:rPr>
              <a:t>building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strong:</a:t>
            </a:r>
            <a:endParaRPr sz="1725" dirty="0">
              <a:latin typeface="Calibri"/>
              <a:cs typeface="Calibri"/>
            </a:endParaRPr>
          </a:p>
          <a:p>
            <a:pPr marL="523875" lvl="1" indent="-171926">
              <a:spcBef>
                <a:spcPts val="390"/>
              </a:spcBef>
              <a:buClr>
                <a:srgbClr val="007B92"/>
              </a:buClr>
              <a:buFont typeface="Arial"/>
              <a:buChar char="•"/>
              <a:tabLst>
                <a:tab pos="523399" algn="l"/>
                <a:tab pos="523875" algn="l"/>
              </a:tabLst>
            </a:pPr>
            <a:r>
              <a:rPr sz="1575" b="1" spc="-4" dirty="0">
                <a:latin typeface="Calibri"/>
                <a:cs typeface="Calibri"/>
              </a:rPr>
              <a:t>representations </a:t>
            </a:r>
            <a:r>
              <a:rPr sz="1575" b="1" dirty="0">
                <a:latin typeface="Calibri"/>
                <a:cs typeface="Calibri"/>
              </a:rPr>
              <a:t>of</a:t>
            </a:r>
            <a:r>
              <a:rPr sz="1575" b="1" spc="4" dirty="0">
                <a:latin typeface="Calibri"/>
                <a:cs typeface="Calibri"/>
              </a:rPr>
              <a:t> </a:t>
            </a:r>
            <a:r>
              <a:rPr sz="1575" b="1" dirty="0">
                <a:latin typeface="Calibri"/>
                <a:cs typeface="Calibri"/>
              </a:rPr>
              <a:t>language</a:t>
            </a:r>
            <a:endParaRPr sz="1575" dirty="0">
              <a:latin typeface="Calibri"/>
              <a:cs typeface="Calibri"/>
            </a:endParaRPr>
          </a:p>
          <a:p>
            <a:pPr marL="523875" lvl="1" indent="-171926">
              <a:spcBef>
                <a:spcPts val="379"/>
              </a:spcBef>
              <a:buClr>
                <a:srgbClr val="007B92"/>
              </a:buClr>
              <a:buFont typeface="Arial"/>
              <a:buChar char="•"/>
              <a:tabLst>
                <a:tab pos="523399" algn="l"/>
                <a:tab pos="523875" algn="l"/>
              </a:tabLst>
            </a:pPr>
            <a:r>
              <a:rPr sz="1575" b="1" spc="-4" dirty="0">
                <a:latin typeface="Calibri"/>
                <a:cs typeface="Calibri"/>
              </a:rPr>
              <a:t>parameter </a:t>
            </a:r>
            <a:r>
              <a:rPr sz="1575" b="1" dirty="0">
                <a:latin typeface="Calibri"/>
                <a:cs typeface="Calibri"/>
              </a:rPr>
              <a:t>initializations </a:t>
            </a:r>
            <a:r>
              <a:rPr sz="1575" spc="-4" dirty="0">
                <a:latin typeface="Calibri"/>
                <a:cs typeface="Calibri"/>
              </a:rPr>
              <a:t>for strong</a:t>
            </a:r>
            <a:r>
              <a:rPr sz="1575" spc="-23" dirty="0">
                <a:latin typeface="Calibri"/>
                <a:cs typeface="Calibri"/>
              </a:rPr>
              <a:t> </a:t>
            </a:r>
            <a:r>
              <a:rPr sz="1575" dirty="0">
                <a:latin typeface="Calibri"/>
                <a:cs typeface="Calibri"/>
              </a:rPr>
              <a:t>NLP</a:t>
            </a:r>
          </a:p>
          <a:p>
            <a:pPr marL="523399">
              <a:spcBef>
                <a:spcPts val="4"/>
              </a:spcBef>
            </a:pPr>
            <a:r>
              <a:rPr sz="1575" dirty="0">
                <a:latin typeface="Calibri"/>
                <a:cs typeface="Calibri"/>
              </a:rPr>
              <a:t>models.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5428107" y="2571750"/>
            <a:ext cx="1541145" cy="1386840"/>
            <a:chOff x="7237476" y="2286000"/>
            <a:chExt cx="2054860" cy="1849120"/>
          </a:xfrm>
        </p:grpSpPr>
        <p:sp>
          <p:nvSpPr>
            <p:cNvPr id="6" name="object 6"/>
            <p:cNvSpPr/>
            <p:nvPr/>
          </p:nvSpPr>
          <p:spPr>
            <a:xfrm>
              <a:off x="7237476" y="2293619"/>
              <a:ext cx="913130" cy="485140"/>
            </a:xfrm>
            <a:custGeom>
              <a:avLst/>
              <a:gdLst/>
              <a:ahLst/>
              <a:cxnLst/>
              <a:rect l="l" t="t" r="r" b="b"/>
              <a:pathLst>
                <a:path w="913129" h="485139">
                  <a:moveTo>
                    <a:pt x="150876" y="1524"/>
                  </a:moveTo>
                  <a:lnTo>
                    <a:pt x="0" y="1524"/>
                  </a:lnTo>
                  <a:lnTo>
                    <a:pt x="0" y="484632"/>
                  </a:lnTo>
                  <a:lnTo>
                    <a:pt x="150876" y="484632"/>
                  </a:lnTo>
                  <a:lnTo>
                    <a:pt x="150876" y="1524"/>
                  </a:lnTo>
                  <a:close/>
                </a:path>
                <a:path w="913129" h="485139">
                  <a:moveTo>
                    <a:pt x="531876" y="0"/>
                  </a:moveTo>
                  <a:lnTo>
                    <a:pt x="381000" y="0"/>
                  </a:lnTo>
                  <a:lnTo>
                    <a:pt x="381000" y="483108"/>
                  </a:lnTo>
                  <a:lnTo>
                    <a:pt x="531876" y="483108"/>
                  </a:lnTo>
                  <a:lnTo>
                    <a:pt x="531876" y="0"/>
                  </a:lnTo>
                  <a:close/>
                </a:path>
                <a:path w="913129" h="485139">
                  <a:moveTo>
                    <a:pt x="912876" y="0"/>
                  </a:moveTo>
                  <a:lnTo>
                    <a:pt x="762000" y="0"/>
                  </a:lnTo>
                  <a:lnTo>
                    <a:pt x="762000" y="483108"/>
                  </a:lnTo>
                  <a:lnTo>
                    <a:pt x="912876" y="483108"/>
                  </a:lnTo>
                  <a:lnTo>
                    <a:pt x="912876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" name="object 7"/>
            <p:cNvSpPr/>
            <p:nvPr/>
          </p:nvSpPr>
          <p:spPr>
            <a:xfrm>
              <a:off x="7769352" y="2487676"/>
              <a:ext cx="229997" cy="765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7388352" y="2498343"/>
              <a:ext cx="229997" cy="765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9"/>
            <p:cNvSpPr/>
            <p:nvPr/>
          </p:nvSpPr>
          <p:spPr>
            <a:xfrm>
              <a:off x="8380476" y="2287523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50875" y="481584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8150352" y="2498343"/>
              <a:ext cx="229997" cy="765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11"/>
            <p:cNvSpPr/>
            <p:nvPr/>
          </p:nvSpPr>
          <p:spPr>
            <a:xfrm>
              <a:off x="8759952" y="2286000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50875" y="481584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8531352" y="2498343"/>
              <a:ext cx="229997" cy="7658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13"/>
            <p:cNvSpPr/>
            <p:nvPr/>
          </p:nvSpPr>
          <p:spPr>
            <a:xfrm>
              <a:off x="9140952" y="2286000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50875" y="481584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" name="object 14"/>
            <p:cNvSpPr/>
            <p:nvPr/>
          </p:nvSpPr>
          <p:spPr>
            <a:xfrm>
              <a:off x="8910827" y="2498343"/>
              <a:ext cx="229997" cy="7658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" name="object 15"/>
            <p:cNvSpPr/>
            <p:nvPr/>
          </p:nvSpPr>
          <p:spPr>
            <a:xfrm>
              <a:off x="7237476" y="2965703"/>
              <a:ext cx="532130" cy="483234"/>
            </a:xfrm>
            <a:custGeom>
              <a:avLst/>
              <a:gdLst/>
              <a:ahLst/>
              <a:cxnLst/>
              <a:rect l="l" t="t" r="r" b="b"/>
              <a:pathLst>
                <a:path w="532129" h="483235">
                  <a:moveTo>
                    <a:pt x="150876" y="1524"/>
                  </a:moveTo>
                  <a:lnTo>
                    <a:pt x="0" y="1524"/>
                  </a:lnTo>
                  <a:lnTo>
                    <a:pt x="0" y="483108"/>
                  </a:lnTo>
                  <a:lnTo>
                    <a:pt x="150876" y="483108"/>
                  </a:lnTo>
                  <a:lnTo>
                    <a:pt x="150876" y="1524"/>
                  </a:lnTo>
                  <a:close/>
                </a:path>
                <a:path w="532129" h="483235">
                  <a:moveTo>
                    <a:pt x="531876" y="0"/>
                  </a:moveTo>
                  <a:lnTo>
                    <a:pt x="381000" y="0"/>
                  </a:lnTo>
                  <a:lnTo>
                    <a:pt x="381000" y="481584"/>
                  </a:lnTo>
                  <a:lnTo>
                    <a:pt x="531876" y="481584"/>
                  </a:lnTo>
                  <a:lnTo>
                    <a:pt x="531876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" name="object 16"/>
            <p:cNvSpPr/>
            <p:nvPr/>
          </p:nvSpPr>
          <p:spPr>
            <a:xfrm>
              <a:off x="7388352" y="3168903"/>
              <a:ext cx="229997" cy="765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7999476" y="2965704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50875" y="481584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" name="object 18"/>
            <p:cNvSpPr/>
            <p:nvPr/>
          </p:nvSpPr>
          <p:spPr>
            <a:xfrm>
              <a:off x="7769352" y="3159760"/>
              <a:ext cx="229997" cy="765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" name="object 19"/>
            <p:cNvSpPr/>
            <p:nvPr/>
          </p:nvSpPr>
          <p:spPr>
            <a:xfrm>
              <a:off x="8380476" y="2958083"/>
              <a:ext cx="151130" cy="483234"/>
            </a:xfrm>
            <a:custGeom>
              <a:avLst/>
              <a:gdLst/>
              <a:ahLst/>
              <a:cxnLst/>
              <a:rect l="l" t="t" r="r" b="b"/>
              <a:pathLst>
                <a:path w="151129" h="483235">
                  <a:moveTo>
                    <a:pt x="150875" y="0"/>
                  </a:moveTo>
                  <a:lnTo>
                    <a:pt x="0" y="0"/>
                  </a:lnTo>
                  <a:lnTo>
                    <a:pt x="0" y="483108"/>
                  </a:lnTo>
                  <a:lnTo>
                    <a:pt x="150875" y="483108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" name="object 20"/>
            <p:cNvSpPr/>
            <p:nvPr/>
          </p:nvSpPr>
          <p:spPr>
            <a:xfrm>
              <a:off x="8150352" y="3168903"/>
              <a:ext cx="229997" cy="765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" name="object 21"/>
            <p:cNvSpPr/>
            <p:nvPr/>
          </p:nvSpPr>
          <p:spPr>
            <a:xfrm>
              <a:off x="8759952" y="2958083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50875" y="481584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" name="object 22"/>
            <p:cNvSpPr/>
            <p:nvPr/>
          </p:nvSpPr>
          <p:spPr>
            <a:xfrm>
              <a:off x="8531352" y="3168903"/>
              <a:ext cx="229997" cy="7658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" name="object 23"/>
            <p:cNvSpPr/>
            <p:nvPr/>
          </p:nvSpPr>
          <p:spPr>
            <a:xfrm>
              <a:off x="9140952" y="2958083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50875" y="481584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" name="object 24"/>
            <p:cNvSpPr/>
            <p:nvPr/>
          </p:nvSpPr>
          <p:spPr>
            <a:xfrm>
              <a:off x="8910827" y="3168903"/>
              <a:ext cx="229997" cy="7658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" name="object 25"/>
            <p:cNvSpPr/>
            <p:nvPr/>
          </p:nvSpPr>
          <p:spPr>
            <a:xfrm>
              <a:off x="7274052" y="2778251"/>
              <a:ext cx="76200" cy="18923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" name="object 26"/>
            <p:cNvSpPr/>
            <p:nvPr/>
          </p:nvSpPr>
          <p:spPr>
            <a:xfrm>
              <a:off x="7655052" y="2776727"/>
              <a:ext cx="76200" cy="18923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7" name="object 27"/>
            <p:cNvSpPr/>
            <p:nvPr/>
          </p:nvSpPr>
          <p:spPr>
            <a:xfrm>
              <a:off x="8036052" y="2776727"/>
              <a:ext cx="76200" cy="18923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8" name="object 28"/>
            <p:cNvSpPr/>
            <p:nvPr/>
          </p:nvSpPr>
          <p:spPr>
            <a:xfrm>
              <a:off x="8417052" y="2767583"/>
              <a:ext cx="76200" cy="18922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9" name="object 29"/>
            <p:cNvSpPr/>
            <p:nvPr/>
          </p:nvSpPr>
          <p:spPr>
            <a:xfrm>
              <a:off x="8798052" y="2767583"/>
              <a:ext cx="76200" cy="18922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0" name="object 30"/>
            <p:cNvSpPr/>
            <p:nvPr/>
          </p:nvSpPr>
          <p:spPr>
            <a:xfrm>
              <a:off x="9179052" y="2767583"/>
              <a:ext cx="76200" cy="18922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1" name="object 31"/>
            <p:cNvSpPr/>
            <p:nvPr/>
          </p:nvSpPr>
          <p:spPr>
            <a:xfrm>
              <a:off x="7237476" y="3653027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50875" y="481584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2" name="object 32"/>
            <p:cNvSpPr/>
            <p:nvPr/>
          </p:nvSpPr>
          <p:spPr>
            <a:xfrm>
              <a:off x="7274052" y="3464052"/>
              <a:ext cx="76200" cy="18923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3" name="object 33"/>
            <p:cNvSpPr/>
            <p:nvPr/>
          </p:nvSpPr>
          <p:spPr>
            <a:xfrm>
              <a:off x="7618476" y="3651503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50875" y="481584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4" name="object 34"/>
            <p:cNvSpPr/>
            <p:nvPr/>
          </p:nvSpPr>
          <p:spPr>
            <a:xfrm>
              <a:off x="7655052" y="3462527"/>
              <a:ext cx="76200" cy="18923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5" name="object 35"/>
            <p:cNvSpPr/>
            <p:nvPr/>
          </p:nvSpPr>
          <p:spPr>
            <a:xfrm>
              <a:off x="7999476" y="3651503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50875" y="481584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6" name="object 36"/>
            <p:cNvSpPr/>
            <p:nvPr/>
          </p:nvSpPr>
          <p:spPr>
            <a:xfrm>
              <a:off x="8036052" y="3462527"/>
              <a:ext cx="76200" cy="18923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7" name="object 37"/>
            <p:cNvSpPr/>
            <p:nvPr/>
          </p:nvSpPr>
          <p:spPr>
            <a:xfrm>
              <a:off x="8380476" y="3643883"/>
              <a:ext cx="151130" cy="483234"/>
            </a:xfrm>
            <a:custGeom>
              <a:avLst/>
              <a:gdLst/>
              <a:ahLst/>
              <a:cxnLst/>
              <a:rect l="l" t="t" r="r" b="b"/>
              <a:pathLst>
                <a:path w="151129" h="483235">
                  <a:moveTo>
                    <a:pt x="150875" y="0"/>
                  </a:moveTo>
                  <a:lnTo>
                    <a:pt x="0" y="0"/>
                  </a:lnTo>
                  <a:lnTo>
                    <a:pt x="0" y="483107"/>
                  </a:lnTo>
                  <a:lnTo>
                    <a:pt x="150875" y="483107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8" name="object 38"/>
            <p:cNvSpPr/>
            <p:nvPr/>
          </p:nvSpPr>
          <p:spPr>
            <a:xfrm>
              <a:off x="8417052" y="3453383"/>
              <a:ext cx="76200" cy="18922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9" name="object 39"/>
            <p:cNvSpPr/>
            <p:nvPr/>
          </p:nvSpPr>
          <p:spPr>
            <a:xfrm>
              <a:off x="8759952" y="3642360"/>
              <a:ext cx="151130" cy="483234"/>
            </a:xfrm>
            <a:custGeom>
              <a:avLst/>
              <a:gdLst/>
              <a:ahLst/>
              <a:cxnLst/>
              <a:rect l="l" t="t" r="r" b="b"/>
              <a:pathLst>
                <a:path w="151129" h="483235">
                  <a:moveTo>
                    <a:pt x="150875" y="0"/>
                  </a:moveTo>
                  <a:lnTo>
                    <a:pt x="0" y="0"/>
                  </a:lnTo>
                  <a:lnTo>
                    <a:pt x="0" y="483107"/>
                  </a:lnTo>
                  <a:lnTo>
                    <a:pt x="150875" y="483107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0" name="object 40"/>
            <p:cNvSpPr/>
            <p:nvPr/>
          </p:nvSpPr>
          <p:spPr>
            <a:xfrm>
              <a:off x="8798052" y="3453383"/>
              <a:ext cx="76200" cy="18922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1" name="object 41"/>
            <p:cNvSpPr/>
            <p:nvPr/>
          </p:nvSpPr>
          <p:spPr>
            <a:xfrm>
              <a:off x="9140952" y="3642360"/>
              <a:ext cx="151130" cy="483234"/>
            </a:xfrm>
            <a:custGeom>
              <a:avLst/>
              <a:gdLst/>
              <a:ahLst/>
              <a:cxnLst/>
              <a:rect l="l" t="t" r="r" b="b"/>
              <a:pathLst>
                <a:path w="151129" h="483235">
                  <a:moveTo>
                    <a:pt x="150875" y="0"/>
                  </a:moveTo>
                  <a:lnTo>
                    <a:pt x="0" y="0"/>
                  </a:lnTo>
                  <a:lnTo>
                    <a:pt x="0" y="483107"/>
                  </a:lnTo>
                  <a:lnTo>
                    <a:pt x="150875" y="483107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2" name="object 42"/>
            <p:cNvSpPr/>
            <p:nvPr/>
          </p:nvSpPr>
          <p:spPr>
            <a:xfrm>
              <a:off x="9179052" y="3453383"/>
              <a:ext cx="76200" cy="18922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5729954" y="4036028"/>
            <a:ext cx="1337310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i="1" dirty="0">
                <a:latin typeface="Calibri"/>
                <a:cs typeface="Calibri"/>
              </a:rPr>
              <a:t>… the </a:t>
            </a:r>
            <a:r>
              <a:rPr sz="1350" i="1" spc="-4" dirty="0">
                <a:latin typeface="Calibri"/>
                <a:cs typeface="Calibri"/>
              </a:rPr>
              <a:t>movie </a:t>
            </a:r>
            <a:r>
              <a:rPr sz="1350" i="1" dirty="0">
                <a:latin typeface="Calibri"/>
                <a:cs typeface="Calibri"/>
              </a:rPr>
              <a:t>was</a:t>
            </a:r>
            <a:r>
              <a:rPr sz="1350" i="1" spc="-56" dirty="0">
                <a:latin typeface="Calibri"/>
                <a:cs typeface="Calibri"/>
              </a:rPr>
              <a:t> </a:t>
            </a:r>
            <a:r>
              <a:rPr sz="1350" i="1" dirty="0">
                <a:latin typeface="Calibri"/>
                <a:cs typeface="Calibri"/>
              </a:rPr>
              <a:t>…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5415533" y="2328292"/>
            <a:ext cx="1547813" cy="196691"/>
          </a:xfrm>
          <a:custGeom>
            <a:avLst/>
            <a:gdLst/>
            <a:ahLst/>
            <a:cxnLst/>
            <a:rect l="l" t="t" r="r" b="b"/>
            <a:pathLst>
              <a:path w="2063750" h="262255">
                <a:moveTo>
                  <a:pt x="1224534" y="0"/>
                </a:moveTo>
                <a:lnTo>
                  <a:pt x="838962" y="0"/>
                </a:lnTo>
                <a:lnTo>
                  <a:pt x="0" y="262127"/>
                </a:lnTo>
                <a:lnTo>
                  <a:pt x="2063496" y="262127"/>
                </a:lnTo>
                <a:lnTo>
                  <a:pt x="1224534" y="0"/>
                </a:lnTo>
                <a:close/>
              </a:path>
            </a:pathLst>
          </a:custGeom>
          <a:solidFill>
            <a:srgbClr val="E34848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5" name="object 45"/>
          <p:cNvSpPr txBox="1"/>
          <p:nvPr/>
        </p:nvSpPr>
        <p:spPr>
          <a:xfrm>
            <a:off x="6153340" y="1964436"/>
            <a:ext cx="140018" cy="26305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650" spc="-971" dirty="0">
                <a:latin typeface="Cambria Math"/>
                <a:cs typeface="Cambria Math"/>
              </a:rPr>
              <a:t>𝒚</a:t>
            </a:r>
            <a:endParaRPr sz="2475" baseline="1262" dirty="0">
              <a:latin typeface="Cambria Math"/>
              <a:cs typeface="Cambria Math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141465" y="2323719"/>
            <a:ext cx="242411" cy="1633538"/>
          </a:xfrm>
          <a:custGeom>
            <a:avLst/>
            <a:gdLst/>
            <a:ahLst/>
            <a:cxnLst/>
            <a:rect l="l" t="t" r="r" b="b"/>
            <a:pathLst>
              <a:path w="323215" h="2178050">
                <a:moveTo>
                  <a:pt x="0" y="2177796"/>
                </a:moveTo>
                <a:lnTo>
                  <a:pt x="62906" y="2175678"/>
                </a:lnTo>
                <a:lnTo>
                  <a:pt x="114252" y="2169906"/>
                </a:lnTo>
                <a:lnTo>
                  <a:pt x="148857" y="2161347"/>
                </a:lnTo>
                <a:lnTo>
                  <a:pt x="161544" y="2150872"/>
                </a:lnTo>
                <a:lnTo>
                  <a:pt x="161544" y="1115822"/>
                </a:lnTo>
                <a:lnTo>
                  <a:pt x="174230" y="1105346"/>
                </a:lnTo>
                <a:lnTo>
                  <a:pt x="208835" y="1096787"/>
                </a:lnTo>
                <a:lnTo>
                  <a:pt x="260181" y="1091015"/>
                </a:lnTo>
                <a:lnTo>
                  <a:pt x="323088" y="1088898"/>
                </a:lnTo>
                <a:lnTo>
                  <a:pt x="260181" y="1086780"/>
                </a:lnTo>
                <a:lnTo>
                  <a:pt x="208835" y="1081008"/>
                </a:lnTo>
                <a:lnTo>
                  <a:pt x="174230" y="1072449"/>
                </a:lnTo>
                <a:lnTo>
                  <a:pt x="161544" y="1061974"/>
                </a:lnTo>
                <a:lnTo>
                  <a:pt x="161544" y="26924"/>
                </a:lnTo>
                <a:lnTo>
                  <a:pt x="148857" y="16448"/>
                </a:lnTo>
                <a:lnTo>
                  <a:pt x="114252" y="7889"/>
                </a:lnTo>
                <a:lnTo>
                  <a:pt x="62906" y="2117"/>
                </a:ln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7" name="object 47"/>
          <p:cNvSpPr txBox="1"/>
          <p:nvPr/>
        </p:nvSpPr>
        <p:spPr>
          <a:xfrm>
            <a:off x="7516463" y="2999041"/>
            <a:ext cx="1222058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8" dirty="0">
                <a:latin typeface="Calibri"/>
                <a:cs typeface="Calibri"/>
              </a:rPr>
              <a:t>Pretrained</a:t>
            </a:r>
            <a:r>
              <a:rPr sz="1350" spc="-26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jointly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316217" y="3978783"/>
            <a:ext cx="57150" cy="1143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9" name="object 49"/>
          <p:cNvSpPr txBox="1"/>
          <p:nvPr/>
        </p:nvSpPr>
        <p:spPr>
          <a:xfrm>
            <a:off x="5641944" y="4737353"/>
            <a:ext cx="2927509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60020" marR="3810" indent="-150971">
              <a:spcBef>
                <a:spcPts val="75"/>
              </a:spcBef>
            </a:pPr>
            <a:r>
              <a:rPr sz="1350" dirty="0">
                <a:solidFill>
                  <a:srgbClr val="175E53"/>
                </a:solidFill>
                <a:latin typeface="Calibri"/>
                <a:cs typeface="Calibri"/>
              </a:rPr>
              <a:t>[This model </a:t>
            </a:r>
            <a:r>
              <a:rPr sz="1350" spc="-4" dirty="0">
                <a:solidFill>
                  <a:srgbClr val="175E53"/>
                </a:solidFill>
                <a:latin typeface="Calibri"/>
                <a:cs typeface="Calibri"/>
              </a:rPr>
              <a:t>has </a:t>
            </a:r>
            <a:r>
              <a:rPr sz="1350" dirty="0">
                <a:solidFill>
                  <a:srgbClr val="175E53"/>
                </a:solidFill>
                <a:latin typeface="Calibri"/>
                <a:cs typeface="Calibri"/>
              </a:rPr>
              <a:t>learned </a:t>
            </a:r>
            <a:r>
              <a:rPr sz="1350" spc="-4" dirty="0">
                <a:solidFill>
                  <a:srgbClr val="175E53"/>
                </a:solidFill>
                <a:latin typeface="Calibri"/>
                <a:cs typeface="Calibri"/>
              </a:rPr>
              <a:t>how </a:t>
            </a:r>
            <a:r>
              <a:rPr sz="1350" spc="-8" dirty="0">
                <a:solidFill>
                  <a:srgbClr val="175E53"/>
                </a:solidFill>
                <a:latin typeface="Calibri"/>
                <a:cs typeface="Calibri"/>
              </a:rPr>
              <a:t>to represent  entire </a:t>
            </a:r>
            <a:r>
              <a:rPr sz="1350" spc="-4" dirty="0">
                <a:solidFill>
                  <a:srgbClr val="175E53"/>
                </a:solidFill>
                <a:latin typeface="Calibri"/>
                <a:cs typeface="Calibri"/>
              </a:rPr>
              <a:t>sentences </a:t>
            </a:r>
            <a:r>
              <a:rPr sz="1350" spc="-8" dirty="0">
                <a:solidFill>
                  <a:srgbClr val="175E53"/>
                </a:solidFill>
                <a:latin typeface="Calibri"/>
                <a:cs typeface="Calibri"/>
              </a:rPr>
              <a:t>through</a:t>
            </a:r>
            <a:r>
              <a:rPr sz="1350" spc="11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350" spc="-8" dirty="0">
                <a:solidFill>
                  <a:srgbClr val="175E53"/>
                </a:solidFill>
                <a:latin typeface="Calibri"/>
                <a:cs typeface="Calibri"/>
              </a:rPr>
              <a:t>pretraining]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2" name="Title 51">
            <a:extLst>
              <a:ext uri="{FF2B5EF4-FFF2-40B4-BE49-F238E27FC236}">
                <a16:creationId xmlns:a16="http://schemas.microsoft.com/office/drawing/2014/main" id="{4724C035-108B-4162-A715-0EB488119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492443"/>
          </a:xfrm>
        </p:spPr>
        <p:txBody>
          <a:bodyPr/>
          <a:lstStyle/>
          <a:p>
            <a:r>
              <a:rPr lang="en-US" sz="3200" b="0" dirty="0">
                <a:latin typeface="Calibri"/>
                <a:cs typeface="Calibri"/>
              </a:rPr>
              <a:t>Pretraining models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CBB72C8-9249-4750-AC5E-BB2AB69691C3}"/>
              </a:ext>
            </a:extLst>
          </p:cNvPr>
          <p:cNvSpPr txBox="1"/>
          <p:nvPr/>
        </p:nvSpPr>
        <p:spPr>
          <a:xfrm>
            <a:off x="0" y="6581001"/>
            <a:ext cx="18327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Adapted from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Hewitt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63779" y="1724597"/>
            <a:ext cx="7214235" cy="27555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725" dirty="0">
                <a:latin typeface="Calibri"/>
                <a:cs typeface="Calibri"/>
              </a:rPr>
              <a:t>The </a:t>
            </a:r>
            <a:r>
              <a:rPr sz="1725" spc="-4" dirty="0">
                <a:latin typeface="Calibri"/>
                <a:cs typeface="Calibri"/>
              </a:rPr>
              <a:t>neural </a:t>
            </a:r>
            <a:r>
              <a:rPr sz="1725" dirty="0">
                <a:latin typeface="Calibri"/>
                <a:cs typeface="Calibri"/>
              </a:rPr>
              <a:t>architecture influences the type </a:t>
            </a:r>
            <a:r>
              <a:rPr sz="1725" spc="-4" dirty="0">
                <a:latin typeface="Calibri"/>
                <a:cs typeface="Calibri"/>
              </a:rPr>
              <a:t>of pretraining, </a:t>
            </a:r>
            <a:r>
              <a:rPr sz="1725" dirty="0">
                <a:latin typeface="Calibri"/>
                <a:cs typeface="Calibri"/>
              </a:rPr>
              <a:t>and </a:t>
            </a:r>
            <a:r>
              <a:rPr sz="1725" spc="-4" dirty="0">
                <a:latin typeface="Calibri"/>
                <a:cs typeface="Calibri"/>
              </a:rPr>
              <a:t>natural use</a:t>
            </a:r>
            <a:r>
              <a:rPr sz="1725" spc="3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cases.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51951" y="3448857"/>
            <a:ext cx="1163860" cy="7786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grpSp>
        <p:nvGrpSpPr>
          <p:cNvPr id="5" name="object 5"/>
          <p:cNvGrpSpPr/>
          <p:nvPr/>
        </p:nvGrpSpPr>
        <p:grpSpPr>
          <a:xfrm>
            <a:off x="755523" y="2309972"/>
            <a:ext cx="1156811" cy="771525"/>
            <a:chOff x="1007363" y="3287267"/>
            <a:chExt cx="1542415" cy="1028700"/>
          </a:xfrm>
        </p:grpSpPr>
        <p:sp>
          <p:nvSpPr>
            <p:cNvPr id="6" name="object 6"/>
            <p:cNvSpPr/>
            <p:nvPr/>
          </p:nvSpPr>
          <p:spPr>
            <a:xfrm>
              <a:off x="1007364" y="3287267"/>
              <a:ext cx="192405" cy="1028700"/>
            </a:xfrm>
            <a:custGeom>
              <a:avLst/>
              <a:gdLst/>
              <a:ahLst/>
              <a:cxnLst/>
              <a:rect l="l" t="t" r="r" b="b"/>
              <a:pathLst>
                <a:path w="192405" h="1028700">
                  <a:moveTo>
                    <a:pt x="192024" y="679704"/>
                  </a:moveTo>
                  <a:lnTo>
                    <a:pt x="189509" y="667258"/>
                  </a:lnTo>
                  <a:lnTo>
                    <a:pt x="182651" y="657085"/>
                  </a:lnTo>
                  <a:lnTo>
                    <a:pt x="172478" y="650227"/>
                  </a:lnTo>
                  <a:lnTo>
                    <a:pt x="160020" y="647700"/>
                  </a:lnTo>
                  <a:lnTo>
                    <a:pt x="32004" y="647700"/>
                  </a:lnTo>
                  <a:lnTo>
                    <a:pt x="19545" y="650227"/>
                  </a:lnTo>
                  <a:lnTo>
                    <a:pt x="9372" y="657085"/>
                  </a:lnTo>
                  <a:lnTo>
                    <a:pt x="2501" y="667258"/>
                  </a:lnTo>
                  <a:lnTo>
                    <a:pt x="0" y="679704"/>
                  </a:lnTo>
                  <a:lnTo>
                    <a:pt x="0" y="996696"/>
                  </a:lnTo>
                  <a:lnTo>
                    <a:pt x="2501" y="1009154"/>
                  </a:lnTo>
                  <a:lnTo>
                    <a:pt x="9372" y="1019327"/>
                  </a:lnTo>
                  <a:lnTo>
                    <a:pt x="19545" y="1026185"/>
                  </a:lnTo>
                  <a:lnTo>
                    <a:pt x="32004" y="1028700"/>
                  </a:lnTo>
                  <a:lnTo>
                    <a:pt x="160020" y="1028700"/>
                  </a:lnTo>
                  <a:lnTo>
                    <a:pt x="172478" y="1026185"/>
                  </a:lnTo>
                  <a:lnTo>
                    <a:pt x="182651" y="1019327"/>
                  </a:lnTo>
                  <a:lnTo>
                    <a:pt x="189509" y="1009154"/>
                  </a:lnTo>
                  <a:lnTo>
                    <a:pt x="192024" y="996696"/>
                  </a:lnTo>
                  <a:lnTo>
                    <a:pt x="192024" y="679704"/>
                  </a:lnTo>
                  <a:close/>
                </a:path>
                <a:path w="192405" h="1028700">
                  <a:moveTo>
                    <a:pt x="192024" y="32004"/>
                  </a:moveTo>
                  <a:lnTo>
                    <a:pt x="189509" y="19558"/>
                  </a:lnTo>
                  <a:lnTo>
                    <a:pt x="182651" y="9385"/>
                  </a:lnTo>
                  <a:lnTo>
                    <a:pt x="172478" y="2527"/>
                  </a:lnTo>
                  <a:lnTo>
                    <a:pt x="160020" y="0"/>
                  </a:lnTo>
                  <a:lnTo>
                    <a:pt x="32004" y="0"/>
                  </a:lnTo>
                  <a:lnTo>
                    <a:pt x="19545" y="2527"/>
                  </a:lnTo>
                  <a:lnTo>
                    <a:pt x="9372" y="9385"/>
                  </a:lnTo>
                  <a:lnTo>
                    <a:pt x="2501" y="19558"/>
                  </a:lnTo>
                  <a:lnTo>
                    <a:pt x="0" y="32004"/>
                  </a:lnTo>
                  <a:lnTo>
                    <a:pt x="0" y="348996"/>
                  </a:lnTo>
                  <a:lnTo>
                    <a:pt x="2501" y="361454"/>
                  </a:lnTo>
                  <a:lnTo>
                    <a:pt x="9372" y="371627"/>
                  </a:lnTo>
                  <a:lnTo>
                    <a:pt x="19545" y="378485"/>
                  </a:lnTo>
                  <a:lnTo>
                    <a:pt x="32004" y="381000"/>
                  </a:lnTo>
                  <a:lnTo>
                    <a:pt x="160020" y="381000"/>
                  </a:lnTo>
                  <a:lnTo>
                    <a:pt x="172478" y="378485"/>
                  </a:lnTo>
                  <a:lnTo>
                    <a:pt x="182651" y="371627"/>
                  </a:lnTo>
                  <a:lnTo>
                    <a:pt x="189509" y="361454"/>
                  </a:lnTo>
                  <a:lnTo>
                    <a:pt x="192024" y="348996"/>
                  </a:lnTo>
                  <a:lnTo>
                    <a:pt x="192024" y="32004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" name="object 7"/>
            <p:cNvSpPr/>
            <p:nvPr/>
          </p:nvSpPr>
          <p:spPr>
            <a:xfrm>
              <a:off x="1065275" y="3668267"/>
              <a:ext cx="76200" cy="266700"/>
            </a:xfrm>
            <a:custGeom>
              <a:avLst/>
              <a:gdLst/>
              <a:ahLst/>
              <a:cxnLst/>
              <a:rect l="l" t="t" r="r" b="b"/>
              <a:pathLst>
                <a:path w="76200" h="266700">
                  <a:moveTo>
                    <a:pt x="44450" y="63499"/>
                  </a:moveTo>
                  <a:lnTo>
                    <a:pt x="31750" y="63499"/>
                  </a:lnTo>
                  <a:lnTo>
                    <a:pt x="31750" y="266699"/>
                  </a:lnTo>
                  <a:lnTo>
                    <a:pt x="44450" y="266699"/>
                  </a:lnTo>
                  <a:lnTo>
                    <a:pt x="44450" y="63499"/>
                  </a:lnTo>
                  <a:close/>
                </a:path>
                <a:path w="76200" h="266700">
                  <a:moveTo>
                    <a:pt x="38100" y="0"/>
                  </a:moveTo>
                  <a:lnTo>
                    <a:pt x="0" y="76199"/>
                  </a:lnTo>
                  <a:lnTo>
                    <a:pt x="31750" y="76199"/>
                  </a:lnTo>
                  <a:lnTo>
                    <a:pt x="31750" y="63499"/>
                  </a:lnTo>
                  <a:lnTo>
                    <a:pt x="69850" y="63499"/>
                  </a:lnTo>
                  <a:lnTo>
                    <a:pt x="38100" y="0"/>
                  </a:lnTo>
                  <a:close/>
                </a:path>
                <a:path w="76200" h="266700">
                  <a:moveTo>
                    <a:pt x="69850" y="63499"/>
                  </a:moveTo>
                  <a:lnTo>
                    <a:pt x="44450" y="63499"/>
                  </a:lnTo>
                  <a:lnTo>
                    <a:pt x="44450" y="76199"/>
                  </a:lnTo>
                  <a:lnTo>
                    <a:pt x="76200" y="76199"/>
                  </a:lnTo>
                  <a:lnTo>
                    <a:pt x="69850" y="634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1351788" y="3287267"/>
              <a:ext cx="192405" cy="1028700"/>
            </a:xfrm>
            <a:custGeom>
              <a:avLst/>
              <a:gdLst/>
              <a:ahLst/>
              <a:cxnLst/>
              <a:rect l="l" t="t" r="r" b="b"/>
              <a:pathLst>
                <a:path w="192405" h="1028700">
                  <a:moveTo>
                    <a:pt x="192024" y="679704"/>
                  </a:moveTo>
                  <a:lnTo>
                    <a:pt x="189496" y="667258"/>
                  </a:lnTo>
                  <a:lnTo>
                    <a:pt x="182638" y="657085"/>
                  </a:lnTo>
                  <a:lnTo>
                    <a:pt x="172466" y="650227"/>
                  </a:lnTo>
                  <a:lnTo>
                    <a:pt x="160020" y="647700"/>
                  </a:lnTo>
                  <a:lnTo>
                    <a:pt x="32004" y="647700"/>
                  </a:lnTo>
                  <a:lnTo>
                    <a:pt x="19545" y="650227"/>
                  </a:lnTo>
                  <a:lnTo>
                    <a:pt x="9372" y="657085"/>
                  </a:lnTo>
                  <a:lnTo>
                    <a:pt x="2514" y="667258"/>
                  </a:lnTo>
                  <a:lnTo>
                    <a:pt x="0" y="679704"/>
                  </a:lnTo>
                  <a:lnTo>
                    <a:pt x="0" y="996696"/>
                  </a:lnTo>
                  <a:lnTo>
                    <a:pt x="2514" y="1009154"/>
                  </a:lnTo>
                  <a:lnTo>
                    <a:pt x="9372" y="1019327"/>
                  </a:lnTo>
                  <a:lnTo>
                    <a:pt x="19545" y="1026185"/>
                  </a:lnTo>
                  <a:lnTo>
                    <a:pt x="32004" y="1028700"/>
                  </a:lnTo>
                  <a:lnTo>
                    <a:pt x="160020" y="1028700"/>
                  </a:lnTo>
                  <a:lnTo>
                    <a:pt x="172466" y="1026185"/>
                  </a:lnTo>
                  <a:lnTo>
                    <a:pt x="182638" y="1019327"/>
                  </a:lnTo>
                  <a:lnTo>
                    <a:pt x="189496" y="1009154"/>
                  </a:lnTo>
                  <a:lnTo>
                    <a:pt x="192024" y="996696"/>
                  </a:lnTo>
                  <a:lnTo>
                    <a:pt x="192024" y="679704"/>
                  </a:lnTo>
                  <a:close/>
                </a:path>
                <a:path w="192405" h="1028700">
                  <a:moveTo>
                    <a:pt x="192024" y="32004"/>
                  </a:moveTo>
                  <a:lnTo>
                    <a:pt x="189496" y="19558"/>
                  </a:lnTo>
                  <a:lnTo>
                    <a:pt x="182638" y="9385"/>
                  </a:lnTo>
                  <a:lnTo>
                    <a:pt x="172466" y="2527"/>
                  </a:lnTo>
                  <a:lnTo>
                    <a:pt x="160020" y="0"/>
                  </a:lnTo>
                  <a:lnTo>
                    <a:pt x="32004" y="0"/>
                  </a:lnTo>
                  <a:lnTo>
                    <a:pt x="19545" y="2527"/>
                  </a:lnTo>
                  <a:lnTo>
                    <a:pt x="9372" y="9385"/>
                  </a:lnTo>
                  <a:lnTo>
                    <a:pt x="2514" y="19558"/>
                  </a:lnTo>
                  <a:lnTo>
                    <a:pt x="0" y="32004"/>
                  </a:lnTo>
                  <a:lnTo>
                    <a:pt x="0" y="348996"/>
                  </a:lnTo>
                  <a:lnTo>
                    <a:pt x="2514" y="361454"/>
                  </a:lnTo>
                  <a:lnTo>
                    <a:pt x="9372" y="371627"/>
                  </a:lnTo>
                  <a:lnTo>
                    <a:pt x="19545" y="378485"/>
                  </a:lnTo>
                  <a:lnTo>
                    <a:pt x="32004" y="381000"/>
                  </a:lnTo>
                  <a:lnTo>
                    <a:pt x="160020" y="381000"/>
                  </a:lnTo>
                  <a:lnTo>
                    <a:pt x="172466" y="378485"/>
                  </a:lnTo>
                  <a:lnTo>
                    <a:pt x="182638" y="371627"/>
                  </a:lnTo>
                  <a:lnTo>
                    <a:pt x="189496" y="361454"/>
                  </a:lnTo>
                  <a:lnTo>
                    <a:pt x="192024" y="348996"/>
                  </a:lnTo>
                  <a:lnTo>
                    <a:pt x="192024" y="32004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9"/>
            <p:cNvSpPr/>
            <p:nvPr/>
          </p:nvSpPr>
          <p:spPr>
            <a:xfrm>
              <a:off x="1099489" y="3668267"/>
              <a:ext cx="348615" cy="271780"/>
            </a:xfrm>
            <a:custGeom>
              <a:avLst/>
              <a:gdLst/>
              <a:ahLst/>
              <a:cxnLst/>
              <a:rect l="l" t="t" r="r" b="b"/>
              <a:pathLst>
                <a:path w="348615" h="271779">
                  <a:moveTo>
                    <a:pt x="284261" y="41702"/>
                  </a:moveTo>
                  <a:lnTo>
                    <a:pt x="0" y="261619"/>
                  </a:lnTo>
                  <a:lnTo>
                    <a:pt x="7772" y="271779"/>
                  </a:lnTo>
                  <a:lnTo>
                    <a:pt x="292027" y="51725"/>
                  </a:lnTo>
                  <a:lnTo>
                    <a:pt x="284261" y="41702"/>
                  </a:lnTo>
                  <a:close/>
                </a:path>
                <a:path w="348615" h="271779">
                  <a:moveTo>
                    <a:pt x="332127" y="33908"/>
                  </a:moveTo>
                  <a:lnTo>
                    <a:pt x="294335" y="33908"/>
                  </a:lnTo>
                  <a:lnTo>
                    <a:pt x="302082" y="43941"/>
                  </a:lnTo>
                  <a:lnTo>
                    <a:pt x="292027" y="51725"/>
                  </a:lnTo>
                  <a:lnTo>
                    <a:pt x="311480" y="76834"/>
                  </a:lnTo>
                  <a:lnTo>
                    <a:pt x="332127" y="33908"/>
                  </a:lnTo>
                  <a:close/>
                </a:path>
                <a:path w="348615" h="271779">
                  <a:moveTo>
                    <a:pt x="294335" y="33908"/>
                  </a:moveTo>
                  <a:lnTo>
                    <a:pt x="284261" y="41702"/>
                  </a:lnTo>
                  <a:lnTo>
                    <a:pt x="292027" y="51725"/>
                  </a:lnTo>
                  <a:lnTo>
                    <a:pt x="302082" y="43941"/>
                  </a:lnTo>
                  <a:lnTo>
                    <a:pt x="294335" y="33908"/>
                  </a:lnTo>
                  <a:close/>
                </a:path>
                <a:path w="348615" h="271779">
                  <a:moveTo>
                    <a:pt x="348437" y="0"/>
                  </a:moveTo>
                  <a:lnTo>
                    <a:pt x="264744" y="16509"/>
                  </a:lnTo>
                  <a:lnTo>
                    <a:pt x="284261" y="41702"/>
                  </a:lnTo>
                  <a:lnTo>
                    <a:pt x="294335" y="33908"/>
                  </a:lnTo>
                  <a:lnTo>
                    <a:pt x="332127" y="33908"/>
                  </a:lnTo>
                  <a:lnTo>
                    <a:pt x="3484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696212" y="3287267"/>
              <a:ext cx="192405" cy="1028700"/>
            </a:xfrm>
            <a:custGeom>
              <a:avLst/>
              <a:gdLst/>
              <a:ahLst/>
              <a:cxnLst/>
              <a:rect l="l" t="t" r="r" b="b"/>
              <a:pathLst>
                <a:path w="192405" h="1028700">
                  <a:moveTo>
                    <a:pt x="192024" y="679704"/>
                  </a:moveTo>
                  <a:lnTo>
                    <a:pt x="189496" y="667258"/>
                  </a:lnTo>
                  <a:lnTo>
                    <a:pt x="182638" y="657085"/>
                  </a:lnTo>
                  <a:lnTo>
                    <a:pt x="172466" y="650227"/>
                  </a:lnTo>
                  <a:lnTo>
                    <a:pt x="160020" y="647700"/>
                  </a:lnTo>
                  <a:lnTo>
                    <a:pt x="32004" y="647700"/>
                  </a:lnTo>
                  <a:lnTo>
                    <a:pt x="19545" y="650227"/>
                  </a:lnTo>
                  <a:lnTo>
                    <a:pt x="9372" y="657085"/>
                  </a:lnTo>
                  <a:lnTo>
                    <a:pt x="2514" y="667258"/>
                  </a:lnTo>
                  <a:lnTo>
                    <a:pt x="0" y="679704"/>
                  </a:lnTo>
                  <a:lnTo>
                    <a:pt x="0" y="996696"/>
                  </a:lnTo>
                  <a:lnTo>
                    <a:pt x="2514" y="1009154"/>
                  </a:lnTo>
                  <a:lnTo>
                    <a:pt x="9372" y="1019327"/>
                  </a:lnTo>
                  <a:lnTo>
                    <a:pt x="19545" y="1026185"/>
                  </a:lnTo>
                  <a:lnTo>
                    <a:pt x="32004" y="1028700"/>
                  </a:lnTo>
                  <a:lnTo>
                    <a:pt x="160020" y="1028700"/>
                  </a:lnTo>
                  <a:lnTo>
                    <a:pt x="172466" y="1026185"/>
                  </a:lnTo>
                  <a:lnTo>
                    <a:pt x="182638" y="1019327"/>
                  </a:lnTo>
                  <a:lnTo>
                    <a:pt x="189496" y="1009154"/>
                  </a:lnTo>
                  <a:lnTo>
                    <a:pt x="192024" y="996696"/>
                  </a:lnTo>
                  <a:lnTo>
                    <a:pt x="192024" y="679704"/>
                  </a:lnTo>
                  <a:close/>
                </a:path>
                <a:path w="192405" h="1028700">
                  <a:moveTo>
                    <a:pt x="192024" y="32004"/>
                  </a:moveTo>
                  <a:lnTo>
                    <a:pt x="189496" y="19558"/>
                  </a:lnTo>
                  <a:lnTo>
                    <a:pt x="182638" y="9385"/>
                  </a:lnTo>
                  <a:lnTo>
                    <a:pt x="172466" y="2527"/>
                  </a:lnTo>
                  <a:lnTo>
                    <a:pt x="160020" y="0"/>
                  </a:lnTo>
                  <a:lnTo>
                    <a:pt x="32004" y="0"/>
                  </a:lnTo>
                  <a:lnTo>
                    <a:pt x="19545" y="2527"/>
                  </a:lnTo>
                  <a:lnTo>
                    <a:pt x="9372" y="9385"/>
                  </a:lnTo>
                  <a:lnTo>
                    <a:pt x="2514" y="19558"/>
                  </a:lnTo>
                  <a:lnTo>
                    <a:pt x="0" y="32004"/>
                  </a:lnTo>
                  <a:lnTo>
                    <a:pt x="0" y="348996"/>
                  </a:lnTo>
                  <a:lnTo>
                    <a:pt x="2514" y="361454"/>
                  </a:lnTo>
                  <a:lnTo>
                    <a:pt x="9372" y="371627"/>
                  </a:lnTo>
                  <a:lnTo>
                    <a:pt x="19545" y="378485"/>
                  </a:lnTo>
                  <a:lnTo>
                    <a:pt x="32004" y="381000"/>
                  </a:lnTo>
                  <a:lnTo>
                    <a:pt x="160020" y="381000"/>
                  </a:lnTo>
                  <a:lnTo>
                    <a:pt x="172466" y="378485"/>
                  </a:lnTo>
                  <a:lnTo>
                    <a:pt x="182638" y="371627"/>
                  </a:lnTo>
                  <a:lnTo>
                    <a:pt x="189496" y="361454"/>
                  </a:lnTo>
                  <a:lnTo>
                    <a:pt x="192024" y="348996"/>
                  </a:lnTo>
                  <a:lnTo>
                    <a:pt x="192024" y="32004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101077" y="3660266"/>
              <a:ext cx="691515" cy="280670"/>
            </a:xfrm>
            <a:custGeom>
              <a:avLst/>
              <a:gdLst/>
              <a:ahLst/>
              <a:cxnLst/>
              <a:rect l="l" t="t" r="r" b="b"/>
              <a:pathLst>
                <a:path w="691514" h="280670">
                  <a:moveTo>
                    <a:pt x="617933" y="29613"/>
                  </a:moveTo>
                  <a:lnTo>
                    <a:pt x="0" y="268731"/>
                  </a:lnTo>
                  <a:lnTo>
                    <a:pt x="4584" y="280669"/>
                  </a:lnTo>
                  <a:lnTo>
                    <a:pt x="622517" y="41421"/>
                  </a:lnTo>
                  <a:lnTo>
                    <a:pt x="617933" y="29613"/>
                  </a:lnTo>
                  <a:close/>
                </a:path>
                <a:path w="691514" h="280670">
                  <a:moveTo>
                    <a:pt x="675799" y="25018"/>
                  </a:moveTo>
                  <a:lnTo>
                    <a:pt x="629805" y="25018"/>
                  </a:lnTo>
                  <a:lnTo>
                    <a:pt x="634377" y="36829"/>
                  </a:lnTo>
                  <a:lnTo>
                    <a:pt x="622517" y="41421"/>
                  </a:lnTo>
                  <a:lnTo>
                    <a:pt x="633996" y="70992"/>
                  </a:lnTo>
                  <a:lnTo>
                    <a:pt x="675799" y="25018"/>
                  </a:lnTo>
                  <a:close/>
                </a:path>
                <a:path w="691514" h="280670">
                  <a:moveTo>
                    <a:pt x="629805" y="25018"/>
                  </a:moveTo>
                  <a:lnTo>
                    <a:pt x="617933" y="29613"/>
                  </a:lnTo>
                  <a:lnTo>
                    <a:pt x="622517" y="41421"/>
                  </a:lnTo>
                  <a:lnTo>
                    <a:pt x="634377" y="36829"/>
                  </a:lnTo>
                  <a:lnTo>
                    <a:pt x="629805" y="25018"/>
                  </a:lnTo>
                  <a:close/>
                </a:path>
                <a:path w="691514" h="280670">
                  <a:moveTo>
                    <a:pt x="606437" y="0"/>
                  </a:moveTo>
                  <a:lnTo>
                    <a:pt x="617933" y="29613"/>
                  </a:lnTo>
                  <a:lnTo>
                    <a:pt x="629805" y="25018"/>
                  </a:lnTo>
                  <a:lnTo>
                    <a:pt x="675799" y="25018"/>
                  </a:lnTo>
                  <a:lnTo>
                    <a:pt x="691273" y="8000"/>
                  </a:lnTo>
                  <a:lnTo>
                    <a:pt x="6064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2040636" y="3287267"/>
              <a:ext cx="192405" cy="1028700"/>
            </a:xfrm>
            <a:custGeom>
              <a:avLst/>
              <a:gdLst/>
              <a:ahLst/>
              <a:cxnLst/>
              <a:rect l="l" t="t" r="r" b="b"/>
              <a:pathLst>
                <a:path w="192405" h="1028700">
                  <a:moveTo>
                    <a:pt x="192024" y="679704"/>
                  </a:moveTo>
                  <a:lnTo>
                    <a:pt x="189496" y="667258"/>
                  </a:lnTo>
                  <a:lnTo>
                    <a:pt x="182638" y="657085"/>
                  </a:lnTo>
                  <a:lnTo>
                    <a:pt x="172466" y="650227"/>
                  </a:lnTo>
                  <a:lnTo>
                    <a:pt x="160020" y="647700"/>
                  </a:lnTo>
                  <a:lnTo>
                    <a:pt x="32004" y="647700"/>
                  </a:lnTo>
                  <a:lnTo>
                    <a:pt x="19545" y="650227"/>
                  </a:lnTo>
                  <a:lnTo>
                    <a:pt x="9372" y="657085"/>
                  </a:lnTo>
                  <a:lnTo>
                    <a:pt x="2514" y="667258"/>
                  </a:lnTo>
                  <a:lnTo>
                    <a:pt x="0" y="679704"/>
                  </a:lnTo>
                  <a:lnTo>
                    <a:pt x="0" y="996696"/>
                  </a:lnTo>
                  <a:lnTo>
                    <a:pt x="2514" y="1009154"/>
                  </a:lnTo>
                  <a:lnTo>
                    <a:pt x="9372" y="1019327"/>
                  </a:lnTo>
                  <a:lnTo>
                    <a:pt x="19545" y="1026185"/>
                  </a:lnTo>
                  <a:lnTo>
                    <a:pt x="32004" y="1028700"/>
                  </a:lnTo>
                  <a:lnTo>
                    <a:pt x="160020" y="1028700"/>
                  </a:lnTo>
                  <a:lnTo>
                    <a:pt x="172466" y="1026185"/>
                  </a:lnTo>
                  <a:lnTo>
                    <a:pt x="182638" y="1019327"/>
                  </a:lnTo>
                  <a:lnTo>
                    <a:pt x="189496" y="1009154"/>
                  </a:lnTo>
                  <a:lnTo>
                    <a:pt x="192024" y="996696"/>
                  </a:lnTo>
                  <a:lnTo>
                    <a:pt x="192024" y="679704"/>
                  </a:lnTo>
                  <a:close/>
                </a:path>
                <a:path w="192405" h="1028700">
                  <a:moveTo>
                    <a:pt x="192024" y="32004"/>
                  </a:moveTo>
                  <a:lnTo>
                    <a:pt x="189496" y="19558"/>
                  </a:lnTo>
                  <a:lnTo>
                    <a:pt x="182638" y="9385"/>
                  </a:lnTo>
                  <a:lnTo>
                    <a:pt x="172466" y="2527"/>
                  </a:lnTo>
                  <a:lnTo>
                    <a:pt x="160020" y="0"/>
                  </a:lnTo>
                  <a:lnTo>
                    <a:pt x="32004" y="0"/>
                  </a:lnTo>
                  <a:lnTo>
                    <a:pt x="19545" y="2527"/>
                  </a:lnTo>
                  <a:lnTo>
                    <a:pt x="9372" y="9385"/>
                  </a:lnTo>
                  <a:lnTo>
                    <a:pt x="2514" y="19558"/>
                  </a:lnTo>
                  <a:lnTo>
                    <a:pt x="0" y="32004"/>
                  </a:lnTo>
                  <a:lnTo>
                    <a:pt x="0" y="348996"/>
                  </a:lnTo>
                  <a:lnTo>
                    <a:pt x="2514" y="361454"/>
                  </a:lnTo>
                  <a:lnTo>
                    <a:pt x="9372" y="371627"/>
                  </a:lnTo>
                  <a:lnTo>
                    <a:pt x="19545" y="378485"/>
                  </a:lnTo>
                  <a:lnTo>
                    <a:pt x="32004" y="381000"/>
                  </a:lnTo>
                  <a:lnTo>
                    <a:pt x="160020" y="381000"/>
                  </a:lnTo>
                  <a:lnTo>
                    <a:pt x="172466" y="378485"/>
                  </a:lnTo>
                  <a:lnTo>
                    <a:pt x="182638" y="371627"/>
                  </a:lnTo>
                  <a:lnTo>
                    <a:pt x="189496" y="361454"/>
                  </a:lnTo>
                  <a:lnTo>
                    <a:pt x="192024" y="348996"/>
                  </a:lnTo>
                  <a:lnTo>
                    <a:pt x="192024" y="32004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445513" y="3660266"/>
              <a:ext cx="691515" cy="280670"/>
            </a:xfrm>
            <a:custGeom>
              <a:avLst/>
              <a:gdLst/>
              <a:ahLst/>
              <a:cxnLst/>
              <a:rect l="l" t="t" r="r" b="b"/>
              <a:pathLst>
                <a:path w="691514" h="280670">
                  <a:moveTo>
                    <a:pt x="617920" y="29613"/>
                  </a:moveTo>
                  <a:lnTo>
                    <a:pt x="0" y="268731"/>
                  </a:lnTo>
                  <a:lnTo>
                    <a:pt x="4572" y="280669"/>
                  </a:lnTo>
                  <a:lnTo>
                    <a:pt x="622504" y="41421"/>
                  </a:lnTo>
                  <a:lnTo>
                    <a:pt x="617920" y="29613"/>
                  </a:lnTo>
                  <a:close/>
                </a:path>
                <a:path w="691514" h="280670">
                  <a:moveTo>
                    <a:pt x="675786" y="25018"/>
                  </a:moveTo>
                  <a:lnTo>
                    <a:pt x="629793" y="25018"/>
                  </a:lnTo>
                  <a:lnTo>
                    <a:pt x="634365" y="36829"/>
                  </a:lnTo>
                  <a:lnTo>
                    <a:pt x="622504" y="41421"/>
                  </a:lnTo>
                  <a:lnTo>
                    <a:pt x="633984" y="70992"/>
                  </a:lnTo>
                  <a:lnTo>
                    <a:pt x="675786" y="25018"/>
                  </a:lnTo>
                  <a:close/>
                </a:path>
                <a:path w="691514" h="280670">
                  <a:moveTo>
                    <a:pt x="629793" y="25018"/>
                  </a:moveTo>
                  <a:lnTo>
                    <a:pt x="617920" y="29613"/>
                  </a:lnTo>
                  <a:lnTo>
                    <a:pt x="622504" y="41421"/>
                  </a:lnTo>
                  <a:lnTo>
                    <a:pt x="634365" y="36829"/>
                  </a:lnTo>
                  <a:lnTo>
                    <a:pt x="629793" y="25018"/>
                  </a:lnTo>
                  <a:close/>
                </a:path>
                <a:path w="691514" h="280670">
                  <a:moveTo>
                    <a:pt x="606425" y="0"/>
                  </a:moveTo>
                  <a:lnTo>
                    <a:pt x="617920" y="29613"/>
                  </a:lnTo>
                  <a:lnTo>
                    <a:pt x="629793" y="25018"/>
                  </a:lnTo>
                  <a:lnTo>
                    <a:pt x="675786" y="25018"/>
                  </a:lnTo>
                  <a:lnTo>
                    <a:pt x="691261" y="8000"/>
                  </a:lnTo>
                  <a:lnTo>
                    <a:pt x="6064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" name="object 14"/>
            <p:cNvSpPr/>
            <p:nvPr/>
          </p:nvSpPr>
          <p:spPr>
            <a:xfrm>
              <a:off x="2357628" y="3287267"/>
              <a:ext cx="192405" cy="1028700"/>
            </a:xfrm>
            <a:custGeom>
              <a:avLst/>
              <a:gdLst/>
              <a:ahLst/>
              <a:cxnLst/>
              <a:rect l="l" t="t" r="r" b="b"/>
              <a:pathLst>
                <a:path w="192405" h="1028700">
                  <a:moveTo>
                    <a:pt x="192024" y="679704"/>
                  </a:moveTo>
                  <a:lnTo>
                    <a:pt x="189496" y="667258"/>
                  </a:lnTo>
                  <a:lnTo>
                    <a:pt x="182638" y="657085"/>
                  </a:lnTo>
                  <a:lnTo>
                    <a:pt x="172466" y="650227"/>
                  </a:lnTo>
                  <a:lnTo>
                    <a:pt x="160020" y="647700"/>
                  </a:lnTo>
                  <a:lnTo>
                    <a:pt x="32004" y="647700"/>
                  </a:lnTo>
                  <a:lnTo>
                    <a:pt x="19545" y="650227"/>
                  </a:lnTo>
                  <a:lnTo>
                    <a:pt x="9372" y="657085"/>
                  </a:lnTo>
                  <a:lnTo>
                    <a:pt x="2514" y="667258"/>
                  </a:lnTo>
                  <a:lnTo>
                    <a:pt x="0" y="679704"/>
                  </a:lnTo>
                  <a:lnTo>
                    <a:pt x="0" y="996696"/>
                  </a:lnTo>
                  <a:lnTo>
                    <a:pt x="2514" y="1009154"/>
                  </a:lnTo>
                  <a:lnTo>
                    <a:pt x="9372" y="1019327"/>
                  </a:lnTo>
                  <a:lnTo>
                    <a:pt x="19545" y="1026185"/>
                  </a:lnTo>
                  <a:lnTo>
                    <a:pt x="32004" y="1028700"/>
                  </a:lnTo>
                  <a:lnTo>
                    <a:pt x="160020" y="1028700"/>
                  </a:lnTo>
                  <a:lnTo>
                    <a:pt x="172466" y="1026185"/>
                  </a:lnTo>
                  <a:lnTo>
                    <a:pt x="182638" y="1019327"/>
                  </a:lnTo>
                  <a:lnTo>
                    <a:pt x="189496" y="1009154"/>
                  </a:lnTo>
                  <a:lnTo>
                    <a:pt x="192024" y="996696"/>
                  </a:lnTo>
                  <a:lnTo>
                    <a:pt x="192024" y="679704"/>
                  </a:lnTo>
                  <a:close/>
                </a:path>
                <a:path w="192405" h="1028700">
                  <a:moveTo>
                    <a:pt x="192024" y="32004"/>
                  </a:moveTo>
                  <a:lnTo>
                    <a:pt x="189496" y="19558"/>
                  </a:lnTo>
                  <a:lnTo>
                    <a:pt x="182638" y="9385"/>
                  </a:lnTo>
                  <a:lnTo>
                    <a:pt x="172466" y="2527"/>
                  </a:lnTo>
                  <a:lnTo>
                    <a:pt x="160020" y="0"/>
                  </a:lnTo>
                  <a:lnTo>
                    <a:pt x="32004" y="0"/>
                  </a:lnTo>
                  <a:lnTo>
                    <a:pt x="19545" y="2527"/>
                  </a:lnTo>
                  <a:lnTo>
                    <a:pt x="9372" y="9385"/>
                  </a:lnTo>
                  <a:lnTo>
                    <a:pt x="2514" y="19558"/>
                  </a:lnTo>
                  <a:lnTo>
                    <a:pt x="0" y="32004"/>
                  </a:lnTo>
                  <a:lnTo>
                    <a:pt x="0" y="348996"/>
                  </a:lnTo>
                  <a:lnTo>
                    <a:pt x="2514" y="361454"/>
                  </a:lnTo>
                  <a:lnTo>
                    <a:pt x="9372" y="371627"/>
                  </a:lnTo>
                  <a:lnTo>
                    <a:pt x="19545" y="378485"/>
                  </a:lnTo>
                  <a:lnTo>
                    <a:pt x="32004" y="381000"/>
                  </a:lnTo>
                  <a:lnTo>
                    <a:pt x="160020" y="381000"/>
                  </a:lnTo>
                  <a:lnTo>
                    <a:pt x="172466" y="378485"/>
                  </a:lnTo>
                  <a:lnTo>
                    <a:pt x="182638" y="371627"/>
                  </a:lnTo>
                  <a:lnTo>
                    <a:pt x="189496" y="361454"/>
                  </a:lnTo>
                  <a:lnTo>
                    <a:pt x="192024" y="348996"/>
                  </a:lnTo>
                  <a:lnTo>
                    <a:pt x="192024" y="32004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102144" y="3645661"/>
              <a:ext cx="1390015" cy="295910"/>
            </a:xfrm>
            <a:custGeom>
              <a:avLst/>
              <a:gdLst/>
              <a:ahLst/>
              <a:cxnLst/>
              <a:rect l="l" t="t" r="r" b="b"/>
              <a:pathLst>
                <a:path w="1390014" h="295910">
                  <a:moveTo>
                    <a:pt x="1389595" y="98806"/>
                  </a:moveTo>
                  <a:lnTo>
                    <a:pt x="1383245" y="86106"/>
                  </a:lnTo>
                  <a:lnTo>
                    <a:pt x="1351762" y="23152"/>
                  </a:lnTo>
                  <a:lnTo>
                    <a:pt x="1351864" y="22910"/>
                  </a:lnTo>
                  <a:lnTo>
                    <a:pt x="1352257" y="22606"/>
                  </a:lnTo>
                  <a:lnTo>
                    <a:pt x="1345145" y="20650"/>
                  </a:lnTo>
                  <a:lnTo>
                    <a:pt x="1345145" y="98806"/>
                  </a:lnTo>
                  <a:lnTo>
                    <a:pt x="1345145" y="275310"/>
                  </a:lnTo>
                  <a:lnTo>
                    <a:pt x="1317548" y="252133"/>
                  </a:lnTo>
                  <a:lnTo>
                    <a:pt x="1317548" y="268617"/>
                  </a:lnTo>
                  <a:lnTo>
                    <a:pt x="1255306" y="243535"/>
                  </a:lnTo>
                  <a:lnTo>
                    <a:pt x="1255306" y="257124"/>
                  </a:lnTo>
                  <a:lnTo>
                    <a:pt x="1159865" y="231838"/>
                  </a:lnTo>
                  <a:lnTo>
                    <a:pt x="1159865" y="244894"/>
                  </a:lnTo>
                  <a:lnTo>
                    <a:pt x="1109129" y="234873"/>
                  </a:lnTo>
                  <a:lnTo>
                    <a:pt x="1112227" y="232270"/>
                  </a:lnTo>
                  <a:lnTo>
                    <a:pt x="1159865" y="244894"/>
                  </a:lnTo>
                  <a:lnTo>
                    <a:pt x="1159865" y="231838"/>
                  </a:lnTo>
                  <a:lnTo>
                    <a:pt x="1124051" y="222338"/>
                  </a:lnTo>
                  <a:lnTo>
                    <a:pt x="1138605" y="210121"/>
                  </a:lnTo>
                  <a:lnTo>
                    <a:pt x="1255306" y="257124"/>
                  </a:lnTo>
                  <a:lnTo>
                    <a:pt x="1255306" y="243535"/>
                  </a:lnTo>
                  <a:lnTo>
                    <a:pt x="1149565" y="200914"/>
                  </a:lnTo>
                  <a:lnTo>
                    <a:pt x="1193241" y="164223"/>
                  </a:lnTo>
                  <a:lnTo>
                    <a:pt x="1317548" y="268617"/>
                  </a:lnTo>
                  <a:lnTo>
                    <a:pt x="1317548" y="252133"/>
                  </a:lnTo>
                  <a:lnTo>
                    <a:pt x="1203096" y="155956"/>
                  </a:lnTo>
                  <a:lnTo>
                    <a:pt x="1293164" y="80302"/>
                  </a:lnTo>
                  <a:lnTo>
                    <a:pt x="1295615" y="86360"/>
                  </a:lnTo>
                  <a:lnTo>
                    <a:pt x="1300975" y="80314"/>
                  </a:lnTo>
                  <a:lnTo>
                    <a:pt x="1314551" y="96481"/>
                  </a:lnTo>
                  <a:lnTo>
                    <a:pt x="1313395" y="98806"/>
                  </a:lnTo>
                  <a:lnTo>
                    <a:pt x="1316507" y="98806"/>
                  </a:lnTo>
                  <a:lnTo>
                    <a:pt x="1318221" y="100838"/>
                  </a:lnTo>
                  <a:lnTo>
                    <a:pt x="1319098" y="98806"/>
                  </a:lnTo>
                  <a:lnTo>
                    <a:pt x="1345145" y="98806"/>
                  </a:lnTo>
                  <a:lnTo>
                    <a:pt x="1345145" y="20650"/>
                  </a:lnTo>
                  <a:lnTo>
                    <a:pt x="1284122" y="3873"/>
                  </a:lnTo>
                  <a:lnTo>
                    <a:pt x="1284122" y="71297"/>
                  </a:lnTo>
                  <a:lnTo>
                    <a:pt x="1193241" y="147675"/>
                  </a:lnTo>
                  <a:lnTo>
                    <a:pt x="1183386" y="139395"/>
                  </a:lnTo>
                  <a:lnTo>
                    <a:pt x="1183386" y="155943"/>
                  </a:lnTo>
                  <a:lnTo>
                    <a:pt x="1136256" y="195554"/>
                  </a:lnTo>
                  <a:lnTo>
                    <a:pt x="1125296" y="191147"/>
                  </a:lnTo>
                  <a:lnTo>
                    <a:pt x="1125296" y="204762"/>
                  </a:lnTo>
                  <a:lnTo>
                    <a:pt x="1109091" y="218376"/>
                  </a:lnTo>
                  <a:lnTo>
                    <a:pt x="1097280" y="215252"/>
                  </a:lnTo>
                  <a:lnTo>
                    <a:pt x="1097280" y="228307"/>
                  </a:lnTo>
                  <a:lnTo>
                    <a:pt x="1093216" y="231724"/>
                  </a:lnTo>
                  <a:lnTo>
                    <a:pt x="1080757" y="229273"/>
                  </a:lnTo>
                  <a:lnTo>
                    <a:pt x="1080757" y="242201"/>
                  </a:lnTo>
                  <a:lnTo>
                    <a:pt x="1040853" y="275729"/>
                  </a:lnTo>
                  <a:lnTo>
                    <a:pt x="1040853" y="234315"/>
                  </a:lnTo>
                  <a:lnTo>
                    <a:pt x="1080757" y="242201"/>
                  </a:lnTo>
                  <a:lnTo>
                    <a:pt x="1080757" y="229273"/>
                  </a:lnTo>
                  <a:lnTo>
                    <a:pt x="1040853" y="221399"/>
                  </a:lnTo>
                  <a:lnTo>
                    <a:pt x="1040853" y="213360"/>
                  </a:lnTo>
                  <a:lnTo>
                    <a:pt x="1097280" y="228307"/>
                  </a:lnTo>
                  <a:lnTo>
                    <a:pt x="1097280" y="215252"/>
                  </a:lnTo>
                  <a:lnTo>
                    <a:pt x="1040853" y="200291"/>
                  </a:lnTo>
                  <a:lnTo>
                    <a:pt x="1040853" y="170738"/>
                  </a:lnTo>
                  <a:lnTo>
                    <a:pt x="1125296" y="204762"/>
                  </a:lnTo>
                  <a:lnTo>
                    <a:pt x="1125296" y="191147"/>
                  </a:lnTo>
                  <a:lnTo>
                    <a:pt x="1040853" y="157099"/>
                  </a:lnTo>
                  <a:lnTo>
                    <a:pt x="1040853" y="154825"/>
                  </a:lnTo>
                  <a:lnTo>
                    <a:pt x="1136281" y="116395"/>
                  </a:lnTo>
                  <a:lnTo>
                    <a:pt x="1183386" y="155943"/>
                  </a:lnTo>
                  <a:lnTo>
                    <a:pt x="1183386" y="139395"/>
                  </a:lnTo>
                  <a:lnTo>
                    <a:pt x="1149616" y="111010"/>
                  </a:lnTo>
                  <a:lnTo>
                    <a:pt x="1281480" y="57899"/>
                  </a:lnTo>
                  <a:lnTo>
                    <a:pt x="1284122" y="71297"/>
                  </a:lnTo>
                  <a:lnTo>
                    <a:pt x="1284122" y="3873"/>
                  </a:lnTo>
                  <a:lnTo>
                    <a:pt x="1270088" y="0"/>
                  </a:lnTo>
                  <a:lnTo>
                    <a:pt x="1271231" y="5867"/>
                  </a:lnTo>
                  <a:lnTo>
                    <a:pt x="1268691" y="5334"/>
                  </a:lnTo>
                  <a:lnTo>
                    <a:pt x="1271536" y="16103"/>
                  </a:lnTo>
                  <a:lnTo>
                    <a:pt x="1267167" y="15748"/>
                  </a:lnTo>
                  <a:lnTo>
                    <a:pt x="1273594" y="31711"/>
                  </a:lnTo>
                  <a:lnTo>
                    <a:pt x="1254480" y="35496"/>
                  </a:lnTo>
                  <a:lnTo>
                    <a:pt x="1254480" y="55029"/>
                  </a:lnTo>
                  <a:lnTo>
                    <a:pt x="1138593" y="101739"/>
                  </a:lnTo>
                  <a:lnTo>
                    <a:pt x="1125245" y="90538"/>
                  </a:lnTo>
                  <a:lnTo>
                    <a:pt x="1125245" y="107124"/>
                  </a:lnTo>
                  <a:lnTo>
                    <a:pt x="1040853" y="141135"/>
                  </a:lnTo>
                  <a:lnTo>
                    <a:pt x="1040853" y="111645"/>
                  </a:lnTo>
                  <a:lnTo>
                    <a:pt x="1109103" y="93560"/>
                  </a:lnTo>
                  <a:lnTo>
                    <a:pt x="1125245" y="107124"/>
                  </a:lnTo>
                  <a:lnTo>
                    <a:pt x="1125245" y="90538"/>
                  </a:lnTo>
                  <a:lnTo>
                    <a:pt x="1124115" y="89585"/>
                  </a:lnTo>
                  <a:lnTo>
                    <a:pt x="1254480" y="55029"/>
                  </a:lnTo>
                  <a:lnTo>
                    <a:pt x="1254480" y="35496"/>
                  </a:lnTo>
                  <a:lnTo>
                    <a:pt x="1159027" y="54343"/>
                  </a:lnTo>
                  <a:lnTo>
                    <a:pt x="1159027" y="67246"/>
                  </a:lnTo>
                  <a:lnTo>
                    <a:pt x="1112291" y="79641"/>
                  </a:lnTo>
                  <a:lnTo>
                    <a:pt x="1109243" y="77089"/>
                  </a:lnTo>
                  <a:lnTo>
                    <a:pt x="1159027" y="67246"/>
                  </a:lnTo>
                  <a:lnTo>
                    <a:pt x="1159027" y="54343"/>
                  </a:lnTo>
                  <a:lnTo>
                    <a:pt x="1097267" y="66535"/>
                  </a:lnTo>
                  <a:lnTo>
                    <a:pt x="1097267" y="83629"/>
                  </a:lnTo>
                  <a:lnTo>
                    <a:pt x="1078572" y="88582"/>
                  </a:lnTo>
                  <a:lnTo>
                    <a:pt x="1084033" y="82067"/>
                  </a:lnTo>
                  <a:lnTo>
                    <a:pt x="1093241" y="80251"/>
                  </a:lnTo>
                  <a:lnTo>
                    <a:pt x="1097267" y="83629"/>
                  </a:lnTo>
                  <a:lnTo>
                    <a:pt x="1097267" y="66535"/>
                  </a:lnTo>
                  <a:lnTo>
                    <a:pt x="1097026" y="66573"/>
                  </a:lnTo>
                  <a:lnTo>
                    <a:pt x="1103769" y="58547"/>
                  </a:lnTo>
                  <a:lnTo>
                    <a:pt x="1117307" y="42418"/>
                  </a:lnTo>
                  <a:lnTo>
                    <a:pt x="1034618" y="22644"/>
                  </a:lnTo>
                  <a:lnTo>
                    <a:pt x="1028153" y="22009"/>
                  </a:lnTo>
                  <a:lnTo>
                    <a:pt x="1028153" y="98806"/>
                  </a:lnTo>
                  <a:lnTo>
                    <a:pt x="1028153" y="101942"/>
                  </a:lnTo>
                  <a:lnTo>
                    <a:pt x="1028153" y="276275"/>
                  </a:lnTo>
                  <a:lnTo>
                    <a:pt x="995946" y="251358"/>
                  </a:lnTo>
                  <a:lnTo>
                    <a:pt x="995946" y="267487"/>
                  </a:lnTo>
                  <a:lnTo>
                    <a:pt x="931075" y="242392"/>
                  </a:lnTo>
                  <a:lnTo>
                    <a:pt x="931075" y="256070"/>
                  </a:lnTo>
                  <a:lnTo>
                    <a:pt x="844791" y="233807"/>
                  </a:lnTo>
                  <a:lnTo>
                    <a:pt x="858888" y="228130"/>
                  </a:lnTo>
                  <a:lnTo>
                    <a:pt x="931075" y="256070"/>
                  </a:lnTo>
                  <a:lnTo>
                    <a:pt x="931075" y="242392"/>
                  </a:lnTo>
                  <a:lnTo>
                    <a:pt x="876211" y="221157"/>
                  </a:lnTo>
                  <a:lnTo>
                    <a:pt x="908443" y="208178"/>
                  </a:lnTo>
                  <a:lnTo>
                    <a:pt x="923048" y="211061"/>
                  </a:lnTo>
                  <a:lnTo>
                    <a:pt x="995946" y="267487"/>
                  </a:lnTo>
                  <a:lnTo>
                    <a:pt x="995946" y="251358"/>
                  </a:lnTo>
                  <a:lnTo>
                    <a:pt x="951014" y="216585"/>
                  </a:lnTo>
                  <a:lnTo>
                    <a:pt x="1028153" y="231813"/>
                  </a:lnTo>
                  <a:lnTo>
                    <a:pt x="1028153" y="218884"/>
                  </a:lnTo>
                  <a:lnTo>
                    <a:pt x="929970" y="199504"/>
                  </a:lnTo>
                  <a:lnTo>
                    <a:pt x="953236" y="190131"/>
                  </a:lnTo>
                  <a:lnTo>
                    <a:pt x="1028153" y="209994"/>
                  </a:lnTo>
                  <a:lnTo>
                    <a:pt x="1028153" y="196938"/>
                  </a:lnTo>
                  <a:lnTo>
                    <a:pt x="972781" y="182257"/>
                  </a:lnTo>
                  <a:lnTo>
                    <a:pt x="1021105" y="162788"/>
                  </a:lnTo>
                  <a:lnTo>
                    <a:pt x="1028153" y="165620"/>
                  </a:lnTo>
                  <a:lnTo>
                    <a:pt x="1028153" y="146253"/>
                  </a:lnTo>
                  <a:lnTo>
                    <a:pt x="1021054" y="149123"/>
                  </a:lnTo>
                  <a:lnTo>
                    <a:pt x="1004112" y="142303"/>
                  </a:lnTo>
                  <a:lnTo>
                    <a:pt x="1004112" y="155943"/>
                  </a:lnTo>
                  <a:lnTo>
                    <a:pt x="952296" y="176834"/>
                  </a:lnTo>
                  <a:lnTo>
                    <a:pt x="932751" y="171665"/>
                  </a:lnTo>
                  <a:lnTo>
                    <a:pt x="932751" y="184708"/>
                  </a:lnTo>
                  <a:lnTo>
                    <a:pt x="917676" y="190779"/>
                  </a:lnTo>
                  <a:lnTo>
                    <a:pt x="900658" y="177634"/>
                  </a:lnTo>
                  <a:lnTo>
                    <a:pt x="900658" y="193725"/>
                  </a:lnTo>
                  <a:lnTo>
                    <a:pt x="885659" y="190766"/>
                  </a:lnTo>
                  <a:lnTo>
                    <a:pt x="885659" y="203682"/>
                  </a:lnTo>
                  <a:lnTo>
                    <a:pt x="858901" y="214464"/>
                  </a:lnTo>
                  <a:lnTo>
                    <a:pt x="841603" y="207772"/>
                  </a:lnTo>
                  <a:lnTo>
                    <a:pt x="841603" y="221437"/>
                  </a:lnTo>
                  <a:lnTo>
                    <a:pt x="824128" y="228473"/>
                  </a:lnTo>
                  <a:lnTo>
                    <a:pt x="804443" y="223393"/>
                  </a:lnTo>
                  <a:lnTo>
                    <a:pt x="804443" y="236397"/>
                  </a:lnTo>
                  <a:lnTo>
                    <a:pt x="730326" y="266268"/>
                  </a:lnTo>
                  <a:lnTo>
                    <a:pt x="777786" y="229527"/>
                  </a:lnTo>
                  <a:lnTo>
                    <a:pt x="804443" y="236397"/>
                  </a:lnTo>
                  <a:lnTo>
                    <a:pt x="804443" y="223393"/>
                  </a:lnTo>
                  <a:lnTo>
                    <a:pt x="790397" y="219760"/>
                  </a:lnTo>
                  <a:lnTo>
                    <a:pt x="806030" y="207657"/>
                  </a:lnTo>
                  <a:lnTo>
                    <a:pt x="841603" y="221437"/>
                  </a:lnTo>
                  <a:lnTo>
                    <a:pt x="841603" y="207772"/>
                  </a:lnTo>
                  <a:lnTo>
                    <a:pt x="817791" y="198551"/>
                  </a:lnTo>
                  <a:lnTo>
                    <a:pt x="826300" y="191973"/>
                  </a:lnTo>
                  <a:lnTo>
                    <a:pt x="885659" y="203682"/>
                  </a:lnTo>
                  <a:lnTo>
                    <a:pt x="885659" y="190766"/>
                  </a:lnTo>
                  <a:lnTo>
                    <a:pt x="839609" y="181673"/>
                  </a:lnTo>
                  <a:lnTo>
                    <a:pt x="860437" y="165544"/>
                  </a:lnTo>
                  <a:lnTo>
                    <a:pt x="866254" y="167081"/>
                  </a:lnTo>
                  <a:lnTo>
                    <a:pt x="900658" y="193725"/>
                  </a:lnTo>
                  <a:lnTo>
                    <a:pt x="900658" y="177634"/>
                  </a:lnTo>
                  <a:lnTo>
                    <a:pt x="897864" y="175463"/>
                  </a:lnTo>
                  <a:lnTo>
                    <a:pt x="932751" y="184708"/>
                  </a:lnTo>
                  <a:lnTo>
                    <a:pt x="932751" y="171665"/>
                  </a:lnTo>
                  <a:lnTo>
                    <a:pt x="873569" y="155968"/>
                  </a:lnTo>
                  <a:lnTo>
                    <a:pt x="952360" y="135102"/>
                  </a:lnTo>
                  <a:lnTo>
                    <a:pt x="1004112" y="155943"/>
                  </a:lnTo>
                  <a:lnTo>
                    <a:pt x="1004112" y="142303"/>
                  </a:lnTo>
                  <a:lnTo>
                    <a:pt x="972820" y="129679"/>
                  </a:lnTo>
                  <a:lnTo>
                    <a:pt x="1028153" y="115011"/>
                  </a:lnTo>
                  <a:lnTo>
                    <a:pt x="1028153" y="101942"/>
                  </a:lnTo>
                  <a:lnTo>
                    <a:pt x="953249" y="121793"/>
                  </a:lnTo>
                  <a:lnTo>
                    <a:pt x="932789" y="113550"/>
                  </a:lnTo>
                  <a:lnTo>
                    <a:pt x="932789" y="127215"/>
                  </a:lnTo>
                  <a:lnTo>
                    <a:pt x="898055" y="136410"/>
                  </a:lnTo>
                  <a:lnTo>
                    <a:pt x="917752" y="121158"/>
                  </a:lnTo>
                  <a:lnTo>
                    <a:pt x="932789" y="127215"/>
                  </a:lnTo>
                  <a:lnTo>
                    <a:pt x="932789" y="113550"/>
                  </a:lnTo>
                  <a:lnTo>
                    <a:pt x="930084" y="112458"/>
                  </a:lnTo>
                  <a:lnTo>
                    <a:pt x="997432" y="99148"/>
                  </a:lnTo>
                  <a:lnTo>
                    <a:pt x="997673" y="99441"/>
                  </a:lnTo>
                  <a:lnTo>
                    <a:pt x="997851" y="99072"/>
                  </a:lnTo>
                  <a:lnTo>
                    <a:pt x="999197" y="98806"/>
                  </a:lnTo>
                  <a:lnTo>
                    <a:pt x="1028153" y="98806"/>
                  </a:lnTo>
                  <a:lnTo>
                    <a:pt x="1028153" y="22009"/>
                  </a:lnTo>
                  <a:lnTo>
                    <a:pt x="988745" y="18288"/>
                  </a:lnTo>
                  <a:lnTo>
                    <a:pt x="988745" y="87934"/>
                  </a:lnTo>
                  <a:lnTo>
                    <a:pt x="951026" y="95389"/>
                  </a:lnTo>
                  <a:lnTo>
                    <a:pt x="974178" y="77457"/>
                  </a:lnTo>
                  <a:lnTo>
                    <a:pt x="977353" y="85598"/>
                  </a:lnTo>
                  <a:lnTo>
                    <a:pt x="982522" y="79908"/>
                  </a:lnTo>
                  <a:lnTo>
                    <a:pt x="988745" y="87934"/>
                  </a:lnTo>
                  <a:lnTo>
                    <a:pt x="988745" y="18288"/>
                  </a:lnTo>
                  <a:lnTo>
                    <a:pt x="969391" y="16459"/>
                  </a:lnTo>
                  <a:lnTo>
                    <a:pt x="969391" y="65125"/>
                  </a:lnTo>
                  <a:lnTo>
                    <a:pt x="923163" y="100888"/>
                  </a:lnTo>
                  <a:lnTo>
                    <a:pt x="908558" y="103784"/>
                  </a:lnTo>
                  <a:lnTo>
                    <a:pt x="900722" y="100634"/>
                  </a:lnTo>
                  <a:lnTo>
                    <a:pt x="900722" y="118249"/>
                  </a:lnTo>
                  <a:lnTo>
                    <a:pt x="866406" y="144792"/>
                  </a:lnTo>
                  <a:lnTo>
                    <a:pt x="860323" y="146405"/>
                  </a:lnTo>
                  <a:lnTo>
                    <a:pt x="840714" y="131241"/>
                  </a:lnTo>
                  <a:lnTo>
                    <a:pt x="840714" y="164668"/>
                  </a:lnTo>
                  <a:lnTo>
                    <a:pt x="822985" y="178384"/>
                  </a:lnTo>
                  <a:lnTo>
                    <a:pt x="809663" y="175755"/>
                  </a:lnTo>
                  <a:lnTo>
                    <a:pt x="809663" y="188683"/>
                  </a:lnTo>
                  <a:lnTo>
                    <a:pt x="803871" y="193167"/>
                  </a:lnTo>
                  <a:lnTo>
                    <a:pt x="792099" y="188620"/>
                  </a:lnTo>
                  <a:lnTo>
                    <a:pt x="792099" y="202272"/>
                  </a:lnTo>
                  <a:lnTo>
                    <a:pt x="774712" y="215722"/>
                  </a:lnTo>
                  <a:lnTo>
                    <a:pt x="762101" y="212471"/>
                  </a:lnTo>
                  <a:lnTo>
                    <a:pt x="762101" y="225475"/>
                  </a:lnTo>
                  <a:lnTo>
                    <a:pt x="696429" y="276275"/>
                  </a:lnTo>
                  <a:lnTo>
                    <a:pt x="696429" y="208534"/>
                  </a:lnTo>
                  <a:lnTo>
                    <a:pt x="762101" y="225475"/>
                  </a:lnTo>
                  <a:lnTo>
                    <a:pt x="762101" y="212471"/>
                  </a:lnTo>
                  <a:lnTo>
                    <a:pt x="710539" y="199161"/>
                  </a:lnTo>
                  <a:lnTo>
                    <a:pt x="754202" y="187591"/>
                  </a:lnTo>
                  <a:lnTo>
                    <a:pt x="792099" y="202272"/>
                  </a:lnTo>
                  <a:lnTo>
                    <a:pt x="792099" y="188620"/>
                  </a:lnTo>
                  <a:lnTo>
                    <a:pt x="775144" y="182054"/>
                  </a:lnTo>
                  <a:lnTo>
                    <a:pt x="775550" y="181952"/>
                  </a:lnTo>
                  <a:lnTo>
                    <a:pt x="809663" y="188683"/>
                  </a:lnTo>
                  <a:lnTo>
                    <a:pt x="809663" y="175755"/>
                  </a:lnTo>
                  <a:lnTo>
                    <a:pt x="803490" y="174536"/>
                  </a:lnTo>
                  <a:lnTo>
                    <a:pt x="840714" y="164668"/>
                  </a:lnTo>
                  <a:lnTo>
                    <a:pt x="840714" y="131241"/>
                  </a:lnTo>
                  <a:lnTo>
                    <a:pt x="840625" y="147243"/>
                  </a:lnTo>
                  <a:lnTo>
                    <a:pt x="824280" y="142913"/>
                  </a:lnTo>
                  <a:lnTo>
                    <a:pt x="824280" y="155968"/>
                  </a:lnTo>
                  <a:lnTo>
                    <a:pt x="775233" y="168960"/>
                  </a:lnTo>
                  <a:lnTo>
                    <a:pt x="734148" y="160858"/>
                  </a:lnTo>
                  <a:lnTo>
                    <a:pt x="734148" y="179832"/>
                  </a:lnTo>
                  <a:lnTo>
                    <a:pt x="696429" y="189826"/>
                  </a:lnTo>
                  <a:lnTo>
                    <a:pt x="696429" y="166331"/>
                  </a:lnTo>
                  <a:lnTo>
                    <a:pt x="702208" y="167474"/>
                  </a:lnTo>
                  <a:lnTo>
                    <a:pt x="734148" y="179832"/>
                  </a:lnTo>
                  <a:lnTo>
                    <a:pt x="734148" y="160858"/>
                  </a:lnTo>
                  <a:lnTo>
                    <a:pt x="709523" y="155994"/>
                  </a:lnTo>
                  <a:lnTo>
                    <a:pt x="775373" y="143002"/>
                  </a:lnTo>
                  <a:lnTo>
                    <a:pt x="824280" y="155968"/>
                  </a:lnTo>
                  <a:lnTo>
                    <a:pt x="824280" y="142913"/>
                  </a:lnTo>
                  <a:lnTo>
                    <a:pt x="803592" y="137426"/>
                  </a:lnTo>
                  <a:lnTo>
                    <a:pt x="823010" y="133591"/>
                  </a:lnTo>
                  <a:lnTo>
                    <a:pt x="840625" y="147243"/>
                  </a:lnTo>
                  <a:lnTo>
                    <a:pt x="840625" y="131165"/>
                  </a:lnTo>
                  <a:lnTo>
                    <a:pt x="839546" y="130327"/>
                  </a:lnTo>
                  <a:lnTo>
                    <a:pt x="900722" y="118249"/>
                  </a:lnTo>
                  <a:lnTo>
                    <a:pt x="900722" y="100634"/>
                  </a:lnTo>
                  <a:lnTo>
                    <a:pt x="885774" y="94615"/>
                  </a:lnTo>
                  <a:lnTo>
                    <a:pt x="885774" y="108280"/>
                  </a:lnTo>
                  <a:lnTo>
                    <a:pt x="826223" y="120027"/>
                  </a:lnTo>
                  <a:lnTo>
                    <a:pt x="817689" y="113411"/>
                  </a:lnTo>
                  <a:lnTo>
                    <a:pt x="858913" y="97459"/>
                  </a:lnTo>
                  <a:lnTo>
                    <a:pt x="885774" y="108280"/>
                  </a:lnTo>
                  <a:lnTo>
                    <a:pt x="885774" y="94615"/>
                  </a:lnTo>
                  <a:lnTo>
                    <a:pt x="876223" y="90754"/>
                  </a:lnTo>
                  <a:lnTo>
                    <a:pt x="964450" y="56591"/>
                  </a:lnTo>
                  <a:lnTo>
                    <a:pt x="967714" y="60807"/>
                  </a:lnTo>
                  <a:lnTo>
                    <a:pt x="969391" y="65125"/>
                  </a:lnTo>
                  <a:lnTo>
                    <a:pt x="969391" y="16459"/>
                  </a:lnTo>
                  <a:lnTo>
                    <a:pt x="949794" y="14605"/>
                  </a:lnTo>
                  <a:lnTo>
                    <a:pt x="958710" y="37592"/>
                  </a:lnTo>
                  <a:lnTo>
                    <a:pt x="950937" y="39116"/>
                  </a:lnTo>
                  <a:lnTo>
                    <a:pt x="956360" y="46139"/>
                  </a:lnTo>
                  <a:lnTo>
                    <a:pt x="859015" y="83820"/>
                  </a:lnTo>
                  <a:lnTo>
                    <a:pt x="841692" y="76847"/>
                  </a:lnTo>
                  <a:lnTo>
                    <a:pt x="841692" y="90512"/>
                  </a:lnTo>
                  <a:lnTo>
                    <a:pt x="809701" y="102895"/>
                  </a:lnTo>
                  <a:lnTo>
                    <a:pt x="809701" y="123291"/>
                  </a:lnTo>
                  <a:lnTo>
                    <a:pt x="775601" y="130009"/>
                  </a:lnTo>
                  <a:lnTo>
                    <a:pt x="775131" y="129895"/>
                  </a:lnTo>
                  <a:lnTo>
                    <a:pt x="803859" y="118770"/>
                  </a:lnTo>
                  <a:lnTo>
                    <a:pt x="809701" y="123291"/>
                  </a:lnTo>
                  <a:lnTo>
                    <a:pt x="809701" y="102895"/>
                  </a:lnTo>
                  <a:lnTo>
                    <a:pt x="805954" y="104343"/>
                  </a:lnTo>
                  <a:lnTo>
                    <a:pt x="792137" y="93649"/>
                  </a:lnTo>
                  <a:lnTo>
                    <a:pt x="792137" y="109689"/>
                  </a:lnTo>
                  <a:lnTo>
                    <a:pt x="754240" y="124358"/>
                  </a:lnTo>
                  <a:lnTo>
                    <a:pt x="734225" y="119062"/>
                  </a:lnTo>
                  <a:lnTo>
                    <a:pt x="734225" y="132092"/>
                  </a:lnTo>
                  <a:lnTo>
                    <a:pt x="702119" y="144513"/>
                  </a:lnTo>
                  <a:lnTo>
                    <a:pt x="696429" y="145643"/>
                  </a:lnTo>
                  <a:lnTo>
                    <a:pt x="696429" y="122085"/>
                  </a:lnTo>
                  <a:lnTo>
                    <a:pt x="734225" y="132092"/>
                  </a:lnTo>
                  <a:lnTo>
                    <a:pt x="734225" y="119062"/>
                  </a:lnTo>
                  <a:lnTo>
                    <a:pt x="696429" y="109029"/>
                  </a:lnTo>
                  <a:lnTo>
                    <a:pt x="696429" y="98806"/>
                  </a:lnTo>
                  <a:lnTo>
                    <a:pt x="726719" y="98806"/>
                  </a:lnTo>
                  <a:lnTo>
                    <a:pt x="727036" y="99441"/>
                  </a:lnTo>
                  <a:lnTo>
                    <a:pt x="727519" y="98806"/>
                  </a:lnTo>
                  <a:lnTo>
                    <a:pt x="728179" y="98806"/>
                  </a:lnTo>
                  <a:lnTo>
                    <a:pt x="727913" y="98298"/>
                  </a:lnTo>
                  <a:lnTo>
                    <a:pt x="741489" y="80733"/>
                  </a:lnTo>
                  <a:lnTo>
                    <a:pt x="746467" y="86360"/>
                  </a:lnTo>
                  <a:lnTo>
                    <a:pt x="750176" y="77203"/>
                  </a:lnTo>
                  <a:lnTo>
                    <a:pt x="792137" y="109689"/>
                  </a:lnTo>
                  <a:lnTo>
                    <a:pt x="792137" y="93649"/>
                  </a:lnTo>
                  <a:lnTo>
                    <a:pt x="755116" y="64985"/>
                  </a:lnTo>
                  <a:lnTo>
                    <a:pt x="756716" y="61010"/>
                  </a:lnTo>
                  <a:lnTo>
                    <a:pt x="759498" y="57416"/>
                  </a:lnTo>
                  <a:lnTo>
                    <a:pt x="841692" y="90512"/>
                  </a:lnTo>
                  <a:lnTo>
                    <a:pt x="841692" y="76847"/>
                  </a:lnTo>
                  <a:lnTo>
                    <a:pt x="767575" y="46964"/>
                  </a:lnTo>
                  <a:lnTo>
                    <a:pt x="773645" y="39116"/>
                  </a:lnTo>
                  <a:lnTo>
                    <a:pt x="766165" y="37642"/>
                  </a:lnTo>
                  <a:lnTo>
                    <a:pt x="775042" y="15748"/>
                  </a:lnTo>
                  <a:lnTo>
                    <a:pt x="690206" y="22606"/>
                  </a:lnTo>
                  <a:lnTo>
                    <a:pt x="690079" y="22606"/>
                  </a:lnTo>
                  <a:lnTo>
                    <a:pt x="683729" y="23901"/>
                  </a:lnTo>
                  <a:lnTo>
                    <a:pt x="683729" y="98806"/>
                  </a:lnTo>
                  <a:lnTo>
                    <a:pt x="683729" y="276275"/>
                  </a:lnTo>
                  <a:lnTo>
                    <a:pt x="651522" y="251358"/>
                  </a:lnTo>
                  <a:lnTo>
                    <a:pt x="651522" y="267500"/>
                  </a:lnTo>
                  <a:lnTo>
                    <a:pt x="570699" y="236220"/>
                  </a:lnTo>
                  <a:lnTo>
                    <a:pt x="600824" y="228244"/>
                  </a:lnTo>
                  <a:lnTo>
                    <a:pt x="651522" y="267500"/>
                  </a:lnTo>
                  <a:lnTo>
                    <a:pt x="651522" y="251358"/>
                  </a:lnTo>
                  <a:lnTo>
                    <a:pt x="616343" y="224129"/>
                  </a:lnTo>
                  <a:lnTo>
                    <a:pt x="683729" y="206260"/>
                  </a:lnTo>
                  <a:lnTo>
                    <a:pt x="683729" y="192239"/>
                  </a:lnTo>
                  <a:lnTo>
                    <a:pt x="660679" y="186309"/>
                  </a:lnTo>
                  <a:lnTo>
                    <a:pt x="660679" y="199301"/>
                  </a:lnTo>
                  <a:lnTo>
                    <a:pt x="603758" y="214388"/>
                  </a:lnTo>
                  <a:lnTo>
                    <a:pt x="588251" y="202387"/>
                  </a:lnTo>
                  <a:lnTo>
                    <a:pt x="588251" y="218503"/>
                  </a:lnTo>
                  <a:lnTo>
                    <a:pt x="550659" y="228460"/>
                  </a:lnTo>
                  <a:lnTo>
                    <a:pt x="535597" y="222631"/>
                  </a:lnTo>
                  <a:lnTo>
                    <a:pt x="574255" y="207670"/>
                  </a:lnTo>
                  <a:lnTo>
                    <a:pt x="588251" y="218503"/>
                  </a:lnTo>
                  <a:lnTo>
                    <a:pt x="588251" y="202387"/>
                  </a:lnTo>
                  <a:lnTo>
                    <a:pt x="621792" y="189268"/>
                  </a:lnTo>
                  <a:lnTo>
                    <a:pt x="660679" y="199301"/>
                  </a:lnTo>
                  <a:lnTo>
                    <a:pt x="660679" y="186309"/>
                  </a:lnTo>
                  <a:lnTo>
                    <a:pt x="641959" y="181470"/>
                  </a:lnTo>
                  <a:lnTo>
                    <a:pt x="683729" y="165290"/>
                  </a:lnTo>
                  <a:lnTo>
                    <a:pt x="683729" y="146672"/>
                  </a:lnTo>
                  <a:lnTo>
                    <a:pt x="644042" y="131330"/>
                  </a:lnTo>
                  <a:lnTo>
                    <a:pt x="644042" y="155994"/>
                  </a:lnTo>
                  <a:lnTo>
                    <a:pt x="633945" y="157988"/>
                  </a:lnTo>
                  <a:lnTo>
                    <a:pt x="633945" y="170903"/>
                  </a:lnTo>
                  <a:lnTo>
                    <a:pt x="620788" y="175996"/>
                  </a:lnTo>
                  <a:lnTo>
                    <a:pt x="615315" y="174586"/>
                  </a:lnTo>
                  <a:lnTo>
                    <a:pt x="633945" y="170903"/>
                  </a:lnTo>
                  <a:lnTo>
                    <a:pt x="633945" y="157988"/>
                  </a:lnTo>
                  <a:lnTo>
                    <a:pt x="600621" y="164566"/>
                  </a:lnTo>
                  <a:lnTo>
                    <a:pt x="600621" y="183807"/>
                  </a:lnTo>
                  <a:lnTo>
                    <a:pt x="576364" y="193192"/>
                  </a:lnTo>
                  <a:lnTo>
                    <a:pt x="565124" y="184492"/>
                  </a:lnTo>
                  <a:lnTo>
                    <a:pt x="586752" y="180225"/>
                  </a:lnTo>
                  <a:lnTo>
                    <a:pt x="600621" y="183807"/>
                  </a:lnTo>
                  <a:lnTo>
                    <a:pt x="600621" y="164566"/>
                  </a:lnTo>
                  <a:lnTo>
                    <a:pt x="586930" y="167259"/>
                  </a:lnTo>
                  <a:lnTo>
                    <a:pt x="562495" y="160959"/>
                  </a:lnTo>
                  <a:lnTo>
                    <a:pt x="562495" y="198564"/>
                  </a:lnTo>
                  <a:lnTo>
                    <a:pt x="529678" y="211264"/>
                  </a:lnTo>
                  <a:lnTo>
                    <a:pt x="529678" y="234010"/>
                  </a:lnTo>
                  <a:lnTo>
                    <a:pt x="455244" y="253733"/>
                  </a:lnTo>
                  <a:lnTo>
                    <a:pt x="517931" y="229476"/>
                  </a:lnTo>
                  <a:lnTo>
                    <a:pt x="529678" y="234010"/>
                  </a:lnTo>
                  <a:lnTo>
                    <a:pt x="529678" y="211264"/>
                  </a:lnTo>
                  <a:lnTo>
                    <a:pt x="517931" y="215798"/>
                  </a:lnTo>
                  <a:lnTo>
                    <a:pt x="500265" y="208965"/>
                  </a:lnTo>
                  <a:lnTo>
                    <a:pt x="500265" y="222631"/>
                  </a:lnTo>
                  <a:lnTo>
                    <a:pt x="384327" y="267487"/>
                  </a:lnTo>
                  <a:lnTo>
                    <a:pt x="461594" y="207657"/>
                  </a:lnTo>
                  <a:lnTo>
                    <a:pt x="500265" y="222631"/>
                  </a:lnTo>
                  <a:lnTo>
                    <a:pt x="500265" y="208965"/>
                  </a:lnTo>
                  <a:lnTo>
                    <a:pt x="480301" y="201231"/>
                  </a:lnTo>
                  <a:lnTo>
                    <a:pt x="548551" y="187769"/>
                  </a:lnTo>
                  <a:lnTo>
                    <a:pt x="562495" y="198564"/>
                  </a:lnTo>
                  <a:lnTo>
                    <a:pt x="562495" y="160959"/>
                  </a:lnTo>
                  <a:lnTo>
                    <a:pt x="558368" y="159905"/>
                  </a:lnTo>
                  <a:lnTo>
                    <a:pt x="558368" y="172897"/>
                  </a:lnTo>
                  <a:lnTo>
                    <a:pt x="551802" y="174193"/>
                  </a:lnTo>
                  <a:lnTo>
                    <a:pt x="545998" y="169710"/>
                  </a:lnTo>
                  <a:lnTo>
                    <a:pt x="558368" y="172897"/>
                  </a:lnTo>
                  <a:lnTo>
                    <a:pt x="558368" y="159905"/>
                  </a:lnTo>
                  <a:lnTo>
                    <a:pt x="535241" y="153936"/>
                  </a:lnTo>
                  <a:lnTo>
                    <a:pt x="535241" y="177457"/>
                  </a:lnTo>
                  <a:lnTo>
                    <a:pt x="488772" y="186626"/>
                  </a:lnTo>
                  <a:lnTo>
                    <a:pt x="517931" y="164058"/>
                  </a:lnTo>
                  <a:lnTo>
                    <a:pt x="535241" y="177457"/>
                  </a:lnTo>
                  <a:lnTo>
                    <a:pt x="535241" y="153936"/>
                  </a:lnTo>
                  <a:lnTo>
                    <a:pt x="532053" y="153111"/>
                  </a:lnTo>
                  <a:lnTo>
                    <a:pt x="551840" y="137795"/>
                  </a:lnTo>
                  <a:lnTo>
                    <a:pt x="644042" y="155994"/>
                  </a:lnTo>
                  <a:lnTo>
                    <a:pt x="644042" y="131330"/>
                  </a:lnTo>
                  <a:lnTo>
                    <a:pt x="634060" y="127457"/>
                  </a:lnTo>
                  <a:lnTo>
                    <a:pt x="634060" y="141097"/>
                  </a:lnTo>
                  <a:lnTo>
                    <a:pt x="565150" y="127495"/>
                  </a:lnTo>
                  <a:lnTo>
                    <a:pt x="576414" y="118770"/>
                  </a:lnTo>
                  <a:lnTo>
                    <a:pt x="634060" y="141097"/>
                  </a:lnTo>
                  <a:lnTo>
                    <a:pt x="634060" y="127457"/>
                  </a:lnTo>
                  <a:lnTo>
                    <a:pt x="588137" y="109689"/>
                  </a:lnTo>
                  <a:lnTo>
                    <a:pt x="603821" y="97536"/>
                  </a:lnTo>
                  <a:lnTo>
                    <a:pt x="683729" y="118719"/>
                  </a:lnTo>
                  <a:lnTo>
                    <a:pt x="683729" y="105664"/>
                  </a:lnTo>
                  <a:lnTo>
                    <a:pt x="657847" y="98806"/>
                  </a:lnTo>
                  <a:lnTo>
                    <a:pt x="683729" y="98806"/>
                  </a:lnTo>
                  <a:lnTo>
                    <a:pt x="683729" y="23901"/>
                  </a:lnTo>
                  <a:lnTo>
                    <a:pt x="651433" y="30264"/>
                  </a:lnTo>
                  <a:lnTo>
                    <a:pt x="651433" y="97116"/>
                  </a:lnTo>
                  <a:lnTo>
                    <a:pt x="616381" y="87820"/>
                  </a:lnTo>
                  <a:lnTo>
                    <a:pt x="633793" y="74333"/>
                  </a:lnTo>
                  <a:lnTo>
                    <a:pt x="651433" y="97116"/>
                  </a:lnTo>
                  <a:lnTo>
                    <a:pt x="651433" y="30264"/>
                  </a:lnTo>
                  <a:lnTo>
                    <a:pt x="606513" y="39116"/>
                  </a:lnTo>
                  <a:lnTo>
                    <a:pt x="626021" y="64312"/>
                  </a:lnTo>
                  <a:lnTo>
                    <a:pt x="600925" y="83731"/>
                  </a:lnTo>
                  <a:lnTo>
                    <a:pt x="588365" y="80403"/>
                  </a:lnTo>
                  <a:lnTo>
                    <a:pt x="588365" y="93446"/>
                  </a:lnTo>
                  <a:lnTo>
                    <a:pt x="574294" y="104330"/>
                  </a:lnTo>
                  <a:lnTo>
                    <a:pt x="562559" y="99796"/>
                  </a:lnTo>
                  <a:lnTo>
                    <a:pt x="562559" y="113398"/>
                  </a:lnTo>
                  <a:lnTo>
                    <a:pt x="548576" y="124218"/>
                  </a:lnTo>
                  <a:lnTo>
                    <a:pt x="535266" y="121602"/>
                  </a:lnTo>
                  <a:lnTo>
                    <a:pt x="535266" y="134518"/>
                  </a:lnTo>
                  <a:lnTo>
                    <a:pt x="517893" y="147955"/>
                  </a:lnTo>
                  <a:lnTo>
                    <a:pt x="503821" y="137071"/>
                  </a:lnTo>
                  <a:lnTo>
                    <a:pt x="503821" y="158826"/>
                  </a:lnTo>
                  <a:lnTo>
                    <a:pt x="460756" y="192151"/>
                  </a:lnTo>
                  <a:lnTo>
                    <a:pt x="458165" y="192671"/>
                  </a:lnTo>
                  <a:lnTo>
                    <a:pt x="438315" y="185000"/>
                  </a:lnTo>
                  <a:lnTo>
                    <a:pt x="438315" y="209511"/>
                  </a:lnTo>
                  <a:lnTo>
                    <a:pt x="352005" y="276275"/>
                  </a:lnTo>
                  <a:lnTo>
                    <a:pt x="352005" y="226542"/>
                  </a:lnTo>
                  <a:lnTo>
                    <a:pt x="438315" y="209511"/>
                  </a:lnTo>
                  <a:lnTo>
                    <a:pt x="438315" y="185000"/>
                  </a:lnTo>
                  <a:lnTo>
                    <a:pt x="434797" y="183629"/>
                  </a:lnTo>
                  <a:lnTo>
                    <a:pt x="434797" y="197281"/>
                  </a:lnTo>
                  <a:lnTo>
                    <a:pt x="352005" y="213614"/>
                  </a:lnTo>
                  <a:lnTo>
                    <a:pt x="352005" y="165227"/>
                  </a:lnTo>
                  <a:lnTo>
                    <a:pt x="434797" y="197281"/>
                  </a:lnTo>
                  <a:lnTo>
                    <a:pt x="434797" y="183629"/>
                  </a:lnTo>
                  <a:lnTo>
                    <a:pt x="352005" y="151587"/>
                  </a:lnTo>
                  <a:lnTo>
                    <a:pt x="352005" y="119646"/>
                  </a:lnTo>
                  <a:lnTo>
                    <a:pt x="503821" y="158826"/>
                  </a:lnTo>
                  <a:lnTo>
                    <a:pt x="503821" y="137071"/>
                  </a:lnTo>
                  <a:lnTo>
                    <a:pt x="489635" y="126098"/>
                  </a:lnTo>
                  <a:lnTo>
                    <a:pt x="489635" y="142163"/>
                  </a:lnTo>
                  <a:lnTo>
                    <a:pt x="352005" y="106641"/>
                  </a:lnTo>
                  <a:lnTo>
                    <a:pt x="352005" y="98806"/>
                  </a:lnTo>
                  <a:lnTo>
                    <a:pt x="354368" y="98806"/>
                  </a:lnTo>
                  <a:lnTo>
                    <a:pt x="460756" y="119811"/>
                  </a:lnTo>
                  <a:lnTo>
                    <a:pt x="489635" y="142163"/>
                  </a:lnTo>
                  <a:lnTo>
                    <a:pt x="489635" y="126098"/>
                  </a:lnTo>
                  <a:lnTo>
                    <a:pt x="488619" y="125310"/>
                  </a:lnTo>
                  <a:lnTo>
                    <a:pt x="535266" y="134518"/>
                  </a:lnTo>
                  <a:lnTo>
                    <a:pt x="535266" y="121602"/>
                  </a:lnTo>
                  <a:lnTo>
                    <a:pt x="466204" y="107962"/>
                  </a:lnTo>
                  <a:lnTo>
                    <a:pt x="438353" y="86410"/>
                  </a:lnTo>
                  <a:lnTo>
                    <a:pt x="438353" y="102463"/>
                  </a:lnTo>
                  <a:lnTo>
                    <a:pt x="387959" y="92519"/>
                  </a:lnTo>
                  <a:lnTo>
                    <a:pt x="397725" y="79883"/>
                  </a:lnTo>
                  <a:lnTo>
                    <a:pt x="402932" y="85598"/>
                  </a:lnTo>
                  <a:lnTo>
                    <a:pt x="406082" y="77457"/>
                  </a:lnTo>
                  <a:lnTo>
                    <a:pt x="438353" y="102463"/>
                  </a:lnTo>
                  <a:lnTo>
                    <a:pt x="438353" y="86410"/>
                  </a:lnTo>
                  <a:lnTo>
                    <a:pt x="412813" y="66636"/>
                  </a:lnTo>
                  <a:lnTo>
                    <a:pt x="415353" y="57048"/>
                  </a:lnTo>
                  <a:lnTo>
                    <a:pt x="415734" y="56553"/>
                  </a:lnTo>
                  <a:lnTo>
                    <a:pt x="562559" y="113398"/>
                  </a:lnTo>
                  <a:lnTo>
                    <a:pt x="562559" y="99796"/>
                  </a:lnTo>
                  <a:lnTo>
                    <a:pt x="454406" y="57937"/>
                  </a:lnTo>
                  <a:lnTo>
                    <a:pt x="588365" y="93446"/>
                  </a:lnTo>
                  <a:lnTo>
                    <a:pt x="588365" y="80403"/>
                  </a:lnTo>
                  <a:lnTo>
                    <a:pt x="422046" y="36334"/>
                  </a:lnTo>
                  <a:lnTo>
                    <a:pt x="430491" y="14605"/>
                  </a:lnTo>
                  <a:lnTo>
                    <a:pt x="426529" y="14986"/>
                  </a:lnTo>
                  <a:lnTo>
                    <a:pt x="429094" y="5334"/>
                  </a:lnTo>
                  <a:lnTo>
                    <a:pt x="345655" y="22606"/>
                  </a:lnTo>
                  <a:lnTo>
                    <a:pt x="339305" y="35306"/>
                  </a:lnTo>
                  <a:lnTo>
                    <a:pt x="339305" y="98806"/>
                  </a:lnTo>
                  <a:lnTo>
                    <a:pt x="339305" y="103365"/>
                  </a:lnTo>
                  <a:lnTo>
                    <a:pt x="339305" y="276275"/>
                  </a:lnTo>
                  <a:lnTo>
                    <a:pt x="290677" y="238645"/>
                  </a:lnTo>
                  <a:lnTo>
                    <a:pt x="339305" y="229044"/>
                  </a:lnTo>
                  <a:lnTo>
                    <a:pt x="339305" y="216115"/>
                  </a:lnTo>
                  <a:lnTo>
                    <a:pt x="277368" y="228346"/>
                  </a:lnTo>
                  <a:lnTo>
                    <a:pt x="69964" y="67868"/>
                  </a:lnTo>
                  <a:lnTo>
                    <a:pt x="72136" y="56883"/>
                  </a:lnTo>
                  <a:lnTo>
                    <a:pt x="339305" y="160312"/>
                  </a:lnTo>
                  <a:lnTo>
                    <a:pt x="339305" y="146672"/>
                  </a:lnTo>
                  <a:lnTo>
                    <a:pt x="104305" y="55727"/>
                  </a:lnTo>
                  <a:lnTo>
                    <a:pt x="339305" y="116370"/>
                  </a:lnTo>
                  <a:lnTo>
                    <a:pt x="339305" y="103365"/>
                  </a:lnTo>
                  <a:lnTo>
                    <a:pt x="321652" y="98806"/>
                  </a:lnTo>
                  <a:lnTo>
                    <a:pt x="339305" y="98806"/>
                  </a:lnTo>
                  <a:lnTo>
                    <a:pt x="339305" y="35306"/>
                  </a:lnTo>
                  <a:lnTo>
                    <a:pt x="317639" y="78638"/>
                  </a:lnTo>
                  <a:lnTo>
                    <a:pt x="311746" y="77482"/>
                  </a:lnTo>
                  <a:lnTo>
                    <a:pt x="311746" y="90398"/>
                  </a:lnTo>
                  <a:lnTo>
                    <a:pt x="309156" y="95592"/>
                  </a:lnTo>
                  <a:lnTo>
                    <a:pt x="215036" y="71310"/>
                  </a:lnTo>
                  <a:lnTo>
                    <a:pt x="311746" y="90398"/>
                  </a:lnTo>
                  <a:lnTo>
                    <a:pt x="311746" y="77482"/>
                  </a:lnTo>
                  <a:lnTo>
                    <a:pt x="79425" y="31610"/>
                  </a:lnTo>
                  <a:lnTo>
                    <a:pt x="86042" y="14605"/>
                  </a:lnTo>
                  <a:lnTo>
                    <a:pt x="81864" y="14998"/>
                  </a:lnTo>
                  <a:lnTo>
                    <a:pt x="84531" y="4699"/>
                  </a:lnTo>
                  <a:lnTo>
                    <a:pt x="82334" y="5181"/>
                  </a:lnTo>
                  <a:lnTo>
                    <a:pt x="83362" y="0"/>
                  </a:lnTo>
                  <a:lnTo>
                    <a:pt x="1231" y="22606"/>
                  </a:lnTo>
                  <a:lnTo>
                    <a:pt x="38163" y="99441"/>
                  </a:lnTo>
                  <a:lnTo>
                    <a:pt x="53301" y="79857"/>
                  </a:lnTo>
                  <a:lnTo>
                    <a:pt x="58534" y="85598"/>
                  </a:lnTo>
                  <a:lnTo>
                    <a:pt x="61671" y="77495"/>
                  </a:lnTo>
                  <a:lnTo>
                    <a:pt x="260756" y="231622"/>
                  </a:lnTo>
                  <a:lnTo>
                    <a:pt x="0" y="283083"/>
                  </a:lnTo>
                  <a:lnTo>
                    <a:pt x="2463" y="295529"/>
                  </a:lnTo>
                  <a:lnTo>
                    <a:pt x="274066" y="241922"/>
                  </a:lnTo>
                  <a:lnTo>
                    <a:pt x="341845" y="294386"/>
                  </a:lnTo>
                  <a:lnTo>
                    <a:pt x="345668" y="289369"/>
                  </a:lnTo>
                  <a:lnTo>
                    <a:pt x="347306" y="295402"/>
                  </a:lnTo>
                  <a:lnTo>
                    <a:pt x="347916" y="295249"/>
                  </a:lnTo>
                  <a:lnTo>
                    <a:pt x="348272" y="295148"/>
                  </a:lnTo>
                  <a:lnTo>
                    <a:pt x="549719" y="241769"/>
                  </a:lnTo>
                  <a:lnTo>
                    <a:pt x="687920" y="295275"/>
                  </a:lnTo>
                  <a:lnTo>
                    <a:pt x="690143" y="289471"/>
                  </a:lnTo>
                  <a:lnTo>
                    <a:pt x="692492" y="295148"/>
                  </a:lnTo>
                  <a:lnTo>
                    <a:pt x="825106" y="241731"/>
                  </a:lnTo>
                  <a:lnTo>
                    <a:pt x="1031798" y="295071"/>
                  </a:lnTo>
                  <a:lnTo>
                    <a:pt x="1032344" y="295275"/>
                  </a:lnTo>
                  <a:lnTo>
                    <a:pt x="1033106" y="295402"/>
                  </a:lnTo>
                  <a:lnTo>
                    <a:pt x="1034643" y="289483"/>
                  </a:lnTo>
                  <a:lnTo>
                    <a:pt x="1038567" y="294132"/>
                  </a:lnTo>
                  <a:lnTo>
                    <a:pt x="1096670" y="245338"/>
                  </a:lnTo>
                  <a:lnTo>
                    <a:pt x="1350987" y="295529"/>
                  </a:lnTo>
                  <a:lnTo>
                    <a:pt x="1352194" y="289306"/>
                  </a:lnTo>
                  <a:lnTo>
                    <a:pt x="1357845" y="289306"/>
                  </a:lnTo>
                  <a:lnTo>
                    <a:pt x="1357845" y="98806"/>
                  </a:lnTo>
                  <a:lnTo>
                    <a:pt x="1389595" y="988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2227993" y="3696898"/>
            <a:ext cx="872490" cy="27555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725" b="1" spc="-4" dirty="0">
                <a:latin typeface="Calibri"/>
                <a:cs typeface="Calibri"/>
              </a:rPr>
              <a:t>Decoders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416522" y="3481557"/>
            <a:ext cx="5177790" cy="644728"/>
          </a:xfrm>
          <a:prstGeom prst="rect">
            <a:avLst/>
          </a:prstGeom>
        </p:spPr>
        <p:txBody>
          <a:bodyPr vert="horz" wrap="square" lIns="0" tIns="61913" rIns="0" bIns="0" rtlCol="0">
            <a:spAutoFit/>
          </a:bodyPr>
          <a:lstStyle/>
          <a:p>
            <a:pPr marL="266700" indent="-257175">
              <a:spcBef>
                <a:spcPts val="488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6700" algn="l"/>
              </a:tabLst>
            </a:pPr>
            <a:r>
              <a:rPr sz="1725" spc="-4" dirty="0">
                <a:latin typeface="Calibri"/>
                <a:cs typeface="Calibri"/>
              </a:rPr>
              <a:t>Language models! </a:t>
            </a:r>
            <a:r>
              <a:rPr sz="1725" dirty="0">
                <a:latin typeface="Calibri"/>
                <a:cs typeface="Calibri"/>
              </a:rPr>
              <a:t>What we’ve seen </a:t>
            </a:r>
            <a:r>
              <a:rPr sz="1725" spc="-4" dirty="0">
                <a:latin typeface="Calibri"/>
                <a:cs typeface="Calibri"/>
              </a:rPr>
              <a:t>so</a:t>
            </a:r>
            <a:r>
              <a:rPr sz="1725" spc="15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far.</a:t>
            </a:r>
            <a:endParaRPr sz="1725">
              <a:latin typeface="Calibri"/>
              <a:cs typeface="Calibri"/>
            </a:endParaRPr>
          </a:p>
          <a:p>
            <a:pPr marL="266700" indent="-257175">
              <a:spcBef>
                <a:spcPts val="413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6700" algn="l"/>
              </a:tabLst>
            </a:pPr>
            <a:r>
              <a:rPr sz="1725" dirty="0">
                <a:latin typeface="Calibri"/>
                <a:cs typeface="Calibri"/>
              </a:rPr>
              <a:t>Nice </a:t>
            </a:r>
            <a:r>
              <a:rPr sz="1725" spc="-4" dirty="0">
                <a:latin typeface="Calibri"/>
                <a:cs typeface="Calibri"/>
              </a:rPr>
              <a:t>to </a:t>
            </a:r>
            <a:r>
              <a:rPr sz="1725" dirty="0">
                <a:latin typeface="Calibri"/>
                <a:cs typeface="Calibri"/>
              </a:rPr>
              <a:t>generate </a:t>
            </a:r>
            <a:r>
              <a:rPr sz="1725" spc="-4" dirty="0">
                <a:latin typeface="Calibri"/>
                <a:cs typeface="Calibri"/>
              </a:rPr>
              <a:t>from; can’t </a:t>
            </a:r>
            <a:r>
              <a:rPr sz="1725" dirty="0">
                <a:latin typeface="Calibri"/>
                <a:cs typeface="Calibri"/>
              </a:rPr>
              <a:t>condition </a:t>
            </a:r>
            <a:r>
              <a:rPr sz="1725" spc="-4" dirty="0">
                <a:latin typeface="Calibri"/>
                <a:cs typeface="Calibri"/>
              </a:rPr>
              <a:t>on </a:t>
            </a:r>
            <a:r>
              <a:rPr sz="1725" dirty="0">
                <a:latin typeface="Calibri"/>
                <a:cs typeface="Calibri"/>
              </a:rPr>
              <a:t>future</a:t>
            </a:r>
            <a:r>
              <a:rPr sz="1725" spc="30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words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46567" y="2560861"/>
            <a:ext cx="848201" cy="2750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725" b="1" dirty="0">
                <a:latin typeface="Calibri"/>
                <a:cs typeface="Calibri"/>
              </a:rPr>
              <a:t>Encoders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35001" y="2345292"/>
            <a:ext cx="4955857" cy="644728"/>
          </a:xfrm>
          <a:prstGeom prst="rect">
            <a:avLst/>
          </a:prstGeom>
        </p:spPr>
        <p:txBody>
          <a:bodyPr vert="horz" wrap="square" lIns="0" tIns="61913" rIns="0" bIns="0" rtlCol="0">
            <a:spAutoFit/>
          </a:bodyPr>
          <a:lstStyle/>
          <a:p>
            <a:pPr marL="266700" indent="-257175">
              <a:spcBef>
                <a:spcPts val="488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6700" algn="l"/>
              </a:tabLst>
            </a:pPr>
            <a:r>
              <a:rPr sz="1725" dirty="0">
                <a:latin typeface="Calibri"/>
                <a:cs typeface="Calibri"/>
              </a:rPr>
              <a:t>Gets bidirectional </a:t>
            </a:r>
            <a:r>
              <a:rPr sz="1725" spc="-4" dirty="0">
                <a:latin typeface="Calibri"/>
                <a:cs typeface="Calibri"/>
              </a:rPr>
              <a:t>context </a:t>
            </a:r>
            <a:r>
              <a:rPr sz="1725" dirty="0">
                <a:latin typeface="Calibri"/>
                <a:cs typeface="Calibri"/>
              </a:rPr>
              <a:t>– can condition </a:t>
            </a:r>
            <a:r>
              <a:rPr sz="1725" spc="-4" dirty="0">
                <a:latin typeface="Calibri"/>
                <a:cs typeface="Calibri"/>
              </a:rPr>
              <a:t>on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future!</a:t>
            </a:r>
            <a:endParaRPr sz="1725">
              <a:latin typeface="Calibri"/>
              <a:cs typeface="Calibri"/>
            </a:endParaRPr>
          </a:p>
          <a:p>
            <a:pPr marL="266700" indent="-257175">
              <a:spcBef>
                <a:spcPts val="413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6700" algn="l"/>
              </a:tabLst>
            </a:pPr>
            <a:r>
              <a:rPr sz="1725" dirty="0">
                <a:latin typeface="Calibri"/>
                <a:cs typeface="Calibri"/>
              </a:rPr>
              <a:t>Wait, </a:t>
            </a:r>
            <a:r>
              <a:rPr sz="1725" spc="-4" dirty="0">
                <a:latin typeface="Calibri"/>
                <a:cs typeface="Calibri"/>
              </a:rPr>
              <a:t>how </a:t>
            </a:r>
            <a:r>
              <a:rPr sz="1725" dirty="0">
                <a:latin typeface="Calibri"/>
                <a:cs typeface="Calibri"/>
              </a:rPr>
              <a:t>do </a:t>
            </a:r>
            <a:r>
              <a:rPr sz="1725" spc="-4" dirty="0">
                <a:latin typeface="Calibri"/>
                <a:cs typeface="Calibri"/>
              </a:rPr>
              <a:t>we </a:t>
            </a:r>
            <a:r>
              <a:rPr sz="1725" dirty="0">
                <a:latin typeface="Calibri"/>
                <a:cs typeface="Calibri"/>
              </a:rPr>
              <a:t>pretrain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them?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58368" y="4514707"/>
            <a:ext cx="1417463" cy="12002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1" name="object 21"/>
          <p:cNvSpPr txBox="1"/>
          <p:nvPr/>
        </p:nvSpPr>
        <p:spPr>
          <a:xfrm>
            <a:off x="2227993" y="4783074"/>
            <a:ext cx="872490" cy="62549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lnSpc>
                <a:spcPct val="120000"/>
              </a:lnSpc>
              <a:spcBef>
                <a:spcPts val="75"/>
              </a:spcBef>
            </a:pPr>
            <a:r>
              <a:rPr sz="1725" b="1" spc="-4" dirty="0">
                <a:latin typeface="Calibri"/>
                <a:cs typeface="Calibri"/>
              </a:rPr>
              <a:t>Encoder-  D</a:t>
            </a:r>
            <a:r>
              <a:rPr sz="1725" b="1" spc="4" dirty="0">
                <a:latin typeface="Calibri"/>
                <a:cs typeface="Calibri"/>
              </a:rPr>
              <a:t>e</a:t>
            </a:r>
            <a:r>
              <a:rPr sz="1725" b="1" spc="-4" dirty="0">
                <a:latin typeface="Calibri"/>
                <a:cs typeface="Calibri"/>
              </a:rPr>
              <a:t>code</a:t>
            </a:r>
            <a:r>
              <a:rPr sz="1725" b="1" dirty="0">
                <a:latin typeface="Calibri"/>
                <a:cs typeface="Calibri"/>
              </a:rPr>
              <a:t>rs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C6D7D45B-BAA5-45FD-9A2A-DA123A7229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492443"/>
          </a:xfrm>
        </p:spPr>
        <p:txBody>
          <a:bodyPr/>
          <a:lstStyle/>
          <a:p>
            <a:r>
              <a:rPr lang="en-US" sz="3200" b="0" spc="-4" dirty="0">
                <a:latin typeface="Calibri"/>
                <a:cs typeface="Calibri"/>
              </a:rPr>
              <a:t>Pretraining for three </a:t>
            </a:r>
            <a:r>
              <a:rPr lang="en-US" sz="3200" b="0" dirty="0">
                <a:latin typeface="Calibri"/>
                <a:cs typeface="Calibri"/>
              </a:rPr>
              <a:t>types of</a:t>
            </a:r>
            <a:r>
              <a:rPr lang="en-US" sz="3200" b="0" spc="-11" dirty="0">
                <a:latin typeface="Calibri"/>
                <a:cs typeface="Calibri"/>
              </a:rPr>
              <a:t> </a:t>
            </a:r>
            <a:r>
              <a:rPr lang="en-US" sz="3200" b="0" dirty="0">
                <a:latin typeface="Calibri"/>
                <a:cs typeface="Calibri"/>
              </a:rPr>
              <a:t>architectures</a:t>
            </a:r>
            <a:endParaRPr lang="en-US" dirty="0"/>
          </a:p>
        </p:txBody>
      </p:sp>
      <p:sp>
        <p:nvSpPr>
          <p:cNvPr id="22" name="object 22"/>
          <p:cNvSpPr txBox="1"/>
          <p:nvPr/>
        </p:nvSpPr>
        <p:spPr>
          <a:xfrm>
            <a:off x="3416522" y="4762462"/>
            <a:ext cx="3735705" cy="644728"/>
          </a:xfrm>
          <a:prstGeom prst="rect">
            <a:avLst/>
          </a:prstGeom>
        </p:spPr>
        <p:txBody>
          <a:bodyPr vert="horz" wrap="square" lIns="0" tIns="61913" rIns="0" bIns="0" rtlCol="0">
            <a:spAutoFit/>
          </a:bodyPr>
          <a:lstStyle/>
          <a:p>
            <a:pPr marL="266700" indent="-257175">
              <a:spcBef>
                <a:spcPts val="488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6700" algn="l"/>
              </a:tabLst>
            </a:pPr>
            <a:r>
              <a:rPr sz="1725" dirty="0">
                <a:latin typeface="Calibri"/>
                <a:cs typeface="Calibri"/>
              </a:rPr>
              <a:t>Good </a:t>
            </a:r>
            <a:r>
              <a:rPr sz="1725" spc="-4" dirty="0">
                <a:latin typeface="Calibri"/>
                <a:cs typeface="Calibri"/>
              </a:rPr>
              <a:t>parts of </a:t>
            </a:r>
            <a:r>
              <a:rPr sz="1725" dirty="0">
                <a:latin typeface="Calibri"/>
                <a:cs typeface="Calibri"/>
              </a:rPr>
              <a:t>decoders and</a:t>
            </a:r>
            <a:r>
              <a:rPr sz="1725" spc="-15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encoders?</a:t>
            </a:r>
            <a:endParaRPr sz="1725">
              <a:latin typeface="Calibri"/>
              <a:cs typeface="Calibri"/>
            </a:endParaRPr>
          </a:p>
          <a:p>
            <a:pPr marL="266700" indent="-257175">
              <a:spcBef>
                <a:spcPts val="413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6700" algn="l"/>
              </a:tabLst>
            </a:pPr>
            <a:r>
              <a:rPr sz="1725" dirty="0">
                <a:latin typeface="Calibri"/>
                <a:cs typeface="Calibri"/>
              </a:rPr>
              <a:t>What’s the </a:t>
            </a:r>
            <a:r>
              <a:rPr sz="1725" spc="-4" dirty="0">
                <a:latin typeface="Calibri"/>
                <a:cs typeface="Calibri"/>
              </a:rPr>
              <a:t>best </a:t>
            </a:r>
            <a:r>
              <a:rPr sz="1725" dirty="0">
                <a:latin typeface="Calibri"/>
                <a:cs typeface="Calibri"/>
              </a:rPr>
              <a:t>way to pretrain</a:t>
            </a:r>
            <a:r>
              <a:rPr sz="1725" spc="-23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them?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CF301D-2A03-484D-A2AF-8FDBBEB21D58}"/>
              </a:ext>
            </a:extLst>
          </p:cNvPr>
          <p:cNvSpPr txBox="1"/>
          <p:nvPr/>
        </p:nvSpPr>
        <p:spPr>
          <a:xfrm>
            <a:off x="0" y="6581001"/>
            <a:ext cx="18327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from John Hewitt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63779" y="1724597"/>
            <a:ext cx="3145155" cy="27555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725" dirty="0">
                <a:latin typeface="Calibri"/>
                <a:cs typeface="Calibri"/>
              </a:rPr>
              <a:t>Recall the </a:t>
            </a:r>
            <a:r>
              <a:rPr sz="1725" b="1" dirty="0">
                <a:latin typeface="Calibri"/>
                <a:cs typeface="Calibri"/>
              </a:rPr>
              <a:t>language </a:t>
            </a:r>
            <a:r>
              <a:rPr sz="1725" b="1" spc="-4" dirty="0">
                <a:latin typeface="Calibri"/>
                <a:cs typeface="Calibri"/>
              </a:rPr>
              <a:t>modeling</a:t>
            </a:r>
            <a:r>
              <a:rPr sz="1725" b="1" spc="-15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task: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08188" y="2105978"/>
            <a:ext cx="354330" cy="203359"/>
          </a:xfrm>
          <a:custGeom>
            <a:avLst/>
            <a:gdLst/>
            <a:ahLst/>
            <a:cxnLst/>
            <a:rect l="l" t="t" r="r" b="b"/>
            <a:pathLst>
              <a:path w="472439" h="271144">
                <a:moveTo>
                  <a:pt x="471931" y="2031"/>
                </a:moveTo>
                <a:lnTo>
                  <a:pt x="449961" y="2031"/>
                </a:lnTo>
                <a:lnTo>
                  <a:pt x="449961" y="267969"/>
                </a:lnTo>
                <a:lnTo>
                  <a:pt x="471931" y="267969"/>
                </a:lnTo>
                <a:lnTo>
                  <a:pt x="471931" y="2031"/>
                </a:lnTo>
                <a:close/>
              </a:path>
              <a:path w="472439" h="271144">
                <a:moveTo>
                  <a:pt x="86359" y="0"/>
                </a:moveTo>
                <a:lnTo>
                  <a:pt x="49498" y="17414"/>
                </a:lnTo>
                <a:lnTo>
                  <a:pt x="22351" y="47497"/>
                </a:lnTo>
                <a:lnTo>
                  <a:pt x="5556" y="87804"/>
                </a:lnTo>
                <a:lnTo>
                  <a:pt x="0" y="135635"/>
                </a:lnTo>
                <a:lnTo>
                  <a:pt x="1383" y="160516"/>
                </a:lnTo>
                <a:lnTo>
                  <a:pt x="12483" y="204608"/>
                </a:lnTo>
                <a:lnTo>
                  <a:pt x="34603" y="240319"/>
                </a:lnTo>
                <a:lnTo>
                  <a:pt x="66694" y="264029"/>
                </a:lnTo>
                <a:lnTo>
                  <a:pt x="86359" y="271144"/>
                </a:lnTo>
                <a:lnTo>
                  <a:pt x="89788" y="260095"/>
                </a:lnTo>
                <a:lnTo>
                  <a:pt x="74360" y="253237"/>
                </a:lnTo>
                <a:lnTo>
                  <a:pt x="61039" y="243712"/>
                </a:lnTo>
                <a:lnTo>
                  <a:pt x="33692" y="199354"/>
                </a:lnTo>
                <a:lnTo>
                  <a:pt x="25640" y="158118"/>
                </a:lnTo>
                <a:lnTo>
                  <a:pt x="24637" y="134238"/>
                </a:lnTo>
                <a:lnTo>
                  <a:pt x="25640" y="111089"/>
                </a:lnTo>
                <a:lnTo>
                  <a:pt x="33692" y="70981"/>
                </a:lnTo>
                <a:lnTo>
                  <a:pt x="61150" y="27273"/>
                </a:lnTo>
                <a:lnTo>
                  <a:pt x="90296" y="11049"/>
                </a:lnTo>
                <a:lnTo>
                  <a:pt x="863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 txBox="1"/>
          <p:nvPr/>
        </p:nvSpPr>
        <p:spPr>
          <a:xfrm>
            <a:off x="335204" y="2041207"/>
            <a:ext cx="3896201" cy="1123706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294799" marR="76676" indent="-257175">
              <a:lnSpc>
                <a:spcPct val="99800"/>
              </a:lnSpc>
              <a:spcBef>
                <a:spcPts val="83"/>
              </a:spcBef>
              <a:buClr>
                <a:srgbClr val="8B1515"/>
              </a:buClr>
              <a:buFont typeface="Arial"/>
              <a:buChar char="•"/>
              <a:tabLst>
                <a:tab pos="294799" algn="l"/>
                <a:tab pos="295275" algn="l"/>
                <a:tab pos="1244917" algn="l"/>
              </a:tabLst>
            </a:pPr>
            <a:r>
              <a:rPr sz="1725" dirty="0">
                <a:latin typeface="Calibri"/>
                <a:cs typeface="Calibri"/>
              </a:rPr>
              <a:t>Model </a:t>
            </a:r>
            <a:r>
              <a:rPr sz="1725" spc="23" dirty="0">
                <a:latin typeface="Cambria Math"/>
                <a:cs typeface="Cambria Math"/>
              </a:rPr>
              <a:t>𝑝</a:t>
            </a:r>
            <a:r>
              <a:rPr sz="1856" spc="33" baseline="-15151" dirty="0">
                <a:latin typeface="Cambria Math"/>
                <a:cs typeface="Cambria Math"/>
              </a:rPr>
              <a:t>𝜃	</a:t>
            </a:r>
            <a:r>
              <a:rPr sz="1725" spc="4" dirty="0">
                <a:latin typeface="Cambria Math"/>
                <a:cs typeface="Cambria Math"/>
              </a:rPr>
              <a:t>𝑤</a:t>
            </a:r>
            <a:r>
              <a:rPr sz="1856" spc="5" baseline="-15151" dirty="0">
                <a:latin typeface="Cambria Math"/>
                <a:cs typeface="Cambria Math"/>
              </a:rPr>
              <a:t>𝑡 </a:t>
            </a:r>
            <a:r>
              <a:rPr lang="en-US" sz="1856" spc="5" baseline="-15151" dirty="0">
                <a:latin typeface="Cambria Math"/>
                <a:cs typeface="Cambria Math"/>
              </a:rPr>
              <a:t>  </a:t>
            </a:r>
            <a:r>
              <a:rPr sz="1725" spc="15" dirty="0">
                <a:latin typeface="Cambria Math"/>
                <a:cs typeface="Cambria Math"/>
              </a:rPr>
              <a:t>𝑤</a:t>
            </a:r>
            <a:r>
              <a:rPr sz="1856" spc="23" baseline="-15151" dirty="0">
                <a:latin typeface="Cambria Math"/>
                <a:cs typeface="Cambria Math"/>
              </a:rPr>
              <a:t>1:𝑡−1</a:t>
            </a:r>
            <a:r>
              <a:rPr sz="1725" spc="15" dirty="0">
                <a:latin typeface="Cambria Math"/>
                <a:cs typeface="Cambria Math"/>
              </a:rPr>
              <a:t>)</a:t>
            </a:r>
            <a:r>
              <a:rPr sz="1725" spc="15" dirty="0">
                <a:latin typeface="Calibri"/>
                <a:cs typeface="Calibri"/>
              </a:rPr>
              <a:t>, </a:t>
            </a:r>
            <a:r>
              <a:rPr sz="1725" dirty="0">
                <a:latin typeface="Calibri"/>
                <a:cs typeface="Calibri"/>
              </a:rPr>
              <a:t>the </a:t>
            </a:r>
            <a:r>
              <a:rPr sz="1725" spc="-4" dirty="0">
                <a:latin typeface="Calibri"/>
                <a:cs typeface="Calibri"/>
              </a:rPr>
              <a:t>probability  distribution over </a:t>
            </a:r>
            <a:r>
              <a:rPr sz="1725" dirty="0">
                <a:latin typeface="Calibri"/>
                <a:cs typeface="Calibri"/>
              </a:rPr>
              <a:t>words given </a:t>
            </a:r>
            <a:r>
              <a:rPr sz="1725" spc="-4" dirty="0">
                <a:latin typeface="Calibri"/>
                <a:cs typeface="Calibri"/>
              </a:rPr>
              <a:t>their past  contexts.</a:t>
            </a:r>
            <a:endParaRPr sz="1725" dirty="0">
              <a:latin typeface="Calibri"/>
              <a:cs typeface="Calibri"/>
            </a:endParaRPr>
          </a:p>
          <a:p>
            <a:pPr marL="295275" indent="-257175">
              <a:spcBef>
                <a:spcPts val="413"/>
              </a:spcBef>
              <a:buClr>
                <a:srgbClr val="8B1515"/>
              </a:buClr>
              <a:buFont typeface="Arial"/>
              <a:buChar char="•"/>
              <a:tabLst>
                <a:tab pos="294799" algn="l"/>
                <a:tab pos="295275" algn="l"/>
              </a:tabLst>
            </a:pPr>
            <a:r>
              <a:rPr sz="1725" dirty="0">
                <a:latin typeface="Calibri"/>
                <a:cs typeface="Calibri"/>
              </a:rPr>
              <a:t>There’s </a:t>
            </a:r>
            <a:r>
              <a:rPr sz="1725" spc="-4" dirty="0">
                <a:latin typeface="Calibri"/>
                <a:cs typeface="Calibri"/>
              </a:rPr>
              <a:t>lots of data </a:t>
            </a:r>
            <a:r>
              <a:rPr sz="1725" dirty="0">
                <a:latin typeface="Calibri"/>
                <a:cs typeface="Calibri"/>
              </a:rPr>
              <a:t>for this! </a:t>
            </a:r>
            <a:r>
              <a:rPr sz="1725" spc="-8" dirty="0">
                <a:latin typeface="Calibri"/>
                <a:cs typeface="Calibri"/>
              </a:rPr>
              <a:t>(In</a:t>
            </a:r>
            <a:r>
              <a:rPr sz="1725" spc="-15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English.)</a:t>
            </a:r>
            <a:endParaRPr sz="1725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3779" y="3512725"/>
            <a:ext cx="3649504" cy="27555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725" b="1" spc="-4" dirty="0">
                <a:latin typeface="Calibri"/>
                <a:cs typeface="Calibri"/>
              </a:rPr>
              <a:t>Pretraining </a:t>
            </a:r>
            <a:r>
              <a:rPr sz="1725" b="1" dirty="0">
                <a:latin typeface="Calibri"/>
                <a:cs typeface="Calibri"/>
              </a:rPr>
              <a:t>through language</a:t>
            </a:r>
            <a:r>
              <a:rPr sz="1725" b="1" spc="-45" dirty="0">
                <a:latin typeface="Calibri"/>
                <a:cs typeface="Calibri"/>
              </a:rPr>
              <a:t> </a:t>
            </a:r>
            <a:r>
              <a:rPr sz="1725" b="1" spc="-4" dirty="0">
                <a:latin typeface="Calibri"/>
                <a:cs typeface="Calibri"/>
              </a:rPr>
              <a:t>modeling: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3778" y="3828193"/>
            <a:ext cx="4184333" cy="85728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6224" marR="3810" indent="-257175">
              <a:spcBef>
                <a:spcPts val="75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6700" algn="l"/>
              </a:tabLst>
            </a:pPr>
            <a:r>
              <a:rPr sz="1725" spc="-4" dirty="0">
                <a:latin typeface="Calibri"/>
                <a:cs typeface="Calibri"/>
              </a:rPr>
              <a:t>Train </a:t>
            </a:r>
            <a:r>
              <a:rPr sz="1725" dirty="0">
                <a:latin typeface="Calibri"/>
                <a:cs typeface="Calibri"/>
              </a:rPr>
              <a:t>a neural </a:t>
            </a:r>
            <a:r>
              <a:rPr sz="1725" spc="-4" dirty="0">
                <a:latin typeface="Calibri"/>
                <a:cs typeface="Calibri"/>
              </a:rPr>
              <a:t>network </a:t>
            </a:r>
            <a:r>
              <a:rPr sz="1725" dirty="0">
                <a:latin typeface="Calibri"/>
                <a:cs typeface="Calibri"/>
              </a:rPr>
              <a:t>to perform language  modeling </a:t>
            </a:r>
            <a:r>
              <a:rPr sz="1725" spc="-4" dirty="0">
                <a:latin typeface="Calibri"/>
                <a:cs typeface="Calibri"/>
              </a:rPr>
              <a:t>on </a:t>
            </a:r>
            <a:r>
              <a:rPr sz="1725" dirty="0">
                <a:latin typeface="Calibri"/>
                <a:cs typeface="Calibri"/>
              </a:rPr>
              <a:t>a </a:t>
            </a:r>
            <a:r>
              <a:rPr sz="1725" spc="-4" dirty="0">
                <a:latin typeface="Calibri"/>
                <a:cs typeface="Calibri"/>
              </a:rPr>
              <a:t>large </a:t>
            </a:r>
            <a:r>
              <a:rPr sz="1725" dirty="0">
                <a:latin typeface="Calibri"/>
                <a:cs typeface="Calibri"/>
              </a:rPr>
              <a:t>amount </a:t>
            </a:r>
            <a:r>
              <a:rPr sz="1725" spc="-4" dirty="0">
                <a:latin typeface="Calibri"/>
                <a:cs typeface="Calibri"/>
              </a:rPr>
              <a:t>of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text.</a:t>
            </a:r>
            <a:endParaRPr sz="1725">
              <a:latin typeface="Calibri"/>
              <a:cs typeface="Calibri"/>
            </a:endParaRPr>
          </a:p>
          <a:p>
            <a:pPr marL="266700" indent="-257175">
              <a:spcBef>
                <a:spcPts val="416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6700" algn="l"/>
              </a:tabLst>
            </a:pPr>
            <a:r>
              <a:rPr sz="1725" spc="-4" dirty="0">
                <a:latin typeface="Calibri"/>
                <a:cs typeface="Calibri"/>
              </a:rPr>
              <a:t>Save </a:t>
            </a:r>
            <a:r>
              <a:rPr sz="1725" dirty="0">
                <a:latin typeface="Calibri"/>
                <a:cs typeface="Calibri"/>
              </a:rPr>
              <a:t>the </a:t>
            </a:r>
            <a:r>
              <a:rPr sz="1725" spc="-4" dirty="0">
                <a:latin typeface="Calibri"/>
                <a:cs typeface="Calibri"/>
              </a:rPr>
              <a:t>network</a:t>
            </a:r>
            <a:r>
              <a:rPr sz="1725" spc="15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parameters.</a:t>
            </a:r>
            <a:endParaRPr sz="1725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310235" y="2739628"/>
            <a:ext cx="2975609" cy="1403985"/>
            <a:chOff x="7080313" y="2509837"/>
            <a:chExt cx="3967479" cy="1871980"/>
          </a:xfrm>
        </p:grpSpPr>
        <p:sp>
          <p:nvSpPr>
            <p:cNvPr id="9" name="object 9"/>
            <p:cNvSpPr/>
            <p:nvPr/>
          </p:nvSpPr>
          <p:spPr>
            <a:xfrm>
              <a:off x="7237476" y="2534411"/>
              <a:ext cx="913130" cy="483234"/>
            </a:xfrm>
            <a:custGeom>
              <a:avLst/>
              <a:gdLst/>
              <a:ahLst/>
              <a:cxnLst/>
              <a:rect l="l" t="t" r="r" b="b"/>
              <a:pathLst>
                <a:path w="913129" h="483235">
                  <a:moveTo>
                    <a:pt x="150876" y="1524"/>
                  </a:moveTo>
                  <a:lnTo>
                    <a:pt x="0" y="1524"/>
                  </a:lnTo>
                  <a:lnTo>
                    <a:pt x="0" y="483108"/>
                  </a:lnTo>
                  <a:lnTo>
                    <a:pt x="150876" y="483108"/>
                  </a:lnTo>
                  <a:lnTo>
                    <a:pt x="150876" y="1524"/>
                  </a:lnTo>
                  <a:close/>
                </a:path>
                <a:path w="913129" h="483235">
                  <a:moveTo>
                    <a:pt x="912876" y="0"/>
                  </a:moveTo>
                  <a:lnTo>
                    <a:pt x="762000" y="0"/>
                  </a:lnTo>
                  <a:lnTo>
                    <a:pt x="762000" y="483108"/>
                  </a:lnTo>
                  <a:lnTo>
                    <a:pt x="912876" y="483108"/>
                  </a:lnTo>
                  <a:lnTo>
                    <a:pt x="912876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7388352" y="2737231"/>
              <a:ext cx="611505" cy="77470"/>
            </a:xfrm>
            <a:custGeom>
              <a:avLst/>
              <a:gdLst/>
              <a:ahLst/>
              <a:cxnLst/>
              <a:rect l="l" t="t" r="r" b="b"/>
              <a:pathLst>
                <a:path w="611504" h="77469">
                  <a:moveTo>
                    <a:pt x="76073" y="1143"/>
                  </a:moveTo>
                  <a:lnTo>
                    <a:pt x="0" y="39370"/>
                  </a:lnTo>
                  <a:lnTo>
                    <a:pt x="76326" y="77343"/>
                  </a:lnTo>
                  <a:lnTo>
                    <a:pt x="76221" y="45593"/>
                  </a:lnTo>
                  <a:lnTo>
                    <a:pt x="63500" y="45593"/>
                  </a:lnTo>
                  <a:lnTo>
                    <a:pt x="63500" y="32893"/>
                  </a:lnTo>
                  <a:lnTo>
                    <a:pt x="76178" y="32863"/>
                  </a:lnTo>
                  <a:lnTo>
                    <a:pt x="76073" y="1143"/>
                  </a:lnTo>
                  <a:close/>
                </a:path>
                <a:path w="611504" h="77469">
                  <a:moveTo>
                    <a:pt x="598742" y="31750"/>
                  </a:moveTo>
                  <a:lnTo>
                    <a:pt x="547751" y="31750"/>
                  </a:lnTo>
                  <a:lnTo>
                    <a:pt x="547751" y="44450"/>
                  </a:lnTo>
                  <a:lnTo>
                    <a:pt x="534998" y="44480"/>
                  </a:lnTo>
                  <a:lnTo>
                    <a:pt x="535051" y="76200"/>
                  </a:lnTo>
                  <a:lnTo>
                    <a:pt x="611251" y="37973"/>
                  </a:lnTo>
                  <a:lnTo>
                    <a:pt x="598742" y="31750"/>
                  </a:lnTo>
                  <a:close/>
                </a:path>
                <a:path w="611504" h="77469">
                  <a:moveTo>
                    <a:pt x="76178" y="32863"/>
                  </a:moveTo>
                  <a:lnTo>
                    <a:pt x="63500" y="32893"/>
                  </a:lnTo>
                  <a:lnTo>
                    <a:pt x="63500" y="45593"/>
                  </a:lnTo>
                  <a:lnTo>
                    <a:pt x="76221" y="45562"/>
                  </a:lnTo>
                  <a:lnTo>
                    <a:pt x="76178" y="32863"/>
                  </a:lnTo>
                  <a:close/>
                </a:path>
                <a:path w="611504" h="77469">
                  <a:moveTo>
                    <a:pt x="76221" y="45562"/>
                  </a:moveTo>
                  <a:lnTo>
                    <a:pt x="63500" y="45593"/>
                  </a:lnTo>
                  <a:lnTo>
                    <a:pt x="76221" y="45593"/>
                  </a:lnTo>
                  <a:close/>
                </a:path>
                <a:path w="611504" h="77469">
                  <a:moveTo>
                    <a:pt x="534976" y="31780"/>
                  </a:moveTo>
                  <a:lnTo>
                    <a:pt x="76178" y="32863"/>
                  </a:lnTo>
                  <a:lnTo>
                    <a:pt x="76221" y="45562"/>
                  </a:lnTo>
                  <a:lnTo>
                    <a:pt x="534998" y="44480"/>
                  </a:lnTo>
                  <a:lnTo>
                    <a:pt x="534976" y="31780"/>
                  </a:lnTo>
                  <a:close/>
                </a:path>
                <a:path w="611504" h="77469">
                  <a:moveTo>
                    <a:pt x="547751" y="31750"/>
                  </a:moveTo>
                  <a:lnTo>
                    <a:pt x="534976" y="31780"/>
                  </a:lnTo>
                  <a:lnTo>
                    <a:pt x="534998" y="44480"/>
                  </a:lnTo>
                  <a:lnTo>
                    <a:pt x="547751" y="44450"/>
                  </a:lnTo>
                  <a:lnTo>
                    <a:pt x="547751" y="31750"/>
                  </a:lnTo>
                  <a:close/>
                </a:path>
                <a:path w="611504" h="77469">
                  <a:moveTo>
                    <a:pt x="534924" y="0"/>
                  </a:moveTo>
                  <a:lnTo>
                    <a:pt x="534976" y="31780"/>
                  </a:lnTo>
                  <a:lnTo>
                    <a:pt x="598742" y="31750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11"/>
            <p:cNvSpPr/>
            <p:nvPr/>
          </p:nvSpPr>
          <p:spPr>
            <a:xfrm>
              <a:off x="8685276" y="2543555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50875" y="481584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8150352" y="2738247"/>
              <a:ext cx="535940" cy="82550"/>
            </a:xfrm>
            <a:custGeom>
              <a:avLst/>
              <a:gdLst/>
              <a:ahLst/>
              <a:cxnLst/>
              <a:rect l="l" t="t" r="r" b="b"/>
              <a:pathLst>
                <a:path w="535940" h="82550">
                  <a:moveTo>
                    <a:pt x="460248" y="5841"/>
                  </a:moveTo>
                  <a:lnTo>
                    <a:pt x="459717" y="37652"/>
                  </a:lnTo>
                  <a:lnTo>
                    <a:pt x="472440" y="37845"/>
                  </a:lnTo>
                  <a:lnTo>
                    <a:pt x="472186" y="50545"/>
                  </a:lnTo>
                  <a:lnTo>
                    <a:pt x="459502" y="50545"/>
                  </a:lnTo>
                  <a:lnTo>
                    <a:pt x="458977" y="82041"/>
                  </a:lnTo>
                  <a:lnTo>
                    <a:pt x="524685" y="50545"/>
                  </a:lnTo>
                  <a:lnTo>
                    <a:pt x="472186" y="50545"/>
                  </a:lnTo>
                  <a:lnTo>
                    <a:pt x="459506" y="50352"/>
                  </a:lnTo>
                  <a:lnTo>
                    <a:pt x="525087" y="50352"/>
                  </a:lnTo>
                  <a:lnTo>
                    <a:pt x="535813" y="45212"/>
                  </a:lnTo>
                  <a:lnTo>
                    <a:pt x="460248" y="5841"/>
                  </a:lnTo>
                  <a:close/>
                </a:path>
                <a:path w="535940" h="82550">
                  <a:moveTo>
                    <a:pt x="76834" y="0"/>
                  </a:moveTo>
                  <a:lnTo>
                    <a:pt x="0" y="36956"/>
                  </a:lnTo>
                  <a:lnTo>
                    <a:pt x="75565" y="76200"/>
                  </a:lnTo>
                  <a:lnTo>
                    <a:pt x="76093" y="44516"/>
                  </a:lnTo>
                  <a:lnTo>
                    <a:pt x="63373" y="44323"/>
                  </a:lnTo>
                  <a:lnTo>
                    <a:pt x="63626" y="31623"/>
                  </a:lnTo>
                  <a:lnTo>
                    <a:pt x="76307" y="31623"/>
                  </a:lnTo>
                  <a:lnTo>
                    <a:pt x="76834" y="0"/>
                  </a:lnTo>
                  <a:close/>
                </a:path>
                <a:path w="535940" h="82550">
                  <a:moveTo>
                    <a:pt x="459717" y="37652"/>
                  </a:moveTo>
                  <a:lnTo>
                    <a:pt x="459506" y="50352"/>
                  </a:lnTo>
                  <a:lnTo>
                    <a:pt x="472186" y="50545"/>
                  </a:lnTo>
                  <a:lnTo>
                    <a:pt x="472440" y="37845"/>
                  </a:lnTo>
                  <a:lnTo>
                    <a:pt x="459717" y="37652"/>
                  </a:lnTo>
                  <a:close/>
                </a:path>
                <a:path w="535940" h="82550">
                  <a:moveTo>
                    <a:pt x="76304" y="31815"/>
                  </a:moveTo>
                  <a:lnTo>
                    <a:pt x="76093" y="44516"/>
                  </a:lnTo>
                  <a:lnTo>
                    <a:pt x="459506" y="50352"/>
                  </a:lnTo>
                  <a:lnTo>
                    <a:pt x="459717" y="37652"/>
                  </a:lnTo>
                  <a:lnTo>
                    <a:pt x="76304" y="31815"/>
                  </a:lnTo>
                  <a:close/>
                </a:path>
                <a:path w="535940" h="82550">
                  <a:moveTo>
                    <a:pt x="63626" y="31623"/>
                  </a:moveTo>
                  <a:lnTo>
                    <a:pt x="63373" y="44323"/>
                  </a:lnTo>
                  <a:lnTo>
                    <a:pt x="76093" y="44516"/>
                  </a:lnTo>
                  <a:lnTo>
                    <a:pt x="76304" y="31815"/>
                  </a:lnTo>
                  <a:lnTo>
                    <a:pt x="63626" y="31623"/>
                  </a:lnTo>
                  <a:close/>
                </a:path>
                <a:path w="535940" h="82550">
                  <a:moveTo>
                    <a:pt x="76307" y="31623"/>
                  </a:moveTo>
                  <a:lnTo>
                    <a:pt x="63626" y="31623"/>
                  </a:lnTo>
                  <a:lnTo>
                    <a:pt x="76304" y="31815"/>
                  </a:lnTo>
                  <a:lnTo>
                    <a:pt x="76307" y="31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13"/>
            <p:cNvSpPr/>
            <p:nvPr/>
          </p:nvSpPr>
          <p:spPr>
            <a:xfrm>
              <a:off x="9372600" y="2543555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50875" y="481584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" name="object 14"/>
            <p:cNvSpPr/>
            <p:nvPr/>
          </p:nvSpPr>
          <p:spPr>
            <a:xfrm>
              <a:off x="8836152" y="2746247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4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40" h="76200">
                  <a:moveTo>
                    <a:pt x="459613" y="0"/>
                  </a:moveTo>
                  <a:lnTo>
                    <a:pt x="459613" y="76200"/>
                  </a:lnTo>
                  <a:lnTo>
                    <a:pt x="523113" y="44450"/>
                  </a:lnTo>
                  <a:lnTo>
                    <a:pt x="472313" y="44450"/>
                  </a:lnTo>
                  <a:lnTo>
                    <a:pt x="472313" y="31750"/>
                  </a:lnTo>
                  <a:lnTo>
                    <a:pt x="523113" y="31750"/>
                  </a:lnTo>
                  <a:lnTo>
                    <a:pt x="459613" y="0"/>
                  </a:lnTo>
                  <a:close/>
                </a:path>
                <a:path w="535940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40" h="76200">
                  <a:moveTo>
                    <a:pt x="459613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3" y="44450"/>
                  </a:lnTo>
                  <a:lnTo>
                    <a:pt x="459613" y="31750"/>
                  </a:lnTo>
                  <a:close/>
                </a:path>
                <a:path w="535940" h="76200">
                  <a:moveTo>
                    <a:pt x="523113" y="31750"/>
                  </a:moveTo>
                  <a:lnTo>
                    <a:pt x="472313" y="31750"/>
                  </a:lnTo>
                  <a:lnTo>
                    <a:pt x="472313" y="44450"/>
                  </a:lnTo>
                  <a:lnTo>
                    <a:pt x="523113" y="44450"/>
                  </a:lnTo>
                  <a:lnTo>
                    <a:pt x="535813" y="38100"/>
                  </a:lnTo>
                  <a:lnTo>
                    <a:pt x="523113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0059924" y="2543555"/>
              <a:ext cx="149860" cy="481965"/>
            </a:xfrm>
            <a:custGeom>
              <a:avLst/>
              <a:gdLst/>
              <a:ahLst/>
              <a:cxnLst/>
              <a:rect l="l" t="t" r="r" b="b"/>
              <a:pathLst>
                <a:path w="149859" h="481964">
                  <a:moveTo>
                    <a:pt x="149351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49351" y="481584"/>
                  </a:lnTo>
                  <a:lnTo>
                    <a:pt x="149351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" name="object 16"/>
            <p:cNvSpPr/>
            <p:nvPr/>
          </p:nvSpPr>
          <p:spPr>
            <a:xfrm>
              <a:off x="9523476" y="2746247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4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40" h="76200">
                  <a:moveTo>
                    <a:pt x="459613" y="0"/>
                  </a:moveTo>
                  <a:lnTo>
                    <a:pt x="459613" y="76200"/>
                  </a:lnTo>
                  <a:lnTo>
                    <a:pt x="523113" y="44450"/>
                  </a:lnTo>
                  <a:lnTo>
                    <a:pt x="472313" y="44450"/>
                  </a:lnTo>
                  <a:lnTo>
                    <a:pt x="472313" y="31750"/>
                  </a:lnTo>
                  <a:lnTo>
                    <a:pt x="523113" y="31750"/>
                  </a:lnTo>
                  <a:lnTo>
                    <a:pt x="459613" y="0"/>
                  </a:lnTo>
                  <a:close/>
                </a:path>
                <a:path w="535940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40" h="76200">
                  <a:moveTo>
                    <a:pt x="459613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3" y="44450"/>
                  </a:lnTo>
                  <a:lnTo>
                    <a:pt x="459613" y="31750"/>
                  </a:lnTo>
                  <a:close/>
                </a:path>
                <a:path w="535940" h="76200">
                  <a:moveTo>
                    <a:pt x="523113" y="31750"/>
                  </a:moveTo>
                  <a:lnTo>
                    <a:pt x="472313" y="31750"/>
                  </a:lnTo>
                  <a:lnTo>
                    <a:pt x="472313" y="44450"/>
                  </a:lnTo>
                  <a:lnTo>
                    <a:pt x="523113" y="44450"/>
                  </a:lnTo>
                  <a:lnTo>
                    <a:pt x="535813" y="38100"/>
                  </a:lnTo>
                  <a:lnTo>
                    <a:pt x="523113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0745723" y="2543555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50875" y="481584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0209276" y="2746247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4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40" h="76200">
                  <a:moveTo>
                    <a:pt x="459613" y="0"/>
                  </a:moveTo>
                  <a:lnTo>
                    <a:pt x="459613" y="76200"/>
                  </a:lnTo>
                  <a:lnTo>
                    <a:pt x="523113" y="44450"/>
                  </a:lnTo>
                  <a:lnTo>
                    <a:pt x="472313" y="44450"/>
                  </a:lnTo>
                  <a:lnTo>
                    <a:pt x="472313" y="31750"/>
                  </a:lnTo>
                  <a:lnTo>
                    <a:pt x="523113" y="31750"/>
                  </a:lnTo>
                  <a:lnTo>
                    <a:pt x="459613" y="0"/>
                  </a:lnTo>
                  <a:close/>
                </a:path>
                <a:path w="535940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40" h="76200">
                  <a:moveTo>
                    <a:pt x="459613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3" y="44450"/>
                  </a:lnTo>
                  <a:lnTo>
                    <a:pt x="459613" y="31750"/>
                  </a:lnTo>
                  <a:close/>
                </a:path>
                <a:path w="535940" h="76200">
                  <a:moveTo>
                    <a:pt x="523113" y="31750"/>
                  </a:moveTo>
                  <a:lnTo>
                    <a:pt x="472313" y="31750"/>
                  </a:lnTo>
                  <a:lnTo>
                    <a:pt x="472313" y="44450"/>
                  </a:lnTo>
                  <a:lnTo>
                    <a:pt x="523113" y="44450"/>
                  </a:lnTo>
                  <a:lnTo>
                    <a:pt x="535813" y="38100"/>
                  </a:lnTo>
                  <a:lnTo>
                    <a:pt x="523113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237476" y="3206495"/>
              <a:ext cx="913130" cy="483234"/>
            </a:xfrm>
            <a:custGeom>
              <a:avLst/>
              <a:gdLst/>
              <a:ahLst/>
              <a:cxnLst/>
              <a:rect l="l" t="t" r="r" b="b"/>
              <a:pathLst>
                <a:path w="913129" h="483235">
                  <a:moveTo>
                    <a:pt x="150876" y="1524"/>
                  </a:moveTo>
                  <a:lnTo>
                    <a:pt x="0" y="1524"/>
                  </a:lnTo>
                  <a:lnTo>
                    <a:pt x="0" y="483108"/>
                  </a:lnTo>
                  <a:lnTo>
                    <a:pt x="150876" y="483108"/>
                  </a:lnTo>
                  <a:lnTo>
                    <a:pt x="150876" y="1524"/>
                  </a:lnTo>
                  <a:close/>
                </a:path>
                <a:path w="913129" h="483235">
                  <a:moveTo>
                    <a:pt x="912876" y="0"/>
                  </a:moveTo>
                  <a:lnTo>
                    <a:pt x="762000" y="0"/>
                  </a:lnTo>
                  <a:lnTo>
                    <a:pt x="762000" y="481584"/>
                  </a:lnTo>
                  <a:lnTo>
                    <a:pt x="912876" y="481584"/>
                  </a:lnTo>
                  <a:lnTo>
                    <a:pt x="912876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" name="object 20"/>
            <p:cNvSpPr/>
            <p:nvPr/>
          </p:nvSpPr>
          <p:spPr>
            <a:xfrm>
              <a:off x="7388352" y="3409314"/>
              <a:ext cx="611505" cy="77470"/>
            </a:xfrm>
            <a:custGeom>
              <a:avLst/>
              <a:gdLst/>
              <a:ahLst/>
              <a:cxnLst/>
              <a:rect l="l" t="t" r="r" b="b"/>
              <a:pathLst>
                <a:path w="611504" h="77470">
                  <a:moveTo>
                    <a:pt x="76073" y="1143"/>
                  </a:moveTo>
                  <a:lnTo>
                    <a:pt x="0" y="39370"/>
                  </a:lnTo>
                  <a:lnTo>
                    <a:pt x="76326" y="77343"/>
                  </a:lnTo>
                  <a:lnTo>
                    <a:pt x="76221" y="45593"/>
                  </a:lnTo>
                  <a:lnTo>
                    <a:pt x="63500" y="45593"/>
                  </a:lnTo>
                  <a:lnTo>
                    <a:pt x="63500" y="32893"/>
                  </a:lnTo>
                  <a:lnTo>
                    <a:pt x="76178" y="32863"/>
                  </a:lnTo>
                  <a:lnTo>
                    <a:pt x="76073" y="1143"/>
                  </a:lnTo>
                  <a:close/>
                </a:path>
                <a:path w="611504" h="77470">
                  <a:moveTo>
                    <a:pt x="598742" y="31750"/>
                  </a:moveTo>
                  <a:lnTo>
                    <a:pt x="547751" y="31750"/>
                  </a:lnTo>
                  <a:lnTo>
                    <a:pt x="547751" y="44450"/>
                  </a:lnTo>
                  <a:lnTo>
                    <a:pt x="534998" y="44480"/>
                  </a:lnTo>
                  <a:lnTo>
                    <a:pt x="535051" y="76200"/>
                  </a:lnTo>
                  <a:lnTo>
                    <a:pt x="611251" y="37973"/>
                  </a:lnTo>
                  <a:lnTo>
                    <a:pt x="598742" y="31750"/>
                  </a:lnTo>
                  <a:close/>
                </a:path>
                <a:path w="611504" h="77470">
                  <a:moveTo>
                    <a:pt x="76178" y="32863"/>
                  </a:moveTo>
                  <a:lnTo>
                    <a:pt x="63500" y="32893"/>
                  </a:lnTo>
                  <a:lnTo>
                    <a:pt x="63500" y="45593"/>
                  </a:lnTo>
                  <a:lnTo>
                    <a:pt x="76221" y="45562"/>
                  </a:lnTo>
                  <a:lnTo>
                    <a:pt x="76178" y="32863"/>
                  </a:lnTo>
                  <a:close/>
                </a:path>
                <a:path w="611504" h="77470">
                  <a:moveTo>
                    <a:pt x="76221" y="45562"/>
                  </a:moveTo>
                  <a:lnTo>
                    <a:pt x="63500" y="45593"/>
                  </a:lnTo>
                  <a:lnTo>
                    <a:pt x="76221" y="45593"/>
                  </a:lnTo>
                  <a:close/>
                </a:path>
                <a:path w="611504" h="77470">
                  <a:moveTo>
                    <a:pt x="534976" y="31780"/>
                  </a:moveTo>
                  <a:lnTo>
                    <a:pt x="76178" y="32863"/>
                  </a:lnTo>
                  <a:lnTo>
                    <a:pt x="76221" y="45562"/>
                  </a:lnTo>
                  <a:lnTo>
                    <a:pt x="534998" y="44480"/>
                  </a:lnTo>
                  <a:lnTo>
                    <a:pt x="534976" y="31780"/>
                  </a:lnTo>
                  <a:close/>
                </a:path>
                <a:path w="611504" h="77470">
                  <a:moveTo>
                    <a:pt x="547751" y="31750"/>
                  </a:moveTo>
                  <a:lnTo>
                    <a:pt x="534976" y="31780"/>
                  </a:lnTo>
                  <a:lnTo>
                    <a:pt x="534998" y="44480"/>
                  </a:lnTo>
                  <a:lnTo>
                    <a:pt x="547751" y="44450"/>
                  </a:lnTo>
                  <a:lnTo>
                    <a:pt x="547751" y="31750"/>
                  </a:lnTo>
                  <a:close/>
                </a:path>
                <a:path w="611504" h="77470">
                  <a:moveTo>
                    <a:pt x="534924" y="0"/>
                  </a:moveTo>
                  <a:lnTo>
                    <a:pt x="534976" y="31780"/>
                  </a:lnTo>
                  <a:lnTo>
                    <a:pt x="598742" y="31750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" name="object 21"/>
            <p:cNvSpPr/>
            <p:nvPr/>
          </p:nvSpPr>
          <p:spPr>
            <a:xfrm>
              <a:off x="8685276" y="3214116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50875" y="481584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" name="object 22"/>
            <p:cNvSpPr/>
            <p:nvPr/>
          </p:nvSpPr>
          <p:spPr>
            <a:xfrm>
              <a:off x="8150352" y="3410330"/>
              <a:ext cx="535940" cy="82550"/>
            </a:xfrm>
            <a:custGeom>
              <a:avLst/>
              <a:gdLst/>
              <a:ahLst/>
              <a:cxnLst/>
              <a:rect l="l" t="t" r="r" b="b"/>
              <a:pathLst>
                <a:path w="535940" h="82550">
                  <a:moveTo>
                    <a:pt x="460248" y="5842"/>
                  </a:moveTo>
                  <a:lnTo>
                    <a:pt x="459717" y="37652"/>
                  </a:lnTo>
                  <a:lnTo>
                    <a:pt x="472440" y="37846"/>
                  </a:lnTo>
                  <a:lnTo>
                    <a:pt x="472186" y="50546"/>
                  </a:lnTo>
                  <a:lnTo>
                    <a:pt x="459502" y="50546"/>
                  </a:lnTo>
                  <a:lnTo>
                    <a:pt x="458977" y="82042"/>
                  </a:lnTo>
                  <a:lnTo>
                    <a:pt x="524685" y="50546"/>
                  </a:lnTo>
                  <a:lnTo>
                    <a:pt x="472186" y="50546"/>
                  </a:lnTo>
                  <a:lnTo>
                    <a:pt x="459506" y="50352"/>
                  </a:lnTo>
                  <a:lnTo>
                    <a:pt x="525087" y="50352"/>
                  </a:lnTo>
                  <a:lnTo>
                    <a:pt x="535813" y="45212"/>
                  </a:lnTo>
                  <a:lnTo>
                    <a:pt x="460248" y="5842"/>
                  </a:lnTo>
                  <a:close/>
                </a:path>
                <a:path w="535940" h="82550">
                  <a:moveTo>
                    <a:pt x="76834" y="0"/>
                  </a:moveTo>
                  <a:lnTo>
                    <a:pt x="0" y="36957"/>
                  </a:lnTo>
                  <a:lnTo>
                    <a:pt x="75565" y="76200"/>
                  </a:lnTo>
                  <a:lnTo>
                    <a:pt x="76093" y="44516"/>
                  </a:lnTo>
                  <a:lnTo>
                    <a:pt x="63373" y="44323"/>
                  </a:lnTo>
                  <a:lnTo>
                    <a:pt x="63626" y="31623"/>
                  </a:lnTo>
                  <a:lnTo>
                    <a:pt x="76307" y="31623"/>
                  </a:lnTo>
                  <a:lnTo>
                    <a:pt x="76834" y="0"/>
                  </a:lnTo>
                  <a:close/>
                </a:path>
                <a:path w="535940" h="82550">
                  <a:moveTo>
                    <a:pt x="459717" y="37652"/>
                  </a:moveTo>
                  <a:lnTo>
                    <a:pt x="459506" y="50352"/>
                  </a:lnTo>
                  <a:lnTo>
                    <a:pt x="472186" y="50546"/>
                  </a:lnTo>
                  <a:lnTo>
                    <a:pt x="472440" y="37846"/>
                  </a:lnTo>
                  <a:lnTo>
                    <a:pt x="459717" y="37652"/>
                  </a:lnTo>
                  <a:close/>
                </a:path>
                <a:path w="535940" h="82550">
                  <a:moveTo>
                    <a:pt x="76304" y="31815"/>
                  </a:moveTo>
                  <a:lnTo>
                    <a:pt x="76093" y="44516"/>
                  </a:lnTo>
                  <a:lnTo>
                    <a:pt x="459506" y="50352"/>
                  </a:lnTo>
                  <a:lnTo>
                    <a:pt x="459717" y="37652"/>
                  </a:lnTo>
                  <a:lnTo>
                    <a:pt x="76304" y="31815"/>
                  </a:lnTo>
                  <a:close/>
                </a:path>
                <a:path w="535940" h="82550">
                  <a:moveTo>
                    <a:pt x="63626" y="31623"/>
                  </a:moveTo>
                  <a:lnTo>
                    <a:pt x="63373" y="44323"/>
                  </a:lnTo>
                  <a:lnTo>
                    <a:pt x="76093" y="44516"/>
                  </a:lnTo>
                  <a:lnTo>
                    <a:pt x="76304" y="31815"/>
                  </a:lnTo>
                  <a:lnTo>
                    <a:pt x="63626" y="31623"/>
                  </a:lnTo>
                  <a:close/>
                </a:path>
                <a:path w="535940" h="82550">
                  <a:moveTo>
                    <a:pt x="76307" y="31623"/>
                  </a:moveTo>
                  <a:lnTo>
                    <a:pt x="63626" y="31623"/>
                  </a:lnTo>
                  <a:lnTo>
                    <a:pt x="76304" y="31815"/>
                  </a:lnTo>
                  <a:lnTo>
                    <a:pt x="76307" y="31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" name="object 23"/>
            <p:cNvSpPr/>
            <p:nvPr/>
          </p:nvSpPr>
          <p:spPr>
            <a:xfrm>
              <a:off x="9372600" y="3214116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50875" y="481584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" name="object 24"/>
            <p:cNvSpPr/>
            <p:nvPr/>
          </p:nvSpPr>
          <p:spPr>
            <a:xfrm>
              <a:off x="8836152" y="3416808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4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40" h="76200">
                  <a:moveTo>
                    <a:pt x="459613" y="0"/>
                  </a:moveTo>
                  <a:lnTo>
                    <a:pt x="459613" y="76200"/>
                  </a:lnTo>
                  <a:lnTo>
                    <a:pt x="523113" y="44450"/>
                  </a:lnTo>
                  <a:lnTo>
                    <a:pt x="472313" y="44450"/>
                  </a:lnTo>
                  <a:lnTo>
                    <a:pt x="472313" y="31750"/>
                  </a:lnTo>
                  <a:lnTo>
                    <a:pt x="523113" y="31750"/>
                  </a:lnTo>
                  <a:lnTo>
                    <a:pt x="459613" y="0"/>
                  </a:lnTo>
                  <a:close/>
                </a:path>
                <a:path w="535940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40" h="76200">
                  <a:moveTo>
                    <a:pt x="459613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3" y="44450"/>
                  </a:lnTo>
                  <a:lnTo>
                    <a:pt x="459613" y="31750"/>
                  </a:lnTo>
                  <a:close/>
                </a:path>
                <a:path w="535940" h="76200">
                  <a:moveTo>
                    <a:pt x="523113" y="31750"/>
                  </a:moveTo>
                  <a:lnTo>
                    <a:pt x="472313" y="31750"/>
                  </a:lnTo>
                  <a:lnTo>
                    <a:pt x="472313" y="44450"/>
                  </a:lnTo>
                  <a:lnTo>
                    <a:pt x="523113" y="44450"/>
                  </a:lnTo>
                  <a:lnTo>
                    <a:pt x="535813" y="38100"/>
                  </a:lnTo>
                  <a:lnTo>
                    <a:pt x="523113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" name="object 25"/>
            <p:cNvSpPr/>
            <p:nvPr/>
          </p:nvSpPr>
          <p:spPr>
            <a:xfrm>
              <a:off x="10059924" y="3214116"/>
              <a:ext cx="149860" cy="481965"/>
            </a:xfrm>
            <a:custGeom>
              <a:avLst/>
              <a:gdLst/>
              <a:ahLst/>
              <a:cxnLst/>
              <a:rect l="l" t="t" r="r" b="b"/>
              <a:pathLst>
                <a:path w="149859" h="481964">
                  <a:moveTo>
                    <a:pt x="149351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49351" y="481584"/>
                  </a:lnTo>
                  <a:lnTo>
                    <a:pt x="149351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" name="object 26"/>
            <p:cNvSpPr/>
            <p:nvPr/>
          </p:nvSpPr>
          <p:spPr>
            <a:xfrm>
              <a:off x="9523476" y="3416808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4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40" h="76200">
                  <a:moveTo>
                    <a:pt x="459613" y="0"/>
                  </a:moveTo>
                  <a:lnTo>
                    <a:pt x="459613" y="76200"/>
                  </a:lnTo>
                  <a:lnTo>
                    <a:pt x="523113" y="44450"/>
                  </a:lnTo>
                  <a:lnTo>
                    <a:pt x="472313" y="44450"/>
                  </a:lnTo>
                  <a:lnTo>
                    <a:pt x="472313" y="31750"/>
                  </a:lnTo>
                  <a:lnTo>
                    <a:pt x="523113" y="31750"/>
                  </a:lnTo>
                  <a:lnTo>
                    <a:pt x="459613" y="0"/>
                  </a:lnTo>
                  <a:close/>
                </a:path>
                <a:path w="535940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40" h="76200">
                  <a:moveTo>
                    <a:pt x="459613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3" y="44450"/>
                  </a:lnTo>
                  <a:lnTo>
                    <a:pt x="459613" y="31750"/>
                  </a:lnTo>
                  <a:close/>
                </a:path>
                <a:path w="535940" h="76200">
                  <a:moveTo>
                    <a:pt x="523113" y="31750"/>
                  </a:moveTo>
                  <a:lnTo>
                    <a:pt x="472313" y="31750"/>
                  </a:lnTo>
                  <a:lnTo>
                    <a:pt x="472313" y="44450"/>
                  </a:lnTo>
                  <a:lnTo>
                    <a:pt x="523113" y="44450"/>
                  </a:lnTo>
                  <a:lnTo>
                    <a:pt x="535813" y="38100"/>
                  </a:lnTo>
                  <a:lnTo>
                    <a:pt x="523113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7" name="object 27"/>
            <p:cNvSpPr/>
            <p:nvPr/>
          </p:nvSpPr>
          <p:spPr>
            <a:xfrm>
              <a:off x="10745723" y="3214116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50875" y="481584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0209276" y="3416808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4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40" h="76200">
                  <a:moveTo>
                    <a:pt x="459613" y="0"/>
                  </a:moveTo>
                  <a:lnTo>
                    <a:pt x="459613" y="76200"/>
                  </a:lnTo>
                  <a:lnTo>
                    <a:pt x="523113" y="44450"/>
                  </a:lnTo>
                  <a:lnTo>
                    <a:pt x="472313" y="44450"/>
                  </a:lnTo>
                  <a:lnTo>
                    <a:pt x="472313" y="31750"/>
                  </a:lnTo>
                  <a:lnTo>
                    <a:pt x="523113" y="31750"/>
                  </a:lnTo>
                  <a:lnTo>
                    <a:pt x="459613" y="0"/>
                  </a:lnTo>
                  <a:close/>
                </a:path>
                <a:path w="535940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40" h="76200">
                  <a:moveTo>
                    <a:pt x="459613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3" y="44450"/>
                  </a:lnTo>
                  <a:lnTo>
                    <a:pt x="459613" y="31750"/>
                  </a:lnTo>
                  <a:close/>
                </a:path>
                <a:path w="535940" h="76200">
                  <a:moveTo>
                    <a:pt x="523113" y="31750"/>
                  </a:moveTo>
                  <a:lnTo>
                    <a:pt x="472313" y="31750"/>
                  </a:lnTo>
                  <a:lnTo>
                    <a:pt x="472313" y="44450"/>
                  </a:lnTo>
                  <a:lnTo>
                    <a:pt x="523113" y="44450"/>
                  </a:lnTo>
                  <a:lnTo>
                    <a:pt x="535813" y="38100"/>
                  </a:lnTo>
                  <a:lnTo>
                    <a:pt x="523113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9" name="object 29"/>
            <p:cNvSpPr/>
            <p:nvPr/>
          </p:nvSpPr>
          <p:spPr>
            <a:xfrm>
              <a:off x="7274052" y="3017519"/>
              <a:ext cx="76200" cy="1892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0" name="object 30"/>
            <p:cNvSpPr/>
            <p:nvPr/>
          </p:nvSpPr>
          <p:spPr>
            <a:xfrm>
              <a:off x="8036052" y="3017519"/>
              <a:ext cx="76200" cy="1892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1" name="object 31"/>
            <p:cNvSpPr/>
            <p:nvPr/>
          </p:nvSpPr>
          <p:spPr>
            <a:xfrm>
              <a:off x="8723376" y="3025140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2" name="object 32"/>
            <p:cNvSpPr/>
            <p:nvPr/>
          </p:nvSpPr>
          <p:spPr>
            <a:xfrm>
              <a:off x="9409176" y="3023616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3" name="object 33"/>
            <p:cNvSpPr/>
            <p:nvPr/>
          </p:nvSpPr>
          <p:spPr>
            <a:xfrm>
              <a:off x="10096500" y="3025140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4" name="object 34"/>
            <p:cNvSpPr/>
            <p:nvPr/>
          </p:nvSpPr>
          <p:spPr>
            <a:xfrm>
              <a:off x="10783823" y="3025140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5" name="object 35"/>
            <p:cNvSpPr/>
            <p:nvPr/>
          </p:nvSpPr>
          <p:spPr>
            <a:xfrm>
              <a:off x="7085076" y="2514600"/>
              <a:ext cx="3957954" cy="1286510"/>
            </a:xfrm>
            <a:custGeom>
              <a:avLst/>
              <a:gdLst/>
              <a:ahLst/>
              <a:cxnLst/>
              <a:rect l="l" t="t" r="r" b="b"/>
              <a:pathLst>
                <a:path w="3957954" h="1286510">
                  <a:moveTo>
                    <a:pt x="3743452" y="0"/>
                  </a:moveTo>
                  <a:lnTo>
                    <a:pt x="214375" y="0"/>
                  </a:lnTo>
                  <a:lnTo>
                    <a:pt x="165231" y="5663"/>
                  </a:lnTo>
                  <a:lnTo>
                    <a:pt x="120113" y="21795"/>
                  </a:lnTo>
                  <a:lnTo>
                    <a:pt x="80308" y="47106"/>
                  </a:lnTo>
                  <a:lnTo>
                    <a:pt x="47106" y="80308"/>
                  </a:lnTo>
                  <a:lnTo>
                    <a:pt x="21795" y="120113"/>
                  </a:lnTo>
                  <a:lnTo>
                    <a:pt x="5663" y="165231"/>
                  </a:lnTo>
                  <a:lnTo>
                    <a:pt x="0" y="214375"/>
                  </a:lnTo>
                  <a:lnTo>
                    <a:pt x="0" y="1071879"/>
                  </a:lnTo>
                  <a:lnTo>
                    <a:pt x="5663" y="1121024"/>
                  </a:lnTo>
                  <a:lnTo>
                    <a:pt x="21795" y="1166142"/>
                  </a:lnTo>
                  <a:lnTo>
                    <a:pt x="47106" y="1205947"/>
                  </a:lnTo>
                  <a:lnTo>
                    <a:pt x="80308" y="1239149"/>
                  </a:lnTo>
                  <a:lnTo>
                    <a:pt x="120113" y="1264460"/>
                  </a:lnTo>
                  <a:lnTo>
                    <a:pt x="165231" y="1280592"/>
                  </a:lnTo>
                  <a:lnTo>
                    <a:pt x="214375" y="1286256"/>
                  </a:lnTo>
                  <a:lnTo>
                    <a:pt x="3743452" y="1286256"/>
                  </a:lnTo>
                  <a:lnTo>
                    <a:pt x="3792596" y="1280592"/>
                  </a:lnTo>
                  <a:lnTo>
                    <a:pt x="3837714" y="1264460"/>
                  </a:lnTo>
                  <a:lnTo>
                    <a:pt x="3877519" y="1239149"/>
                  </a:lnTo>
                  <a:lnTo>
                    <a:pt x="3910721" y="1205947"/>
                  </a:lnTo>
                  <a:lnTo>
                    <a:pt x="3936032" y="1166142"/>
                  </a:lnTo>
                  <a:lnTo>
                    <a:pt x="3952164" y="1121024"/>
                  </a:lnTo>
                  <a:lnTo>
                    <a:pt x="3957828" y="1071879"/>
                  </a:lnTo>
                  <a:lnTo>
                    <a:pt x="3957828" y="214375"/>
                  </a:lnTo>
                  <a:lnTo>
                    <a:pt x="3952164" y="165231"/>
                  </a:lnTo>
                  <a:lnTo>
                    <a:pt x="3936032" y="120113"/>
                  </a:lnTo>
                  <a:lnTo>
                    <a:pt x="3910721" y="80308"/>
                  </a:lnTo>
                  <a:lnTo>
                    <a:pt x="3877519" y="47106"/>
                  </a:lnTo>
                  <a:lnTo>
                    <a:pt x="3837714" y="21795"/>
                  </a:lnTo>
                  <a:lnTo>
                    <a:pt x="3792596" y="5663"/>
                  </a:lnTo>
                  <a:lnTo>
                    <a:pt x="3743452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6" name="object 36"/>
            <p:cNvSpPr/>
            <p:nvPr/>
          </p:nvSpPr>
          <p:spPr>
            <a:xfrm>
              <a:off x="7085076" y="2514600"/>
              <a:ext cx="3957954" cy="1286510"/>
            </a:xfrm>
            <a:custGeom>
              <a:avLst/>
              <a:gdLst/>
              <a:ahLst/>
              <a:cxnLst/>
              <a:rect l="l" t="t" r="r" b="b"/>
              <a:pathLst>
                <a:path w="3957954" h="1286510">
                  <a:moveTo>
                    <a:pt x="0" y="214375"/>
                  </a:moveTo>
                  <a:lnTo>
                    <a:pt x="5663" y="165231"/>
                  </a:lnTo>
                  <a:lnTo>
                    <a:pt x="21795" y="120113"/>
                  </a:lnTo>
                  <a:lnTo>
                    <a:pt x="47106" y="80308"/>
                  </a:lnTo>
                  <a:lnTo>
                    <a:pt x="80308" y="47106"/>
                  </a:lnTo>
                  <a:lnTo>
                    <a:pt x="120113" y="21795"/>
                  </a:lnTo>
                  <a:lnTo>
                    <a:pt x="165231" y="5663"/>
                  </a:lnTo>
                  <a:lnTo>
                    <a:pt x="214375" y="0"/>
                  </a:lnTo>
                  <a:lnTo>
                    <a:pt x="3743452" y="0"/>
                  </a:lnTo>
                  <a:lnTo>
                    <a:pt x="3792596" y="5663"/>
                  </a:lnTo>
                  <a:lnTo>
                    <a:pt x="3837714" y="21795"/>
                  </a:lnTo>
                  <a:lnTo>
                    <a:pt x="3877519" y="47106"/>
                  </a:lnTo>
                  <a:lnTo>
                    <a:pt x="3910721" y="80308"/>
                  </a:lnTo>
                  <a:lnTo>
                    <a:pt x="3936032" y="120113"/>
                  </a:lnTo>
                  <a:lnTo>
                    <a:pt x="3952164" y="165231"/>
                  </a:lnTo>
                  <a:lnTo>
                    <a:pt x="3957828" y="214375"/>
                  </a:lnTo>
                  <a:lnTo>
                    <a:pt x="3957828" y="1071879"/>
                  </a:lnTo>
                  <a:lnTo>
                    <a:pt x="3952164" y="1121024"/>
                  </a:lnTo>
                  <a:lnTo>
                    <a:pt x="3936032" y="1166142"/>
                  </a:lnTo>
                  <a:lnTo>
                    <a:pt x="3910721" y="1205947"/>
                  </a:lnTo>
                  <a:lnTo>
                    <a:pt x="3877519" y="1239149"/>
                  </a:lnTo>
                  <a:lnTo>
                    <a:pt x="3837714" y="1264460"/>
                  </a:lnTo>
                  <a:lnTo>
                    <a:pt x="3792596" y="1280592"/>
                  </a:lnTo>
                  <a:lnTo>
                    <a:pt x="3743452" y="1286256"/>
                  </a:lnTo>
                  <a:lnTo>
                    <a:pt x="214375" y="1286256"/>
                  </a:lnTo>
                  <a:lnTo>
                    <a:pt x="165231" y="1280592"/>
                  </a:lnTo>
                  <a:lnTo>
                    <a:pt x="120113" y="1264460"/>
                  </a:lnTo>
                  <a:lnTo>
                    <a:pt x="80308" y="1239149"/>
                  </a:lnTo>
                  <a:lnTo>
                    <a:pt x="47106" y="1205947"/>
                  </a:lnTo>
                  <a:lnTo>
                    <a:pt x="21795" y="1166142"/>
                  </a:lnTo>
                  <a:lnTo>
                    <a:pt x="5663" y="1121024"/>
                  </a:lnTo>
                  <a:lnTo>
                    <a:pt x="0" y="1071879"/>
                  </a:lnTo>
                  <a:lnTo>
                    <a:pt x="0" y="214375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7" name="object 37"/>
            <p:cNvSpPr/>
            <p:nvPr/>
          </p:nvSpPr>
          <p:spPr>
            <a:xfrm>
              <a:off x="7237476" y="3892308"/>
              <a:ext cx="3659504" cy="489584"/>
            </a:xfrm>
            <a:custGeom>
              <a:avLst/>
              <a:gdLst/>
              <a:ahLst/>
              <a:cxnLst/>
              <a:rect l="l" t="t" r="r" b="b"/>
              <a:pathLst>
                <a:path w="3659504" h="489585">
                  <a:moveTo>
                    <a:pt x="150876" y="1524"/>
                  </a:moveTo>
                  <a:lnTo>
                    <a:pt x="0" y="1524"/>
                  </a:lnTo>
                  <a:lnTo>
                    <a:pt x="0" y="483095"/>
                  </a:lnTo>
                  <a:lnTo>
                    <a:pt x="150876" y="483095"/>
                  </a:lnTo>
                  <a:lnTo>
                    <a:pt x="150876" y="1524"/>
                  </a:lnTo>
                  <a:close/>
                </a:path>
                <a:path w="3659504" h="489585">
                  <a:moveTo>
                    <a:pt x="912876" y="0"/>
                  </a:moveTo>
                  <a:lnTo>
                    <a:pt x="762000" y="0"/>
                  </a:lnTo>
                  <a:lnTo>
                    <a:pt x="762000" y="481571"/>
                  </a:lnTo>
                  <a:lnTo>
                    <a:pt x="912876" y="481571"/>
                  </a:lnTo>
                  <a:lnTo>
                    <a:pt x="912876" y="0"/>
                  </a:lnTo>
                  <a:close/>
                </a:path>
                <a:path w="3659504" h="489585">
                  <a:moveTo>
                    <a:pt x="1598676" y="7607"/>
                  </a:moveTo>
                  <a:lnTo>
                    <a:pt x="1447800" y="7607"/>
                  </a:lnTo>
                  <a:lnTo>
                    <a:pt x="1447800" y="489191"/>
                  </a:lnTo>
                  <a:lnTo>
                    <a:pt x="1598676" y="489191"/>
                  </a:lnTo>
                  <a:lnTo>
                    <a:pt x="1598676" y="7607"/>
                  </a:lnTo>
                  <a:close/>
                </a:path>
                <a:path w="3659504" h="489585">
                  <a:moveTo>
                    <a:pt x="2286000" y="7607"/>
                  </a:moveTo>
                  <a:lnTo>
                    <a:pt x="2135124" y="7607"/>
                  </a:lnTo>
                  <a:lnTo>
                    <a:pt x="2135124" y="489191"/>
                  </a:lnTo>
                  <a:lnTo>
                    <a:pt x="2286000" y="489191"/>
                  </a:lnTo>
                  <a:lnTo>
                    <a:pt x="2286000" y="7607"/>
                  </a:lnTo>
                  <a:close/>
                </a:path>
                <a:path w="3659504" h="489585">
                  <a:moveTo>
                    <a:pt x="2971800" y="7607"/>
                  </a:moveTo>
                  <a:lnTo>
                    <a:pt x="2822448" y="7607"/>
                  </a:lnTo>
                  <a:lnTo>
                    <a:pt x="2822448" y="489191"/>
                  </a:lnTo>
                  <a:lnTo>
                    <a:pt x="2971800" y="489191"/>
                  </a:lnTo>
                  <a:lnTo>
                    <a:pt x="2971800" y="7607"/>
                  </a:lnTo>
                  <a:close/>
                </a:path>
                <a:path w="3659504" h="489585">
                  <a:moveTo>
                    <a:pt x="3659124" y="7607"/>
                  </a:moveTo>
                  <a:lnTo>
                    <a:pt x="3508248" y="7607"/>
                  </a:lnTo>
                  <a:lnTo>
                    <a:pt x="3508248" y="489191"/>
                  </a:lnTo>
                  <a:lnTo>
                    <a:pt x="3659124" y="489191"/>
                  </a:lnTo>
                  <a:lnTo>
                    <a:pt x="3659124" y="7607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6388989" y="2928652"/>
            <a:ext cx="820103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pc="19" dirty="0">
                <a:latin typeface="Calibri"/>
                <a:cs typeface="Calibri"/>
              </a:rPr>
              <a:t>Dec</a:t>
            </a:r>
            <a:r>
              <a:rPr spc="11" dirty="0">
                <a:latin typeface="Calibri"/>
                <a:cs typeface="Calibri"/>
              </a:rPr>
              <a:t>o</a:t>
            </a:r>
            <a:r>
              <a:rPr spc="15" dirty="0">
                <a:latin typeface="Calibri"/>
                <a:cs typeface="Calibri"/>
              </a:rPr>
              <a:t>der</a:t>
            </a:r>
            <a:endParaRPr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5625275" y="3202972"/>
            <a:ext cx="2347436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pc="19" dirty="0">
                <a:latin typeface="Calibri"/>
                <a:cs typeface="Calibri"/>
              </a:rPr>
              <a:t>(Transformer, LSTM, </a:t>
            </a:r>
            <a:r>
              <a:rPr spc="-4" dirty="0">
                <a:latin typeface="Calibri"/>
                <a:cs typeface="Calibri"/>
              </a:rPr>
              <a:t>++</a:t>
            </a:r>
            <a:r>
              <a:rPr spc="-221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)</a:t>
            </a:r>
            <a:endParaRPr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334476" y="4209097"/>
            <a:ext cx="1318260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560070" algn="l"/>
                <a:tab pos="1163003" algn="l"/>
              </a:tabLst>
            </a:pPr>
            <a:r>
              <a:rPr sz="2025" baseline="1543" dirty="0">
                <a:latin typeface="Calibri"/>
                <a:cs typeface="Calibri"/>
              </a:rPr>
              <a:t>I</a:t>
            </a:r>
            <a:r>
              <a:rPr sz="2025" spc="-33" baseline="1543" dirty="0">
                <a:latin typeface="Calibri"/>
                <a:cs typeface="Calibri"/>
              </a:rPr>
              <a:t>r</a:t>
            </a:r>
            <a:r>
              <a:rPr sz="2025" spc="-5" baseline="1543" dirty="0">
                <a:latin typeface="Calibri"/>
                <a:cs typeface="Calibri"/>
              </a:rPr>
              <a:t>o</a:t>
            </a:r>
            <a:r>
              <a:rPr sz="2025" baseline="1543" dirty="0">
                <a:latin typeface="Calibri"/>
                <a:cs typeface="Calibri"/>
              </a:rPr>
              <a:t>h	</a:t>
            </a:r>
            <a:r>
              <a:rPr sz="2025" spc="-11" baseline="1543" dirty="0">
                <a:latin typeface="Calibri"/>
                <a:cs typeface="Calibri"/>
              </a:rPr>
              <a:t>g</a:t>
            </a:r>
            <a:r>
              <a:rPr sz="2025" spc="-5" baseline="1543" dirty="0">
                <a:latin typeface="Calibri"/>
                <a:cs typeface="Calibri"/>
              </a:rPr>
              <a:t>oe</a:t>
            </a:r>
            <a:r>
              <a:rPr sz="2025" baseline="1543" dirty="0">
                <a:latin typeface="Calibri"/>
                <a:cs typeface="Calibri"/>
              </a:rPr>
              <a:t>s	</a:t>
            </a:r>
            <a:r>
              <a:rPr sz="1350" spc="-11" dirty="0">
                <a:latin typeface="Calibri"/>
                <a:cs typeface="Calibri"/>
              </a:rPr>
              <a:t>to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889147" y="4222337"/>
            <a:ext cx="396240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dirty="0">
                <a:latin typeface="Calibri"/>
                <a:cs typeface="Calibri"/>
              </a:rPr>
              <a:t>ma</a:t>
            </a:r>
            <a:r>
              <a:rPr sz="1350" spc="-45" dirty="0">
                <a:latin typeface="Calibri"/>
                <a:cs typeface="Calibri"/>
              </a:rPr>
              <a:t>k</a:t>
            </a:r>
            <a:r>
              <a:rPr sz="1350" dirty="0">
                <a:latin typeface="Calibri"/>
                <a:cs typeface="Calibri"/>
              </a:rPr>
              <a:t>e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7423595" y="4227766"/>
            <a:ext cx="815340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582454" algn="l"/>
              </a:tabLst>
            </a:pPr>
            <a:r>
              <a:rPr sz="2025" spc="-33" baseline="1543" dirty="0">
                <a:latin typeface="Calibri"/>
                <a:cs typeface="Calibri"/>
              </a:rPr>
              <a:t>t</a:t>
            </a:r>
            <a:r>
              <a:rPr sz="2025" baseline="1543" dirty="0">
                <a:latin typeface="Calibri"/>
                <a:cs typeface="Calibri"/>
              </a:rPr>
              <a:t>a</a:t>
            </a:r>
            <a:r>
              <a:rPr sz="2025" spc="-23" baseline="1543" dirty="0">
                <a:latin typeface="Calibri"/>
                <a:cs typeface="Calibri"/>
              </a:rPr>
              <a:t>s</a:t>
            </a:r>
            <a:r>
              <a:rPr sz="2025" baseline="1543" dirty="0">
                <a:latin typeface="Calibri"/>
                <a:cs typeface="Calibri"/>
              </a:rPr>
              <a:t>ty	</a:t>
            </a:r>
            <a:r>
              <a:rPr sz="1350" spc="-23" dirty="0">
                <a:latin typeface="Calibri"/>
                <a:cs typeface="Calibri"/>
              </a:rPr>
              <a:t>t</a:t>
            </a:r>
            <a:r>
              <a:rPr sz="1350" dirty="0">
                <a:latin typeface="Calibri"/>
                <a:cs typeface="Calibri"/>
              </a:rPr>
              <a:t>ea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43" name="object 43"/>
          <p:cNvGrpSpPr/>
          <p:nvPr/>
        </p:nvGrpSpPr>
        <p:grpSpPr>
          <a:xfrm>
            <a:off x="5455539" y="2647187"/>
            <a:ext cx="2693194" cy="1135380"/>
            <a:chOff x="7274052" y="2386583"/>
            <a:chExt cx="3590925" cy="1513840"/>
          </a:xfrm>
        </p:grpSpPr>
        <p:sp>
          <p:nvSpPr>
            <p:cNvPr id="44" name="object 44"/>
            <p:cNvSpPr/>
            <p:nvPr/>
          </p:nvSpPr>
          <p:spPr>
            <a:xfrm>
              <a:off x="7274052" y="3703319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5" name="object 45"/>
            <p:cNvSpPr/>
            <p:nvPr/>
          </p:nvSpPr>
          <p:spPr>
            <a:xfrm>
              <a:off x="8036052" y="3701795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6" name="object 46"/>
            <p:cNvSpPr/>
            <p:nvPr/>
          </p:nvSpPr>
          <p:spPr>
            <a:xfrm>
              <a:off x="8723376" y="3710939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7" name="object 47"/>
            <p:cNvSpPr/>
            <p:nvPr/>
          </p:nvSpPr>
          <p:spPr>
            <a:xfrm>
              <a:off x="9409176" y="3709416"/>
              <a:ext cx="76200" cy="1892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8" name="object 48"/>
            <p:cNvSpPr/>
            <p:nvPr/>
          </p:nvSpPr>
          <p:spPr>
            <a:xfrm>
              <a:off x="10096500" y="3710939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9" name="object 49"/>
            <p:cNvSpPr/>
            <p:nvPr/>
          </p:nvSpPr>
          <p:spPr>
            <a:xfrm>
              <a:off x="10783823" y="3710939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0" name="object 50"/>
            <p:cNvSpPr/>
            <p:nvPr/>
          </p:nvSpPr>
          <p:spPr>
            <a:xfrm>
              <a:off x="7280148" y="2388107"/>
              <a:ext cx="76200" cy="1892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1" name="object 51"/>
            <p:cNvSpPr/>
            <p:nvPr/>
          </p:nvSpPr>
          <p:spPr>
            <a:xfrm>
              <a:off x="8042148" y="2386583"/>
              <a:ext cx="76200" cy="1892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2" name="object 52"/>
            <p:cNvSpPr/>
            <p:nvPr/>
          </p:nvSpPr>
          <p:spPr>
            <a:xfrm>
              <a:off x="8729472" y="2394203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3" name="object 53"/>
            <p:cNvSpPr/>
            <p:nvPr/>
          </p:nvSpPr>
          <p:spPr>
            <a:xfrm>
              <a:off x="9415272" y="2392679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4" name="object 54"/>
            <p:cNvSpPr/>
            <p:nvPr/>
          </p:nvSpPr>
          <p:spPr>
            <a:xfrm>
              <a:off x="10102596" y="2394203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5" name="object 55"/>
            <p:cNvSpPr/>
            <p:nvPr/>
          </p:nvSpPr>
          <p:spPr>
            <a:xfrm>
              <a:off x="10788396" y="2394203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5353430" y="2381154"/>
            <a:ext cx="341948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8" dirty="0">
                <a:latin typeface="Calibri"/>
                <a:cs typeface="Calibri"/>
              </a:rPr>
              <a:t>g</a:t>
            </a:r>
            <a:r>
              <a:rPr sz="1350" spc="-4" dirty="0">
                <a:latin typeface="Calibri"/>
                <a:cs typeface="Calibri"/>
              </a:rPr>
              <a:t>oes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3" name="Title 62">
            <a:extLst>
              <a:ext uri="{FF2B5EF4-FFF2-40B4-BE49-F238E27FC236}">
                <a16:creationId xmlns:a16="http://schemas.microsoft.com/office/drawing/2014/main" id="{34F9E717-99E3-4E6D-B7FA-C75DDDDFF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984885"/>
          </a:xfrm>
        </p:spPr>
        <p:txBody>
          <a:bodyPr/>
          <a:lstStyle/>
          <a:p>
            <a:r>
              <a:rPr lang="en-US" sz="3200" b="0" spc="-4" dirty="0">
                <a:latin typeface="Calibri"/>
                <a:cs typeface="Calibri"/>
              </a:rPr>
              <a:t>Pretraining through </a:t>
            </a:r>
            <a:r>
              <a:rPr lang="en-US" sz="3200" b="0" dirty="0">
                <a:latin typeface="Calibri"/>
                <a:cs typeface="Calibri"/>
              </a:rPr>
              <a:t>language modeling </a:t>
            </a:r>
            <a:br>
              <a:rPr lang="en-US" sz="3200" b="0" dirty="0">
                <a:latin typeface="Calibri"/>
                <a:cs typeface="Calibri"/>
              </a:rPr>
            </a:br>
            <a:r>
              <a:rPr lang="en-US" sz="3200" b="0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4"/>
              </a:rPr>
              <a:t>[Dai and </a:t>
            </a:r>
            <a:r>
              <a:rPr lang="en-US" sz="3200" b="0" u="heavy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4"/>
              </a:rPr>
              <a:t>Le,</a:t>
            </a:r>
            <a:r>
              <a:rPr lang="en-US" sz="3200" b="0" u="heavy" spc="75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4"/>
              </a:rPr>
              <a:t> </a:t>
            </a:r>
            <a:r>
              <a:rPr lang="en-US" sz="3200" b="0" u="heavy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4"/>
              </a:rPr>
              <a:t>2015]</a:t>
            </a:r>
            <a:endParaRPr lang="en-US" dirty="0"/>
          </a:p>
        </p:txBody>
      </p:sp>
      <p:sp>
        <p:nvSpPr>
          <p:cNvPr id="57" name="object 57"/>
          <p:cNvSpPr txBox="1"/>
          <p:nvPr/>
        </p:nvSpPr>
        <p:spPr>
          <a:xfrm>
            <a:off x="5956459" y="2385251"/>
            <a:ext cx="16430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11" dirty="0">
                <a:latin typeface="Calibri"/>
                <a:cs typeface="Calibri"/>
              </a:rPr>
              <a:t>to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357175" y="2398776"/>
            <a:ext cx="396240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dirty="0">
                <a:latin typeface="Calibri"/>
                <a:cs typeface="Calibri"/>
              </a:rPr>
              <a:t>ma</a:t>
            </a:r>
            <a:r>
              <a:rPr sz="1350" spc="-45" dirty="0">
                <a:latin typeface="Calibri"/>
                <a:cs typeface="Calibri"/>
              </a:rPr>
              <a:t>k</a:t>
            </a:r>
            <a:r>
              <a:rPr sz="1350" dirty="0">
                <a:latin typeface="Calibri"/>
                <a:cs typeface="Calibri"/>
              </a:rPr>
              <a:t>e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6891433" y="2398776"/>
            <a:ext cx="356711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23" dirty="0">
                <a:latin typeface="Calibri"/>
                <a:cs typeface="Calibri"/>
              </a:rPr>
              <a:t>t</a:t>
            </a:r>
            <a:r>
              <a:rPr sz="1350" dirty="0">
                <a:latin typeface="Calibri"/>
                <a:cs typeface="Calibri"/>
              </a:rPr>
              <a:t>a</a:t>
            </a:r>
            <a:r>
              <a:rPr sz="1350" spc="-15" dirty="0">
                <a:latin typeface="Calibri"/>
                <a:cs typeface="Calibri"/>
              </a:rPr>
              <a:t>s</a:t>
            </a:r>
            <a:r>
              <a:rPr sz="1350" dirty="0">
                <a:latin typeface="Calibri"/>
                <a:cs typeface="Calibri"/>
              </a:rPr>
              <a:t>ty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465027" y="2406968"/>
            <a:ext cx="795338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485299" algn="l"/>
              </a:tabLst>
            </a:pPr>
            <a:r>
              <a:rPr sz="2025" spc="-33" baseline="1543" dirty="0">
                <a:latin typeface="Calibri"/>
                <a:cs typeface="Calibri"/>
              </a:rPr>
              <a:t>t</a:t>
            </a:r>
            <a:r>
              <a:rPr sz="2025" baseline="1543" dirty="0">
                <a:latin typeface="Calibri"/>
                <a:cs typeface="Calibri"/>
              </a:rPr>
              <a:t>ea	</a:t>
            </a:r>
            <a:r>
              <a:rPr sz="1350" spc="-4" dirty="0">
                <a:latin typeface="Calibri"/>
                <a:cs typeface="Calibri"/>
              </a:rPr>
              <a:t>END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C676544-59A5-4967-A7B7-C21AB0278B39}"/>
              </a:ext>
            </a:extLst>
          </p:cNvPr>
          <p:cNvSpPr txBox="1"/>
          <p:nvPr/>
        </p:nvSpPr>
        <p:spPr>
          <a:xfrm>
            <a:off x="0" y="6581001"/>
            <a:ext cx="930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Hewitt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63779" y="1724597"/>
            <a:ext cx="7071360" cy="27555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725" dirty="0">
                <a:latin typeface="Calibri"/>
                <a:cs typeface="Calibri"/>
              </a:rPr>
              <a:t>Pretraining can improve NLP applications </a:t>
            </a:r>
            <a:r>
              <a:rPr sz="1725" spc="-4" dirty="0">
                <a:latin typeface="Calibri"/>
                <a:cs typeface="Calibri"/>
              </a:rPr>
              <a:t>by serving </a:t>
            </a:r>
            <a:r>
              <a:rPr sz="1725" dirty="0">
                <a:latin typeface="Calibri"/>
                <a:cs typeface="Calibri"/>
              </a:rPr>
              <a:t>as parameter</a:t>
            </a:r>
            <a:r>
              <a:rPr sz="1725" spc="-19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initialization.</a:t>
            </a:r>
            <a:endParaRPr sz="1725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08517" y="3504295"/>
            <a:ext cx="2975609" cy="1403985"/>
            <a:chOff x="944689" y="3529393"/>
            <a:chExt cx="3967479" cy="1871980"/>
          </a:xfrm>
        </p:grpSpPr>
        <p:sp>
          <p:nvSpPr>
            <p:cNvPr id="5" name="object 5"/>
            <p:cNvSpPr/>
            <p:nvPr/>
          </p:nvSpPr>
          <p:spPr>
            <a:xfrm>
              <a:off x="1101852" y="3553967"/>
              <a:ext cx="913130" cy="483234"/>
            </a:xfrm>
            <a:custGeom>
              <a:avLst/>
              <a:gdLst/>
              <a:ahLst/>
              <a:cxnLst/>
              <a:rect l="l" t="t" r="r" b="b"/>
              <a:pathLst>
                <a:path w="913130" h="483235">
                  <a:moveTo>
                    <a:pt x="150876" y="1524"/>
                  </a:moveTo>
                  <a:lnTo>
                    <a:pt x="0" y="1524"/>
                  </a:lnTo>
                  <a:lnTo>
                    <a:pt x="0" y="483108"/>
                  </a:lnTo>
                  <a:lnTo>
                    <a:pt x="150876" y="483108"/>
                  </a:lnTo>
                  <a:lnTo>
                    <a:pt x="150876" y="1524"/>
                  </a:lnTo>
                  <a:close/>
                </a:path>
                <a:path w="913130" h="483235">
                  <a:moveTo>
                    <a:pt x="912876" y="0"/>
                  </a:moveTo>
                  <a:lnTo>
                    <a:pt x="762000" y="0"/>
                  </a:lnTo>
                  <a:lnTo>
                    <a:pt x="762000" y="483108"/>
                  </a:lnTo>
                  <a:lnTo>
                    <a:pt x="912876" y="483108"/>
                  </a:lnTo>
                  <a:lnTo>
                    <a:pt x="912876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1252728" y="3756786"/>
              <a:ext cx="611505" cy="77470"/>
            </a:xfrm>
            <a:custGeom>
              <a:avLst/>
              <a:gdLst/>
              <a:ahLst/>
              <a:cxnLst/>
              <a:rect l="l" t="t" r="r" b="b"/>
              <a:pathLst>
                <a:path w="611505" h="77470">
                  <a:moveTo>
                    <a:pt x="76072" y="1143"/>
                  </a:moveTo>
                  <a:lnTo>
                    <a:pt x="0" y="39369"/>
                  </a:lnTo>
                  <a:lnTo>
                    <a:pt x="76327" y="77343"/>
                  </a:lnTo>
                  <a:lnTo>
                    <a:pt x="76221" y="45593"/>
                  </a:lnTo>
                  <a:lnTo>
                    <a:pt x="63500" y="45593"/>
                  </a:lnTo>
                  <a:lnTo>
                    <a:pt x="63500" y="32893"/>
                  </a:lnTo>
                  <a:lnTo>
                    <a:pt x="76178" y="32863"/>
                  </a:lnTo>
                  <a:lnTo>
                    <a:pt x="76072" y="1143"/>
                  </a:lnTo>
                  <a:close/>
                </a:path>
                <a:path w="611505" h="77470">
                  <a:moveTo>
                    <a:pt x="598742" y="31750"/>
                  </a:moveTo>
                  <a:lnTo>
                    <a:pt x="547751" y="31750"/>
                  </a:lnTo>
                  <a:lnTo>
                    <a:pt x="547751" y="44450"/>
                  </a:lnTo>
                  <a:lnTo>
                    <a:pt x="534998" y="44480"/>
                  </a:lnTo>
                  <a:lnTo>
                    <a:pt x="535051" y="76200"/>
                  </a:lnTo>
                  <a:lnTo>
                    <a:pt x="611251" y="37973"/>
                  </a:lnTo>
                  <a:lnTo>
                    <a:pt x="598742" y="31750"/>
                  </a:lnTo>
                  <a:close/>
                </a:path>
                <a:path w="611505" h="77470">
                  <a:moveTo>
                    <a:pt x="76178" y="32863"/>
                  </a:moveTo>
                  <a:lnTo>
                    <a:pt x="63500" y="32893"/>
                  </a:lnTo>
                  <a:lnTo>
                    <a:pt x="63500" y="45593"/>
                  </a:lnTo>
                  <a:lnTo>
                    <a:pt x="76221" y="45562"/>
                  </a:lnTo>
                  <a:lnTo>
                    <a:pt x="76178" y="32863"/>
                  </a:lnTo>
                  <a:close/>
                </a:path>
                <a:path w="611505" h="77470">
                  <a:moveTo>
                    <a:pt x="76221" y="45562"/>
                  </a:moveTo>
                  <a:lnTo>
                    <a:pt x="63500" y="45593"/>
                  </a:lnTo>
                  <a:lnTo>
                    <a:pt x="76221" y="45593"/>
                  </a:lnTo>
                  <a:close/>
                </a:path>
                <a:path w="611505" h="77470">
                  <a:moveTo>
                    <a:pt x="534976" y="31780"/>
                  </a:moveTo>
                  <a:lnTo>
                    <a:pt x="76178" y="32863"/>
                  </a:lnTo>
                  <a:lnTo>
                    <a:pt x="76221" y="45562"/>
                  </a:lnTo>
                  <a:lnTo>
                    <a:pt x="534998" y="44480"/>
                  </a:lnTo>
                  <a:lnTo>
                    <a:pt x="534976" y="31780"/>
                  </a:lnTo>
                  <a:close/>
                </a:path>
                <a:path w="611505" h="77470">
                  <a:moveTo>
                    <a:pt x="547751" y="31750"/>
                  </a:moveTo>
                  <a:lnTo>
                    <a:pt x="534976" y="31780"/>
                  </a:lnTo>
                  <a:lnTo>
                    <a:pt x="534998" y="44480"/>
                  </a:lnTo>
                  <a:lnTo>
                    <a:pt x="547751" y="44450"/>
                  </a:lnTo>
                  <a:lnTo>
                    <a:pt x="547751" y="31750"/>
                  </a:lnTo>
                  <a:close/>
                </a:path>
                <a:path w="611505" h="77470">
                  <a:moveTo>
                    <a:pt x="534923" y="0"/>
                  </a:moveTo>
                  <a:lnTo>
                    <a:pt x="534976" y="31780"/>
                  </a:lnTo>
                  <a:lnTo>
                    <a:pt x="598742" y="31750"/>
                  </a:lnTo>
                  <a:lnTo>
                    <a:pt x="5349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" name="object 7"/>
            <p:cNvSpPr/>
            <p:nvPr/>
          </p:nvSpPr>
          <p:spPr>
            <a:xfrm>
              <a:off x="2549652" y="3563111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30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150875" y="481583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2014727" y="3757802"/>
              <a:ext cx="535940" cy="82550"/>
            </a:xfrm>
            <a:custGeom>
              <a:avLst/>
              <a:gdLst/>
              <a:ahLst/>
              <a:cxnLst/>
              <a:rect l="l" t="t" r="r" b="b"/>
              <a:pathLst>
                <a:path w="535939" h="82550">
                  <a:moveTo>
                    <a:pt x="460248" y="5842"/>
                  </a:moveTo>
                  <a:lnTo>
                    <a:pt x="459717" y="37652"/>
                  </a:lnTo>
                  <a:lnTo>
                    <a:pt x="472440" y="37846"/>
                  </a:lnTo>
                  <a:lnTo>
                    <a:pt x="472186" y="50546"/>
                  </a:lnTo>
                  <a:lnTo>
                    <a:pt x="459502" y="50546"/>
                  </a:lnTo>
                  <a:lnTo>
                    <a:pt x="458978" y="82042"/>
                  </a:lnTo>
                  <a:lnTo>
                    <a:pt x="524685" y="50546"/>
                  </a:lnTo>
                  <a:lnTo>
                    <a:pt x="472186" y="50546"/>
                  </a:lnTo>
                  <a:lnTo>
                    <a:pt x="459506" y="50352"/>
                  </a:lnTo>
                  <a:lnTo>
                    <a:pt x="525087" y="50352"/>
                  </a:lnTo>
                  <a:lnTo>
                    <a:pt x="535813" y="45212"/>
                  </a:lnTo>
                  <a:lnTo>
                    <a:pt x="460248" y="5842"/>
                  </a:lnTo>
                  <a:close/>
                </a:path>
                <a:path w="535939" h="82550">
                  <a:moveTo>
                    <a:pt x="76835" y="0"/>
                  </a:moveTo>
                  <a:lnTo>
                    <a:pt x="0" y="36957"/>
                  </a:lnTo>
                  <a:lnTo>
                    <a:pt x="75565" y="76200"/>
                  </a:lnTo>
                  <a:lnTo>
                    <a:pt x="76093" y="44516"/>
                  </a:lnTo>
                  <a:lnTo>
                    <a:pt x="63373" y="44323"/>
                  </a:lnTo>
                  <a:lnTo>
                    <a:pt x="63627" y="31623"/>
                  </a:lnTo>
                  <a:lnTo>
                    <a:pt x="76307" y="31623"/>
                  </a:lnTo>
                  <a:lnTo>
                    <a:pt x="76835" y="0"/>
                  </a:lnTo>
                  <a:close/>
                </a:path>
                <a:path w="535939" h="82550">
                  <a:moveTo>
                    <a:pt x="459717" y="37652"/>
                  </a:moveTo>
                  <a:lnTo>
                    <a:pt x="459506" y="50352"/>
                  </a:lnTo>
                  <a:lnTo>
                    <a:pt x="472186" y="50546"/>
                  </a:lnTo>
                  <a:lnTo>
                    <a:pt x="472440" y="37846"/>
                  </a:lnTo>
                  <a:lnTo>
                    <a:pt x="459717" y="37652"/>
                  </a:lnTo>
                  <a:close/>
                </a:path>
                <a:path w="535939" h="82550">
                  <a:moveTo>
                    <a:pt x="76304" y="31815"/>
                  </a:moveTo>
                  <a:lnTo>
                    <a:pt x="76093" y="44516"/>
                  </a:lnTo>
                  <a:lnTo>
                    <a:pt x="459506" y="50352"/>
                  </a:lnTo>
                  <a:lnTo>
                    <a:pt x="459717" y="37652"/>
                  </a:lnTo>
                  <a:lnTo>
                    <a:pt x="76304" y="31815"/>
                  </a:lnTo>
                  <a:close/>
                </a:path>
                <a:path w="535939" h="82550">
                  <a:moveTo>
                    <a:pt x="63627" y="31623"/>
                  </a:moveTo>
                  <a:lnTo>
                    <a:pt x="63373" y="44323"/>
                  </a:lnTo>
                  <a:lnTo>
                    <a:pt x="76093" y="44516"/>
                  </a:lnTo>
                  <a:lnTo>
                    <a:pt x="76304" y="31815"/>
                  </a:lnTo>
                  <a:lnTo>
                    <a:pt x="63627" y="31623"/>
                  </a:lnTo>
                  <a:close/>
                </a:path>
                <a:path w="535939" h="82550">
                  <a:moveTo>
                    <a:pt x="76307" y="31623"/>
                  </a:moveTo>
                  <a:lnTo>
                    <a:pt x="63627" y="31623"/>
                  </a:lnTo>
                  <a:lnTo>
                    <a:pt x="76304" y="31815"/>
                  </a:lnTo>
                  <a:lnTo>
                    <a:pt x="76307" y="31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9"/>
            <p:cNvSpPr/>
            <p:nvPr/>
          </p:nvSpPr>
          <p:spPr>
            <a:xfrm>
              <a:off x="3236975" y="3563111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150875" y="481583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2700528" y="3765803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3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39" h="76200">
                  <a:moveTo>
                    <a:pt x="459613" y="0"/>
                  </a:moveTo>
                  <a:lnTo>
                    <a:pt x="459613" y="76200"/>
                  </a:lnTo>
                  <a:lnTo>
                    <a:pt x="523113" y="44450"/>
                  </a:lnTo>
                  <a:lnTo>
                    <a:pt x="472313" y="44450"/>
                  </a:lnTo>
                  <a:lnTo>
                    <a:pt x="472313" y="31750"/>
                  </a:lnTo>
                  <a:lnTo>
                    <a:pt x="523113" y="31750"/>
                  </a:lnTo>
                  <a:lnTo>
                    <a:pt x="459613" y="0"/>
                  </a:lnTo>
                  <a:close/>
                </a:path>
                <a:path w="535939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39" h="76200">
                  <a:moveTo>
                    <a:pt x="459613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3" y="44450"/>
                  </a:lnTo>
                  <a:lnTo>
                    <a:pt x="459613" y="31750"/>
                  </a:lnTo>
                  <a:close/>
                </a:path>
                <a:path w="535939" h="76200">
                  <a:moveTo>
                    <a:pt x="523113" y="31750"/>
                  </a:moveTo>
                  <a:lnTo>
                    <a:pt x="472313" y="31750"/>
                  </a:lnTo>
                  <a:lnTo>
                    <a:pt x="472313" y="44450"/>
                  </a:lnTo>
                  <a:lnTo>
                    <a:pt x="523113" y="44450"/>
                  </a:lnTo>
                  <a:lnTo>
                    <a:pt x="535813" y="38100"/>
                  </a:lnTo>
                  <a:lnTo>
                    <a:pt x="523113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11"/>
            <p:cNvSpPr/>
            <p:nvPr/>
          </p:nvSpPr>
          <p:spPr>
            <a:xfrm>
              <a:off x="3922775" y="3563111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150875" y="481583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3387852" y="3765803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3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39" h="76200">
                  <a:moveTo>
                    <a:pt x="459613" y="0"/>
                  </a:moveTo>
                  <a:lnTo>
                    <a:pt x="459613" y="76200"/>
                  </a:lnTo>
                  <a:lnTo>
                    <a:pt x="523113" y="44450"/>
                  </a:lnTo>
                  <a:lnTo>
                    <a:pt x="472313" y="44450"/>
                  </a:lnTo>
                  <a:lnTo>
                    <a:pt x="472313" y="31750"/>
                  </a:lnTo>
                  <a:lnTo>
                    <a:pt x="523113" y="31750"/>
                  </a:lnTo>
                  <a:lnTo>
                    <a:pt x="459613" y="0"/>
                  </a:lnTo>
                  <a:close/>
                </a:path>
                <a:path w="535939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39" h="76200">
                  <a:moveTo>
                    <a:pt x="459613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3" y="44450"/>
                  </a:lnTo>
                  <a:lnTo>
                    <a:pt x="459613" y="31750"/>
                  </a:lnTo>
                  <a:close/>
                </a:path>
                <a:path w="535939" h="76200">
                  <a:moveTo>
                    <a:pt x="523113" y="31750"/>
                  </a:moveTo>
                  <a:lnTo>
                    <a:pt x="472313" y="31750"/>
                  </a:lnTo>
                  <a:lnTo>
                    <a:pt x="472313" y="44450"/>
                  </a:lnTo>
                  <a:lnTo>
                    <a:pt x="523113" y="44450"/>
                  </a:lnTo>
                  <a:lnTo>
                    <a:pt x="535813" y="38100"/>
                  </a:lnTo>
                  <a:lnTo>
                    <a:pt x="523113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13"/>
            <p:cNvSpPr/>
            <p:nvPr/>
          </p:nvSpPr>
          <p:spPr>
            <a:xfrm>
              <a:off x="4610099" y="3563111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150875" y="481583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" name="object 14"/>
            <p:cNvSpPr/>
            <p:nvPr/>
          </p:nvSpPr>
          <p:spPr>
            <a:xfrm>
              <a:off x="4073652" y="3765803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3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39" h="76200">
                  <a:moveTo>
                    <a:pt x="459613" y="0"/>
                  </a:moveTo>
                  <a:lnTo>
                    <a:pt x="459613" y="76200"/>
                  </a:lnTo>
                  <a:lnTo>
                    <a:pt x="523113" y="44450"/>
                  </a:lnTo>
                  <a:lnTo>
                    <a:pt x="472313" y="44450"/>
                  </a:lnTo>
                  <a:lnTo>
                    <a:pt x="472313" y="31750"/>
                  </a:lnTo>
                  <a:lnTo>
                    <a:pt x="523113" y="31750"/>
                  </a:lnTo>
                  <a:lnTo>
                    <a:pt x="459613" y="0"/>
                  </a:lnTo>
                  <a:close/>
                </a:path>
                <a:path w="535939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39" h="76200">
                  <a:moveTo>
                    <a:pt x="459613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3" y="44450"/>
                  </a:lnTo>
                  <a:lnTo>
                    <a:pt x="459613" y="31750"/>
                  </a:lnTo>
                  <a:close/>
                </a:path>
                <a:path w="535939" h="76200">
                  <a:moveTo>
                    <a:pt x="523113" y="31750"/>
                  </a:moveTo>
                  <a:lnTo>
                    <a:pt x="472313" y="31750"/>
                  </a:lnTo>
                  <a:lnTo>
                    <a:pt x="472313" y="44450"/>
                  </a:lnTo>
                  <a:lnTo>
                    <a:pt x="523113" y="44450"/>
                  </a:lnTo>
                  <a:lnTo>
                    <a:pt x="535813" y="38100"/>
                  </a:lnTo>
                  <a:lnTo>
                    <a:pt x="523113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101852" y="4226051"/>
              <a:ext cx="913130" cy="483234"/>
            </a:xfrm>
            <a:custGeom>
              <a:avLst/>
              <a:gdLst/>
              <a:ahLst/>
              <a:cxnLst/>
              <a:rect l="l" t="t" r="r" b="b"/>
              <a:pathLst>
                <a:path w="913130" h="483235">
                  <a:moveTo>
                    <a:pt x="150876" y="1524"/>
                  </a:moveTo>
                  <a:lnTo>
                    <a:pt x="0" y="1524"/>
                  </a:lnTo>
                  <a:lnTo>
                    <a:pt x="0" y="483108"/>
                  </a:lnTo>
                  <a:lnTo>
                    <a:pt x="150876" y="483108"/>
                  </a:lnTo>
                  <a:lnTo>
                    <a:pt x="150876" y="1524"/>
                  </a:lnTo>
                  <a:close/>
                </a:path>
                <a:path w="913130" h="483235">
                  <a:moveTo>
                    <a:pt x="912876" y="0"/>
                  </a:moveTo>
                  <a:lnTo>
                    <a:pt x="762000" y="0"/>
                  </a:lnTo>
                  <a:lnTo>
                    <a:pt x="762000" y="481584"/>
                  </a:lnTo>
                  <a:lnTo>
                    <a:pt x="912876" y="481584"/>
                  </a:lnTo>
                  <a:lnTo>
                    <a:pt x="912876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252728" y="4428870"/>
              <a:ext cx="611505" cy="77470"/>
            </a:xfrm>
            <a:custGeom>
              <a:avLst/>
              <a:gdLst/>
              <a:ahLst/>
              <a:cxnLst/>
              <a:rect l="l" t="t" r="r" b="b"/>
              <a:pathLst>
                <a:path w="611505" h="77470">
                  <a:moveTo>
                    <a:pt x="76072" y="1142"/>
                  </a:moveTo>
                  <a:lnTo>
                    <a:pt x="0" y="39369"/>
                  </a:lnTo>
                  <a:lnTo>
                    <a:pt x="76327" y="77342"/>
                  </a:lnTo>
                  <a:lnTo>
                    <a:pt x="76221" y="45592"/>
                  </a:lnTo>
                  <a:lnTo>
                    <a:pt x="63500" y="45592"/>
                  </a:lnTo>
                  <a:lnTo>
                    <a:pt x="63500" y="32892"/>
                  </a:lnTo>
                  <a:lnTo>
                    <a:pt x="76178" y="32863"/>
                  </a:lnTo>
                  <a:lnTo>
                    <a:pt x="76072" y="1142"/>
                  </a:lnTo>
                  <a:close/>
                </a:path>
                <a:path w="611505" h="77470">
                  <a:moveTo>
                    <a:pt x="598742" y="31749"/>
                  </a:moveTo>
                  <a:lnTo>
                    <a:pt x="547751" y="31749"/>
                  </a:lnTo>
                  <a:lnTo>
                    <a:pt x="547751" y="44449"/>
                  </a:lnTo>
                  <a:lnTo>
                    <a:pt x="534998" y="44480"/>
                  </a:lnTo>
                  <a:lnTo>
                    <a:pt x="535051" y="76199"/>
                  </a:lnTo>
                  <a:lnTo>
                    <a:pt x="611251" y="37972"/>
                  </a:lnTo>
                  <a:lnTo>
                    <a:pt x="598742" y="31749"/>
                  </a:lnTo>
                  <a:close/>
                </a:path>
                <a:path w="611505" h="77470">
                  <a:moveTo>
                    <a:pt x="76178" y="32863"/>
                  </a:moveTo>
                  <a:lnTo>
                    <a:pt x="63500" y="32892"/>
                  </a:lnTo>
                  <a:lnTo>
                    <a:pt x="63500" y="45592"/>
                  </a:lnTo>
                  <a:lnTo>
                    <a:pt x="76221" y="45562"/>
                  </a:lnTo>
                  <a:lnTo>
                    <a:pt x="76178" y="32863"/>
                  </a:lnTo>
                  <a:close/>
                </a:path>
                <a:path w="611505" h="77470">
                  <a:moveTo>
                    <a:pt x="76221" y="45562"/>
                  </a:moveTo>
                  <a:lnTo>
                    <a:pt x="63500" y="45592"/>
                  </a:lnTo>
                  <a:lnTo>
                    <a:pt x="76221" y="45592"/>
                  </a:lnTo>
                  <a:close/>
                </a:path>
                <a:path w="611505" h="77470">
                  <a:moveTo>
                    <a:pt x="534976" y="31780"/>
                  </a:moveTo>
                  <a:lnTo>
                    <a:pt x="76178" y="32863"/>
                  </a:lnTo>
                  <a:lnTo>
                    <a:pt x="76221" y="45562"/>
                  </a:lnTo>
                  <a:lnTo>
                    <a:pt x="534998" y="44480"/>
                  </a:lnTo>
                  <a:lnTo>
                    <a:pt x="534976" y="31780"/>
                  </a:lnTo>
                  <a:close/>
                </a:path>
                <a:path w="611505" h="77470">
                  <a:moveTo>
                    <a:pt x="547751" y="31749"/>
                  </a:moveTo>
                  <a:lnTo>
                    <a:pt x="534976" y="31780"/>
                  </a:lnTo>
                  <a:lnTo>
                    <a:pt x="534998" y="44480"/>
                  </a:lnTo>
                  <a:lnTo>
                    <a:pt x="547751" y="44449"/>
                  </a:lnTo>
                  <a:lnTo>
                    <a:pt x="547751" y="31749"/>
                  </a:lnTo>
                  <a:close/>
                </a:path>
                <a:path w="611505" h="77470">
                  <a:moveTo>
                    <a:pt x="534923" y="0"/>
                  </a:moveTo>
                  <a:lnTo>
                    <a:pt x="534976" y="31780"/>
                  </a:lnTo>
                  <a:lnTo>
                    <a:pt x="598742" y="31749"/>
                  </a:lnTo>
                  <a:lnTo>
                    <a:pt x="5349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2549652" y="4233672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30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150875" y="481583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" name="object 18"/>
            <p:cNvSpPr/>
            <p:nvPr/>
          </p:nvSpPr>
          <p:spPr>
            <a:xfrm>
              <a:off x="2014727" y="4429886"/>
              <a:ext cx="535940" cy="82550"/>
            </a:xfrm>
            <a:custGeom>
              <a:avLst/>
              <a:gdLst/>
              <a:ahLst/>
              <a:cxnLst/>
              <a:rect l="l" t="t" r="r" b="b"/>
              <a:pathLst>
                <a:path w="535939" h="82550">
                  <a:moveTo>
                    <a:pt x="460248" y="5842"/>
                  </a:moveTo>
                  <a:lnTo>
                    <a:pt x="459717" y="37652"/>
                  </a:lnTo>
                  <a:lnTo>
                    <a:pt x="472440" y="37845"/>
                  </a:lnTo>
                  <a:lnTo>
                    <a:pt x="472186" y="50545"/>
                  </a:lnTo>
                  <a:lnTo>
                    <a:pt x="459502" y="50545"/>
                  </a:lnTo>
                  <a:lnTo>
                    <a:pt x="458978" y="82042"/>
                  </a:lnTo>
                  <a:lnTo>
                    <a:pt x="524685" y="50545"/>
                  </a:lnTo>
                  <a:lnTo>
                    <a:pt x="472186" y="50545"/>
                  </a:lnTo>
                  <a:lnTo>
                    <a:pt x="459506" y="50352"/>
                  </a:lnTo>
                  <a:lnTo>
                    <a:pt x="525087" y="50352"/>
                  </a:lnTo>
                  <a:lnTo>
                    <a:pt x="535813" y="45212"/>
                  </a:lnTo>
                  <a:lnTo>
                    <a:pt x="460248" y="5842"/>
                  </a:lnTo>
                  <a:close/>
                </a:path>
                <a:path w="535939" h="82550">
                  <a:moveTo>
                    <a:pt x="76835" y="0"/>
                  </a:moveTo>
                  <a:lnTo>
                    <a:pt x="0" y="36956"/>
                  </a:lnTo>
                  <a:lnTo>
                    <a:pt x="75565" y="76200"/>
                  </a:lnTo>
                  <a:lnTo>
                    <a:pt x="76093" y="44516"/>
                  </a:lnTo>
                  <a:lnTo>
                    <a:pt x="63373" y="44323"/>
                  </a:lnTo>
                  <a:lnTo>
                    <a:pt x="63627" y="31623"/>
                  </a:lnTo>
                  <a:lnTo>
                    <a:pt x="76307" y="31623"/>
                  </a:lnTo>
                  <a:lnTo>
                    <a:pt x="76835" y="0"/>
                  </a:lnTo>
                  <a:close/>
                </a:path>
                <a:path w="535939" h="82550">
                  <a:moveTo>
                    <a:pt x="459717" y="37652"/>
                  </a:moveTo>
                  <a:lnTo>
                    <a:pt x="459506" y="50352"/>
                  </a:lnTo>
                  <a:lnTo>
                    <a:pt x="472186" y="50545"/>
                  </a:lnTo>
                  <a:lnTo>
                    <a:pt x="472440" y="37845"/>
                  </a:lnTo>
                  <a:lnTo>
                    <a:pt x="459717" y="37652"/>
                  </a:lnTo>
                  <a:close/>
                </a:path>
                <a:path w="535939" h="82550">
                  <a:moveTo>
                    <a:pt x="76304" y="31815"/>
                  </a:moveTo>
                  <a:lnTo>
                    <a:pt x="76093" y="44516"/>
                  </a:lnTo>
                  <a:lnTo>
                    <a:pt x="459506" y="50352"/>
                  </a:lnTo>
                  <a:lnTo>
                    <a:pt x="459717" y="37652"/>
                  </a:lnTo>
                  <a:lnTo>
                    <a:pt x="76304" y="31815"/>
                  </a:lnTo>
                  <a:close/>
                </a:path>
                <a:path w="535939" h="82550">
                  <a:moveTo>
                    <a:pt x="63627" y="31623"/>
                  </a:moveTo>
                  <a:lnTo>
                    <a:pt x="63373" y="44323"/>
                  </a:lnTo>
                  <a:lnTo>
                    <a:pt x="76093" y="44516"/>
                  </a:lnTo>
                  <a:lnTo>
                    <a:pt x="76304" y="31815"/>
                  </a:lnTo>
                  <a:lnTo>
                    <a:pt x="63627" y="31623"/>
                  </a:lnTo>
                  <a:close/>
                </a:path>
                <a:path w="535939" h="82550">
                  <a:moveTo>
                    <a:pt x="76307" y="31623"/>
                  </a:moveTo>
                  <a:lnTo>
                    <a:pt x="63627" y="31623"/>
                  </a:lnTo>
                  <a:lnTo>
                    <a:pt x="76304" y="31815"/>
                  </a:lnTo>
                  <a:lnTo>
                    <a:pt x="76307" y="31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" name="object 19"/>
            <p:cNvSpPr/>
            <p:nvPr/>
          </p:nvSpPr>
          <p:spPr>
            <a:xfrm>
              <a:off x="3236975" y="4233672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150875" y="481583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" name="object 20"/>
            <p:cNvSpPr/>
            <p:nvPr/>
          </p:nvSpPr>
          <p:spPr>
            <a:xfrm>
              <a:off x="2700528" y="4436363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3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39" h="76200">
                  <a:moveTo>
                    <a:pt x="459613" y="0"/>
                  </a:moveTo>
                  <a:lnTo>
                    <a:pt x="459613" y="76200"/>
                  </a:lnTo>
                  <a:lnTo>
                    <a:pt x="523113" y="44450"/>
                  </a:lnTo>
                  <a:lnTo>
                    <a:pt x="472313" y="44450"/>
                  </a:lnTo>
                  <a:lnTo>
                    <a:pt x="472313" y="31750"/>
                  </a:lnTo>
                  <a:lnTo>
                    <a:pt x="523113" y="31750"/>
                  </a:lnTo>
                  <a:lnTo>
                    <a:pt x="459613" y="0"/>
                  </a:lnTo>
                  <a:close/>
                </a:path>
                <a:path w="535939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39" h="76200">
                  <a:moveTo>
                    <a:pt x="459613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3" y="44450"/>
                  </a:lnTo>
                  <a:lnTo>
                    <a:pt x="459613" y="31750"/>
                  </a:lnTo>
                  <a:close/>
                </a:path>
                <a:path w="535939" h="76200">
                  <a:moveTo>
                    <a:pt x="523113" y="31750"/>
                  </a:moveTo>
                  <a:lnTo>
                    <a:pt x="472313" y="31750"/>
                  </a:lnTo>
                  <a:lnTo>
                    <a:pt x="472313" y="44450"/>
                  </a:lnTo>
                  <a:lnTo>
                    <a:pt x="523113" y="44450"/>
                  </a:lnTo>
                  <a:lnTo>
                    <a:pt x="535813" y="38100"/>
                  </a:lnTo>
                  <a:lnTo>
                    <a:pt x="523113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" name="object 21"/>
            <p:cNvSpPr/>
            <p:nvPr/>
          </p:nvSpPr>
          <p:spPr>
            <a:xfrm>
              <a:off x="3922775" y="4233672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150875" y="481583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" name="object 22"/>
            <p:cNvSpPr/>
            <p:nvPr/>
          </p:nvSpPr>
          <p:spPr>
            <a:xfrm>
              <a:off x="3387852" y="4436363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3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39" h="76200">
                  <a:moveTo>
                    <a:pt x="459613" y="0"/>
                  </a:moveTo>
                  <a:lnTo>
                    <a:pt x="459613" y="76200"/>
                  </a:lnTo>
                  <a:lnTo>
                    <a:pt x="523113" y="44450"/>
                  </a:lnTo>
                  <a:lnTo>
                    <a:pt x="472313" y="44450"/>
                  </a:lnTo>
                  <a:lnTo>
                    <a:pt x="472313" y="31750"/>
                  </a:lnTo>
                  <a:lnTo>
                    <a:pt x="523113" y="31750"/>
                  </a:lnTo>
                  <a:lnTo>
                    <a:pt x="459613" y="0"/>
                  </a:lnTo>
                  <a:close/>
                </a:path>
                <a:path w="535939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39" h="76200">
                  <a:moveTo>
                    <a:pt x="459613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3" y="44450"/>
                  </a:lnTo>
                  <a:lnTo>
                    <a:pt x="459613" y="31750"/>
                  </a:lnTo>
                  <a:close/>
                </a:path>
                <a:path w="535939" h="76200">
                  <a:moveTo>
                    <a:pt x="523113" y="31750"/>
                  </a:moveTo>
                  <a:lnTo>
                    <a:pt x="472313" y="31750"/>
                  </a:lnTo>
                  <a:lnTo>
                    <a:pt x="472313" y="44450"/>
                  </a:lnTo>
                  <a:lnTo>
                    <a:pt x="523113" y="44450"/>
                  </a:lnTo>
                  <a:lnTo>
                    <a:pt x="535813" y="38100"/>
                  </a:lnTo>
                  <a:lnTo>
                    <a:pt x="523113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610099" y="4233672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150875" y="481583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73652" y="4436363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3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39" h="76200">
                  <a:moveTo>
                    <a:pt x="459613" y="0"/>
                  </a:moveTo>
                  <a:lnTo>
                    <a:pt x="459613" y="76200"/>
                  </a:lnTo>
                  <a:lnTo>
                    <a:pt x="523113" y="44450"/>
                  </a:lnTo>
                  <a:lnTo>
                    <a:pt x="472313" y="44450"/>
                  </a:lnTo>
                  <a:lnTo>
                    <a:pt x="472313" y="31750"/>
                  </a:lnTo>
                  <a:lnTo>
                    <a:pt x="523113" y="31750"/>
                  </a:lnTo>
                  <a:lnTo>
                    <a:pt x="459613" y="0"/>
                  </a:lnTo>
                  <a:close/>
                </a:path>
                <a:path w="535939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39" h="76200">
                  <a:moveTo>
                    <a:pt x="459613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3" y="44450"/>
                  </a:lnTo>
                  <a:lnTo>
                    <a:pt x="459613" y="31750"/>
                  </a:lnTo>
                  <a:close/>
                </a:path>
                <a:path w="535939" h="76200">
                  <a:moveTo>
                    <a:pt x="523113" y="31750"/>
                  </a:moveTo>
                  <a:lnTo>
                    <a:pt x="472313" y="31750"/>
                  </a:lnTo>
                  <a:lnTo>
                    <a:pt x="472313" y="44450"/>
                  </a:lnTo>
                  <a:lnTo>
                    <a:pt x="523113" y="44450"/>
                  </a:lnTo>
                  <a:lnTo>
                    <a:pt x="535813" y="38100"/>
                  </a:lnTo>
                  <a:lnTo>
                    <a:pt x="523113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" name="object 25"/>
            <p:cNvSpPr/>
            <p:nvPr/>
          </p:nvSpPr>
          <p:spPr>
            <a:xfrm>
              <a:off x="1138428" y="4037075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" name="object 26"/>
            <p:cNvSpPr/>
            <p:nvPr/>
          </p:nvSpPr>
          <p:spPr>
            <a:xfrm>
              <a:off x="1900427" y="4037075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7" name="object 27"/>
            <p:cNvSpPr/>
            <p:nvPr/>
          </p:nvSpPr>
          <p:spPr>
            <a:xfrm>
              <a:off x="2587752" y="4044695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8" name="object 28"/>
            <p:cNvSpPr/>
            <p:nvPr/>
          </p:nvSpPr>
          <p:spPr>
            <a:xfrm>
              <a:off x="3960875" y="4044695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9" name="object 29"/>
            <p:cNvSpPr/>
            <p:nvPr/>
          </p:nvSpPr>
          <p:spPr>
            <a:xfrm>
              <a:off x="3273552" y="4043172"/>
              <a:ext cx="76200" cy="1892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0" name="object 30"/>
            <p:cNvSpPr/>
            <p:nvPr/>
          </p:nvSpPr>
          <p:spPr>
            <a:xfrm>
              <a:off x="4646675" y="4044695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1" name="object 31"/>
            <p:cNvSpPr/>
            <p:nvPr/>
          </p:nvSpPr>
          <p:spPr>
            <a:xfrm>
              <a:off x="949452" y="3534155"/>
              <a:ext cx="3957954" cy="1286510"/>
            </a:xfrm>
            <a:custGeom>
              <a:avLst/>
              <a:gdLst/>
              <a:ahLst/>
              <a:cxnLst/>
              <a:rect l="l" t="t" r="r" b="b"/>
              <a:pathLst>
                <a:path w="3957954" h="1286510">
                  <a:moveTo>
                    <a:pt x="3743452" y="0"/>
                  </a:moveTo>
                  <a:lnTo>
                    <a:pt x="214375" y="0"/>
                  </a:lnTo>
                  <a:lnTo>
                    <a:pt x="165223" y="5663"/>
                  </a:lnTo>
                  <a:lnTo>
                    <a:pt x="120102" y="21795"/>
                  </a:lnTo>
                  <a:lnTo>
                    <a:pt x="80297" y="47106"/>
                  </a:lnTo>
                  <a:lnTo>
                    <a:pt x="47098" y="80308"/>
                  </a:lnTo>
                  <a:lnTo>
                    <a:pt x="21790" y="120113"/>
                  </a:lnTo>
                  <a:lnTo>
                    <a:pt x="5662" y="165231"/>
                  </a:lnTo>
                  <a:lnTo>
                    <a:pt x="0" y="214376"/>
                  </a:lnTo>
                  <a:lnTo>
                    <a:pt x="0" y="1071880"/>
                  </a:lnTo>
                  <a:lnTo>
                    <a:pt x="5662" y="1121024"/>
                  </a:lnTo>
                  <a:lnTo>
                    <a:pt x="21790" y="1166142"/>
                  </a:lnTo>
                  <a:lnTo>
                    <a:pt x="47098" y="1205947"/>
                  </a:lnTo>
                  <a:lnTo>
                    <a:pt x="80297" y="1239149"/>
                  </a:lnTo>
                  <a:lnTo>
                    <a:pt x="120102" y="1264460"/>
                  </a:lnTo>
                  <a:lnTo>
                    <a:pt x="165223" y="1280592"/>
                  </a:lnTo>
                  <a:lnTo>
                    <a:pt x="214375" y="1286256"/>
                  </a:lnTo>
                  <a:lnTo>
                    <a:pt x="3743452" y="1286256"/>
                  </a:lnTo>
                  <a:lnTo>
                    <a:pt x="3792596" y="1280592"/>
                  </a:lnTo>
                  <a:lnTo>
                    <a:pt x="3837714" y="1264460"/>
                  </a:lnTo>
                  <a:lnTo>
                    <a:pt x="3877519" y="1239149"/>
                  </a:lnTo>
                  <a:lnTo>
                    <a:pt x="3910721" y="1205947"/>
                  </a:lnTo>
                  <a:lnTo>
                    <a:pt x="3936032" y="1166142"/>
                  </a:lnTo>
                  <a:lnTo>
                    <a:pt x="3952164" y="1121024"/>
                  </a:lnTo>
                  <a:lnTo>
                    <a:pt x="3957828" y="1071880"/>
                  </a:lnTo>
                  <a:lnTo>
                    <a:pt x="3957828" y="214376"/>
                  </a:lnTo>
                  <a:lnTo>
                    <a:pt x="3952164" y="165231"/>
                  </a:lnTo>
                  <a:lnTo>
                    <a:pt x="3936032" y="120113"/>
                  </a:lnTo>
                  <a:lnTo>
                    <a:pt x="3910721" y="80308"/>
                  </a:lnTo>
                  <a:lnTo>
                    <a:pt x="3877519" y="47106"/>
                  </a:lnTo>
                  <a:lnTo>
                    <a:pt x="3837714" y="21795"/>
                  </a:lnTo>
                  <a:lnTo>
                    <a:pt x="3792596" y="5663"/>
                  </a:lnTo>
                  <a:lnTo>
                    <a:pt x="3743452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2" name="object 32"/>
            <p:cNvSpPr/>
            <p:nvPr/>
          </p:nvSpPr>
          <p:spPr>
            <a:xfrm>
              <a:off x="949452" y="3534155"/>
              <a:ext cx="3957954" cy="1286510"/>
            </a:xfrm>
            <a:custGeom>
              <a:avLst/>
              <a:gdLst/>
              <a:ahLst/>
              <a:cxnLst/>
              <a:rect l="l" t="t" r="r" b="b"/>
              <a:pathLst>
                <a:path w="3957954" h="1286510">
                  <a:moveTo>
                    <a:pt x="0" y="214376"/>
                  </a:moveTo>
                  <a:lnTo>
                    <a:pt x="5662" y="165231"/>
                  </a:lnTo>
                  <a:lnTo>
                    <a:pt x="21790" y="120113"/>
                  </a:lnTo>
                  <a:lnTo>
                    <a:pt x="47098" y="80308"/>
                  </a:lnTo>
                  <a:lnTo>
                    <a:pt x="80297" y="47106"/>
                  </a:lnTo>
                  <a:lnTo>
                    <a:pt x="120102" y="21795"/>
                  </a:lnTo>
                  <a:lnTo>
                    <a:pt x="165223" y="5663"/>
                  </a:lnTo>
                  <a:lnTo>
                    <a:pt x="214375" y="0"/>
                  </a:lnTo>
                  <a:lnTo>
                    <a:pt x="3743452" y="0"/>
                  </a:lnTo>
                  <a:lnTo>
                    <a:pt x="3792596" y="5663"/>
                  </a:lnTo>
                  <a:lnTo>
                    <a:pt x="3837714" y="21795"/>
                  </a:lnTo>
                  <a:lnTo>
                    <a:pt x="3877519" y="47106"/>
                  </a:lnTo>
                  <a:lnTo>
                    <a:pt x="3910721" y="80308"/>
                  </a:lnTo>
                  <a:lnTo>
                    <a:pt x="3936032" y="120113"/>
                  </a:lnTo>
                  <a:lnTo>
                    <a:pt x="3952164" y="165231"/>
                  </a:lnTo>
                  <a:lnTo>
                    <a:pt x="3957828" y="214376"/>
                  </a:lnTo>
                  <a:lnTo>
                    <a:pt x="3957828" y="1071880"/>
                  </a:lnTo>
                  <a:lnTo>
                    <a:pt x="3952164" y="1121024"/>
                  </a:lnTo>
                  <a:lnTo>
                    <a:pt x="3936032" y="1166142"/>
                  </a:lnTo>
                  <a:lnTo>
                    <a:pt x="3910721" y="1205947"/>
                  </a:lnTo>
                  <a:lnTo>
                    <a:pt x="3877519" y="1239149"/>
                  </a:lnTo>
                  <a:lnTo>
                    <a:pt x="3837714" y="1264460"/>
                  </a:lnTo>
                  <a:lnTo>
                    <a:pt x="3792596" y="1280592"/>
                  </a:lnTo>
                  <a:lnTo>
                    <a:pt x="3743452" y="1286256"/>
                  </a:lnTo>
                  <a:lnTo>
                    <a:pt x="214375" y="1286256"/>
                  </a:lnTo>
                  <a:lnTo>
                    <a:pt x="165223" y="1280592"/>
                  </a:lnTo>
                  <a:lnTo>
                    <a:pt x="120102" y="1264460"/>
                  </a:lnTo>
                  <a:lnTo>
                    <a:pt x="80297" y="1239149"/>
                  </a:lnTo>
                  <a:lnTo>
                    <a:pt x="47098" y="1205947"/>
                  </a:lnTo>
                  <a:lnTo>
                    <a:pt x="21790" y="1166142"/>
                  </a:lnTo>
                  <a:lnTo>
                    <a:pt x="5662" y="1121024"/>
                  </a:lnTo>
                  <a:lnTo>
                    <a:pt x="0" y="1071880"/>
                  </a:lnTo>
                  <a:lnTo>
                    <a:pt x="0" y="214376"/>
                  </a:lnTo>
                  <a:close/>
                </a:path>
              </a:pathLst>
            </a:custGeom>
            <a:ln w="9524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3" name="object 33"/>
            <p:cNvSpPr/>
            <p:nvPr/>
          </p:nvSpPr>
          <p:spPr>
            <a:xfrm>
              <a:off x="1101852" y="4911851"/>
              <a:ext cx="3659504" cy="489584"/>
            </a:xfrm>
            <a:custGeom>
              <a:avLst/>
              <a:gdLst/>
              <a:ahLst/>
              <a:cxnLst/>
              <a:rect l="l" t="t" r="r" b="b"/>
              <a:pathLst>
                <a:path w="3659504" h="489585">
                  <a:moveTo>
                    <a:pt x="150876" y="1524"/>
                  </a:moveTo>
                  <a:lnTo>
                    <a:pt x="0" y="1524"/>
                  </a:lnTo>
                  <a:lnTo>
                    <a:pt x="0" y="483108"/>
                  </a:lnTo>
                  <a:lnTo>
                    <a:pt x="150876" y="483108"/>
                  </a:lnTo>
                  <a:lnTo>
                    <a:pt x="150876" y="1524"/>
                  </a:lnTo>
                  <a:close/>
                </a:path>
                <a:path w="3659504" h="489585">
                  <a:moveTo>
                    <a:pt x="912876" y="0"/>
                  </a:moveTo>
                  <a:lnTo>
                    <a:pt x="762000" y="0"/>
                  </a:lnTo>
                  <a:lnTo>
                    <a:pt x="762000" y="481584"/>
                  </a:lnTo>
                  <a:lnTo>
                    <a:pt x="912876" y="481584"/>
                  </a:lnTo>
                  <a:lnTo>
                    <a:pt x="912876" y="0"/>
                  </a:lnTo>
                  <a:close/>
                </a:path>
                <a:path w="3659504" h="489585">
                  <a:moveTo>
                    <a:pt x="1598676" y="7620"/>
                  </a:moveTo>
                  <a:lnTo>
                    <a:pt x="1447800" y="7620"/>
                  </a:lnTo>
                  <a:lnTo>
                    <a:pt x="1447800" y="489204"/>
                  </a:lnTo>
                  <a:lnTo>
                    <a:pt x="1598676" y="489204"/>
                  </a:lnTo>
                  <a:lnTo>
                    <a:pt x="1598676" y="7620"/>
                  </a:lnTo>
                  <a:close/>
                </a:path>
                <a:path w="3659504" h="489585">
                  <a:moveTo>
                    <a:pt x="2286000" y="7620"/>
                  </a:moveTo>
                  <a:lnTo>
                    <a:pt x="2135124" y="7620"/>
                  </a:lnTo>
                  <a:lnTo>
                    <a:pt x="2135124" y="489204"/>
                  </a:lnTo>
                  <a:lnTo>
                    <a:pt x="2286000" y="489204"/>
                  </a:lnTo>
                  <a:lnTo>
                    <a:pt x="2286000" y="7620"/>
                  </a:lnTo>
                  <a:close/>
                </a:path>
                <a:path w="3659504" h="489585">
                  <a:moveTo>
                    <a:pt x="2971800" y="7620"/>
                  </a:moveTo>
                  <a:lnTo>
                    <a:pt x="2820924" y="7620"/>
                  </a:lnTo>
                  <a:lnTo>
                    <a:pt x="2820924" y="489204"/>
                  </a:lnTo>
                  <a:lnTo>
                    <a:pt x="2971800" y="489204"/>
                  </a:lnTo>
                  <a:lnTo>
                    <a:pt x="2971800" y="7620"/>
                  </a:lnTo>
                  <a:close/>
                </a:path>
                <a:path w="3659504" h="489585">
                  <a:moveTo>
                    <a:pt x="3659124" y="7620"/>
                  </a:moveTo>
                  <a:lnTo>
                    <a:pt x="3508248" y="7620"/>
                  </a:lnTo>
                  <a:lnTo>
                    <a:pt x="3508248" y="489204"/>
                  </a:lnTo>
                  <a:lnTo>
                    <a:pt x="3659124" y="489204"/>
                  </a:lnTo>
                  <a:lnTo>
                    <a:pt x="3659124" y="762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786604" y="3693091"/>
            <a:ext cx="820103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pc="19" dirty="0">
                <a:latin typeface="Calibri"/>
                <a:cs typeface="Calibri"/>
              </a:rPr>
              <a:t>De</a:t>
            </a:r>
            <a:r>
              <a:rPr spc="8" dirty="0">
                <a:latin typeface="Calibri"/>
                <a:cs typeface="Calibri"/>
              </a:rPr>
              <a:t>c</a:t>
            </a:r>
            <a:r>
              <a:rPr spc="38" dirty="0">
                <a:latin typeface="Calibri"/>
                <a:cs typeface="Calibri"/>
              </a:rPr>
              <a:t>o</a:t>
            </a:r>
            <a:r>
              <a:rPr spc="30" dirty="0">
                <a:latin typeface="Calibri"/>
                <a:cs typeface="Calibri"/>
              </a:rPr>
              <a:t>d</a:t>
            </a:r>
            <a:r>
              <a:rPr spc="-4" dirty="0">
                <a:latin typeface="Calibri"/>
                <a:cs typeface="Calibri"/>
              </a:rPr>
              <a:t>er</a:t>
            </a:r>
            <a:endParaRPr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23081" y="3967925"/>
            <a:ext cx="2347436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pc="19" dirty="0">
                <a:latin typeface="Calibri"/>
                <a:cs typeface="Calibri"/>
              </a:rPr>
              <a:t>(Transformer, LSTM, </a:t>
            </a:r>
            <a:r>
              <a:rPr spc="-4" dirty="0">
                <a:latin typeface="Calibri"/>
                <a:cs typeface="Calibri"/>
              </a:rPr>
              <a:t>++</a:t>
            </a:r>
            <a:r>
              <a:rPr spc="-225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)</a:t>
            </a:r>
            <a:endParaRPr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32054" y="4969383"/>
            <a:ext cx="300514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dirty="0">
                <a:latin typeface="Calibri"/>
                <a:cs typeface="Calibri"/>
              </a:rPr>
              <a:t>I</a:t>
            </a:r>
            <a:r>
              <a:rPr sz="1350" spc="-23" dirty="0">
                <a:latin typeface="Calibri"/>
                <a:cs typeface="Calibri"/>
              </a:rPr>
              <a:t>r</a:t>
            </a:r>
            <a:r>
              <a:rPr sz="1350" spc="-4" dirty="0">
                <a:latin typeface="Calibri"/>
                <a:cs typeface="Calibri"/>
              </a:rPr>
              <a:t>o</a:t>
            </a:r>
            <a:r>
              <a:rPr sz="1350" dirty="0">
                <a:latin typeface="Calibri"/>
                <a:cs typeface="Calibri"/>
              </a:rPr>
              <a:t>h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283208" y="4969383"/>
            <a:ext cx="342424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8" dirty="0">
                <a:latin typeface="Calibri"/>
                <a:cs typeface="Calibri"/>
              </a:rPr>
              <a:t>g</a:t>
            </a:r>
            <a:r>
              <a:rPr sz="1350" spc="-4" dirty="0">
                <a:latin typeface="Calibri"/>
                <a:cs typeface="Calibri"/>
              </a:rPr>
              <a:t>oes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886236" y="4973955"/>
            <a:ext cx="16430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11" dirty="0">
                <a:latin typeface="Calibri"/>
                <a:cs typeface="Calibri"/>
              </a:rPr>
              <a:t>to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286953" y="4987214"/>
            <a:ext cx="396240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dirty="0">
                <a:latin typeface="Calibri"/>
                <a:cs typeface="Calibri"/>
              </a:rPr>
              <a:t>ma</a:t>
            </a:r>
            <a:r>
              <a:rPr sz="1350" spc="-45" dirty="0">
                <a:latin typeface="Calibri"/>
                <a:cs typeface="Calibri"/>
              </a:rPr>
              <a:t>k</a:t>
            </a:r>
            <a:r>
              <a:rPr sz="1350" dirty="0">
                <a:latin typeface="Calibri"/>
                <a:cs typeface="Calibri"/>
              </a:rPr>
              <a:t>e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821210" y="4987214"/>
            <a:ext cx="356711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23" dirty="0">
                <a:latin typeface="Calibri"/>
                <a:cs typeface="Calibri"/>
              </a:rPr>
              <a:t>t</a:t>
            </a:r>
            <a:r>
              <a:rPr sz="1350" dirty="0">
                <a:latin typeface="Calibri"/>
                <a:cs typeface="Calibri"/>
              </a:rPr>
              <a:t>a</a:t>
            </a:r>
            <a:r>
              <a:rPr sz="1350" spc="-15" dirty="0">
                <a:latin typeface="Calibri"/>
                <a:cs typeface="Calibri"/>
              </a:rPr>
              <a:t>s</a:t>
            </a:r>
            <a:r>
              <a:rPr sz="1350" dirty="0">
                <a:latin typeface="Calibri"/>
                <a:cs typeface="Calibri"/>
              </a:rPr>
              <a:t>ty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394805" y="4992471"/>
            <a:ext cx="241935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23" dirty="0">
                <a:latin typeface="Calibri"/>
                <a:cs typeface="Calibri"/>
              </a:rPr>
              <a:t>t</a:t>
            </a:r>
            <a:r>
              <a:rPr sz="1350" dirty="0">
                <a:latin typeface="Calibri"/>
                <a:cs typeface="Calibri"/>
              </a:rPr>
              <a:t>ea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853821" y="3411855"/>
            <a:ext cx="2693194" cy="1135380"/>
            <a:chOff x="1138427" y="3406140"/>
            <a:chExt cx="3590925" cy="1513840"/>
          </a:xfrm>
        </p:grpSpPr>
        <p:sp>
          <p:nvSpPr>
            <p:cNvPr id="43" name="object 43"/>
            <p:cNvSpPr/>
            <p:nvPr/>
          </p:nvSpPr>
          <p:spPr>
            <a:xfrm>
              <a:off x="1138427" y="4722876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4" name="object 44"/>
            <p:cNvSpPr/>
            <p:nvPr/>
          </p:nvSpPr>
          <p:spPr>
            <a:xfrm>
              <a:off x="1900427" y="4721352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5" name="object 45"/>
            <p:cNvSpPr/>
            <p:nvPr/>
          </p:nvSpPr>
          <p:spPr>
            <a:xfrm>
              <a:off x="2587752" y="4730496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6" name="object 46"/>
            <p:cNvSpPr/>
            <p:nvPr/>
          </p:nvSpPr>
          <p:spPr>
            <a:xfrm>
              <a:off x="3273551" y="4728972"/>
              <a:ext cx="76200" cy="1892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7" name="object 47"/>
            <p:cNvSpPr/>
            <p:nvPr/>
          </p:nvSpPr>
          <p:spPr>
            <a:xfrm>
              <a:off x="3960876" y="4730496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8" name="object 48"/>
            <p:cNvSpPr/>
            <p:nvPr/>
          </p:nvSpPr>
          <p:spPr>
            <a:xfrm>
              <a:off x="4646675" y="4730496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9" name="object 49"/>
            <p:cNvSpPr/>
            <p:nvPr/>
          </p:nvSpPr>
          <p:spPr>
            <a:xfrm>
              <a:off x="1144523" y="3407664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0" name="object 50"/>
            <p:cNvSpPr/>
            <p:nvPr/>
          </p:nvSpPr>
          <p:spPr>
            <a:xfrm>
              <a:off x="1906523" y="3406140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1" name="object 51"/>
            <p:cNvSpPr/>
            <p:nvPr/>
          </p:nvSpPr>
          <p:spPr>
            <a:xfrm>
              <a:off x="2593847" y="3413760"/>
              <a:ext cx="76200" cy="1892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2" name="object 52"/>
            <p:cNvSpPr/>
            <p:nvPr/>
          </p:nvSpPr>
          <p:spPr>
            <a:xfrm>
              <a:off x="3279648" y="3412236"/>
              <a:ext cx="76200" cy="1892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3" name="object 53"/>
            <p:cNvSpPr/>
            <p:nvPr/>
          </p:nvSpPr>
          <p:spPr>
            <a:xfrm>
              <a:off x="3966972" y="3413760"/>
              <a:ext cx="76200" cy="1892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4" name="object 54"/>
            <p:cNvSpPr/>
            <p:nvPr/>
          </p:nvSpPr>
          <p:spPr>
            <a:xfrm>
              <a:off x="4652772" y="3413760"/>
              <a:ext cx="76200" cy="1892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751027" y="3150204"/>
            <a:ext cx="767239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612458" algn="l"/>
              </a:tabLst>
            </a:pPr>
            <a:r>
              <a:rPr sz="2025" spc="-11" baseline="1543" dirty="0">
                <a:latin typeface="Calibri"/>
                <a:cs typeface="Calibri"/>
              </a:rPr>
              <a:t>g</a:t>
            </a:r>
            <a:r>
              <a:rPr sz="2025" spc="-5" baseline="1543" dirty="0">
                <a:latin typeface="Calibri"/>
                <a:cs typeface="Calibri"/>
              </a:rPr>
              <a:t>oe</a:t>
            </a:r>
            <a:r>
              <a:rPr sz="2025" baseline="1543" dirty="0">
                <a:latin typeface="Calibri"/>
                <a:cs typeface="Calibri"/>
              </a:rPr>
              <a:t>s	</a:t>
            </a:r>
            <a:r>
              <a:rPr sz="1350" spc="-11" dirty="0">
                <a:latin typeface="Calibri"/>
                <a:cs typeface="Calibri"/>
              </a:rPr>
              <a:t>to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754790" y="3171406"/>
            <a:ext cx="1903095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543878" algn="l"/>
                <a:tab pos="1117283" algn="l"/>
                <a:tab pos="1593056" algn="l"/>
              </a:tabLst>
            </a:pPr>
            <a:r>
              <a:rPr sz="2025" baseline="3086" dirty="0">
                <a:latin typeface="Calibri"/>
                <a:cs typeface="Calibri"/>
              </a:rPr>
              <a:t>ma</a:t>
            </a:r>
            <a:r>
              <a:rPr sz="2025" spc="-67" baseline="3086" dirty="0">
                <a:latin typeface="Calibri"/>
                <a:cs typeface="Calibri"/>
              </a:rPr>
              <a:t>k</a:t>
            </a:r>
            <a:r>
              <a:rPr sz="2025" baseline="3086" dirty="0">
                <a:latin typeface="Calibri"/>
                <a:cs typeface="Calibri"/>
              </a:rPr>
              <a:t>e	</a:t>
            </a:r>
            <a:r>
              <a:rPr sz="2025" spc="-33" baseline="3086" dirty="0">
                <a:latin typeface="Calibri"/>
                <a:cs typeface="Calibri"/>
              </a:rPr>
              <a:t>t</a:t>
            </a:r>
            <a:r>
              <a:rPr sz="2025" baseline="3086" dirty="0">
                <a:latin typeface="Calibri"/>
                <a:cs typeface="Calibri"/>
              </a:rPr>
              <a:t>a</a:t>
            </a:r>
            <a:r>
              <a:rPr sz="2025" spc="-23" baseline="3086" dirty="0">
                <a:latin typeface="Calibri"/>
                <a:cs typeface="Calibri"/>
              </a:rPr>
              <a:t>s</a:t>
            </a:r>
            <a:r>
              <a:rPr sz="2025" baseline="3086" dirty="0">
                <a:latin typeface="Calibri"/>
                <a:cs typeface="Calibri"/>
              </a:rPr>
              <a:t>ty	</a:t>
            </a:r>
            <a:r>
              <a:rPr sz="2025" spc="-33" baseline="1543" dirty="0">
                <a:latin typeface="Calibri"/>
                <a:cs typeface="Calibri"/>
              </a:rPr>
              <a:t>t</a:t>
            </a:r>
            <a:r>
              <a:rPr sz="2025" baseline="1543" dirty="0">
                <a:latin typeface="Calibri"/>
                <a:cs typeface="Calibri"/>
              </a:rPr>
              <a:t>ea	</a:t>
            </a:r>
            <a:r>
              <a:rPr sz="1350" spc="-4" dirty="0">
                <a:latin typeface="Calibri"/>
                <a:cs typeface="Calibri"/>
              </a:rPr>
              <a:t>END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56260" y="2339072"/>
            <a:ext cx="3471863" cy="619240"/>
          </a:xfrm>
          <a:prstGeom prst="rect">
            <a:avLst/>
          </a:prstGeom>
        </p:spPr>
        <p:txBody>
          <a:bodyPr vert="horz" wrap="square" lIns="0" tIns="59531" rIns="0" bIns="0" rtlCol="0">
            <a:spAutoFit/>
          </a:bodyPr>
          <a:lstStyle/>
          <a:p>
            <a:pPr algn="ctr">
              <a:spcBef>
                <a:spcPts val="469"/>
              </a:spcBef>
            </a:pPr>
            <a:r>
              <a:rPr sz="1650" b="1" spc="-4" dirty="0">
                <a:latin typeface="Calibri"/>
                <a:cs typeface="Calibri"/>
              </a:rPr>
              <a:t>Step 1: </a:t>
            </a:r>
            <a:r>
              <a:rPr sz="1650" b="1" spc="-8" dirty="0">
                <a:latin typeface="Calibri"/>
                <a:cs typeface="Calibri"/>
              </a:rPr>
              <a:t>Pretrain (on language</a:t>
            </a:r>
            <a:r>
              <a:rPr sz="1650" b="1" spc="79" dirty="0">
                <a:latin typeface="Calibri"/>
                <a:cs typeface="Calibri"/>
              </a:rPr>
              <a:t> </a:t>
            </a:r>
            <a:r>
              <a:rPr sz="1650" b="1" spc="-8" dirty="0">
                <a:latin typeface="Calibri"/>
                <a:cs typeface="Calibri"/>
              </a:rPr>
              <a:t>modeling)</a:t>
            </a:r>
            <a:endParaRPr sz="1650">
              <a:latin typeface="Calibri"/>
              <a:cs typeface="Calibri"/>
            </a:endParaRPr>
          </a:p>
          <a:p>
            <a:pPr marL="2858" algn="ctr">
              <a:spcBef>
                <a:spcPts val="398"/>
              </a:spcBef>
            </a:pPr>
            <a:r>
              <a:rPr sz="1650" spc="-4" dirty="0">
                <a:latin typeface="Calibri"/>
                <a:cs typeface="Calibri"/>
              </a:rPr>
              <a:t>Lots </a:t>
            </a:r>
            <a:r>
              <a:rPr sz="1650" dirty="0">
                <a:latin typeface="Calibri"/>
                <a:cs typeface="Calibri"/>
              </a:rPr>
              <a:t>of </a:t>
            </a:r>
            <a:r>
              <a:rPr sz="1650" spc="-4" dirty="0">
                <a:latin typeface="Calibri"/>
                <a:cs typeface="Calibri"/>
              </a:rPr>
              <a:t>text; learn general</a:t>
            </a:r>
            <a:r>
              <a:rPr sz="1650" spc="15" dirty="0">
                <a:latin typeface="Calibri"/>
                <a:cs typeface="Calibri"/>
              </a:rPr>
              <a:t> </a:t>
            </a:r>
            <a:r>
              <a:rPr sz="1650" spc="-4" dirty="0">
                <a:latin typeface="Calibri"/>
                <a:cs typeface="Calibri"/>
              </a:rPr>
              <a:t>things!</a:t>
            </a:r>
            <a:endParaRPr sz="1650">
              <a:latin typeface="Calibri"/>
              <a:cs typeface="Calibri"/>
            </a:endParaRPr>
          </a:p>
        </p:txBody>
      </p:sp>
      <p:grpSp>
        <p:nvGrpSpPr>
          <p:cNvPr id="58" name="object 58"/>
          <p:cNvGrpSpPr/>
          <p:nvPr/>
        </p:nvGrpSpPr>
        <p:grpSpPr>
          <a:xfrm>
            <a:off x="5488685" y="3507866"/>
            <a:ext cx="2968466" cy="1400175"/>
            <a:chOff x="7318247" y="3534155"/>
            <a:chExt cx="3957954" cy="1866900"/>
          </a:xfrm>
        </p:grpSpPr>
        <p:sp>
          <p:nvSpPr>
            <p:cNvPr id="59" name="object 59"/>
            <p:cNvSpPr/>
            <p:nvPr/>
          </p:nvSpPr>
          <p:spPr>
            <a:xfrm>
              <a:off x="7470648" y="3553967"/>
              <a:ext cx="911860" cy="483234"/>
            </a:xfrm>
            <a:custGeom>
              <a:avLst/>
              <a:gdLst/>
              <a:ahLst/>
              <a:cxnLst/>
              <a:rect l="l" t="t" r="r" b="b"/>
              <a:pathLst>
                <a:path w="911859" h="483235">
                  <a:moveTo>
                    <a:pt x="149352" y="1524"/>
                  </a:moveTo>
                  <a:lnTo>
                    <a:pt x="0" y="1524"/>
                  </a:lnTo>
                  <a:lnTo>
                    <a:pt x="0" y="483108"/>
                  </a:lnTo>
                  <a:lnTo>
                    <a:pt x="149352" y="483108"/>
                  </a:lnTo>
                  <a:lnTo>
                    <a:pt x="149352" y="1524"/>
                  </a:lnTo>
                  <a:close/>
                </a:path>
                <a:path w="911859" h="483235">
                  <a:moveTo>
                    <a:pt x="911352" y="0"/>
                  </a:moveTo>
                  <a:lnTo>
                    <a:pt x="762000" y="0"/>
                  </a:lnTo>
                  <a:lnTo>
                    <a:pt x="762000" y="483108"/>
                  </a:lnTo>
                  <a:lnTo>
                    <a:pt x="911352" y="483108"/>
                  </a:lnTo>
                  <a:lnTo>
                    <a:pt x="911352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0" name="object 60"/>
            <p:cNvSpPr/>
            <p:nvPr/>
          </p:nvSpPr>
          <p:spPr>
            <a:xfrm>
              <a:off x="7619999" y="3756786"/>
              <a:ext cx="611505" cy="77470"/>
            </a:xfrm>
            <a:custGeom>
              <a:avLst/>
              <a:gdLst/>
              <a:ahLst/>
              <a:cxnLst/>
              <a:rect l="l" t="t" r="r" b="b"/>
              <a:pathLst>
                <a:path w="611504" h="77470">
                  <a:moveTo>
                    <a:pt x="76073" y="1143"/>
                  </a:moveTo>
                  <a:lnTo>
                    <a:pt x="0" y="39369"/>
                  </a:lnTo>
                  <a:lnTo>
                    <a:pt x="76326" y="77343"/>
                  </a:lnTo>
                  <a:lnTo>
                    <a:pt x="76221" y="45593"/>
                  </a:lnTo>
                  <a:lnTo>
                    <a:pt x="63500" y="45593"/>
                  </a:lnTo>
                  <a:lnTo>
                    <a:pt x="63500" y="32893"/>
                  </a:lnTo>
                  <a:lnTo>
                    <a:pt x="76178" y="32863"/>
                  </a:lnTo>
                  <a:lnTo>
                    <a:pt x="76073" y="1143"/>
                  </a:lnTo>
                  <a:close/>
                </a:path>
                <a:path w="611504" h="77470">
                  <a:moveTo>
                    <a:pt x="598742" y="31750"/>
                  </a:moveTo>
                  <a:lnTo>
                    <a:pt x="547751" y="31750"/>
                  </a:lnTo>
                  <a:lnTo>
                    <a:pt x="547751" y="44450"/>
                  </a:lnTo>
                  <a:lnTo>
                    <a:pt x="534998" y="44480"/>
                  </a:lnTo>
                  <a:lnTo>
                    <a:pt x="535051" y="76200"/>
                  </a:lnTo>
                  <a:lnTo>
                    <a:pt x="611251" y="37973"/>
                  </a:lnTo>
                  <a:lnTo>
                    <a:pt x="598742" y="31750"/>
                  </a:lnTo>
                  <a:close/>
                </a:path>
                <a:path w="611504" h="77470">
                  <a:moveTo>
                    <a:pt x="76178" y="32863"/>
                  </a:moveTo>
                  <a:lnTo>
                    <a:pt x="63500" y="32893"/>
                  </a:lnTo>
                  <a:lnTo>
                    <a:pt x="63500" y="45593"/>
                  </a:lnTo>
                  <a:lnTo>
                    <a:pt x="76221" y="45562"/>
                  </a:lnTo>
                  <a:lnTo>
                    <a:pt x="76178" y="32863"/>
                  </a:lnTo>
                  <a:close/>
                </a:path>
                <a:path w="611504" h="77470">
                  <a:moveTo>
                    <a:pt x="76221" y="45562"/>
                  </a:moveTo>
                  <a:lnTo>
                    <a:pt x="63500" y="45593"/>
                  </a:lnTo>
                  <a:lnTo>
                    <a:pt x="76221" y="45593"/>
                  </a:lnTo>
                  <a:close/>
                </a:path>
                <a:path w="611504" h="77470">
                  <a:moveTo>
                    <a:pt x="534976" y="31780"/>
                  </a:moveTo>
                  <a:lnTo>
                    <a:pt x="76178" y="32863"/>
                  </a:lnTo>
                  <a:lnTo>
                    <a:pt x="76221" y="45562"/>
                  </a:lnTo>
                  <a:lnTo>
                    <a:pt x="534998" y="44480"/>
                  </a:lnTo>
                  <a:lnTo>
                    <a:pt x="534976" y="31780"/>
                  </a:lnTo>
                  <a:close/>
                </a:path>
                <a:path w="611504" h="77470">
                  <a:moveTo>
                    <a:pt x="547751" y="31750"/>
                  </a:moveTo>
                  <a:lnTo>
                    <a:pt x="534976" y="31780"/>
                  </a:lnTo>
                  <a:lnTo>
                    <a:pt x="534998" y="44480"/>
                  </a:lnTo>
                  <a:lnTo>
                    <a:pt x="547751" y="44450"/>
                  </a:lnTo>
                  <a:lnTo>
                    <a:pt x="547751" y="31750"/>
                  </a:lnTo>
                  <a:close/>
                </a:path>
                <a:path w="611504" h="77470">
                  <a:moveTo>
                    <a:pt x="534924" y="0"/>
                  </a:moveTo>
                  <a:lnTo>
                    <a:pt x="534976" y="31780"/>
                  </a:lnTo>
                  <a:lnTo>
                    <a:pt x="598742" y="31750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1" name="object 61"/>
            <p:cNvSpPr/>
            <p:nvPr/>
          </p:nvSpPr>
          <p:spPr>
            <a:xfrm>
              <a:off x="8918447" y="3563111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150875" y="481583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2" name="object 62"/>
            <p:cNvSpPr/>
            <p:nvPr/>
          </p:nvSpPr>
          <p:spPr>
            <a:xfrm>
              <a:off x="8381999" y="3757802"/>
              <a:ext cx="535940" cy="82550"/>
            </a:xfrm>
            <a:custGeom>
              <a:avLst/>
              <a:gdLst/>
              <a:ahLst/>
              <a:cxnLst/>
              <a:rect l="l" t="t" r="r" b="b"/>
              <a:pathLst>
                <a:path w="535940" h="82550">
                  <a:moveTo>
                    <a:pt x="460248" y="5842"/>
                  </a:moveTo>
                  <a:lnTo>
                    <a:pt x="459717" y="37652"/>
                  </a:lnTo>
                  <a:lnTo>
                    <a:pt x="472440" y="37846"/>
                  </a:lnTo>
                  <a:lnTo>
                    <a:pt x="472185" y="50546"/>
                  </a:lnTo>
                  <a:lnTo>
                    <a:pt x="459502" y="50546"/>
                  </a:lnTo>
                  <a:lnTo>
                    <a:pt x="458977" y="82042"/>
                  </a:lnTo>
                  <a:lnTo>
                    <a:pt x="524685" y="50546"/>
                  </a:lnTo>
                  <a:lnTo>
                    <a:pt x="472185" y="50546"/>
                  </a:lnTo>
                  <a:lnTo>
                    <a:pt x="459506" y="50352"/>
                  </a:lnTo>
                  <a:lnTo>
                    <a:pt x="525087" y="50352"/>
                  </a:lnTo>
                  <a:lnTo>
                    <a:pt x="535813" y="45212"/>
                  </a:lnTo>
                  <a:lnTo>
                    <a:pt x="460248" y="5842"/>
                  </a:lnTo>
                  <a:close/>
                </a:path>
                <a:path w="535940" h="82550">
                  <a:moveTo>
                    <a:pt x="76834" y="0"/>
                  </a:moveTo>
                  <a:lnTo>
                    <a:pt x="0" y="36957"/>
                  </a:lnTo>
                  <a:lnTo>
                    <a:pt x="75565" y="76200"/>
                  </a:lnTo>
                  <a:lnTo>
                    <a:pt x="76093" y="44516"/>
                  </a:lnTo>
                  <a:lnTo>
                    <a:pt x="63373" y="44323"/>
                  </a:lnTo>
                  <a:lnTo>
                    <a:pt x="63626" y="31623"/>
                  </a:lnTo>
                  <a:lnTo>
                    <a:pt x="76307" y="31623"/>
                  </a:lnTo>
                  <a:lnTo>
                    <a:pt x="76834" y="0"/>
                  </a:lnTo>
                  <a:close/>
                </a:path>
                <a:path w="535940" h="82550">
                  <a:moveTo>
                    <a:pt x="459717" y="37652"/>
                  </a:moveTo>
                  <a:lnTo>
                    <a:pt x="459506" y="50352"/>
                  </a:lnTo>
                  <a:lnTo>
                    <a:pt x="472185" y="50546"/>
                  </a:lnTo>
                  <a:lnTo>
                    <a:pt x="472440" y="37846"/>
                  </a:lnTo>
                  <a:lnTo>
                    <a:pt x="459717" y="37652"/>
                  </a:lnTo>
                  <a:close/>
                </a:path>
                <a:path w="535940" h="82550">
                  <a:moveTo>
                    <a:pt x="76304" y="31815"/>
                  </a:moveTo>
                  <a:lnTo>
                    <a:pt x="76093" y="44516"/>
                  </a:lnTo>
                  <a:lnTo>
                    <a:pt x="459506" y="50352"/>
                  </a:lnTo>
                  <a:lnTo>
                    <a:pt x="459717" y="37652"/>
                  </a:lnTo>
                  <a:lnTo>
                    <a:pt x="76304" y="31815"/>
                  </a:lnTo>
                  <a:close/>
                </a:path>
                <a:path w="535940" h="82550">
                  <a:moveTo>
                    <a:pt x="63626" y="31623"/>
                  </a:moveTo>
                  <a:lnTo>
                    <a:pt x="63373" y="44323"/>
                  </a:lnTo>
                  <a:lnTo>
                    <a:pt x="76093" y="44516"/>
                  </a:lnTo>
                  <a:lnTo>
                    <a:pt x="76304" y="31815"/>
                  </a:lnTo>
                  <a:lnTo>
                    <a:pt x="63626" y="31623"/>
                  </a:lnTo>
                  <a:close/>
                </a:path>
                <a:path w="535940" h="82550">
                  <a:moveTo>
                    <a:pt x="76307" y="31623"/>
                  </a:moveTo>
                  <a:lnTo>
                    <a:pt x="63626" y="31623"/>
                  </a:lnTo>
                  <a:lnTo>
                    <a:pt x="76304" y="31815"/>
                  </a:lnTo>
                  <a:lnTo>
                    <a:pt x="76307" y="31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3" name="object 63"/>
            <p:cNvSpPr/>
            <p:nvPr/>
          </p:nvSpPr>
          <p:spPr>
            <a:xfrm>
              <a:off x="9605771" y="3563111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150875" y="481583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4" name="object 64"/>
            <p:cNvSpPr/>
            <p:nvPr/>
          </p:nvSpPr>
          <p:spPr>
            <a:xfrm>
              <a:off x="9069323" y="3765803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4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40" h="76200">
                  <a:moveTo>
                    <a:pt x="459612" y="0"/>
                  </a:moveTo>
                  <a:lnTo>
                    <a:pt x="459612" y="76200"/>
                  </a:lnTo>
                  <a:lnTo>
                    <a:pt x="523112" y="44450"/>
                  </a:lnTo>
                  <a:lnTo>
                    <a:pt x="472312" y="44450"/>
                  </a:lnTo>
                  <a:lnTo>
                    <a:pt x="472312" y="31750"/>
                  </a:lnTo>
                  <a:lnTo>
                    <a:pt x="523112" y="31750"/>
                  </a:lnTo>
                  <a:lnTo>
                    <a:pt x="459612" y="0"/>
                  </a:lnTo>
                  <a:close/>
                </a:path>
                <a:path w="535940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40" h="76200">
                  <a:moveTo>
                    <a:pt x="459612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2" y="44450"/>
                  </a:lnTo>
                  <a:lnTo>
                    <a:pt x="459612" y="31750"/>
                  </a:lnTo>
                  <a:close/>
                </a:path>
                <a:path w="535940" h="76200">
                  <a:moveTo>
                    <a:pt x="523112" y="31750"/>
                  </a:moveTo>
                  <a:lnTo>
                    <a:pt x="472312" y="31750"/>
                  </a:lnTo>
                  <a:lnTo>
                    <a:pt x="472312" y="44450"/>
                  </a:lnTo>
                  <a:lnTo>
                    <a:pt x="523112" y="44450"/>
                  </a:lnTo>
                  <a:lnTo>
                    <a:pt x="535812" y="38100"/>
                  </a:lnTo>
                  <a:lnTo>
                    <a:pt x="523112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5" name="object 65"/>
            <p:cNvSpPr/>
            <p:nvPr/>
          </p:nvSpPr>
          <p:spPr>
            <a:xfrm>
              <a:off x="10291571" y="3563111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150875" y="481583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6" name="object 66"/>
            <p:cNvSpPr/>
            <p:nvPr/>
          </p:nvSpPr>
          <p:spPr>
            <a:xfrm>
              <a:off x="9756647" y="3765803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4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40" h="76200">
                  <a:moveTo>
                    <a:pt x="459612" y="0"/>
                  </a:moveTo>
                  <a:lnTo>
                    <a:pt x="459612" y="76200"/>
                  </a:lnTo>
                  <a:lnTo>
                    <a:pt x="523112" y="44450"/>
                  </a:lnTo>
                  <a:lnTo>
                    <a:pt x="472312" y="44450"/>
                  </a:lnTo>
                  <a:lnTo>
                    <a:pt x="472312" y="31750"/>
                  </a:lnTo>
                  <a:lnTo>
                    <a:pt x="523112" y="31750"/>
                  </a:lnTo>
                  <a:lnTo>
                    <a:pt x="459612" y="0"/>
                  </a:lnTo>
                  <a:close/>
                </a:path>
                <a:path w="535940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40" h="76200">
                  <a:moveTo>
                    <a:pt x="459612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2" y="44450"/>
                  </a:lnTo>
                  <a:lnTo>
                    <a:pt x="459612" y="31750"/>
                  </a:lnTo>
                  <a:close/>
                </a:path>
                <a:path w="535940" h="76200">
                  <a:moveTo>
                    <a:pt x="523112" y="31750"/>
                  </a:moveTo>
                  <a:lnTo>
                    <a:pt x="472312" y="31750"/>
                  </a:lnTo>
                  <a:lnTo>
                    <a:pt x="472312" y="44450"/>
                  </a:lnTo>
                  <a:lnTo>
                    <a:pt x="523112" y="44450"/>
                  </a:lnTo>
                  <a:lnTo>
                    <a:pt x="535812" y="38100"/>
                  </a:lnTo>
                  <a:lnTo>
                    <a:pt x="523112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7" name="object 67"/>
            <p:cNvSpPr/>
            <p:nvPr/>
          </p:nvSpPr>
          <p:spPr>
            <a:xfrm>
              <a:off x="10978895" y="3563111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150875" y="481583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8" name="object 68"/>
            <p:cNvSpPr/>
            <p:nvPr/>
          </p:nvSpPr>
          <p:spPr>
            <a:xfrm>
              <a:off x="10442447" y="3765803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4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40" h="76200">
                  <a:moveTo>
                    <a:pt x="459612" y="0"/>
                  </a:moveTo>
                  <a:lnTo>
                    <a:pt x="459612" y="76200"/>
                  </a:lnTo>
                  <a:lnTo>
                    <a:pt x="523112" y="44450"/>
                  </a:lnTo>
                  <a:lnTo>
                    <a:pt x="472312" y="44450"/>
                  </a:lnTo>
                  <a:lnTo>
                    <a:pt x="472312" y="31750"/>
                  </a:lnTo>
                  <a:lnTo>
                    <a:pt x="523112" y="31750"/>
                  </a:lnTo>
                  <a:lnTo>
                    <a:pt x="459612" y="0"/>
                  </a:lnTo>
                  <a:close/>
                </a:path>
                <a:path w="535940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40" h="76200">
                  <a:moveTo>
                    <a:pt x="459612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2" y="44450"/>
                  </a:lnTo>
                  <a:lnTo>
                    <a:pt x="459612" y="31750"/>
                  </a:lnTo>
                  <a:close/>
                </a:path>
                <a:path w="535940" h="76200">
                  <a:moveTo>
                    <a:pt x="523112" y="31750"/>
                  </a:moveTo>
                  <a:lnTo>
                    <a:pt x="472312" y="31750"/>
                  </a:lnTo>
                  <a:lnTo>
                    <a:pt x="472312" y="44450"/>
                  </a:lnTo>
                  <a:lnTo>
                    <a:pt x="523112" y="44450"/>
                  </a:lnTo>
                  <a:lnTo>
                    <a:pt x="535812" y="38100"/>
                  </a:lnTo>
                  <a:lnTo>
                    <a:pt x="523112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9" name="object 69"/>
            <p:cNvSpPr/>
            <p:nvPr/>
          </p:nvSpPr>
          <p:spPr>
            <a:xfrm>
              <a:off x="7470648" y="4226051"/>
              <a:ext cx="911860" cy="483234"/>
            </a:xfrm>
            <a:custGeom>
              <a:avLst/>
              <a:gdLst/>
              <a:ahLst/>
              <a:cxnLst/>
              <a:rect l="l" t="t" r="r" b="b"/>
              <a:pathLst>
                <a:path w="911859" h="483235">
                  <a:moveTo>
                    <a:pt x="149352" y="1524"/>
                  </a:moveTo>
                  <a:lnTo>
                    <a:pt x="0" y="1524"/>
                  </a:lnTo>
                  <a:lnTo>
                    <a:pt x="0" y="483108"/>
                  </a:lnTo>
                  <a:lnTo>
                    <a:pt x="149352" y="483108"/>
                  </a:lnTo>
                  <a:lnTo>
                    <a:pt x="149352" y="1524"/>
                  </a:lnTo>
                  <a:close/>
                </a:path>
                <a:path w="911859" h="483235">
                  <a:moveTo>
                    <a:pt x="911352" y="0"/>
                  </a:moveTo>
                  <a:lnTo>
                    <a:pt x="762000" y="0"/>
                  </a:lnTo>
                  <a:lnTo>
                    <a:pt x="762000" y="481584"/>
                  </a:lnTo>
                  <a:lnTo>
                    <a:pt x="911352" y="481584"/>
                  </a:lnTo>
                  <a:lnTo>
                    <a:pt x="911352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0" name="object 70"/>
            <p:cNvSpPr/>
            <p:nvPr/>
          </p:nvSpPr>
          <p:spPr>
            <a:xfrm>
              <a:off x="7619999" y="4428870"/>
              <a:ext cx="611505" cy="77470"/>
            </a:xfrm>
            <a:custGeom>
              <a:avLst/>
              <a:gdLst/>
              <a:ahLst/>
              <a:cxnLst/>
              <a:rect l="l" t="t" r="r" b="b"/>
              <a:pathLst>
                <a:path w="611504" h="77470">
                  <a:moveTo>
                    <a:pt x="76073" y="1142"/>
                  </a:moveTo>
                  <a:lnTo>
                    <a:pt x="0" y="39369"/>
                  </a:lnTo>
                  <a:lnTo>
                    <a:pt x="76326" y="77342"/>
                  </a:lnTo>
                  <a:lnTo>
                    <a:pt x="76221" y="45592"/>
                  </a:lnTo>
                  <a:lnTo>
                    <a:pt x="63500" y="45592"/>
                  </a:lnTo>
                  <a:lnTo>
                    <a:pt x="63500" y="32892"/>
                  </a:lnTo>
                  <a:lnTo>
                    <a:pt x="76178" y="32863"/>
                  </a:lnTo>
                  <a:lnTo>
                    <a:pt x="76073" y="1142"/>
                  </a:lnTo>
                  <a:close/>
                </a:path>
                <a:path w="611504" h="77470">
                  <a:moveTo>
                    <a:pt x="598742" y="31749"/>
                  </a:moveTo>
                  <a:lnTo>
                    <a:pt x="547751" y="31749"/>
                  </a:lnTo>
                  <a:lnTo>
                    <a:pt x="547751" y="44449"/>
                  </a:lnTo>
                  <a:lnTo>
                    <a:pt x="534998" y="44480"/>
                  </a:lnTo>
                  <a:lnTo>
                    <a:pt x="535051" y="76199"/>
                  </a:lnTo>
                  <a:lnTo>
                    <a:pt x="611251" y="37972"/>
                  </a:lnTo>
                  <a:lnTo>
                    <a:pt x="598742" y="31749"/>
                  </a:lnTo>
                  <a:close/>
                </a:path>
                <a:path w="611504" h="77470">
                  <a:moveTo>
                    <a:pt x="76178" y="32863"/>
                  </a:moveTo>
                  <a:lnTo>
                    <a:pt x="63500" y="32892"/>
                  </a:lnTo>
                  <a:lnTo>
                    <a:pt x="63500" y="45592"/>
                  </a:lnTo>
                  <a:lnTo>
                    <a:pt x="76221" y="45562"/>
                  </a:lnTo>
                  <a:lnTo>
                    <a:pt x="76178" y="32863"/>
                  </a:lnTo>
                  <a:close/>
                </a:path>
                <a:path w="611504" h="77470">
                  <a:moveTo>
                    <a:pt x="76221" y="45562"/>
                  </a:moveTo>
                  <a:lnTo>
                    <a:pt x="63500" y="45592"/>
                  </a:lnTo>
                  <a:lnTo>
                    <a:pt x="76221" y="45592"/>
                  </a:lnTo>
                  <a:close/>
                </a:path>
                <a:path w="611504" h="77470">
                  <a:moveTo>
                    <a:pt x="534976" y="31780"/>
                  </a:moveTo>
                  <a:lnTo>
                    <a:pt x="76178" y="32863"/>
                  </a:lnTo>
                  <a:lnTo>
                    <a:pt x="76221" y="45562"/>
                  </a:lnTo>
                  <a:lnTo>
                    <a:pt x="534998" y="44480"/>
                  </a:lnTo>
                  <a:lnTo>
                    <a:pt x="534976" y="31780"/>
                  </a:lnTo>
                  <a:close/>
                </a:path>
                <a:path w="611504" h="77470">
                  <a:moveTo>
                    <a:pt x="547751" y="31749"/>
                  </a:moveTo>
                  <a:lnTo>
                    <a:pt x="534976" y="31780"/>
                  </a:lnTo>
                  <a:lnTo>
                    <a:pt x="534998" y="44480"/>
                  </a:lnTo>
                  <a:lnTo>
                    <a:pt x="547751" y="44449"/>
                  </a:lnTo>
                  <a:lnTo>
                    <a:pt x="547751" y="31749"/>
                  </a:lnTo>
                  <a:close/>
                </a:path>
                <a:path w="611504" h="77470">
                  <a:moveTo>
                    <a:pt x="534924" y="0"/>
                  </a:moveTo>
                  <a:lnTo>
                    <a:pt x="534976" y="31780"/>
                  </a:lnTo>
                  <a:lnTo>
                    <a:pt x="598742" y="31749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1" name="object 71"/>
            <p:cNvSpPr/>
            <p:nvPr/>
          </p:nvSpPr>
          <p:spPr>
            <a:xfrm>
              <a:off x="8918447" y="4233672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150875" y="481583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2" name="object 72"/>
            <p:cNvSpPr/>
            <p:nvPr/>
          </p:nvSpPr>
          <p:spPr>
            <a:xfrm>
              <a:off x="8381999" y="4429886"/>
              <a:ext cx="535940" cy="82550"/>
            </a:xfrm>
            <a:custGeom>
              <a:avLst/>
              <a:gdLst/>
              <a:ahLst/>
              <a:cxnLst/>
              <a:rect l="l" t="t" r="r" b="b"/>
              <a:pathLst>
                <a:path w="535940" h="82550">
                  <a:moveTo>
                    <a:pt x="460248" y="5842"/>
                  </a:moveTo>
                  <a:lnTo>
                    <a:pt x="459717" y="37652"/>
                  </a:lnTo>
                  <a:lnTo>
                    <a:pt x="472440" y="37845"/>
                  </a:lnTo>
                  <a:lnTo>
                    <a:pt x="472185" y="50545"/>
                  </a:lnTo>
                  <a:lnTo>
                    <a:pt x="459502" y="50545"/>
                  </a:lnTo>
                  <a:lnTo>
                    <a:pt x="458977" y="82042"/>
                  </a:lnTo>
                  <a:lnTo>
                    <a:pt x="524685" y="50545"/>
                  </a:lnTo>
                  <a:lnTo>
                    <a:pt x="472185" y="50545"/>
                  </a:lnTo>
                  <a:lnTo>
                    <a:pt x="459506" y="50352"/>
                  </a:lnTo>
                  <a:lnTo>
                    <a:pt x="525087" y="50352"/>
                  </a:lnTo>
                  <a:lnTo>
                    <a:pt x="535813" y="45212"/>
                  </a:lnTo>
                  <a:lnTo>
                    <a:pt x="460248" y="5842"/>
                  </a:lnTo>
                  <a:close/>
                </a:path>
                <a:path w="535940" h="82550">
                  <a:moveTo>
                    <a:pt x="76834" y="0"/>
                  </a:moveTo>
                  <a:lnTo>
                    <a:pt x="0" y="36956"/>
                  </a:lnTo>
                  <a:lnTo>
                    <a:pt x="75565" y="76200"/>
                  </a:lnTo>
                  <a:lnTo>
                    <a:pt x="76093" y="44516"/>
                  </a:lnTo>
                  <a:lnTo>
                    <a:pt x="63373" y="44323"/>
                  </a:lnTo>
                  <a:lnTo>
                    <a:pt x="63626" y="31623"/>
                  </a:lnTo>
                  <a:lnTo>
                    <a:pt x="76307" y="31623"/>
                  </a:lnTo>
                  <a:lnTo>
                    <a:pt x="76834" y="0"/>
                  </a:lnTo>
                  <a:close/>
                </a:path>
                <a:path w="535940" h="82550">
                  <a:moveTo>
                    <a:pt x="459717" y="37652"/>
                  </a:moveTo>
                  <a:lnTo>
                    <a:pt x="459506" y="50352"/>
                  </a:lnTo>
                  <a:lnTo>
                    <a:pt x="472185" y="50545"/>
                  </a:lnTo>
                  <a:lnTo>
                    <a:pt x="472440" y="37845"/>
                  </a:lnTo>
                  <a:lnTo>
                    <a:pt x="459717" y="37652"/>
                  </a:lnTo>
                  <a:close/>
                </a:path>
                <a:path w="535940" h="82550">
                  <a:moveTo>
                    <a:pt x="76304" y="31815"/>
                  </a:moveTo>
                  <a:lnTo>
                    <a:pt x="76093" y="44516"/>
                  </a:lnTo>
                  <a:lnTo>
                    <a:pt x="459506" y="50352"/>
                  </a:lnTo>
                  <a:lnTo>
                    <a:pt x="459717" y="37652"/>
                  </a:lnTo>
                  <a:lnTo>
                    <a:pt x="76304" y="31815"/>
                  </a:lnTo>
                  <a:close/>
                </a:path>
                <a:path w="535940" h="82550">
                  <a:moveTo>
                    <a:pt x="63626" y="31623"/>
                  </a:moveTo>
                  <a:lnTo>
                    <a:pt x="63373" y="44323"/>
                  </a:lnTo>
                  <a:lnTo>
                    <a:pt x="76093" y="44516"/>
                  </a:lnTo>
                  <a:lnTo>
                    <a:pt x="76304" y="31815"/>
                  </a:lnTo>
                  <a:lnTo>
                    <a:pt x="63626" y="31623"/>
                  </a:lnTo>
                  <a:close/>
                </a:path>
                <a:path w="535940" h="82550">
                  <a:moveTo>
                    <a:pt x="76307" y="31623"/>
                  </a:moveTo>
                  <a:lnTo>
                    <a:pt x="63626" y="31623"/>
                  </a:lnTo>
                  <a:lnTo>
                    <a:pt x="76304" y="31815"/>
                  </a:lnTo>
                  <a:lnTo>
                    <a:pt x="76307" y="31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3" name="object 73"/>
            <p:cNvSpPr/>
            <p:nvPr/>
          </p:nvSpPr>
          <p:spPr>
            <a:xfrm>
              <a:off x="9605771" y="4233672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150875" y="481583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4" name="object 74"/>
            <p:cNvSpPr/>
            <p:nvPr/>
          </p:nvSpPr>
          <p:spPr>
            <a:xfrm>
              <a:off x="9069323" y="4436363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4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40" h="76200">
                  <a:moveTo>
                    <a:pt x="459612" y="0"/>
                  </a:moveTo>
                  <a:lnTo>
                    <a:pt x="459612" y="76200"/>
                  </a:lnTo>
                  <a:lnTo>
                    <a:pt x="523112" y="44450"/>
                  </a:lnTo>
                  <a:lnTo>
                    <a:pt x="472312" y="44450"/>
                  </a:lnTo>
                  <a:lnTo>
                    <a:pt x="472312" y="31750"/>
                  </a:lnTo>
                  <a:lnTo>
                    <a:pt x="523112" y="31750"/>
                  </a:lnTo>
                  <a:lnTo>
                    <a:pt x="459612" y="0"/>
                  </a:lnTo>
                  <a:close/>
                </a:path>
                <a:path w="535940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40" h="76200">
                  <a:moveTo>
                    <a:pt x="459612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2" y="44450"/>
                  </a:lnTo>
                  <a:lnTo>
                    <a:pt x="459612" y="31750"/>
                  </a:lnTo>
                  <a:close/>
                </a:path>
                <a:path w="535940" h="76200">
                  <a:moveTo>
                    <a:pt x="523112" y="31750"/>
                  </a:moveTo>
                  <a:lnTo>
                    <a:pt x="472312" y="31750"/>
                  </a:lnTo>
                  <a:lnTo>
                    <a:pt x="472312" y="44450"/>
                  </a:lnTo>
                  <a:lnTo>
                    <a:pt x="523112" y="44450"/>
                  </a:lnTo>
                  <a:lnTo>
                    <a:pt x="535812" y="38100"/>
                  </a:lnTo>
                  <a:lnTo>
                    <a:pt x="523112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5" name="object 75"/>
            <p:cNvSpPr/>
            <p:nvPr/>
          </p:nvSpPr>
          <p:spPr>
            <a:xfrm>
              <a:off x="10291571" y="4233672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150875" y="481583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6" name="object 76"/>
            <p:cNvSpPr/>
            <p:nvPr/>
          </p:nvSpPr>
          <p:spPr>
            <a:xfrm>
              <a:off x="9756647" y="4436363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4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40" h="76200">
                  <a:moveTo>
                    <a:pt x="459612" y="0"/>
                  </a:moveTo>
                  <a:lnTo>
                    <a:pt x="459612" y="76200"/>
                  </a:lnTo>
                  <a:lnTo>
                    <a:pt x="523112" y="44450"/>
                  </a:lnTo>
                  <a:lnTo>
                    <a:pt x="472312" y="44450"/>
                  </a:lnTo>
                  <a:lnTo>
                    <a:pt x="472312" y="31750"/>
                  </a:lnTo>
                  <a:lnTo>
                    <a:pt x="523112" y="31750"/>
                  </a:lnTo>
                  <a:lnTo>
                    <a:pt x="459612" y="0"/>
                  </a:lnTo>
                  <a:close/>
                </a:path>
                <a:path w="535940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40" h="76200">
                  <a:moveTo>
                    <a:pt x="459612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2" y="44450"/>
                  </a:lnTo>
                  <a:lnTo>
                    <a:pt x="459612" y="31750"/>
                  </a:lnTo>
                  <a:close/>
                </a:path>
                <a:path w="535940" h="76200">
                  <a:moveTo>
                    <a:pt x="523112" y="31750"/>
                  </a:moveTo>
                  <a:lnTo>
                    <a:pt x="472312" y="31750"/>
                  </a:lnTo>
                  <a:lnTo>
                    <a:pt x="472312" y="44450"/>
                  </a:lnTo>
                  <a:lnTo>
                    <a:pt x="523112" y="44450"/>
                  </a:lnTo>
                  <a:lnTo>
                    <a:pt x="535812" y="38100"/>
                  </a:lnTo>
                  <a:lnTo>
                    <a:pt x="523112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7" name="object 77"/>
            <p:cNvSpPr/>
            <p:nvPr/>
          </p:nvSpPr>
          <p:spPr>
            <a:xfrm>
              <a:off x="10978895" y="4233672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150875" y="481583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8" name="object 78"/>
            <p:cNvSpPr/>
            <p:nvPr/>
          </p:nvSpPr>
          <p:spPr>
            <a:xfrm>
              <a:off x="10442447" y="4436363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4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40" h="76200">
                  <a:moveTo>
                    <a:pt x="459612" y="0"/>
                  </a:moveTo>
                  <a:lnTo>
                    <a:pt x="459612" y="76200"/>
                  </a:lnTo>
                  <a:lnTo>
                    <a:pt x="523112" y="44450"/>
                  </a:lnTo>
                  <a:lnTo>
                    <a:pt x="472312" y="44450"/>
                  </a:lnTo>
                  <a:lnTo>
                    <a:pt x="472312" y="31750"/>
                  </a:lnTo>
                  <a:lnTo>
                    <a:pt x="523112" y="31750"/>
                  </a:lnTo>
                  <a:lnTo>
                    <a:pt x="459612" y="0"/>
                  </a:lnTo>
                  <a:close/>
                </a:path>
                <a:path w="535940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40" h="76200">
                  <a:moveTo>
                    <a:pt x="459612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2" y="44450"/>
                  </a:lnTo>
                  <a:lnTo>
                    <a:pt x="459612" y="31750"/>
                  </a:lnTo>
                  <a:close/>
                </a:path>
                <a:path w="535940" h="76200">
                  <a:moveTo>
                    <a:pt x="523112" y="31750"/>
                  </a:moveTo>
                  <a:lnTo>
                    <a:pt x="472312" y="31750"/>
                  </a:lnTo>
                  <a:lnTo>
                    <a:pt x="472312" y="44450"/>
                  </a:lnTo>
                  <a:lnTo>
                    <a:pt x="523112" y="44450"/>
                  </a:lnTo>
                  <a:lnTo>
                    <a:pt x="535812" y="38100"/>
                  </a:lnTo>
                  <a:lnTo>
                    <a:pt x="523112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9" name="object 79"/>
            <p:cNvSpPr/>
            <p:nvPr/>
          </p:nvSpPr>
          <p:spPr>
            <a:xfrm>
              <a:off x="7507223" y="4037075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0" name="object 80"/>
            <p:cNvSpPr/>
            <p:nvPr/>
          </p:nvSpPr>
          <p:spPr>
            <a:xfrm>
              <a:off x="8269223" y="4037075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1" name="object 81"/>
            <p:cNvSpPr/>
            <p:nvPr/>
          </p:nvSpPr>
          <p:spPr>
            <a:xfrm>
              <a:off x="8956547" y="4044695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2" name="object 82"/>
            <p:cNvSpPr/>
            <p:nvPr/>
          </p:nvSpPr>
          <p:spPr>
            <a:xfrm>
              <a:off x="9642347" y="4043172"/>
              <a:ext cx="76200" cy="1892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3" name="object 83"/>
            <p:cNvSpPr/>
            <p:nvPr/>
          </p:nvSpPr>
          <p:spPr>
            <a:xfrm>
              <a:off x="10329671" y="4044695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4" name="object 84"/>
            <p:cNvSpPr/>
            <p:nvPr/>
          </p:nvSpPr>
          <p:spPr>
            <a:xfrm>
              <a:off x="11015471" y="4044695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5" name="object 85"/>
            <p:cNvSpPr/>
            <p:nvPr/>
          </p:nvSpPr>
          <p:spPr>
            <a:xfrm>
              <a:off x="7318247" y="3534155"/>
              <a:ext cx="3957828" cy="12862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6" name="object 86"/>
            <p:cNvSpPr/>
            <p:nvPr/>
          </p:nvSpPr>
          <p:spPr>
            <a:xfrm>
              <a:off x="7470648" y="4911851"/>
              <a:ext cx="3659504" cy="489584"/>
            </a:xfrm>
            <a:custGeom>
              <a:avLst/>
              <a:gdLst/>
              <a:ahLst/>
              <a:cxnLst/>
              <a:rect l="l" t="t" r="r" b="b"/>
              <a:pathLst>
                <a:path w="3659504" h="489585">
                  <a:moveTo>
                    <a:pt x="149352" y="1524"/>
                  </a:moveTo>
                  <a:lnTo>
                    <a:pt x="0" y="1524"/>
                  </a:lnTo>
                  <a:lnTo>
                    <a:pt x="0" y="483108"/>
                  </a:lnTo>
                  <a:lnTo>
                    <a:pt x="149352" y="483108"/>
                  </a:lnTo>
                  <a:lnTo>
                    <a:pt x="149352" y="1524"/>
                  </a:lnTo>
                  <a:close/>
                </a:path>
                <a:path w="3659504" h="489585">
                  <a:moveTo>
                    <a:pt x="911352" y="0"/>
                  </a:moveTo>
                  <a:lnTo>
                    <a:pt x="762000" y="0"/>
                  </a:lnTo>
                  <a:lnTo>
                    <a:pt x="762000" y="481584"/>
                  </a:lnTo>
                  <a:lnTo>
                    <a:pt x="911352" y="481584"/>
                  </a:lnTo>
                  <a:lnTo>
                    <a:pt x="911352" y="0"/>
                  </a:lnTo>
                  <a:close/>
                </a:path>
                <a:path w="3659504" h="489585">
                  <a:moveTo>
                    <a:pt x="1598676" y="7620"/>
                  </a:moveTo>
                  <a:lnTo>
                    <a:pt x="1447800" y="7620"/>
                  </a:lnTo>
                  <a:lnTo>
                    <a:pt x="1447800" y="489204"/>
                  </a:lnTo>
                  <a:lnTo>
                    <a:pt x="1598676" y="489204"/>
                  </a:lnTo>
                  <a:lnTo>
                    <a:pt x="1598676" y="7620"/>
                  </a:lnTo>
                  <a:close/>
                </a:path>
                <a:path w="3659504" h="489585">
                  <a:moveTo>
                    <a:pt x="2286000" y="7620"/>
                  </a:moveTo>
                  <a:lnTo>
                    <a:pt x="2135124" y="7620"/>
                  </a:lnTo>
                  <a:lnTo>
                    <a:pt x="2135124" y="489204"/>
                  </a:lnTo>
                  <a:lnTo>
                    <a:pt x="2286000" y="489204"/>
                  </a:lnTo>
                  <a:lnTo>
                    <a:pt x="2286000" y="7620"/>
                  </a:lnTo>
                  <a:close/>
                </a:path>
                <a:path w="3659504" h="489585">
                  <a:moveTo>
                    <a:pt x="2971800" y="7620"/>
                  </a:moveTo>
                  <a:lnTo>
                    <a:pt x="2820924" y="7620"/>
                  </a:lnTo>
                  <a:lnTo>
                    <a:pt x="2820924" y="489204"/>
                  </a:lnTo>
                  <a:lnTo>
                    <a:pt x="2971800" y="489204"/>
                  </a:lnTo>
                  <a:lnTo>
                    <a:pt x="2971800" y="7620"/>
                  </a:lnTo>
                  <a:close/>
                </a:path>
                <a:path w="3659504" h="489585">
                  <a:moveTo>
                    <a:pt x="3659124" y="7620"/>
                  </a:moveTo>
                  <a:lnTo>
                    <a:pt x="3508248" y="7620"/>
                  </a:lnTo>
                  <a:lnTo>
                    <a:pt x="3508248" y="489204"/>
                  </a:lnTo>
                  <a:lnTo>
                    <a:pt x="3659124" y="489204"/>
                  </a:lnTo>
                  <a:lnTo>
                    <a:pt x="3659124" y="762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6563392" y="3693091"/>
            <a:ext cx="820103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pc="19" dirty="0">
                <a:latin typeface="Calibri"/>
                <a:cs typeface="Calibri"/>
              </a:rPr>
              <a:t>De</a:t>
            </a:r>
            <a:r>
              <a:rPr spc="8" dirty="0">
                <a:latin typeface="Calibri"/>
                <a:cs typeface="Calibri"/>
              </a:rPr>
              <a:t>c</a:t>
            </a:r>
            <a:r>
              <a:rPr spc="38" dirty="0">
                <a:latin typeface="Calibri"/>
                <a:cs typeface="Calibri"/>
              </a:rPr>
              <a:t>o</a:t>
            </a:r>
            <a:r>
              <a:rPr spc="30" dirty="0">
                <a:latin typeface="Calibri"/>
                <a:cs typeface="Calibri"/>
              </a:rPr>
              <a:t>d</a:t>
            </a:r>
            <a:r>
              <a:rPr spc="-4" dirty="0">
                <a:latin typeface="Calibri"/>
                <a:cs typeface="Calibri"/>
              </a:rPr>
              <a:t>er</a:t>
            </a:r>
            <a:endParaRPr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799678" y="3967925"/>
            <a:ext cx="2347436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pc="19" dirty="0">
                <a:latin typeface="Calibri"/>
                <a:cs typeface="Calibri"/>
              </a:rPr>
              <a:t>(Transformer, LSTM, </a:t>
            </a:r>
            <a:r>
              <a:rPr spc="-4" dirty="0">
                <a:latin typeface="Calibri"/>
                <a:cs typeface="Calibri"/>
              </a:rPr>
              <a:t>++</a:t>
            </a:r>
            <a:r>
              <a:rPr spc="-221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)</a:t>
            </a:r>
            <a:endParaRPr>
              <a:latin typeface="Calibri"/>
              <a:cs typeface="Calibri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5630418" y="3411855"/>
            <a:ext cx="2693194" cy="1135380"/>
            <a:chOff x="7507223" y="3406140"/>
            <a:chExt cx="3590925" cy="1513840"/>
          </a:xfrm>
        </p:grpSpPr>
        <p:sp>
          <p:nvSpPr>
            <p:cNvPr id="90" name="object 90"/>
            <p:cNvSpPr/>
            <p:nvPr/>
          </p:nvSpPr>
          <p:spPr>
            <a:xfrm>
              <a:off x="7507223" y="4722876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1" name="object 91"/>
            <p:cNvSpPr/>
            <p:nvPr/>
          </p:nvSpPr>
          <p:spPr>
            <a:xfrm>
              <a:off x="8269223" y="4721352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2" name="object 92"/>
            <p:cNvSpPr/>
            <p:nvPr/>
          </p:nvSpPr>
          <p:spPr>
            <a:xfrm>
              <a:off x="8956547" y="4730496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3" name="object 93"/>
            <p:cNvSpPr/>
            <p:nvPr/>
          </p:nvSpPr>
          <p:spPr>
            <a:xfrm>
              <a:off x="9642347" y="4728972"/>
              <a:ext cx="76200" cy="1892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4" name="object 94"/>
            <p:cNvSpPr/>
            <p:nvPr/>
          </p:nvSpPr>
          <p:spPr>
            <a:xfrm>
              <a:off x="10329672" y="4730496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5" name="object 95"/>
            <p:cNvSpPr/>
            <p:nvPr/>
          </p:nvSpPr>
          <p:spPr>
            <a:xfrm>
              <a:off x="11015471" y="4730496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6" name="object 96"/>
            <p:cNvSpPr/>
            <p:nvPr/>
          </p:nvSpPr>
          <p:spPr>
            <a:xfrm>
              <a:off x="7513319" y="3407664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7" name="object 97"/>
            <p:cNvSpPr/>
            <p:nvPr/>
          </p:nvSpPr>
          <p:spPr>
            <a:xfrm>
              <a:off x="8275319" y="3406140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8" name="object 98"/>
            <p:cNvSpPr/>
            <p:nvPr/>
          </p:nvSpPr>
          <p:spPr>
            <a:xfrm>
              <a:off x="8961119" y="3413760"/>
              <a:ext cx="76200" cy="1892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9" name="object 99"/>
            <p:cNvSpPr/>
            <p:nvPr/>
          </p:nvSpPr>
          <p:spPr>
            <a:xfrm>
              <a:off x="10334244" y="3413760"/>
              <a:ext cx="76200" cy="1892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0" name="object 100"/>
            <p:cNvSpPr/>
            <p:nvPr/>
          </p:nvSpPr>
          <p:spPr>
            <a:xfrm>
              <a:off x="9648444" y="3412236"/>
              <a:ext cx="76200" cy="1892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1" name="object 101"/>
            <p:cNvSpPr/>
            <p:nvPr/>
          </p:nvSpPr>
          <p:spPr>
            <a:xfrm>
              <a:off x="11021567" y="3413760"/>
              <a:ext cx="76200" cy="1892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02" name="object 102"/>
          <p:cNvSpPr txBox="1"/>
          <p:nvPr/>
        </p:nvSpPr>
        <p:spPr>
          <a:xfrm>
            <a:off x="8037671" y="3170263"/>
            <a:ext cx="474345" cy="27555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725" dirty="0">
                <a:latin typeface="Wingdings"/>
                <a:cs typeface="Wingdings"/>
              </a:rPr>
              <a:t></a:t>
            </a:r>
            <a:r>
              <a:rPr sz="1725" spc="-4" dirty="0">
                <a:latin typeface="Calibri"/>
                <a:cs typeface="Calibri"/>
              </a:rPr>
              <a:t>/</a:t>
            </a:r>
            <a:r>
              <a:rPr sz="1725" spc="4" dirty="0">
                <a:latin typeface="Wingdings"/>
                <a:cs typeface="Wingdings"/>
              </a:rPr>
              <a:t></a:t>
            </a:r>
            <a:endParaRPr sz="1725">
              <a:latin typeface="Wingdings"/>
              <a:cs typeface="Wingdings"/>
            </a:endParaRPr>
          </a:p>
        </p:txBody>
      </p:sp>
      <p:sp>
        <p:nvSpPr>
          <p:cNvPr id="107" name="Title 106">
            <a:extLst>
              <a:ext uri="{FF2B5EF4-FFF2-40B4-BE49-F238E27FC236}">
                <a16:creationId xmlns:a16="http://schemas.microsoft.com/office/drawing/2014/main" id="{95CEF802-E128-4AA4-842E-2904588A2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492443"/>
          </a:xfrm>
        </p:spPr>
        <p:txBody>
          <a:bodyPr/>
          <a:lstStyle/>
          <a:p>
            <a:r>
              <a:rPr lang="en-US" sz="3200" b="0" spc="-4" dirty="0">
                <a:latin typeface="Calibri"/>
                <a:cs typeface="Calibri"/>
              </a:rPr>
              <a:t>The </a:t>
            </a:r>
            <a:r>
              <a:rPr lang="en-US" sz="3200" b="0" dirty="0">
                <a:latin typeface="Calibri"/>
                <a:cs typeface="Calibri"/>
              </a:rPr>
              <a:t>Pretraining / Finetuning</a:t>
            </a:r>
            <a:r>
              <a:rPr lang="en-US" sz="3200" b="0" spc="-34" dirty="0">
                <a:latin typeface="Calibri"/>
                <a:cs typeface="Calibri"/>
              </a:rPr>
              <a:t> </a:t>
            </a:r>
            <a:r>
              <a:rPr lang="en-US" sz="3200" b="0" dirty="0">
                <a:latin typeface="Calibri"/>
                <a:cs typeface="Calibri"/>
              </a:rPr>
              <a:t>Paradigm</a:t>
            </a:r>
            <a:endParaRPr lang="en-US" dirty="0"/>
          </a:p>
        </p:txBody>
      </p:sp>
      <p:sp>
        <p:nvSpPr>
          <p:cNvPr id="103" name="object 103"/>
          <p:cNvSpPr txBox="1"/>
          <p:nvPr/>
        </p:nvSpPr>
        <p:spPr>
          <a:xfrm>
            <a:off x="5563934" y="2339072"/>
            <a:ext cx="3011805" cy="619240"/>
          </a:xfrm>
          <a:prstGeom prst="rect">
            <a:avLst/>
          </a:prstGeom>
        </p:spPr>
        <p:txBody>
          <a:bodyPr vert="horz" wrap="square" lIns="0" tIns="59531" rIns="0" bIns="0" rtlCol="0">
            <a:spAutoFit/>
          </a:bodyPr>
          <a:lstStyle/>
          <a:p>
            <a:pPr marL="476" algn="ctr">
              <a:spcBef>
                <a:spcPts val="469"/>
              </a:spcBef>
            </a:pPr>
            <a:r>
              <a:rPr sz="1650" b="1" spc="-4" dirty="0">
                <a:latin typeface="Calibri"/>
                <a:cs typeface="Calibri"/>
              </a:rPr>
              <a:t>Step 2: Finetune </a:t>
            </a:r>
            <a:r>
              <a:rPr sz="1650" b="1" spc="-8" dirty="0">
                <a:latin typeface="Calibri"/>
                <a:cs typeface="Calibri"/>
              </a:rPr>
              <a:t>(on </a:t>
            </a:r>
            <a:r>
              <a:rPr sz="1650" b="1" spc="-4" dirty="0">
                <a:latin typeface="Calibri"/>
                <a:cs typeface="Calibri"/>
              </a:rPr>
              <a:t>your</a:t>
            </a:r>
            <a:r>
              <a:rPr sz="1650" b="1" spc="34" dirty="0">
                <a:latin typeface="Calibri"/>
                <a:cs typeface="Calibri"/>
              </a:rPr>
              <a:t> </a:t>
            </a:r>
            <a:r>
              <a:rPr sz="1650" b="1" spc="-4" dirty="0">
                <a:latin typeface="Calibri"/>
                <a:cs typeface="Calibri"/>
              </a:rPr>
              <a:t>task)</a:t>
            </a:r>
            <a:endParaRPr sz="1650">
              <a:latin typeface="Calibri"/>
              <a:cs typeface="Calibri"/>
            </a:endParaRPr>
          </a:p>
          <a:p>
            <a:pPr algn="ctr">
              <a:spcBef>
                <a:spcPts val="398"/>
              </a:spcBef>
            </a:pPr>
            <a:r>
              <a:rPr sz="1650" spc="-4" dirty="0">
                <a:latin typeface="Calibri"/>
                <a:cs typeface="Calibri"/>
              </a:rPr>
              <a:t>Not many labels; adapt </a:t>
            </a:r>
            <a:r>
              <a:rPr sz="1650" spc="-8" dirty="0">
                <a:latin typeface="Calibri"/>
                <a:cs typeface="Calibri"/>
              </a:rPr>
              <a:t>to </a:t>
            </a:r>
            <a:r>
              <a:rPr sz="1650" spc="-4" dirty="0">
                <a:latin typeface="Calibri"/>
                <a:cs typeface="Calibri"/>
              </a:rPr>
              <a:t>the</a:t>
            </a:r>
            <a:r>
              <a:rPr sz="1650" spc="4" dirty="0">
                <a:latin typeface="Calibri"/>
                <a:cs typeface="Calibri"/>
              </a:rPr>
              <a:t> </a:t>
            </a:r>
            <a:r>
              <a:rPr sz="1650" spc="-4" dirty="0">
                <a:latin typeface="Calibri"/>
                <a:cs typeface="Calibri"/>
              </a:rPr>
              <a:t>task!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6105716" y="4959096"/>
            <a:ext cx="1706404" cy="2750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725" i="1" dirty="0">
                <a:latin typeface="Calibri"/>
                <a:cs typeface="Calibri"/>
              </a:rPr>
              <a:t>… the </a:t>
            </a:r>
            <a:r>
              <a:rPr sz="1725" i="1" spc="-4" dirty="0">
                <a:latin typeface="Calibri"/>
                <a:cs typeface="Calibri"/>
              </a:rPr>
              <a:t>movie </a:t>
            </a:r>
            <a:r>
              <a:rPr sz="1725" i="1" dirty="0">
                <a:latin typeface="Calibri"/>
                <a:cs typeface="Calibri"/>
              </a:rPr>
              <a:t>was</a:t>
            </a:r>
            <a:r>
              <a:rPr sz="1725" i="1" spc="-45" dirty="0">
                <a:latin typeface="Calibri"/>
                <a:cs typeface="Calibri"/>
              </a:rPr>
              <a:t> </a:t>
            </a:r>
            <a:r>
              <a:rPr sz="1725" i="1" dirty="0">
                <a:latin typeface="Calibri"/>
                <a:cs typeface="Calibri"/>
              </a:rPr>
              <a:t>…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238EC3E-ABD1-49AA-A2A3-43492BFDDC00}"/>
              </a:ext>
            </a:extLst>
          </p:cNvPr>
          <p:cNvSpPr txBox="1"/>
          <p:nvPr/>
        </p:nvSpPr>
        <p:spPr>
          <a:xfrm>
            <a:off x="0" y="6581001"/>
            <a:ext cx="930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Hewitt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63779" y="1495996"/>
            <a:ext cx="8254841" cy="38940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pc="-4" dirty="0">
                <a:latin typeface="Calibri"/>
                <a:cs typeface="Calibri"/>
              </a:rPr>
              <a:t>There’s increasing </a:t>
            </a:r>
            <a:r>
              <a:rPr dirty="0">
                <a:latin typeface="Calibri"/>
                <a:cs typeface="Calibri"/>
              </a:rPr>
              <a:t>evidence that </a:t>
            </a:r>
            <a:r>
              <a:rPr spc="-4" dirty="0">
                <a:latin typeface="Calibri"/>
                <a:cs typeface="Calibri"/>
              </a:rPr>
              <a:t>pretrained </a:t>
            </a:r>
            <a:r>
              <a:rPr dirty="0">
                <a:latin typeface="Calibri"/>
                <a:cs typeface="Calibri"/>
              </a:rPr>
              <a:t>models learn a wide variety </a:t>
            </a:r>
            <a:r>
              <a:rPr spc="-4" dirty="0">
                <a:latin typeface="Calibri"/>
                <a:cs typeface="Calibri"/>
              </a:rPr>
              <a:t>of </a:t>
            </a:r>
            <a:r>
              <a:rPr dirty="0">
                <a:latin typeface="Calibri"/>
                <a:cs typeface="Calibri"/>
              </a:rPr>
              <a:t>things</a:t>
            </a:r>
            <a:r>
              <a:rPr spc="-49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about</a:t>
            </a:r>
          </a:p>
          <a:p>
            <a:pPr marL="9525"/>
            <a:r>
              <a:rPr dirty="0">
                <a:latin typeface="Calibri"/>
                <a:cs typeface="Calibri"/>
              </a:rPr>
              <a:t>the </a:t>
            </a:r>
            <a:r>
              <a:rPr spc="-4" dirty="0">
                <a:latin typeface="Calibri"/>
                <a:cs typeface="Calibri"/>
              </a:rPr>
              <a:t>statistical properties </a:t>
            </a:r>
            <a:r>
              <a:rPr spc="-8" dirty="0">
                <a:latin typeface="Calibri"/>
                <a:cs typeface="Calibri"/>
              </a:rPr>
              <a:t>of </a:t>
            </a:r>
            <a:r>
              <a:rPr dirty="0">
                <a:latin typeface="Calibri"/>
                <a:cs typeface="Calibri"/>
              </a:rPr>
              <a:t>language:</a:t>
            </a:r>
          </a:p>
          <a:p>
            <a:pPr marL="266700" indent="-257175">
              <a:spcBef>
                <a:spcPts val="416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6700" algn="l"/>
                <a:tab pos="4224814" algn="l"/>
              </a:tabLst>
            </a:pPr>
            <a:r>
              <a:rPr sz="1725" i="1" spc="-4" dirty="0">
                <a:latin typeface="Calibri"/>
                <a:cs typeface="Calibri"/>
              </a:rPr>
              <a:t>Stanford </a:t>
            </a:r>
            <a:r>
              <a:rPr sz="1725" i="1" dirty="0">
                <a:latin typeface="Calibri"/>
                <a:cs typeface="Calibri"/>
              </a:rPr>
              <a:t>University is</a:t>
            </a:r>
            <a:r>
              <a:rPr sz="1725" i="1" spc="8" dirty="0">
                <a:latin typeface="Calibri"/>
                <a:cs typeface="Calibri"/>
              </a:rPr>
              <a:t> </a:t>
            </a:r>
            <a:r>
              <a:rPr sz="1725" i="1" dirty="0">
                <a:latin typeface="Calibri"/>
                <a:cs typeface="Calibri"/>
              </a:rPr>
              <a:t>located</a:t>
            </a:r>
            <a:r>
              <a:rPr sz="1725" i="1" spc="8" dirty="0">
                <a:latin typeface="Calibri"/>
                <a:cs typeface="Calibri"/>
              </a:rPr>
              <a:t> </a:t>
            </a:r>
            <a:r>
              <a:rPr sz="1725" i="1" dirty="0">
                <a:latin typeface="Calibri"/>
                <a:cs typeface="Calibri"/>
              </a:rPr>
              <a:t>in</a:t>
            </a:r>
            <a:r>
              <a:rPr sz="1725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1725" i="1" dirty="0">
                <a:latin typeface="Calibri"/>
                <a:cs typeface="Calibri"/>
              </a:rPr>
              <a:t>, California.</a:t>
            </a:r>
            <a:r>
              <a:rPr sz="1725" i="1" spc="-45" dirty="0">
                <a:latin typeface="Calibri"/>
                <a:cs typeface="Calibri"/>
              </a:rPr>
              <a:t> </a:t>
            </a:r>
            <a:r>
              <a:rPr sz="1725" dirty="0">
                <a:solidFill>
                  <a:srgbClr val="175E53"/>
                </a:solidFill>
                <a:latin typeface="Calibri"/>
                <a:cs typeface="Calibri"/>
              </a:rPr>
              <a:t>[Trivia]</a:t>
            </a:r>
            <a:endParaRPr sz="1725" dirty="0">
              <a:latin typeface="Calibri"/>
              <a:cs typeface="Calibri"/>
            </a:endParaRPr>
          </a:p>
          <a:p>
            <a:pPr marL="266700" indent="-257175">
              <a:spcBef>
                <a:spcPts val="416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6700" algn="l"/>
                <a:tab pos="1096328" algn="l"/>
              </a:tabLst>
            </a:pPr>
            <a:r>
              <a:rPr sz="1725" i="1" dirty="0">
                <a:latin typeface="Calibri"/>
                <a:cs typeface="Calibri"/>
              </a:rPr>
              <a:t>I put</a:t>
            </a:r>
            <a:r>
              <a:rPr sz="1725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1725" i="1" dirty="0">
                <a:latin typeface="Calibri"/>
                <a:cs typeface="Calibri"/>
              </a:rPr>
              <a:t>fork down </a:t>
            </a:r>
            <a:r>
              <a:rPr sz="1725" i="1" spc="-4" dirty="0">
                <a:latin typeface="Calibri"/>
                <a:cs typeface="Calibri"/>
              </a:rPr>
              <a:t>on </a:t>
            </a:r>
            <a:r>
              <a:rPr sz="1725" i="1" dirty="0">
                <a:latin typeface="Calibri"/>
                <a:cs typeface="Calibri"/>
              </a:rPr>
              <a:t>the table.</a:t>
            </a:r>
            <a:r>
              <a:rPr sz="1725" i="1" spc="8" dirty="0">
                <a:latin typeface="Calibri"/>
                <a:cs typeface="Calibri"/>
              </a:rPr>
              <a:t> </a:t>
            </a:r>
            <a:r>
              <a:rPr sz="1725" dirty="0">
                <a:solidFill>
                  <a:srgbClr val="175E53"/>
                </a:solidFill>
                <a:latin typeface="Calibri"/>
                <a:cs typeface="Calibri"/>
              </a:rPr>
              <a:t>[syntax]</a:t>
            </a:r>
            <a:endParaRPr sz="1725" dirty="0">
              <a:latin typeface="Calibri"/>
              <a:cs typeface="Calibri"/>
            </a:endParaRPr>
          </a:p>
          <a:p>
            <a:pPr marL="266700" indent="-257175">
              <a:spcBef>
                <a:spcPts val="413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6700" algn="l"/>
                <a:tab pos="6156960" algn="l"/>
              </a:tabLst>
            </a:pPr>
            <a:r>
              <a:rPr sz="1725" i="1" dirty="0">
                <a:latin typeface="Calibri"/>
                <a:cs typeface="Calibri"/>
              </a:rPr>
              <a:t>The woman </a:t>
            </a:r>
            <a:r>
              <a:rPr sz="1725" i="1" spc="-4" dirty="0">
                <a:latin typeface="Calibri"/>
                <a:cs typeface="Calibri"/>
              </a:rPr>
              <a:t>walked </a:t>
            </a:r>
            <a:r>
              <a:rPr sz="1725" i="1" dirty="0">
                <a:latin typeface="Calibri"/>
                <a:cs typeface="Calibri"/>
              </a:rPr>
              <a:t>across the </a:t>
            </a:r>
            <a:r>
              <a:rPr sz="1725" i="1" spc="-4" dirty="0">
                <a:latin typeface="Calibri"/>
                <a:cs typeface="Calibri"/>
              </a:rPr>
              <a:t>street, </a:t>
            </a:r>
            <a:r>
              <a:rPr sz="1725" i="1" dirty="0">
                <a:latin typeface="Calibri"/>
                <a:cs typeface="Calibri"/>
              </a:rPr>
              <a:t>checking for</a:t>
            </a:r>
            <a:r>
              <a:rPr sz="1725" i="1" spc="49" dirty="0">
                <a:latin typeface="Calibri"/>
                <a:cs typeface="Calibri"/>
              </a:rPr>
              <a:t> </a:t>
            </a:r>
            <a:r>
              <a:rPr sz="1725" i="1" dirty="0">
                <a:latin typeface="Calibri"/>
                <a:cs typeface="Calibri"/>
              </a:rPr>
              <a:t>traffic</a:t>
            </a:r>
            <a:r>
              <a:rPr sz="1725" i="1" spc="4" dirty="0">
                <a:latin typeface="Calibri"/>
                <a:cs typeface="Calibri"/>
              </a:rPr>
              <a:t> </a:t>
            </a:r>
            <a:r>
              <a:rPr sz="1725" i="1" dirty="0">
                <a:latin typeface="Calibri"/>
                <a:cs typeface="Calibri"/>
              </a:rPr>
              <a:t>over</a:t>
            </a:r>
            <a:r>
              <a:rPr sz="1725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1725" i="1" dirty="0">
                <a:latin typeface="Calibri"/>
                <a:cs typeface="Calibri"/>
              </a:rPr>
              <a:t>shoulder.</a:t>
            </a:r>
            <a:r>
              <a:rPr sz="1725" i="1" spc="-15" dirty="0">
                <a:latin typeface="Calibri"/>
                <a:cs typeface="Calibri"/>
              </a:rPr>
              <a:t> </a:t>
            </a:r>
            <a:r>
              <a:rPr sz="1725" dirty="0">
                <a:solidFill>
                  <a:srgbClr val="175E53"/>
                </a:solidFill>
                <a:latin typeface="Calibri"/>
                <a:cs typeface="Calibri"/>
              </a:rPr>
              <a:t>[coreference]</a:t>
            </a:r>
            <a:endParaRPr sz="1725" dirty="0">
              <a:latin typeface="Calibri"/>
              <a:cs typeface="Calibri"/>
            </a:endParaRPr>
          </a:p>
          <a:p>
            <a:pPr marL="266700" indent="-257175">
              <a:spcBef>
                <a:spcPts val="416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6700" algn="l"/>
                <a:tab pos="5534978" algn="l"/>
                <a:tab pos="5693093" algn="l"/>
              </a:tabLst>
            </a:pPr>
            <a:r>
              <a:rPr sz="1725" i="1" dirty="0">
                <a:latin typeface="Calibri"/>
                <a:cs typeface="Calibri"/>
              </a:rPr>
              <a:t>I went to the ocean </a:t>
            </a:r>
            <a:r>
              <a:rPr sz="1725" i="1" spc="-4" dirty="0">
                <a:latin typeface="Calibri"/>
                <a:cs typeface="Calibri"/>
              </a:rPr>
              <a:t>to </a:t>
            </a:r>
            <a:r>
              <a:rPr sz="1725" i="1" dirty="0">
                <a:latin typeface="Calibri"/>
                <a:cs typeface="Calibri"/>
              </a:rPr>
              <a:t>see the </a:t>
            </a:r>
            <a:r>
              <a:rPr sz="1725" i="1" spc="-4" dirty="0">
                <a:latin typeface="Calibri"/>
                <a:cs typeface="Calibri"/>
              </a:rPr>
              <a:t>fish, </a:t>
            </a:r>
            <a:r>
              <a:rPr sz="1725" i="1" dirty="0">
                <a:latin typeface="Calibri"/>
                <a:cs typeface="Calibri"/>
              </a:rPr>
              <a:t>turtles,</a:t>
            </a:r>
            <a:r>
              <a:rPr sz="1725" i="1" spc="60" dirty="0">
                <a:latin typeface="Calibri"/>
                <a:cs typeface="Calibri"/>
              </a:rPr>
              <a:t> </a:t>
            </a:r>
            <a:r>
              <a:rPr sz="1725" i="1" dirty="0">
                <a:latin typeface="Calibri"/>
                <a:cs typeface="Calibri"/>
              </a:rPr>
              <a:t>seals,</a:t>
            </a:r>
            <a:r>
              <a:rPr sz="1725" i="1" spc="8" dirty="0">
                <a:latin typeface="Calibri"/>
                <a:cs typeface="Calibri"/>
              </a:rPr>
              <a:t> </a:t>
            </a:r>
            <a:r>
              <a:rPr sz="1725" i="1" spc="-4" dirty="0">
                <a:latin typeface="Calibri"/>
                <a:cs typeface="Calibri"/>
              </a:rPr>
              <a:t>and</a:t>
            </a:r>
            <a:r>
              <a:rPr sz="1725" i="1" u="heavy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1725" i="1" dirty="0">
                <a:latin typeface="Calibri"/>
                <a:cs typeface="Calibri"/>
              </a:rPr>
              <a:t>.	</a:t>
            </a:r>
            <a:r>
              <a:rPr sz="1725" dirty="0">
                <a:solidFill>
                  <a:srgbClr val="175E53"/>
                </a:solidFill>
                <a:latin typeface="Calibri"/>
                <a:cs typeface="Calibri"/>
              </a:rPr>
              <a:t>[lexical</a:t>
            </a:r>
            <a:r>
              <a:rPr sz="1725" spc="-23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725" spc="-4" dirty="0">
                <a:solidFill>
                  <a:srgbClr val="175E53"/>
                </a:solidFill>
                <a:latin typeface="Calibri"/>
                <a:cs typeface="Calibri"/>
              </a:rPr>
              <a:t>semantics/topic]</a:t>
            </a:r>
            <a:endParaRPr sz="1725" dirty="0">
              <a:latin typeface="Calibri"/>
              <a:cs typeface="Calibri"/>
            </a:endParaRPr>
          </a:p>
          <a:p>
            <a:pPr marL="266700" indent="-257175">
              <a:spcBef>
                <a:spcPts val="413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6700" algn="l"/>
              </a:tabLst>
            </a:pPr>
            <a:r>
              <a:rPr sz="1725" i="1" dirty="0">
                <a:latin typeface="Calibri"/>
                <a:cs typeface="Calibri"/>
              </a:rPr>
              <a:t>Overall, the value I got from the two </a:t>
            </a:r>
            <a:r>
              <a:rPr sz="1725" i="1" spc="-4" dirty="0">
                <a:latin typeface="Calibri"/>
                <a:cs typeface="Calibri"/>
              </a:rPr>
              <a:t>hours watching </a:t>
            </a:r>
            <a:r>
              <a:rPr sz="1725" i="1" dirty="0">
                <a:latin typeface="Calibri"/>
                <a:cs typeface="Calibri"/>
              </a:rPr>
              <a:t>it was the sum total of the</a:t>
            </a:r>
            <a:r>
              <a:rPr sz="1725" i="1" spc="38" dirty="0">
                <a:latin typeface="Calibri"/>
                <a:cs typeface="Calibri"/>
              </a:rPr>
              <a:t> </a:t>
            </a:r>
            <a:r>
              <a:rPr sz="1725" i="1" dirty="0">
                <a:latin typeface="Calibri"/>
                <a:cs typeface="Calibri"/>
              </a:rPr>
              <a:t>popcorn</a:t>
            </a:r>
            <a:endParaRPr sz="1725" dirty="0">
              <a:latin typeface="Calibri"/>
              <a:cs typeface="Calibri"/>
            </a:endParaRPr>
          </a:p>
          <a:p>
            <a:pPr marL="266224">
              <a:spcBef>
                <a:spcPts val="4"/>
              </a:spcBef>
              <a:tabLst>
                <a:tab pos="3249454" algn="l"/>
              </a:tabLst>
            </a:pPr>
            <a:r>
              <a:rPr sz="1725" i="1" dirty="0">
                <a:latin typeface="Calibri"/>
                <a:cs typeface="Calibri"/>
              </a:rPr>
              <a:t>and the </a:t>
            </a:r>
            <a:r>
              <a:rPr sz="1725" i="1" spc="-4" dirty="0">
                <a:latin typeface="Calibri"/>
                <a:cs typeface="Calibri"/>
              </a:rPr>
              <a:t>drink. The</a:t>
            </a:r>
            <a:r>
              <a:rPr sz="1725" i="1" spc="26" dirty="0">
                <a:latin typeface="Calibri"/>
                <a:cs typeface="Calibri"/>
              </a:rPr>
              <a:t> </a:t>
            </a:r>
            <a:r>
              <a:rPr sz="1725" i="1" dirty="0">
                <a:latin typeface="Calibri"/>
                <a:cs typeface="Calibri"/>
              </a:rPr>
              <a:t>movie</a:t>
            </a:r>
            <a:r>
              <a:rPr sz="1725" i="1" spc="-8" dirty="0">
                <a:latin typeface="Calibri"/>
                <a:cs typeface="Calibri"/>
              </a:rPr>
              <a:t> </a:t>
            </a:r>
            <a:r>
              <a:rPr sz="1725" i="1" dirty="0">
                <a:latin typeface="Calibri"/>
                <a:cs typeface="Calibri"/>
              </a:rPr>
              <a:t>was</a:t>
            </a:r>
            <a:r>
              <a:rPr sz="1725" i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1725" i="1" dirty="0">
                <a:latin typeface="Calibri"/>
                <a:cs typeface="Calibri"/>
              </a:rPr>
              <a:t>.</a:t>
            </a:r>
            <a:r>
              <a:rPr sz="1725" i="1" spc="11" dirty="0">
                <a:latin typeface="Calibri"/>
                <a:cs typeface="Calibri"/>
              </a:rPr>
              <a:t> </a:t>
            </a:r>
            <a:r>
              <a:rPr sz="1725" dirty="0">
                <a:solidFill>
                  <a:srgbClr val="175E53"/>
                </a:solidFill>
                <a:latin typeface="Calibri"/>
                <a:cs typeface="Calibri"/>
              </a:rPr>
              <a:t>[sentiment]</a:t>
            </a:r>
            <a:endParaRPr sz="1725" dirty="0">
              <a:latin typeface="Calibri"/>
              <a:cs typeface="Calibri"/>
            </a:endParaRPr>
          </a:p>
          <a:p>
            <a:pPr marL="266224" marR="258604" indent="-257175">
              <a:spcBef>
                <a:spcPts val="413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6700" algn="l"/>
                <a:tab pos="2858928" algn="l"/>
              </a:tabLst>
            </a:pPr>
            <a:r>
              <a:rPr sz="1725" spc="-4" dirty="0">
                <a:latin typeface="Calibri"/>
                <a:cs typeface="Calibri"/>
              </a:rPr>
              <a:t>Iroh </a:t>
            </a:r>
            <a:r>
              <a:rPr sz="1725" dirty="0">
                <a:latin typeface="Calibri"/>
                <a:cs typeface="Calibri"/>
              </a:rPr>
              <a:t>went into the kitchen to </a:t>
            </a:r>
            <a:r>
              <a:rPr sz="1725" spc="-4" dirty="0">
                <a:latin typeface="Calibri"/>
                <a:cs typeface="Calibri"/>
              </a:rPr>
              <a:t>make some </a:t>
            </a:r>
            <a:r>
              <a:rPr sz="1725" dirty="0">
                <a:latin typeface="Calibri"/>
                <a:cs typeface="Calibri"/>
              </a:rPr>
              <a:t>tea. </a:t>
            </a:r>
            <a:r>
              <a:rPr sz="1725" spc="-4" dirty="0">
                <a:latin typeface="Calibri"/>
                <a:cs typeface="Calibri"/>
              </a:rPr>
              <a:t>Standing next </a:t>
            </a:r>
            <a:r>
              <a:rPr sz="1725" dirty="0">
                <a:latin typeface="Calibri"/>
                <a:cs typeface="Calibri"/>
              </a:rPr>
              <a:t>to </a:t>
            </a:r>
            <a:r>
              <a:rPr sz="1725" spc="-4" dirty="0">
                <a:latin typeface="Calibri"/>
                <a:cs typeface="Calibri"/>
              </a:rPr>
              <a:t>Iroh, Zuko </a:t>
            </a:r>
            <a:r>
              <a:rPr sz="1725" dirty="0">
                <a:latin typeface="Calibri"/>
                <a:cs typeface="Calibri"/>
              </a:rPr>
              <a:t>pondered </a:t>
            </a:r>
            <a:r>
              <a:rPr sz="1725" spc="-4" dirty="0">
                <a:latin typeface="Calibri"/>
                <a:cs typeface="Calibri"/>
              </a:rPr>
              <a:t>his  destiny. Zuko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left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the</a:t>
            </a:r>
            <a:r>
              <a:rPr sz="1725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1725" dirty="0">
                <a:latin typeface="Calibri"/>
                <a:cs typeface="Calibri"/>
              </a:rPr>
              <a:t>. </a:t>
            </a:r>
            <a:r>
              <a:rPr sz="1725" dirty="0">
                <a:solidFill>
                  <a:srgbClr val="175E53"/>
                </a:solidFill>
                <a:latin typeface="Calibri"/>
                <a:cs typeface="Calibri"/>
              </a:rPr>
              <a:t>[some reasoning – this is</a:t>
            </a:r>
            <a:r>
              <a:rPr sz="1725" spc="-8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725" spc="-4" dirty="0">
                <a:solidFill>
                  <a:srgbClr val="175E53"/>
                </a:solidFill>
                <a:latin typeface="Calibri"/>
                <a:cs typeface="Calibri"/>
              </a:rPr>
              <a:t>harder]</a:t>
            </a:r>
            <a:endParaRPr sz="1725" dirty="0">
              <a:latin typeface="Calibri"/>
              <a:cs typeface="Calibri"/>
            </a:endParaRPr>
          </a:p>
          <a:p>
            <a:pPr marL="266700" indent="-257175">
              <a:spcBef>
                <a:spcPts val="413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6700" algn="l"/>
                <a:tab pos="6683693" algn="l"/>
              </a:tabLst>
            </a:pPr>
            <a:r>
              <a:rPr sz="1725" dirty="0">
                <a:latin typeface="Calibri"/>
                <a:cs typeface="Calibri"/>
              </a:rPr>
              <a:t>I was thinking about the sequence that goes 1, 1, 2, 3, 5, 8,</a:t>
            </a:r>
            <a:r>
              <a:rPr sz="1725" spc="6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13,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21,</a:t>
            </a:r>
            <a:r>
              <a:rPr sz="1725" u="heavy" spc="-4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	</a:t>
            </a:r>
            <a:r>
              <a:rPr sz="1725" dirty="0">
                <a:solidFill>
                  <a:srgbClr val="175E53"/>
                </a:solidFill>
                <a:latin typeface="Calibri"/>
                <a:cs typeface="Calibri"/>
              </a:rPr>
              <a:t>[some </a:t>
            </a:r>
            <a:r>
              <a:rPr sz="1725" spc="-4" dirty="0">
                <a:solidFill>
                  <a:srgbClr val="175E53"/>
                </a:solidFill>
                <a:latin typeface="Calibri"/>
                <a:cs typeface="Calibri"/>
              </a:rPr>
              <a:t>basic</a:t>
            </a:r>
            <a:endParaRPr sz="1725" dirty="0">
              <a:latin typeface="Calibri"/>
              <a:cs typeface="Calibri"/>
            </a:endParaRPr>
          </a:p>
          <a:p>
            <a:pPr marL="266224">
              <a:spcBef>
                <a:spcPts val="4"/>
              </a:spcBef>
            </a:pPr>
            <a:r>
              <a:rPr sz="1725" dirty="0">
                <a:solidFill>
                  <a:srgbClr val="175E53"/>
                </a:solidFill>
                <a:latin typeface="Calibri"/>
                <a:cs typeface="Calibri"/>
              </a:rPr>
              <a:t>arithmetic; they </a:t>
            </a:r>
            <a:r>
              <a:rPr sz="1725" spc="-4" dirty="0">
                <a:solidFill>
                  <a:srgbClr val="175E53"/>
                </a:solidFill>
                <a:latin typeface="Calibri"/>
                <a:cs typeface="Calibri"/>
              </a:rPr>
              <a:t>don’t </a:t>
            </a:r>
            <a:r>
              <a:rPr sz="1725" dirty="0">
                <a:solidFill>
                  <a:srgbClr val="175E53"/>
                </a:solidFill>
                <a:latin typeface="Calibri"/>
                <a:cs typeface="Calibri"/>
              </a:rPr>
              <a:t>learn the Fibonnaci</a:t>
            </a:r>
            <a:r>
              <a:rPr sz="1725" spc="15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725" dirty="0">
                <a:solidFill>
                  <a:srgbClr val="175E53"/>
                </a:solidFill>
                <a:latin typeface="Calibri"/>
                <a:cs typeface="Calibri"/>
              </a:rPr>
              <a:t>sequence]</a:t>
            </a:r>
            <a:endParaRPr sz="1725" dirty="0">
              <a:latin typeface="Calibri"/>
              <a:cs typeface="Calibri"/>
            </a:endParaRPr>
          </a:p>
          <a:p>
            <a:pPr marL="266700" indent="-257175">
              <a:spcBef>
                <a:spcPts val="413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6700" algn="l"/>
              </a:tabLst>
            </a:pPr>
            <a:r>
              <a:rPr sz="1725" dirty="0">
                <a:latin typeface="Calibri"/>
                <a:cs typeface="Calibri"/>
              </a:rPr>
              <a:t>Models </a:t>
            </a:r>
            <a:r>
              <a:rPr sz="1725" spc="-4" dirty="0">
                <a:latin typeface="Calibri"/>
                <a:cs typeface="Calibri"/>
              </a:rPr>
              <a:t>also </a:t>
            </a:r>
            <a:r>
              <a:rPr sz="1725" dirty="0">
                <a:latin typeface="Calibri"/>
                <a:cs typeface="Calibri"/>
              </a:rPr>
              <a:t>learn – and can exacerbate </a:t>
            </a:r>
            <a:r>
              <a:rPr sz="1725" spc="-4" dirty="0">
                <a:latin typeface="Calibri"/>
                <a:cs typeface="Calibri"/>
              </a:rPr>
              <a:t>racism, sexism, </a:t>
            </a:r>
            <a:r>
              <a:rPr sz="1725" dirty="0">
                <a:latin typeface="Calibri"/>
                <a:cs typeface="Calibri"/>
              </a:rPr>
              <a:t>all manner </a:t>
            </a:r>
            <a:r>
              <a:rPr sz="1725" spc="-4" dirty="0">
                <a:latin typeface="Calibri"/>
                <a:cs typeface="Calibri"/>
              </a:rPr>
              <a:t>of bad</a:t>
            </a:r>
            <a:r>
              <a:rPr sz="1725" spc="19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biases.</a:t>
            </a:r>
            <a:endParaRPr sz="1725" dirty="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903BEA-C94F-4C25-84D2-521EFCB2B679}"/>
              </a:ext>
            </a:extLst>
          </p:cNvPr>
          <p:cNvSpPr txBox="1"/>
          <p:nvPr/>
        </p:nvSpPr>
        <p:spPr>
          <a:xfrm>
            <a:off x="0" y="6581001"/>
            <a:ext cx="18327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from John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Hewitt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AC1E75A-BFAC-4641-BF8F-19FF2A787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984885"/>
          </a:xfrm>
        </p:spPr>
        <p:txBody>
          <a:bodyPr/>
          <a:lstStyle/>
          <a:p>
            <a:r>
              <a:rPr lang="en-US" sz="3200" b="0" spc="-4" dirty="0"/>
              <a:t>Capturing meaning via context: </a:t>
            </a:r>
            <a:br>
              <a:rPr lang="en-US" sz="3200" b="0" spc="-4" dirty="0"/>
            </a:br>
            <a:r>
              <a:rPr lang="en-US" sz="3200" b="0" spc="-4" dirty="0"/>
              <a:t>What kinds </a:t>
            </a:r>
            <a:r>
              <a:rPr lang="en-US" sz="3200" b="0" dirty="0"/>
              <a:t>of </a:t>
            </a:r>
            <a:r>
              <a:rPr lang="en-US" sz="3200" b="0" spc="-4" dirty="0"/>
              <a:t>things </a:t>
            </a:r>
            <a:r>
              <a:rPr lang="en-US" sz="3200" b="0" dirty="0"/>
              <a:t>does pretraining</a:t>
            </a:r>
            <a:r>
              <a:rPr lang="en-US" sz="3200" b="0" spc="-41" dirty="0"/>
              <a:t> </a:t>
            </a:r>
            <a:r>
              <a:rPr lang="en-US" sz="3200" b="0" dirty="0"/>
              <a:t>learn?</a:t>
            </a:r>
            <a:endParaRPr lang="en-US" b="0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63778" y="1724597"/>
            <a:ext cx="7401878" cy="541013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>
              <a:spcBef>
                <a:spcPts val="79"/>
              </a:spcBef>
            </a:pPr>
            <a:r>
              <a:rPr sz="1725" spc="-4" dirty="0">
                <a:latin typeface="Calibri"/>
                <a:cs typeface="Calibri"/>
              </a:rPr>
              <a:t>So far, </a:t>
            </a:r>
            <a:r>
              <a:rPr sz="1725" dirty="0">
                <a:latin typeface="Calibri"/>
                <a:cs typeface="Calibri"/>
              </a:rPr>
              <a:t>we’ve </a:t>
            </a:r>
            <a:r>
              <a:rPr sz="1725" spc="-4" dirty="0">
                <a:latin typeface="Calibri"/>
                <a:cs typeface="Calibri"/>
              </a:rPr>
              <a:t>looked </a:t>
            </a:r>
            <a:r>
              <a:rPr sz="1725" dirty="0">
                <a:latin typeface="Calibri"/>
                <a:cs typeface="Calibri"/>
              </a:rPr>
              <a:t>at language </a:t>
            </a:r>
            <a:r>
              <a:rPr sz="1725" spc="-4" dirty="0">
                <a:latin typeface="Calibri"/>
                <a:cs typeface="Calibri"/>
              </a:rPr>
              <a:t>model pretraining. </a:t>
            </a:r>
            <a:r>
              <a:rPr sz="1725" dirty="0">
                <a:latin typeface="Calibri"/>
                <a:cs typeface="Calibri"/>
              </a:rPr>
              <a:t>But </a:t>
            </a:r>
            <a:r>
              <a:rPr sz="1725" b="1" spc="-4" dirty="0">
                <a:latin typeface="Calibri"/>
                <a:cs typeface="Calibri"/>
              </a:rPr>
              <a:t>encoders get bidirectional  context, </a:t>
            </a:r>
            <a:r>
              <a:rPr sz="1725" spc="-4" dirty="0">
                <a:latin typeface="Calibri"/>
                <a:cs typeface="Calibri"/>
              </a:rPr>
              <a:t>so </a:t>
            </a:r>
            <a:r>
              <a:rPr sz="1725" dirty="0">
                <a:latin typeface="Calibri"/>
                <a:cs typeface="Calibri"/>
              </a:rPr>
              <a:t>we can’t </a:t>
            </a:r>
            <a:r>
              <a:rPr sz="1725" spc="-4" dirty="0">
                <a:latin typeface="Calibri"/>
                <a:cs typeface="Calibri"/>
              </a:rPr>
              <a:t>do </a:t>
            </a:r>
            <a:r>
              <a:rPr sz="1725" dirty="0">
                <a:latin typeface="Calibri"/>
                <a:cs typeface="Calibri"/>
              </a:rPr>
              <a:t>language</a:t>
            </a:r>
            <a:r>
              <a:rPr sz="1725" spc="26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modeling!</a:t>
            </a:r>
            <a:endParaRPr sz="1725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78815" y="3136249"/>
            <a:ext cx="1896904" cy="1513998"/>
            <a:chOff x="7171753" y="3038665"/>
            <a:chExt cx="2529205" cy="2018664"/>
          </a:xfrm>
        </p:grpSpPr>
        <p:sp>
          <p:nvSpPr>
            <p:cNvPr id="5" name="object 5"/>
            <p:cNvSpPr/>
            <p:nvPr/>
          </p:nvSpPr>
          <p:spPr>
            <a:xfrm>
              <a:off x="7182612" y="3276600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70"/>
                  </a:lnTo>
                  <a:lnTo>
                    <a:pt x="0" y="606298"/>
                  </a:lnTo>
                  <a:lnTo>
                    <a:pt x="4099" y="626542"/>
                  </a:lnTo>
                  <a:lnTo>
                    <a:pt x="15271" y="643096"/>
                  </a:lnTo>
                  <a:lnTo>
                    <a:pt x="31825" y="654268"/>
                  </a:lnTo>
                  <a:lnTo>
                    <a:pt x="52070" y="658368"/>
                  </a:lnTo>
                  <a:lnTo>
                    <a:pt x="260350" y="658368"/>
                  </a:lnTo>
                  <a:lnTo>
                    <a:pt x="280594" y="654268"/>
                  </a:lnTo>
                  <a:lnTo>
                    <a:pt x="297148" y="643096"/>
                  </a:lnTo>
                  <a:lnTo>
                    <a:pt x="308320" y="626542"/>
                  </a:lnTo>
                  <a:lnTo>
                    <a:pt x="312420" y="606298"/>
                  </a:lnTo>
                  <a:lnTo>
                    <a:pt x="312420" y="52070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7182612" y="3276600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0" y="52070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20" y="52070"/>
                  </a:lnTo>
                  <a:lnTo>
                    <a:pt x="312420" y="606298"/>
                  </a:lnTo>
                  <a:lnTo>
                    <a:pt x="308320" y="626542"/>
                  </a:lnTo>
                  <a:lnTo>
                    <a:pt x="297148" y="643096"/>
                  </a:lnTo>
                  <a:lnTo>
                    <a:pt x="280594" y="654268"/>
                  </a:lnTo>
                  <a:lnTo>
                    <a:pt x="260350" y="658368"/>
                  </a:lnTo>
                  <a:lnTo>
                    <a:pt x="52070" y="658368"/>
                  </a:lnTo>
                  <a:lnTo>
                    <a:pt x="31825" y="654268"/>
                  </a:lnTo>
                  <a:lnTo>
                    <a:pt x="15271" y="643096"/>
                  </a:lnTo>
                  <a:lnTo>
                    <a:pt x="4099" y="626542"/>
                  </a:lnTo>
                  <a:lnTo>
                    <a:pt x="0" y="606298"/>
                  </a:lnTo>
                  <a:lnTo>
                    <a:pt x="0" y="52070"/>
                  </a:lnTo>
                  <a:close/>
                </a:path>
              </a:pathLst>
            </a:custGeom>
            <a:ln w="9525">
              <a:solidFill>
                <a:srgbClr val="6CE9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" name="object 7"/>
            <p:cNvSpPr/>
            <p:nvPr/>
          </p:nvSpPr>
          <p:spPr>
            <a:xfrm>
              <a:off x="7182612" y="4395216"/>
              <a:ext cx="312420" cy="657225"/>
            </a:xfrm>
            <a:custGeom>
              <a:avLst/>
              <a:gdLst/>
              <a:ahLst/>
              <a:cxnLst/>
              <a:rect l="l" t="t" r="r" b="b"/>
              <a:pathLst>
                <a:path w="312420" h="657225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69"/>
                  </a:lnTo>
                  <a:lnTo>
                    <a:pt x="0" y="604773"/>
                  </a:lnTo>
                  <a:lnTo>
                    <a:pt x="4099" y="625018"/>
                  </a:lnTo>
                  <a:lnTo>
                    <a:pt x="15271" y="641572"/>
                  </a:lnTo>
                  <a:lnTo>
                    <a:pt x="31825" y="652744"/>
                  </a:lnTo>
                  <a:lnTo>
                    <a:pt x="52070" y="656843"/>
                  </a:lnTo>
                  <a:lnTo>
                    <a:pt x="260350" y="656843"/>
                  </a:lnTo>
                  <a:lnTo>
                    <a:pt x="280594" y="652744"/>
                  </a:lnTo>
                  <a:lnTo>
                    <a:pt x="297148" y="641572"/>
                  </a:lnTo>
                  <a:lnTo>
                    <a:pt x="308320" y="625018"/>
                  </a:lnTo>
                  <a:lnTo>
                    <a:pt x="312420" y="604773"/>
                  </a:lnTo>
                  <a:lnTo>
                    <a:pt x="312420" y="52069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7182612" y="4395216"/>
              <a:ext cx="312420" cy="657225"/>
            </a:xfrm>
            <a:custGeom>
              <a:avLst/>
              <a:gdLst/>
              <a:ahLst/>
              <a:cxnLst/>
              <a:rect l="l" t="t" r="r" b="b"/>
              <a:pathLst>
                <a:path w="312420" h="657225">
                  <a:moveTo>
                    <a:pt x="0" y="52069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20" y="52069"/>
                  </a:lnTo>
                  <a:lnTo>
                    <a:pt x="312420" y="604773"/>
                  </a:lnTo>
                  <a:lnTo>
                    <a:pt x="308320" y="625018"/>
                  </a:lnTo>
                  <a:lnTo>
                    <a:pt x="297148" y="641572"/>
                  </a:lnTo>
                  <a:lnTo>
                    <a:pt x="280594" y="652744"/>
                  </a:lnTo>
                  <a:lnTo>
                    <a:pt x="260350" y="656843"/>
                  </a:lnTo>
                  <a:lnTo>
                    <a:pt x="52070" y="656843"/>
                  </a:lnTo>
                  <a:lnTo>
                    <a:pt x="31825" y="652744"/>
                  </a:lnTo>
                  <a:lnTo>
                    <a:pt x="15271" y="641572"/>
                  </a:lnTo>
                  <a:lnTo>
                    <a:pt x="4099" y="625018"/>
                  </a:lnTo>
                  <a:lnTo>
                    <a:pt x="0" y="604773"/>
                  </a:lnTo>
                  <a:lnTo>
                    <a:pt x="0" y="52069"/>
                  </a:lnTo>
                  <a:close/>
                </a:path>
              </a:pathLst>
            </a:custGeom>
            <a:ln w="9524">
              <a:solidFill>
                <a:srgbClr val="6CE9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9"/>
            <p:cNvSpPr/>
            <p:nvPr/>
          </p:nvSpPr>
          <p:spPr>
            <a:xfrm>
              <a:off x="7299960" y="3934967"/>
              <a:ext cx="76200" cy="460375"/>
            </a:xfrm>
            <a:custGeom>
              <a:avLst/>
              <a:gdLst/>
              <a:ahLst/>
              <a:cxnLst/>
              <a:rect l="l" t="t" r="r" b="b"/>
              <a:pathLst>
                <a:path w="76200" h="460375">
                  <a:moveTo>
                    <a:pt x="44450" y="63499"/>
                  </a:moveTo>
                  <a:lnTo>
                    <a:pt x="31750" y="63499"/>
                  </a:lnTo>
                  <a:lnTo>
                    <a:pt x="31750" y="460374"/>
                  </a:lnTo>
                  <a:lnTo>
                    <a:pt x="44450" y="460374"/>
                  </a:lnTo>
                  <a:lnTo>
                    <a:pt x="44450" y="63499"/>
                  </a:lnTo>
                  <a:close/>
                </a:path>
                <a:path w="76200" h="460375">
                  <a:moveTo>
                    <a:pt x="38100" y="0"/>
                  </a:moveTo>
                  <a:lnTo>
                    <a:pt x="0" y="76199"/>
                  </a:lnTo>
                  <a:lnTo>
                    <a:pt x="31750" y="76199"/>
                  </a:lnTo>
                  <a:lnTo>
                    <a:pt x="31750" y="63499"/>
                  </a:lnTo>
                  <a:lnTo>
                    <a:pt x="69850" y="63499"/>
                  </a:lnTo>
                  <a:lnTo>
                    <a:pt x="38100" y="0"/>
                  </a:lnTo>
                  <a:close/>
                </a:path>
                <a:path w="76200" h="460375">
                  <a:moveTo>
                    <a:pt x="69850" y="63499"/>
                  </a:moveTo>
                  <a:lnTo>
                    <a:pt x="44450" y="63499"/>
                  </a:lnTo>
                  <a:lnTo>
                    <a:pt x="44450" y="76199"/>
                  </a:lnTo>
                  <a:lnTo>
                    <a:pt x="76200" y="76199"/>
                  </a:lnTo>
                  <a:lnTo>
                    <a:pt x="69850" y="634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7743444" y="3276600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70"/>
                  </a:lnTo>
                  <a:lnTo>
                    <a:pt x="0" y="606298"/>
                  </a:lnTo>
                  <a:lnTo>
                    <a:pt x="4099" y="626542"/>
                  </a:lnTo>
                  <a:lnTo>
                    <a:pt x="15271" y="643096"/>
                  </a:lnTo>
                  <a:lnTo>
                    <a:pt x="31825" y="654268"/>
                  </a:lnTo>
                  <a:lnTo>
                    <a:pt x="52070" y="658368"/>
                  </a:lnTo>
                  <a:lnTo>
                    <a:pt x="260350" y="658368"/>
                  </a:lnTo>
                  <a:lnTo>
                    <a:pt x="280594" y="654268"/>
                  </a:lnTo>
                  <a:lnTo>
                    <a:pt x="297148" y="643096"/>
                  </a:lnTo>
                  <a:lnTo>
                    <a:pt x="308320" y="626542"/>
                  </a:lnTo>
                  <a:lnTo>
                    <a:pt x="312420" y="606298"/>
                  </a:lnTo>
                  <a:lnTo>
                    <a:pt x="312420" y="52070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11"/>
            <p:cNvSpPr/>
            <p:nvPr/>
          </p:nvSpPr>
          <p:spPr>
            <a:xfrm>
              <a:off x="7743444" y="3276600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0" y="52070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20" y="52070"/>
                  </a:lnTo>
                  <a:lnTo>
                    <a:pt x="312420" y="606298"/>
                  </a:lnTo>
                  <a:lnTo>
                    <a:pt x="308320" y="626542"/>
                  </a:lnTo>
                  <a:lnTo>
                    <a:pt x="297148" y="643096"/>
                  </a:lnTo>
                  <a:lnTo>
                    <a:pt x="280594" y="654268"/>
                  </a:lnTo>
                  <a:lnTo>
                    <a:pt x="260350" y="658368"/>
                  </a:lnTo>
                  <a:lnTo>
                    <a:pt x="52070" y="658368"/>
                  </a:lnTo>
                  <a:lnTo>
                    <a:pt x="31825" y="654268"/>
                  </a:lnTo>
                  <a:lnTo>
                    <a:pt x="15271" y="643096"/>
                  </a:lnTo>
                  <a:lnTo>
                    <a:pt x="4099" y="626542"/>
                  </a:lnTo>
                  <a:lnTo>
                    <a:pt x="0" y="606298"/>
                  </a:lnTo>
                  <a:lnTo>
                    <a:pt x="0" y="52070"/>
                  </a:lnTo>
                  <a:close/>
                </a:path>
              </a:pathLst>
            </a:custGeom>
            <a:ln w="9525">
              <a:solidFill>
                <a:srgbClr val="6CE9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7743444" y="4395216"/>
              <a:ext cx="312420" cy="657225"/>
            </a:xfrm>
            <a:custGeom>
              <a:avLst/>
              <a:gdLst/>
              <a:ahLst/>
              <a:cxnLst/>
              <a:rect l="l" t="t" r="r" b="b"/>
              <a:pathLst>
                <a:path w="312420" h="657225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69"/>
                  </a:lnTo>
                  <a:lnTo>
                    <a:pt x="0" y="604773"/>
                  </a:lnTo>
                  <a:lnTo>
                    <a:pt x="4099" y="625018"/>
                  </a:lnTo>
                  <a:lnTo>
                    <a:pt x="15271" y="641572"/>
                  </a:lnTo>
                  <a:lnTo>
                    <a:pt x="31825" y="652744"/>
                  </a:lnTo>
                  <a:lnTo>
                    <a:pt x="52070" y="656843"/>
                  </a:lnTo>
                  <a:lnTo>
                    <a:pt x="260350" y="656843"/>
                  </a:lnTo>
                  <a:lnTo>
                    <a:pt x="280594" y="652744"/>
                  </a:lnTo>
                  <a:lnTo>
                    <a:pt x="297148" y="641572"/>
                  </a:lnTo>
                  <a:lnTo>
                    <a:pt x="308320" y="625018"/>
                  </a:lnTo>
                  <a:lnTo>
                    <a:pt x="312420" y="604773"/>
                  </a:lnTo>
                  <a:lnTo>
                    <a:pt x="312420" y="52069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13"/>
            <p:cNvSpPr/>
            <p:nvPr/>
          </p:nvSpPr>
          <p:spPr>
            <a:xfrm>
              <a:off x="7743444" y="4395216"/>
              <a:ext cx="312420" cy="657225"/>
            </a:xfrm>
            <a:custGeom>
              <a:avLst/>
              <a:gdLst/>
              <a:ahLst/>
              <a:cxnLst/>
              <a:rect l="l" t="t" r="r" b="b"/>
              <a:pathLst>
                <a:path w="312420" h="657225">
                  <a:moveTo>
                    <a:pt x="0" y="52069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20" y="52069"/>
                  </a:lnTo>
                  <a:lnTo>
                    <a:pt x="312420" y="604773"/>
                  </a:lnTo>
                  <a:lnTo>
                    <a:pt x="308320" y="625018"/>
                  </a:lnTo>
                  <a:lnTo>
                    <a:pt x="297148" y="641572"/>
                  </a:lnTo>
                  <a:lnTo>
                    <a:pt x="280594" y="652744"/>
                  </a:lnTo>
                  <a:lnTo>
                    <a:pt x="260350" y="656843"/>
                  </a:lnTo>
                  <a:lnTo>
                    <a:pt x="52070" y="656843"/>
                  </a:lnTo>
                  <a:lnTo>
                    <a:pt x="31825" y="652744"/>
                  </a:lnTo>
                  <a:lnTo>
                    <a:pt x="15271" y="641572"/>
                  </a:lnTo>
                  <a:lnTo>
                    <a:pt x="4099" y="625018"/>
                  </a:lnTo>
                  <a:lnTo>
                    <a:pt x="0" y="604773"/>
                  </a:lnTo>
                  <a:lnTo>
                    <a:pt x="0" y="52069"/>
                  </a:lnTo>
                  <a:close/>
                </a:path>
              </a:pathLst>
            </a:custGeom>
            <a:ln w="9524">
              <a:solidFill>
                <a:srgbClr val="6CE9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" name="object 14"/>
            <p:cNvSpPr/>
            <p:nvPr/>
          </p:nvSpPr>
          <p:spPr>
            <a:xfrm>
              <a:off x="7333996" y="3934967"/>
              <a:ext cx="565150" cy="465455"/>
            </a:xfrm>
            <a:custGeom>
              <a:avLst/>
              <a:gdLst/>
              <a:ahLst/>
              <a:cxnLst/>
              <a:rect l="l" t="t" r="r" b="b"/>
              <a:pathLst>
                <a:path w="565150" h="465454">
                  <a:moveTo>
                    <a:pt x="502256" y="43479"/>
                  </a:moveTo>
                  <a:lnTo>
                    <a:pt x="0" y="455548"/>
                  </a:lnTo>
                  <a:lnTo>
                    <a:pt x="8127" y="465327"/>
                  </a:lnTo>
                  <a:lnTo>
                    <a:pt x="510325" y="53306"/>
                  </a:lnTo>
                  <a:lnTo>
                    <a:pt x="502256" y="43479"/>
                  </a:lnTo>
                  <a:close/>
                </a:path>
                <a:path w="565150" h="465454">
                  <a:moveTo>
                    <a:pt x="549369" y="35432"/>
                  </a:moveTo>
                  <a:lnTo>
                    <a:pt x="512063" y="35432"/>
                  </a:lnTo>
                  <a:lnTo>
                    <a:pt x="520192" y="45211"/>
                  </a:lnTo>
                  <a:lnTo>
                    <a:pt x="510325" y="53306"/>
                  </a:lnTo>
                  <a:lnTo>
                    <a:pt x="530478" y="77850"/>
                  </a:lnTo>
                  <a:lnTo>
                    <a:pt x="549369" y="35432"/>
                  </a:lnTo>
                  <a:close/>
                </a:path>
                <a:path w="565150" h="465454">
                  <a:moveTo>
                    <a:pt x="512063" y="35432"/>
                  </a:moveTo>
                  <a:lnTo>
                    <a:pt x="502256" y="43479"/>
                  </a:lnTo>
                  <a:lnTo>
                    <a:pt x="510325" y="53306"/>
                  </a:lnTo>
                  <a:lnTo>
                    <a:pt x="520192" y="45211"/>
                  </a:lnTo>
                  <a:lnTo>
                    <a:pt x="512063" y="35432"/>
                  </a:lnTo>
                  <a:close/>
                </a:path>
                <a:path w="565150" h="465454">
                  <a:moveTo>
                    <a:pt x="565150" y="0"/>
                  </a:moveTo>
                  <a:lnTo>
                    <a:pt x="482092" y="18922"/>
                  </a:lnTo>
                  <a:lnTo>
                    <a:pt x="502256" y="43479"/>
                  </a:lnTo>
                  <a:lnTo>
                    <a:pt x="512063" y="35432"/>
                  </a:lnTo>
                  <a:lnTo>
                    <a:pt x="549369" y="35432"/>
                  </a:lnTo>
                  <a:lnTo>
                    <a:pt x="5651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" name="object 15"/>
            <p:cNvSpPr/>
            <p:nvPr/>
          </p:nvSpPr>
          <p:spPr>
            <a:xfrm>
              <a:off x="8304276" y="3276600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70"/>
                  </a:lnTo>
                  <a:lnTo>
                    <a:pt x="0" y="606298"/>
                  </a:lnTo>
                  <a:lnTo>
                    <a:pt x="4099" y="626542"/>
                  </a:lnTo>
                  <a:lnTo>
                    <a:pt x="15271" y="643096"/>
                  </a:lnTo>
                  <a:lnTo>
                    <a:pt x="31825" y="654268"/>
                  </a:lnTo>
                  <a:lnTo>
                    <a:pt x="52070" y="658368"/>
                  </a:lnTo>
                  <a:lnTo>
                    <a:pt x="260350" y="658368"/>
                  </a:lnTo>
                  <a:lnTo>
                    <a:pt x="280594" y="654268"/>
                  </a:lnTo>
                  <a:lnTo>
                    <a:pt x="297148" y="643096"/>
                  </a:lnTo>
                  <a:lnTo>
                    <a:pt x="308320" y="626542"/>
                  </a:lnTo>
                  <a:lnTo>
                    <a:pt x="312420" y="606298"/>
                  </a:lnTo>
                  <a:lnTo>
                    <a:pt x="312420" y="52070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" name="object 16"/>
            <p:cNvSpPr/>
            <p:nvPr/>
          </p:nvSpPr>
          <p:spPr>
            <a:xfrm>
              <a:off x="8304276" y="3276600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0" y="52070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20" y="52070"/>
                  </a:lnTo>
                  <a:lnTo>
                    <a:pt x="312420" y="606298"/>
                  </a:lnTo>
                  <a:lnTo>
                    <a:pt x="308320" y="626542"/>
                  </a:lnTo>
                  <a:lnTo>
                    <a:pt x="297148" y="643096"/>
                  </a:lnTo>
                  <a:lnTo>
                    <a:pt x="280594" y="654268"/>
                  </a:lnTo>
                  <a:lnTo>
                    <a:pt x="260350" y="658368"/>
                  </a:lnTo>
                  <a:lnTo>
                    <a:pt x="52070" y="658368"/>
                  </a:lnTo>
                  <a:lnTo>
                    <a:pt x="31825" y="654268"/>
                  </a:lnTo>
                  <a:lnTo>
                    <a:pt x="15271" y="643096"/>
                  </a:lnTo>
                  <a:lnTo>
                    <a:pt x="4099" y="626542"/>
                  </a:lnTo>
                  <a:lnTo>
                    <a:pt x="0" y="606298"/>
                  </a:lnTo>
                  <a:lnTo>
                    <a:pt x="0" y="52070"/>
                  </a:lnTo>
                  <a:close/>
                </a:path>
              </a:pathLst>
            </a:custGeom>
            <a:ln w="9525">
              <a:solidFill>
                <a:srgbClr val="6CE9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8304276" y="4395216"/>
              <a:ext cx="312420" cy="657225"/>
            </a:xfrm>
            <a:custGeom>
              <a:avLst/>
              <a:gdLst/>
              <a:ahLst/>
              <a:cxnLst/>
              <a:rect l="l" t="t" r="r" b="b"/>
              <a:pathLst>
                <a:path w="312420" h="657225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69"/>
                  </a:lnTo>
                  <a:lnTo>
                    <a:pt x="0" y="604773"/>
                  </a:lnTo>
                  <a:lnTo>
                    <a:pt x="4099" y="625018"/>
                  </a:lnTo>
                  <a:lnTo>
                    <a:pt x="15271" y="641572"/>
                  </a:lnTo>
                  <a:lnTo>
                    <a:pt x="31825" y="652744"/>
                  </a:lnTo>
                  <a:lnTo>
                    <a:pt x="52070" y="656843"/>
                  </a:lnTo>
                  <a:lnTo>
                    <a:pt x="260350" y="656843"/>
                  </a:lnTo>
                  <a:lnTo>
                    <a:pt x="280594" y="652744"/>
                  </a:lnTo>
                  <a:lnTo>
                    <a:pt x="297148" y="641572"/>
                  </a:lnTo>
                  <a:lnTo>
                    <a:pt x="308320" y="625018"/>
                  </a:lnTo>
                  <a:lnTo>
                    <a:pt x="312420" y="604773"/>
                  </a:lnTo>
                  <a:lnTo>
                    <a:pt x="312420" y="52069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" name="object 18"/>
            <p:cNvSpPr/>
            <p:nvPr/>
          </p:nvSpPr>
          <p:spPr>
            <a:xfrm>
              <a:off x="8304276" y="4395216"/>
              <a:ext cx="312420" cy="657225"/>
            </a:xfrm>
            <a:custGeom>
              <a:avLst/>
              <a:gdLst/>
              <a:ahLst/>
              <a:cxnLst/>
              <a:rect l="l" t="t" r="r" b="b"/>
              <a:pathLst>
                <a:path w="312420" h="657225">
                  <a:moveTo>
                    <a:pt x="0" y="52069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20" y="52069"/>
                  </a:lnTo>
                  <a:lnTo>
                    <a:pt x="312420" y="604773"/>
                  </a:lnTo>
                  <a:lnTo>
                    <a:pt x="308320" y="625018"/>
                  </a:lnTo>
                  <a:lnTo>
                    <a:pt x="297148" y="641572"/>
                  </a:lnTo>
                  <a:lnTo>
                    <a:pt x="280594" y="652744"/>
                  </a:lnTo>
                  <a:lnTo>
                    <a:pt x="260350" y="656843"/>
                  </a:lnTo>
                  <a:lnTo>
                    <a:pt x="52070" y="656843"/>
                  </a:lnTo>
                  <a:lnTo>
                    <a:pt x="31825" y="652744"/>
                  </a:lnTo>
                  <a:lnTo>
                    <a:pt x="15271" y="641572"/>
                  </a:lnTo>
                  <a:lnTo>
                    <a:pt x="4099" y="625018"/>
                  </a:lnTo>
                  <a:lnTo>
                    <a:pt x="0" y="604773"/>
                  </a:lnTo>
                  <a:lnTo>
                    <a:pt x="0" y="52069"/>
                  </a:lnTo>
                  <a:close/>
                </a:path>
              </a:pathLst>
            </a:custGeom>
            <a:ln w="9524">
              <a:solidFill>
                <a:srgbClr val="6CE9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35647" y="3928617"/>
              <a:ext cx="1125220" cy="473075"/>
            </a:xfrm>
            <a:custGeom>
              <a:avLst/>
              <a:gdLst/>
              <a:ahLst/>
              <a:cxnLst/>
              <a:rect l="l" t="t" r="r" b="b"/>
              <a:pathLst>
                <a:path w="1125220" h="473075">
                  <a:moveTo>
                    <a:pt x="1051835" y="29421"/>
                  </a:moveTo>
                  <a:lnTo>
                    <a:pt x="0" y="460882"/>
                  </a:lnTo>
                  <a:lnTo>
                    <a:pt x="4825" y="472693"/>
                  </a:lnTo>
                  <a:lnTo>
                    <a:pt x="1056639" y="41116"/>
                  </a:lnTo>
                  <a:lnTo>
                    <a:pt x="1051835" y="29421"/>
                  </a:lnTo>
                  <a:close/>
                </a:path>
                <a:path w="1125220" h="473075">
                  <a:moveTo>
                    <a:pt x="1108741" y="24637"/>
                  </a:moveTo>
                  <a:lnTo>
                    <a:pt x="1063498" y="24637"/>
                  </a:lnTo>
                  <a:lnTo>
                    <a:pt x="1068324" y="36321"/>
                  </a:lnTo>
                  <a:lnTo>
                    <a:pt x="1056639" y="41116"/>
                  </a:lnTo>
                  <a:lnTo>
                    <a:pt x="1068704" y="70484"/>
                  </a:lnTo>
                  <a:lnTo>
                    <a:pt x="1108741" y="24637"/>
                  </a:lnTo>
                  <a:close/>
                </a:path>
                <a:path w="1125220" h="473075">
                  <a:moveTo>
                    <a:pt x="1063498" y="24637"/>
                  </a:moveTo>
                  <a:lnTo>
                    <a:pt x="1051835" y="29421"/>
                  </a:lnTo>
                  <a:lnTo>
                    <a:pt x="1056639" y="41116"/>
                  </a:lnTo>
                  <a:lnTo>
                    <a:pt x="1068324" y="36321"/>
                  </a:lnTo>
                  <a:lnTo>
                    <a:pt x="1063498" y="24637"/>
                  </a:lnTo>
                  <a:close/>
                </a:path>
                <a:path w="1125220" h="473075">
                  <a:moveTo>
                    <a:pt x="1039749" y="0"/>
                  </a:moveTo>
                  <a:lnTo>
                    <a:pt x="1051835" y="29421"/>
                  </a:lnTo>
                  <a:lnTo>
                    <a:pt x="1063498" y="24637"/>
                  </a:lnTo>
                  <a:lnTo>
                    <a:pt x="1108741" y="24637"/>
                  </a:lnTo>
                  <a:lnTo>
                    <a:pt x="1124711" y="6349"/>
                  </a:lnTo>
                  <a:lnTo>
                    <a:pt x="10397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" name="object 20"/>
            <p:cNvSpPr/>
            <p:nvPr/>
          </p:nvSpPr>
          <p:spPr>
            <a:xfrm>
              <a:off x="8865108" y="3276600"/>
              <a:ext cx="314325" cy="658495"/>
            </a:xfrm>
            <a:custGeom>
              <a:avLst/>
              <a:gdLst/>
              <a:ahLst/>
              <a:cxnLst/>
              <a:rect l="l" t="t" r="r" b="b"/>
              <a:pathLst>
                <a:path w="314325" h="658495">
                  <a:moveTo>
                    <a:pt x="261620" y="0"/>
                  </a:moveTo>
                  <a:lnTo>
                    <a:pt x="52324" y="0"/>
                  </a:lnTo>
                  <a:lnTo>
                    <a:pt x="31932" y="4103"/>
                  </a:lnTo>
                  <a:lnTo>
                    <a:pt x="15303" y="15303"/>
                  </a:lnTo>
                  <a:lnTo>
                    <a:pt x="4103" y="31932"/>
                  </a:lnTo>
                  <a:lnTo>
                    <a:pt x="0" y="52324"/>
                  </a:lnTo>
                  <a:lnTo>
                    <a:pt x="0" y="606044"/>
                  </a:lnTo>
                  <a:lnTo>
                    <a:pt x="4103" y="626435"/>
                  </a:lnTo>
                  <a:lnTo>
                    <a:pt x="15303" y="643064"/>
                  </a:lnTo>
                  <a:lnTo>
                    <a:pt x="31932" y="654264"/>
                  </a:lnTo>
                  <a:lnTo>
                    <a:pt x="52324" y="658368"/>
                  </a:lnTo>
                  <a:lnTo>
                    <a:pt x="261620" y="658368"/>
                  </a:lnTo>
                  <a:lnTo>
                    <a:pt x="282011" y="654264"/>
                  </a:lnTo>
                  <a:lnTo>
                    <a:pt x="298640" y="643064"/>
                  </a:lnTo>
                  <a:lnTo>
                    <a:pt x="309840" y="626435"/>
                  </a:lnTo>
                  <a:lnTo>
                    <a:pt x="313944" y="606044"/>
                  </a:lnTo>
                  <a:lnTo>
                    <a:pt x="313944" y="52324"/>
                  </a:lnTo>
                  <a:lnTo>
                    <a:pt x="309840" y="31932"/>
                  </a:lnTo>
                  <a:lnTo>
                    <a:pt x="298640" y="15303"/>
                  </a:lnTo>
                  <a:lnTo>
                    <a:pt x="282011" y="4103"/>
                  </a:lnTo>
                  <a:lnTo>
                    <a:pt x="261620" y="0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" name="object 21"/>
            <p:cNvSpPr/>
            <p:nvPr/>
          </p:nvSpPr>
          <p:spPr>
            <a:xfrm>
              <a:off x="8865108" y="3276600"/>
              <a:ext cx="314325" cy="658495"/>
            </a:xfrm>
            <a:custGeom>
              <a:avLst/>
              <a:gdLst/>
              <a:ahLst/>
              <a:cxnLst/>
              <a:rect l="l" t="t" r="r" b="b"/>
              <a:pathLst>
                <a:path w="314325" h="658495">
                  <a:moveTo>
                    <a:pt x="0" y="52324"/>
                  </a:moveTo>
                  <a:lnTo>
                    <a:pt x="4103" y="31932"/>
                  </a:lnTo>
                  <a:lnTo>
                    <a:pt x="15303" y="15303"/>
                  </a:lnTo>
                  <a:lnTo>
                    <a:pt x="31932" y="4103"/>
                  </a:lnTo>
                  <a:lnTo>
                    <a:pt x="52324" y="0"/>
                  </a:lnTo>
                  <a:lnTo>
                    <a:pt x="261620" y="0"/>
                  </a:lnTo>
                  <a:lnTo>
                    <a:pt x="282011" y="4103"/>
                  </a:lnTo>
                  <a:lnTo>
                    <a:pt x="298640" y="15303"/>
                  </a:lnTo>
                  <a:lnTo>
                    <a:pt x="309840" y="31932"/>
                  </a:lnTo>
                  <a:lnTo>
                    <a:pt x="313944" y="52324"/>
                  </a:lnTo>
                  <a:lnTo>
                    <a:pt x="313944" y="606044"/>
                  </a:lnTo>
                  <a:lnTo>
                    <a:pt x="309840" y="626435"/>
                  </a:lnTo>
                  <a:lnTo>
                    <a:pt x="298640" y="643064"/>
                  </a:lnTo>
                  <a:lnTo>
                    <a:pt x="282011" y="654264"/>
                  </a:lnTo>
                  <a:lnTo>
                    <a:pt x="261620" y="658368"/>
                  </a:lnTo>
                  <a:lnTo>
                    <a:pt x="52324" y="658368"/>
                  </a:lnTo>
                  <a:lnTo>
                    <a:pt x="31932" y="654264"/>
                  </a:lnTo>
                  <a:lnTo>
                    <a:pt x="15303" y="643064"/>
                  </a:lnTo>
                  <a:lnTo>
                    <a:pt x="4103" y="626435"/>
                  </a:lnTo>
                  <a:lnTo>
                    <a:pt x="0" y="606044"/>
                  </a:lnTo>
                  <a:lnTo>
                    <a:pt x="0" y="52324"/>
                  </a:lnTo>
                  <a:close/>
                </a:path>
              </a:pathLst>
            </a:custGeom>
            <a:ln w="9525">
              <a:solidFill>
                <a:srgbClr val="6CE9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" name="object 22"/>
            <p:cNvSpPr/>
            <p:nvPr/>
          </p:nvSpPr>
          <p:spPr>
            <a:xfrm>
              <a:off x="8865108" y="4395216"/>
              <a:ext cx="314325" cy="657225"/>
            </a:xfrm>
            <a:custGeom>
              <a:avLst/>
              <a:gdLst/>
              <a:ahLst/>
              <a:cxnLst/>
              <a:rect l="l" t="t" r="r" b="b"/>
              <a:pathLst>
                <a:path w="314325" h="657225">
                  <a:moveTo>
                    <a:pt x="261620" y="0"/>
                  </a:moveTo>
                  <a:lnTo>
                    <a:pt x="52324" y="0"/>
                  </a:lnTo>
                  <a:lnTo>
                    <a:pt x="31932" y="4103"/>
                  </a:lnTo>
                  <a:lnTo>
                    <a:pt x="15303" y="15303"/>
                  </a:lnTo>
                  <a:lnTo>
                    <a:pt x="4103" y="31932"/>
                  </a:lnTo>
                  <a:lnTo>
                    <a:pt x="0" y="52323"/>
                  </a:lnTo>
                  <a:lnTo>
                    <a:pt x="0" y="604519"/>
                  </a:lnTo>
                  <a:lnTo>
                    <a:pt x="4103" y="624911"/>
                  </a:lnTo>
                  <a:lnTo>
                    <a:pt x="15303" y="641540"/>
                  </a:lnTo>
                  <a:lnTo>
                    <a:pt x="31932" y="652740"/>
                  </a:lnTo>
                  <a:lnTo>
                    <a:pt x="52324" y="656843"/>
                  </a:lnTo>
                  <a:lnTo>
                    <a:pt x="261620" y="656843"/>
                  </a:lnTo>
                  <a:lnTo>
                    <a:pt x="282011" y="652740"/>
                  </a:lnTo>
                  <a:lnTo>
                    <a:pt x="298640" y="641540"/>
                  </a:lnTo>
                  <a:lnTo>
                    <a:pt x="309840" y="624911"/>
                  </a:lnTo>
                  <a:lnTo>
                    <a:pt x="313944" y="604519"/>
                  </a:lnTo>
                  <a:lnTo>
                    <a:pt x="313944" y="52323"/>
                  </a:lnTo>
                  <a:lnTo>
                    <a:pt x="309840" y="31932"/>
                  </a:lnTo>
                  <a:lnTo>
                    <a:pt x="298640" y="15303"/>
                  </a:lnTo>
                  <a:lnTo>
                    <a:pt x="282011" y="4103"/>
                  </a:lnTo>
                  <a:lnTo>
                    <a:pt x="261620" y="0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" name="object 23"/>
            <p:cNvSpPr/>
            <p:nvPr/>
          </p:nvSpPr>
          <p:spPr>
            <a:xfrm>
              <a:off x="8865108" y="4395216"/>
              <a:ext cx="314325" cy="657225"/>
            </a:xfrm>
            <a:custGeom>
              <a:avLst/>
              <a:gdLst/>
              <a:ahLst/>
              <a:cxnLst/>
              <a:rect l="l" t="t" r="r" b="b"/>
              <a:pathLst>
                <a:path w="314325" h="657225">
                  <a:moveTo>
                    <a:pt x="0" y="52323"/>
                  </a:moveTo>
                  <a:lnTo>
                    <a:pt x="4103" y="31932"/>
                  </a:lnTo>
                  <a:lnTo>
                    <a:pt x="15303" y="15303"/>
                  </a:lnTo>
                  <a:lnTo>
                    <a:pt x="31932" y="4103"/>
                  </a:lnTo>
                  <a:lnTo>
                    <a:pt x="52324" y="0"/>
                  </a:lnTo>
                  <a:lnTo>
                    <a:pt x="261620" y="0"/>
                  </a:lnTo>
                  <a:lnTo>
                    <a:pt x="282011" y="4103"/>
                  </a:lnTo>
                  <a:lnTo>
                    <a:pt x="298640" y="15303"/>
                  </a:lnTo>
                  <a:lnTo>
                    <a:pt x="309840" y="31932"/>
                  </a:lnTo>
                  <a:lnTo>
                    <a:pt x="313944" y="52323"/>
                  </a:lnTo>
                  <a:lnTo>
                    <a:pt x="313944" y="604519"/>
                  </a:lnTo>
                  <a:lnTo>
                    <a:pt x="309840" y="624911"/>
                  </a:lnTo>
                  <a:lnTo>
                    <a:pt x="298640" y="641540"/>
                  </a:lnTo>
                  <a:lnTo>
                    <a:pt x="282011" y="652740"/>
                  </a:lnTo>
                  <a:lnTo>
                    <a:pt x="261620" y="656843"/>
                  </a:lnTo>
                  <a:lnTo>
                    <a:pt x="52324" y="656843"/>
                  </a:lnTo>
                  <a:lnTo>
                    <a:pt x="31932" y="652740"/>
                  </a:lnTo>
                  <a:lnTo>
                    <a:pt x="15303" y="641540"/>
                  </a:lnTo>
                  <a:lnTo>
                    <a:pt x="4103" y="624911"/>
                  </a:lnTo>
                  <a:lnTo>
                    <a:pt x="0" y="604519"/>
                  </a:lnTo>
                  <a:lnTo>
                    <a:pt x="0" y="52323"/>
                  </a:lnTo>
                  <a:close/>
                </a:path>
              </a:pathLst>
            </a:custGeom>
            <a:ln w="9525">
              <a:solidFill>
                <a:srgbClr val="6CE9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" name="object 24"/>
            <p:cNvSpPr/>
            <p:nvPr/>
          </p:nvSpPr>
          <p:spPr>
            <a:xfrm>
              <a:off x="7898003" y="3928617"/>
              <a:ext cx="1125220" cy="473075"/>
            </a:xfrm>
            <a:custGeom>
              <a:avLst/>
              <a:gdLst/>
              <a:ahLst/>
              <a:cxnLst/>
              <a:rect l="l" t="t" r="r" b="b"/>
              <a:pathLst>
                <a:path w="1125220" h="473075">
                  <a:moveTo>
                    <a:pt x="1051835" y="29421"/>
                  </a:moveTo>
                  <a:lnTo>
                    <a:pt x="0" y="460882"/>
                  </a:lnTo>
                  <a:lnTo>
                    <a:pt x="4825" y="472693"/>
                  </a:lnTo>
                  <a:lnTo>
                    <a:pt x="1056639" y="41116"/>
                  </a:lnTo>
                  <a:lnTo>
                    <a:pt x="1051835" y="29421"/>
                  </a:lnTo>
                  <a:close/>
                </a:path>
                <a:path w="1125220" h="473075">
                  <a:moveTo>
                    <a:pt x="1108741" y="24637"/>
                  </a:moveTo>
                  <a:lnTo>
                    <a:pt x="1063498" y="24637"/>
                  </a:lnTo>
                  <a:lnTo>
                    <a:pt x="1068324" y="36321"/>
                  </a:lnTo>
                  <a:lnTo>
                    <a:pt x="1056639" y="41116"/>
                  </a:lnTo>
                  <a:lnTo>
                    <a:pt x="1068704" y="70484"/>
                  </a:lnTo>
                  <a:lnTo>
                    <a:pt x="1108741" y="24637"/>
                  </a:lnTo>
                  <a:close/>
                </a:path>
                <a:path w="1125220" h="473075">
                  <a:moveTo>
                    <a:pt x="1063498" y="24637"/>
                  </a:moveTo>
                  <a:lnTo>
                    <a:pt x="1051835" y="29421"/>
                  </a:lnTo>
                  <a:lnTo>
                    <a:pt x="1056639" y="41116"/>
                  </a:lnTo>
                  <a:lnTo>
                    <a:pt x="1068324" y="36321"/>
                  </a:lnTo>
                  <a:lnTo>
                    <a:pt x="1063498" y="24637"/>
                  </a:lnTo>
                  <a:close/>
                </a:path>
                <a:path w="1125220" h="473075">
                  <a:moveTo>
                    <a:pt x="1039749" y="0"/>
                  </a:moveTo>
                  <a:lnTo>
                    <a:pt x="1051835" y="29421"/>
                  </a:lnTo>
                  <a:lnTo>
                    <a:pt x="1063498" y="24637"/>
                  </a:lnTo>
                  <a:lnTo>
                    <a:pt x="1108741" y="24637"/>
                  </a:lnTo>
                  <a:lnTo>
                    <a:pt x="1124712" y="6349"/>
                  </a:lnTo>
                  <a:lnTo>
                    <a:pt x="10397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" name="object 25"/>
            <p:cNvSpPr/>
            <p:nvPr/>
          </p:nvSpPr>
          <p:spPr>
            <a:xfrm>
              <a:off x="9383268" y="3276600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70"/>
                  </a:lnTo>
                  <a:lnTo>
                    <a:pt x="0" y="606298"/>
                  </a:lnTo>
                  <a:lnTo>
                    <a:pt x="4099" y="626542"/>
                  </a:lnTo>
                  <a:lnTo>
                    <a:pt x="15271" y="643096"/>
                  </a:lnTo>
                  <a:lnTo>
                    <a:pt x="31825" y="654268"/>
                  </a:lnTo>
                  <a:lnTo>
                    <a:pt x="52070" y="658368"/>
                  </a:lnTo>
                  <a:lnTo>
                    <a:pt x="260350" y="658368"/>
                  </a:lnTo>
                  <a:lnTo>
                    <a:pt x="280594" y="654268"/>
                  </a:lnTo>
                  <a:lnTo>
                    <a:pt x="297148" y="643096"/>
                  </a:lnTo>
                  <a:lnTo>
                    <a:pt x="308320" y="626542"/>
                  </a:lnTo>
                  <a:lnTo>
                    <a:pt x="312420" y="606298"/>
                  </a:lnTo>
                  <a:lnTo>
                    <a:pt x="312420" y="52070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" name="object 26"/>
            <p:cNvSpPr/>
            <p:nvPr/>
          </p:nvSpPr>
          <p:spPr>
            <a:xfrm>
              <a:off x="9383268" y="3276600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0" y="52070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20" y="52070"/>
                  </a:lnTo>
                  <a:lnTo>
                    <a:pt x="312420" y="606298"/>
                  </a:lnTo>
                  <a:lnTo>
                    <a:pt x="308320" y="626542"/>
                  </a:lnTo>
                  <a:lnTo>
                    <a:pt x="297148" y="643096"/>
                  </a:lnTo>
                  <a:lnTo>
                    <a:pt x="280594" y="654268"/>
                  </a:lnTo>
                  <a:lnTo>
                    <a:pt x="260350" y="658368"/>
                  </a:lnTo>
                  <a:lnTo>
                    <a:pt x="52070" y="658368"/>
                  </a:lnTo>
                  <a:lnTo>
                    <a:pt x="31825" y="654268"/>
                  </a:lnTo>
                  <a:lnTo>
                    <a:pt x="15271" y="643096"/>
                  </a:lnTo>
                  <a:lnTo>
                    <a:pt x="4099" y="626542"/>
                  </a:lnTo>
                  <a:lnTo>
                    <a:pt x="0" y="606298"/>
                  </a:lnTo>
                  <a:lnTo>
                    <a:pt x="0" y="52070"/>
                  </a:lnTo>
                  <a:close/>
                </a:path>
              </a:pathLst>
            </a:custGeom>
            <a:ln w="9525">
              <a:solidFill>
                <a:srgbClr val="6CE9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7" name="object 27"/>
            <p:cNvSpPr/>
            <p:nvPr/>
          </p:nvSpPr>
          <p:spPr>
            <a:xfrm>
              <a:off x="9383268" y="4395216"/>
              <a:ext cx="312420" cy="657225"/>
            </a:xfrm>
            <a:custGeom>
              <a:avLst/>
              <a:gdLst/>
              <a:ahLst/>
              <a:cxnLst/>
              <a:rect l="l" t="t" r="r" b="b"/>
              <a:pathLst>
                <a:path w="312420" h="657225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69"/>
                  </a:lnTo>
                  <a:lnTo>
                    <a:pt x="0" y="604773"/>
                  </a:lnTo>
                  <a:lnTo>
                    <a:pt x="4099" y="625018"/>
                  </a:lnTo>
                  <a:lnTo>
                    <a:pt x="15271" y="641572"/>
                  </a:lnTo>
                  <a:lnTo>
                    <a:pt x="31825" y="652744"/>
                  </a:lnTo>
                  <a:lnTo>
                    <a:pt x="52070" y="656843"/>
                  </a:lnTo>
                  <a:lnTo>
                    <a:pt x="260350" y="656843"/>
                  </a:lnTo>
                  <a:lnTo>
                    <a:pt x="280594" y="652744"/>
                  </a:lnTo>
                  <a:lnTo>
                    <a:pt x="297148" y="641572"/>
                  </a:lnTo>
                  <a:lnTo>
                    <a:pt x="308320" y="625018"/>
                  </a:lnTo>
                  <a:lnTo>
                    <a:pt x="312420" y="604773"/>
                  </a:lnTo>
                  <a:lnTo>
                    <a:pt x="312420" y="52069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8" name="object 28"/>
            <p:cNvSpPr/>
            <p:nvPr/>
          </p:nvSpPr>
          <p:spPr>
            <a:xfrm>
              <a:off x="9383268" y="4395216"/>
              <a:ext cx="312420" cy="657225"/>
            </a:xfrm>
            <a:custGeom>
              <a:avLst/>
              <a:gdLst/>
              <a:ahLst/>
              <a:cxnLst/>
              <a:rect l="l" t="t" r="r" b="b"/>
              <a:pathLst>
                <a:path w="312420" h="657225">
                  <a:moveTo>
                    <a:pt x="0" y="52069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20" y="52069"/>
                  </a:lnTo>
                  <a:lnTo>
                    <a:pt x="312420" y="604773"/>
                  </a:lnTo>
                  <a:lnTo>
                    <a:pt x="308320" y="625018"/>
                  </a:lnTo>
                  <a:lnTo>
                    <a:pt x="297148" y="641572"/>
                  </a:lnTo>
                  <a:lnTo>
                    <a:pt x="280594" y="652744"/>
                  </a:lnTo>
                  <a:lnTo>
                    <a:pt x="260350" y="656843"/>
                  </a:lnTo>
                  <a:lnTo>
                    <a:pt x="52070" y="656843"/>
                  </a:lnTo>
                  <a:lnTo>
                    <a:pt x="31825" y="652744"/>
                  </a:lnTo>
                  <a:lnTo>
                    <a:pt x="15271" y="641572"/>
                  </a:lnTo>
                  <a:lnTo>
                    <a:pt x="4099" y="625018"/>
                  </a:lnTo>
                  <a:lnTo>
                    <a:pt x="0" y="604773"/>
                  </a:lnTo>
                  <a:lnTo>
                    <a:pt x="0" y="52069"/>
                  </a:lnTo>
                  <a:close/>
                </a:path>
              </a:pathLst>
            </a:custGeom>
            <a:ln w="9524">
              <a:solidFill>
                <a:srgbClr val="6CE9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9" name="object 29"/>
            <p:cNvSpPr/>
            <p:nvPr/>
          </p:nvSpPr>
          <p:spPr>
            <a:xfrm>
              <a:off x="7182612" y="3897375"/>
              <a:ext cx="2394585" cy="504190"/>
            </a:xfrm>
            <a:custGeom>
              <a:avLst/>
              <a:gdLst/>
              <a:ahLst/>
              <a:cxnLst/>
              <a:rect l="l" t="t" r="r" b="b"/>
              <a:pathLst>
                <a:path w="2394584" h="504189">
                  <a:moveTo>
                    <a:pt x="2394204" y="113792"/>
                  </a:moveTo>
                  <a:lnTo>
                    <a:pt x="2387854" y="101092"/>
                  </a:lnTo>
                  <a:lnTo>
                    <a:pt x="2356459" y="38315"/>
                  </a:lnTo>
                  <a:lnTo>
                    <a:pt x="2357247" y="37592"/>
                  </a:lnTo>
                  <a:lnTo>
                    <a:pt x="2352979" y="36779"/>
                  </a:lnTo>
                  <a:lnTo>
                    <a:pt x="2349754" y="35941"/>
                  </a:lnTo>
                  <a:lnTo>
                    <a:pt x="2349754" y="113792"/>
                  </a:lnTo>
                  <a:lnTo>
                    <a:pt x="2349754" y="483323"/>
                  </a:lnTo>
                  <a:lnTo>
                    <a:pt x="2323236" y="459727"/>
                  </a:lnTo>
                  <a:lnTo>
                    <a:pt x="2323236" y="476821"/>
                  </a:lnTo>
                  <a:lnTo>
                    <a:pt x="2264054" y="451548"/>
                  </a:lnTo>
                  <a:lnTo>
                    <a:pt x="2264054" y="465226"/>
                  </a:lnTo>
                  <a:lnTo>
                    <a:pt x="2186800" y="443534"/>
                  </a:lnTo>
                  <a:lnTo>
                    <a:pt x="2186800" y="456780"/>
                  </a:lnTo>
                  <a:lnTo>
                    <a:pt x="1949157" y="408876"/>
                  </a:lnTo>
                  <a:lnTo>
                    <a:pt x="1965248" y="394550"/>
                  </a:lnTo>
                  <a:lnTo>
                    <a:pt x="2186800" y="456780"/>
                  </a:lnTo>
                  <a:lnTo>
                    <a:pt x="2186800" y="443534"/>
                  </a:lnTo>
                  <a:lnTo>
                    <a:pt x="1976564" y="384479"/>
                  </a:lnTo>
                  <a:lnTo>
                    <a:pt x="2008454" y="356095"/>
                  </a:lnTo>
                  <a:lnTo>
                    <a:pt x="2264054" y="465226"/>
                  </a:lnTo>
                  <a:lnTo>
                    <a:pt x="2264054" y="451548"/>
                  </a:lnTo>
                  <a:lnTo>
                    <a:pt x="2018868" y="346824"/>
                  </a:lnTo>
                  <a:lnTo>
                    <a:pt x="2098040" y="276339"/>
                  </a:lnTo>
                  <a:lnTo>
                    <a:pt x="2323236" y="476821"/>
                  </a:lnTo>
                  <a:lnTo>
                    <a:pt x="2323236" y="459727"/>
                  </a:lnTo>
                  <a:lnTo>
                    <a:pt x="2107641" y="267792"/>
                  </a:lnTo>
                  <a:lnTo>
                    <a:pt x="2299462" y="97028"/>
                  </a:lnTo>
                  <a:lnTo>
                    <a:pt x="2301875" y="102616"/>
                  </a:lnTo>
                  <a:lnTo>
                    <a:pt x="2307069" y="96481"/>
                  </a:lnTo>
                  <a:lnTo>
                    <a:pt x="2319617" y="110566"/>
                  </a:lnTo>
                  <a:lnTo>
                    <a:pt x="2318004" y="113792"/>
                  </a:lnTo>
                  <a:lnTo>
                    <a:pt x="2322499" y="113792"/>
                  </a:lnTo>
                  <a:lnTo>
                    <a:pt x="2325116" y="116713"/>
                  </a:lnTo>
                  <a:lnTo>
                    <a:pt x="2326271" y="113792"/>
                  </a:lnTo>
                  <a:lnTo>
                    <a:pt x="2349754" y="113792"/>
                  </a:lnTo>
                  <a:lnTo>
                    <a:pt x="2349754" y="35941"/>
                  </a:lnTo>
                  <a:lnTo>
                    <a:pt x="2289035" y="19926"/>
                  </a:lnTo>
                  <a:lnTo>
                    <a:pt x="2289035" y="89306"/>
                  </a:lnTo>
                  <a:lnTo>
                    <a:pt x="2098090" y="259295"/>
                  </a:lnTo>
                  <a:lnTo>
                    <a:pt x="2088489" y="250748"/>
                  </a:lnTo>
                  <a:lnTo>
                    <a:pt x="2088489" y="267843"/>
                  </a:lnTo>
                  <a:lnTo>
                    <a:pt x="2005965" y="341312"/>
                  </a:lnTo>
                  <a:lnTo>
                    <a:pt x="1995551" y="336867"/>
                  </a:lnTo>
                  <a:lnTo>
                    <a:pt x="1995551" y="350583"/>
                  </a:lnTo>
                  <a:lnTo>
                    <a:pt x="1962061" y="380403"/>
                  </a:lnTo>
                  <a:lnTo>
                    <a:pt x="1950758" y="377240"/>
                  </a:lnTo>
                  <a:lnTo>
                    <a:pt x="1950758" y="390486"/>
                  </a:lnTo>
                  <a:lnTo>
                    <a:pt x="1933613" y="405739"/>
                  </a:lnTo>
                  <a:lnTo>
                    <a:pt x="1921751" y="403352"/>
                  </a:lnTo>
                  <a:lnTo>
                    <a:pt x="1921751" y="416293"/>
                  </a:lnTo>
                  <a:lnTo>
                    <a:pt x="1845818" y="483895"/>
                  </a:lnTo>
                  <a:lnTo>
                    <a:pt x="1845818" y="400989"/>
                  </a:lnTo>
                  <a:lnTo>
                    <a:pt x="1921751" y="416293"/>
                  </a:lnTo>
                  <a:lnTo>
                    <a:pt x="1921751" y="403352"/>
                  </a:lnTo>
                  <a:lnTo>
                    <a:pt x="1845818" y="388035"/>
                  </a:lnTo>
                  <a:lnTo>
                    <a:pt x="1845818" y="361010"/>
                  </a:lnTo>
                  <a:lnTo>
                    <a:pt x="1950758" y="390486"/>
                  </a:lnTo>
                  <a:lnTo>
                    <a:pt x="1950758" y="377240"/>
                  </a:lnTo>
                  <a:lnTo>
                    <a:pt x="1845818" y="347764"/>
                  </a:lnTo>
                  <a:lnTo>
                    <a:pt x="1845818" y="286651"/>
                  </a:lnTo>
                  <a:lnTo>
                    <a:pt x="1995551" y="350583"/>
                  </a:lnTo>
                  <a:lnTo>
                    <a:pt x="1995551" y="336867"/>
                  </a:lnTo>
                  <a:lnTo>
                    <a:pt x="1845818" y="272910"/>
                  </a:lnTo>
                  <a:lnTo>
                    <a:pt x="1845818" y="262737"/>
                  </a:lnTo>
                  <a:lnTo>
                    <a:pt x="2005952" y="194360"/>
                  </a:lnTo>
                  <a:lnTo>
                    <a:pt x="2088489" y="267843"/>
                  </a:lnTo>
                  <a:lnTo>
                    <a:pt x="2088489" y="250748"/>
                  </a:lnTo>
                  <a:lnTo>
                    <a:pt x="2018931" y="188823"/>
                  </a:lnTo>
                  <a:lnTo>
                    <a:pt x="2285987" y="74790"/>
                  </a:lnTo>
                  <a:lnTo>
                    <a:pt x="2289035" y="89306"/>
                  </a:lnTo>
                  <a:lnTo>
                    <a:pt x="2289035" y="19926"/>
                  </a:lnTo>
                  <a:lnTo>
                    <a:pt x="2273681" y="15875"/>
                  </a:lnTo>
                  <a:lnTo>
                    <a:pt x="2274900" y="21729"/>
                  </a:lnTo>
                  <a:lnTo>
                    <a:pt x="2273554" y="21463"/>
                  </a:lnTo>
                  <a:lnTo>
                    <a:pt x="2276729" y="32804"/>
                  </a:lnTo>
                  <a:lnTo>
                    <a:pt x="2271903" y="32512"/>
                  </a:lnTo>
                  <a:lnTo>
                    <a:pt x="2278227" y="47332"/>
                  </a:lnTo>
                  <a:lnTo>
                    <a:pt x="2263851" y="50342"/>
                  </a:lnTo>
                  <a:lnTo>
                    <a:pt x="2263851" y="70396"/>
                  </a:lnTo>
                  <a:lnTo>
                    <a:pt x="2008441" y="179489"/>
                  </a:lnTo>
                  <a:lnTo>
                    <a:pt x="1995462" y="167932"/>
                  </a:lnTo>
                  <a:lnTo>
                    <a:pt x="1995462" y="185026"/>
                  </a:lnTo>
                  <a:lnTo>
                    <a:pt x="1845818" y="248945"/>
                  </a:lnTo>
                  <a:lnTo>
                    <a:pt x="1845818" y="187833"/>
                  </a:lnTo>
                  <a:lnTo>
                    <a:pt x="1961972" y="155206"/>
                  </a:lnTo>
                  <a:lnTo>
                    <a:pt x="1995462" y="185026"/>
                  </a:lnTo>
                  <a:lnTo>
                    <a:pt x="1995462" y="167932"/>
                  </a:lnTo>
                  <a:lnTo>
                    <a:pt x="1976564" y="151104"/>
                  </a:lnTo>
                  <a:lnTo>
                    <a:pt x="2263851" y="70396"/>
                  </a:lnTo>
                  <a:lnTo>
                    <a:pt x="2263851" y="50342"/>
                  </a:lnTo>
                  <a:lnTo>
                    <a:pt x="2178227" y="68275"/>
                  </a:lnTo>
                  <a:lnTo>
                    <a:pt x="2178227" y="81267"/>
                  </a:lnTo>
                  <a:lnTo>
                    <a:pt x="1965299" y="141071"/>
                  </a:lnTo>
                  <a:lnTo>
                    <a:pt x="1951431" y="128727"/>
                  </a:lnTo>
                  <a:lnTo>
                    <a:pt x="2178227" y="81267"/>
                  </a:lnTo>
                  <a:lnTo>
                    <a:pt x="2178227" y="68275"/>
                  </a:lnTo>
                  <a:lnTo>
                    <a:pt x="1950694" y="115900"/>
                  </a:lnTo>
                  <a:lnTo>
                    <a:pt x="1950694" y="145173"/>
                  </a:lnTo>
                  <a:lnTo>
                    <a:pt x="1845818" y="174625"/>
                  </a:lnTo>
                  <a:lnTo>
                    <a:pt x="1845818" y="150825"/>
                  </a:lnTo>
                  <a:lnTo>
                    <a:pt x="1935873" y="131978"/>
                  </a:lnTo>
                  <a:lnTo>
                    <a:pt x="1950694" y="145173"/>
                  </a:lnTo>
                  <a:lnTo>
                    <a:pt x="1950694" y="115900"/>
                  </a:lnTo>
                  <a:lnTo>
                    <a:pt x="1939620" y="118211"/>
                  </a:lnTo>
                  <a:lnTo>
                    <a:pt x="1924062" y="104368"/>
                  </a:lnTo>
                  <a:lnTo>
                    <a:pt x="1924062" y="121475"/>
                  </a:lnTo>
                  <a:lnTo>
                    <a:pt x="1845818" y="137845"/>
                  </a:lnTo>
                  <a:lnTo>
                    <a:pt x="1845818" y="113792"/>
                  </a:lnTo>
                  <a:lnTo>
                    <a:pt x="1869922" y="113792"/>
                  </a:lnTo>
                  <a:lnTo>
                    <a:pt x="1871091" y="116713"/>
                  </a:lnTo>
                  <a:lnTo>
                    <a:pt x="1873681" y="113792"/>
                  </a:lnTo>
                  <a:lnTo>
                    <a:pt x="1877568" y="113792"/>
                  </a:lnTo>
                  <a:lnTo>
                    <a:pt x="1876171" y="111010"/>
                  </a:lnTo>
                  <a:lnTo>
                    <a:pt x="1892160" y="93052"/>
                  </a:lnTo>
                  <a:lnTo>
                    <a:pt x="1924062" y="121475"/>
                  </a:lnTo>
                  <a:lnTo>
                    <a:pt x="1924062" y="104368"/>
                  </a:lnTo>
                  <a:lnTo>
                    <a:pt x="1900656" y="83515"/>
                  </a:lnTo>
                  <a:lnTo>
                    <a:pt x="1908187" y="75057"/>
                  </a:lnTo>
                  <a:lnTo>
                    <a:pt x="1921764" y="59817"/>
                  </a:lnTo>
                  <a:lnTo>
                    <a:pt x="1839976" y="37731"/>
                  </a:lnTo>
                  <a:lnTo>
                    <a:pt x="1840103" y="37592"/>
                  </a:lnTo>
                  <a:lnTo>
                    <a:pt x="1833118" y="37071"/>
                  </a:lnTo>
                  <a:lnTo>
                    <a:pt x="1833118" y="113792"/>
                  </a:lnTo>
                  <a:lnTo>
                    <a:pt x="1833118" y="140500"/>
                  </a:lnTo>
                  <a:lnTo>
                    <a:pt x="1833118" y="484390"/>
                  </a:lnTo>
                  <a:lnTo>
                    <a:pt x="1802752" y="459486"/>
                  </a:lnTo>
                  <a:lnTo>
                    <a:pt x="1802752" y="475830"/>
                  </a:lnTo>
                  <a:lnTo>
                    <a:pt x="1743735" y="451624"/>
                  </a:lnTo>
                  <a:lnTo>
                    <a:pt x="1743735" y="465391"/>
                  </a:lnTo>
                  <a:lnTo>
                    <a:pt x="1516621" y="403288"/>
                  </a:lnTo>
                  <a:lnTo>
                    <a:pt x="1553743" y="387438"/>
                  </a:lnTo>
                  <a:lnTo>
                    <a:pt x="1743735" y="465391"/>
                  </a:lnTo>
                  <a:lnTo>
                    <a:pt x="1743735" y="451624"/>
                  </a:lnTo>
                  <a:lnTo>
                    <a:pt x="1570177" y="380428"/>
                  </a:lnTo>
                  <a:lnTo>
                    <a:pt x="1625879" y="356654"/>
                  </a:lnTo>
                  <a:lnTo>
                    <a:pt x="1667764" y="365099"/>
                  </a:lnTo>
                  <a:lnTo>
                    <a:pt x="1802752" y="475830"/>
                  </a:lnTo>
                  <a:lnTo>
                    <a:pt x="1802752" y="459486"/>
                  </a:lnTo>
                  <a:lnTo>
                    <a:pt x="1694180" y="370420"/>
                  </a:lnTo>
                  <a:lnTo>
                    <a:pt x="1833118" y="398424"/>
                  </a:lnTo>
                  <a:lnTo>
                    <a:pt x="1833118" y="385470"/>
                  </a:lnTo>
                  <a:lnTo>
                    <a:pt x="1673237" y="353250"/>
                  </a:lnTo>
                  <a:lnTo>
                    <a:pt x="1659763" y="342176"/>
                  </a:lnTo>
                  <a:lnTo>
                    <a:pt x="1706994" y="322008"/>
                  </a:lnTo>
                  <a:lnTo>
                    <a:pt x="1833118" y="357441"/>
                  </a:lnTo>
                  <a:lnTo>
                    <a:pt x="1833118" y="344195"/>
                  </a:lnTo>
                  <a:lnTo>
                    <a:pt x="1725688" y="314032"/>
                  </a:lnTo>
                  <a:lnTo>
                    <a:pt x="1817814" y="274701"/>
                  </a:lnTo>
                  <a:lnTo>
                    <a:pt x="1833118" y="281228"/>
                  </a:lnTo>
                  <a:lnTo>
                    <a:pt x="1833118" y="254368"/>
                  </a:lnTo>
                  <a:lnTo>
                    <a:pt x="1817763" y="260934"/>
                  </a:lnTo>
                  <a:lnTo>
                    <a:pt x="1801672" y="254063"/>
                  </a:lnTo>
                  <a:lnTo>
                    <a:pt x="1801672" y="267804"/>
                  </a:lnTo>
                  <a:lnTo>
                    <a:pt x="1706232" y="308559"/>
                  </a:lnTo>
                  <a:lnTo>
                    <a:pt x="1687537" y="303314"/>
                  </a:lnTo>
                  <a:lnTo>
                    <a:pt x="1687537" y="316547"/>
                  </a:lnTo>
                  <a:lnTo>
                    <a:pt x="1648726" y="333121"/>
                  </a:lnTo>
                  <a:lnTo>
                    <a:pt x="1646834" y="331571"/>
                  </a:lnTo>
                  <a:lnTo>
                    <a:pt x="1646834" y="347916"/>
                  </a:lnTo>
                  <a:lnTo>
                    <a:pt x="1646491" y="347853"/>
                  </a:lnTo>
                  <a:lnTo>
                    <a:pt x="1646669" y="347776"/>
                  </a:lnTo>
                  <a:lnTo>
                    <a:pt x="1646834" y="347916"/>
                  </a:lnTo>
                  <a:lnTo>
                    <a:pt x="1646834" y="331571"/>
                  </a:lnTo>
                  <a:lnTo>
                    <a:pt x="1635620" y="322376"/>
                  </a:lnTo>
                  <a:lnTo>
                    <a:pt x="1635620" y="338721"/>
                  </a:lnTo>
                  <a:lnTo>
                    <a:pt x="1624584" y="343433"/>
                  </a:lnTo>
                  <a:lnTo>
                    <a:pt x="1603984" y="339293"/>
                  </a:lnTo>
                  <a:lnTo>
                    <a:pt x="1603984" y="352234"/>
                  </a:lnTo>
                  <a:lnTo>
                    <a:pt x="1553743" y="373684"/>
                  </a:lnTo>
                  <a:lnTo>
                    <a:pt x="1537309" y="366953"/>
                  </a:lnTo>
                  <a:lnTo>
                    <a:pt x="1537309" y="380695"/>
                  </a:lnTo>
                  <a:lnTo>
                    <a:pt x="1496987" y="397916"/>
                  </a:lnTo>
                  <a:lnTo>
                    <a:pt x="1478114" y="392760"/>
                  </a:lnTo>
                  <a:lnTo>
                    <a:pt x="1478114" y="405980"/>
                  </a:lnTo>
                  <a:lnTo>
                    <a:pt x="1316990" y="474789"/>
                  </a:lnTo>
                  <a:lnTo>
                    <a:pt x="1420177" y="390131"/>
                  </a:lnTo>
                  <a:lnTo>
                    <a:pt x="1478114" y="405980"/>
                  </a:lnTo>
                  <a:lnTo>
                    <a:pt x="1478114" y="392760"/>
                  </a:lnTo>
                  <a:lnTo>
                    <a:pt x="1432267" y="380225"/>
                  </a:lnTo>
                  <a:lnTo>
                    <a:pt x="1466900" y="351802"/>
                  </a:lnTo>
                  <a:lnTo>
                    <a:pt x="1537309" y="380695"/>
                  </a:lnTo>
                  <a:lnTo>
                    <a:pt x="1537309" y="366953"/>
                  </a:lnTo>
                  <a:lnTo>
                    <a:pt x="1478076" y="342646"/>
                  </a:lnTo>
                  <a:lnTo>
                    <a:pt x="1493532" y="329971"/>
                  </a:lnTo>
                  <a:lnTo>
                    <a:pt x="1603984" y="352234"/>
                  </a:lnTo>
                  <a:lnTo>
                    <a:pt x="1603984" y="339293"/>
                  </a:lnTo>
                  <a:lnTo>
                    <a:pt x="1506207" y="319570"/>
                  </a:lnTo>
                  <a:lnTo>
                    <a:pt x="1555191" y="279374"/>
                  </a:lnTo>
                  <a:lnTo>
                    <a:pt x="1567484" y="282829"/>
                  </a:lnTo>
                  <a:lnTo>
                    <a:pt x="1635620" y="338721"/>
                  </a:lnTo>
                  <a:lnTo>
                    <a:pt x="1635620" y="322376"/>
                  </a:lnTo>
                  <a:lnTo>
                    <a:pt x="1597774" y="291338"/>
                  </a:lnTo>
                  <a:lnTo>
                    <a:pt x="1687537" y="316547"/>
                  </a:lnTo>
                  <a:lnTo>
                    <a:pt x="1687537" y="303314"/>
                  </a:lnTo>
                  <a:lnTo>
                    <a:pt x="1573263" y="271221"/>
                  </a:lnTo>
                  <a:lnTo>
                    <a:pt x="1569199" y="267881"/>
                  </a:lnTo>
                  <a:lnTo>
                    <a:pt x="1573555" y="264299"/>
                  </a:lnTo>
                  <a:lnTo>
                    <a:pt x="1706206" y="227037"/>
                  </a:lnTo>
                  <a:lnTo>
                    <a:pt x="1801672" y="267804"/>
                  </a:lnTo>
                  <a:lnTo>
                    <a:pt x="1801672" y="254063"/>
                  </a:lnTo>
                  <a:lnTo>
                    <a:pt x="1725637" y="221589"/>
                  </a:lnTo>
                  <a:lnTo>
                    <a:pt x="1833118" y="191389"/>
                  </a:lnTo>
                  <a:lnTo>
                    <a:pt x="1833118" y="178193"/>
                  </a:lnTo>
                  <a:lnTo>
                    <a:pt x="1706981" y="213614"/>
                  </a:lnTo>
                  <a:lnTo>
                    <a:pt x="1687550" y="205320"/>
                  </a:lnTo>
                  <a:lnTo>
                    <a:pt x="1687550" y="219075"/>
                  </a:lnTo>
                  <a:lnTo>
                    <a:pt x="1598041" y="244208"/>
                  </a:lnTo>
                  <a:lnTo>
                    <a:pt x="1648828" y="202539"/>
                  </a:lnTo>
                  <a:lnTo>
                    <a:pt x="1687550" y="219075"/>
                  </a:lnTo>
                  <a:lnTo>
                    <a:pt x="1687550" y="205320"/>
                  </a:lnTo>
                  <a:lnTo>
                    <a:pt x="1659851" y="193497"/>
                  </a:lnTo>
                  <a:lnTo>
                    <a:pt x="1666011" y="188442"/>
                  </a:lnTo>
                  <a:lnTo>
                    <a:pt x="1833118" y="153479"/>
                  </a:lnTo>
                  <a:lnTo>
                    <a:pt x="1833118" y="140500"/>
                  </a:lnTo>
                  <a:lnTo>
                    <a:pt x="1687233" y="171030"/>
                  </a:lnTo>
                  <a:lnTo>
                    <a:pt x="1780959" y="94132"/>
                  </a:lnTo>
                  <a:lnTo>
                    <a:pt x="1784096" y="101727"/>
                  </a:lnTo>
                  <a:lnTo>
                    <a:pt x="1789087" y="96012"/>
                  </a:lnTo>
                  <a:lnTo>
                    <a:pt x="1802244" y="112039"/>
                  </a:lnTo>
                  <a:lnTo>
                    <a:pt x="1801368" y="113792"/>
                  </a:lnTo>
                  <a:lnTo>
                    <a:pt x="1803692" y="113792"/>
                  </a:lnTo>
                  <a:lnTo>
                    <a:pt x="1805051" y="115443"/>
                  </a:lnTo>
                  <a:lnTo>
                    <a:pt x="1805774" y="113792"/>
                  </a:lnTo>
                  <a:lnTo>
                    <a:pt x="1833118" y="113792"/>
                  </a:lnTo>
                  <a:lnTo>
                    <a:pt x="1833118" y="37071"/>
                  </a:lnTo>
                  <a:lnTo>
                    <a:pt x="1775904" y="32804"/>
                  </a:lnTo>
                  <a:lnTo>
                    <a:pt x="1775904" y="81826"/>
                  </a:lnTo>
                  <a:lnTo>
                    <a:pt x="1660309" y="176669"/>
                  </a:lnTo>
                  <a:lnTo>
                    <a:pt x="1635620" y="181851"/>
                  </a:lnTo>
                  <a:lnTo>
                    <a:pt x="1635620" y="196913"/>
                  </a:lnTo>
                  <a:lnTo>
                    <a:pt x="1567548" y="252768"/>
                  </a:lnTo>
                  <a:lnTo>
                    <a:pt x="1555064" y="256286"/>
                  </a:lnTo>
                  <a:lnTo>
                    <a:pt x="1540243" y="244132"/>
                  </a:lnTo>
                  <a:lnTo>
                    <a:pt x="1540243" y="275170"/>
                  </a:lnTo>
                  <a:lnTo>
                    <a:pt x="1490091" y="316318"/>
                  </a:lnTo>
                  <a:lnTo>
                    <a:pt x="1477429" y="313778"/>
                  </a:lnTo>
                  <a:lnTo>
                    <a:pt x="1477429" y="326720"/>
                  </a:lnTo>
                  <a:lnTo>
                    <a:pt x="1464703" y="337159"/>
                  </a:lnTo>
                  <a:lnTo>
                    <a:pt x="1453540" y="332587"/>
                  </a:lnTo>
                  <a:lnTo>
                    <a:pt x="1453540" y="346316"/>
                  </a:lnTo>
                  <a:lnTo>
                    <a:pt x="1417231" y="376110"/>
                  </a:lnTo>
                  <a:lnTo>
                    <a:pt x="1405140" y="372808"/>
                  </a:lnTo>
                  <a:lnTo>
                    <a:pt x="1405140" y="386016"/>
                  </a:lnTo>
                  <a:lnTo>
                    <a:pt x="1284986" y="484606"/>
                  </a:lnTo>
                  <a:lnTo>
                    <a:pt x="1284986" y="353148"/>
                  </a:lnTo>
                  <a:lnTo>
                    <a:pt x="1405140" y="386016"/>
                  </a:lnTo>
                  <a:lnTo>
                    <a:pt x="1405140" y="372808"/>
                  </a:lnTo>
                  <a:lnTo>
                    <a:pt x="1294739" y="342620"/>
                  </a:lnTo>
                  <a:lnTo>
                    <a:pt x="1383652" y="317652"/>
                  </a:lnTo>
                  <a:lnTo>
                    <a:pt x="1453540" y="346316"/>
                  </a:lnTo>
                  <a:lnTo>
                    <a:pt x="1453540" y="332587"/>
                  </a:lnTo>
                  <a:lnTo>
                    <a:pt x="1403527" y="312064"/>
                  </a:lnTo>
                  <a:lnTo>
                    <a:pt x="1404035" y="311924"/>
                  </a:lnTo>
                  <a:lnTo>
                    <a:pt x="1477429" y="326720"/>
                  </a:lnTo>
                  <a:lnTo>
                    <a:pt x="1477429" y="313778"/>
                  </a:lnTo>
                  <a:lnTo>
                    <a:pt x="1430870" y="304380"/>
                  </a:lnTo>
                  <a:lnTo>
                    <a:pt x="1537538" y="274408"/>
                  </a:lnTo>
                  <a:lnTo>
                    <a:pt x="1540243" y="275170"/>
                  </a:lnTo>
                  <a:lnTo>
                    <a:pt x="1540243" y="244132"/>
                  </a:lnTo>
                  <a:lnTo>
                    <a:pt x="1540217" y="260451"/>
                  </a:lnTo>
                  <a:lnTo>
                    <a:pt x="1537563" y="261200"/>
                  </a:lnTo>
                  <a:lnTo>
                    <a:pt x="1514030" y="254596"/>
                  </a:lnTo>
                  <a:lnTo>
                    <a:pt x="1514030" y="267804"/>
                  </a:lnTo>
                  <a:lnTo>
                    <a:pt x="1403464" y="298856"/>
                  </a:lnTo>
                  <a:lnTo>
                    <a:pt x="1364500" y="291007"/>
                  </a:lnTo>
                  <a:lnTo>
                    <a:pt x="1364500" y="309791"/>
                  </a:lnTo>
                  <a:lnTo>
                    <a:pt x="1284986" y="332117"/>
                  </a:lnTo>
                  <a:lnTo>
                    <a:pt x="1284986" y="287921"/>
                  </a:lnTo>
                  <a:lnTo>
                    <a:pt x="1336509" y="298310"/>
                  </a:lnTo>
                  <a:lnTo>
                    <a:pt x="1364500" y="309791"/>
                  </a:lnTo>
                  <a:lnTo>
                    <a:pt x="1364500" y="291007"/>
                  </a:lnTo>
                  <a:lnTo>
                    <a:pt x="1340205" y="286105"/>
                  </a:lnTo>
                  <a:lnTo>
                    <a:pt x="1295679" y="267830"/>
                  </a:lnTo>
                  <a:lnTo>
                    <a:pt x="1305128" y="263944"/>
                  </a:lnTo>
                  <a:lnTo>
                    <a:pt x="1416977" y="240550"/>
                  </a:lnTo>
                  <a:lnTo>
                    <a:pt x="1514030" y="267804"/>
                  </a:lnTo>
                  <a:lnTo>
                    <a:pt x="1514030" y="254596"/>
                  </a:lnTo>
                  <a:lnTo>
                    <a:pt x="1443926" y="234911"/>
                  </a:lnTo>
                  <a:lnTo>
                    <a:pt x="1495844" y="224040"/>
                  </a:lnTo>
                  <a:lnTo>
                    <a:pt x="1540217" y="260451"/>
                  </a:lnTo>
                  <a:lnTo>
                    <a:pt x="1540217" y="244106"/>
                  </a:lnTo>
                  <a:lnTo>
                    <a:pt x="1511719" y="220726"/>
                  </a:lnTo>
                  <a:lnTo>
                    <a:pt x="1632305" y="195491"/>
                  </a:lnTo>
                  <a:lnTo>
                    <a:pt x="1635620" y="196913"/>
                  </a:lnTo>
                  <a:lnTo>
                    <a:pt x="1635620" y="181851"/>
                  </a:lnTo>
                  <a:lnTo>
                    <a:pt x="1633575" y="182270"/>
                  </a:lnTo>
                  <a:lnTo>
                    <a:pt x="1611947" y="173037"/>
                  </a:lnTo>
                  <a:lnTo>
                    <a:pt x="1611947" y="186791"/>
                  </a:lnTo>
                  <a:lnTo>
                    <a:pt x="1499146" y="210400"/>
                  </a:lnTo>
                  <a:lnTo>
                    <a:pt x="1483271" y="197383"/>
                  </a:lnTo>
                  <a:lnTo>
                    <a:pt x="1483271" y="213728"/>
                  </a:lnTo>
                  <a:lnTo>
                    <a:pt x="1417523" y="227495"/>
                  </a:lnTo>
                  <a:lnTo>
                    <a:pt x="1403540" y="223558"/>
                  </a:lnTo>
                  <a:lnTo>
                    <a:pt x="1464678" y="198475"/>
                  </a:lnTo>
                  <a:lnTo>
                    <a:pt x="1483271" y="213728"/>
                  </a:lnTo>
                  <a:lnTo>
                    <a:pt x="1483271" y="197383"/>
                  </a:lnTo>
                  <a:lnTo>
                    <a:pt x="1477962" y="193027"/>
                  </a:lnTo>
                  <a:lnTo>
                    <a:pt x="1553730" y="161937"/>
                  </a:lnTo>
                  <a:lnTo>
                    <a:pt x="1611947" y="186791"/>
                  </a:lnTo>
                  <a:lnTo>
                    <a:pt x="1611947" y="173037"/>
                  </a:lnTo>
                  <a:lnTo>
                    <a:pt x="1570177" y="155194"/>
                  </a:lnTo>
                  <a:lnTo>
                    <a:pt x="1770253" y="73088"/>
                  </a:lnTo>
                  <a:lnTo>
                    <a:pt x="1774367" y="78105"/>
                  </a:lnTo>
                  <a:lnTo>
                    <a:pt x="1775904" y="81826"/>
                  </a:lnTo>
                  <a:lnTo>
                    <a:pt x="1775904" y="32804"/>
                  </a:lnTo>
                  <a:lnTo>
                    <a:pt x="1755140" y="31242"/>
                  </a:lnTo>
                  <a:lnTo>
                    <a:pt x="1764753" y="54673"/>
                  </a:lnTo>
                  <a:lnTo>
                    <a:pt x="1756664" y="56515"/>
                  </a:lnTo>
                  <a:lnTo>
                    <a:pt x="1761871" y="62865"/>
                  </a:lnTo>
                  <a:lnTo>
                    <a:pt x="1553832" y="148209"/>
                  </a:lnTo>
                  <a:lnTo>
                    <a:pt x="1537373" y="141185"/>
                  </a:lnTo>
                  <a:lnTo>
                    <a:pt x="1537373" y="154965"/>
                  </a:lnTo>
                  <a:lnTo>
                    <a:pt x="1466824" y="183896"/>
                  </a:lnTo>
                  <a:lnTo>
                    <a:pt x="1453540" y="172999"/>
                  </a:lnTo>
                  <a:lnTo>
                    <a:pt x="1453540" y="189344"/>
                  </a:lnTo>
                  <a:lnTo>
                    <a:pt x="1390561" y="215188"/>
                  </a:lnTo>
                  <a:lnTo>
                    <a:pt x="1390561" y="233133"/>
                  </a:lnTo>
                  <a:lnTo>
                    <a:pt x="1369453" y="237540"/>
                  </a:lnTo>
                  <a:lnTo>
                    <a:pt x="1384427" y="231406"/>
                  </a:lnTo>
                  <a:lnTo>
                    <a:pt x="1390561" y="233133"/>
                  </a:lnTo>
                  <a:lnTo>
                    <a:pt x="1390561" y="215188"/>
                  </a:lnTo>
                  <a:lnTo>
                    <a:pt x="1383703" y="217995"/>
                  </a:lnTo>
                  <a:lnTo>
                    <a:pt x="1364589" y="212636"/>
                  </a:lnTo>
                  <a:lnTo>
                    <a:pt x="1364589" y="225831"/>
                  </a:lnTo>
                  <a:lnTo>
                    <a:pt x="1301191" y="251828"/>
                  </a:lnTo>
                  <a:lnTo>
                    <a:pt x="1284986" y="255231"/>
                  </a:lnTo>
                  <a:lnTo>
                    <a:pt x="1284986" y="203466"/>
                  </a:lnTo>
                  <a:lnTo>
                    <a:pt x="1364589" y="225831"/>
                  </a:lnTo>
                  <a:lnTo>
                    <a:pt x="1364589" y="212636"/>
                  </a:lnTo>
                  <a:lnTo>
                    <a:pt x="1284986" y="190271"/>
                  </a:lnTo>
                  <a:lnTo>
                    <a:pt x="1284986" y="113792"/>
                  </a:lnTo>
                  <a:lnTo>
                    <a:pt x="1312684" y="113792"/>
                  </a:lnTo>
                  <a:lnTo>
                    <a:pt x="1313434" y="115443"/>
                  </a:lnTo>
                  <a:lnTo>
                    <a:pt x="1314780" y="113792"/>
                  </a:lnTo>
                  <a:lnTo>
                    <a:pt x="1316736" y="113792"/>
                  </a:lnTo>
                  <a:lnTo>
                    <a:pt x="1315986" y="112318"/>
                  </a:lnTo>
                  <a:lnTo>
                    <a:pt x="1328750" y="96735"/>
                  </a:lnTo>
                  <a:lnTo>
                    <a:pt x="1333754" y="102616"/>
                  </a:lnTo>
                  <a:lnTo>
                    <a:pt x="1337411" y="94056"/>
                  </a:lnTo>
                  <a:lnTo>
                    <a:pt x="1453540" y="189344"/>
                  </a:lnTo>
                  <a:lnTo>
                    <a:pt x="1453540" y="172999"/>
                  </a:lnTo>
                  <a:lnTo>
                    <a:pt x="1342580" y="81953"/>
                  </a:lnTo>
                  <a:lnTo>
                    <a:pt x="1344472" y="77533"/>
                  </a:lnTo>
                  <a:lnTo>
                    <a:pt x="1347470" y="73875"/>
                  </a:lnTo>
                  <a:lnTo>
                    <a:pt x="1537373" y="154965"/>
                  </a:lnTo>
                  <a:lnTo>
                    <a:pt x="1537373" y="141185"/>
                  </a:lnTo>
                  <a:lnTo>
                    <a:pt x="1355839" y="63652"/>
                  </a:lnTo>
                  <a:lnTo>
                    <a:pt x="1361694" y="56515"/>
                  </a:lnTo>
                  <a:lnTo>
                    <a:pt x="1354175" y="54813"/>
                  </a:lnTo>
                  <a:lnTo>
                    <a:pt x="1363726" y="32512"/>
                  </a:lnTo>
                  <a:lnTo>
                    <a:pt x="1278636" y="37592"/>
                  </a:lnTo>
                  <a:lnTo>
                    <a:pt x="1272286" y="39116"/>
                  </a:lnTo>
                  <a:lnTo>
                    <a:pt x="1272286" y="488899"/>
                  </a:lnTo>
                  <a:lnTo>
                    <a:pt x="1069721" y="405815"/>
                  </a:lnTo>
                  <a:lnTo>
                    <a:pt x="1270901" y="349300"/>
                  </a:lnTo>
                  <a:lnTo>
                    <a:pt x="1272286" y="349681"/>
                  </a:lnTo>
                  <a:lnTo>
                    <a:pt x="1272286" y="335673"/>
                  </a:lnTo>
                  <a:lnTo>
                    <a:pt x="1270850" y="336080"/>
                  </a:lnTo>
                  <a:lnTo>
                    <a:pt x="1247025" y="329577"/>
                  </a:lnTo>
                  <a:lnTo>
                    <a:pt x="1247025" y="342773"/>
                  </a:lnTo>
                  <a:lnTo>
                    <a:pt x="1050544" y="397941"/>
                  </a:lnTo>
                  <a:lnTo>
                    <a:pt x="1030630" y="389788"/>
                  </a:lnTo>
                  <a:lnTo>
                    <a:pt x="1030630" y="403542"/>
                  </a:lnTo>
                  <a:lnTo>
                    <a:pt x="822477" y="461987"/>
                  </a:lnTo>
                  <a:lnTo>
                    <a:pt x="997788" y="390067"/>
                  </a:lnTo>
                  <a:lnTo>
                    <a:pt x="1030630" y="403542"/>
                  </a:lnTo>
                  <a:lnTo>
                    <a:pt x="1030630" y="389788"/>
                  </a:lnTo>
                  <a:lnTo>
                    <a:pt x="1014552" y="383184"/>
                  </a:lnTo>
                  <a:lnTo>
                    <a:pt x="1166647" y="320776"/>
                  </a:lnTo>
                  <a:lnTo>
                    <a:pt x="1247025" y="342773"/>
                  </a:lnTo>
                  <a:lnTo>
                    <a:pt x="1247025" y="329577"/>
                  </a:lnTo>
                  <a:lnTo>
                    <a:pt x="1185938" y="312864"/>
                  </a:lnTo>
                  <a:lnTo>
                    <a:pt x="1259332" y="282752"/>
                  </a:lnTo>
                  <a:lnTo>
                    <a:pt x="1272286" y="285369"/>
                  </a:lnTo>
                  <a:lnTo>
                    <a:pt x="1272286" y="257886"/>
                  </a:lnTo>
                  <a:lnTo>
                    <a:pt x="1271739" y="258000"/>
                  </a:lnTo>
                  <a:lnTo>
                    <a:pt x="1249591" y="248920"/>
                  </a:lnTo>
                  <a:lnTo>
                    <a:pt x="1249591" y="262636"/>
                  </a:lnTo>
                  <a:lnTo>
                    <a:pt x="1236941" y="265290"/>
                  </a:lnTo>
                  <a:lnTo>
                    <a:pt x="1236853" y="278231"/>
                  </a:lnTo>
                  <a:lnTo>
                    <a:pt x="1165834" y="307365"/>
                  </a:lnTo>
                  <a:lnTo>
                    <a:pt x="1146543" y="302094"/>
                  </a:lnTo>
                  <a:lnTo>
                    <a:pt x="1146543" y="315277"/>
                  </a:lnTo>
                  <a:lnTo>
                    <a:pt x="997775" y="376301"/>
                  </a:lnTo>
                  <a:lnTo>
                    <a:pt x="981011" y="369430"/>
                  </a:lnTo>
                  <a:lnTo>
                    <a:pt x="981011" y="383184"/>
                  </a:lnTo>
                  <a:lnTo>
                    <a:pt x="754659" y="476021"/>
                  </a:lnTo>
                  <a:lnTo>
                    <a:pt x="905560" y="352221"/>
                  </a:lnTo>
                  <a:lnTo>
                    <a:pt x="981011" y="383184"/>
                  </a:lnTo>
                  <a:lnTo>
                    <a:pt x="981011" y="369430"/>
                  </a:lnTo>
                  <a:lnTo>
                    <a:pt x="920203" y="344474"/>
                  </a:lnTo>
                  <a:lnTo>
                    <a:pt x="1108938" y="304990"/>
                  </a:lnTo>
                  <a:lnTo>
                    <a:pt x="1146543" y="315277"/>
                  </a:lnTo>
                  <a:lnTo>
                    <a:pt x="1146543" y="302094"/>
                  </a:lnTo>
                  <a:lnTo>
                    <a:pt x="1136256" y="299275"/>
                  </a:lnTo>
                  <a:lnTo>
                    <a:pt x="1236853" y="278231"/>
                  </a:lnTo>
                  <a:lnTo>
                    <a:pt x="1236853" y="265277"/>
                  </a:lnTo>
                  <a:lnTo>
                    <a:pt x="1205420" y="258940"/>
                  </a:lnTo>
                  <a:lnTo>
                    <a:pt x="1205420" y="271881"/>
                  </a:lnTo>
                  <a:lnTo>
                    <a:pt x="1109484" y="291960"/>
                  </a:lnTo>
                  <a:lnTo>
                    <a:pt x="1082179" y="284505"/>
                  </a:lnTo>
                  <a:lnTo>
                    <a:pt x="1082179" y="297675"/>
                  </a:lnTo>
                  <a:lnTo>
                    <a:pt x="934339" y="328612"/>
                  </a:lnTo>
                  <a:lnTo>
                    <a:pt x="999578" y="275082"/>
                  </a:lnTo>
                  <a:lnTo>
                    <a:pt x="1082179" y="297675"/>
                  </a:lnTo>
                  <a:lnTo>
                    <a:pt x="1082179" y="284505"/>
                  </a:lnTo>
                  <a:lnTo>
                    <a:pt x="1011631" y="265201"/>
                  </a:lnTo>
                  <a:lnTo>
                    <a:pt x="1043317" y="239204"/>
                  </a:lnTo>
                  <a:lnTo>
                    <a:pt x="1205420" y="271881"/>
                  </a:lnTo>
                  <a:lnTo>
                    <a:pt x="1205420" y="258940"/>
                  </a:lnTo>
                  <a:lnTo>
                    <a:pt x="1055992" y="228803"/>
                  </a:lnTo>
                  <a:lnTo>
                    <a:pt x="1093038" y="198412"/>
                  </a:lnTo>
                  <a:lnTo>
                    <a:pt x="1249591" y="262636"/>
                  </a:lnTo>
                  <a:lnTo>
                    <a:pt x="1249591" y="248920"/>
                  </a:lnTo>
                  <a:lnTo>
                    <a:pt x="1104176" y="189268"/>
                  </a:lnTo>
                  <a:lnTo>
                    <a:pt x="1137399" y="162013"/>
                  </a:lnTo>
                  <a:lnTo>
                    <a:pt x="1272286" y="199910"/>
                  </a:lnTo>
                  <a:lnTo>
                    <a:pt x="1272286" y="186702"/>
                  </a:lnTo>
                  <a:lnTo>
                    <a:pt x="1149375" y="152184"/>
                  </a:lnTo>
                  <a:lnTo>
                    <a:pt x="1224064" y="90906"/>
                  </a:lnTo>
                  <a:lnTo>
                    <a:pt x="1241412" y="112039"/>
                  </a:lnTo>
                  <a:lnTo>
                    <a:pt x="1240536" y="113792"/>
                  </a:lnTo>
                  <a:lnTo>
                    <a:pt x="1242860" y="113792"/>
                  </a:lnTo>
                  <a:lnTo>
                    <a:pt x="1244219" y="115443"/>
                  </a:lnTo>
                  <a:lnTo>
                    <a:pt x="1244942" y="113792"/>
                  </a:lnTo>
                  <a:lnTo>
                    <a:pt x="1272286" y="113792"/>
                  </a:lnTo>
                  <a:lnTo>
                    <a:pt x="1272286" y="39116"/>
                  </a:lnTo>
                  <a:lnTo>
                    <a:pt x="1195832" y="56515"/>
                  </a:lnTo>
                  <a:lnTo>
                    <a:pt x="1215986" y="81076"/>
                  </a:lnTo>
                  <a:lnTo>
                    <a:pt x="1134427" y="147993"/>
                  </a:lnTo>
                  <a:lnTo>
                    <a:pt x="1122451" y="144640"/>
                  </a:lnTo>
                  <a:lnTo>
                    <a:pt x="1122451" y="157822"/>
                  </a:lnTo>
                  <a:lnTo>
                    <a:pt x="1090803" y="183781"/>
                  </a:lnTo>
                  <a:lnTo>
                    <a:pt x="821220" y="73202"/>
                  </a:lnTo>
                  <a:lnTo>
                    <a:pt x="1122451" y="157822"/>
                  </a:lnTo>
                  <a:lnTo>
                    <a:pt x="1122451" y="144640"/>
                  </a:lnTo>
                  <a:lnTo>
                    <a:pt x="794067" y="52412"/>
                  </a:lnTo>
                  <a:lnTo>
                    <a:pt x="802767" y="31242"/>
                  </a:lnTo>
                  <a:lnTo>
                    <a:pt x="798664" y="31559"/>
                  </a:lnTo>
                  <a:lnTo>
                    <a:pt x="801497" y="21463"/>
                  </a:lnTo>
                  <a:lnTo>
                    <a:pt x="717804" y="37592"/>
                  </a:lnTo>
                  <a:lnTo>
                    <a:pt x="773811" y="101727"/>
                  </a:lnTo>
                  <a:lnTo>
                    <a:pt x="777786" y="92036"/>
                  </a:lnTo>
                  <a:lnTo>
                    <a:pt x="780923" y="94869"/>
                  </a:lnTo>
                  <a:lnTo>
                    <a:pt x="787082" y="72872"/>
                  </a:lnTo>
                  <a:lnTo>
                    <a:pt x="1079665" y="192925"/>
                  </a:lnTo>
                  <a:lnTo>
                    <a:pt x="1039888" y="225564"/>
                  </a:lnTo>
                  <a:lnTo>
                    <a:pt x="1027214" y="223012"/>
                  </a:lnTo>
                  <a:lnTo>
                    <a:pt x="1027214" y="235953"/>
                  </a:lnTo>
                  <a:lnTo>
                    <a:pt x="996581" y="261086"/>
                  </a:lnTo>
                  <a:lnTo>
                    <a:pt x="984529" y="257797"/>
                  </a:lnTo>
                  <a:lnTo>
                    <a:pt x="984529" y="270967"/>
                  </a:lnTo>
                  <a:lnTo>
                    <a:pt x="907415" y="334238"/>
                  </a:lnTo>
                  <a:lnTo>
                    <a:pt x="899350" y="335927"/>
                  </a:lnTo>
                  <a:lnTo>
                    <a:pt x="886307" y="330581"/>
                  </a:lnTo>
                  <a:lnTo>
                    <a:pt x="886307" y="351561"/>
                  </a:lnTo>
                  <a:lnTo>
                    <a:pt x="724154" y="484606"/>
                  </a:lnTo>
                  <a:lnTo>
                    <a:pt x="724154" y="385483"/>
                  </a:lnTo>
                  <a:lnTo>
                    <a:pt x="886307" y="351561"/>
                  </a:lnTo>
                  <a:lnTo>
                    <a:pt x="886307" y="330581"/>
                  </a:lnTo>
                  <a:lnTo>
                    <a:pt x="877163" y="326834"/>
                  </a:lnTo>
                  <a:lnTo>
                    <a:pt x="877163" y="340575"/>
                  </a:lnTo>
                  <a:lnTo>
                    <a:pt x="724154" y="372592"/>
                  </a:lnTo>
                  <a:lnTo>
                    <a:pt x="724154" y="277787"/>
                  </a:lnTo>
                  <a:lnTo>
                    <a:pt x="877163" y="340575"/>
                  </a:lnTo>
                  <a:lnTo>
                    <a:pt x="877163" y="326834"/>
                  </a:lnTo>
                  <a:lnTo>
                    <a:pt x="724154" y="264058"/>
                  </a:lnTo>
                  <a:lnTo>
                    <a:pt x="724154" y="199745"/>
                  </a:lnTo>
                  <a:lnTo>
                    <a:pt x="984529" y="270967"/>
                  </a:lnTo>
                  <a:lnTo>
                    <a:pt x="984529" y="257797"/>
                  </a:lnTo>
                  <a:lnTo>
                    <a:pt x="724154" y="186588"/>
                  </a:lnTo>
                  <a:lnTo>
                    <a:pt x="724154" y="174853"/>
                  </a:lnTo>
                  <a:lnTo>
                    <a:pt x="1027214" y="235953"/>
                  </a:lnTo>
                  <a:lnTo>
                    <a:pt x="1027214" y="223012"/>
                  </a:lnTo>
                  <a:lnTo>
                    <a:pt x="724154" y="161912"/>
                  </a:lnTo>
                  <a:lnTo>
                    <a:pt x="724154" y="113792"/>
                  </a:lnTo>
                  <a:lnTo>
                    <a:pt x="755904" y="113792"/>
                  </a:lnTo>
                  <a:lnTo>
                    <a:pt x="749554" y="101092"/>
                  </a:lnTo>
                  <a:lnTo>
                    <a:pt x="717804" y="37592"/>
                  </a:lnTo>
                  <a:lnTo>
                    <a:pt x="679704" y="113792"/>
                  </a:lnTo>
                  <a:lnTo>
                    <a:pt x="711454" y="113792"/>
                  </a:lnTo>
                  <a:lnTo>
                    <a:pt x="711454" y="159346"/>
                  </a:lnTo>
                  <a:lnTo>
                    <a:pt x="711454" y="485648"/>
                  </a:lnTo>
                  <a:lnTo>
                    <a:pt x="616750" y="407949"/>
                  </a:lnTo>
                  <a:lnTo>
                    <a:pt x="711454" y="388137"/>
                  </a:lnTo>
                  <a:lnTo>
                    <a:pt x="711454" y="375246"/>
                  </a:lnTo>
                  <a:lnTo>
                    <a:pt x="604240" y="397687"/>
                  </a:lnTo>
                  <a:lnTo>
                    <a:pt x="221818" y="83947"/>
                  </a:lnTo>
                  <a:lnTo>
                    <a:pt x="224485" y="74129"/>
                  </a:lnTo>
                  <a:lnTo>
                    <a:pt x="230924" y="75425"/>
                  </a:lnTo>
                  <a:lnTo>
                    <a:pt x="711454" y="272580"/>
                  </a:lnTo>
                  <a:lnTo>
                    <a:pt x="711454" y="258851"/>
                  </a:lnTo>
                  <a:lnTo>
                    <a:pt x="296430" y="88633"/>
                  </a:lnTo>
                  <a:lnTo>
                    <a:pt x="378104" y="105092"/>
                  </a:lnTo>
                  <a:lnTo>
                    <a:pt x="711454" y="196265"/>
                  </a:lnTo>
                  <a:lnTo>
                    <a:pt x="711454" y="183121"/>
                  </a:lnTo>
                  <a:lnTo>
                    <a:pt x="560730" y="141909"/>
                  </a:lnTo>
                  <a:lnTo>
                    <a:pt x="711454" y="172300"/>
                  </a:lnTo>
                  <a:lnTo>
                    <a:pt x="711454" y="159346"/>
                  </a:lnTo>
                  <a:lnTo>
                    <a:pt x="380492" y="92633"/>
                  </a:lnTo>
                  <a:lnTo>
                    <a:pt x="231876" y="51981"/>
                  </a:lnTo>
                  <a:lnTo>
                    <a:pt x="240411" y="31242"/>
                  </a:lnTo>
                  <a:lnTo>
                    <a:pt x="236105" y="31572"/>
                  </a:lnTo>
                  <a:lnTo>
                    <a:pt x="239014" y="20955"/>
                  </a:lnTo>
                  <a:lnTo>
                    <a:pt x="155448" y="37592"/>
                  </a:lnTo>
                  <a:lnTo>
                    <a:pt x="160185" y="48209"/>
                  </a:lnTo>
                  <a:lnTo>
                    <a:pt x="75907" y="31216"/>
                  </a:lnTo>
                  <a:lnTo>
                    <a:pt x="76415" y="28702"/>
                  </a:lnTo>
                  <a:lnTo>
                    <a:pt x="82169" y="0"/>
                  </a:lnTo>
                  <a:lnTo>
                    <a:pt x="0" y="22352"/>
                  </a:lnTo>
                  <a:lnTo>
                    <a:pt x="67183" y="74803"/>
                  </a:lnTo>
                  <a:lnTo>
                    <a:pt x="73418" y="43662"/>
                  </a:lnTo>
                  <a:lnTo>
                    <a:pt x="166547" y="62445"/>
                  </a:lnTo>
                  <a:lnTo>
                    <a:pt x="190246" y="115443"/>
                  </a:lnTo>
                  <a:lnTo>
                    <a:pt x="206298" y="95834"/>
                  </a:lnTo>
                  <a:lnTo>
                    <a:pt x="211455" y="101727"/>
                  </a:lnTo>
                  <a:lnTo>
                    <a:pt x="214503" y="94297"/>
                  </a:lnTo>
                  <a:lnTo>
                    <a:pt x="588365" y="401015"/>
                  </a:lnTo>
                  <a:lnTo>
                    <a:pt x="154178" y="491871"/>
                  </a:lnTo>
                  <a:lnTo>
                    <a:pt x="156718" y="504190"/>
                  </a:lnTo>
                  <a:lnTo>
                    <a:pt x="600875" y="411276"/>
                  </a:lnTo>
                  <a:lnTo>
                    <a:pt x="712597" y="502920"/>
                  </a:lnTo>
                  <a:lnTo>
                    <a:pt x="716648" y="497967"/>
                  </a:lnTo>
                  <a:lnTo>
                    <a:pt x="717715" y="497967"/>
                  </a:lnTo>
                  <a:lnTo>
                    <a:pt x="719455" y="504190"/>
                  </a:lnTo>
                  <a:lnTo>
                    <a:pt x="1049794" y="411403"/>
                  </a:lnTo>
                  <a:lnTo>
                    <a:pt x="1275334" y="503936"/>
                  </a:lnTo>
                  <a:lnTo>
                    <a:pt x="1277772" y="497967"/>
                  </a:lnTo>
                  <a:lnTo>
                    <a:pt x="1278572" y="497967"/>
                  </a:lnTo>
                  <a:lnTo>
                    <a:pt x="1281176" y="503809"/>
                  </a:lnTo>
                  <a:lnTo>
                    <a:pt x="1497749" y="411353"/>
                  </a:lnTo>
                  <a:lnTo>
                    <a:pt x="1837182" y="504190"/>
                  </a:lnTo>
                  <a:lnTo>
                    <a:pt x="1837296" y="503783"/>
                  </a:lnTo>
                  <a:lnTo>
                    <a:pt x="1837690" y="503936"/>
                  </a:lnTo>
                  <a:lnTo>
                    <a:pt x="1839887" y="498538"/>
                  </a:lnTo>
                  <a:lnTo>
                    <a:pt x="1843659" y="502793"/>
                  </a:lnTo>
                  <a:lnTo>
                    <a:pt x="1937296" y="419430"/>
                  </a:lnTo>
                  <a:lnTo>
                    <a:pt x="2350135" y="502666"/>
                  </a:lnTo>
                  <a:lnTo>
                    <a:pt x="2355596" y="504190"/>
                  </a:lnTo>
                  <a:lnTo>
                    <a:pt x="2355697" y="503783"/>
                  </a:lnTo>
                  <a:lnTo>
                    <a:pt x="2355850" y="503809"/>
                  </a:lnTo>
                  <a:lnTo>
                    <a:pt x="2356231" y="501878"/>
                  </a:lnTo>
                  <a:lnTo>
                    <a:pt x="2357323" y="497967"/>
                  </a:lnTo>
                  <a:lnTo>
                    <a:pt x="2362454" y="497967"/>
                  </a:lnTo>
                  <a:lnTo>
                    <a:pt x="2362454" y="113792"/>
                  </a:lnTo>
                  <a:lnTo>
                    <a:pt x="2394204" y="1137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0" name="object 30"/>
            <p:cNvSpPr/>
            <p:nvPr/>
          </p:nvSpPr>
          <p:spPr>
            <a:xfrm>
              <a:off x="7176516" y="3043427"/>
              <a:ext cx="342900" cy="192405"/>
            </a:xfrm>
            <a:custGeom>
              <a:avLst/>
              <a:gdLst/>
              <a:ahLst/>
              <a:cxnLst/>
              <a:rect l="l" t="t" r="r" b="b"/>
              <a:pathLst>
                <a:path w="342900" h="192405">
                  <a:moveTo>
                    <a:pt x="310895" y="0"/>
                  </a:moveTo>
                  <a:lnTo>
                    <a:pt x="32003" y="0"/>
                  </a:lnTo>
                  <a:lnTo>
                    <a:pt x="19556" y="2518"/>
                  </a:lnTo>
                  <a:lnTo>
                    <a:pt x="9382" y="9382"/>
                  </a:lnTo>
                  <a:lnTo>
                    <a:pt x="2518" y="19556"/>
                  </a:lnTo>
                  <a:lnTo>
                    <a:pt x="0" y="32004"/>
                  </a:lnTo>
                  <a:lnTo>
                    <a:pt x="0" y="160020"/>
                  </a:lnTo>
                  <a:lnTo>
                    <a:pt x="2518" y="172467"/>
                  </a:lnTo>
                  <a:lnTo>
                    <a:pt x="9382" y="182641"/>
                  </a:lnTo>
                  <a:lnTo>
                    <a:pt x="19556" y="189505"/>
                  </a:lnTo>
                  <a:lnTo>
                    <a:pt x="32003" y="192024"/>
                  </a:lnTo>
                  <a:lnTo>
                    <a:pt x="310895" y="192024"/>
                  </a:lnTo>
                  <a:lnTo>
                    <a:pt x="323343" y="189505"/>
                  </a:lnTo>
                  <a:lnTo>
                    <a:pt x="333517" y="182641"/>
                  </a:lnTo>
                  <a:lnTo>
                    <a:pt x="340381" y="172467"/>
                  </a:lnTo>
                  <a:lnTo>
                    <a:pt x="342900" y="160020"/>
                  </a:lnTo>
                  <a:lnTo>
                    <a:pt x="342900" y="32004"/>
                  </a:lnTo>
                  <a:lnTo>
                    <a:pt x="340381" y="19556"/>
                  </a:lnTo>
                  <a:lnTo>
                    <a:pt x="333517" y="9382"/>
                  </a:lnTo>
                  <a:lnTo>
                    <a:pt x="323343" y="2518"/>
                  </a:lnTo>
                  <a:lnTo>
                    <a:pt x="310895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1" name="object 31"/>
            <p:cNvSpPr/>
            <p:nvPr/>
          </p:nvSpPr>
          <p:spPr>
            <a:xfrm>
              <a:off x="7176516" y="3043427"/>
              <a:ext cx="342900" cy="192405"/>
            </a:xfrm>
            <a:custGeom>
              <a:avLst/>
              <a:gdLst/>
              <a:ahLst/>
              <a:cxnLst/>
              <a:rect l="l" t="t" r="r" b="b"/>
              <a:pathLst>
                <a:path w="342900" h="192405">
                  <a:moveTo>
                    <a:pt x="0" y="32004"/>
                  </a:moveTo>
                  <a:lnTo>
                    <a:pt x="2518" y="19556"/>
                  </a:lnTo>
                  <a:lnTo>
                    <a:pt x="9382" y="9382"/>
                  </a:lnTo>
                  <a:lnTo>
                    <a:pt x="19556" y="2518"/>
                  </a:lnTo>
                  <a:lnTo>
                    <a:pt x="32003" y="0"/>
                  </a:lnTo>
                  <a:lnTo>
                    <a:pt x="310895" y="0"/>
                  </a:lnTo>
                  <a:lnTo>
                    <a:pt x="323343" y="2518"/>
                  </a:lnTo>
                  <a:lnTo>
                    <a:pt x="333517" y="9382"/>
                  </a:lnTo>
                  <a:lnTo>
                    <a:pt x="340381" y="19556"/>
                  </a:lnTo>
                  <a:lnTo>
                    <a:pt x="342900" y="32004"/>
                  </a:lnTo>
                  <a:lnTo>
                    <a:pt x="342900" y="160020"/>
                  </a:lnTo>
                  <a:lnTo>
                    <a:pt x="340381" y="172467"/>
                  </a:lnTo>
                  <a:lnTo>
                    <a:pt x="333517" y="182641"/>
                  </a:lnTo>
                  <a:lnTo>
                    <a:pt x="323343" y="189505"/>
                  </a:lnTo>
                  <a:lnTo>
                    <a:pt x="310895" y="192024"/>
                  </a:lnTo>
                  <a:lnTo>
                    <a:pt x="32003" y="192024"/>
                  </a:lnTo>
                  <a:lnTo>
                    <a:pt x="19556" y="189505"/>
                  </a:lnTo>
                  <a:lnTo>
                    <a:pt x="9382" y="182641"/>
                  </a:lnTo>
                  <a:lnTo>
                    <a:pt x="2518" y="172467"/>
                  </a:lnTo>
                  <a:lnTo>
                    <a:pt x="0" y="160020"/>
                  </a:lnTo>
                  <a:lnTo>
                    <a:pt x="0" y="32004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63779" y="2478786"/>
            <a:ext cx="3848576" cy="80647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 algn="just">
              <a:spcBef>
                <a:spcPts val="79"/>
              </a:spcBef>
            </a:pPr>
            <a:r>
              <a:rPr sz="1725" dirty="0">
                <a:latin typeface="Calibri"/>
                <a:cs typeface="Calibri"/>
              </a:rPr>
              <a:t>Idea: replace </a:t>
            </a:r>
            <a:r>
              <a:rPr sz="1725" spc="-4" dirty="0">
                <a:latin typeface="Calibri"/>
                <a:cs typeface="Calibri"/>
              </a:rPr>
              <a:t>some fraction of </a:t>
            </a:r>
            <a:r>
              <a:rPr sz="1725" dirty="0">
                <a:latin typeface="Calibri"/>
                <a:cs typeface="Calibri"/>
              </a:rPr>
              <a:t>words in the  input </a:t>
            </a:r>
            <a:r>
              <a:rPr sz="1725" spc="-4" dirty="0">
                <a:latin typeface="Calibri"/>
                <a:cs typeface="Calibri"/>
              </a:rPr>
              <a:t>with </a:t>
            </a:r>
            <a:r>
              <a:rPr sz="1725" dirty="0">
                <a:latin typeface="Calibri"/>
                <a:cs typeface="Calibri"/>
              </a:rPr>
              <a:t>a </a:t>
            </a:r>
            <a:r>
              <a:rPr sz="1725" spc="-4" dirty="0">
                <a:latin typeface="Calibri"/>
                <a:cs typeface="Calibri"/>
              </a:rPr>
              <a:t>special </a:t>
            </a:r>
            <a:r>
              <a:rPr sz="1725" dirty="0">
                <a:latin typeface="Calibri"/>
                <a:cs typeface="Calibri"/>
              </a:rPr>
              <a:t>[MASK] token; </a:t>
            </a:r>
            <a:r>
              <a:rPr sz="1725" spc="-4" dirty="0">
                <a:latin typeface="Calibri"/>
                <a:cs typeface="Calibri"/>
              </a:rPr>
              <a:t>predict  </a:t>
            </a:r>
            <a:r>
              <a:rPr sz="1725" dirty="0">
                <a:latin typeface="Calibri"/>
                <a:cs typeface="Calibri"/>
              </a:rPr>
              <a:t>these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words.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894647" y="3648742"/>
            <a:ext cx="1034415" cy="203359"/>
          </a:xfrm>
          <a:custGeom>
            <a:avLst/>
            <a:gdLst/>
            <a:ahLst/>
            <a:cxnLst/>
            <a:rect l="l" t="t" r="r" b="b"/>
            <a:pathLst>
              <a:path w="1379220" h="271145">
                <a:moveTo>
                  <a:pt x="1292606" y="0"/>
                </a:moveTo>
                <a:lnTo>
                  <a:pt x="1288796" y="10922"/>
                </a:lnTo>
                <a:lnTo>
                  <a:pt x="1304464" y="17754"/>
                </a:lnTo>
                <a:lnTo>
                  <a:pt x="1317942" y="27193"/>
                </a:lnTo>
                <a:lnTo>
                  <a:pt x="1345326" y="70871"/>
                </a:lnTo>
                <a:lnTo>
                  <a:pt x="1353327" y="111015"/>
                </a:lnTo>
                <a:lnTo>
                  <a:pt x="1354328" y="134112"/>
                </a:lnTo>
                <a:lnTo>
                  <a:pt x="1353327" y="158045"/>
                </a:lnTo>
                <a:lnTo>
                  <a:pt x="1345326" y="199245"/>
                </a:lnTo>
                <a:lnTo>
                  <a:pt x="1317990" y="243586"/>
                </a:lnTo>
                <a:lnTo>
                  <a:pt x="1289177" y="259969"/>
                </a:lnTo>
                <a:lnTo>
                  <a:pt x="1292606" y="271018"/>
                </a:lnTo>
                <a:lnTo>
                  <a:pt x="1329578" y="253666"/>
                </a:lnTo>
                <a:lnTo>
                  <a:pt x="1356741" y="223647"/>
                </a:lnTo>
                <a:lnTo>
                  <a:pt x="1373489" y="183435"/>
                </a:lnTo>
                <a:lnTo>
                  <a:pt x="1379093" y="135509"/>
                </a:lnTo>
                <a:lnTo>
                  <a:pt x="1377690" y="110702"/>
                </a:lnTo>
                <a:lnTo>
                  <a:pt x="1366502" y="66661"/>
                </a:lnTo>
                <a:lnTo>
                  <a:pt x="1344308" y="30807"/>
                </a:lnTo>
                <a:lnTo>
                  <a:pt x="1312253" y="7046"/>
                </a:lnTo>
                <a:lnTo>
                  <a:pt x="1292606" y="0"/>
                </a:lnTo>
                <a:close/>
              </a:path>
              <a:path w="1379220" h="271145">
                <a:moveTo>
                  <a:pt x="86360" y="0"/>
                </a:moveTo>
                <a:lnTo>
                  <a:pt x="49498" y="17319"/>
                </a:lnTo>
                <a:lnTo>
                  <a:pt x="22352" y="47498"/>
                </a:lnTo>
                <a:lnTo>
                  <a:pt x="5556" y="87741"/>
                </a:lnTo>
                <a:lnTo>
                  <a:pt x="0" y="135509"/>
                </a:lnTo>
                <a:lnTo>
                  <a:pt x="1383" y="160442"/>
                </a:lnTo>
                <a:lnTo>
                  <a:pt x="12483" y="204499"/>
                </a:lnTo>
                <a:lnTo>
                  <a:pt x="34603" y="240246"/>
                </a:lnTo>
                <a:lnTo>
                  <a:pt x="66694" y="263919"/>
                </a:lnTo>
                <a:lnTo>
                  <a:pt x="86360" y="271018"/>
                </a:lnTo>
                <a:lnTo>
                  <a:pt x="89789" y="259969"/>
                </a:lnTo>
                <a:lnTo>
                  <a:pt x="74360" y="253111"/>
                </a:lnTo>
                <a:lnTo>
                  <a:pt x="61039" y="243586"/>
                </a:lnTo>
                <a:lnTo>
                  <a:pt x="33692" y="199245"/>
                </a:lnTo>
                <a:lnTo>
                  <a:pt x="25640" y="158045"/>
                </a:lnTo>
                <a:lnTo>
                  <a:pt x="24637" y="134112"/>
                </a:lnTo>
                <a:lnTo>
                  <a:pt x="25640" y="111015"/>
                </a:lnTo>
                <a:lnTo>
                  <a:pt x="33692" y="70871"/>
                </a:lnTo>
                <a:lnTo>
                  <a:pt x="61150" y="27193"/>
                </a:lnTo>
                <a:lnTo>
                  <a:pt x="90297" y="10922"/>
                </a:lnTo>
                <a:lnTo>
                  <a:pt x="863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4" name="object 34"/>
          <p:cNvSpPr txBox="1"/>
          <p:nvPr/>
        </p:nvSpPr>
        <p:spPr>
          <a:xfrm>
            <a:off x="955357" y="3584257"/>
            <a:ext cx="2917508" cy="54053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</a:pPr>
            <a:r>
              <a:rPr sz="1725" spc="26" dirty="0">
                <a:latin typeface="Cambria Math"/>
                <a:cs typeface="Cambria Math"/>
              </a:rPr>
              <a:t>ℎ</a:t>
            </a:r>
            <a:r>
              <a:rPr sz="1856" spc="39" baseline="-15151" dirty="0">
                <a:latin typeface="Cambria Math"/>
                <a:cs typeface="Cambria Math"/>
              </a:rPr>
              <a:t>1</a:t>
            </a:r>
            <a:r>
              <a:rPr sz="1725" spc="26" dirty="0">
                <a:latin typeface="Cambria Math"/>
                <a:cs typeface="Cambria Math"/>
              </a:rPr>
              <a:t>, </a:t>
            </a:r>
            <a:r>
              <a:rPr sz="1725" dirty="0">
                <a:latin typeface="Cambria Math"/>
                <a:cs typeface="Cambria Math"/>
              </a:rPr>
              <a:t>… , </a:t>
            </a:r>
            <a:r>
              <a:rPr sz="1725" spc="53" dirty="0">
                <a:latin typeface="Cambria Math"/>
                <a:cs typeface="Cambria Math"/>
              </a:rPr>
              <a:t>ℎ</a:t>
            </a:r>
            <a:r>
              <a:rPr sz="1856" spc="78" baseline="-15151" dirty="0">
                <a:latin typeface="Cambria Math"/>
                <a:cs typeface="Cambria Math"/>
              </a:rPr>
              <a:t>𝑇 </a:t>
            </a:r>
            <a:r>
              <a:rPr sz="1725" dirty="0">
                <a:latin typeface="Cambria Math"/>
                <a:cs typeface="Cambria Math"/>
              </a:rPr>
              <a:t>= </a:t>
            </a:r>
            <a:r>
              <a:rPr sz="1725" spc="-4" dirty="0">
                <a:latin typeface="Cambria Math"/>
                <a:cs typeface="Cambria Math"/>
              </a:rPr>
              <a:t>Encoder </a:t>
            </a:r>
            <a:r>
              <a:rPr lang="en-US" sz="1725" spc="-4" dirty="0">
                <a:latin typeface="Cambria Math"/>
                <a:cs typeface="Cambria Math"/>
              </a:rPr>
              <a:t> </a:t>
            </a:r>
            <a:r>
              <a:rPr sz="1725" spc="4" dirty="0">
                <a:latin typeface="Cambria Math"/>
                <a:cs typeface="Cambria Math"/>
              </a:rPr>
              <a:t>𝑤</a:t>
            </a:r>
            <a:r>
              <a:rPr sz="1856" spc="5" baseline="-15151" dirty="0">
                <a:latin typeface="Cambria Math"/>
                <a:cs typeface="Cambria Math"/>
              </a:rPr>
              <a:t>1</a:t>
            </a:r>
            <a:r>
              <a:rPr sz="1725" spc="4" dirty="0">
                <a:latin typeface="Cambria Math"/>
                <a:cs typeface="Cambria Math"/>
              </a:rPr>
              <a:t>, </a:t>
            </a:r>
            <a:r>
              <a:rPr sz="1725" dirty="0">
                <a:latin typeface="Cambria Math"/>
                <a:cs typeface="Cambria Math"/>
              </a:rPr>
              <a:t>… ,</a:t>
            </a:r>
            <a:r>
              <a:rPr sz="1725" spc="49" dirty="0">
                <a:latin typeface="Cambria Math"/>
                <a:cs typeface="Cambria Math"/>
              </a:rPr>
              <a:t> </a:t>
            </a:r>
            <a:r>
              <a:rPr sz="1725" spc="23" dirty="0">
                <a:latin typeface="Cambria Math"/>
                <a:cs typeface="Cambria Math"/>
              </a:rPr>
              <a:t>𝑤</a:t>
            </a:r>
            <a:r>
              <a:rPr sz="1856" spc="33" baseline="-15151" dirty="0">
                <a:latin typeface="Cambria Math"/>
                <a:cs typeface="Cambria Math"/>
              </a:rPr>
              <a:t>𝑇</a:t>
            </a:r>
            <a:endParaRPr sz="1856" baseline="-15151" dirty="0">
              <a:latin typeface="Cambria Math"/>
              <a:cs typeface="Cambria Math"/>
            </a:endParaRPr>
          </a:p>
          <a:p>
            <a:pPr marL="903923">
              <a:spcBef>
                <a:spcPts val="4"/>
              </a:spcBef>
            </a:pPr>
            <a:r>
              <a:rPr sz="1725" spc="-8" dirty="0">
                <a:latin typeface="Cambria Math"/>
                <a:cs typeface="Cambria Math"/>
              </a:rPr>
              <a:t>𝑦</a:t>
            </a:r>
            <a:r>
              <a:rPr sz="1856" spc="-11" baseline="-15151" dirty="0">
                <a:latin typeface="Cambria Math"/>
                <a:cs typeface="Cambria Math"/>
              </a:rPr>
              <a:t>𝑖 </a:t>
            </a:r>
            <a:r>
              <a:rPr sz="1725" dirty="0">
                <a:latin typeface="Cambria Math"/>
                <a:cs typeface="Cambria Math"/>
              </a:rPr>
              <a:t>∼ </a:t>
            </a:r>
            <a:r>
              <a:rPr sz="1725" spc="4" dirty="0">
                <a:latin typeface="Cambria Math"/>
                <a:cs typeface="Cambria Math"/>
              </a:rPr>
              <a:t>𝐴𝑤</a:t>
            </a:r>
            <a:r>
              <a:rPr sz="1856" spc="5" baseline="-15151" dirty="0">
                <a:latin typeface="Cambria Math"/>
                <a:cs typeface="Cambria Math"/>
              </a:rPr>
              <a:t>𝑖 </a:t>
            </a:r>
            <a:r>
              <a:rPr sz="1725" dirty="0">
                <a:latin typeface="Cambria Math"/>
                <a:cs typeface="Cambria Math"/>
              </a:rPr>
              <a:t>+</a:t>
            </a:r>
            <a:r>
              <a:rPr sz="1725" spc="68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𝑏</a:t>
            </a:r>
          </a:p>
        </p:txBody>
      </p:sp>
      <p:sp>
        <p:nvSpPr>
          <p:cNvPr id="35" name="object 35"/>
          <p:cNvSpPr txBox="1"/>
          <p:nvPr/>
        </p:nvSpPr>
        <p:spPr>
          <a:xfrm>
            <a:off x="344728" y="4477226"/>
            <a:ext cx="4471112" cy="80550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8575" marR="22860">
              <a:lnSpc>
                <a:spcPct val="100200"/>
              </a:lnSpc>
              <a:spcBef>
                <a:spcPts val="71"/>
              </a:spcBef>
            </a:pPr>
            <a:r>
              <a:rPr sz="1725" spc="-4" dirty="0">
                <a:latin typeface="Calibri"/>
                <a:cs typeface="Calibri"/>
              </a:rPr>
              <a:t>Only </a:t>
            </a:r>
            <a:r>
              <a:rPr sz="1725" dirty="0">
                <a:latin typeface="Calibri"/>
                <a:cs typeface="Calibri"/>
              </a:rPr>
              <a:t>add loss terms from </a:t>
            </a:r>
            <a:r>
              <a:rPr sz="1725" spc="-4" dirty="0">
                <a:latin typeface="Calibri"/>
                <a:cs typeface="Calibri"/>
              </a:rPr>
              <a:t>words </a:t>
            </a:r>
            <a:r>
              <a:rPr sz="1725" dirty="0">
                <a:latin typeface="Calibri"/>
                <a:cs typeface="Calibri"/>
              </a:rPr>
              <a:t>that are  </a:t>
            </a:r>
            <a:r>
              <a:rPr sz="1725" spc="-4" dirty="0">
                <a:latin typeface="Calibri"/>
                <a:cs typeface="Calibri"/>
              </a:rPr>
              <a:t>“masked out.” </a:t>
            </a:r>
            <a:r>
              <a:rPr sz="1725" dirty="0">
                <a:latin typeface="Calibri"/>
                <a:cs typeface="Calibri"/>
              </a:rPr>
              <a:t>If </a:t>
            </a:r>
            <a:r>
              <a:rPr lang="en-US" sz="1725" spc="-90" dirty="0">
                <a:latin typeface="Cambria Math"/>
                <a:cs typeface="Cambria Math"/>
              </a:rPr>
              <a:t>𝑥 </a:t>
            </a:r>
            <a:r>
              <a:rPr lang="en-US" sz="1725" dirty="0">
                <a:latin typeface="Calibri"/>
                <a:cs typeface="Calibri"/>
              </a:rPr>
              <a:t>’ i</a:t>
            </a:r>
            <a:r>
              <a:rPr sz="1725" dirty="0">
                <a:latin typeface="Calibri"/>
                <a:cs typeface="Calibri"/>
              </a:rPr>
              <a:t>s the masked version </a:t>
            </a:r>
            <a:r>
              <a:rPr sz="1725" spc="-4" dirty="0">
                <a:latin typeface="Calibri"/>
                <a:cs typeface="Calibri"/>
              </a:rPr>
              <a:t>of  </a:t>
            </a:r>
            <a:r>
              <a:rPr sz="1725" spc="-90" dirty="0">
                <a:latin typeface="Cambria Math"/>
                <a:cs typeface="Cambria Math"/>
              </a:rPr>
              <a:t>𝑥</a:t>
            </a:r>
            <a:r>
              <a:rPr sz="1725" spc="-90" dirty="0">
                <a:latin typeface="Calibri"/>
                <a:cs typeface="Calibri"/>
              </a:rPr>
              <a:t>, </a:t>
            </a:r>
            <a:r>
              <a:rPr sz="1725" dirty="0">
                <a:latin typeface="Calibri"/>
                <a:cs typeface="Calibri"/>
              </a:rPr>
              <a:t>we’re learning </a:t>
            </a:r>
            <a:r>
              <a:rPr sz="1725" spc="-127" dirty="0">
                <a:latin typeface="Cambria Math"/>
                <a:cs typeface="Cambria Math"/>
              </a:rPr>
              <a:t>𝑝</a:t>
            </a:r>
            <a:r>
              <a:rPr sz="1856" spc="-191" baseline="-15151" dirty="0">
                <a:latin typeface="Cambria Math"/>
                <a:cs typeface="Cambria Math"/>
              </a:rPr>
              <a:t>𝜃</a:t>
            </a:r>
            <a:r>
              <a:rPr sz="1725" spc="-127" dirty="0">
                <a:latin typeface="Cambria Math"/>
                <a:cs typeface="Cambria Math"/>
              </a:rPr>
              <a:t>(𝑥|𝑥</a:t>
            </a:r>
            <a:r>
              <a:rPr lang="en-US" sz="1725" i="1" spc="-127" dirty="0">
                <a:latin typeface="Cambria Math"/>
                <a:cs typeface="Cambria Math"/>
              </a:rPr>
              <a:t>’  </a:t>
            </a:r>
            <a:r>
              <a:rPr sz="1725" spc="-127" dirty="0">
                <a:latin typeface="Cambria Math"/>
                <a:cs typeface="Cambria Math"/>
              </a:rPr>
              <a:t>)</a:t>
            </a:r>
            <a:r>
              <a:rPr sz="1725" spc="-127" dirty="0">
                <a:latin typeface="Calibri"/>
                <a:cs typeface="Calibri"/>
              </a:rPr>
              <a:t>. </a:t>
            </a:r>
            <a:r>
              <a:rPr lang="en-US" sz="1725" spc="-127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Called </a:t>
            </a:r>
            <a:r>
              <a:rPr sz="1725" b="1" dirty="0">
                <a:latin typeface="Calibri"/>
                <a:cs typeface="Calibri"/>
              </a:rPr>
              <a:t>Masked LM</a:t>
            </a:r>
            <a:r>
              <a:rPr sz="1725" dirty="0">
                <a:latin typeface="Calibri"/>
                <a:cs typeface="Calibri"/>
              </a:rPr>
              <a:t>.</a:t>
            </a:r>
          </a:p>
        </p:txBody>
      </p:sp>
      <p:sp>
        <p:nvSpPr>
          <p:cNvPr id="36" name="object 36"/>
          <p:cNvSpPr txBox="1"/>
          <p:nvPr/>
        </p:nvSpPr>
        <p:spPr>
          <a:xfrm>
            <a:off x="5364194" y="4657344"/>
            <a:ext cx="2038350" cy="29767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  <a:tabLst>
                <a:tab pos="385763" algn="l"/>
                <a:tab pos="882015" algn="l"/>
                <a:tab pos="1261110" algn="l"/>
                <a:tab pos="1678305" algn="l"/>
              </a:tabLst>
            </a:pPr>
            <a:r>
              <a:rPr sz="1875" i="1" spc="-4" dirty="0">
                <a:latin typeface="Calibri"/>
                <a:cs typeface="Calibri"/>
              </a:rPr>
              <a:t>I	[M]	</a:t>
            </a:r>
            <a:r>
              <a:rPr sz="1875" i="1" spc="-30" dirty="0">
                <a:latin typeface="Calibri"/>
                <a:cs typeface="Calibri"/>
              </a:rPr>
              <a:t>t</a:t>
            </a:r>
            <a:r>
              <a:rPr sz="1875" i="1" spc="-4" dirty="0">
                <a:latin typeface="Calibri"/>
                <a:cs typeface="Calibri"/>
              </a:rPr>
              <a:t>o</a:t>
            </a:r>
            <a:r>
              <a:rPr sz="1875" i="1" dirty="0">
                <a:latin typeface="Calibri"/>
                <a:cs typeface="Calibri"/>
              </a:rPr>
              <a:t>	</a:t>
            </a:r>
            <a:r>
              <a:rPr sz="1875" i="1" spc="-4" dirty="0">
                <a:latin typeface="Calibri"/>
                <a:cs typeface="Calibri"/>
              </a:rPr>
              <a:t>the</a:t>
            </a:r>
            <a:r>
              <a:rPr sz="1875" i="1" dirty="0">
                <a:latin typeface="Calibri"/>
                <a:cs typeface="Calibri"/>
              </a:rPr>
              <a:t>	</a:t>
            </a:r>
            <a:r>
              <a:rPr sz="1875" i="1" spc="-4" dirty="0">
                <a:latin typeface="Calibri"/>
                <a:cs typeface="Calibri"/>
              </a:rPr>
              <a:t>[M]</a:t>
            </a:r>
            <a:endParaRPr sz="1875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759005" y="2647246"/>
            <a:ext cx="465296" cy="27555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725" i="1" dirty="0">
                <a:latin typeface="Calibri"/>
                <a:cs typeface="Calibri"/>
              </a:rPr>
              <a:t>we</a:t>
            </a:r>
            <a:r>
              <a:rPr sz="1725" i="1" spc="-19" dirty="0">
                <a:latin typeface="Calibri"/>
                <a:cs typeface="Calibri"/>
              </a:rPr>
              <a:t>n</a:t>
            </a:r>
            <a:r>
              <a:rPr sz="1725" i="1" dirty="0">
                <a:latin typeface="Calibri"/>
                <a:cs typeface="Calibri"/>
              </a:rPr>
              <a:t>t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915817" y="2465383"/>
            <a:ext cx="1352550" cy="1246014"/>
          </a:xfrm>
          <a:prstGeom prst="rect">
            <a:avLst/>
          </a:prstGeom>
        </p:spPr>
        <p:txBody>
          <a:bodyPr vert="horz" wrap="square" lIns="0" tIns="155734" rIns="0" bIns="0" rtlCol="0">
            <a:spAutoFit/>
          </a:bodyPr>
          <a:lstStyle/>
          <a:p>
            <a:pPr marL="28575">
              <a:spcBef>
                <a:spcPts val="1226"/>
              </a:spcBef>
            </a:pPr>
            <a:r>
              <a:rPr sz="1725" i="1" spc="-11" dirty="0">
                <a:latin typeface="Calibri"/>
                <a:cs typeface="Calibri"/>
              </a:rPr>
              <a:t>store</a:t>
            </a:r>
            <a:endParaRPr sz="1725">
              <a:latin typeface="Calibri"/>
              <a:cs typeface="Calibri"/>
            </a:endParaRPr>
          </a:p>
          <a:p>
            <a:pPr marL="444341">
              <a:spcBef>
                <a:spcPts val="1151"/>
              </a:spcBef>
            </a:pPr>
            <a:r>
              <a:rPr sz="1725" spc="8" dirty="0">
                <a:latin typeface="Cambria Math"/>
                <a:cs typeface="Cambria Math"/>
              </a:rPr>
              <a:t>𝐴,</a:t>
            </a:r>
            <a:r>
              <a:rPr sz="1725" spc="-105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𝑏</a:t>
            </a:r>
            <a:endParaRPr sz="1725">
              <a:latin typeface="Cambria Math"/>
              <a:cs typeface="Cambria Math"/>
            </a:endParaRPr>
          </a:p>
          <a:p>
            <a:pPr marL="445294">
              <a:spcBef>
                <a:spcPts val="866"/>
              </a:spcBef>
            </a:pPr>
            <a:r>
              <a:rPr sz="1875" spc="23" dirty="0">
                <a:latin typeface="Cambria Math"/>
                <a:cs typeface="Cambria Math"/>
              </a:rPr>
              <a:t>ℎ</a:t>
            </a:r>
            <a:r>
              <a:rPr sz="2025" spc="33" baseline="-15432" dirty="0">
                <a:latin typeface="Cambria Math"/>
                <a:cs typeface="Cambria Math"/>
              </a:rPr>
              <a:t>1</a:t>
            </a:r>
            <a:r>
              <a:rPr sz="1875" spc="23" dirty="0">
                <a:latin typeface="Cambria Math"/>
                <a:cs typeface="Cambria Math"/>
              </a:rPr>
              <a:t>,</a:t>
            </a:r>
            <a:r>
              <a:rPr sz="1875" spc="-116" dirty="0">
                <a:latin typeface="Cambria Math"/>
                <a:cs typeface="Cambria Math"/>
              </a:rPr>
              <a:t> </a:t>
            </a:r>
            <a:r>
              <a:rPr sz="1875" spc="-4" dirty="0">
                <a:latin typeface="Cambria Math"/>
                <a:cs typeface="Cambria Math"/>
              </a:rPr>
              <a:t>…</a:t>
            </a:r>
            <a:r>
              <a:rPr sz="1875" spc="-120" dirty="0">
                <a:latin typeface="Cambria Math"/>
                <a:cs typeface="Cambria Math"/>
              </a:rPr>
              <a:t> </a:t>
            </a:r>
            <a:r>
              <a:rPr sz="1875" spc="-4" dirty="0">
                <a:latin typeface="Cambria Math"/>
                <a:cs typeface="Cambria Math"/>
              </a:rPr>
              <a:t>,</a:t>
            </a:r>
            <a:r>
              <a:rPr sz="1875" spc="-120" dirty="0">
                <a:latin typeface="Cambria Math"/>
                <a:cs typeface="Cambria Math"/>
              </a:rPr>
              <a:t> </a:t>
            </a:r>
            <a:r>
              <a:rPr sz="1875" spc="45" dirty="0">
                <a:latin typeface="Cambria Math"/>
                <a:cs typeface="Cambria Math"/>
              </a:rPr>
              <a:t>ℎ</a:t>
            </a:r>
            <a:r>
              <a:rPr sz="2025" spc="67" baseline="-15432" dirty="0">
                <a:latin typeface="Cambria Math"/>
                <a:cs typeface="Cambria Math"/>
              </a:rPr>
              <a:t>𝑇</a:t>
            </a:r>
            <a:endParaRPr sz="2025" baseline="-15432">
              <a:latin typeface="Cambria Math"/>
              <a:cs typeface="Cambria Math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799439" y="2895219"/>
            <a:ext cx="1470184" cy="416719"/>
            <a:chOff x="7732585" y="2717292"/>
            <a:chExt cx="1960245" cy="555625"/>
          </a:xfrm>
        </p:grpSpPr>
        <p:sp>
          <p:nvSpPr>
            <p:cNvPr id="40" name="object 40"/>
            <p:cNvSpPr/>
            <p:nvPr/>
          </p:nvSpPr>
          <p:spPr>
            <a:xfrm>
              <a:off x="7737347" y="3043428"/>
              <a:ext cx="342900" cy="192405"/>
            </a:xfrm>
            <a:custGeom>
              <a:avLst/>
              <a:gdLst/>
              <a:ahLst/>
              <a:cxnLst/>
              <a:rect l="l" t="t" r="r" b="b"/>
              <a:pathLst>
                <a:path w="342900" h="192405">
                  <a:moveTo>
                    <a:pt x="310896" y="0"/>
                  </a:moveTo>
                  <a:lnTo>
                    <a:pt x="32003" y="0"/>
                  </a:lnTo>
                  <a:lnTo>
                    <a:pt x="19556" y="2518"/>
                  </a:lnTo>
                  <a:lnTo>
                    <a:pt x="9382" y="9382"/>
                  </a:lnTo>
                  <a:lnTo>
                    <a:pt x="2518" y="19556"/>
                  </a:lnTo>
                  <a:lnTo>
                    <a:pt x="0" y="32004"/>
                  </a:lnTo>
                  <a:lnTo>
                    <a:pt x="0" y="160020"/>
                  </a:lnTo>
                  <a:lnTo>
                    <a:pt x="2518" y="172467"/>
                  </a:lnTo>
                  <a:lnTo>
                    <a:pt x="9382" y="182641"/>
                  </a:lnTo>
                  <a:lnTo>
                    <a:pt x="19556" y="189505"/>
                  </a:lnTo>
                  <a:lnTo>
                    <a:pt x="32003" y="192024"/>
                  </a:lnTo>
                  <a:lnTo>
                    <a:pt x="310896" y="192024"/>
                  </a:lnTo>
                  <a:lnTo>
                    <a:pt x="323343" y="189505"/>
                  </a:lnTo>
                  <a:lnTo>
                    <a:pt x="333517" y="182641"/>
                  </a:lnTo>
                  <a:lnTo>
                    <a:pt x="340381" y="172467"/>
                  </a:lnTo>
                  <a:lnTo>
                    <a:pt x="342900" y="160020"/>
                  </a:lnTo>
                  <a:lnTo>
                    <a:pt x="342900" y="32004"/>
                  </a:lnTo>
                  <a:lnTo>
                    <a:pt x="340381" y="19556"/>
                  </a:lnTo>
                  <a:lnTo>
                    <a:pt x="333517" y="9382"/>
                  </a:lnTo>
                  <a:lnTo>
                    <a:pt x="323343" y="2518"/>
                  </a:lnTo>
                  <a:lnTo>
                    <a:pt x="310896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1" name="object 41"/>
            <p:cNvSpPr/>
            <p:nvPr/>
          </p:nvSpPr>
          <p:spPr>
            <a:xfrm>
              <a:off x="7737347" y="3043428"/>
              <a:ext cx="342900" cy="192405"/>
            </a:xfrm>
            <a:custGeom>
              <a:avLst/>
              <a:gdLst/>
              <a:ahLst/>
              <a:cxnLst/>
              <a:rect l="l" t="t" r="r" b="b"/>
              <a:pathLst>
                <a:path w="342900" h="192405">
                  <a:moveTo>
                    <a:pt x="0" y="32004"/>
                  </a:moveTo>
                  <a:lnTo>
                    <a:pt x="2518" y="19556"/>
                  </a:lnTo>
                  <a:lnTo>
                    <a:pt x="9382" y="9382"/>
                  </a:lnTo>
                  <a:lnTo>
                    <a:pt x="19556" y="2518"/>
                  </a:lnTo>
                  <a:lnTo>
                    <a:pt x="32003" y="0"/>
                  </a:lnTo>
                  <a:lnTo>
                    <a:pt x="310896" y="0"/>
                  </a:lnTo>
                  <a:lnTo>
                    <a:pt x="323343" y="2518"/>
                  </a:lnTo>
                  <a:lnTo>
                    <a:pt x="333517" y="9382"/>
                  </a:lnTo>
                  <a:lnTo>
                    <a:pt x="340381" y="19556"/>
                  </a:lnTo>
                  <a:lnTo>
                    <a:pt x="342900" y="32004"/>
                  </a:lnTo>
                  <a:lnTo>
                    <a:pt x="342900" y="160020"/>
                  </a:lnTo>
                  <a:lnTo>
                    <a:pt x="340381" y="172467"/>
                  </a:lnTo>
                  <a:lnTo>
                    <a:pt x="333517" y="182641"/>
                  </a:lnTo>
                  <a:lnTo>
                    <a:pt x="323343" y="189505"/>
                  </a:lnTo>
                  <a:lnTo>
                    <a:pt x="310896" y="192024"/>
                  </a:lnTo>
                  <a:lnTo>
                    <a:pt x="32003" y="192024"/>
                  </a:lnTo>
                  <a:lnTo>
                    <a:pt x="19556" y="189505"/>
                  </a:lnTo>
                  <a:lnTo>
                    <a:pt x="9382" y="182641"/>
                  </a:lnTo>
                  <a:lnTo>
                    <a:pt x="2518" y="172467"/>
                  </a:lnTo>
                  <a:lnTo>
                    <a:pt x="0" y="160020"/>
                  </a:lnTo>
                  <a:lnTo>
                    <a:pt x="0" y="32004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2" name="object 42"/>
            <p:cNvSpPr/>
            <p:nvPr/>
          </p:nvSpPr>
          <p:spPr>
            <a:xfrm>
              <a:off x="8282939" y="3048000"/>
              <a:ext cx="344805" cy="193675"/>
            </a:xfrm>
            <a:custGeom>
              <a:avLst/>
              <a:gdLst/>
              <a:ahLst/>
              <a:cxnLst/>
              <a:rect l="l" t="t" r="r" b="b"/>
              <a:pathLst>
                <a:path w="344804" h="193675">
                  <a:moveTo>
                    <a:pt x="312165" y="0"/>
                  </a:moveTo>
                  <a:lnTo>
                    <a:pt x="32257" y="0"/>
                  </a:lnTo>
                  <a:lnTo>
                    <a:pt x="19716" y="2539"/>
                  </a:lnTo>
                  <a:lnTo>
                    <a:pt x="9461" y="9461"/>
                  </a:lnTo>
                  <a:lnTo>
                    <a:pt x="2540" y="19716"/>
                  </a:lnTo>
                  <a:lnTo>
                    <a:pt x="0" y="32258"/>
                  </a:lnTo>
                  <a:lnTo>
                    <a:pt x="0" y="161289"/>
                  </a:lnTo>
                  <a:lnTo>
                    <a:pt x="2540" y="173831"/>
                  </a:lnTo>
                  <a:lnTo>
                    <a:pt x="9461" y="184086"/>
                  </a:lnTo>
                  <a:lnTo>
                    <a:pt x="19716" y="191008"/>
                  </a:lnTo>
                  <a:lnTo>
                    <a:pt x="32257" y="193548"/>
                  </a:lnTo>
                  <a:lnTo>
                    <a:pt x="312165" y="193548"/>
                  </a:lnTo>
                  <a:lnTo>
                    <a:pt x="324707" y="191008"/>
                  </a:lnTo>
                  <a:lnTo>
                    <a:pt x="334962" y="184086"/>
                  </a:lnTo>
                  <a:lnTo>
                    <a:pt x="341883" y="173831"/>
                  </a:lnTo>
                  <a:lnTo>
                    <a:pt x="344424" y="161289"/>
                  </a:lnTo>
                  <a:lnTo>
                    <a:pt x="344424" y="32258"/>
                  </a:lnTo>
                  <a:lnTo>
                    <a:pt x="341883" y="19716"/>
                  </a:lnTo>
                  <a:lnTo>
                    <a:pt x="334962" y="9461"/>
                  </a:lnTo>
                  <a:lnTo>
                    <a:pt x="324707" y="2539"/>
                  </a:lnTo>
                  <a:lnTo>
                    <a:pt x="312165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3" name="object 43"/>
            <p:cNvSpPr/>
            <p:nvPr/>
          </p:nvSpPr>
          <p:spPr>
            <a:xfrm>
              <a:off x="8282939" y="3048000"/>
              <a:ext cx="344805" cy="193675"/>
            </a:xfrm>
            <a:custGeom>
              <a:avLst/>
              <a:gdLst/>
              <a:ahLst/>
              <a:cxnLst/>
              <a:rect l="l" t="t" r="r" b="b"/>
              <a:pathLst>
                <a:path w="344804" h="193675">
                  <a:moveTo>
                    <a:pt x="0" y="32258"/>
                  </a:moveTo>
                  <a:lnTo>
                    <a:pt x="2540" y="19716"/>
                  </a:lnTo>
                  <a:lnTo>
                    <a:pt x="9461" y="9461"/>
                  </a:lnTo>
                  <a:lnTo>
                    <a:pt x="19716" y="2539"/>
                  </a:lnTo>
                  <a:lnTo>
                    <a:pt x="32257" y="0"/>
                  </a:lnTo>
                  <a:lnTo>
                    <a:pt x="312165" y="0"/>
                  </a:lnTo>
                  <a:lnTo>
                    <a:pt x="324707" y="2539"/>
                  </a:lnTo>
                  <a:lnTo>
                    <a:pt x="334962" y="9461"/>
                  </a:lnTo>
                  <a:lnTo>
                    <a:pt x="341883" y="19716"/>
                  </a:lnTo>
                  <a:lnTo>
                    <a:pt x="344424" y="32258"/>
                  </a:lnTo>
                  <a:lnTo>
                    <a:pt x="344424" y="161289"/>
                  </a:lnTo>
                  <a:lnTo>
                    <a:pt x="341883" y="173831"/>
                  </a:lnTo>
                  <a:lnTo>
                    <a:pt x="334962" y="184086"/>
                  </a:lnTo>
                  <a:lnTo>
                    <a:pt x="324707" y="191008"/>
                  </a:lnTo>
                  <a:lnTo>
                    <a:pt x="312165" y="193548"/>
                  </a:lnTo>
                  <a:lnTo>
                    <a:pt x="32257" y="193548"/>
                  </a:lnTo>
                  <a:lnTo>
                    <a:pt x="19716" y="191008"/>
                  </a:lnTo>
                  <a:lnTo>
                    <a:pt x="9461" y="184086"/>
                  </a:lnTo>
                  <a:lnTo>
                    <a:pt x="2540" y="173831"/>
                  </a:lnTo>
                  <a:lnTo>
                    <a:pt x="0" y="161289"/>
                  </a:lnTo>
                  <a:lnTo>
                    <a:pt x="0" y="32258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4" name="object 44"/>
            <p:cNvSpPr/>
            <p:nvPr/>
          </p:nvSpPr>
          <p:spPr>
            <a:xfrm>
              <a:off x="8849867" y="3041904"/>
              <a:ext cx="344805" cy="193675"/>
            </a:xfrm>
            <a:custGeom>
              <a:avLst/>
              <a:gdLst/>
              <a:ahLst/>
              <a:cxnLst/>
              <a:rect l="l" t="t" r="r" b="b"/>
              <a:pathLst>
                <a:path w="344804" h="193675">
                  <a:moveTo>
                    <a:pt x="312165" y="0"/>
                  </a:moveTo>
                  <a:lnTo>
                    <a:pt x="32257" y="0"/>
                  </a:lnTo>
                  <a:lnTo>
                    <a:pt x="19716" y="2539"/>
                  </a:lnTo>
                  <a:lnTo>
                    <a:pt x="9461" y="9461"/>
                  </a:lnTo>
                  <a:lnTo>
                    <a:pt x="2540" y="19716"/>
                  </a:lnTo>
                  <a:lnTo>
                    <a:pt x="0" y="32258"/>
                  </a:lnTo>
                  <a:lnTo>
                    <a:pt x="0" y="161290"/>
                  </a:lnTo>
                  <a:lnTo>
                    <a:pt x="2540" y="173831"/>
                  </a:lnTo>
                  <a:lnTo>
                    <a:pt x="9461" y="184086"/>
                  </a:lnTo>
                  <a:lnTo>
                    <a:pt x="19716" y="191008"/>
                  </a:lnTo>
                  <a:lnTo>
                    <a:pt x="32257" y="193548"/>
                  </a:lnTo>
                  <a:lnTo>
                    <a:pt x="312165" y="193548"/>
                  </a:lnTo>
                  <a:lnTo>
                    <a:pt x="324707" y="191008"/>
                  </a:lnTo>
                  <a:lnTo>
                    <a:pt x="334962" y="184086"/>
                  </a:lnTo>
                  <a:lnTo>
                    <a:pt x="341883" y="173831"/>
                  </a:lnTo>
                  <a:lnTo>
                    <a:pt x="344424" y="161290"/>
                  </a:lnTo>
                  <a:lnTo>
                    <a:pt x="344424" y="32258"/>
                  </a:lnTo>
                  <a:lnTo>
                    <a:pt x="341883" y="19716"/>
                  </a:lnTo>
                  <a:lnTo>
                    <a:pt x="334962" y="9461"/>
                  </a:lnTo>
                  <a:lnTo>
                    <a:pt x="324707" y="2539"/>
                  </a:lnTo>
                  <a:lnTo>
                    <a:pt x="312165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5" name="object 45"/>
            <p:cNvSpPr/>
            <p:nvPr/>
          </p:nvSpPr>
          <p:spPr>
            <a:xfrm>
              <a:off x="8849867" y="3041904"/>
              <a:ext cx="344805" cy="193675"/>
            </a:xfrm>
            <a:custGeom>
              <a:avLst/>
              <a:gdLst/>
              <a:ahLst/>
              <a:cxnLst/>
              <a:rect l="l" t="t" r="r" b="b"/>
              <a:pathLst>
                <a:path w="344804" h="193675">
                  <a:moveTo>
                    <a:pt x="0" y="32258"/>
                  </a:moveTo>
                  <a:lnTo>
                    <a:pt x="2540" y="19716"/>
                  </a:lnTo>
                  <a:lnTo>
                    <a:pt x="9461" y="9461"/>
                  </a:lnTo>
                  <a:lnTo>
                    <a:pt x="19716" y="2539"/>
                  </a:lnTo>
                  <a:lnTo>
                    <a:pt x="32257" y="0"/>
                  </a:lnTo>
                  <a:lnTo>
                    <a:pt x="312165" y="0"/>
                  </a:lnTo>
                  <a:lnTo>
                    <a:pt x="324707" y="2539"/>
                  </a:lnTo>
                  <a:lnTo>
                    <a:pt x="334962" y="9461"/>
                  </a:lnTo>
                  <a:lnTo>
                    <a:pt x="341883" y="19716"/>
                  </a:lnTo>
                  <a:lnTo>
                    <a:pt x="344424" y="32258"/>
                  </a:lnTo>
                  <a:lnTo>
                    <a:pt x="344424" y="161290"/>
                  </a:lnTo>
                  <a:lnTo>
                    <a:pt x="341883" y="173831"/>
                  </a:lnTo>
                  <a:lnTo>
                    <a:pt x="334962" y="184086"/>
                  </a:lnTo>
                  <a:lnTo>
                    <a:pt x="324707" y="191008"/>
                  </a:lnTo>
                  <a:lnTo>
                    <a:pt x="312165" y="193548"/>
                  </a:lnTo>
                  <a:lnTo>
                    <a:pt x="32257" y="193548"/>
                  </a:lnTo>
                  <a:lnTo>
                    <a:pt x="19716" y="191008"/>
                  </a:lnTo>
                  <a:lnTo>
                    <a:pt x="9461" y="184086"/>
                  </a:lnTo>
                  <a:lnTo>
                    <a:pt x="2540" y="173831"/>
                  </a:lnTo>
                  <a:lnTo>
                    <a:pt x="0" y="161290"/>
                  </a:lnTo>
                  <a:lnTo>
                    <a:pt x="0" y="32258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6" name="object 46"/>
            <p:cNvSpPr/>
            <p:nvPr/>
          </p:nvSpPr>
          <p:spPr>
            <a:xfrm>
              <a:off x="9343643" y="3041904"/>
              <a:ext cx="344805" cy="193675"/>
            </a:xfrm>
            <a:custGeom>
              <a:avLst/>
              <a:gdLst/>
              <a:ahLst/>
              <a:cxnLst/>
              <a:rect l="l" t="t" r="r" b="b"/>
              <a:pathLst>
                <a:path w="344804" h="193675">
                  <a:moveTo>
                    <a:pt x="312165" y="0"/>
                  </a:moveTo>
                  <a:lnTo>
                    <a:pt x="32257" y="0"/>
                  </a:lnTo>
                  <a:lnTo>
                    <a:pt x="19716" y="2539"/>
                  </a:lnTo>
                  <a:lnTo>
                    <a:pt x="9461" y="9461"/>
                  </a:lnTo>
                  <a:lnTo>
                    <a:pt x="2540" y="19716"/>
                  </a:lnTo>
                  <a:lnTo>
                    <a:pt x="0" y="32258"/>
                  </a:lnTo>
                  <a:lnTo>
                    <a:pt x="0" y="161290"/>
                  </a:lnTo>
                  <a:lnTo>
                    <a:pt x="2540" y="173831"/>
                  </a:lnTo>
                  <a:lnTo>
                    <a:pt x="9461" y="184086"/>
                  </a:lnTo>
                  <a:lnTo>
                    <a:pt x="19716" y="191008"/>
                  </a:lnTo>
                  <a:lnTo>
                    <a:pt x="32257" y="193548"/>
                  </a:lnTo>
                  <a:lnTo>
                    <a:pt x="312165" y="193548"/>
                  </a:lnTo>
                  <a:lnTo>
                    <a:pt x="324707" y="191008"/>
                  </a:lnTo>
                  <a:lnTo>
                    <a:pt x="334962" y="184086"/>
                  </a:lnTo>
                  <a:lnTo>
                    <a:pt x="341883" y="173831"/>
                  </a:lnTo>
                  <a:lnTo>
                    <a:pt x="344424" y="161290"/>
                  </a:lnTo>
                  <a:lnTo>
                    <a:pt x="344424" y="32258"/>
                  </a:lnTo>
                  <a:lnTo>
                    <a:pt x="341883" y="19716"/>
                  </a:lnTo>
                  <a:lnTo>
                    <a:pt x="334962" y="9461"/>
                  </a:lnTo>
                  <a:lnTo>
                    <a:pt x="324707" y="2539"/>
                  </a:lnTo>
                  <a:lnTo>
                    <a:pt x="312165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7" name="object 47"/>
            <p:cNvSpPr/>
            <p:nvPr/>
          </p:nvSpPr>
          <p:spPr>
            <a:xfrm>
              <a:off x="9343643" y="3041904"/>
              <a:ext cx="344805" cy="193675"/>
            </a:xfrm>
            <a:custGeom>
              <a:avLst/>
              <a:gdLst/>
              <a:ahLst/>
              <a:cxnLst/>
              <a:rect l="l" t="t" r="r" b="b"/>
              <a:pathLst>
                <a:path w="344804" h="193675">
                  <a:moveTo>
                    <a:pt x="0" y="32258"/>
                  </a:moveTo>
                  <a:lnTo>
                    <a:pt x="2540" y="19716"/>
                  </a:lnTo>
                  <a:lnTo>
                    <a:pt x="9461" y="9461"/>
                  </a:lnTo>
                  <a:lnTo>
                    <a:pt x="19716" y="2539"/>
                  </a:lnTo>
                  <a:lnTo>
                    <a:pt x="32257" y="0"/>
                  </a:lnTo>
                  <a:lnTo>
                    <a:pt x="312165" y="0"/>
                  </a:lnTo>
                  <a:lnTo>
                    <a:pt x="324707" y="2539"/>
                  </a:lnTo>
                  <a:lnTo>
                    <a:pt x="334962" y="9461"/>
                  </a:lnTo>
                  <a:lnTo>
                    <a:pt x="341883" y="19716"/>
                  </a:lnTo>
                  <a:lnTo>
                    <a:pt x="344424" y="32258"/>
                  </a:lnTo>
                  <a:lnTo>
                    <a:pt x="344424" y="161290"/>
                  </a:lnTo>
                  <a:lnTo>
                    <a:pt x="341883" y="173831"/>
                  </a:lnTo>
                  <a:lnTo>
                    <a:pt x="334962" y="184086"/>
                  </a:lnTo>
                  <a:lnTo>
                    <a:pt x="324707" y="191008"/>
                  </a:lnTo>
                  <a:lnTo>
                    <a:pt x="312165" y="193548"/>
                  </a:lnTo>
                  <a:lnTo>
                    <a:pt x="32257" y="193548"/>
                  </a:lnTo>
                  <a:lnTo>
                    <a:pt x="19716" y="191008"/>
                  </a:lnTo>
                  <a:lnTo>
                    <a:pt x="9461" y="184086"/>
                  </a:lnTo>
                  <a:lnTo>
                    <a:pt x="2540" y="173831"/>
                  </a:lnTo>
                  <a:lnTo>
                    <a:pt x="0" y="161290"/>
                  </a:lnTo>
                  <a:lnTo>
                    <a:pt x="0" y="32258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8" name="object 48"/>
            <p:cNvSpPr/>
            <p:nvPr/>
          </p:nvSpPr>
          <p:spPr>
            <a:xfrm>
              <a:off x="7862316" y="2717291"/>
              <a:ext cx="1714500" cy="555625"/>
            </a:xfrm>
            <a:custGeom>
              <a:avLst/>
              <a:gdLst/>
              <a:ahLst/>
              <a:cxnLst/>
              <a:rect l="l" t="t" r="r" b="b"/>
              <a:pathLst>
                <a:path w="1714500" h="555625">
                  <a:moveTo>
                    <a:pt x="76200" y="76200"/>
                  </a:moveTo>
                  <a:lnTo>
                    <a:pt x="69850" y="63500"/>
                  </a:lnTo>
                  <a:lnTo>
                    <a:pt x="38100" y="0"/>
                  </a:lnTo>
                  <a:lnTo>
                    <a:pt x="0" y="76200"/>
                  </a:lnTo>
                  <a:lnTo>
                    <a:pt x="31750" y="76200"/>
                  </a:lnTo>
                  <a:lnTo>
                    <a:pt x="31750" y="555498"/>
                  </a:lnTo>
                  <a:lnTo>
                    <a:pt x="44450" y="555498"/>
                  </a:lnTo>
                  <a:lnTo>
                    <a:pt x="44450" y="76200"/>
                  </a:lnTo>
                  <a:lnTo>
                    <a:pt x="76200" y="76200"/>
                  </a:lnTo>
                  <a:close/>
                </a:path>
                <a:path w="1714500" h="555625">
                  <a:moveTo>
                    <a:pt x="1714500" y="76200"/>
                  </a:moveTo>
                  <a:lnTo>
                    <a:pt x="1708150" y="63500"/>
                  </a:lnTo>
                  <a:lnTo>
                    <a:pt x="1676400" y="0"/>
                  </a:lnTo>
                  <a:lnTo>
                    <a:pt x="1638300" y="76200"/>
                  </a:lnTo>
                  <a:lnTo>
                    <a:pt x="1670050" y="76200"/>
                  </a:lnTo>
                  <a:lnTo>
                    <a:pt x="1670050" y="555498"/>
                  </a:lnTo>
                  <a:lnTo>
                    <a:pt x="1682750" y="555498"/>
                  </a:lnTo>
                  <a:lnTo>
                    <a:pt x="1682750" y="76200"/>
                  </a:lnTo>
                  <a:lnTo>
                    <a:pt x="1714500" y="76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6578726" y="5304510"/>
            <a:ext cx="137588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solidFill>
                  <a:srgbClr val="175E53"/>
                </a:solidFill>
                <a:latin typeface="Calibri"/>
                <a:cs typeface="Calibri"/>
              </a:rPr>
              <a:t>[</a:t>
            </a:r>
            <a:r>
              <a:rPr sz="135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Devlin et </a:t>
            </a:r>
            <a:r>
              <a:rPr sz="1350" u="sng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al.,</a:t>
            </a:r>
            <a:r>
              <a:rPr sz="1350" u="sng" spc="-38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35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2018</a:t>
            </a:r>
            <a:r>
              <a:rPr sz="1350" spc="-4" dirty="0">
                <a:solidFill>
                  <a:srgbClr val="175E53"/>
                </a:solidFill>
                <a:latin typeface="Calibri"/>
                <a:cs typeface="Calibri"/>
              </a:rPr>
              <a:t>]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2" name="Title 51">
            <a:extLst>
              <a:ext uri="{FF2B5EF4-FFF2-40B4-BE49-F238E27FC236}">
                <a16:creationId xmlns:a16="http://schemas.microsoft.com/office/drawing/2014/main" id="{2C8CFBD2-7464-410D-88DE-A8117E1F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984885"/>
          </a:xfrm>
        </p:spPr>
        <p:txBody>
          <a:bodyPr/>
          <a:lstStyle/>
          <a:p>
            <a:r>
              <a:rPr lang="en-US" sz="3200" b="0" spc="-4" dirty="0">
                <a:latin typeface="Calibri"/>
                <a:cs typeface="Calibri"/>
              </a:rPr>
              <a:t>Pretraining </a:t>
            </a:r>
            <a:r>
              <a:rPr lang="en-US" sz="3200" b="0" dirty="0">
                <a:latin typeface="Calibri"/>
                <a:cs typeface="Calibri"/>
              </a:rPr>
              <a:t>encoders: </a:t>
            </a:r>
            <a:br>
              <a:rPr lang="en-US" sz="3200" b="0" dirty="0">
                <a:latin typeface="Calibri"/>
                <a:cs typeface="Calibri"/>
              </a:rPr>
            </a:br>
            <a:r>
              <a:rPr lang="en-US" sz="3200" b="0" dirty="0">
                <a:latin typeface="Calibri"/>
                <a:cs typeface="Calibri"/>
              </a:rPr>
              <a:t>What </a:t>
            </a:r>
            <a:r>
              <a:rPr lang="en-US" sz="3200" b="0" spc="-4" dirty="0">
                <a:latin typeface="Calibri"/>
                <a:cs typeface="Calibri"/>
              </a:rPr>
              <a:t>pretraining objective </a:t>
            </a:r>
            <a:r>
              <a:rPr lang="en-US" sz="3200" b="0" dirty="0">
                <a:latin typeface="Calibri"/>
                <a:cs typeface="Calibri"/>
              </a:rPr>
              <a:t>to</a:t>
            </a:r>
            <a:r>
              <a:rPr lang="en-US" sz="3200" b="0" spc="38" dirty="0">
                <a:latin typeface="Calibri"/>
                <a:cs typeface="Calibri"/>
              </a:rPr>
              <a:t> </a:t>
            </a:r>
            <a:r>
              <a:rPr lang="en-US" sz="3200" b="0" spc="-4" dirty="0">
                <a:latin typeface="Calibri"/>
                <a:cs typeface="Calibri"/>
              </a:rPr>
              <a:t>use?</a:t>
            </a:r>
            <a:endParaRPr 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F85DD4E-E023-4881-BD98-6527874F7079}"/>
              </a:ext>
            </a:extLst>
          </p:cNvPr>
          <p:cNvSpPr txBox="1"/>
          <p:nvPr/>
        </p:nvSpPr>
        <p:spPr>
          <a:xfrm>
            <a:off x="0" y="6581001"/>
            <a:ext cx="930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Hewitt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1339" y="438149"/>
            <a:ext cx="8276687" cy="472980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3000" dirty="0">
                <a:solidFill>
                  <a:srgbClr val="3A87FF"/>
                </a:solidFill>
              </a:rPr>
              <a:t>Problem with words as discrete symbols</a:t>
            </a:r>
            <a:endParaRPr sz="3000" dirty="0"/>
          </a:p>
        </p:txBody>
      </p:sp>
      <p:sp>
        <p:nvSpPr>
          <p:cNvPr id="3" name="object 3"/>
          <p:cNvSpPr txBox="1"/>
          <p:nvPr/>
        </p:nvSpPr>
        <p:spPr>
          <a:xfrm>
            <a:off x="631339" y="1237802"/>
            <a:ext cx="8414337" cy="4810818"/>
          </a:xfrm>
          <a:prstGeom prst="rect">
            <a:avLst/>
          </a:prstGeom>
        </p:spPr>
        <p:txBody>
          <a:bodyPr vert="horz" wrap="square" lIns="0" tIns="24652" rIns="0" bIns="0" rtlCol="0">
            <a:spAutoFit/>
          </a:bodyPr>
          <a:lstStyle/>
          <a:p>
            <a:pPr marL="11206" marR="382141" lvl="0" indent="0" algn="l" defTabSz="806867" rtl="0" eaLnBrk="1" fontAlgn="auto" latinLnBrk="0" hangingPunct="1">
              <a:lnSpc>
                <a:spcPts val="2735"/>
              </a:lnSpc>
              <a:spcBef>
                <a:spcPts val="193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Example: 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 web search, if user searches for 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“Seattle motel”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, we  would like to match documents containing 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“Seattle hotel”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.</a:t>
            </a:r>
          </a:p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But:</a:t>
            </a:r>
          </a:p>
          <a:p>
            <a:pPr marL="1837302" marR="0" lvl="0" indent="0" algn="l" defTabSz="806867" rtl="0" eaLnBrk="1" fontAlgn="auto" latinLnBrk="0" hangingPunct="1">
              <a:lnSpc>
                <a:spcPts val="2700"/>
              </a:lnSpc>
              <a:spcBef>
                <a:spcPts val="52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srgbClr val="3A87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motel = [0 0 0 0 0 0 0 0 0 0 1 0 0 0 0]</a:t>
            </a:r>
            <a:endParaRPr kumimoji="0" sz="20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908464" marR="0" lvl="0" indent="0" algn="l" defTabSz="806867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srgbClr val="3A87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hotel = [0 0 0 0 0 0 0 1 0 0 0 0 0 0 0]</a:t>
            </a:r>
            <a:endParaRPr kumimoji="0" sz="20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5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These two vectors are </a:t>
            </a:r>
            <a:r>
              <a:rPr kumimoji="0" lang="en-US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orthogonal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.</a:t>
            </a:r>
          </a:p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50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There is no natural notion of </a:t>
            </a:r>
            <a:r>
              <a:rPr kumimoji="0" sz="2000" b="1" i="0" u="none" strike="noStrike" kern="1200" cap="none" normalizeH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similarity 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for one-hot vectors!</a:t>
            </a:r>
          </a:p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3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Solution:</a:t>
            </a:r>
            <a:endParaRPr kumimoji="0" sz="20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333953" marR="0" lvl="0" indent="-322747" algn="l" defTabSz="806867" rtl="0" eaLnBrk="1" fontAlgn="auto" latinLnBrk="0" hangingPunct="1">
              <a:lnSpc>
                <a:spcPct val="100000"/>
              </a:lnSpc>
              <a:spcBef>
                <a:spcPts val="507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33393" algn="l"/>
                <a:tab pos="333953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Could try to rely on WordNet’s list of synonyms to get similarity?</a:t>
            </a:r>
          </a:p>
          <a:p>
            <a:pPr marL="656700" marR="0" lvl="1" indent="-215725" algn="l" defTabSz="806867" rtl="0" eaLnBrk="1" fontAlgn="auto" latinLnBrk="0" hangingPunct="1">
              <a:lnSpc>
                <a:spcPct val="100000"/>
              </a:lnSpc>
              <a:spcBef>
                <a:spcPts val="529"/>
              </a:spcBef>
              <a:spcAft>
                <a:spcPts val="0"/>
              </a:spcAft>
              <a:buClr>
                <a:srgbClr val="3A87FF"/>
              </a:buClr>
              <a:buSzTx/>
              <a:buFont typeface="Times New Roman"/>
              <a:buChar char="•"/>
              <a:tabLst>
                <a:tab pos="656139" algn="l"/>
                <a:tab pos="656700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But it is well-known to fail badly: incompleteness, etc.</a:t>
            </a:r>
          </a:p>
          <a:p>
            <a:pPr marL="333953" marR="0" lvl="0" indent="-322747" algn="l" defTabSz="806867" rtl="0" eaLnBrk="1" fontAlgn="auto" latinLnBrk="0" hangingPunct="1">
              <a:lnSpc>
                <a:spcPct val="100000"/>
              </a:lnSpc>
              <a:spcBef>
                <a:spcPts val="512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33393" algn="l"/>
                <a:tab pos="333953" algn="l"/>
              </a:tabLst>
              <a:defRPr/>
            </a:pPr>
            <a:r>
              <a:rPr kumimoji="0" sz="20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Instead: learn to encode similarity in the vectors themselves</a:t>
            </a:r>
            <a:endParaRPr kumimoji="0" sz="20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16233" y="201033"/>
            <a:ext cx="937932" cy="242148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1200" cap="none" spc="13" normalizeH="0" baseline="0" noProof="0" dirty="0">
                <a:ln>
                  <a:noFill/>
                </a:ln>
                <a:solidFill>
                  <a:srgbClr val="FBFC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Sec.</a:t>
            </a:r>
            <a:r>
              <a:rPr kumimoji="0" sz="1500" b="0" i="0" u="none" strike="noStrike" kern="1200" cap="none" spc="-26" normalizeH="0" baseline="0" noProof="0" dirty="0">
                <a:ln>
                  <a:noFill/>
                </a:ln>
                <a:solidFill>
                  <a:srgbClr val="FBFC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500" b="0" i="0" u="none" strike="noStrike" kern="1200" cap="none" spc="66" normalizeH="0" baseline="0" noProof="0" dirty="0">
                <a:ln>
                  <a:noFill/>
                </a:ln>
                <a:solidFill>
                  <a:srgbClr val="FBFCFF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9.2.2</a:t>
            </a:r>
            <a:endParaRPr kumimoji="0" sz="1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FBA3DD-D81A-4C55-B8C4-E2E81DA5D911}"/>
              </a:ext>
            </a:extLst>
          </p:cNvPr>
          <p:cNvSpPr txBox="1"/>
          <p:nvPr/>
        </p:nvSpPr>
        <p:spPr>
          <a:xfrm>
            <a:off x="0" y="6581001"/>
            <a:ext cx="1503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Christopher Manning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54012" y="3943350"/>
            <a:ext cx="57150" cy="416719"/>
          </a:xfrm>
          <a:custGeom>
            <a:avLst/>
            <a:gdLst/>
            <a:ahLst/>
            <a:cxnLst/>
            <a:rect l="l" t="t" r="r" b="b"/>
            <a:pathLst>
              <a:path w="76200" h="555625">
                <a:moveTo>
                  <a:pt x="44450" y="63500"/>
                </a:moveTo>
                <a:lnTo>
                  <a:pt x="31750" y="63500"/>
                </a:lnTo>
                <a:lnTo>
                  <a:pt x="31750" y="555498"/>
                </a:lnTo>
                <a:lnTo>
                  <a:pt x="44450" y="555498"/>
                </a:lnTo>
                <a:lnTo>
                  <a:pt x="44450" y="63500"/>
                </a:lnTo>
                <a:close/>
              </a:path>
              <a:path w="76200" h="55562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55562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" name="object 3"/>
          <p:cNvSpPr/>
          <p:nvPr/>
        </p:nvSpPr>
        <p:spPr>
          <a:xfrm>
            <a:off x="8371332" y="3943350"/>
            <a:ext cx="57150" cy="416719"/>
          </a:xfrm>
          <a:custGeom>
            <a:avLst/>
            <a:gdLst/>
            <a:ahLst/>
            <a:cxnLst/>
            <a:rect l="l" t="t" r="r" b="b"/>
            <a:pathLst>
              <a:path w="76200" h="555625">
                <a:moveTo>
                  <a:pt x="44450" y="63500"/>
                </a:moveTo>
                <a:lnTo>
                  <a:pt x="31750" y="63500"/>
                </a:lnTo>
                <a:lnTo>
                  <a:pt x="31750" y="555498"/>
                </a:lnTo>
                <a:lnTo>
                  <a:pt x="44450" y="555498"/>
                </a:lnTo>
                <a:lnTo>
                  <a:pt x="44450" y="63500"/>
                </a:lnTo>
                <a:close/>
              </a:path>
              <a:path w="76200" h="55562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55562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4" name="object 4"/>
          <p:cNvSpPr/>
          <p:nvPr/>
        </p:nvSpPr>
        <p:spPr>
          <a:xfrm>
            <a:off x="7450073" y="3942207"/>
            <a:ext cx="57150" cy="416719"/>
          </a:xfrm>
          <a:custGeom>
            <a:avLst/>
            <a:gdLst/>
            <a:ahLst/>
            <a:cxnLst/>
            <a:rect l="l" t="t" r="r" b="b"/>
            <a:pathLst>
              <a:path w="76200" h="555625">
                <a:moveTo>
                  <a:pt x="44450" y="63500"/>
                </a:moveTo>
                <a:lnTo>
                  <a:pt x="31750" y="63500"/>
                </a:lnTo>
                <a:lnTo>
                  <a:pt x="31750" y="555498"/>
                </a:lnTo>
                <a:lnTo>
                  <a:pt x="44450" y="555498"/>
                </a:lnTo>
                <a:lnTo>
                  <a:pt x="44450" y="63500"/>
                </a:lnTo>
                <a:close/>
              </a:path>
              <a:path w="76200" h="55562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55562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/>
          <p:nvPr/>
        </p:nvSpPr>
        <p:spPr>
          <a:xfrm>
            <a:off x="7856982" y="3945636"/>
            <a:ext cx="57150" cy="416719"/>
          </a:xfrm>
          <a:custGeom>
            <a:avLst/>
            <a:gdLst/>
            <a:ahLst/>
            <a:cxnLst/>
            <a:rect l="l" t="t" r="r" b="b"/>
            <a:pathLst>
              <a:path w="76200" h="555625">
                <a:moveTo>
                  <a:pt x="44450" y="63500"/>
                </a:moveTo>
                <a:lnTo>
                  <a:pt x="31750" y="63500"/>
                </a:lnTo>
                <a:lnTo>
                  <a:pt x="31750" y="555497"/>
                </a:lnTo>
                <a:lnTo>
                  <a:pt x="44450" y="555497"/>
                </a:lnTo>
                <a:lnTo>
                  <a:pt x="44450" y="63500"/>
                </a:lnTo>
                <a:close/>
              </a:path>
              <a:path w="76200" h="55562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55562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/>
          <p:nvPr/>
        </p:nvSpPr>
        <p:spPr>
          <a:xfrm>
            <a:off x="6517385" y="3942207"/>
            <a:ext cx="57150" cy="416719"/>
          </a:xfrm>
          <a:custGeom>
            <a:avLst/>
            <a:gdLst/>
            <a:ahLst/>
            <a:cxnLst/>
            <a:rect l="l" t="t" r="r" b="b"/>
            <a:pathLst>
              <a:path w="76200" h="555625">
                <a:moveTo>
                  <a:pt x="44450" y="63500"/>
                </a:moveTo>
                <a:lnTo>
                  <a:pt x="31750" y="63500"/>
                </a:lnTo>
                <a:lnTo>
                  <a:pt x="31750" y="555498"/>
                </a:lnTo>
                <a:lnTo>
                  <a:pt x="44450" y="555498"/>
                </a:lnTo>
                <a:lnTo>
                  <a:pt x="44450" y="63500"/>
                </a:lnTo>
                <a:close/>
              </a:path>
              <a:path w="76200" h="55562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55562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/>
          <p:nvPr/>
        </p:nvSpPr>
        <p:spPr>
          <a:xfrm>
            <a:off x="6954012" y="3086100"/>
            <a:ext cx="57150" cy="416719"/>
          </a:xfrm>
          <a:custGeom>
            <a:avLst/>
            <a:gdLst/>
            <a:ahLst/>
            <a:cxnLst/>
            <a:rect l="l" t="t" r="r" b="b"/>
            <a:pathLst>
              <a:path w="76200" h="555625">
                <a:moveTo>
                  <a:pt x="44450" y="63500"/>
                </a:moveTo>
                <a:lnTo>
                  <a:pt x="31750" y="63500"/>
                </a:lnTo>
                <a:lnTo>
                  <a:pt x="31750" y="555498"/>
                </a:lnTo>
                <a:lnTo>
                  <a:pt x="44450" y="555498"/>
                </a:lnTo>
                <a:lnTo>
                  <a:pt x="44450" y="63500"/>
                </a:lnTo>
                <a:close/>
              </a:path>
              <a:path w="76200" h="55562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55562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object 8"/>
          <p:cNvSpPr/>
          <p:nvPr/>
        </p:nvSpPr>
        <p:spPr>
          <a:xfrm>
            <a:off x="8371332" y="3086100"/>
            <a:ext cx="57150" cy="416719"/>
          </a:xfrm>
          <a:custGeom>
            <a:avLst/>
            <a:gdLst/>
            <a:ahLst/>
            <a:cxnLst/>
            <a:rect l="l" t="t" r="r" b="b"/>
            <a:pathLst>
              <a:path w="76200" h="555625">
                <a:moveTo>
                  <a:pt x="44450" y="63500"/>
                </a:moveTo>
                <a:lnTo>
                  <a:pt x="31750" y="63500"/>
                </a:lnTo>
                <a:lnTo>
                  <a:pt x="31750" y="555498"/>
                </a:lnTo>
                <a:lnTo>
                  <a:pt x="44450" y="555498"/>
                </a:lnTo>
                <a:lnTo>
                  <a:pt x="44450" y="63500"/>
                </a:lnTo>
                <a:close/>
              </a:path>
              <a:path w="76200" h="555625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555625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grpSp>
        <p:nvGrpSpPr>
          <p:cNvPr id="9" name="object 9"/>
          <p:cNvGrpSpPr/>
          <p:nvPr/>
        </p:nvGrpSpPr>
        <p:grpSpPr>
          <a:xfrm>
            <a:off x="6224635" y="3084957"/>
            <a:ext cx="2615565" cy="1072515"/>
            <a:chOff x="8299513" y="2970276"/>
            <a:chExt cx="3487420" cy="1430020"/>
          </a:xfrm>
        </p:grpSpPr>
        <p:sp>
          <p:nvSpPr>
            <p:cNvPr id="10" name="object 10"/>
            <p:cNvSpPr/>
            <p:nvPr/>
          </p:nvSpPr>
          <p:spPr>
            <a:xfrm>
              <a:off x="9933432" y="2970276"/>
              <a:ext cx="76200" cy="555625"/>
            </a:xfrm>
            <a:custGeom>
              <a:avLst/>
              <a:gdLst/>
              <a:ahLst/>
              <a:cxnLst/>
              <a:rect l="l" t="t" r="r" b="b"/>
              <a:pathLst>
                <a:path w="76200" h="55562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555498"/>
                  </a:lnTo>
                  <a:lnTo>
                    <a:pt x="44450" y="555498"/>
                  </a:lnTo>
                  <a:lnTo>
                    <a:pt x="44450" y="63500"/>
                  </a:lnTo>
                  <a:close/>
                </a:path>
                <a:path w="76200" h="55562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55562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11"/>
            <p:cNvSpPr/>
            <p:nvPr/>
          </p:nvSpPr>
          <p:spPr>
            <a:xfrm>
              <a:off x="8304276" y="3131820"/>
              <a:ext cx="3477895" cy="1263650"/>
            </a:xfrm>
            <a:custGeom>
              <a:avLst/>
              <a:gdLst/>
              <a:ahLst/>
              <a:cxnLst/>
              <a:rect l="l" t="t" r="r" b="b"/>
              <a:pathLst>
                <a:path w="3477895" h="1263650">
                  <a:moveTo>
                    <a:pt x="3267202" y="0"/>
                  </a:moveTo>
                  <a:lnTo>
                    <a:pt x="210566" y="0"/>
                  </a:lnTo>
                  <a:lnTo>
                    <a:pt x="162272" y="5559"/>
                  </a:lnTo>
                  <a:lnTo>
                    <a:pt x="117947" y="21395"/>
                  </a:lnTo>
                  <a:lnTo>
                    <a:pt x="78851" y="46246"/>
                  </a:lnTo>
                  <a:lnTo>
                    <a:pt x="46246" y="78851"/>
                  </a:lnTo>
                  <a:lnTo>
                    <a:pt x="21395" y="117947"/>
                  </a:lnTo>
                  <a:lnTo>
                    <a:pt x="5559" y="162272"/>
                  </a:lnTo>
                  <a:lnTo>
                    <a:pt x="0" y="210565"/>
                  </a:lnTo>
                  <a:lnTo>
                    <a:pt x="0" y="1052829"/>
                  </a:lnTo>
                  <a:lnTo>
                    <a:pt x="5559" y="1101123"/>
                  </a:lnTo>
                  <a:lnTo>
                    <a:pt x="21395" y="1145448"/>
                  </a:lnTo>
                  <a:lnTo>
                    <a:pt x="46246" y="1184544"/>
                  </a:lnTo>
                  <a:lnTo>
                    <a:pt x="78851" y="1217149"/>
                  </a:lnTo>
                  <a:lnTo>
                    <a:pt x="117947" y="1242000"/>
                  </a:lnTo>
                  <a:lnTo>
                    <a:pt x="162272" y="1257836"/>
                  </a:lnTo>
                  <a:lnTo>
                    <a:pt x="210566" y="1263395"/>
                  </a:lnTo>
                  <a:lnTo>
                    <a:pt x="3267202" y="1263395"/>
                  </a:lnTo>
                  <a:lnTo>
                    <a:pt x="3315495" y="1257836"/>
                  </a:lnTo>
                  <a:lnTo>
                    <a:pt x="3359820" y="1242000"/>
                  </a:lnTo>
                  <a:lnTo>
                    <a:pt x="3398916" y="1217149"/>
                  </a:lnTo>
                  <a:lnTo>
                    <a:pt x="3431521" y="1184544"/>
                  </a:lnTo>
                  <a:lnTo>
                    <a:pt x="3456372" y="1145448"/>
                  </a:lnTo>
                  <a:lnTo>
                    <a:pt x="3472208" y="1101123"/>
                  </a:lnTo>
                  <a:lnTo>
                    <a:pt x="3477768" y="1052829"/>
                  </a:lnTo>
                  <a:lnTo>
                    <a:pt x="3477768" y="210565"/>
                  </a:lnTo>
                  <a:lnTo>
                    <a:pt x="3472208" y="162272"/>
                  </a:lnTo>
                  <a:lnTo>
                    <a:pt x="3456372" y="117947"/>
                  </a:lnTo>
                  <a:lnTo>
                    <a:pt x="3431521" y="78851"/>
                  </a:lnTo>
                  <a:lnTo>
                    <a:pt x="3398916" y="46246"/>
                  </a:lnTo>
                  <a:lnTo>
                    <a:pt x="3359820" y="21395"/>
                  </a:lnTo>
                  <a:lnTo>
                    <a:pt x="3315495" y="5559"/>
                  </a:lnTo>
                  <a:lnTo>
                    <a:pt x="3267202" y="0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8304276" y="3131820"/>
              <a:ext cx="3477895" cy="1263650"/>
            </a:xfrm>
            <a:custGeom>
              <a:avLst/>
              <a:gdLst/>
              <a:ahLst/>
              <a:cxnLst/>
              <a:rect l="l" t="t" r="r" b="b"/>
              <a:pathLst>
                <a:path w="3477895" h="1263650">
                  <a:moveTo>
                    <a:pt x="0" y="210565"/>
                  </a:moveTo>
                  <a:lnTo>
                    <a:pt x="5559" y="162272"/>
                  </a:lnTo>
                  <a:lnTo>
                    <a:pt x="21395" y="117947"/>
                  </a:lnTo>
                  <a:lnTo>
                    <a:pt x="46246" y="78851"/>
                  </a:lnTo>
                  <a:lnTo>
                    <a:pt x="78851" y="46246"/>
                  </a:lnTo>
                  <a:lnTo>
                    <a:pt x="117947" y="21395"/>
                  </a:lnTo>
                  <a:lnTo>
                    <a:pt x="162272" y="5559"/>
                  </a:lnTo>
                  <a:lnTo>
                    <a:pt x="210566" y="0"/>
                  </a:lnTo>
                  <a:lnTo>
                    <a:pt x="3267202" y="0"/>
                  </a:lnTo>
                  <a:lnTo>
                    <a:pt x="3315495" y="5559"/>
                  </a:lnTo>
                  <a:lnTo>
                    <a:pt x="3359820" y="21395"/>
                  </a:lnTo>
                  <a:lnTo>
                    <a:pt x="3398916" y="46246"/>
                  </a:lnTo>
                  <a:lnTo>
                    <a:pt x="3431521" y="78851"/>
                  </a:lnTo>
                  <a:lnTo>
                    <a:pt x="3456372" y="117947"/>
                  </a:lnTo>
                  <a:lnTo>
                    <a:pt x="3472208" y="162272"/>
                  </a:lnTo>
                  <a:lnTo>
                    <a:pt x="3477768" y="210565"/>
                  </a:lnTo>
                  <a:lnTo>
                    <a:pt x="3477768" y="1052829"/>
                  </a:lnTo>
                  <a:lnTo>
                    <a:pt x="3472208" y="1101123"/>
                  </a:lnTo>
                  <a:lnTo>
                    <a:pt x="3456372" y="1145448"/>
                  </a:lnTo>
                  <a:lnTo>
                    <a:pt x="3431521" y="1184544"/>
                  </a:lnTo>
                  <a:lnTo>
                    <a:pt x="3398916" y="1217149"/>
                  </a:lnTo>
                  <a:lnTo>
                    <a:pt x="3359820" y="1242000"/>
                  </a:lnTo>
                  <a:lnTo>
                    <a:pt x="3315495" y="1257836"/>
                  </a:lnTo>
                  <a:lnTo>
                    <a:pt x="3267202" y="1263395"/>
                  </a:lnTo>
                  <a:lnTo>
                    <a:pt x="210566" y="1263395"/>
                  </a:lnTo>
                  <a:lnTo>
                    <a:pt x="162272" y="1257836"/>
                  </a:lnTo>
                  <a:lnTo>
                    <a:pt x="117947" y="1242000"/>
                  </a:lnTo>
                  <a:lnTo>
                    <a:pt x="78851" y="1217149"/>
                  </a:lnTo>
                  <a:lnTo>
                    <a:pt x="46246" y="1184544"/>
                  </a:lnTo>
                  <a:lnTo>
                    <a:pt x="21395" y="1145448"/>
                  </a:lnTo>
                  <a:lnTo>
                    <a:pt x="5559" y="1101123"/>
                  </a:lnTo>
                  <a:lnTo>
                    <a:pt x="0" y="1052829"/>
                  </a:lnTo>
                  <a:lnTo>
                    <a:pt x="0" y="210565"/>
                  </a:lnTo>
                  <a:close/>
                </a:path>
              </a:pathLst>
            </a:custGeom>
            <a:ln w="9525">
              <a:solidFill>
                <a:srgbClr val="6CE9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363779" y="1724597"/>
            <a:ext cx="7722870" cy="1031597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>
              <a:spcBef>
                <a:spcPts val="79"/>
              </a:spcBef>
            </a:pPr>
            <a:r>
              <a:rPr sz="1725" spc="-4" dirty="0">
                <a:latin typeface="Calibri"/>
                <a:cs typeface="Calibri"/>
              </a:rPr>
              <a:t>Devlin </a:t>
            </a:r>
            <a:r>
              <a:rPr sz="1725" dirty="0">
                <a:latin typeface="Calibri"/>
                <a:cs typeface="Calibri"/>
              </a:rPr>
              <a:t>et al., </a:t>
            </a:r>
            <a:r>
              <a:rPr sz="1725" spc="-4" dirty="0">
                <a:latin typeface="Calibri"/>
                <a:cs typeface="Calibri"/>
              </a:rPr>
              <a:t>2018 proposed </a:t>
            </a:r>
            <a:r>
              <a:rPr sz="1725" dirty="0">
                <a:latin typeface="Calibri"/>
                <a:cs typeface="Calibri"/>
              </a:rPr>
              <a:t>the </a:t>
            </a:r>
            <a:r>
              <a:rPr sz="1725" spc="-4" dirty="0">
                <a:latin typeface="Calibri"/>
                <a:cs typeface="Calibri"/>
              </a:rPr>
              <a:t>“Masked LM” objective </a:t>
            </a:r>
            <a:r>
              <a:rPr sz="1725" dirty="0">
                <a:latin typeface="Calibri"/>
                <a:cs typeface="Calibri"/>
              </a:rPr>
              <a:t>and </a:t>
            </a:r>
            <a:r>
              <a:rPr sz="1725" b="1" spc="-4" dirty="0">
                <a:latin typeface="Calibri"/>
                <a:cs typeface="Calibri"/>
              </a:rPr>
              <a:t>released </a:t>
            </a:r>
            <a:r>
              <a:rPr sz="1725" b="1" dirty="0">
                <a:latin typeface="Calibri"/>
                <a:cs typeface="Calibri"/>
              </a:rPr>
              <a:t>the </a:t>
            </a:r>
            <a:r>
              <a:rPr sz="1725" b="1" spc="-4" dirty="0">
                <a:latin typeface="Calibri"/>
                <a:cs typeface="Calibri"/>
              </a:rPr>
              <a:t>weights </a:t>
            </a:r>
            <a:r>
              <a:rPr sz="1725" b="1" dirty="0">
                <a:latin typeface="Calibri"/>
                <a:cs typeface="Calibri"/>
              </a:rPr>
              <a:t>of a  pretrained </a:t>
            </a:r>
            <a:r>
              <a:rPr sz="1725" b="1" spc="-4" dirty="0">
                <a:latin typeface="Calibri"/>
                <a:cs typeface="Calibri"/>
              </a:rPr>
              <a:t>Transformer</a:t>
            </a:r>
            <a:r>
              <a:rPr sz="1725" spc="-4" dirty="0">
                <a:latin typeface="Calibri"/>
                <a:cs typeface="Calibri"/>
              </a:rPr>
              <a:t>, </a:t>
            </a:r>
            <a:r>
              <a:rPr sz="1725" dirty="0">
                <a:latin typeface="Calibri"/>
                <a:cs typeface="Calibri"/>
              </a:rPr>
              <a:t>a </a:t>
            </a:r>
            <a:r>
              <a:rPr sz="1725" spc="-4" dirty="0">
                <a:latin typeface="Calibri"/>
                <a:cs typeface="Calibri"/>
              </a:rPr>
              <a:t>model </a:t>
            </a:r>
            <a:r>
              <a:rPr sz="1725" dirty="0">
                <a:latin typeface="Calibri"/>
                <a:cs typeface="Calibri"/>
              </a:rPr>
              <a:t>they labeled</a:t>
            </a:r>
            <a:r>
              <a:rPr sz="1725" spc="-4" dirty="0">
                <a:latin typeface="Calibri"/>
                <a:cs typeface="Calibri"/>
              </a:rPr>
              <a:t> BERT.</a:t>
            </a:r>
            <a:endParaRPr sz="1725">
              <a:latin typeface="Calibri"/>
              <a:cs typeface="Calibri"/>
            </a:endParaRPr>
          </a:p>
          <a:p>
            <a:pPr>
              <a:spcBef>
                <a:spcPts val="11"/>
              </a:spcBef>
            </a:pPr>
            <a:endParaRPr sz="1463">
              <a:latin typeface="Calibri"/>
              <a:cs typeface="Calibri"/>
            </a:endParaRPr>
          </a:p>
          <a:p>
            <a:pPr marL="9525"/>
            <a:r>
              <a:rPr sz="1725" spc="-4" dirty="0">
                <a:latin typeface="Calibri"/>
                <a:cs typeface="Calibri"/>
              </a:rPr>
              <a:t>Some more details </a:t>
            </a:r>
            <a:r>
              <a:rPr sz="1725" dirty="0">
                <a:latin typeface="Calibri"/>
                <a:cs typeface="Calibri"/>
              </a:rPr>
              <a:t>about Masked LM </a:t>
            </a:r>
            <a:r>
              <a:rPr sz="1725" spc="-4" dirty="0">
                <a:latin typeface="Calibri"/>
                <a:cs typeface="Calibri"/>
              </a:rPr>
              <a:t>for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BERT: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3778" y="2739133"/>
            <a:ext cx="4609148" cy="2475037"/>
          </a:xfrm>
          <a:prstGeom prst="rect">
            <a:avLst/>
          </a:prstGeom>
        </p:spPr>
        <p:txBody>
          <a:bodyPr vert="horz" wrap="square" lIns="0" tIns="64770" rIns="0" bIns="0" rtlCol="0">
            <a:spAutoFit/>
          </a:bodyPr>
          <a:lstStyle/>
          <a:p>
            <a:pPr marL="266700" indent="-257175">
              <a:spcBef>
                <a:spcPts val="510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6700" algn="l"/>
              </a:tabLst>
            </a:pPr>
            <a:r>
              <a:rPr sz="1725" dirty="0">
                <a:latin typeface="Calibri"/>
                <a:cs typeface="Calibri"/>
              </a:rPr>
              <a:t>Predict a random 15% of </a:t>
            </a:r>
            <a:r>
              <a:rPr sz="1725" spc="-4" dirty="0">
                <a:latin typeface="Calibri"/>
                <a:cs typeface="Calibri"/>
              </a:rPr>
              <a:t>(sub)word</a:t>
            </a:r>
            <a:r>
              <a:rPr sz="1725" spc="-15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tokens.</a:t>
            </a:r>
            <a:endParaRPr sz="1725">
              <a:latin typeface="Calibri"/>
              <a:cs typeface="Calibri"/>
            </a:endParaRPr>
          </a:p>
          <a:p>
            <a:pPr marL="523875" lvl="1" indent="-171926">
              <a:spcBef>
                <a:spcPts val="394"/>
              </a:spcBef>
              <a:buClr>
                <a:srgbClr val="007B92"/>
              </a:buClr>
              <a:buFont typeface="Times New Roman"/>
              <a:buChar char="•"/>
              <a:tabLst>
                <a:tab pos="523399" algn="l"/>
                <a:tab pos="523875" algn="l"/>
              </a:tabLst>
            </a:pPr>
            <a:r>
              <a:rPr sz="1575" dirty="0">
                <a:latin typeface="Calibri"/>
                <a:cs typeface="Calibri"/>
              </a:rPr>
              <a:t>Replace input word with [MASK] 80% </a:t>
            </a:r>
            <a:r>
              <a:rPr sz="1575" spc="-4" dirty="0">
                <a:latin typeface="Calibri"/>
                <a:cs typeface="Calibri"/>
              </a:rPr>
              <a:t>of </a:t>
            </a:r>
            <a:r>
              <a:rPr sz="1575" dirty="0">
                <a:latin typeface="Calibri"/>
                <a:cs typeface="Calibri"/>
              </a:rPr>
              <a:t>the</a:t>
            </a:r>
            <a:r>
              <a:rPr sz="1575" spc="-79" dirty="0">
                <a:latin typeface="Calibri"/>
                <a:cs typeface="Calibri"/>
              </a:rPr>
              <a:t> </a:t>
            </a:r>
            <a:r>
              <a:rPr sz="1575" dirty="0">
                <a:latin typeface="Calibri"/>
                <a:cs typeface="Calibri"/>
              </a:rPr>
              <a:t>time</a:t>
            </a:r>
            <a:endParaRPr sz="1575">
              <a:latin typeface="Calibri"/>
              <a:cs typeface="Calibri"/>
            </a:endParaRPr>
          </a:p>
          <a:p>
            <a:pPr marL="523399" marR="148590" lvl="1" indent="-171450">
              <a:spcBef>
                <a:spcPts val="379"/>
              </a:spcBef>
              <a:buClr>
                <a:srgbClr val="007B92"/>
              </a:buClr>
              <a:buFont typeface="Times New Roman"/>
              <a:buChar char="•"/>
              <a:tabLst>
                <a:tab pos="523399" algn="l"/>
                <a:tab pos="523875" algn="l"/>
              </a:tabLst>
            </a:pPr>
            <a:r>
              <a:rPr sz="1575" dirty="0">
                <a:latin typeface="Calibri"/>
                <a:cs typeface="Calibri"/>
              </a:rPr>
              <a:t>Replace input word with a random token 10%</a:t>
            </a:r>
            <a:r>
              <a:rPr sz="1575" spc="-98" dirty="0">
                <a:latin typeface="Calibri"/>
                <a:cs typeface="Calibri"/>
              </a:rPr>
              <a:t> </a:t>
            </a:r>
            <a:r>
              <a:rPr sz="1575" spc="-4" dirty="0">
                <a:latin typeface="Calibri"/>
                <a:cs typeface="Calibri"/>
              </a:rPr>
              <a:t>of  the</a:t>
            </a:r>
            <a:r>
              <a:rPr sz="1575" spc="-8" dirty="0">
                <a:latin typeface="Calibri"/>
                <a:cs typeface="Calibri"/>
              </a:rPr>
              <a:t> </a:t>
            </a:r>
            <a:r>
              <a:rPr sz="1575" dirty="0">
                <a:latin typeface="Calibri"/>
                <a:cs typeface="Calibri"/>
              </a:rPr>
              <a:t>time</a:t>
            </a:r>
            <a:endParaRPr sz="1575">
              <a:latin typeface="Calibri"/>
              <a:cs typeface="Calibri"/>
            </a:endParaRPr>
          </a:p>
          <a:p>
            <a:pPr marL="523399" marR="3810" lvl="1" indent="-171450">
              <a:spcBef>
                <a:spcPts val="379"/>
              </a:spcBef>
              <a:buClr>
                <a:srgbClr val="007B92"/>
              </a:buClr>
              <a:buFont typeface="Times New Roman"/>
              <a:buChar char="•"/>
              <a:tabLst>
                <a:tab pos="523399" algn="l"/>
                <a:tab pos="523875" algn="l"/>
              </a:tabLst>
            </a:pPr>
            <a:r>
              <a:rPr sz="1575" dirty="0">
                <a:latin typeface="Calibri"/>
                <a:cs typeface="Calibri"/>
              </a:rPr>
              <a:t>Leave input word </a:t>
            </a:r>
            <a:r>
              <a:rPr sz="1575" spc="-4" dirty="0">
                <a:latin typeface="Calibri"/>
                <a:cs typeface="Calibri"/>
              </a:rPr>
              <a:t>unchanged </a:t>
            </a:r>
            <a:r>
              <a:rPr sz="1575" dirty="0">
                <a:latin typeface="Calibri"/>
                <a:cs typeface="Calibri"/>
              </a:rPr>
              <a:t>10% </a:t>
            </a:r>
            <a:r>
              <a:rPr sz="1575" spc="-4" dirty="0">
                <a:latin typeface="Calibri"/>
                <a:cs typeface="Calibri"/>
              </a:rPr>
              <a:t>of </a:t>
            </a:r>
            <a:r>
              <a:rPr sz="1575" dirty="0">
                <a:latin typeface="Calibri"/>
                <a:cs typeface="Calibri"/>
              </a:rPr>
              <a:t>the time</a:t>
            </a:r>
            <a:r>
              <a:rPr sz="1575" spc="-79" dirty="0">
                <a:latin typeface="Calibri"/>
                <a:cs typeface="Calibri"/>
              </a:rPr>
              <a:t> </a:t>
            </a:r>
            <a:r>
              <a:rPr sz="1575" spc="-4" dirty="0">
                <a:latin typeface="Calibri"/>
                <a:cs typeface="Calibri"/>
              </a:rPr>
              <a:t>(but  still predict</a:t>
            </a:r>
            <a:r>
              <a:rPr sz="1575" spc="19" dirty="0">
                <a:latin typeface="Calibri"/>
                <a:cs typeface="Calibri"/>
              </a:rPr>
              <a:t> </a:t>
            </a:r>
            <a:r>
              <a:rPr sz="1575" dirty="0">
                <a:latin typeface="Calibri"/>
                <a:cs typeface="Calibri"/>
              </a:rPr>
              <a:t>it!)</a:t>
            </a:r>
            <a:endParaRPr sz="1575">
              <a:latin typeface="Calibri"/>
              <a:cs typeface="Calibri"/>
            </a:endParaRPr>
          </a:p>
          <a:p>
            <a:pPr marL="266224" marR="82867" indent="-257175">
              <a:spcBef>
                <a:spcPts val="379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6700" algn="l"/>
              </a:tabLst>
            </a:pPr>
            <a:r>
              <a:rPr sz="1575" dirty="0">
                <a:latin typeface="Calibri"/>
                <a:cs typeface="Calibri"/>
              </a:rPr>
              <a:t>Why? </a:t>
            </a:r>
            <a:r>
              <a:rPr sz="1575" spc="-4" dirty="0">
                <a:latin typeface="Calibri"/>
                <a:cs typeface="Calibri"/>
              </a:rPr>
              <a:t>Doesn’t </a:t>
            </a:r>
            <a:r>
              <a:rPr sz="1575" dirty="0">
                <a:latin typeface="Calibri"/>
                <a:cs typeface="Calibri"/>
              </a:rPr>
              <a:t>let the model </a:t>
            </a:r>
            <a:r>
              <a:rPr sz="1575" spc="-4" dirty="0">
                <a:latin typeface="Calibri"/>
                <a:cs typeface="Calibri"/>
              </a:rPr>
              <a:t>get </a:t>
            </a:r>
            <a:r>
              <a:rPr sz="1575" dirty="0">
                <a:latin typeface="Calibri"/>
                <a:cs typeface="Calibri"/>
              </a:rPr>
              <a:t>complacent and</a:t>
            </a:r>
            <a:r>
              <a:rPr sz="1575" spc="-71" dirty="0">
                <a:latin typeface="Calibri"/>
                <a:cs typeface="Calibri"/>
              </a:rPr>
              <a:t> </a:t>
            </a:r>
            <a:r>
              <a:rPr sz="1575" spc="-4" dirty="0">
                <a:latin typeface="Calibri"/>
                <a:cs typeface="Calibri"/>
              </a:rPr>
              <a:t>not  build strong representations of </a:t>
            </a:r>
            <a:r>
              <a:rPr sz="1575" dirty="0">
                <a:latin typeface="Calibri"/>
                <a:cs typeface="Calibri"/>
              </a:rPr>
              <a:t>non-masked </a:t>
            </a:r>
            <a:r>
              <a:rPr sz="1575" spc="-4" dirty="0">
                <a:latin typeface="Calibri"/>
                <a:cs typeface="Calibri"/>
              </a:rPr>
              <a:t>words.  (No </a:t>
            </a:r>
            <a:r>
              <a:rPr sz="1575" dirty="0">
                <a:latin typeface="Calibri"/>
                <a:cs typeface="Calibri"/>
              </a:rPr>
              <a:t>masks are </a:t>
            </a:r>
            <a:r>
              <a:rPr sz="1575" spc="-4" dirty="0">
                <a:latin typeface="Calibri"/>
                <a:cs typeface="Calibri"/>
              </a:rPr>
              <a:t>seen </a:t>
            </a:r>
            <a:r>
              <a:rPr sz="1575" dirty="0">
                <a:latin typeface="Calibri"/>
                <a:cs typeface="Calibri"/>
              </a:rPr>
              <a:t>at fine-tuning</a:t>
            </a:r>
            <a:r>
              <a:rPr sz="1575" spc="-30" dirty="0">
                <a:latin typeface="Calibri"/>
                <a:cs typeface="Calibri"/>
              </a:rPr>
              <a:t> </a:t>
            </a:r>
            <a:r>
              <a:rPr sz="1575" dirty="0">
                <a:latin typeface="Calibri"/>
                <a:cs typeface="Calibri"/>
              </a:rPr>
              <a:t>time!)</a:t>
            </a:r>
            <a:endParaRPr sz="1575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12175" y="2869216"/>
            <a:ext cx="1095375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8" dirty="0">
                <a:solidFill>
                  <a:srgbClr val="175E53"/>
                </a:solidFill>
                <a:latin typeface="Calibri"/>
                <a:cs typeface="Calibri"/>
              </a:rPr>
              <a:t>[Predict</a:t>
            </a:r>
            <a:r>
              <a:rPr sz="1350" spc="-34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350" dirty="0">
                <a:solidFill>
                  <a:srgbClr val="175E53"/>
                </a:solidFill>
                <a:latin typeface="Calibri"/>
                <a:cs typeface="Calibri"/>
              </a:rPr>
              <a:t>these!]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500526" y="4311968"/>
            <a:ext cx="2038350" cy="29767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  <a:tabLst>
                <a:tab pos="264319" algn="l"/>
                <a:tab pos="882015" algn="l"/>
                <a:tab pos="1261110" algn="l"/>
                <a:tab pos="1678305" algn="l"/>
              </a:tabLst>
            </a:pPr>
            <a:r>
              <a:rPr sz="1875" i="1" spc="-4" dirty="0">
                <a:latin typeface="Calibri"/>
                <a:cs typeface="Calibri"/>
              </a:rPr>
              <a:t>I	</a:t>
            </a:r>
            <a:r>
              <a:rPr sz="1875" i="1" spc="-8" dirty="0">
                <a:solidFill>
                  <a:srgbClr val="FF0000"/>
                </a:solidFill>
                <a:latin typeface="Calibri"/>
                <a:cs typeface="Calibri"/>
              </a:rPr>
              <a:t>piz</a:t>
            </a:r>
            <a:r>
              <a:rPr sz="1875" i="1" spc="-45" dirty="0">
                <a:solidFill>
                  <a:srgbClr val="FF0000"/>
                </a:solidFill>
                <a:latin typeface="Calibri"/>
                <a:cs typeface="Calibri"/>
              </a:rPr>
              <a:t>z</a:t>
            </a:r>
            <a:r>
              <a:rPr sz="1875" i="1" spc="-4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875" i="1" dirty="0">
                <a:solidFill>
                  <a:srgbClr val="FF0000"/>
                </a:solidFill>
                <a:latin typeface="Calibri"/>
                <a:cs typeface="Calibri"/>
              </a:rPr>
              <a:t>	</a:t>
            </a:r>
            <a:r>
              <a:rPr sz="1875" i="1" spc="-30" dirty="0">
                <a:latin typeface="Calibri"/>
                <a:cs typeface="Calibri"/>
              </a:rPr>
              <a:t>t</a:t>
            </a:r>
            <a:r>
              <a:rPr sz="1875" i="1" spc="-4" dirty="0">
                <a:latin typeface="Calibri"/>
                <a:cs typeface="Calibri"/>
              </a:rPr>
              <a:t>o</a:t>
            </a:r>
            <a:r>
              <a:rPr sz="1875" i="1" dirty="0">
                <a:latin typeface="Calibri"/>
                <a:cs typeface="Calibri"/>
              </a:rPr>
              <a:t>	</a:t>
            </a:r>
            <a:r>
              <a:rPr sz="1875" i="1" spc="-4" dirty="0">
                <a:latin typeface="Calibri"/>
                <a:cs typeface="Calibri"/>
              </a:rPr>
              <a:t>the</a:t>
            </a:r>
            <a:r>
              <a:rPr sz="1875" i="1" dirty="0">
                <a:latin typeface="Calibri"/>
                <a:cs typeface="Calibri"/>
              </a:rPr>
              <a:t>	</a:t>
            </a:r>
            <a:r>
              <a:rPr sz="1875" i="1" spc="-4" dirty="0">
                <a:latin typeface="Calibri"/>
                <a:cs typeface="Calibri"/>
              </a:rPr>
              <a:t>[M]</a:t>
            </a:r>
            <a:endParaRPr sz="1875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139588" y="2807971"/>
            <a:ext cx="466725" cy="27555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725" i="1" spc="-11" dirty="0">
                <a:latin typeface="Calibri"/>
                <a:cs typeface="Calibri"/>
              </a:rPr>
              <a:t>store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735127" y="2807970"/>
            <a:ext cx="1402556" cy="113547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  <a:tabLst>
                <a:tab pos="640556" algn="l"/>
              </a:tabLst>
            </a:pPr>
            <a:r>
              <a:rPr sz="1725" i="1" spc="-4" dirty="0">
                <a:latin typeface="Calibri"/>
                <a:cs typeface="Calibri"/>
              </a:rPr>
              <a:t>went	</a:t>
            </a:r>
            <a:r>
              <a:rPr sz="1725" i="1" spc="-23" dirty="0">
                <a:latin typeface="Calibri"/>
                <a:cs typeface="Calibri"/>
              </a:rPr>
              <a:t>to</a:t>
            </a:r>
            <a:endParaRPr sz="1725">
              <a:latin typeface="Calibri"/>
              <a:cs typeface="Calibri"/>
            </a:endParaRPr>
          </a:p>
          <a:p>
            <a:pPr>
              <a:spcBef>
                <a:spcPts val="26"/>
              </a:spcBef>
            </a:pPr>
            <a:endParaRPr sz="1988">
              <a:latin typeface="Calibri"/>
              <a:cs typeface="Calibri"/>
            </a:endParaRPr>
          </a:p>
          <a:p>
            <a:pPr marL="401479" marR="3810" indent="-198120"/>
            <a:r>
              <a:rPr spc="49" dirty="0">
                <a:latin typeface="Calibri"/>
                <a:cs typeface="Calibri"/>
              </a:rPr>
              <a:t>T</a:t>
            </a:r>
            <a:r>
              <a:rPr spc="26" dirty="0">
                <a:latin typeface="Calibri"/>
                <a:cs typeface="Calibri"/>
              </a:rPr>
              <a:t>r</a:t>
            </a:r>
            <a:r>
              <a:rPr spc="23" dirty="0">
                <a:latin typeface="Calibri"/>
                <a:cs typeface="Calibri"/>
              </a:rPr>
              <a:t>ansfo</a:t>
            </a:r>
            <a:r>
              <a:rPr spc="8" dirty="0">
                <a:latin typeface="Calibri"/>
                <a:cs typeface="Calibri"/>
              </a:rPr>
              <a:t>rmer  </a:t>
            </a:r>
            <a:r>
              <a:rPr spc="30" dirty="0">
                <a:latin typeface="Calibri"/>
                <a:cs typeface="Calibri"/>
              </a:rPr>
              <a:t>Encoder</a:t>
            </a:r>
            <a:endParaRPr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052404" y="5725821"/>
            <a:ext cx="1376363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solidFill>
                  <a:srgbClr val="175E53"/>
                </a:solidFill>
                <a:latin typeface="Calibri"/>
                <a:cs typeface="Calibri"/>
              </a:rPr>
              <a:t>[</a:t>
            </a:r>
            <a:r>
              <a:rPr sz="135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Devlin et </a:t>
            </a:r>
            <a:r>
              <a:rPr sz="1350" u="sng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al.,</a:t>
            </a:r>
            <a:r>
              <a:rPr sz="1350" u="sng" spc="-30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35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2018</a:t>
            </a:r>
            <a:r>
              <a:rPr sz="1350" spc="-4" dirty="0">
                <a:solidFill>
                  <a:srgbClr val="175E53"/>
                </a:solidFill>
                <a:latin typeface="Calibri"/>
                <a:cs typeface="Calibri"/>
              </a:rPr>
              <a:t>]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317610" y="4658867"/>
            <a:ext cx="57150" cy="400050"/>
          </a:xfrm>
          <a:custGeom>
            <a:avLst/>
            <a:gdLst/>
            <a:ahLst/>
            <a:cxnLst/>
            <a:rect l="l" t="t" r="r" b="b"/>
            <a:pathLst>
              <a:path w="76200" h="533400">
                <a:moveTo>
                  <a:pt x="44450" y="63500"/>
                </a:moveTo>
                <a:lnTo>
                  <a:pt x="31750" y="63500"/>
                </a:lnTo>
                <a:lnTo>
                  <a:pt x="31750" y="533400"/>
                </a:lnTo>
                <a:lnTo>
                  <a:pt x="44450" y="533400"/>
                </a:lnTo>
                <a:lnTo>
                  <a:pt x="44450" y="63500"/>
                </a:lnTo>
                <a:close/>
              </a:path>
              <a:path w="76200" h="5334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5334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3" name="object 23"/>
          <p:cNvSpPr txBox="1"/>
          <p:nvPr/>
        </p:nvSpPr>
        <p:spPr>
          <a:xfrm>
            <a:off x="8036051" y="5163921"/>
            <a:ext cx="668655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dirty="0">
                <a:solidFill>
                  <a:srgbClr val="175E53"/>
                </a:solidFill>
                <a:latin typeface="Calibri"/>
                <a:cs typeface="Calibri"/>
              </a:rPr>
              <a:t>[Mas</a:t>
            </a:r>
            <a:r>
              <a:rPr sz="1350" spc="-49" dirty="0">
                <a:solidFill>
                  <a:srgbClr val="175E53"/>
                </a:solidFill>
                <a:latin typeface="Calibri"/>
                <a:cs typeface="Calibri"/>
              </a:rPr>
              <a:t>k</a:t>
            </a:r>
            <a:r>
              <a:rPr sz="1350" dirty="0">
                <a:solidFill>
                  <a:srgbClr val="175E53"/>
                </a:solidFill>
                <a:latin typeface="Calibri"/>
                <a:cs typeface="Calibri"/>
              </a:rPr>
              <a:t>e</a:t>
            </a:r>
            <a:r>
              <a:rPr sz="1350" spc="4" dirty="0">
                <a:solidFill>
                  <a:srgbClr val="175E53"/>
                </a:solidFill>
                <a:latin typeface="Calibri"/>
                <a:cs typeface="Calibri"/>
              </a:rPr>
              <a:t>d</a:t>
            </a:r>
            <a:r>
              <a:rPr sz="1350" dirty="0">
                <a:solidFill>
                  <a:srgbClr val="175E53"/>
                </a:solidFill>
                <a:latin typeface="Calibri"/>
                <a:cs typeface="Calibri"/>
              </a:rPr>
              <a:t>]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53983" y="5163921"/>
            <a:ext cx="75866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dirty="0">
                <a:solidFill>
                  <a:srgbClr val="175E53"/>
                </a:solidFill>
                <a:latin typeface="Calibri"/>
                <a:cs typeface="Calibri"/>
              </a:rPr>
              <a:t>[</a:t>
            </a:r>
            <a:r>
              <a:rPr sz="1350" spc="-34" dirty="0">
                <a:solidFill>
                  <a:srgbClr val="175E53"/>
                </a:solidFill>
                <a:latin typeface="Calibri"/>
                <a:cs typeface="Calibri"/>
              </a:rPr>
              <a:t>R</a:t>
            </a:r>
            <a:r>
              <a:rPr sz="1350" dirty="0">
                <a:solidFill>
                  <a:srgbClr val="175E53"/>
                </a:solidFill>
                <a:latin typeface="Calibri"/>
                <a:cs typeface="Calibri"/>
              </a:rPr>
              <a:t>e</a:t>
            </a:r>
            <a:r>
              <a:rPr sz="1350" spc="4" dirty="0">
                <a:solidFill>
                  <a:srgbClr val="175E53"/>
                </a:solidFill>
                <a:latin typeface="Calibri"/>
                <a:cs typeface="Calibri"/>
              </a:rPr>
              <a:t>p</a:t>
            </a:r>
            <a:r>
              <a:rPr sz="1350" spc="-4" dirty="0">
                <a:solidFill>
                  <a:srgbClr val="175E53"/>
                </a:solidFill>
                <a:latin typeface="Calibri"/>
                <a:cs typeface="Calibri"/>
              </a:rPr>
              <a:t>l</a:t>
            </a:r>
            <a:r>
              <a:rPr sz="1350" dirty="0">
                <a:solidFill>
                  <a:srgbClr val="175E53"/>
                </a:solidFill>
                <a:latin typeface="Calibri"/>
                <a:cs typeface="Calibri"/>
              </a:rPr>
              <a:t>aced]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569202" y="4658867"/>
            <a:ext cx="288131" cy="543878"/>
          </a:xfrm>
          <a:custGeom>
            <a:avLst/>
            <a:gdLst/>
            <a:ahLst/>
            <a:cxnLst/>
            <a:rect l="l" t="t" r="r" b="b"/>
            <a:pathLst>
              <a:path w="384175" h="725170">
                <a:moveTo>
                  <a:pt x="342868" y="64553"/>
                </a:moveTo>
                <a:lnTo>
                  <a:pt x="0" y="719112"/>
                </a:lnTo>
                <a:lnTo>
                  <a:pt x="11175" y="725004"/>
                </a:lnTo>
                <a:lnTo>
                  <a:pt x="354134" y="70461"/>
                </a:lnTo>
                <a:lnTo>
                  <a:pt x="342868" y="64553"/>
                </a:lnTo>
                <a:close/>
              </a:path>
              <a:path w="384175" h="725170">
                <a:moveTo>
                  <a:pt x="382887" y="53339"/>
                </a:moveTo>
                <a:lnTo>
                  <a:pt x="348742" y="53339"/>
                </a:lnTo>
                <a:lnTo>
                  <a:pt x="360045" y="59181"/>
                </a:lnTo>
                <a:lnTo>
                  <a:pt x="354134" y="70461"/>
                </a:lnTo>
                <a:lnTo>
                  <a:pt x="382270" y="85217"/>
                </a:lnTo>
                <a:lnTo>
                  <a:pt x="382887" y="53339"/>
                </a:lnTo>
                <a:close/>
              </a:path>
              <a:path w="384175" h="725170">
                <a:moveTo>
                  <a:pt x="348742" y="53339"/>
                </a:moveTo>
                <a:lnTo>
                  <a:pt x="342868" y="64553"/>
                </a:lnTo>
                <a:lnTo>
                  <a:pt x="354134" y="70461"/>
                </a:lnTo>
                <a:lnTo>
                  <a:pt x="360045" y="59181"/>
                </a:lnTo>
                <a:lnTo>
                  <a:pt x="348742" y="53339"/>
                </a:lnTo>
                <a:close/>
              </a:path>
              <a:path w="384175" h="725170">
                <a:moveTo>
                  <a:pt x="383921" y="0"/>
                </a:moveTo>
                <a:lnTo>
                  <a:pt x="314706" y="49783"/>
                </a:lnTo>
                <a:lnTo>
                  <a:pt x="342868" y="64553"/>
                </a:lnTo>
                <a:lnTo>
                  <a:pt x="348742" y="53339"/>
                </a:lnTo>
                <a:lnTo>
                  <a:pt x="382887" y="53339"/>
                </a:lnTo>
                <a:lnTo>
                  <a:pt x="38392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6" name="object 26"/>
          <p:cNvSpPr txBox="1"/>
          <p:nvPr/>
        </p:nvSpPr>
        <p:spPr>
          <a:xfrm>
            <a:off x="6903529" y="5163921"/>
            <a:ext cx="1023938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dirty="0">
                <a:solidFill>
                  <a:srgbClr val="175E53"/>
                </a:solidFill>
                <a:latin typeface="Calibri"/>
                <a:cs typeface="Calibri"/>
              </a:rPr>
              <a:t>[Not</a:t>
            </a:r>
            <a:r>
              <a:rPr sz="1350" spc="-53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350" spc="-4" dirty="0">
                <a:solidFill>
                  <a:srgbClr val="175E53"/>
                </a:solidFill>
                <a:latin typeface="Calibri"/>
                <a:cs typeface="Calibri"/>
              </a:rPr>
              <a:t>replaced]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409879" y="4658868"/>
            <a:ext cx="93345" cy="542449"/>
          </a:xfrm>
          <a:custGeom>
            <a:avLst/>
            <a:gdLst/>
            <a:ahLst/>
            <a:cxnLst/>
            <a:rect l="l" t="t" r="r" b="b"/>
            <a:pathLst>
              <a:path w="124459" h="723264">
                <a:moveTo>
                  <a:pt x="79972" y="74852"/>
                </a:moveTo>
                <a:lnTo>
                  <a:pt x="0" y="721283"/>
                </a:lnTo>
                <a:lnTo>
                  <a:pt x="12700" y="722845"/>
                </a:lnTo>
                <a:lnTo>
                  <a:pt x="92668" y="76410"/>
                </a:lnTo>
                <a:lnTo>
                  <a:pt x="79972" y="74852"/>
                </a:lnTo>
                <a:close/>
              </a:path>
              <a:path w="124459" h="723264">
                <a:moveTo>
                  <a:pt x="117687" y="62230"/>
                </a:moveTo>
                <a:lnTo>
                  <a:pt x="81533" y="62230"/>
                </a:lnTo>
                <a:lnTo>
                  <a:pt x="94233" y="63753"/>
                </a:lnTo>
                <a:lnTo>
                  <a:pt x="92668" y="76410"/>
                </a:lnTo>
                <a:lnTo>
                  <a:pt x="124078" y="80263"/>
                </a:lnTo>
                <a:lnTo>
                  <a:pt x="117687" y="62230"/>
                </a:lnTo>
                <a:close/>
              </a:path>
              <a:path w="124459" h="723264">
                <a:moveTo>
                  <a:pt x="81533" y="62230"/>
                </a:moveTo>
                <a:lnTo>
                  <a:pt x="79972" y="74852"/>
                </a:lnTo>
                <a:lnTo>
                  <a:pt x="92668" y="76410"/>
                </a:lnTo>
                <a:lnTo>
                  <a:pt x="94233" y="63753"/>
                </a:lnTo>
                <a:lnTo>
                  <a:pt x="81533" y="62230"/>
                </a:lnTo>
                <a:close/>
              </a:path>
              <a:path w="124459" h="723264">
                <a:moveTo>
                  <a:pt x="95630" y="0"/>
                </a:moveTo>
                <a:lnTo>
                  <a:pt x="48513" y="70993"/>
                </a:lnTo>
                <a:lnTo>
                  <a:pt x="79972" y="74852"/>
                </a:lnTo>
                <a:lnTo>
                  <a:pt x="81533" y="62230"/>
                </a:lnTo>
                <a:lnTo>
                  <a:pt x="117687" y="62230"/>
                </a:lnTo>
                <a:lnTo>
                  <a:pt x="956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8379A6-2AAF-4298-B176-6FF3F2C2C89C}"/>
              </a:ext>
            </a:extLst>
          </p:cNvPr>
          <p:cNvSpPr txBox="1"/>
          <p:nvPr/>
        </p:nvSpPr>
        <p:spPr>
          <a:xfrm>
            <a:off x="0" y="6581001"/>
            <a:ext cx="930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Hewitt</a:t>
            </a:r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F0799F42-4198-4000-89F4-B99822497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984885"/>
          </a:xfrm>
        </p:spPr>
        <p:txBody>
          <a:bodyPr/>
          <a:lstStyle/>
          <a:p>
            <a:r>
              <a:rPr lang="en-US" sz="3200" b="0" dirty="0">
                <a:latin typeface="Calibri"/>
                <a:cs typeface="Calibri"/>
              </a:rPr>
              <a:t>BERT: </a:t>
            </a:r>
            <a:r>
              <a:rPr lang="en-US" sz="3200" b="0" spc="-4" dirty="0">
                <a:latin typeface="Calibri"/>
                <a:cs typeface="Calibri"/>
              </a:rPr>
              <a:t>Bidirectional Encoder Representations from</a:t>
            </a:r>
            <a:r>
              <a:rPr lang="en-US" sz="3200" b="0" spc="45" dirty="0">
                <a:latin typeface="Calibri"/>
                <a:cs typeface="Calibri"/>
              </a:rPr>
              <a:t> </a:t>
            </a:r>
            <a:r>
              <a:rPr lang="en-US" sz="3200" b="0" spc="-4" dirty="0" err="1">
                <a:latin typeface="Calibri"/>
                <a:cs typeface="Calibri"/>
              </a:rPr>
              <a:t>Tranformers</a:t>
            </a:r>
            <a:endParaRPr lang="en-US" dirty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3540" y="1371600"/>
            <a:ext cx="8191500" cy="70519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ct val="100800"/>
              </a:lnSpc>
              <a:spcBef>
                <a:spcPts val="7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Mask out </a:t>
            </a:r>
            <a:r>
              <a:rPr kumimoji="0" sz="2000" b="0" i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k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% of the input words, and then predict the  masked words</a:t>
            </a:r>
          </a:p>
          <a:p>
            <a:pPr marL="6985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rgbClr val="3A87FF"/>
              </a:buClr>
              <a:buSzTx/>
              <a:buFont typeface="Times New Roman"/>
              <a:buChar char="•"/>
              <a:tabLst>
                <a:tab pos="698500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They always use </a:t>
            </a:r>
            <a:r>
              <a:rPr kumimoji="0" sz="2000" b="0" i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k 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= 15%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94962" y="2709163"/>
            <a:ext cx="896702" cy="785471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store</a:t>
            </a:r>
          </a:p>
          <a:p>
            <a:pPr marL="46355" marR="0" lvl="0" indent="0" algn="ctr" defTabSz="914400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↑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336396" y="2709163"/>
            <a:ext cx="1487192" cy="785471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7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gallon</a:t>
            </a:r>
          </a:p>
          <a:p>
            <a:pPr marL="33020" marR="0" lvl="0" indent="0" algn="ctr" defTabSz="914400" rtl="0" eaLnBrk="1" fontAlgn="auto" latinLnBrk="0" hangingPunct="1">
              <a:lnSpc>
                <a:spcPct val="100000"/>
              </a:lnSpc>
              <a:spcBef>
                <a:spcPts val="6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↑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83540" y="3666235"/>
            <a:ext cx="8288512" cy="1505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36319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man went to the [MASK] to buy a [MASK] of milk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2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Too little masking: Too expensive to train</a:t>
            </a: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2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Too much masking: Not enough context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0CB112-A37D-4E37-BEFD-9C08C5A35B69}"/>
              </a:ext>
            </a:extLst>
          </p:cNvPr>
          <p:cNvSpPr txBox="1"/>
          <p:nvPr/>
        </p:nvSpPr>
        <p:spPr>
          <a:xfrm>
            <a:off x="0" y="6581001"/>
            <a:ext cx="1503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Christopher Manning</a:t>
            </a:r>
          </a:p>
        </p:txBody>
      </p:sp>
      <p:sp>
        <p:nvSpPr>
          <p:cNvPr id="11" name="Title 28">
            <a:extLst>
              <a:ext uri="{FF2B5EF4-FFF2-40B4-BE49-F238E27FC236}">
                <a16:creationId xmlns:a16="http://schemas.microsoft.com/office/drawing/2014/main" id="{40A4A518-7A84-4C55-A77E-9F5C39CE0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984885"/>
          </a:xfrm>
        </p:spPr>
        <p:txBody>
          <a:bodyPr/>
          <a:lstStyle/>
          <a:p>
            <a:r>
              <a:rPr lang="en-US" sz="3200" b="0" dirty="0">
                <a:latin typeface="Calibri"/>
                <a:cs typeface="Calibri"/>
              </a:rPr>
              <a:t>BERT: </a:t>
            </a:r>
            <a:r>
              <a:rPr lang="en-US" sz="3200" b="0" spc="-4" dirty="0">
                <a:latin typeface="Calibri"/>
                <a:cs typeface="Calibri"/>
              </a:rPr>
              <a:t>Bidirectional Encoder Representations from</a:t>
            </a:r>
            <a:r>
              <a:rPr lang="en-US" sz="3200" b="0" spc="45" dirty="0">
                <a:latin typeface="Calibri"/>
                <a:cs typeface="Calibri"/>
              </a:rPr>
              <a:t> </a:t>
            </a:r>
            <a:r>
              <a:rPr lang="en-US" sz="3200" b="0" spc="-4" dirty="0" err="1">
                <a:latin typeface="Calibri"/>
                <a:cs typeface="Calibri"/>
              </a:rPr>
              <a:t>Tranformers</a:t>
            </a:r>
            <a:endParaRPr lang="en-US" dirty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3540" y="1371600"/>
            <a:ext cx="7895590" cy="12465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55600" marR="5080" lvl="0" indent="-342900" algn="l" defTabSz="914400" rtl="0" eaLnBrk="1" fontAlgn="auto" latinLnBrk="0" hangingPunct="1">
              <a:lnSpc>
                <a:spcPct val="100800"/>
              </a:lnSpc>
              <a:spcBef>
                <a:spcPts val="7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lang="en-US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Additional task: Next sentence prediction</a:t>
            </a:r>
          </a:p>
          <a:p>
            <a:pPr marL="355600" marR="5080" lvl="0" indent="-342900" algn="l" defTabSz="914400" rtl="0" eaLnBrk="1" fontAlgn="auto" latinLnBrk="0" hangingPunct="1">
              <a:lnSpc>
                <a:spcPct val="100800"/>
              </a:lnSpc>
              <a:spcBef>
                <a:spcPts val="75"/>
              </a:spcBef>
              <a:spcAft>
                <a:spcPts val="0"/>
              </a:spcAft>
              <a:buClr>
                <a:srgbClr val="CC0000"/>
              </a:buClr>
              <a:buSzTx/>
              <a:buFont typeface="Times New Roman"/>
              <a:buChar char="•"/>
              <a:tabLst>
                <a:tab pos="354965" algn="l"/>
                <a:tab pos="355600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learn </a:t>
            </a:r>
            <a:r>
              <a:rPr kumimoji="0" sz="2000" b="0" i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relationships 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between sentences, predict whether  Sentence B is actual sentence that proceeds Sentence A, or a  random sentence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71BE87-0910-49AD-81E4-A8B6353E53D0}"/>
              </a:ext>
            </a:extLst>
          </p:cNvPr>
          <p:cNvSpPr txBox="1"/>
          <p:nvPr/>
        </p:nvSpPr>
        <p:spPr>
          <a:xfrm>
            <a:off x="0" y="6581001"/>
            <a:ext cx="24063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from Christopher Manning</a:t>
            </a:r>
          </a:p>
        </p:txBody>
      </p:sp>
      <p:sp>
        <p:nvSpPr>
          <p:cNvPr id="8" name="Title 28">
            <a:extLst>
              <a:ext uri="{FF2B5EF4-FFF2-40B4-BE49-F238E27FC236}">
                <a16:creationId xmlns:a16="http://schemas.microsoft.com/office/drawing/2014/main" id="{7AE08CBB-D0B7-4BC0-A24A-C72EA371F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984885"/>
          </a:xfrm>
        </p:spPr>
        <p:txBody>
          <a:bodyPr/>
          <a:lstStyle/>
          <a:p>
            <a:r>
              <a:rPr lang="en-US" sz="3200" b="0" dirty="0">
                <a:latin typeface="Calibri"/>
                <a:cs typeface="Calibri"/>
              </a:rPr>
              <a:t>BERT: </a:t>
            </a:r>
            <a:r>
              <a:rPr lang="en-US" sz="3200" b="0" spc="-4" dirty="0">
                <a:latin typeface="Calibri"/>
                <a:cs typeface="Calibri"/>
              </a:rPr>
              <a:t>Bidirectional Encoder Representations from</a:t>
            </a:r>
            <a:r>
              <a:rPr lang="en-US" sz="3200" b="0" spc="45" dirty="0">
                <a:latin typeface="Calibri"/>
                <a:cs typeface="Calibri"/>
              </a:rPr>
              <a:t> </a:t>
            </a:r>
            <a:r>
              <a:rPr lang="en-US" sz="3200" b="0" spc="-4" dirty="0" err="1">
                <a:latin typeface="Calibri"/>
                <a:cs typeface="Calibri"/>
              </a:rPr>
              <a:t>Tranformers</a:t>
            </a:r>
            <a:endParaRPr lang="en-US" dirty="0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D5E5C430-78C9-48E0-B87A-BC010379380F}"/>
              </a:ext>
            </a:extLst>
          </p:cNvPr>
          <p:cNvSpPr/>
          <p:nvPr/>
        </p:nvSpPr>
        <p:spPr>
          <a:xfrm>
            <a:off x="2477770" y="3115032"/>
            <a:ext cx="4572000" cy="1115568"/>
          </a:xfrm>
          <a:prstGeom prst="rect">
            <a:avLst/>
          </a:prstGeom>
          <a:blipFill>
            <a:blip r:embed="rId2" cstate="print"/>
            <a:stretch>
              <a:fillRect r="-100000"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114A3AAD-9377-4DFB-9A46-F7BF0C7C0D11}"/>
              </a:ext>
            </a:extLst>
          </p:cNvPr>
          <p:cNvSpPr/>
          <p:nvPr/>
        </p:nvSpPr>
        <p:spPr>
          <a:xfrm>
            <a:off x="2251527" y="4565309"/>
            <a:ext cx="4396125" cy="1115568"/>
          </a:xfrm>
          <a:prstGeom prst="rect">
            <a:avLst/>
          </a:prstGeom>
          <a:blipFill>
            <a:blip r:embed="rId2" cstate="print"/>
            <a:stretch>
              <a:fillRect l="-108001"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63779" y="1371600"/>
            <a:ext cx="6932771" cy="62565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66700" indent="-257175">
              <a:spcBef>
                <a:spcPts val="79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6700" algn="l"/>
              </a:tabLst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pretraining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input to BERT was two 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separate contiguous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chunks 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z="2000" spc="53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text: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3779" y="4621206"/>
            <a:ext cx="8375091" cy="94625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66700" indent="-257175">
              <a:spcBef>
                <a:spcPts val="79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6700" algn="l"/>
              </a:tabLs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 addition to masked input reconstruction,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BERT was trained to predict whether one chunk 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follows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other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US" sz="2000" spc="38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randomly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sampled.</a:t>
            </a:r>
            <a:endParaRPr lang="en-US" sz="2000" spc="-4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57175">
              <a:spcBef>
                <a:spcPts val="79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6700" algn="l"/>
              </a:tabLst>
            </a:pP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Later work has argued 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this “next sentence prediction” </a:t>
            </a:r>
            <a:r>
              <a:rPr sz="20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sz="2000" spc="-4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sz="2000" spc="-19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000" spc="-8" dirty="0">
                <a:latin typeface="Arial" panose="020B0604020202020204" pitchFamily="34" charset="0"/>
                <a:cs typeface="Arial" panose="020B0604020202020204" pitchFamily="34" charset="0"/>
              </a:rPr>
              <a:t>necessary.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73761" y="6133861"/>
            <a:ext cx="2476024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solidFill>
                  <a:srgbClr val="175E53"/>
                </a:solidFill>
                <a:latin typeface="Calibri"/>
                <a:cs typeface="Calibri"/>
              </a:rPr>
              <a:t>[</a:t>
            </a:r>
            <a:r>
              <a:rPr sz="135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Devlin et </a:t>
            </a:r>
            <a:r>
              <a:rPr sz="1350" u="sng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al., </a:t>
            </a:r>
            <a:r>
              <a:rPr sz="135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2018</a:t>
            </a:r>
            <a:r>
              <a:rPr sz="1350" spc="-4" dirty="0">
                <a:solidFill>
                  <a:srgbClr val="175E53"/>
                </a:solidFill>
                <a:latin typeface="Calibri"/>
                <a:cs typeface="Calibri"/>
              </a:rPr>
              <a:t>, </a:t>
            </a:r>
            <a:r>
              <a:rPr sz="135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Liu et al.,</a:t>
            </a:r>
            <a:r>
              <a:rPr sz="1350" u="sng" spc="8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350" u="sng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2019</a:t>
            </a:r>
            <a:r>
              <a:rPr sz="1350" dirty="0">
                <a:solidFill>
                  <a:srgbClr val="175E53"/>
                </a:solidFill>
                <a:latin typeface="Calibri"/>
                <a:cs typeface="Calibri"/>
              </a:rPr>
              <a:t>]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56719" y="2382761"/>
            <a:ext cx="6301160" cy="18286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6E220F-16D9-49CF-B628-3210B8E68125}"/>
              </a:ext>
            </a:extLst>
          </p:cNvPr>
          <p:cNvSpPr txBox="1"/>
          <p:nvPr/>
        </p:nvSpPr>
        <p:spPr>
          <a:xfrm>
            <a:off x="0" y="6581001"/>
            <a:ext cx="18327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Adapted from John Hewitt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9C05D1E-F45C-4EEA-9172-B7AA7D279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984885"/>
          </a:xfrm>
        </p:spPr>
        <p:txBody>
          <a:bodyPr/>
          <a:lstStyle/>
          <a:p>
            <a:r>
              <a:rPr lang="en-US" sz="3200" b="0" dirty="0">
                <a:latin typeface="Calibri"/>
                <a:cs typeface="Calibri"/>
              </a:rPr>
              <a:t>BERT: </a:t>
            </a:r>
            <a:r>
              <a:rPr lang="en-US" sz="3200" b="0" spc="-4" dirty="0">
                <a:latin typeface="Calibri"/>
                <a:cs typeface="Calibri"/>
              </a:rPr>
              <a:t>Bidirectional Encoder Representations from</a:t>
            </a:r>
            <a:r>
              <a:rPr lang="en-US" sz="3200" b="0" spc="45" dirty="0">
                <a:latin typeface="Calibri"/>
                <a:cs typeface="Calibri"/>
              </a:rPr>
              <a:t> </a:t>
            </a:r>
            <a:r>
              <a:rPr lang="en-US" sz="3200" b="0" spc="-4" dirty="0" err="1">
                <a:latin typeface="Calibri"/>
                <a:cs typeface="Calibri"/>
              </a:rPr>
              <a:t>Tranformers</a:t>
            </a:r>
            <a:endParaRPr lang="en-US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93051FD-93FF-46A2-AC17-882DD9EE7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984885"/>
          </a:xfrm>
        </p:spPr>
        <p:txBody>
          <a:bodyPr/>
          <a:lstStyle/>
          <a:p>
            <a:r>
              <a:rPr lang="en-US" sz="3200" b="0" dirty="0">
                <a:latin typeface="Calibri"/>
                <a:cs typeface="Calibri"/>
              </a:rPr>
              <a:t>BERT: </a:t>
            </a:r>
            <a:r>
              <a:rPr lang="en-US" sz="3200" b="0" spc="-4" dirty="0">
                <a:latin typeface="Calibri"/>
                <a:cs typeface="Calibri"/>
              </a:rPr>
              <a:t>Bidirectional Encoder Representations from</a:t>
            </a:r>
            <a:r>
              <a:rPr lang="en-US" sz="3200" b="0" spc="45" dirty="0">
                <a:latin typeface="Calibri"/>
                <a:cs typeface="Calibri"/>
              </a:rPr>
              <a:t> </a:t>
            </a:r>
            <a:r>
              <a:rPr lang="en-US" sz="3200" b="0" spc="-4" dirty="0" err="1">
                <a:latin typeface="Calibri"/>
                <a:cs typeface="Calibri"/>
              </a:rPr>
              <a:t>Tranformers</a:t>
            </a:r>
            <a:endParaRPr lang="en-US" dirty="0"/>
          </a:p>
        </p:txBody>
      </p:sp>
      <p:sp>
        <p:nvSpPr>
          <p:cNvPr id="5" name="object 5"/>
          <p:cNvSpPr txBox="1"/>
          <p:nvPr/>
        </p:nvSpPr>
        <p:spPr>
          <a:xfrm>
            <a:off x="7223569" y="5781027"/>
            <a:ext cx="1376363" cy="180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358"/>
              </a:lnSpc>
            </a:pPr>
            <a:r>
              <a:rPr sz="1350" spc="-4" dirty="0">
                <a:solidFill>
                  <a:srgbClr val="175E53"/>
                </a:solidFill>
                <a:latin typeface="Calibri"/>
                <a:cs typeface="Calibri"/>
              </a:rPr>
              <a:t>[</a:t>
            </a:r>
            <a:r>
              <a:rPr sz="135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Devlin et </a:t>
            </a:r>
            <a:r>
              <a:rPr sz="1350" u="sng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al.,</a:t>
            </a:r>
            <a:r>
              <a:rPr sz="1350" u="sng" spc="-3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35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2018</a:t>
            </a:r>
            <a:r>
              <a:rPr sz="1350" spc="-4" dirty="0">
                <a:solidFill>
                  <a:srgbClr val="175E53"/>
                </a:solidFill>
                <a:latin typeface="Calibri"/>
                <a:cs typeface="Calibri"/>
              </a:rPr>
              <a:t>]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3779" y="1672475"/>
            <a:ext cx="8665921" cy="4104650"/>
          </a:xfrm>
          <a:prstGeom prst="rect">
            <a:avLst/>
          </a:prstGeom>
        </p:spPr>
        <p:txBody>
          <a:bodyPr vert="horz" wrap="square" lIns="0" tIns="61913" rIns="0" bIns="0" rtlCol="0">
            <a:spAutoFit/>
          </a:bodyPr>
          <a:lstStyle/>
          <a:p>
            <a:pPr marL="9525">
              <a:spcBef>
                <a:spcPts val="488"/>
              </a:spcBef>
            </a:pPr>
            <a:r>
              <a:rPr sz="2000" spc="-4" dirty="0">
                <a:latin typeface="Calibri"/>
                <a:cs typeface="Calibri"/>
              </a:rPr>
              <a:t>Details </a:t>
            </a:r>
            <a:r>
              <a:rPr sz="2000" dirty="0">
                <a:latin typeface="Calibri"/>
                <a:cs typeface="Calibri"/>
              </a:rPr>
              <a:t>about</a:t>
            </a:r>
            <a:r>
              <a:rPr sz="2000" spc="-8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BERT</a:t>
            </a:r>
          </a:p>
          <a:p>
            <a:pPr marL="266700" indent="-257175">
              <a:spcBef>
                <a:spcPts val="413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6700" algn="l"/>
              </a:tabLst>
            </a:pPr>
            <a:r>
              <a:rPr sz="2000" spc="-4" dirty="0">
                <a:latin typeface="Calibri"/>
                <a:cs typeface="Calibri"/>
              </a:rPr>
              <a:t>Two models </a:t>
            </a:r>
            <a:r>
              <a:rPr sz="2000" dirty="0">
                <a:latin typeface="Calibri"/>
                <a:cs typeface="Calibri"/>
              </a:rPr>
              <a:t>were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released:</a:t>
            </a:r>
          </a:p>
          <a:p>
            <a:pPr marL="523875" lvl="1" indent="-171926">
              <a:spcBef>
                <a:spcPts val="394"/>
              </a:spcBef>
              <a:buClr>
                <a:srgbClr val="007B92"/>
              </a:buClr>
              <a:buFont typeface="Times New Roman"/>
              <a:buChar char="•"/>
              <a:tabLst>
                <a:tab pos="523399" algn="l"/>
                <a:tab pos="523875" algn="l"/>
              </a:tabLst>
            </a:pPr>
            <a:r>
              <a:rPr spc="-4" dirty="0">
                <a:latin typeface="Calibri"/>
                <a:cs typeface="Calibri"/>
              </a:rPr>
              <a:t>BERT-base: </a:t>
            </a:r>
            <a:r>
              <a:rPr dirty="0">
                <a:latin typeface="Calibri"/>
                <a:cs typeface="Calibri"/>
              </a:rPr>
              <a:t>12 </a:t>
            </a:r>
            <a:r>
              <a:rPr spc="-4" dirty="0">
                <a:latin typeface="Calibri"/>
                <a:cs typeface="Calibri"/>
              </a:rPr>
              <a:t>layers, </a:t>
            </a:r>
            <a:r>
              <a:rPr dirty="0">
                <a:latin typeface="Calibri"/>
                <a:cs typeface="Calibri"/>
              </a:rPr>
              <a:t>768-dim </a:t>
            </a:r>
            <a:r>
              <a:rPr spc="-4" dirty="0">
                <a:latin typeface="Calibri"/>
                <a:cs typeface="Calibri"/>
              </a:rPr>
              <a:t>hidden states, </a:t>
            </a:r>
            <a:r>
              <a:rPr dirty="0">
                <a:latin typeface="Calibri"/>
                <a:cs typeface="Calibri"/>
              </a:rPr>
              <a:t>12 attention </a:t>
            </a:r>
            <a:r>
              <a:rPr spc="-4" dirty="0">
                <a:latin typeface="Calibri"/>
                <a:cs typeface="Calibri"/>
              </a:rPr>
              <a:t>heads, </a:t>
            </a:r>
            <a:r>
              <a:rPr dirty="0">
                <a:latin typeface="Calibri"/>
                <a:cs typeface="Calibri"/>
              </a:rPr>
              <a:t>110 </a:t>
            </a:r>
            <a:r>
              <a:rPr spc="-4" dirty="0">
                <a:latin typeface="Calibri"/>
                <a:cs typeface="Calibri"/>
              </a:rPr>
              <a:t>million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params.</a:t>
            </a:r>
            <a:endParaRPr dirty="0">
              <a:latin typeface="Calibri"/>
              <a:cs typeface="Calibri"/>
            </a:endParaRPr>
          </a:p>
          <a:p>
            <a:pPr marL="523875" lvl="1" indent="-171926">
              <a:spcBef>
                <a:spcPts val="382"/>
              </a:spcBef>
              <a:buClr>
                <a:srgbClr val="007B92"/>
              </a:buClr>
              <a:buFont typeface="Times New Roman"/>
              <a:buChar char="•"/>
              <a:tabLst>
                <a:tab pos="523399" algn="l"/>
                <a:tab pos="523875" algn="l"/>
              </a:tabLst>
            </a:pPr>
            <a:r>
              <a:rPr spc="-4" dirty="0">
                <a:latin typeface="Calibri"/>
                <a:cs typeface="Calibri"/>
              </a:rPr>
              <a:t>BERT-large: </a:t>
            </a:r>
            <a:r>
              <a:rPr dirty="0">
                <a:latin typeface="Calibri"/>
                <a:cs typeface="Calibri"/>
              </a:rPr>
              <a:t>24 </a:t>
            </a:r>
            <a:r>
              <a:rPr spc="-4" dirty="0">
                <a:latin typeface="Calibri"/>
                <a:cs typeface="Calibri"/>
              </a:rPr>
              <a:t>layers, </a:t>
            </a:r>
            <a:r>
              <a:rPr dirty="0">
                <a:latin typeface="Calibri"/>
                <a:cs typeface="Calibri"/>
              </a:rPr>
              <a:t>1024-dim </a:t>
            </a:r>
            <a:r>
              <a:rPr spc="-4" dirty="0">
                <a:latin typeface="Calibri"/>
                <a:cs typeface="Calibri"/>
              </a:rPr>
              <a:t>hidden states, </a:t>
            </a:r>
            <a:r>
              <a:rPr dirty="0">
                <a:latin typeface="Calibri"/>
                <a:cs typeface="Calibri"/>
              </a:rPr>
              <a:t>16 attention </a:t>
            </a:r>
            <a:r>
              <a:rPr spc="-4" dirty="0">
                <a:latin typeface="Calibri"/>
                <a:cs typeface="Calibri"/>
              </a:rPr>
              <a:t>heads, </a:t>
            </a:r>
            <a:r>
              <a:rPr dirty="0">
                <a:latin typeface="Calibri"/>
                <a:cs typeface="Calibri"/>
              </a:rPr>
              <a:t>340 </a:t>
            </a:r>
            <a:r>
              <a:rPr spc="-4" dirty="0">
                <a:latin typeface="Calibri"/>
                <a:cs typeface="Calibri"/>
              </a:rPr>
              <a:t>million</a:t>
            </a:r>
            <a:r>
              <a:rPr spc="8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params.</a:t>
            </a:r>
            <a:endParaRPr dirty="0">
              <a:latin typeface="Calibri"/>
              <a:cs typeface="Calibri"/>
            </a:endParaRPr>
          </a:p>
          <a:p>
            <a:pPr marL="266700" indent="-257175">
              <a:spcBef>
                <a:spcPts val="398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6700" algn="l"/>
              </a:tabLst>
            </a:pPr>
            <a:r>
              <a:rPr sz="2000" spc="-4" dirty="0">
                <a:latin typeface="Calibri"/>
                <a:cs typeface="Calibri"/>
              </a:rPr>
              <a:t>Trained</a:t>
            </a:r>
            <a:r>
              <a:rPr sz="2000" spc="-8" dirty="0">
                <a:latin typeface="Calibri"/>
                <a:cs typeface="Calibri"/>
              </a:rPr>
              <a:t> </a:t>
            </a:r>
            <a:r>
              <a:rPr sz="2000" spc="-4" dirty="0">
                <a:latin typeface="Calibri"/>
                <a:cs typeface="Calibri"/>
              </a:rPr>
              <a:t>on:</a:t>
            </a:r>
            <a:endParaRPr sz="2000" dirty="0">
              <a:latin typeface="Calibri"/>
              <a:cs typeface="Calibri"/>
            </a:endParaRPr>
          </a:p>
          <a:p>
            <a:pPr marL="523875" lvl="1" indent="-171926">
              <a:spcBef>
                <a:spcPts val="394"/>
              </a:spcBef>
              <a:buClr>
                <a:srgbClr val="007B92"/>
              </a:buClr>
              <a:buFont typeface="Times New Roman"/>
              <a:buChar char="•"/>
              <a:tabLst>
                <a:tab pos="523399" algn="l"/>
                <a:tab pos="523875" algn="l"/>
              </a:tabLst>
            </a:pPr>
            <a:r>
              <a:rPr dirty="0">
                <a:latin typeface="Calibri"/>
                <a:cs typeface="Calibri"/>
              </a:rPr>
              <a:t>BooksCorpus </a:t>
            </a:r>
            <a:r>
              <a:rPr spc="-4" dirty="0">
                <a:latin typeface="Calibri"/>
                <a:cs typeface="Calibri"/>
              </a:rPr>
              <a:t>(800 million</a:t>
            </a:r>
            <a:r>
              <a:rPr spc="23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words)</a:t>
            </a:r>
            <a:endParaRPr dirty="0">
              <a:latin typeface="Calibri"/>
              <a:cs typeface="Calibri"/>
            </a:endParaRPr>
          </a:p>
          <a:p>
            <a:pPr marL="523875" lvl="1" indent="-171926">
              <a:spcBef>
                <a:spcPts val="379"/>
              </a:spcBef>
              <a:buClr>
                <a:srgbClr val="007B92"/>
              </a:buClr>
              <a:buFont typeface="Times New Roman"/>
              <a:buChar char="•"/>
              <a:tabLst>
                <a:tab pos="523399" algn="l"/>
                <a:tab pos="523875" algn="l"/>
              </a:tabLst>
            </a:pPr>
            <a:r>
              <a:rPr spc="-4" dirty="0">
                <a:latin typeface="Calibri"/>
                <a:cs typeface="Calibri"/>
              </a:rPr>
              <a:t>English </a:t>
            </a:r>
            <a:r>
              <a:rPr dirty="0">
                <a:latin typeface="Calibri"/>
                <a:cs typeface="Calibri"/>
              </a:rPr>
              <a:t>Wikipedia (2,500 </a:t>
            </a:r>
            <a:r>
              <a:rPr spc="-4" dirty="0">
                <a:latin typeface="Calibri"/>
                <a:cs typeface="Calibri"/>
              </a:rPr>
              <a:t>million</a:t>
            </a:r>
            <a:r>
              <a:rPr spc="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words)</a:t>
            </a:r>
          </a:p>
          <a:p>
            <a:pPr marL="266700" indent="-257175">
              <a:spcBef>
                <a:spcPts val="398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6700" algn="l"/>
              </a:tabLst>
            </a:pPr>
            <a:r>
              <a:rPr sz="2000" dirty="0">
                <a:latin typeface="Calibri"/>
                <a:cs typeface="Calibri"/>
              </a:rPr>
              <a:t>Pretraining </a:t>
            </a:r>
            <a:r>
              <a:rPr sz="2000" spc="-4" dirty="0">
                <a:latin typeface="Calibri"/>
                <a:cs typeface="Calibri"/>
              </a:rPr>
              <a:t>is </a:t>
            </a:r>
            <a:r>
              <a:rPr sz="2000" dirty="0">
                <a:latin typeface="Calibri"/>
                <a:cs typeface="Calibri"/>
              </a:rPr>
              <a:t>expensive and impractical </a:t>
            </a:r>
            <a:r>
              <a:rPr sz="2000" spc="-4" dirty="0">
                <a:latin typeface="Calibri"/>
                <a:cs typeface="Calibri"/>
              </a:rPr>
              <a:t>on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4" dirty="0">
                <a:latin typeface="Calibri"/>
                <a:cs typeface="Calibri"/>
              </a:rPr>
              <a:t>single GPU.</a:t>
            </a:r>
            <a:endParaRPr sz="2000" dirty="0">
              <a:latin typeface="Calibri"/>
              <a:cs typeface="Calibri"/>
            </a:endParaRPr>
          </a:p>
          <a:p>
            <a:pPr marL="523875" lvl="1" indent="-171926">
              <a:spcBef>
                <a:spcPts val="394"/>
              </a:spcBef>
              <a:buClr>
                <a:srgbClr val="007B92"/>
              </a:buClr>
              <a:buFont typeface="Times New Roman"/>
              <a:buChar char="•"/>
              <a:tabLst>
                <a:tab pos="523399" algn="l"/>
                <a:tab pos="523875" algn="l"/>
              </a:tabLst>
            </a:pPr>
            <a:r>
              <a:rPr dirty="0">
                <a:latin typeface="Calibri"/>
                <a:cs typeface="Calibri"/>
              </a:rPr>
              <a:t>BERT was pretrained with 64 </a:t>
            </a:r>
            <a:r>
              <a:rPr spc="-4" dirty="0">
                <a:latin typeface="Calibri"/>
                <a:cs typeface="Calibri"/>
              </a:rPr>
              <a:t>TPU </a:t>
            </a:r>
            <a:r>
              <a:rPr dirty="0">
                <a:latin typeface="Calibri"/>
                <a:cs typeface="Calibri"/>
              </a:rPr>
              <a:t>chips </a:t>
            </a:r>
            <a:r>
              <a:rPr spc="-4" dirty="0">
                <a:latin typeface="Calibri"/>
                <a:cs typeface="Calibri"/>
              </a:rPr>
              <a:t>for </a:t>
            </a:r>
            <a:r>
              <a:rPr dirty="0">
                <a:latin typeface="Calibri"/>
                <a:cs typeface="Calibri"/>
              </a:rPr>
              <a:t>a total </a:t>
            </a:r>
            <a:r>
              <a:rPr spc="-4" dirty="0">
                <a:latin typeface="Calibri"/>
                <a:cs typeface="Calibri"/>
              </a:rPr>
              <a:t>of </a:t>
            </a:r>
            <a:r>
              <a:rPr dirty="0">
                <a:latin typeface="Calibri"/>
                <a:cs typeface="Calibri"/>
              </a:rPr>
              <a:t>4</a:t>
            </a:r>
            <a:r>
              <a:rPr spc="-11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days.</a:t>
            </a:r>
          </a:p>
          <a:p>
            <a:pPr marL="523875" lvl="1" indent="-171926">
              <a:spcBef>
                <a:spcPts val="379"/>
              </a:spcBef>
              <a:buClr>
                <a:srgbClr val="007B92"/>
              </a:buClr>
              <a:buFont typeface="Times New Roman"/>
              <a:buChar char="•"/>
              <a:tabLst>
                <a:tab pos="523399" algn="l"/>
                <a:tab pos="523875" algn="l"/>
              </a:tabLst>
            </a:pPr>
            <a:r>
              <a:rPr spc="-4" dirty="0">
                <a:latin typeface="Calibri"/>
                <a:cs typeface="Calibri"/>
              </a:rPr>
              <a:t>(TPUs </a:t>
            </a:r>
            <a:r>
              <a:rPr dirty="0">
                <a:latin typeface="Calibri"/>
                <a:cs typeface="Calibri"/>
              </a:rPr>
              <a:t>are </a:t>
            </a:r>
            <a:r>
              <a:rPr spc="-4" dirty="0">
                <a:latin typeface="Calibri"/>
                <a:cs typeface="Calibri"/>
              </a:rPr>
              <a:t>special </a:t>
            </a:r>
            <a:r>
              <a:rPr dirty="0">
                <a:latin typeface="Calibri"/>
                <a:cs typeface="Calibri"/>
              </a:rPr>
              <a:t>tensor </a:t>
            </a:r>
            <a:r>
              <a:rPr spc="-4" dirty="0">
                <a:latin typeface="Calibri"/>
                <a:cs typeface="Calibri"/>
              </a:rPr>
              <a:t>operation </a:t>
            </a:r>
            <a:r>
              <a:rPr dirty="0">
                <a:latin typeface="Calibri"/>
                <a:cs typeface="Calibri"/>
              </a:rPr>
              <a:t>acceleration</a:t>
            </a:r>
            <a:r>
              <a:rPr spc="56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hardware)</a:t>
            </a:r>
          </a:p>
          <a:p>
            <a:pPr marL="266700" indent="-257175">
              <a:spcBef>
                <a:spcPts val="401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6700" algn="l"/>
              </a:tabLst>
            </a:pPr>
            <a:r>
              <a:rPr sz="2000" spc="-4" dirty="0">
                <a:latin typeface="Calibri"/>
                <a:cs typeface="Calibri"/>
              </a:rPr>
              <a:t>Finetuning </a:t>
            </a:r>
            <a:r>
              <a:rPr sz="2000" dirty="0">
                <a:latin typeface="Calibri"/>
                <a:cs typeface="Calibri"/>
              </a:rPr>
              <a:t>is practical and </a:t>
            </a:r>
            <a:r>
              <a:rPr sz="2000" spc="-4" dirty="0">
                <a:latin typeface="Calibri"/>
                <a:cs typeface="Calibri"/>
              </a:rPr>
              <a:t>common on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4" dirty="0">
                <a:latin typeface="Calibri"/>
                <a:cs typeface="Calibri"/>
              </a:rPr>
              <a:t>single</a:t>
            </a:r>
            <a:r>
              <a:rPr sz="2000" spc="34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GPU</a:t>
            </a:r>
          </a:p>
          <a:p>
            <a:pPr marL="523875" lvl="1" indent="-171926">
              <a:spcBef>
                <a:spcPts val="394"/>
              </a:spcBef>
              <a:buClr>
                <a:srgbClr val="007B92"/>
              </a:buClr>
              <a:buFont typeface="Times New Roman"/>
              <a:buChar char="•"/>
              <a:tabLst>
                <a:tab pos="523399" algn="l"/>
                <a:tab pos="523875" algn="l"/>
              </a:tabLst>
            </a:pPr>
            <a:r>
              <a:rPr spc="-4" dirty="0">
                <a:latin typeface="Calibri"/>
                <a:cs typeface="Calibri"/>
              </a:rPr>
              <a:t>“Pretrain once, finetune </a:t>
            </a:r>
            <a:r>
              <a:rPr dirty="0">
                <a:latin typeface="Calibri"/>
                <a:cs typeface="Calibri"/>
              </a:rPr>
              <a:t>many</a:t>
            </a:r>
            <a:r>
              <a:rPr spc="8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times.”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17BFD8-B731-4FFE-B990-3742E21C6A64}"/>
              </a:ext>
            </a:extLst>
          </p:cNvPr>
          <p:cNvSpPr txBox="1"/>
          <p:nvPr/>
        </p:nvSpPr>
        <p:spPr>
          <a:xfrm>
            <a:off x="0" y="6581001"/>
            <a:ext cx="930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Hewitt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63779" y="1724597"/>
            <a:ext cx="7696200" cy="625652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>
              <a:spcBef>
                <a:spcPts val="79"/>
              </a:spcBef>
            </a:pPr>
            <a:r>
              <a:rPr sz="2000" dirty="0">
                <a:latin typeface="Calibri"/>
                <a:cs typeface="Calibri"/>
              </a:rPr>
              <a:t>BERT was massively </a:t>
            </a:r>
            <a:r>
              <a:rPr sz="2000" spc="-4" dirty="0">
                <a:latin typeface="Calibri"/>
                <a:cs typeface="Calibri"/>
              </a:rPr>
              <a:t>popular </a:t>
            </a:r>
            <a:r>
              <a:rPr sz="2000" dirty="0">
                <a:latin typeface="Calibri"/>
                <a:cs typeface="Calibri"/>
              </a:rPr>
              <a:t>and hugely versatile; finetuning </a:t>
            </a:r>
            <a:r>
              <a:rPr sz="2000" spc="-4" dirty="0">
                <a:latin typeface="Calibri"/>
                <a:cs typeface="Calibri"/>
              </a:rPr>
              <a:t>BERT </a:t>
            </a:r>
            <a:r>
              <a:rPr sz="2000" dirty="0">
                <a:latin typeface="Calibri"/>
                <a:cs typeface="Calibri"/>
              </a:rPr>
              <a:t>led to new </a:t>
            </a:r>
            <a:r>
              <a:rPr sz="2000" spc="-8" dirty="0">
                <a:latin typeface="Calibri"/>
                <a:cs typeface="Calibri"/>
              </a:rPr>
              <a:t>state-of-  </a:t>
            </a:r>
            <a:r>
              <a:rPr sz="2000" dirty="0">
                <a:latin typeface="Calibri"/>
                <a:cs typeface="Calibri"/>
              </a:rPr>
              <a:t>the-art results </a:t>
            </a:r>
            <a:r>
              <a:rPr sz="2000" spc="-4" dirty="0">
                <a:latin typeface="Calibri"/>
                <a:cs typeface="Calibri"/>
              </a:rPr>
              <a:t>on </a:t>
            </a:r>
            <a:r>
              <a:rPr sz="2000" dirty="0">
                <a:latin typeface="Calibri"/>
                <a:cs typeface="Calibri"/>
              </a:rPr>
              <a:t>a </a:t>
            </a:r>
            <a:r>
              <a:rPr sz="2000" spc="-4" dirty="0">
                <a:latin typeface="Calibri"/>
                <a:cs typeface="Calibri"/>
              </a:rPr>
              <a:t>broad </a:t>
            </a:r>
            <a:r>
              <a:rPr sz="2000" dirty="0">
                <a:latin typeface="Calibri"/>
                <a:cs typeface="Calibri"/>
              </a:rPr>
              <a:t>range </a:t>
            </a:r>
            <a:r>
              <a:rPr sz="2000" spc="-4" dirty="0">
                <a:latin typeface="Calibri"/>
                <a:cs typeface="Calibri"/>
              </a:rPr>
              <a:t>of tasks.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14443" y="2482215"/>
            <a:ext cx="4629532" cy="1395093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R="50959" indent="457200">
              <a:buFont typeface="Arial" panose="020B0604020202020204" pitchFamily="34" charset="0"/>
              <a:buChar char="•"/>
            </a:pPr>
            <a:r>
              <a:rPr b="1" spc="-4" dirty="0">
                <a:latin typeface="Calibri"/>
                <a:cs typeface="Calibri"/>
              </a:rPr>
              <a:t>CoLA</a:t>
            </a:r>
            <a:r>
              <a:rPr spc="-4" dirty="0">
                <a:latin typeface="Calibri"/>
                <a:cs typeface="Calibri"/>
              </a:rPr>
              <a:t>: </a:t>
            </a:r>
            <a:r>
              <a:rPr dirty="0">
                <a:latin typeface="Calibri"/>
                <a:cs typeface="Calibri"/>
              </a:rPr>
              <a:t>corpus </a:t>
            </a:r>
            <a:r>
              <a:rPr spc="-4" dirty="0">
                <a:latin typeface="Calibri"/>
                <a:cs typeface="Calibri"/>
              </a:rPr>
              <a:t>of linguistic </a:t>
            </a:r>
            <a:r>
              <a:rPr dirty="0">
                <a:latin typeface="Calibri"/>
                <a:cs typeface="Calibri"/>
              </a:rPr>
              <a:t>acceptability (detect  whether </a:t>
            </a:r>
            <a:r>
              <a:rPr spc="-4" dirty="0">
                <a:latin typeface="Calibri"/>
                <a:cs typeface="Calibri"/>
              </a:rPr>
              <a:t>sentences </a:t>
            </a:r>
            <a:r>
              <a:rPr dirty="0">
                <a:latin typeface="Calibri"/>
                <a:cs typeface="Calibri"/>
              </a:rPr>
              <a:t>are</a:t>
            </a:r>
            <a:r>
              <a:rPr spc="-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grammatical.)</a:t>
            </a:r>
          </a:p>
          <a:p>
            <a:pPr indent="457200">
              <a:buFont typeface="Arial" panose="020B0604020202020204" pitchFamily="34" charset="0"/>
              <a:buChar char="•"/>
            </a:pPr>
            <a:r>
              <a:rPr b="1" dirty="0">
                <a:latin typeface="Calibri"/>
                <a:cs typeface="Calibri"/>
              </a:rPr>
              <a:t>STS-B</a:t>
            </a:r>
            <a:r>
              <a:rPr dirty="0">
                <a:latin typeface="Calibri"/>
                <a:cs typeface="Calibri"/>
              </a:rPr>
              <a:t>: </a:t>
            </a:r>
            <a:r>
              <a:rPr spc="-4" dirty="0">
                <a:latin typeface="Calibri"/>
                <a:cs typeface="Calibri"/>
              </a:rPr>
              <a:t>semantic </a:t>
            </a:r>
            <a:r>
              <a:rPr dirty="0">
                <a:latin typeface="Calibri"/>
                <a:cs typeface="Calibri"/>
              </a:rPr>
              <a:t>textual</a:t>
            </a:r>
            <a:r>
              <a:rPr spc="4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similarity</a:t>
            </a:r>
            <a:endParaRPr dirty="0">
              <a:latin typeface="Calibri"/>
              <a:cs typeface="Calibri"/>
            </a:endParaRPr>
          </a:p>
          <a:p>
            <a:pPr indent="457200"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6700" algn="l"/>
              </a:tabLst>
            </a:pPr>
            <a:r>
              <a:rPr b="1" dirty="0">
                <a:latin typeface="Calibri"/>
                <a:cs typeface="Calibri"/>
              </a:rPr>
              <a:t>MRPC</a:t>
            </a:r>
            <a:r>
              <a:rPr dirty="0">
                <a:latin typeface="Calibri"/>
                <a:cs typeface="Calibri"/>
              </a:rPr>
              <a:t>: </a:t>
            </a:r>
            <a:r>
              <a:rPr spc="-4" dirty="0">
                <a:latin typeface="Calibri"/>
                <a:cs typeface="Calibri"/>
              </a:rPr>
              <a:t>microsoft paraphrase</a:t>
            </a:r>
            <a:r>
              <a:rPr spc="4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corpus</a:t>
            </a:r>
          </a:p>
          <a:p>
            <a:pPr indent="457200"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6700" algn="l"/>
              </a:tabLst>
            </a:pPr>
            <a:r>
              <a:rPr b="1" dirty="0">
                <a:latin typeface="Calibri"/>
                <a:cs typeface="Calibri"/>
              </a:rPr>
              <a:t>RTE</a:t>
            </a:r>
            <a:r>
              <a:rPr dirty="0">
                <a:latin typeface="Calibri"/>
                <a:cs typeface="Calibri"/>
              </a:rPr>
              <a:t>: </a:t>
            </a:r>
            <a:r>
              <a:rPr spc="-4" dirty="0">
                <a:latin typeface="Calibri"/>
                <a:cs typeface="Calibri"/>
              </a:rPr>
              <a:t>small </a:t>
            </a:r>
            <a:r>
              <a:rPr dirty="0">
                <a:latin typeface="Calibri"/>
                <a:cs typeface="Calibri"/>
              </a:rPr>
              <a:t>natural language inference</a:t>
            </a:r>
            <a:r>
              <a:rPr spc="-15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corpus</a:t>
            </a:r>
          </a:p>
        </p:txBody>
      </p:sp>
      <p:sp>
        <p:nvSpPr>
          <p:cNvPr id="7" name="object 7"/>
          <p:cNvSpPr/>
          <p:nvPr/>
        </p:nvSpPr>
        <p:spPr>
          <a:xfrm>
            <a:off x="515502" y="4502506"/>
            <a:ext cx="8112996" cy="1636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35FCF5FA-52C7-49D0-A7E7-EFA54488D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984885"/>
          </a:xfrm>
        </p:spPr>
        <p:txBody>
          <a:bodyPr/>
          <a:lstStyle/>
          <a:p>
            <a:r>
              <a:rPr lang="en-US" sz="3200" b="0" dirty="0">
                <a:latin typeface="Calibri"/>
                <a:cs typeface="Calibri"/>
              </a:rPr>
              <a:t>BERT: </a:t>
            </a:r>
            <a:r>
              <a:rPr lang="en-US" sz="3200" b="0" spc="-4" dirty="0">
                <a:latin typeface="Calibri"/>
                <a:cs typeface="Calibri"/>
              </a:rPr>
              <a:t>Bidirectional Encoder Representations from</a:t>
            </a:r>
            <a:r>
              <a:rPr lang="en-US" sz="3200" b="0" spc="45" dirty="0">
                <a:latin typeface="Calibri"/>
                <a:cs typeface="Calibri"/>
              </a:rPr>
              <a:t> </a:t>
            </a:r>
            <a:r>
              <a:rPr lang="en-US" sz="3200" b="0" spc="-4" dirty="0" err="1">
                <a:latin typeface="Calibri"/>
                <a:cs typeface="Calibri"/>
              </a:rPr>
              <a:t>Tranformers</a:t>
            </a:r>
            <a:endParaRPr lang="en-US" dirty="0"/>
          </a:p>
        </p:txBody>
      </p:sp>
      <p:sp>
        <p:nvSpPr>
          <p:cNvPr id="9" name="object 9"/>
          <p:cNvSpPr txBox="1"/>
          <p:nvPr/>
        </p:nvSpPr>
        <p:spPr>
          <a:xfrm>
            <a:off x="7223569" y="6457302"/>
            <a:ext cx="1376363" cy="180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358"/>
              </a:lnSpc>
            </a:pPr>
            <a:r>
              <a:rPr sz="1350" spc="-4" dirty="0">
                <a:solidFill>
                  <a:srgbClr val="175E53"/>
                </a:solidFill>
                <a:latin typeface="Calibri"/>
                <a:cs typeface="Calibri"/>
              </a:rPr>
              <a:t>[</a:t>
            </a:r>
            <a:r>
              <a:rPr sz="135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Devlin et </a:t>
            </a:r>
            <a:r>
              <a:rPr sz="1350" u="sng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al.,</a:t>
            </a:r>
            <a:r>
              <a:rPr sz="1350" u="sng" spc="-3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35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2018</a:t>
            </a:r>
            <a:r>
              <a:rPr sz="1350" spc="-4" dirty="0">
                <a:solidFill>
                  <a:srgbClr val="175E53"/>
                </a:solidFill>
                <a:latin typeface="Calibri"/>
                <a:cs typeface="Calibri"/>
              </a:rPr>
              <a:t>]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DB1757-27F2-43DF-90C0-A2C8775F078A}"/>
              </a:ext>
            </a:extLst>
          </p:cNvPr>
          <p:cNvSpPr txBox="1"/>
          <p:nvPr/>
        </p:nvSpPr>
        <p:spPr>
          <a:xfrm>
            <a:off x="0" y="6581001"/>
            <a:ext cx="930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Hewitt</a:t>
            </a: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77194FFC-C2D5-426F-BEFC-D3003B5BAF0F}"/>
              </a:ext>
            </a:extLst>
          </p:cNvPr>
          <p:cNvSpPr txBox="1"/>
          <p:nvPr/>
        </p:nvSpPr>
        <p:spPr>
          <a:xfrm>
            <a:off x="363779" y="2482216"/>
            <a:ext cx="4036695" cy="182598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66700" indent="-257175">
              <a:spcBef>
                <a:spcPts val="79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6700" algn="l"/>
              </a:tabLst>
            </a:pPr>
            <a:r>
              <a:rPr b="1" dirty="0">
                <a:latin typeface="Calibri"/>
                <a:cs typeface="Calibri"/>
              </a:rPr>
              <a:t>QQP: </a:t>
            </a:r>
            <a:r>
              <a:rPr dirty="0">
                <a:latin typeface="Calibri"/>
                <a:cs typeface="Calibri"/>
              </a:rPr>
              <a:t>Quora Question </a:t>
            </a:r>
            <a:r>
              <a:rPr spc="-4" dirty="0">
                <a:latin typeface="Calibri"/>
                <a:cs typeface="Calibri"/>
              </a:rPr>
              <a:t>Pairs </a:t>
            </a:r>
            <a:r>
              <a:rPr dirty="0">
                <a:latin typeface="Calibri"/>
                <a:cs typeface="Calibri"/>
              </a:rPr>
              <a:t>(detect paraphrase</a:t>
            </a:r>
            <a:r>
              <a:rPr spc="83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questions)</a:t>
            </a:r>
            <a:endParaRPr dirty="0">
              <a:latin typeface="Calibri"/>
              <a:cs typeface="Calibri"/>
            </a:endParaRPr>
          </a:p>
          <a:p>
            <a:pPr marL="266700" indent="-257175">
              <a:spcBef>
                <a:spcPts val="356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6700" algn="l"/>
              </a:tabLst>
            </a:pPr>
            <a:r>
              <a:rPr b="1" dirty="0">
                <a:latin typeface="Calibri"/>
                <a:cs typeface="Calibri"/>
              </a:rPr>
              <a:t>QNLI</a:t>
            </a:r>
            <a:r>
              <a:rPr dirty="0">
                <a:latin typeface="Calibri"/>
                <a:cs typeface="Calibri"/>
              </a:rPr>
              <a:t>: </a:t>
            </a:r>
            <a:r>
              <a:rPr spc="-4" dirty="0">
                <a:latin typeface="Calibri"/>
                <a:cs typeface="Calibri"/>
              </a:rPr>
              <a:t>natural </a:t>
            </a:r>
            <a:r>
              <a:rPr dirty="0">
                <a:latin typeface="Calibri"/>
                <a:cs typeface="Calibri"/>
              </a:rPr>
              <a:t>language inference </a:t>
            </a:r>
            <a:r>
              <a:rPr spc="-4" dirty="0">
                <a:latin typeface="Calibri"/>
                <a:cs typeface="Calibri"/>
              </a:rPr>
              <a:t>over </a:t>
            </a:r>
            <a:r>
              <a:rPr dirty="0">
                <a:latin typeface="Calibri"/>
                <a:cs typeface="Calibri"/>
              </a:rPr>
              <a:t>question</a:t>
            </a:r>
            <a:r>
              <a:rPr lang="en-US" dirty="0">
                <a:latin typeface="Calibri"/>
                <a:cs typeface="Calibri"/>
              </a:rPr>
              <a:t> answering data</a:t>
            </a:r>
            <a:r>
              <a:rPr spc="-255" dirty="0">
                <a:latin typeface="Calibri"/>
                <a:cs typeface="Calibri"/>
              </a:rPr>
              <a:t> </a:t>
            </a:r>
            <a:endParaRPr lang="en-US" spc="-255" dirty="0">
              <a:latin typeface="Calibri"/>
              <a:cs typeface="Calibri"/>
            </a:endParaRPr>
          </a:p>
          <a:p>
            <a:pPr marL="266700" indent="-257175">
              <a:spcBef>
                <a:spcPts val="356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6700" algn="l"/>
              </a:tabLst>
            </a:pPr>
            <a:r>
              <a:rPr lang="en-US" b="1" dirty="0">
                <a:latin typeface="Calibri"/>
                <a:cs typeface="Calibri"/>
              </a:rPr>
              <a:t>SST-2</a:t>
            </a:r>
            <a:r>
              <a:rPr lang="en-US" dirty="0">
                <a:latin typeface="Calibri"/>
                <a:cs typeface="Calibri"/>
              </a:rPr>
              <a:t>: </a:t>
            </a:r>
            <a:r>
              <a:rPr lang="en-US" spc="-4" dirty="0">
                <a:latin typeface="Calibri"/>
                <a:cs typeface="Calibri"/>
              </a:rPr>
              <a:t>sentiment</a:t>
            </a:r>
            <a:r>
              <a:rPr lang="en-US" spc="-3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analysis</a:t>
            </a:r>
          </a:p>
          <a:p>
            <a:pPr marL="266700" indent="-257175">
              <a:spcBef>
                <a:spcPts val="356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6700" algn="l"/>
              </a:tabLst>
            </a:pPr>
            <a:endParaRPr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63779" y="1724597"/>
            <a:ext cx="7755731" cy="1271983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  <a:tabLst>
                <a:tab pos="5146357" algn="l"/>
              </a:tabLst>
            </a:pPr>
            <a:r>
              <a:rPr sz="1725" spc="-4" dirty="0">
                <a:latin typeface="Calibri"/>
                <a:cs typeface="Calibri"/>
              </a:rPr>
              <a:t>You’ll see </a:t>
            </a:r>
            <a:r>
              <a:rPr sz="1725" dirty="0">
                <a:latin typeface="Calibri"/>
                <a:cs typeface="Calibri"/>
              </a:rPr>
              <a:t>a lot </a:t>
            </a:r>
            <a:r>
              <a:rPr sz="1725" spc="-4" dirty="0">
                <a:latin typeface="Calibri"/>
                <a:cs typeface="Calibri"/>
              </a:rPr>
              <a:t>of BERT </a:t>
            </a:r>
            <a:r>
              <a:rPr sz="1725" dirty="0">
                <a:latin typeface="Calibri"/>
                <a:cs typeface="Calibri"/>
              </a:rPr>
              <a:t>variants </a:t>
            </a:r>
            <a:r>
              <a:rPr sz="1725" spc="-4" dirty="0">
                <a:latin typeface="Calibri"/>
                <a:cs typeface="Calibri"/>
              </a:rPr>
              <a:t>like</a:t>
            </a:r>
            <a:r>
              <a:rPr sz="1725" spc="9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RoBERTa,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SpanBERT,	</a:t>
            </a:r>
            <a:r>
              <a:rPr sz="1725" dirty="0">
                <a:latin typeface="Calibri"/>
                <a:cs typeface="Calibri"/>
              </a:rPr>
              <a:t>+++</a:t>
            </a:r>
            <a:endParaRPr sz="1725">
              <a:latin typeface="Calibri"/>
              <a:cs typeface="Calibri"/>
            </a:endParaRPr>
          </a:p>
          <a:p>
            <a:pPr marL="9525">
              <a:spcBef>
                <a:spcPts val="1328"/>
              </a:spcBef>
            </a:pPr>
            <a:r>
              <a:rPr sz="1575" spc="-4" dirty="0">
                <a:latin typeface="Calibri"/>
                <a:cs typeface="Calibri"/>
              </a:rPr>
              <a:t>Some generally </a:t>
            </a:r>
            <a:r>
              <a:rPr sz="1575" dirty="0">
                <a:latin typeface="Calibri"/>
                <a:cs typeface="Calibri"/>
              </a:rPr>
              <a:t>accepted </a:t>
            </a:r>
            <a:r>
              <a:rPr sz="1575" spc="-4" dirty="0">
                <a:latin typeface="Calibri"/>
                <a:cs typeface="Calibri"/>
              </a:rPr>
              <a:t>improvements </a:t>
            </a:r>
            <a:r>
              <a:rPr sz="1575" dirty="0">
                <a:latin typeface="Calibri"/>
                <a:cs typeface="Calibri"/>
              </a:rPr>
              <a:t>to the </a:t>
            </a:r>
            <a:r>
              <a:rPr sz="1575" spc="-4" dirty="0">
                <a:latin typeface="Calibri"/>
                <a:cs typeface="Calibri"/>
              </a:rPr>
              <a:t>BERT pretraining</a:t>
            </a:r>
            <a:r>
              <a:rPr sz="1575" spc="26" dirty="0">
                <a:latin typeface="Calibri"/>
                <a:cs typeface="Calibri"/>
              </a:rPr>
              <a:t> </a:t>
            </a:r>
            <a:r>
              <a:rPr sz="1575" spc="-4" dirty="0">
                <a:latin typeface="Calibri"/>
                <a:cs typeface="Calibri"/>
              </a:rPr>
              <a:t>formula:</a:t>
            </a:r>
            <a:endParaRPr sz="1575">
              <a:latin typeface="Calibri"/>
              <a:cs typeface="Calibri"/>
            </a:endParaRPr>
          </a:p>
          <a:p>
            <a:pPr marL="266700" indent="-257175">
              <a:spcBef>
                <a:spcPts val="379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6700" algn="l"/>
              </a:tabLst>
            </a:pPr>
            <a:r>
              <a:rPr sz="1575" spc="-4" dirty="0">
                <a:latin typeface="Calibri"/>
                <a:cs typeface="Calibri"/>
              </a:rPr>
              <a:t>RoBERTa: </a:t>
            </a:r>
            <a:r>
              <a:rPr sz="1575" dirty="0">
                <a:latin typeface="Calibri"/>
                <a:cs typeface="Calibri"/>
              </a:rPr>
              <a:t>mainly </a:t>
            </a:r>
            <a:r>
              <a:rPr sz="1575" spc="-4" dirty="0">
                <a:latin typeface="Calibri"/>
                <a:cs typeface="Calibri"/>
              </a:rPr>
              <a:t>just </a:t>
            </a:r>
            <a:r>
              <a:rPr sz="1575" dirty="0">
                <a:latin typeface="Calibri"/>
                <a:cs typeface="Calibri"/>
              </a:rPr>
              <a:t>train </a:t>
            </a:r>
            <a:r>
              <a:rPr sz="1575" spc="-4" dirty="0">
                <a:latin typeface="Calibri"/>
                <a:cs typeface="Calibri"/>
              </a:rPr>
              <a:t>BERT for longer </a:t>
            </a:r>
            <a:r>
              <a:rPr sz="1575" dirty="0">
                <a:latin typeface="Calibri"/>
                <a:cs typeface="Calibri"/>
              </a:rPr>
              <a:t>and remove </a:t>
            </a:r>
            <a:r>
              <a:rPr sz="1575" spc="-4" dirty="0">
                <a:latin typeface="Calibri"/>
                <a:cs typeface="Calibri"/>
              </a:rPr>
              <a:t>next sentence</a:t>
            </a:r>
            <a:r>
              <a:rPr sz="1575" spc="23" dirty="0">
                <a:latin typeface="Calibri"/>
                <a:cs typeface="Calibri"/>
              </a:rPr>
              <a:t> </a:t>
            </a:r>
            <a:r>
              <a:rPr sz="1575" spc="-4" dirty="0">
                <a:latin typeface="Calibri"/>
                <a:cs typeface="Calibri"/>
              </a:rPr>
              <a:t>prediction!</a:t>
            </a:r>
            <a:endParaRPr sz="1575">
              <a:latin typeface="Calibri"/>
              <a:cs typeface="Calibri"/>
            </a:endParaRPr>
          </a:p>
          <a:p>
            <a:pPr marL="266700" indent="-257175">
              <a:spcBef>
                <a:spcPts val="379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6700" algn="l"/>
              </a:tabLst>
            </a:pPr>
            <a:r>
              <a:rPr sz="1575" spc="-4" dirty="0">
                <a:latin typeface="Calibri"/>
                <a:cs typeface="Calibri"/>
              </a:rPr>
              <a:t>SpanBERT: </a:t>
            </a:r>
            <a:r>
              <a:rPr sz="1575" dirty="0">
                <a:latin typeface="Calibri"/>
                <a:cs typeface="Calibri"/>
              </a:rPr>
              <a:t>masking contiguous </a:t>
            </a:r>
            <a:r>
              <a:rPr sz="1575" spc="-4" dirty="0">
                <a:latin typeface="Calibri"/>
                <a:cs typeface="Calibri"/>
              </a:rPr>
              <a:t>spans of </a:t>
            </a:r>
            <a:r>
              <a:rPr sz="1575" dirty="0">
                <a:latin typeface="Calibri"/>
                <a:cs typeface="Calibri"/>
              </a:rPr>
              <a:t>words makes a </a:t>
            </a:r>
            <a:r>
              <a:rPr sz="1575" spc="-4" dirty="0">
                <a:latin typeface="Calibri"/>
                <a:cs typeface="Calibri"/>
              </a:rPr>
              <a:t>harder, </a:t>
            </a:r>
            <a:r>
              <a:rPr sz="1575" dirty="0">
                <a:latin typeface="Calibri"/>
                <a:cs typeface="Calibri"/>
              </a:rPr>
              <a:t>more </a:t>
            </a:r>
            <a:r>
              <a:rPr sz="1575" spc="-8" dirty="0">
                <a:latin typeface="Calibri"/>
                <a:cs typeface="Calibri"/>
              </a:rPr>
              <a:t>useful </a:t>
            </a:r>
            <a:r>
              <a:rPr sz="1575" spc="-4" dirty="0">
                <a:latin typeface="Calibri"/>
                <a:cs typeface="Calibri"/>
              </a:rPr>
              <a:t>pretraining</a:t>
            </a:r>
            <a:r>
              <a:rPr sz="1575" spc="-38" dirty="0">
                <a:latin typeface="Calibri"/>
                <a:cs typeface="Calibri"/>
              </a:rPr>
              <a:t> </a:t>
            </a:r>
            <a:r>
              <a:rPr sz="1575" dirty="0">
                <a:latin typeface="Calibri"/>
                <a:cs typeface="Calibri"/>
              </a:rPr>
              <a:t>task</a:t>
            </a:r>
            <a:endParaRPr sz="1575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08517" y="3772900"/>
            <a:ext cx="2975609" cy="1403985"/>
            <a:chOff x="944689" y="3887533"/>
            <a:chExt cx="3967479" cy="1871980"/>
          </a:xfrm>
        </p:grpSpPr>
        <p:sp>
          <p:nvSpPr>
            <p:cNvPr id="5" name="object 5"/>
            <p:cNvSpPr/>
            <p:nvPr/>
          </p:nvSpPr>
          <p:spPr>
            <a:xfrm>
              <a:off x="1101852" y="3912120"/>
              <a:ext cx="913130" cy="485140"/>
            </a:xfrm>
            <a:custGeom>
              <a:avLst/>
              <a:gdLst/>
              <a:ahLst/>
              <a:cxnLst/>
              <a:rect l="l" t="t" r="r" b="b"/>
              <a:pathLst>
                <a:path w="913130" h="485139">
                  <a:moveTo>
                    <a:pt x="150876" y="1511"/>
                  </a:moveTo>
                  <a:lnTo>
                    <a:pt x="0" y="1511"/>
                  </a:lnTo>
                  <a:lnTo>
                    <a:pt x="0" y="484619"/>
                  </a:lnTo>
                  <a:lnTo>
                    <a:pt x="150876" y="484619"/>
                  </a:lnTo>
                  <a:lnTo>
                    <a:pt x="150876" y="1511"/>
                  </a:lnTo>
                  <a:close/>
                </a:path>
                <a:path w="913130" h="485139">
                  <a:moveTo>
                    <a:pt x="912876" y="0"/>
                  </a:moveTo>
                  <a:lnTo>
                    <a:pt x="762000" y="0"/>
                  </a:lnTo>
                  <a:lnTo>
                    <a:pt x="762000" y="483095"/>
                  </a:lnTo>
                  <a:lnTo>
                    <a:pt x="912876" y="483095"/>
                  </a:lnTo>
                  <a:lnTo>
                    <a:pt x="912876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1252728" y="4114927"/>
              <a:ext cx="611505" cy="77470"/>
            </a:xfrm>
            <a:custGeom>
              <a:avLst/>
              <a:gdLst/>
              <a:ahLst/>
              <a:cxnLst/>
              <a:rect l="l" t="t" r="r" b="b"/>
              <a:pathLst>
                <a:path w="611505" h="77470">
                  <a:moveTo>
                    <a:pt x="76072" y="1143"/>
                  </a:moveTo>
                  <a:lnTo>
                    <a:pt x="0" y="39370"/>
                  </a:lnTo>
                  <a:lnTo>
                    <a:pt x="76327" y="77343"/>
                  </a:lnTo>
                  <a:lnTo>
                    <a:pt x="76221" y="45593"/>
                  </a:lnTo>
                  <a:lnTo>
                    <a:pt x="63500" y="45593"/>
                  </a:lnTo>
                  <a:lnTo>
                    <a:pt x="63500" y="32893"/>
                  </a:lnTo>
                  <a:lnTo>
                    <a:pt x="76178" y="32863"/>
                  </a:lnTo>
                  <a:lnTo>
                    <a:pt x="76072" y="1143"/>
                  </a:lnTo>
                  <a:close/>
                </a:path>
                <a:path w="611505" h="77470">
                  <a:moveTo>
                    <a:pt x="598742" y="31750"/>
                  </a:moveTo>
                  <a:lnTo>
                    <a:pt x="547751" y="31750"/>
                  </a:lnTo>
                  <a:lnTo>
                    <a:pt x="547751" y="44450"/>
                  </a:lnTo>
                  <a:lnTo>
                    <a:pt x="534998" y="44480"/>
                  </a:lnTo>
                  <a:lnTo>
                    <a:pt x="535051" y="76200"/>
                  </a:lnTo>
                  <a:lnTo>
                    <a:pt x="611251" y="37973"/>
                  </a:lnTo>
                  <a:lnTo>
                    <a:pt x="598742" y="31750"/>
                  </a:lnTo>
                  <a:close/>
                </a:path>
                <a:path w="611505" h="77470">
                  <a:moveTo>
                    <a:pt x="76178" y="32863"/>
                  </a:moveTo>
                  <a:lnTo>
                    <a:pt x="63500" y="32893"/>
                  </a:lnTo>
                  <a:lnTo>
                    <a:pt x="63500" y="45593"/>
                  </a:lnTo>
                  <a:lnTo>
                    <a:pt x="76221" y="45562"/>
                  </a:lnTo>
                  <a:lnTo>
                    <a:pt x="76178" y="32863"/>
                  </a:lnTo>
                  <a:close/>
                </a:path>
                <a:path w="611505" h="77470">
                  <a:moveTo>
                    <a:pt x="76221" y="45562"/>
                  </a:moveTo>
                  <a:lnTo>
                    <a:pt x="63500" y="45593"/>
                  </a:lnTo>
                  <a:lnTo>
                    <a:pt x="76221" y="45593"/>
                  </a:lnTo>
                  <a:close/>
                </a:path>
                <a:path w="611505" h="77470">
                  <a:moveTo>
                    <a:pt x="534976" y="31780"/>
                  </a:moveTo>
                  <a:lnTo>
                    <a:pt x="76178" y="32863"/>
                  </a:lnTo>
                  <a:lnTo>
                    <a:pt x="76221" y="45562"/>
                  </a:lnTo>
                  <a:lnTo>
                    <a:pt x="534998" y="44480"/>
                  </a:lnTo>
                  <a:lnTo>
                    <a:pt x="534976" y="31780"/>
                  </a:lnTo>
                  <a:close/>
                </a:path>
                <a:path w="611505" h="77470">
                  <a:moveTo>
                    <a:pt x="547751" y="31750"/>
                  </a:moveTo>
                  <a:lnTo>
                    <a:pt x="534976" y="31780"/>
                  </a:lnTo>
                  <a:lnTo>
                    <a:pt x="534998" y="44480"/>
                  </a:lnTo>
                  <a:lnTo>
                    <a:pt x="547751" y="44450"/>
                  </a:lnTo>
                  <a:lnTo>
                    <a:pt x="547751" y="31750"/>
                  </a:lnTo>
                  <a:close/>
                </a:path>
                <a:path w="611505" h="77470">
                  <a:moveTo>
                    <a:pt x="534923" y="0"/>
                  </a:moveTo>
                  <a:lnTo>
                    <a:pt x="534976" y="31780"/>
                  </a:lnTo>
                  <a:lnTo>
                    <a:pt x="598742" y="31750"/>
                  </a:lnTo>
                  <a:lnTo>
                    <a:pt x="5349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" name="object 7"/>
            <p:cNvSpPr/>
            <p:nvPr/>
          </p:nvSpPr>
          <p:spPr>
            <a:xfrm>
              <a:off x="2549652" y="3921252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30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50875" y="481584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2014727" y="4115943"/>
              <a:ext cx="535940" cy="82550"/>
            </a:xfrm>
            <a:custGeom>
              <a:avLst/>
              <a:gdLst/>
              <a:ahLst/>
              <a:cxnLst/>
              <a:rect l="l" t="t" r="r" b="b"/>
              <a:pathLst>
                <a:path w="535939" h="82550">
                  <a:moveTo>
                    <a:pt x="460248" y="5841"/>
                  </a:moveTo>
                  <a:lnTo>
                    <a:pt x="459717" y="37652"/>
                  </a:lnTo>
                  <a:lnTo>
                    <a:pt x="472440" y="37845"/>
                  </a:lnTo>
                  <a:lnTo>
                    <a:pt x="472186" y="50545"/>
                  </a:lnTo>
                  <a:lnTo>
                    <a:pt x="459502" y="50545"/>
                  </a:lnTo>
                  <a:lnTo>
                    <a:pt x="458978" y="82041"/>
                  </a:lnTo>
                  <a:lnTo>
                    <a:pt x="524685" y="50545"/>
                  </a:lnTo>
                  <a:lnTo>
                    <a:pt x="472186" y="50545"/>
                  </a:lnTo>
                  <a:lnTo>
                    <a:pt x="459506" y="50352"/>
                  </a:lnTo>
                  <a:lnTo>
                    <a:pt x="525087" y="50352"/>
                  </a:lnTo>
                  <a:lnTo>
                    <a:pt x="535813" y="45211"/>
                  </a:lnTo>
                  <a:lnTo>
                    <a:pt x="460248" y="5841"/>
                  </a:lnTo>
                  <a:close/>
                </a:path>
                <a:path w="535939" h="82550">
                  <a:moveTo>
                    <a:pt x="76835" y="0"/>
                  </a:moveTo>
                  <a:lnTo>
                    <a:pt x="0" y="36956"/>
                  </a:lnTo>
                  <a:lnTo>
                    <a:pt x="75565" y="76199"/>
                  </a:lnTo>
                  <a:lnTo>
                    <a:pt x="76093" y="44516"/>
                  </a:lnTo>
                  <a:lnTo>
                    <a:pt x="63373" y="44322"/>
                  </a:lnTo>
                  <a:lnTo>
                    <a:pt x="63627" y="31622"/>
                  </a:lnTo>
                  <a:lnTo>
                    <a:pt x="76307" y="31622"/>
                  </a:lnTo>
                  <a:lnTo>
                    <a:pt x="76835" y="0"/>
                  </a:lnTo>
                  <a:close/>
                </a:path>
                <a:path w="535939" h="82550">
                  <a:moveTo>
                    <a:pt x="459717" y="37652"/>
                  </a:moveTo>
                  <a:lnTo>
                    <a:pt x="459506" y="50352"/>
                  </a:lnTo>
                  <a:lnTo>
                    <a:pt x="472186" y="50545"/>
                  </a:lnTo>
                  <a:lnTo>
                    <a:pt x="472440" y="37845"/>
                  </a:lnTo>
                  <a:lnTo>
                    <a:pt x="459717" y="37652"/>
                  </a:lnTo>
                  <a:close/>
                </a:path>
                <a:path w="535939" h="82550">
                  <a:moveTo>
                    <a:pt x="76304" y="31815"/>
                  </a:moveTo>
                  <a:lnTo>
                    <a:pt x="76093" y="44516"/>
                  </a:lnTo>
                  <a:lnTo>
                    <a:pt x="459506" y="50352"/>
                  </a:lnTo>
                  <a:lnTo>
                    <a:pt x="459717" y="37652"/>
                  </a:lnTo>
                  <a:lnTo>
                    <a:pt x="76304" y="31815"/>
                  </a:lnTo>
                  <a:close/>
                </a:path>
                <a:path w="535939" h="82550">
                  <a:moveTo>
                    <a:pt x="63627" y="31622"/>
                  </a:moveTo>
                  <a:lnTo>
                    <a:pt x="63373" y="44322"/>
                  </a:lnTo>
                  <a:lnTo>
                    <a:pt x="76093" y="44516"/>
                  </a:lnTo>
                  <a:lnTo>
                    <a:pt x="76304" y="31815"/>
                  </a:lnTo>
                  <a:lnTo>
                    <a:pt x="63627" y="31622"/>
                  </a:lnTo>
                  <a:close/>
                </a:path>
                <a:path w="535939" h="82550">
                  <a:moveTo>
                    <a:pt x="76307" y="31622"/>
                  </a:moveTo>
                  <a:lnTo>
                    <a:pt x="63627" y="31622"/>
                  </a:lnTo>
                  <a:lnTo>
                    <a:pt x="76304" y="31815"/>
                  </a:lnTo>
                  <a:lnTo>
                    <a:pt x="76307" y="3162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9"/>
            <p:cNvSpPr/>
            <p:nvPr/>
          </p:nvSpPr>
          <p:spPr>
            <a:xfrm>
              <a:off x="3236975" y="3921252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50875" y="481584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2700528" y="4123944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39" h="76200">
                  <a:moveTo>
                    <a:pt x="76200" y="0"/>
                  </a:moveTo>
                  <a:lnTo>
                    <a:pt x="0" y="38099"/>
                  </a:lnTo>
                  <a:lnTo>
                    <a:pt x="76200" y="76199"/>
                  </a:lnTo>
                  <a:lnTo>
                    <a:pt x="76200" y="44449"/>
                  </a:lnTo>
                  <a:lnTo>
                    <a:pt x="63500" y="44449"/>
                  </a:lnTo>
                  <a:lnTo>
                    <a:pt x="63500" y="31749"/>
                  </a:lnTo>
                  <a:lnTo>
                    <a:pt x="76200" y="31749"/>
                  </a:lnTo>
                  <a:lnTo>
                    <a:pt x="76200" y="0"/>
                  </a:lnTo>
                  <a:close/>
                </a:path>
                <a:path w="535939" h="76200">
                  <a:moveTo>
                    <a:pt x="459613" y="0"/>
                  </a:moveTo>
                  <a:lnTo>
                    <a:pt x="459613" y="76199"/>
                  </a:lnTo>
                  <a:lnTo>
                    <a:pt x="523113" y="44449"/>
                  </a:lnTo>
                  <a:lnTo>
                    <a:pt x="472313" y="44449"/>
                  </a:lnTo>
                  <a:lnTo>
                    <a:pt x="472313" y="31749"/>
                  </a:lnTo>
                  <a:lnTo>
                    <a:pt x="523113" y="31749"/>
                  </a:lnTo>
                  <a:lnTo>
                    <a:pt x="459613" y="0"/>
                  </a:lnTo>
                  <a:close/>
                </a:path>
                <a:path w="535939" h="76200">
                  <a:moveTo>
                    <a:pt x="76200" y="31749"/>
                  </a:moveTo>
                  <a:lnTo>
                    <a:pt x="63500" y="31749"/>
                  </a:lnTo>
                  <a:lnTo>
                    <a:pt x="63500" y="44449"/>
                  </a:lnTo>
                  <a:lnTo>
                    <a:pt x="76200" y="44449"/>
                  </a:lnTo>
                  <a:lnTo>
                    <a:pt x="76200" y="31749"/>
                  </a:lnTo>
                  <a:close/>
                </a:path>
                <a:path w="535939" h="76200">
                  <a:moveTo>
                    <a:pt x="459613" y="31749"/>
                  </a:moveTo>
                  <a:lnTo>
                    <a:pt x="76200" y="31749"/>
                  </a:lnTo>
                  <a:lnTo>
                    <a:pt x="76200" y="44449"/>
                  </a:lnTo>
                  <a:lnTo>
                    <a:pt x="459613" y="44449"/>
                  </a:lnTo>
                  <a:lnTo>
                    <a:pt x="459613" y="31749"/>
                  </a:lnTo>
                  <a:close/>
                </a:path>
                <a:path w="535939" h="76200">
                  <a:moveTo>
                    <a:pt x="523113" y="31749"/>
                  </a:moveTo>
                  <a:lnTo>
                    <a:pt x="472313" y="31749"/>
                  </a:lnTo>
                  <a:lnTo>
                    <a:pt x="472313" y="44449"/>
                  </a:lnTo>
                  <a:lnTo>
                    <a:pt x="523113" y="44449"/>
                  </a:lnTo>
                  <a:lnTo>
                    <a:pt x="535813" y="38099"/>
                  </a:lnTo>
                  <a:lnTo>
                    <a:pt x="523113" y="317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11"/>
            <p:cNvSpPr/>
            <p:nvPr/>
          </p:nvSpPr>
          <p:spPr>
            <a:xfrm>
              <a:off x="3922775" y="3921252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50875" y="481584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3387852" y="4123944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39" h="76200">
                  <a:moveTo>
                    <a:pt x="76200" y="0"/>
                  </a:moveTo>
                  <a:lnTo>
                    <a:pt x="0" y="38099"/>
                  </a:lnTo>
                  <a:lnTo>
                    <a:pt x="76200" y="76199"/>
                  </a:lnTo>
                  <a:lnTo>
                    <a:pt x="76200" y="44449"/>
                  </a:lnTo>
                  <a:lnTo>
                    <a:pt x="63500" y="44449"/>
                  </a:lnTo>
                  <a:lnTo>
                    <a:pt x="63500" y="31749"/>
                  </a:lnTo>
                  <a:lnTo>
                    <a:pt x="76200" y="31749"/>
                  </a:lnTo>
                  <a:lnTo>
                    <a:pt x="76200" y="0"/>
                  </a:lnTo>
                  <a:close/>
                </a:path>
                <a:path w="535939" h="76200">
                  <a:moveTo>
                    <a:pt x="459613" y="0"/>
                  </a:moveTo>
                  <a:lnTo>
                    <a:pt x="459613" y="76199"/>
                  </a:lnTo>
                  <a:lnTo>
                    <a:pt x="523113" y="44449"/>
                  </a:lnTo>
                  <a:lnTo>
                    <a:pt x="472313" y="44449"/>
                  </a:lnTo>
                  <a:lnTo>
                    <a:pt x="472313" y="31749"/>
                  </a:lnTo>
                  <a:lnTo>
                    <a:pt x="523113" y="31749"/>
                  </a:lnTo>
                  <a:lnTo>
                    <a:pt x="459613" y="0"/>
                  </a:lnTo>
                  <a:close/>
                </a:path>
                <a:path w="535939" h="76200">
                  <a:moveTo>
                    <a:pt x="76200" y="31749"/>
                  </a:moveTo>
                  <a:lnTo>
                    <a:pt x="63500" y="31749"/>
                  </a:lnTo>
                  <a:lnTo>
                    <a:pt x="63500" y="44449"/>
                  </a:lnTo>
                  <a:lnTo>
                    <a:pt x="76200" y="44449"/>
                  </a:lnTo>
                  <a:lnTo>
                    <a:pt x="76200" y="31749"/>
                  </a:lnTo>
                  <a:close/>
                </a:path>
                <a:path w="535939" h="76200">
                  <a:moveTo>
                    <a:pt x="459613" y="31749"/>
                  </a:moveTo>
                  <a:lnTo>
                    <a:pt x="76200" y="31749"/>
                  </a:lnTo>
                  <a:lnTo>
                    <a:pt x="76200" y="44449"/>
                  </a:lnTo>
                  <a:lnTo>
                    <a:pt x="459613" y="44449"/>
                  </a:lnTo>
                  <a:lnTo>
                    <a:pt x="459613" y="31749"/>
                  </a:lnTo>
                  <a:close/>
                </a:path>
                <a:path w="535939" h="76200">
                  <a:moveTo>
                    <a:pt x="523113" y="31749"/>
                  </a:moveTo>
                  <a:lnTo>
                    <a:pt x="472313" y="31749"/>
                  </a:lnTo>
                  <a:lnTo>
                    <a:pt x="472313" y="44449"/>
                  </a:lnTo>
                  <a:lnTo>
                    <a:pt x="523113" y="44449"/>
                  </a:lnTo>
                  <a:lnTo>
                    <a:pt x="535813" y="38099"/>
                  </a:lnTo>
                  <a:lnTo>
                    <a:pt x="523113" y="317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13"/>
            <p:cNvSpPr/>
            <p:nvPr/>
          </p:nvSpPr>
          <p:spPr>
            <a:xfrm>
              <a:off x="4610099" y="3921252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4"/>
                  </a:lnTo>
                  <a:lnTo>
                    <a:pt x="150875" y="481584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" name="object 14"/>
            <p:cNvSpPr/>
            <p:nvPr/>
          </p:nvSpPr>
          <p:spPr>
            <a:xfrm>
              <a:off x="4073652" y="4123944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39" h="76200">
                  <a:moveTo>
                    <a:pt x="76200" y="0"/>
                  </a:moveTo>
                  <a:lnTo>
                    <a:pt x="0" y="38099"/>
                  </a:lnTo>
                  <a:lnTo>
                    <a:pt x="76200" y="76199"/>
                  </a:lnTo>
                  <a:lnTo>
                    <a:pt x="76200" y="44449"/>
                  </a:lnTo>
                  <a:lnTo>
                    <a:pt x="63500" y="44449"/>
                  </a:lnTo>
                  <a:lnTo>
                    <a:pt x="63500" y="31749"/>
                  </a:lnTo>
                  <a:lnTo>
                    <a:pt x="76200" y="31749"/>
                  </a:lnTo>
                  <a:lnTo>
                    <a:pt x="76200" y="0"/>
                  </a:lnTo>
                  <a:close/>
                </a:path>
                <a:path w="535939" h="76200">
                  <a:moveTo>
                    <a:pt x="459613" y="0"/>
                  </a:moveTo>
                  <a:lnTo>
                    <a:pt x="459613" y="76199"/>
                  </a:lnTo>
                  <a:lnTo>
                    <a:pt x="523113" y="44449"/>
                  </a:lnTo>
                  <a:lnTo>
                    <a:pt x="472313" y="44449"/>
                  </a:lnTo>
                  <a:lnTo>
                    <a:pt x="472313" y="31749"/>
                  </a:lnTo>
                  <a:lnTo>
                    <a:pt x="523113" y="31749"/>
                  </a:lnTo>
                  <a:lnTo>
                    <a:pt x="459613" y="0"/>
                  </a:lnTo>
                  <a:close/>
                </a:path>
                <a:path w="535939" h="76200">
                  <a:moveTo>
                    <a:pt x="76200" y="31749"/>
                  </a:moveTo>
                  <a:lnTo>
                    <a:pt x="63500" y="31749"/>
                  </a:lnTo>
                  <a:lnTo>
                    <a:pt x="63500" y="44449"/>
                  </a:lnTo>
                  <a:lnTo>
                    <a:pt x="76200" y="44449"/>
                  </a:lnTo>
                  <a:lnTo>
                    <a:pt x="76200" y="31749"/>
                  </a:lnTo>
                  <a:close/>
                </a:path>
                <a:path w="535939" h="76200">
                  <a:moveTo>
                    <a:pt x="459613" y="31749"/>
                  </a:moveTo>
                  <a:lnTo>
                    <a:pt x="76200" y="31749"/>
                  </a:lnTo>
                  <a:lnTo>
                    <a:pt x="76200" y="44449"/>
                  </a:lnTo>
                  <a:lnTo>
                    <a:pt x="459613" y="44449"/>
                  </a:lnTo>
                  <a:lnTo>
                    <a:pt x="459613" y="31749"/>
                  </a:lnTo>
                  <a:close/>
                </a:path>
                <a:path w="535939" h="76200">
                  <a:moveTo>
                    <a:pt x="523113" y="31749"/>
                  </a:moveTo>
                  <a:lnTo>
                    <a:pt x="472313" y="31749"/>
                  </a:lnTo>
                  <a:lnTo>
                    <a:pt x="472313" y="44449"/>
                  </a:lnTo>
                  <a:lnTo>
                    <a:pt x="523113" y="44449"/>
                  </a:lnTo>
                  <a:lnTo>
                    <a:pt x="535813" y="38099"/>
                  </a:lnTo>
                  <a:lnTo>
                    <a:pt x="523113" y="317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101852" y="4584192"/>
              <a:ext cx="913130" cy="483234"/>
            </a:xfrm>
            <a:custGeom>
              <a:avLst/>
              <a:gdLst/>
              <a:ahLst/>
              <a:cxnLst/>
              <a:rect l="l" t="t" r="r" b="b"/>
              <a:pathLst>
                <a:path w="913130" h="483235">
                  <a:moveTo>
                    <a:pt x="150876" y="1524"/>
                  </a:moveTo>
                  <a:lnTo>
                    <a:pt x="0" y="1524"/>
                  </a:lnTo>
                  <a:lnTo>
                    <a:pt x="0" y="483108"/>
                  </a:lnTo>
                  <a:lnTo>
                    <a:pt x="150876" y="483108"/>
                  </a:lnTo>
                  <a:lnTo>
                    <a:pt x="150876" y="1524"/>
                  </a:lnTo>
                  <a:close/>
                </a:path>
                <a:path w="913130" h="483235">
                  <a:moveTo>
                    <a:pt x="912876" y="0"/>
                  </a:moveTo>
                  <a:lnTo>
                    <a:pt x="762000" y="0"/>
                  </a:lnTo>
                  <a:lnTo>
                    <a:pt x="762000" y="481584"/>
                  </a:lnTo>
                  <a:lnTo>
                    <a:pt x="912876" y="481584"/>
                  </a:lnTo>
                  <a:lnTo>
                    <a:pt x="912876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252728" y="4787011"/>
              <a:ext cx="611505" cy="77470"/>
            </a:xfrm>
            <a:custGeom>
              <a:avLst/>
              <a:gdLst/>
              <a:ahLst/>
              <a:cxnLst/>
              <a:rect l="l" t="t" r="r" b="b"/>
              <a:pathLst>
                <a:path w="611505" h="77470">
                  <a:moveTo>
                    <a:pt x="76072" y="1143"/>
                  </a:moveTo>
                  <a:lnTo>
                    <a:pt x="0" y="39369"/>
                  </a:lnTo>
                  <a:lnTo>
                    <a:pt x="76327" y="77343"/>
                  </a:lnTo>
                  <a:lnTo>
                    <a:pt x="76221" y="45593"/>
                  </a:lnTo>
                  <a:lnTo>
                    <a:pt x="63500" y="45593"/>
                  </a:lnTo>
                  <a:lnTo>
                    <a:pt x="63500" y="32893"/>
                  </a:lnTo>
                  <a:lnTo>
                    <a:pt x="76178" y="32863"/>
                  </a:lnTo>
                  <a:lnTo>
                    <a:pt x="76072" y="1143"/>
                  </a:lnTo>
                  <a:close/>
                </a:path>
                <a:path w="611505" h="77470">
                  <a:moveTo>
                    <a:pt x="598742" y="31750"/>
                  </a:moveTo>
                  <a:lnTo>
                    <a:pt x="547751" y="31750"/>
                  </a:lnTo>
                  <a:lnTo>
                    <a:pt x="547751" y="44450"/>
                  </a:lnTo>
                  <a:lnTo>
                    <a:pt x="534998" y="44480"/>
                  </a:lnTo>
                  <a:lnTo>
                    <a:pt x="535051" y="76200"/>
                  </a:lnTo>
                  <a:lnTo>
                    <a:pt x="611251" y="37972"/>
                  </a:lnTo>
                  <a:lnTo>
                    <a:pt x="598742" y="31750"/>
                  </a:lnTo>
                  <a:close/>
                </a:path>
                <a:path w="611505" h="77470">
                  <a:moveTo>
                    <a:pt x="76178" y="32863"/>
                  </a:moveTo>
                  <a:lnTo>
                    <a:pt x="63500" y="32893"/>
                  </a:lnTo>
                  <a:lnTo>
                    <a:pt x="63500" y="45593"/>
                  </a:lnTo>
                  <a:lnTo>
                    <a:pt x="76221" y="45562"/>
                  </a:lnTo>
                  <a:lnTo>
                    <a:pt x="76178" y="32863"/>
                  </a:lnTo>
                  <a:close/>
                </a:path>
                <a:path w="611505" h="77470">
                  <a:moveTo>
                    <a:pt x="76221" y="45562"/>
                  </a:moveTo>
                  <a:lnTo>
                    <a:pt x="63500" y="45593"/>
                  </a:lnTo>
                  <a:lnTo>
                    <a:pt x="76221" y="45593"/>
                  </a:lnTo>
                  <a:close/>
                </a:path>
                <a:path w="611505" h="77470">
                  <a:moveTo>
                    <a:pt x="534976" y="31780"/>
                  </a:moveTo>
                  <a:lnTo>
                    <a:pt x="76178" y="32863"/>
                  </a:lnTo>
                  <a:lnTo>
                    <a:pt x="76221" y="45562"/>
                  </a:lnTo>
                  <a:lnTo>
                    <a:pt x="534998" y="44480"/>
                  </a:lnTo>
                  <a:lnTo>
                    <a:pt x="534976" y="31780"/>
                  </a:lnTo>
                  <a:close/>
                </a:path>
                <a:path w="611505" h="77470">
                  <a:moveTo>
                    <a:pt x="547751" y="31750"/>
                  </a:moveTo>
                  <a:lnTo>
                    <a:pt x="534976" y="31780"/>
                  </a:lnTo>
                  <a:lnTo>
                    <a:pt x="534998" y="44480"/>
                  </a:lnTo>
                  <a:lnTo>
                    <a:pt x="547751" y="44450"/>
                  </a:lnTo>
                  <a:lnTo>
                    <a:pt x="547751" y="31750"/>
                  </a:lnTo>
                  <a:close/>
                </a:path>
                <a:path w="611505" h="77470">
                  <a:moveTo>
                    <a:pt x="534923" y="0"/>
                  </a:moveTo>
                  <a:lnTo>
                    <a:pt x="534976" y="31780"/>
                  </a:lnTo>
                  <a:lnTo>
                    <a:pt x="598742" y="31750"/>
                  </a:lnTo>
                  <a:lnTo>
                    <a:pt x="53492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2549652" y="4591812"/>
              <a:ext cx="151130" cy="483234"/>
            </a:xfrm>
            <a:custGeom>
              <a:avLst/>
              <a:gdLst/>
              <a:ahLst/>
              <a:cxnLst/>
              <a:rect l="l" t="t" r="r" b="b"/>
              <a:pathLst>
                <a:path w="151130" h="483235">
                  <a:moveTo>
                    <a:pt x="150875" y="0"/>
                  </a:moveTo>
                  <a:lnTo>
                    <a:pt x="0" y="0"/>
                  </a:lnTo>
                  <a:lnTo>
                    <a:pt x="0" y="483107"/>
                  </a:lnTo>
                  <a:lnTo>
                    <a:pt x="150875" y="483107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" name="object 18"/>
            <p:cNvSpPr/>
            <p:nvPr/>
          </p:nvSpPr>
          <p:spPr>
            <a:xfrm>
              <a:off x="2014727" y="4788027"/>
              <a:ext cx="535940" cy="82550"/>
            </a:xfrm>
            <a:custGeom>
              <a:avLst/>
              <a:gdLst/>
              <a:ahLst/>
              <a:cxnLst/>
              <a:rect l="l" t="t" r="r" b="b"/>
              <a:pathLst>
                <a:path w="535939" h="82550">
                  <a:moveTo>
                    <a:pt x="460248" y="5842"/>
                  </a:moveTo>
                  <a:lnTo>
                    <a:pt x="459717" y="37652"/>
                  </a:lnTo>
                  <a:lnTo>
                    <a:pt x="472440" y="37846"/>
                  </a:lnTo>
                  <a:lnTo>
                    <a:pt x="472186" y="50546"/>
                  </a:lnTo>
                  <a:lnTo>
                    <a:pt x="459502" y="50546"/>
                  </a:lnTo>
                  <a:lnTo>
                    <a:pt x="458978" y="82042"/>
                  </a:lnTo>
                  <a:lnTo>
                    <a:pt x="524685" y="50546"/>
                  </a:lnTo>
                  <a:lnTo>
                    <a:pt x="472186" y="50546"/>
                  </a:lnTo>
                  <a:lnTo>
                    <a:pt x="459506" y="50352"/>
                  </a:lnTo>
                  <a:lnTo>
                    <a:pt x="525087" y="50352"/>
                  </a:lnTo>
                  <a:lnTo>
                    <a:pt x="535813" y="45212"/>
                  </a:lnTo>
                  <a:lnTo>
                    <a:pt x="460248" y="5842"/>
                  </a:lnTo>
                  <a:close/>
                </a:path>
                <a:path w="535939" h="82550">
                  <a:moveTo>
                    <a:pt x="76835" y="0"/>
                  </a:moveTo>
                  <a:lnTo>
                    <a:pt x="0" y="36956"/>
                  </a:lnTo>
                  <a:lnTo>
                    <a:pt x="75565" y="76200"/>
                  </a:lnTo>
                  <a:lnTo>
                    <a:pt x="76093" y="44516"/>
                  </a:lnTo>
                  <a:lnTo>
                    <a:pt x="63373" y="44323"/>
                  </a:lnTo>
                  <a:lnTo>
                    <a:pt x="63627" y="31623"/>
                  </a:lnTo>
                  <a:lnTo>
                    <a:pt x="76307" y="31623"/>
                  </a:lnTo>
                  <a:lnTo>
                    <a:pt x="76835" y="0"/>
                  </a:lnTo>
                  <a:close/>
                </a:path>
                <a:path w="535939" h="82550">
                  <a:moveTo>
                    <a:pt x="459717" y="37652"/>
                  </a:moveTo>
                  <a:lnTo>
                    <a:pt x="459506" y="50352"/>
                  </a:lnTo>
                  <a:lnTo>
                    <a:pt x="472186" y="50546"/>
                  </a:lnTo>
                  <a:lnTo>
                    <a:pt x="472440" y="37846"/>
                  </a:lnTo>
                  <a:lnTo>
                    <a:pt x="459717" y="37652"/>
                  </a:lnTo>
                  <a:close/>
                </a:path>
                <a:path w="535939" h="82550">
                  <a:moveTo>
                    <a:pt x="76304" y="31815"/>
                  </a:moveTo>
                  <a:lnTo>
                    <a:pt x="76093" y="44516"/>
                  </a:lnTo>
                  <a:lnTo>
                    <a:pt x="459506" y="50352"/>
                  </a:lnTo>
                  <a:lnTo>
                    <a:pt x="459717" y="37652"/>
                  </a:lnTo>
                  <a:lnTo>
                    <a:pt x="76304" y="31815"/>
                  </a:lnTo>
                  <a:close/>
                </a:path>
                <a:path w="535939" h="82550">
                  <a:moveTo>
                    <a:pt x="63627" y="31623"/>
                  </a:moveTo>
                  <a:lnTo>
                    <a:pt x="63373" y="44323"/>
                  </a:lnTo>
                  <a:lnTo>
                    <a:pt x="76093" y="44516"/>
                  </a:lnTo>
                  <a:lnTo>
                    <a:pt x="76304" y="31815"/>
                  </a:lnTo>
                  <a:lnTo>
                    <a:pt x="63627" y="31623"/>
                  </a:lnTo>
                  <a:close/>
                </a:path>
                <a:path w="535939" h="82550">
                  <a:moveTo>
                    <a:pt x="76307" y="31623"/>
                  </a:moveTo>
                  <a:lnTo>
                    <a:pt x="63627" y="31623"/>
                  </a:lnTo>
                  <a:lnTo>
                    <a:pt x="76304" y="31815"/>
                  </a:lnTo>
                  <a:lnTo>
                    <a:pt x="76307" y="31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" name="object 19"/>
            <p:cNvSpPr/>
            <p:nvPr/>
          </p:nvSpPr>
          <p:spPr>
            <a:xfrm>
              <a:off x="3236975" y="4591812"/>
              <a:ext cx="151130" cy="483234"/>
            </a:xfrm>
            <a:custGeom>
              <a:avLst/>
              <a:gdLst/>
              <a:ahLst/>
              <a:cxnLst/>
              <a:rect l="l" t="t" r="r" b="b"/>
              <a:pathLst>
                <a:path w="151129" h="483235">
                  <a:moveTo>
                    <a:pt x="150875" y="0"/>
                  </a:moveTo>
                  <a:lnTo>
                    <a:pt x="0" y="0"/>
                  </a:lnTo>
                  <a:lnTo>
                    <a:pt x="0" y="483107"/>
                  </a:lnTo>
                  <a:lnTo>
                    <a:pt x="150875" y="483107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" name="object 20"/>
            <p:cNvSpPr/>
            <p:nvPr/>
          </p:nvSpPr>
          <p:spPr>
            <a:xfrm>
              <a:off x="2700528" y="4794504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3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39" h="76200">
                  <a:moveTo>
                    <a:pt x="459613" y="0"/>
                  </a:moveTo>
                  <a:lnTo>
                    <a:pt x="459613" y="76200"/>
                  </a:lnTo>
                  <a:lnTo>
                    <a:pt x="523113" y="44450"/>
                  </a:lnTo>
                  <a:lnTo>
                    <a:pt x="472313" y="44450"/>
                  </a:lnTo>
                  <a:lnTo>
                    <a:pt x="472313" y="31750"/>
                  </a:lnTo>
                  <a:lnTo>
                    <a:pt x="523113" y="31750"/>
                  </a:lnTo>
                  <a:lnTo>
                    <a:pt x="459613" y="0"/>
                  </a:lnTo>
                  <a:close/>
                </a:path>
                <a:path w="535939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39" h="76200">
                  <a:moveTo>
                    <a:pt x="459613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3" y="44450"/>
                  </a:lnTo>
                  <a:lnTo>
                    <a:pt x="459613" y="31750"/>
                  </a:lnTo>
                  <a:close/>
                </a:path>
                <a:path w="535939" h="76200">
                  <a:moveTo>
                    <a:pt x="523113" y="31750"/>
                  </a:moveTo>
                  <a:lnTo>
                    <a:pt x="472313" y="31750"/>
                  </a:lnTo>
                  <a:lnTo>
                    <a:pt x="472313" y="44450"/>
                  </a:lnTo>
                  <a:lnTo>
                    <a:pt x="523113" y="44450"/>
                  </a:lnTo>
                  <a:lnTo>
                    <a:pt x="535813" y="38100"/>
                  </a:lnTo>
                  <a:lnTo>
                    <a:pt x="523113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" name="object 21"/>
            <p:cNvSpPr/>
            <p:nvPr/>
          </p:nvSpPr>
          <p:spPr>
            <a:xfrm>
              <a:off x="3922775" y="4591812"/>
              <a:ext cx="151130" cy="483234"/>
            </a:xfrm>
            <a:custGeom>
              <a:avLst/>
              <a:gdLst/>
              <a:ahLst/>
              <a:cxnLst/>
              <a:rect l="l" t="t" r="r" b="b"/>
              <a:pathLst>
                <a:path w="151129" h="483235">
                  <a:moveTo>
                    <a:pt x="150875" y="0"/>
                  </a:moveTo>
                  <a:lnTo>
                    <a:pt x="0" y="0"/>
                  </a:lnTo>
                  <a:lnTo>
                    <a:pt x="0" y="483107"/>
                  </a:lnTo>
                  <a:lnTo>
                    <a:pt x="150875" y="483107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" name="object 22"/>
            <p:cNvSpPr/>
            <p:nvPr/>
          </p:nvSpPr>
          <p:spPr>
            <a:xfrm>
              <a:off x="3387852" y="4794504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3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39" h="76200">
                  <a:moveTo>
                    <a:pt x="459613" y="0"/>
                  </a:moveTo>
                  <a:lnTo>
                    <a:pt x="459613" y="76200"/>
                  </a:lnTo>
                  <a:lnTo>
                    <a:pt x="523113" y="44450"/>
                  </a:lnTo>
                  <a:lnTo>
                    <a:pt x="472313" y="44450"/>
                  </a:lnTo>
                  <a:lnTo>
                    <a:pt x="472313" y="31750"/>
                  </a:lnTo>
                  <a:lnTo>
                    <a:pt x="523113" y="31750"/>
                  </a:lnTo>
                  <a:lnTo>
                    <a:pt x="459613" y="0"/>
                  </a:lnTo>
                  <a:close/>
                </a:path>
                <a:path w="535939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39" h="76200">
                  <a:moveTo>
                    <a:pt x="459613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3" y="44450"/>
                  </a:lnTo>
                  <a:lnTo>
                    <a:pt x="459613" y="31750"/>
                  </a:lnTo>
                  <a:close/>
                </a:path>
                <a:path w="535939" h="76200">
                  <a:moveTo>
                    <a:pt x="523113" y="31750"/>
                  </a:moveTo>
                  <a:lnTo>
                    <a:pt x="472313" y="31750"/>
                  </a:lnTo>
                  <a:lnTo>
                    <a:pt x="472313" y="44450"/>
                  </a:lnTo>
                  <a:lnTo>
                    <a:pt x="523113" y="44450"/>
                  </a:lnTo>
                  <a:lnTo>
                    <a:pt x="535813" y="38100"/>
                  </a:lnTo>
                  <a:lnTo>
                    <a:pt x="523113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" name="object 23"/>
            <p:cNvSpPr/>
            <p:nvPr/>
          </p:nvSpPr>
          <p:spPr>
            <a:xfrm>
              <a:off x="4610099" y="4591812"/>
              <a:ext cx="151130" cy="483234"/>
            </a:xfrm>
            <a:custGeom>
              <a:avLst/>
              <a:gdLst/>
              <a:ahLst/>
              <a:cxnLst/>
              <a:rect l="l" t="t" r="r" b="b"/>
              <a:pathLst>
                <a:path w="151129" h="483235">
                  <a:moveTo>
                    <a:pt x="150875" y="0"/>
                  </a:moveTo>
                  <a:lnTo>
                    <a:pt x="0" y="0"/>
                  </a:lnTo>
                  <a:lnTo>
                    <a:pt x="0" y="483107"/>
                  </a:lnTo>
                  <a:lnTo>
                    <a:pt x="150875" y="483107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73652" y="4794504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39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39" h="76200">
                  <a:moveTo>
                    <a:pt x="459613" y="0"/>
                  </a:moveTo>
                  <a:lnTo>
                    <a:pt x="459613" y="76200"/>
                  </a:lnTo>
                  <a:lnTo>
                    <a:pt x="523113" y="44450"/>
                  </a:lnTo>
                  <a:lnTo>
                    <a:pt x="472313" y="44450"/>
                  </a:lnTo>
                  <a:lnTo>
                    <a:pt x="472313" y="31750"/>
                  </a:lnTo>
                  <a:lnTo>
                    <a:pt x="523113" y="31750"/>
                  </a:lnTo>
                  <a:lnTo>
                    <a:pt x="459613" y="0"/>
                  </a:lnTo>
                  <a:close/>
                </a:path>
                <a:path w="535939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39" h="76200">
                  <a:moveTo>
                    <a:pt x="459613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3" y="44450"/>
                  </a:lnTo>
                  <a:lnTo>
                    <a:pt x="459613" y="31750"/>
                  </a:lnTo>
                  <a:close/>
                </a:path>
                <a:path w="535939" h="76200">
                  <a:moveTo>
                    <a:pt x="523113" y="31750"/>
                  </a:moveTo>
                  <a:lnTo>
                    <a:pt x="472313" y="31750"/>
                  </a:lnTo>
                  <a:lnTo>
                    <a:pt x="472313" y="44450"/>
                  </a:lnTo>
                  <a:lnTo>
                    <a:pt x="523113" y="44450"/>
                  </a:lnTo>
                  <a:lnTo>
                    <a:pt x="535813" y="38100"/>
                  </a:lnTo>
                  <a:lnTo>
                    <a:pt x="523113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" name="object 25"/>
            <p:cNvSpPr/>
            <p:nvPr/>
          </p:nvSpPr>
          <p:spPr>
            <a:xfrm>
              <a:off x="1900427" y="4395216"/>
              <a:ext cx="76200" cy="1892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" name="object 26"/>
            <p:cNvSpPr/>
            <p:nvPr/>
          </p:nvSpPr>
          <p:spPr>
            <a:xfrm>
              <a:off x="1138428" y="4396740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7" name="object 27"/>
            <p:cNvSpPr/>
            <p:nvPr/>
          </p:nvSpPr>
          <p:spPr>
            <a:xfrm>
              <a:off x="2587752" y="4402836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8" name="object 28"/>
            <p:cNvSpPr/>
            <p:nvPr/>
          </p:nvSpPr>
          <p:spPr>
            <a:xfrm>
              <a:off x="3273552" y="4401312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9" name="object 29"/>
            <p:cNvSpPr/>
            <p:nvPr/>
          </p:nvSpPr>
          <p:spPr>
            <a:xfrm>
              <a:off x="3960875" y="4402836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0" name="object 30"/>
            <p:cNvSpPr/>
            <p:nvPr/>
          </p:nvSpPr>
          <p:spPr>
            <a:xfrm>
              <a:off x="4646675" y="4402836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1" name="object 31"/>
            <p:cNvSpPr/>
            <p:nvPr/>
          </p:nvSpPr>
          <p:spPr>
            <a:xfrm>
              <a:off x="949452" y="3892296"/>
              <a:ext cx="3957954" cy="1286510"/>
            </a:xfrm>
            <a:custGeom>
              <a:avLst/>
              <a:gdLst/>
              <a:ahLst/>
              <a:cxnLst/>
              <a:rect l="l" t="t" r="r" b="b"/>
              <a:pathLst>
                <a:path w="3957954" h="1286510">
                  <a:moveTo>
                    <a:pt x="3743452" y="0"/>
                  </a:moveTo>
                  <a:lnTo>
                    <a:pt x="214375" y="0"/>
                  </a:lnTo>
                  <a:lnTo>
                    <a:pt x="165223" y="5663"/>
                  </a:lnTo>
                  <a:lnTo>
                    <a:pt x="120102" y="21795"/>
                  </a:lnTo>
                  <a:lnTo>
                    <a:pt x="80297" y="47106"/>
                  </a:lnTo>
                  <a:lnTo>
                    <a:pt x="47098" y="80308"/>
                  </a:lnTo>
                  <a:lnTo>
                    <a:pt x="21790" y="120113"/>
                  </a:lnTo>
                  <a:lnTo>
                    <a:pt x="5662" y="165231"/>
                  </a:lnTo>
                  <a:lnTo>
                    <a:pt x="0" y="214375"/>
                  </a:lnTo>
                  <a:lnTo>
                    <a:pt x="0" y="1071879"/>
                  </a:lnTo>
                  <a:lnTo>
                    <a:pt x="5662" y="1121024"/>
                  </a:lnTo>
                  <a:lnTo>
                    <a:pt x="21790" y="1166142"/>
                  </a:lnTo>
                  <a:lnTo>
                    <a:pt x="47098" y="1205947"/>
                  </a:lnTo>
                  <a:lnTo>
                    <a:pt x="80297" y="1239149"/>
                  </a:lnTo>
                  <a:lnTo>
                    <a:pt x="120102" y="1264460"/>
                  </a:lnTo>
                  <a:lnTo>
                    <a:pt x="165223" y="1280592"/>
                  </a:lnTo>
                  <a:lnTo>
                    <a:pt x="214375" y="1286255"/>
                  </a:lnTo>
                  <a:lnTo>
                    <a:pt x="3743452" y="1286255"/>
                  </a:lnTo>
                  <a:lnTo>
                    <a:pt x="3792596" y="1280592"/>
                  </a:lnTo>
                  <a:lnTo>
                    <a:pt x="3837714" y="1264460"/>
                  </a:lnTo>
                  <a:lnTo>
                    <a:pt x="3877519" y="1239149"/>
                  </a:lnTo>
                  <a:lnTo>
                    <a:pt x="3910721" y="1205947"/>
                  </a:lnTo>
                  <a:lnTo>
                    <a:pt x="3936032" y="1166142"/>
                  </a:lnTo>
                  <a:lnTo>
                    <a:pt x="3952164" y="1121024"/>
                  </a:lnTo>
                  <a:lnTo>
                    <a:pt x="3957828" y="1071879"/>
                  </a:lnTo>
                  <a:lnTo>
                    <a:pt x="3957828" y="214375"/>
                  </a:lnTo>
                  <a:lnTo>
                    <a:pt x="3952164" y="165231"/>
                  </a:lnTo>
                  <a:lnTo>
                    <a:pt x="3936032" y="120113"/>
                  </a:lnTo>
                  <a:lnTo>
                    <a:pt x="3910721" y="80308"/>
                  </a:lnTo>
                  <a:lnTo>
                    <a:pt x="3877519" y="47106"/>
                  </a:lnTo>
                  <a:lnTo>
                    <a:pt x="3837714" y="21795"/>
                  </a:lnTo>
                  <a:lnTo>
                    <a:pt x="3792596" y="5663"/>
                  </a:lnTo>
                  <a:lnTo>
                    <a:pt x="3743452" y="0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2" name="object 32"/>
            <p:cNvSpPr/>
            <p:nvPr/>
          </p:nvSpPr>
          <p:spPr>
            <a:xfrm>
              <a:off x="949452" y="3892296"/>
              <a:ext cx="3957954" cy="1286510"/>
            </a:xfrm>
            <a:custGeom>
              <a:avLst/>
              <a:gdLst/>
              <a:ahLst/>
              <a:cxnLst/>
              <a:rect l="l" t="t" r="r" b="b"/>
              <a:pathLst>
                <a:path w="3957954" h="1286510">
                  <a:moveTo>
                    <a:pt x="0" y="214375"/>
                  </a:moveTo>
                  <a:lnTo>
                    <a:pt x="5662" y="165231"/>
                  </a:lnTo>
                  <a:lnTo>
                    <a:pt x="21790" y="120113"/>
                  </a:lnTo>
                  <a:lnTo>
                    <a:pt x="47098" y="80308"/>
                  </a:lnTo>
                  <a:lnTo>
                    <a:pt x="80297" y="47106"/>
                  </a:lnTo>
                  <a:lnTo>
                    <a:pt x="120102" y="21795"/>
                  </a:lnTo>
                  <a:lnTo>
                    <a:pt x="165223" y="5663"/>
                  </a:lnTo>
                  <a:lnTo>
                    <a:pt x="214375" y="0"/>
                  </a:lnTo>
                  <a:lnTo>
                    <a:pt x="3743452" y="0"/>
                  </a:lnTo>
                  <a:lnTo>
                    <a:pt x="3792596" y="5663"/>
                  </a:lnTo>
                  <a:lnTo>
                    <a:pt x="3837714" y="21795"/>
                  </a:lnTo>
                  <a:lnTo>
                    <a:pt x="3877519" y="47106"/>
                  </a:lnTo>
                  <a:lnTo>
                    <a:pt x="3910721" y="80308"/>
                  </a:lnTo>
                  <a:lnTo>
                    <a:pt x="3936032" y="120113"/>
                  </a:lnTo>
                  <a:lnTo>
                    <a:pt x="3952164" y="165231"/>
                  </a:lnTo>
                  <a:lnTo>
                    <a:pt x="3957828" y="214375"/>
                  </a:lnTo>
                  <a:lnTo>
                    <a:pt x="3957828" y="1071879"/>
                  </a:lnTo>
                  <a:lnTo>
                    <a:pt x="3952164" y="1121024"/>
                  </a:lnTo>
                  <a:lnTo>
                    <a:pt x="3936032" y="1166142"/>
                  </a:lnTo>
                  <a:lnTo>
                    <a:pt x="3910721" y="1205947"/>
                  </a:lnTo>
                  <a:lnTo>
                    <a:pt x="3877519" y="1239149"/>
                  </a:lnTo>
                  <a:lnTo>
                    <a:pt x="3837714" y="1264460"/>
                  </a:lnTo>
                  <a:lnTo>
                    <a:pt x="3792596" y="1280592"/>
                  </a:lnTo>
                  <a:lnTo>
                    <a:pt x="3743452" y="1286255"/>
                  </a:lnTo>
                  <a:lnTo>
                    <a:pt x="214375" y="1286255"/>
                  </a:lnTo>
                  <a:lnTo>
                    <a:pt x="165223" y="1280592"/>
                  </a:lnTo>
                  <a:lnTo>
                    <a:pt x="120102" y="1264460"/>
                  </a:lnTo>
                  <a:lnTo>
                    <a:pt x="80297" y="1239149"/>
                  </a:lnTo>
                  <a:lnTo>
                    <a:pt x="47098" y="1205947"/>
                  </a:lnTo>
                  <a:lnTo>
                    <a:pt x="21790" y="1166142"/>
                  </a:lnTo>
                  <a:lnTo>
                    <a:pt x="5662" y="1121024"/>
                  </a:lnTo>
                  <a:lnTo>
                    <a:pt x="0" y="1071879"/>
                  </a:lnTo>
                  <a:lnTo>
                    <a:pt x="0" y="214375"/>
                  </a:lnTo>
                  <a:close/>
                </a:path>
              </a:pathLst>
            </a:custGeom>
            <a:ln w="9525">
              <a:solidFill>
                <a:srgbClr val="6CE9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3" name="object 33"/>
            <p:cNvSpPr/>
            <p:nvPr/>
          </p:nvSpPr>
          <p:spPr>
            <a:xfrm>
              <a:off x="1101852" y="5269992"/>
              <a:ext cx="3659504" cy="489584"/>
            </a:xfrm>
            <a:custGeom>
              <a:avLst/>
              <a:gdLst/>
              <a:ahLst/>
              <a:cxnLst/>
              <a:rect l="l" t="t" r="r" b="b"/>
              <a:pathLst>
                <a:path w="3659504" h="489585">
                  <a:moveTo>
                    <a:pt x="150876" y="1524"/>
                  </a:moveTo>
                  <a:lnTo>
                    <a:pt x="0" y="1524"/>
                  </a:lnTo>
                  <a:lnTo>
                    <a:pt x="0" y="483108"/>
                  </a:lnTo>
                  <a:lnTo>
                    <a:pt x="150876" y="483108"/>
                  </a:lnTo>
                  <a:lnTo>
                    <a:pt x="150876" y="1524"/>
                  </a:lnTo>
                  <a:close/>
                </a:path>
                <a:path w="3659504" h="489585">
                  <a:moveTo>
                    <a:pt x="912876" y="0"/>
                  </a:moveTo>
                  <a:lnTo>
                    <a:pt x="762000" y="0"/>
                  </a:lnTo>
                  <a:lnTo>
                    <a:pt x="762000" y="481584"/>
                  </a:lnTo>
                  <a:lnTo>
                    <a:pt x="912876" y="481584"/>
                  </a:lnTo>
                  <a:lnTo>
                    <a:pt x="912876" y="0"/>
                  </a:lnTo>
                  <a:close/>
                </a:path>
                <a:path w="3659504" h="489585">
                  <a:moveTo>
                    <a:pt x="1598676" y="7620"/>
                  </a:moveTo>
                  <a:lnTo>
                    <a:pt x="1447800" y="7620"/>
                  </a:lnTo>
                  <a:lnTo>
                    <a:pt x="1447800" y="489204"/>
                  </a:lnTo>
                  <a:lnTo>
                    <a:pt x="1598676" y="489204"/>
                  </a:lnTo>
                  <a:lnTo>
                    <a:pt x="1598676" y="7620"/>
                  </a:lnTo>
                  <a:close/>
                </a:path>
                <a:path w="3659504" h="489585">
                  <a:moveTo>
                    <a:pt x="2286000" y="7620"/>
                  </a:moveTo>
                  <a:lnTo>
                    <a:pt x="2135124" y="7620"/>
                  </a:lnTo>
                  <a:lnTo>
                    <a:pt x="2135124" y="489204"/>
                  </a:lnTo>
                  <a:lnTo>
                    <a:pt x="2286000" y="489204"/>
                  </a:lnTo>
                  <a:lnTo>
                    <a:pt x="2286000" y="7620"/>
                  </a:lnTo>
                  <a:close/>
                </a:path>
                <a:path w="3659504" h="489585">
                  <a:moveTo>
                    <a:pt x="2971800" y="7620"/>
                  </a:moveTo>
                  <a:lnTo>
                    <a:pt x="2820924" y="7620"/>
                  </a:lnTo>
                  <a:lnTo>
                    <a:pt x="2820924" y="489204"/>
                  </a:lnTo>
                  <a:lnTo>
                    <a:pt x="2971800" y="489204"/>
                  </a:lnTo>
                  <a:lnTo>
                    <a:pt x="2971800" y="7620"/>
                  </a:lnTo>
                  <a:close/>
                </a:path>
                <a:path w="3659504" h="489585">
                  <a:moveTo>
                    <a:pt x="3659124" y="7620"/>
                  </a:moveTo>
                  <a:lnTo>
                    <a:pt x="3508248" y="7620"/>
                  </a:lnTo>
                  <a:lnTo>
                    <a:pt x="3508248" y="489204"/>
                  </a:lnTo>
                  <a:lnTo>
                    <a:pt x="3659124" y="489204"/>
                  </a:lnTo>
                  <a:lnTo>
                    <a:pt x="3659124" y="762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1932907" y="4099370"/>
            <a:ext cx="526733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pc="68" dirty="0">
                <a:latin typeface="Calibri"/>
                <a:cs typeface="Calibri"/>
              </a:rPr>
              <a:t>BERT</a:t>
            </a:r>
            <a:endParaRPr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68605" y="5238445"/>
            <a:ext cx="538639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dirty="0">
                <a:latin typeface="Calibri"/>
                <a:cs typeface="Calibri"/>
              </a:rPr>
              <a:t>[MASK]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279779" y="5238445"/>
            <a:ext cx="348615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latin typeface="Calibri"/>
                <a:cs typeface="Calibri"/>
              </a:rPr>
              <a:t>i</a:t>
            </a:r>
            <a:r>
              <a:rPr sz="1350" dirty="0">
                <a:latin typeface="Calibri"/>
                <a:cs typeface="Calibri"/>
              </a:rPr>
              <a:t>r</a:t>
            </a:r>
            <a:r>
              <a:rPr sz="1350" spc="-8" dirty="0">
                <a:latin typeface="Calibri"/>
                <a:cs typeface="Calibri"/>
              </a:rPr>
              <a:t>r</a:t>
            </a:r>
            <a:r>
              <a:rPr sz="1350" dirty="0">
                <a:latin typeface="Calibri"/>
                <a:cs typeface="Calibri"/>
              </a:rPr>
              <a:t>##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777460" y="5242560"/>
            <a:ext cx="382905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4" dirty="0">
                <a:latin typeface="Calibri"/>
                <a:cs typeface="Calibri"/>
              </a:rPr>
              <a:t>es</a:t>
            </a:r>
            <a:r>
              <a:rPr sz="1350" spc="-8" dirty="0">
                <a:latin typeface="Calibri"/>
                <a:cs typeface="Calibri"/>
              </a:rPr>
              <a:t>i</a:t>
            </a:r>
            <a:r>
              <a:rPr sz="1350" dirty="0">
                <a:latin typeface="Calibri"/>
                <a:cs typeface="Calibri"/>
              </a:rPr>
              <a:t>##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309813" y="5261305"/>
            <a:ext cx="1390650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2025" spc="-11" baseline="1543" dirty="0">
                <a:latin typeface="Calibri"/>
                <a:cs typeface="Calibri"/>
              </a:rPr>
              <a:t>sti## </a:t>
            </a:r>
            <a:r>
              <a:rPr sz="2025" baseline="1543" dirty="0">
                <a:latin typeface="Calibri"/>
                <a:cs typeface="Calibri"/>
              </a:rPr>
              <a:t>[MASK]</a:t>
            </a:r>
            <a:r>
              <a:rPr sz="2025" spc="113" baseline="1543" dirty="0">
                <a:latin typeface="Calibri"/>
                <a:cs typeface="Calibri"/>
              </a:rPr>
              <a:t> </a:t>
            </a:r>
            <a:r>
              <a:rPr sz="1350" spc="-8" dirty="0">
                <a:latin typeface="Calibri"/>
                <a:cs typeface="Calibri"/>
              </a:rPr>
              <a:t>good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853821" y="3685032"/>
            <a:ext cx="2688431" cy="1130618"/>
            <a:chOff x="1138427" y="3770376"/>
            <a:chExt cx="3584575" cy="1507490"/>
          </a:xfrm>
        </p:grpSpPr>
        <p:sp>
          <p:nvSpPr>
            <p:cNvPr id="40" name="object 40"/>
            <p:cNvSpPr/>
            <p:nvPr/>
          </p:nvSpPr>
          <p:spPr>
            <a:xfrm>
              <a:off x="1138427" y="5081016"/>
              <a:ext cx="76200" cy="1892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1" name="object 41"/>
            <p:cNvSpPr/>
            <p:nvPr/>
          </p:nvSpPr>
          <p:spPr>
            <a:xfrm>
              <a:off x="1900427" y="5081016"/>
              <a:ext cx="76200" cy="1892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2" name="object 42"/>
            <p:cNvSpPr/>
            <p:nvPr/>
          </p:nvSpPr>
          <p:spPr>
            <a:xfrm>
              <a:off x="2587752" y="5088636"/>
              <a:ext cx="76200" cy="1892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3" name="object 43"/>
            <p:cNvSpPr/>
            <p:nvPr/>
          </p:nvSpPr>
          <p:spPr>
            <a:xfrm>
              <a:off x="3273551" y="5087112"/>
              <a:ext cx="76200" cy="1892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4" name="object 44"/>
            <p:cNvSpPr/>
            <p:nvPr/>
          </p:nvSpPr>
          <p:spPr>
            <a:xfrm>
              <a:off x="3960876" y="5088636"/>
              <a:ext cx="76200" cy="1892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5" name="object 45"/>
            <p:cNvSpPr/>
            <p:nvPr/>
          </p:nvSpPr>
          <p:spPr>
            <a:xfrm>
              <a:off x="4646675" y="5088636"/>
              <a:ext cx="76200" cy="18922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6" name="object 46"/>
            <p:cNvSpPr/>
            <p:nvPr/>
          </p:nvSpPr>
          <p:spPr>
            <a:xfrm>
              <a:off x="3951732" y="3770376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7" name="object 47"/>
            <p:cNvSpPr/>
            <p:nvPr/>
          </p:nvSpPr>
          <p:spPr>
            <a:xfrm>
              <a:off x="1138427" y="3784092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827151" y="3412140"/>
            <a:ext cx="224314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dirty="0">
                <a:latin typeface="Calibri"/>
                <a:cs typeface="Calibri"/>
              </a:rPr>
              <a:t>I</a:t>
            </a:r>
            <a:r>
              <a:rPr sz="1350" spc="41" dirty="0">
                <a:latin typeface="Calibri"/>
                <a:cs typeface="Calibri"/>
              </a:rPr>
              <a:t>t</a:t>
            </a:r>
            <a:r>
              <a:rPr sz="1350" spc="-86" dirty="0">
                <a:latin typeface="Calibri"/>
                <a:cs typeface="Calibri"/>
              </a:rPr>
              <a:t>’</a:t>
            </a:r>
            <a:r>
              <a:rPr sz="1350" dirty="0">
                <a:latin typeface="Calibri"/>
                <a:cs typeface="Calibri"/>
              </a:rPr>
              <a:t>s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4783312" y="3747754"/>
            <a:ext cx="2975609" cy="1403985"/>
            <a:chOff x="6377749" y="3854005"/>
            <a:chExt cx="3967479" cy="1871980"/>
          </a:xfrm>
        </p:grpSpPr>
        <p:sp>
          <p:nvSpPr>
            <p:cNvPr id="50" name="object 50"/>
            <p:cNvSpPr/>
            <p:nvPr/>
          </p:nvSpPr>
          <p:spPr>
            <a:xfrm>
              <a:off x="6534899" y="3878579"/>
              <a:ext cx="911860" cy="483234"/>
            </a:xfrm>
            <a:custGeom>
              <a:avLst/>
              <a:gdLst/>
              <a:ahLst/>
              <a:cxnLst/>
              <a:rect l="l" t="t" r="r" b="b"/>
              <a:pathLst>
                <a:path w="911859" h="483235">
                  <a:moveTo>
                    <a:pt x="149352" y="1524"/>
                  </a:moveTo>
                  <a:lnTo>
                    <a:pt x="0" y="1524"/>
                  </a:lnTo>
                  <a:lnTo>
                    <a:pt x="0" y="483108"/>
                  </a:lnTo>
                  <a:lnTo>
                    <a:pt x="149352" y="483108"/>
                  </a:lnTo>
                  <a:lnTo>
                    <a:pt x="149352" y="1524"/>
                  </a:lnTo>
                  <a:close/>
                </a:path>
                <a:path w="911859" h="483235">
                  <a:moveTo>
                    <a:pt x="911352" y="0"/>
                  </a:moveTo>
                  <a:lnTo>
                    <a:pt x="762012" y="0"/>
                  </a:lnTo>
                  <a:lnTo>
                    <a:pt x="762012" y="481584"/>
                  </a:lnTo>
                  <a:lnTo>
                    <a:pt x="911352" y="481584"/>
                  </a:lnTo>
                  <a:lnTo>
                    <a:pt x="911352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1" name="object 51"/>
            <p:cNvSpPr/>
            <p:nvPr/>
          </p:nvSpPr>
          <p:spPr>
            <a:xfrm>
              <a:off x="6684263" y="4081398"/>
              <a:ext cx="611505" cy="77470"/>
            </a:xfrm>
            <a:custGeom>
              <a:avLst/>
              <a:gdLst/>
              <a:ahLst/>
              <a:cxnLst/>
              <a:rect l="l" t="t" r="r" b="b"/>
              <a:pathLst>
                <a:path w="611504" h="77470">
                  <a:moveTo>
                    <a:pt x="76072" y="1143"/>
                  </a:moveTo>
                  <a:lnTo>
                    <a:pt x="0" y="39369"/>
                  </a:lnTo>
                  <a:lnTo>
                    <a:pt x="76326" y="77343"/>
                  </a:lnTo>
                  <a:lnTo>
                    <a:pt x="76221" y="45593"/>
                  </a:lnTo>
                  <a:lnTo>
                    <a:pt x="63500" y="45593"/>
                  </a:lnTo>
                  <a:lnTo>
                    <a:pt x="63500" y="32893"/>
                  </a:lnTo>
                  <a:lnTo>
                    <a:pt x="76178" y="32863"/>
                  </a:lnTo>
                  <a:lnTo>
                    <a:pt x="76072" y="1143"/>
                  </a:lnTo>
                  <a:close/>
                </a:path>
                <a:path w="611504" h="77470">
                  <a:moveTo>
                    <a:pt x="598742" y="31750"/>
                  </a:moveTo>
                  <a:lnTo>
                    <a:pt x="547751" y="31750"/>
                  </a:lnTo>
                  <a:lnTo>
                    <a:pt x="547751" y="44450"/>
                  </a:lnTo>
                  <a:lnTo>
                    <a:pt x="534998" y="44480"/>
                  </a:lnTo>
                  <a:lnTo>
                    <a:pt x="535051" y="76200"/>
                  </a:lnTo>
                  <a:lnTo>
                    <a:pt x="611251" y="37973"/>
                  </a:lnTo>
                  <a:lnTo>
                    <a:pt x="598742" y="31750"/>
                  </a:lnTo>
                  <a:close/>
                </a:path>
                <a:path w="611504" h="77470">
                  <a:moveTo>
                    <a:pt x="76178" y="32863"/>
                  </a:moveTo>
                  <a:lnTo>
                    <a:pt x="63500" y="32893"/>
                  </a:lnTo>
                  <a:lnTo>
                    <a:pt x="63500" y="45593"/>
                  </a:lnTo>
                  <a:lnTo>
                    <a:pt x="76221" y="45562"/>
                  </a:lnTo>
                  <a:lnTo>
                    <a:pt x="76178" y="32863"/>
                  </a:lnTo>
                  <a:close/>
                </a:path>
                <a:path w="611504" h="77470">
                  <a:moveTo>
                    <a:pt x="76221" y="45562"/>
                  </a:moveTo>
                  <a:lnTo>
                    <a:pt x="63500" y="45593"/>
                  </a:lnTo>
                  <a:lnTo>
                    <a:pt x="76221" y="45593"/>
                  </a:lnTo>
                  <a:close/>
                </a:path>
                <a:path w="611504" h="77470">
                  <a:moveTo>
                    <a:pt x="534976" y="31780"/>
                  </a:moveTo>
                  <a:lnTo>
                    <a:pt x="76178" y="32863"/>
                  </a:lnTo>
                  <a:lnTo>
                    <a:pt x="76221" y="45562"/>
                  </a:lnTo>
                  <a:lnTo>
                    <a:pt x="534998" y="44480"/>
                  </a:lnTo>
                  <a:lnTo>
                    <a:pt x="534976" y="31780"/>
                  </a:lnTo>
                  <a:close/>
                </a:path>
                <a:path w="611504" h="77470">
                  <a:moveTo>
                    <a:pt x="547751" y="31750"/>
                  </a:moveTo>
                  <a:lnTo>
                    <a:pt x="534976" y="31780"/>
                  </a:lnTo>
                  <a:lnTo>
                    <a:pt x="534998" y="44480"/>
                  </a:lnTo>
                  <a:lnTo>
                    <a:pt x="547751" y="44450"/>
                  </a:lnTo>
                  <a:lnTo>
                    <a:pt x="547751" y="31750"/>
                  </a:lnTo>
                  <a:close/>
                </a:path>
                <a:path w="611504" h="77470">
                  <a:moveTo>
                    <a:pt x="534924" y="0"/>
                  </a:moveTo>
                  <a:lnTo>
                    <a:pt x="534976" y="31780"/>
                  </a:lnTo>
                  <a:lnTo>
                    <a:pt x="598742" y="31750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2" name="object 52"/>
            <p:cNvSpPr/>
            <p:nvPr/>
          </p:nvSpPr>
          <p:spPr>
            <a:xfrm>
              <a:off x="7982711" y="3886199"/>
              <a:ext cx="151130" cy="483234"/>
            </a:xfrm>
            <a:custGeom>
              <a:avLst/>
              <a:gdLst/>
              <a:ahLst/>
              <a:cxnLst/>
              <a:rect l="l" t="t" r="r" b="b"/>
              <a:pathLst>
                <a:path w="151129" h="483235">
                  <a:moveTo>
                    <a:pt x="150875" y="0"/>
                  </a:moveTo>
                  <a:lnTo>
                    <a:pt x="0" y="0"/>
                  </a:lnTo>
                  <a:lnTo>
                    <a:pt x="0" y="483107"/>
                  </a:lnTo>
                  <a:lnTo>
                    <a:pt x="150875" y="483107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3" name="object 53"/>
            <p:cNvSpPr/>
            <p:nvPr/>
          </p:nvSpPr>
          <p:spPr>
            <a:xfrm>
              <a:off x="7446263" y="4082414"/>
              <a:ext cx="535940" cy="82550"/>
            </a:xfrm>
            <a:custGeom>
              <a:avLst/>
              <a:gdLst/>
              <a:ahLst/>
              <a:cxnLst/>
              <a:rect l="l" t="t" r="r" b="b"/>
              <a:pathLst>
                <a:path w="535940" h="82550">
                  <a:moveTo>
                    <a:pt x="460247" y="5842"/>
                  </a:moveTo>
                  <a:lnTo>
                    <a:pt x="459717" y="37652"/>
                  </a:lnTo>
                  <a:lnTo>
                    <a:pt x="472439" y="37846"/>
                  </a:lnTo>
                  <a:lnTo>
                    <a:pt x="472185" y="50546"/>
                  </a:lnTo>
                  <a:lnTo>
                    <a:pt x="459502" y="50546"/>
                  </a:lnTo>
                  <a:lnTo>
                    <a:pt x="458977" y="82042"/>
                  </a:lnTo>
                  <a:lnTo>
                    <a:pt x="524685" y="50546"/>
                  </a:lnTo>
                  <a:lnTo>
                    <a:pt x="472185" y="50546"/>
                  </a:lnTo>
                  <a:lnTo>
                    <a:pt x="459506" y="50352"/>
                  </a:lnTo>
                  <a:lnTo>
                    <a:pt x="525087" y="50352"/>
                  </a:lnTo>
                  <a:lnTo>
                    <a:pt x="535812" y="45212"/>
                  </a:lnTo>
                  <a:lnTo>
                    <a:pt x="460247" y="5842"/>
                  </a:lnTo>
                  <a:close/>
                </a:path>
                <a:path w="535940" h="82550">
                  <a:moveTo>
                    <a:pt x="76834" y="0"/>
                  </a:moveTo>
                  <a:lnTo>
                    <a:pt x="0" y="36957"/>
                  </a:lnTo>
                  <a:lnTo>
                    <a:pt x="75564" y="76200"/>
                  </a:lnTo>
                  <a:lnTo>
                    <a:pt x="76093" y="44516"/>
                  </a:lnTo>
                  <a:lnTo>
                    <a:pt x="63372" y="44323"/>
                  </a:lnTo>
                  <a:lnTo>
                    <a:pt x="63626" y="31623"/>
                  </a:lnTo>
                  <a:lnTo>
                    <a:pt x="76307" y="31623"/>
                  </a:lnTo>
                  <a:lnTo>
                    <a:pt x="76834" y="0"/>
                  </a:lnTo>
                  <a:close/>
                </a:path>
                <a:path w="535940" h="82550">
                  <a:moveTo>
                    <a:pt x="459717" y="37652"/>
                  </a:moveTo>
                  <a:lnTo>
                    <a:pt x="459506" y="50352"/>
                  </a:lnTo>
                  <a:lnTo>
                    <a:pt x="472185" y="50546"/>
                  </a:lnTo>
                  <a:lnTo>
                    <a:pt x="472439" y="37846"/>
                  </a:lnTo>
                  <a:lnTo>
                    <a:pt x="459717" y="37652"/>
                  </a:lnTo>
                  <a:close/>
                </a:path>
                <a:path w="535940" h="82550">
                  <a:moveTo>
                    <a:pt x="76304" y="31815"/>
                  </a:moveTo>
                  <a:lnTo>
                    <a:pt x="76093" y="44516"/>
                  </a:lnTo>
                  <a:lnTo>
                    <a:pt x="459506" y="50352"/>
                  </a:lnTo>
                  <a:lnTo>
                    <a:pt x="459717" y="37652"/>
                  </a:lnTo>
                  <a:lnTo>
                    <a:pt x="76304" y="31815"/>
                  </a:lnTo>
                  <a:close/>
                </a:path>
                <a:path w="535940" h="82550">
                  <a:moveTo>
                    <a:pt x="63626" y="31623"/>
                  </a:moveTo>
                  <a:lnTo>
                    <a:pt x="63372" y="44323"/>
                  </a:lnTo>
                  <a:lnTo>
                    <a:pt x="76093" y="44516"/>
                  </a:lnTo>
                  <a:lnTo>
                    <a:pt x="76304" y="31815"/>
                  </a:lnTo>
                  <a:lnTo>
                    <a:pt x="63626" y="31623"/>
                  </a:lnTo>
                  <a:close/>
                </a:path>
                <a:path w="535940" h="82550">
                  <a:moveTo>
                    <a:pt x="76307" y="31623"/>
                  </a:moveTo>
                  <a:lnTo>
                    <a:pt x="63626" y="31623"/>
                  </a:lnTo>
                  <a:lnTo>
                    <a:pt x="76304" y="31815"/>
                  </a:lnTo>
                  <a:lnTo>
                    <a:pt x="76307" y="31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4" name="object 54"/>
            <p:cNvSpPr/>
            <p:nvPr/>
          </p:nvSpPr>
          <p:spPr>
            <a:xfrm>
              <a:off x="8670035" y="3886199"/>
              <a:ext cx="151130" cy="483234"/>
            </a:xfrm>
            <a:custGeom>
              <a:avLst/>
              <a:gdLst/>
              <a:ahLst/>
              <a:cxnLst/>
              <a:rect l="l" t="t" r="r" b="b"/>
              <a:pathLst>
                <a:path w="151129" h="483235">
                  <a:moveTo>
                    <a:pt x="150875" y="0"/>
                  </a:moveTo>
                  <a:lnTo>
                    <a:pt x="0" y="0"/>
                  </a:lnTo>
                  <a:lnTo>
                    <a:pt x="0" y="483107"/>
                  </a:lnTo>
                  <a:lnTo>
                    <a:pt x="150875" y="483107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5" name="object 55"/>
            <p:cNvSpPr/>
            <p:nvPr/>
          </p:nvSpPr>
          <p:spPr>
            <a:xfrm>
              <a:off x="8133588" y="4090415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40" h="76200">
                  <a:moveTo>
                    <a:pt x="76200" y="0"/>
                  </a:moveTo>
                  <a:lnTo>
                    <a:pt x="0" y="38099"/>
                  </a:lnTo>
                  <a:lnTo>
                    <a:pt x="76200" y="76199"/>
                  </a:lnTo>
                  <a:lnTo>
                    <a:pt x="76200" y="44449"/>
                  </a:lnTo>
                  <a:lnTo>
                    <a:pt x="63500" y="44449"/>
                  </a:lnTo>
                  <a:lnTo>
                    <a:pt x="63500" y="31749"/>
                  </a:lnTo>
                  <a:lnTo>
                    <a:pt x="76200" y="31749"/>
                  </a:lnTo>
                  <a:lnTo>
                    <a:pt x="76200" y="0"/>
                  </a:lnTo>
                  <a:close/>
                </a:path>
                <a:path w="535940" h="76200">
                  <a:moveTo>
                    <a:pt x="459612" y="0"/>
                  </a:moveTo>
                  <a:lnTo>
                    <a:pt x="459612" y="76199"/>
                  </a:lnTo>
                  <a:lnTo>
                    <a:pt x="523112" y="44449"/>
                  </a:lnTo>
                  <a:lnTo>
                    <a:pt x="472312" y="44449"/>
                  </a:lnTo>
                  <a:lnTo>
                    <a:pt x="472312" y="31749"/>
                  </a:lnTo>
                  <a:lnTo>
                    <a:pt x="523112" y="31749"/>
                  </a:lnTo>
                  <a:lnTo>
                    <a:pt x="459612" y="0"/>
                  </a:lnTo>
                  <a:close/>
                </a:path>
                <a:path w="535940" h="76200">
                  <a:moveTo>
                    <a:pt x="76200" y="31749"/>
                  </a:moveTo>
                  <a:lnTo>
                    <a:pt x="63500" y="31749"/>
                  </a:lnTo>
                  <a:lnTo>
                    <a:pt x="63500" y="44449"/>
                  </a:lnTo>
                  <a:lnTo>
                    <a:pt x="76200" y="44449"/>
                  </a:lnTo>
                  <a:lnTo>
                    <a:pt x="76200" y="31749"/>
                  </a:lnTo>
                  <a:close/>
                </a:path>
                <a:path w="535940" h="76200">
                  <a:moveTo>
                    <a:pt x="459612" y="31749"/>
                  </a:moveTo>
                  <a:lnTo>
                    <a:pt x="76200" y="31749"/>
                  </a:lnTo>
                  <a:lnTo>
                    <a:pt x="76200" y="44449"/>
                  </a:lnTo>
                  <a:lnTo>
                    <a:pt x="459612" y="44449"/>
                  </a:lnTo>
                  <a:lnTo>
                    <a:pt x="459612" y="31749"/>
                  </a:lnTo>
                  <a:close/>
                </a:path>
                <a:path w="535940" h="76200">
                  <a:moveTo>
                    <a:pt x="523112" y="31749"/>
                  </a:moveTo>
                  <a:lnTo>
                    <a:pt x="472312" y="31749"/>
                  </a:lnTo>
                  <a:lnTo>
                    <a:pt x="472312" y="44449"/>
                  </a:lnTo>
                  <a:lnTo>
                    <a:pt x="523112" y="44449"/>
                  </a:lnTo>
                  <a:lnTo>
                    <a:pt x="535812" y="38099"/>
                  </a:lnTo>
                  <a:lnTo>
                    <a:pt x="523112" y="317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6" name="object 56"/>
            <p:cNvSpPr/>
            <p:nvPr/>
          </p:nvSpPr>
          <p:spPr>
            <a:xfrm>
              <a:off x="9355835" y="3886199"/>
              <a:ext cx="151130" cy="483234"/>
            </a:xfrm>
            <a:custGeom>
              <a:avLst/>
              <a:gdLst/>
              <a:ahLst/>
              <a:cxnLst/>
              <a:rect l="l" t="t" r="r" b="b"/>
              <a:pathLst>
                <a:path w="151129" h="483235">
                  <a:moveTo>
                    <a:pt x="150875" y="0"/>
                  </a:moveTo>
                  <a:lnTo>
                    <a:pt x="0" y="0"/>
                  </a:lnTo>
                  <a:lnTo>
                    <a:pt x="0" y="483107"/>
                  </a:lnTo>
                  <a:lnTo>
                    <a:pt x="150875" y="483107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7" name="object 57"/>
            <p:cNvSpPr/>
            <p:nvPr/>
          </p:nvSpPr>
          <p:spPr>
            <a:xfrm>
              <a:off x="8820911" y="4090415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40" h="76200">
                  <a:moveTo>
                    <a:pt x="76200" y="0"/>
                  </a:moveTo>
                  <a:lnTo>
                    <a:pt x="0" y="38099"/>
                  </a:lnTo>
                  <a:lnTo>
                    <a:pt x="76200" y="76199"/>
                  </a:lnTo>
                  <a:lnTo>
                    <a:pt x="76200" y="44449"/>
                  </a:lnTo>
                  <a:lnTo>
                    <a:pt x="63500" y="44449"/>
                  </a:lnTo>
                  <a:lnTo>
                    <a:pt x="63500" y="31749"/>
                  </a:lnTo>
                  <a:lnTo>
                    <a:pt x="76200" y="31749"/>
                  </a:lnTo>
                  <a:lnTo>
                    <a:pt x="76200" y="0"/>
                  </a:lnTo>
                  <a:close/>
                </a:path>
                <a:path w="535940" h="76200">
                  <a:moveTo>
                    <a:pt x="459613" y="0"/>
                  </a:moveTo>
                  <a:lnTo>
                    <a:pt x="459613" y="76199"/>
                  </a:lnTo>
                  <a:lnTo>
                    <a:pt x="523113" y="44449"/>
                  </a:lnTo>
                  <a:lnTo>
                    <a:pt x="472313" y="44449"/>
                  </a:lnTo>
                  <a:lnTo>
                    <a:pt x="472313" y="31749"/>
                  </a:lnTo>
                  <a:lnTo>
                    <a:pt x="523113" y="31749"/>
                  </a:lnTo>
                  <a:lnTo>
                    <a:pt x="459613" y="0"/>
                  </a:lnTo>
                  <a:close/>
                </a:path>
                <a:path w="535940" h="76200">
                  <a:moveTo>
                    <a:pt x="76200" y="31749"/>
                  </a:moveTo>
                  <a:lnTo>
                    <a:pt x="63500" y="31749"/>
                  </a:lnTo>
                  <a:lnTo>
                    <a:pt x="63500" y="44449"/>
                  </a:lnTo>
                  <a:lnTo>
                    <a:pt x="76200" y="44449"/>
                  </a:lnTo>
                  <a:lnTo>
                    <a:pt x="76200" y="31749"/>
                  </a:lnTo>
                  <a:close/>
                </a:path>
                <a:path w="535940" h="76200">
                  <a:moveTo>
                    <a:pt x="459613" y="31749"/>
                  </a:moveTo>
                  <a:lnTo>
                    <a:pt x="76200" y="31749"/>
                  </a:lnTo>
                  <a:lnTo>
                    <a:pt x="76200" y="44449"/>
                  </a:lnTo>
                  <a:lnTo>
                    <a:pt x="459613" y="44449"/>
                  </a:lnTo>
                  <a:lnTo>
                    <a:pt x="459613" y="31749"/>
                  </a:lnTo>
                  <a:close/>
                </a:path>
                <a:path w="535940" h="76200">
                  <a:moveTo>
                    <a:pt x="523113" y="31749"/>
                  </a:moveTo>
                  <a:lnTo>
                    <a:pt x="472313" y="31749"/>
                  </a:lnTo>
                  <a:lnTo>
                    <a:pt x="472313" y="44449"/>
                  </a:lnTo>
                  <a:lnTo>
                    <a:pt x="523113" y="44449"/>
                  </a:lnTo>
                  <a:lnTo>
                    <a:pt x="535813" y="38099"/>
                  </a:lnTo>
                  <a:lnTo>
                    <a:pt x="523113" y="317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8" name="object 58"/>
            <p:cNvSpPr/>
            <p:nvPr/>
          </p:nvSpPr>
          <p:spPr>
            <a:xfrm>
              <a:off x="10043159" y="3886199"/>
              <a:ext cx="151130" cy="483234"/>
            </a:xfrm>
            <a:custGeom>
              <a:avLst/>
              <a:gdLst/>
              <a:ahLst/>
              <a:cxnLst/>
              <a:rect l="l" t="t" r="r" b="b"/>
              <a:pathLst>
                <a:path w="151129" h="483235">
                  <a:moveTo>
                    <a:pt x="150875" y="0"/>
                  </a:moveTo>
                  <a:lnTo>
                    <a:pt x="0" y="0"/>
                  </a:lnTo>
                  <a:lnTo>
                    <a:pt x="0" y="483107"/>
                  </a:lnTo>
                  <a:lnTo>
                    <a:pt x="150875" y="483107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9" name="object 59"/>
            <p:cNvSpPr/>
            <p:nvPr/>
          </p:nvSpPr>
          <p:spPr>
            <a:xfrm>
              <a:off x="9506711" y="4090415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40" h="76200">
                  <a:moveTo>
                    <a:pt x="76200" y="0"/>
                  </a:moveTo>
                  <a:lnTo>
                    <a:pt x="0" y="38099"/>
                  </a:lnTo>
                  <a:lnTo>
                    <a:pt x="76200" y="76199"/>
                  </a:lnTo>
                  <a:lnTo>
                    <a:pt x="76200" y="44449"/>
                  </a:lnTo>
                  <a:lnTo>
                    <a:pt x="63500" y="44449"/>
                  </a:lnTo>
                  <a:lnTo>
                    <a:pt x="63500" y="31749"/>
                  </a:lnTo>
                  <a:lnTo>
                    <a:pt x="76200" y="31749"/>
                  </a:lnTo>
                  <a:lnTo>
                    <a:pt x="76200" y="0"/>
                  </a:lnTo>
                  <a:close/>
                </a:path>
                <a:path w="535940" h="76200">
                  <a:moveTo>
                    <a:pt x="459613" y="0"/>
                  </a:moveTo>
                  <a:lnTo>
                    <a:pt x="459613" y="76199"/>
                  </a:lnTo>
                  <a:lnTo>
                    <a:pt x="523113" y="44449"/>
                  </a:lnTo>
                  <a:lnTo>
                    <a:pt x="472313" y="44449"/>
                  </a:lnTo>
                  <a:lnTo>
                    <a:pt x="472313" y="31749"/>
                  </a:lnTo>
                  <a:lnTo>
                    <a:pt x="523113" y="31749"/>
                  </a:lnTo>
                  <a:lnTo>
                    <a:pt x="459613" y="0"/>
                  </a:lnTo>
                  <a:close/>
                </a:path>
                <a:path w="535940" h="76200">
                  <a:moveTo>
                    <a:pt x="76200" y="31749"/>
                  </a:moveTo>
                  <a:lnTo>
                    <a:pt x="63500" y="31749"/>
                  </a:lnTo>
                  <a:lnTo>
                    <a:pt x="63500" y="44449"/>
                  </a:lnTo>
                  <a:lnTo>
                    <a:pt x="76200" y="44449"/>
                  </a:lnTo>
                  <a:lnTo>
                    <a:pt x="76200" y="31749"/>
                  </a:lnTo>
                  <a:close/>
                </a:path>
                <a:path w="535940" h="76200">
                  <a:moveTo>
                    <a:pt x="459613" y="31749"/>
                  </a:moveTo>
                  <a:lnTo>
                    <a:pt x="76200" y="31749"/>
                  </a:lnTo>
                  <a:lnTo>
                    <a:pt x="76200" y="44449"/>
                  </a:lnTo>
                  <a:lnTo>
                    <a:pt x="459613" y="44449"/>
                  </a:lnTo>
                  <a:lnTo>
                    <a:pt x="459613" y="31749"/>
                  </a:lnTo>
                  <a:close/>
                </a:path>
                <a:path w="535940" h="76200">
                  <a:moveTo>
                    <a:pt x="523113" y="31749"/>
                  </a:moveTo>
                  <a:lnTo>
                    <a:pt x="472313" y="31749"/>
                  </a:lnTo>
                  <a:lnTo>
                    <a:pt x="472313" y="44449"/>
                  </a:lnTo>
                  <a:lnTo>
                    <a:pt x="523113" y="44449"/>
                  </a:lnTo>
                  <a:lnTo>
                    <a:pt x="535813" y="38099"/>
                  </a:lnTo>
                  <a:lnTo>
                    <a:pt x="523113" y="3174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0" name="object 60"/>
            <p:cNvSpPr/>
            <p:nvPr/>
          </p:nvSpPr>
          <p:spPr>
            <a:xfrm>
              <a:off x="6534899" y="4549152"/>
              <a:ext cx="911860" cy="485140"/>
            </a:xfrm>
            <a:custGeom>
              <a:avLst/>
              <a:gdLst/>
              <a:ahLst/>
              <a:cxnLst/>
              <a:rect l="l" t="t" r="r" b="b"/>
              <a:pathLst>
                <a:path w="911859" h="485139">
                  <a:moveTo>
                    <a:pt x="149352" y="1524"/>
                  </a:moveTo>
                  <a:lnTo>
                    <a:pt x="0" y="1524"/>
                  </a:lnTo>
                  <a:lnTo>
                    <a:pt x="0" y="484619"/>
                  </a:lnTo>
                  <a:lnTo>
                    <a:pt x="149352" y="484619"/>
                  </a:lnTo>
                  <a:lnTo>
                    <a:pt x="149352" y="1524"/>
                  </a:lnTo>
                  <a:close/>
                </a:path>
                <a:path w="911859" h="485139">
                  <a:moveTo>
                    <a:pt x="911352" y="0"/>
                  </a:moveTo>
                  <a:lnTo>
                    <a:pt x="762012" y="0"/>
                  </a:lnTo>
                  <a:lnTo>
                    <a:pt x="762012" y="483095"/>
                  </a:lnTo>
                  <a:lnTo>
                    <a:pt x="911352" y="483095"/>
                  </a:lnTo>
                  <a:lnTo>
                    <a:pt x="911352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1" name="object 61"/>
            <p:cNvSpPr/>
            <p:nvPr/>
          </p:nvSpPr>
          <p:spPr>
            <a:xfrm>
              <a:off x="6684263" y="4753482"/>
              <a:ext cx="611505" cy="77470"/>
            </a:xfrm>
            <a:custGeom>
              <a:avLst/>
              <a:gdLst/>
              <a:ahLst/>
              <a:cxnLst/>
              <a:rect l="l" t="t" r="r" b="b"/>
              <a:pathLst>
                <a:path w="611504" h="77470">
                  <a:moveTo>
                    <a:pt x="76072" y="1143"/>
                  </a:moveTo>
                  <a:lnTo>
                    <a:pt x="0" y="39370"/>
                  </a:lnTo>
                  <a:lnTo>
                    <a:pt x="76326" y="77343"/>
                  </a:lnTo>
                  <a:lnTo>
                    <a:pt x="76221" y="45593"/>
                  </a:lnTo>
                  <a:lnTo>
                    <a:pt x="63500" y="45593"/>
                  </a:lnTo>
                  <a:lnTo>
                    <a:pt x="63500" y="32893"/>
                  </a:lnTo>
                  <a:lnTo>
                    <a:pt x="76178" y="32863"/>
                  </a:lnTo>
                  <a:lnTo>
                    <a:pt x="76072" y="1143"/>
                  </a:lnTo>
                  <a:close/>
                </a:path>
                <a:path w="611504" h="77470">
                  <a:moveTo>
                    <a:pt x="598742" y="31750"/>
                  </a:moveTo>
                  <a:lnTo>
                    <a:pt x="547751" y="31750"/>
                  </a:lnTo>
                  <a:lnTo>
                    <a:pt x="547751" y="44450"/>
                  </a:lnTo>
                  <a:lnTo>
                    <a:pt x="534998" y="44480"/>
                  </a:lnTo>
                  <a:lnTo>
                    <a:pt x="535051" y="76200"/>
                  </a:lnTo>
                  <a:lnTo>
                    <a:pt x="611251" y="37973"/>
                  </a:lnTo>
                  <a:lnTo>
                    <a:pt x="598742" y="31750"/>
                  </a:lnTo>
                  <a:close/>
                </a:path>
                <a:path w="611504" h="77470">
                  <a:moveTo>
                    <a:pt x="76178" y="32863"/>
                  </a:moveTo>
                  <a:lnTo>
                    <a:pt x="63500" y="32893"/>
                  </a:lnTo>
                  <a:lnTo>
                    <a:pt x="63500" y="45593"/>
                  </a:lnTo>
                  <a:lnTo>
                    <a:pt x="76221" y="45562"/>
                  </a:lnTo>
                  <a:lnTo>
                    <a:pt x="76178" y="32863"/>
                  </a:lnTo>
                  <a:close/>
                </a:path>
                <a:path w="611504" h="77470">
                  <a:moveTo>
                    <a:pt x="76221" y="45562"/>
                  </a:moveTo>
                  <a:lnTo>
                    <a:pt x="63500" y="45593"/>
                  </a:lnTo>
                  <a:lnTo>
                    <a:pt x="76221" y="45593"/>
                  </a:lnTo>
                  <a:close/>
                </a:path>
                <a:path w="611504" h="77470">
                  <a:moveTo>
                    <a:pt x="534976" y="31780"/>
                  </a:moveTo>
                  <a:lnTo>
                    <a:pt x="76178" y="32863"/>
                  </a:lnTo>
                  <a:lnTo>
                    <a:pt x="76221" y="45562"/>
                  </a:lnTo>
                  <a:lnTo>
                    <a:pt x="534998" y="44480"/>
                  </a:lnTo>
                  <a:lnTo>
                    <a:pt x="534976" y="31780"/>
                  </a:lnTo>
                  <a:close/>
                </a:path>
                <a:path w="611504" h="77470">
                  <a:moveTo>
                    <a:pt x="547751" y="31750"/>
                  </a:moveTo>
                  <a:lnTo>
                    <a:pt x="534976" y="31780"/>
                  </a:lnTo>
                  <a:lnTo>
                    <a:pt x="534998" y="44480"/>
                  </a:lnTo>
                  <a:lnTo>
                    <a:pt x="547751" y="44450"/>
                  </a:lnTo>
                  <a:lnTo>
                    <a:pt x="547751" y="31750"/>
                  </a:lnTo>
                  <a:close/>
                </a:path>
                <a:path w="611504" h="77470">
                  <a:moveTo>
                    <a:pt x="534924" y="0"/>
                  </a:moveTo>
                  <a:lnTo>
                    <a:pt x="534976" y="31780"/>
                  </a:lnTo>
                  <a:lnTo>
                    <a:pt x="598742" y="31750"/>
                  </a:lnTo>
                  <a:lnTo>
                    <a:pt x="53492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2" name="object 62"/>
            <p:cNvSpPr/>
            <p:nvPr/>
          </p:nvSpPr>
          <p:spPr>
            <a:xfrm>
              <a:off x="7982711" y="4558283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150875" y="481583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3" name="object 63"/>
            <p:cNvSpPr/>
            <p:nvPr/>
          </p:nvSpPr>
          <p:spPr>
            <a:xfrm>
              <a:off x="7446263" y="4754498"/>
              <a:ext cx="535940" cy="82550"/>
            </a:xfrm>
            <a:custGeom>
              <a:avLst/>
              <a:gdLst/>
              <a:ahLst/>
              <a:cxnLst/>
              <a:rect l="l" t="t" r="r" b="b"/>
              <a:pathLst>
                <a:path w="535940" h="82550">
                  <a:moveTo>
                    <a:pt x="460247" y="5842"/>
                  </a:moveTo>
                  <a:lnTo>
                    <a:pt x="459717" y="37652"/>
                  </a:lnTo>
                  <a:lnTo>
                    <a:pt x="472439" y="37845"/>
                  </a:lnTo>
                  <a:lnTo>
                    <a:pt x="472185" y="50545"/>
                  </a:lnTo>
                  <a:lnTo>
                    <a:pt x="459502" y="50545"/>
                  </a:lnTo>
                  <a:lnTo>
                    <a:pt x="458977" y="82042"/>
                  </a:lnTo>
                  <a:lnTo>
                    <a:pt x="524685" y="50545"/>
                  </a:lnTo>
                  <a:lnTo>
                    <a:pt x="472185" y="50545"/>
                  </a:lnTo>
                  <a:lnTo>
                    <a:pt x="459506" y="50352"/>
                  </a:lnTo>
                  <a:lnTo>
                    <a:pt x="525087" y="50352"/>
                  </a:lnTo>
                  <a:lnTo>
                    <a:pt x="535812" y="45212"/>
                  </a:lnTo>
                  <a:lnTo>
                    <a:pt x="460247" y="5842"/>
                  </a:lnTo>
                  <a:close/>
                </a:path>
                <a:path w="535940" h="82550">
                  <a:moveTo>
                    <a:pt x="76834" y="0"/>
                  </a:moveTo>
                  <a:lnTo>
                    <a:pt x="0" y="36956"/>
                  </a:lnTo>
                  <a:lnTo>
                    <a:pt x="75564" y="76200"/>
                  </a:lnTo>
                  <a:lnTo>
                    <a:pt x="76093" y="44516"/>
                  </a:lnTo>
                  <a:lnTo>
                    <a:pt x="63372" y="44323"/>
                  </a:lnTo>
                  <a:lnTo>
                    <a:pt x="63626" y="31623"/>
                  </a:lnTo>
                  <a:lnTo>
                    <a:pt x="76307" y="31623"/>
                  </a:lnTo>
                  <a:lnTo>
                    <a:pt x="76834" y="0"/>
                  </a:lnTo>
                  <a:close/>
                </a:path>
                <a:path w="535940" h="82550">
                  <a:moveTo>
                    <a:pt x="459717" y="37652"/>
                  </a:moveTo>
                  <a:lnTo>
                    <a:pt x="459506" y="50352"/>
                  </a:lnTo>
                  <a:lnTo>
                    <a:pt x="472185" y="50545"/>
                  </a:lnTo>
                  <a:lnTo>
                    <a:pt x="472439" y="37845"/>
                  </a:lnTo>
                  <a:lnTo>
                    <a:pt x="459717" y="37652"/>
                  </a:lnTo>
                  <a:close/>
                </a:path>
                <a:path w="535940" h="82550">
                  <a:moveTo>
                    <a:pt x="76304" y="31815"/>
                  </a:moveTo>
                  <a:lnTo>
                    <a:pt x="76093" y="44516"/>
                  </a:lnTo>
                  <a:lnTo>
                    <a:pt x="459506" y="50352"/>
                  </a:lnTo>
                  <a:lnTo>
                    <a:pt x="459717" y="37652"/>
                  </a:lnTo>
                  <a:lnTo>
                    <a:pt x="76304" y="31815"/>
                  </a:lnTo>
                  <a:close/>
                </a:path>
                <a:path w="535940" h="82550">
                  <a:moveTo>
                    <a:pt x="63626" y="31623"/>
                  </a:moveTo>
                  <a:lnTo>
                    <a:pt x="63372" y="44323"/>
                  </a:lnTo>
                  <a:lnTo>
                    <a:pt x="76093" y="44516"/>
                  </a:lnTo>
                  <a:lnTo>
                    <a:pt x="76304" y="31815"/>
                  </a:lnTo>
                  <a:lnTo>
                    <a:pt x="63626" y="31623"/>
                  </a:lnTo>
                  <a:close/>
                </a:path>
                <a:path w="535940" h="82550">
                  <a:moveTo>
                    <a:pt x="76307" y="31623"/>
                  </a:moveTo>
                  <a:lnTo>
                    <a:pt x="63626" y="31623"/>
                  </a:lnTo>
                  <a:lnTo>
                    <a:pt x="76304" y="31815"/>
                  </a:lnTo>
                  <a:lnTo>
                    <a:pt x="76307" y="316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4" name="object 64"/>
            <p:cNvSpPr/>
            <p:nvPr/>
          </p:nvSpPr>
          <p:spPr>
            <a:xfrm>
              <a:off x="8670035" y="4558283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150875" y="481583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5" name="object 65"/>
            <p:cNvSpPr/>
            <p:nvPr/>
          </p:nvSpPr>
          <p:spPr>
            <a:xfrm>
              <a:off x="8133588" y="4760975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4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40" h="76200">
                  <a:moveTo>
                    <a:pt x="459612" y="0"/>
                  </a:moveTo>
                  <a:lnTo>
                    <a:pt x="459612" y="76200"/>
                  </a:lnTo>
                  <a:lnTo>
                    <a:pt x="523112" y="44450"/>
                  </a:lnTo>
                  <a:lnTo>
                    <a:pt x="472312" y="44450"/>
                  </a:lnTo>
                  <a:lnTo>
                    <a:pt x="472312" y="31750"/>
                  </a:lnTo>
                  <a:lnTo>
                    <a:pt x="523112" y="31750"/>
                  </a:lnTo>
                  <a:lnTo>
                    <a:pt x="459612" y="0"/>
                  </a:lnTo>
                  <a:close/>
                </a:path>
                <a:path w="535940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40" h="76200">
                  <a:moveTo>
                    <a:pt x="459612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2" y="44450"/>
                  </a:lnTo>
                  <a:lnTo>
                    <a:pt x="459612" y="31750"/>
                  </a:lnTo>
                  <a:close/>
                </a:path>
                <a:path w="535940" h="76200">
                  <a:moveTo>
                    <a:pt x="523112" y="31750"/>
                  </a:moveTo>
                  <a:lnTo>
                    <a:pt x="472312" y="31750"/>
                  </a:lnTo>
                  <a:lnTo>
                    <a:pt x="472312" y="44450"/>
                  </a:lnTo>
                  <a:lnTo>
                    <a:pt x="523112" y="44450"/>
                  </a:lnTo>
                  <a:lnTo>
                    <a:pt x="535812" y="38100"/>
                  </a:lnTo>
                  <a:lnTo>
                    <a:pt x="523112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6" name="object 66"/>
            <p:cNvSpPr/>
            <p:nvPr/>
          </p:nvSpPr>
          <p:spPr>
            <a:xfrm>
              <a:off x="9355835" y="4558283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150875" y="481583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7" name="object 67"/>
            <p:cNvSpPr/>
            <p:nvPr/>
          </p:nvSpPr>
          <p:spPr>
            <a:xfrm>
              <a:off x="8820911" y="4760975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4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40" h="76200">
                  <a:moveTo>
                    <a:pt x="459613" y="0"/>
                  </a:moveTo>
                  <a:lnTo>
                    <a:pt x="459613" y="76200"/>
                  </a:lnTo>
                  <a:lnTo>
                    <a:pt x="523113" y="44450"/>
                  </a:lnTo>
                  <a:lnTo>
                    <a:pt x="472313" y="44450"/>
                  </a:lnTo>
                  <a:lnTo>
                    <a:pt x="472313" y="31750"/>
                  </a:lnTo>
                  <a:lnTo>
                    <a:pt x="523113" y="31750"/>
                  </a:lnTo>
                  <a:lnTo>
                    <a:pt x="459613" y="0"/>
                  </a:lnTo>
                  <a:close/>
                </a:path>
                <a:path w="535940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40" h="76200">
                  <a:moveTo>
                    <a:pt x="459613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3" y="44450"/>
                  </a:lnTo>
                  <a:lnTo>
                    <a:pt x="459613" y="31750"/>
                  </a:lnTo>
                  <a:close/>
                </a:path>
                <a:path w="535940" h="76200">
                  <a:moveTo>
                    <a:pt x="523113" y="31750"/>
                  </a:moveTo>
                  <a:lnTo>
                    <a:pt x="472313" y="31750"/>
                  </a:lnTo>
                  <a:lnTo>
                    <a:pt x="472313" y="44450"/>
                  </a:lnTo>
                  <a:lnTo>
                    <a:pt x="523113" y="44450"/>
                  </a:lnTo>
                  <a:lnTo>
                    <a:pt x="535813" y="38100"/>
                  </a:lnTo>
                  <a:lnTo>
                    <a:pt x="523113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8" name="object 68"/>
            <p:cNvSpPr/>
            <p:nvPr/>
          </p:nvSpPr>
          <p:spPr>
            <a:xfrm>
              <a:off x="10043159" y="4558283"/>
              <a:ext cx="151130" cy="481965"/>
            </a:xfrm>
            <a:custGeom>
              <a:avLst/>
              <a:gdLst/>
              <a:ahLst/>
              <a:cxnLst/>
              <a:rect l="l" t="t" r="r" b="b"/>
              <a:pathLst>
                <a:path w="151129" h="481964">
                  <a:moveTo>
                    <a:pt x="150875" y="0"/>
                  </a:moveTo>
                  <a:lnTo>
                    <a:pt x="0" y="0"/>
                  </a:lnTo>
                  <a:lnTo>
                    <a:pt x="0" y="481583"/>
                  </a:lnTo>
                  <a:lnTo>
                    <a:pt x="150875" y="481583"/>
                  </a:lnTo>
                  <a:lnTo>
                    <a:pt x="150875" y="0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9" name="object 69"/>
            <p:cNvSpPr/>
            <p:nvPr/>
          </p:nvSpPr>
          <p:spPr>
            <a:xfrm>
              <a:off x="9506711" y="4760975"/>
              <a:ext cx="535940" cy="76200"/>
            </a:xfrm>
            <a:custGeom>
              <a:avLst/>
              <a:gdLst/>
              <a:ahLst/>
              <a:cxnLst/>
              <a:rect l="l" t="t" r="r" b="b"/>
              <a:pathLst>
                <a:path w="53594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535940" h="76200">
                  <a:moveTo>
                    <a:pt x="459613" y="0"/>
                  </a:moveTo>
                  <a:lnTo>
                    <a:pt x="459613" y="76200"/>
                  </a:lnTo>
                  <a:lnTo>
                    <a:pt x="523113" y="44450"/>
                  </a:lnTo>
                  <a:lnTo>
                    <a:pt x="472313" y="44450"/>
                  </a:lnTo>
                  <a:lnTo>
                    <a:pt x="472313" y="31750"/>
                  </a:lnTo>
                  <a:lnTo>
                    <a:pt x="523113" y="31750"/>
                  </a:lnTo>
                  <a:lnTo>
                    <a:pt x="459613" y="0"/>
                  </a:lnTo>
                  <a:close/>
                </a:path>
                <a:path w="535940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535940" h="76200">
                  <a:moveTo>
                    <a:pt x="459613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9613" y="44450"/>
                  </a:lnTo>
                  <a:lnTo>
                    <a:pt x="459613" y="31750"/>
                  </a:lnTo>
                  <a:close/>
                </a:path>
                <a:path w="535940" h="76200">
                  <a:moveTo>
                    <a:pt x="523113" y="31750"/>
                  </a:moveTo>
                  <a:lnTo>
                    <a:pt x="472313" y="31750"/>
                  </a:lnTo>
                  <a:lnTo>
                    <a:pt x="472313" y="44450"/>
                  </a:lnTo>
                  <a:lnTo>
                    <a:pt x="523113" y="44450"/>
                  </a:lnTo>
                  <a:lnTo>
                    <a:pt x="535813" y="38100"/>
                  </a:lnTo>
                  <a:lnTo>
                    <a:pt x="523113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0" name="object 70"/>
            <p:cNvSpPr/>
            <p:nvPr/>
          </p:nvSpPr>
          <p:spPr>
            <a:xfrm>
              <a:off x="6571487" y="4361687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1" name="object 71"/>
            <p:cNvSpPr/>
            <p:nvPr/>
          </p:nvSpPr>
          <p:spPr>
            <a:xfrm>
              <a:off x="7333487" y="4360163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2" name="object 72"/>
            <p:cNvSpPr/>
            <p:nvPr/>
          </p:nvSpPr>
          <p:spPr>
            <a:xfrm>
              <a:off x="8020811" y="4369307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3" name="object 73"/>
            <p:cNvSpPr/>
            <p:nvPr/>
          </p:nvSpPr>
          <p:spPr>
            <a:xfrm>
              <a:off x="8706611" y="4367783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4" name="object 74"/>
            <p:cNvSpPr/>
            <p:nvPr/>
          </p:nvSpPr>
          <p:spPr>
            <a:xfrm>
              <a:off x="9393935" y="4369307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5" name="object 75"/>
            <p:cNvSpPr/>
            <p:nvPr/>
          </p:nvSpPr>
          <p:spPr>
            <a:xfrm>
              <a:off x="10079735" y="4369307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6" name="object 76"/>
            <p:cNvSpPr/>
            <p:nvPr/>
          </p:nvSpPr>
          <p:spPr>
            <a:xfrm>
              <a:off x="6382511" y="3858767"/>
              <a:ext cx="3957954" cy="1286510"/>
            </a:xfrm>
            <a:custGeom>
              <a:avLst/>
              <a:gdLst/>
              <a:ahLst/>
              <a:cxnLst/>
              <a:rect l="l" t="t" r="r" b="b"/>
              <a:pathLst>
                <a:path w="3957954" h="1286510">
                  <a:moveTo>
                    <a:pt x="3743452" y="0"/>
                  </a:moveTo>
                  <a:lnTo>
                    <a:pt x="214376" y="0"/>
                  </a:lnTo>
                  <a:lnTo>
                    <a:pt x="165231" y="5663"/>
                  </a:lnTo>
                  <a:lnTo>
                    <a:pt x="120113" y="21795"/>
                  </a:lnTo>
                  <a:lnTo>
                    <a:pt x="80308" y="47106"/>
                  </a:lnTo>
                  <a:lnTo>
                    <a:pt x="47106" y="80308"/>
                  </a:lnTo>
                  <a:lnTo>
                    <a:pt x="21795" y="120113"/>
                  </a:lnTo>
                  <a:lnTo>
                    <a:pt x="5663" y="165231"/>
                  </a:lnTo>
                  <a:lnTo>
                    <a:pt x="0" y="214375"/>
                  </a:lnTo>
                  <a:lnTo>
                    <a:pt x="0" y="1071879"/>
                  </a:lnTo>
                  <a:lnTo>
                    <a:pt x="5663" y="1121024"/>
                  </a:lnTo>
                  <a:lnTo>
                    <a:pt x="21795" y="1166142"/>
                  </a:lnTo>
                  <a:lnTo>
                    <a:pt x="47106" y="1205947"/>
                  </a:lnTo>
                  <a:lnTo>
                    <a:pt x="80308" y="1239149"/>
                  </a:lnTo>
                  <a:lnTo>
                    <a:pt x="120113" y="1264460"/>
                  </a:lnTo>
                  <a:lnTo>
                    <a:pt x="165231" y="1280592"/>
                  </a:lnTo>
                  <a:lnTo>
                    <a:pt x="214376" y="1286255"/>
                  </a:lnTo>
                  <a:lnTo>
                    <a:pt x="3743452" y="1286255"/>
                  </a:lnTo>
                  <a:lnTo>
                    <a:pt x="3792596" y="1280592"/>
                  </a:lnTo>
                  <a:lnTo>
                    <a:pt x="3837714" y="1264460"/>
                  </a:lnTo>
                  <a:lnTo>
                    <a:pt x="3877519" y="1239149"/>
                  </a:lnTo>
                  <a:lnTo>
                    <a:pt x="3910721" y="1205947"/>
                  </a:lnTo>
                  <a:lnTo>
                    <a:pt x="3936032" y="1166142"/>
                  </a:lnTo>
                  <a:lnTo>
                    <a:pt x="3952164" y="1121024"/>
                  </a:lnTo>
                  <a:lnTo>
                    <a:pt x="3957828" y="1071879"/>
                  </a:lnTo>
                  <a:lnTo>
                    <a:pt x="3957828" y="214375"/>
                  </a:lnTo>
                  <a:lnTo>
                    <a:pt x="3952164" y="165231"/>
                  </a:lnTo>
                  <a:lnTo>
                    <a:pt x="3936032" y="120113"/>
                  </a:lnTo>
                  <a:lnTo>
                    <a:pt x="3910721" y="80308"/>
                  </a:lnTo>
                  <a:lnTo>
                    <a:pt x="3877519" y="47106"/>
                  </a:lnTo>
                  <a:lnTo>
                    <a:pt x="3837714" y="21795"/>
                  </a:lnTo>
                  <a:lnTo>
                    <a:pt x="3792596" y="5663"/>
                  </a:lnTo>
                  <a:lnTo>
                    <a:pt x="3743452" y="0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7" name="object 77"/>
            <p:cNvSpPr/>
            <p:nvPr/>
          </p:nvSpPr>
          <p:spPr>
            <a:xfrm>
              <a:off x="6382511" y="3858767"/>
              <a:ext cx="3957954" cy="1286510"/>
            </a:xfrm>
            <a:custGeom>
              <a:avLst/>
              <a:gdLst/>
              <a:ahLst/>
              <a:cxnLst/>
              <a:rect l="l" t="t" r="r" b="b"/>
              <a:pathLst>
                <a:path w="3957954" h="1286510">
                  <a:moveTo>
                    <a:pt x="0" y="214375"/>
                  </a:moveTo>
                  <a:lnTo>
                    <a:pt x="5663" y="165231"/>
                  </a:lnTo>
                  <a:lnTo>
                    <a:pt x="21795" y="120113"/>
                  </a:lnTo>
                  <a:lnTo>
                    <a:pt x="47106" y="80308"/>
                  </a:lnTo>
                  <a:lnTo>
                    <a:pt x="80308" y="47106"/>
                  </a:lnTo>
                  <a:lnTo>
                    <a:pt x="120113" y="21795"/>
                  </a:lnTo>
                  <a:lnTo>
                    <a:pt x="165231" y="5663"/>
                  </a:lnTo>
                  <a:lnTo>
                    <a:pt x="214376" y="0"/>
                  </a:lnTo>
                  <a:lnTo>
                    <a:pt x="3743452" y="0"/>
                  </a:lnTo>
                  <a:lnTo>
                    <a:pt x="3792596" y="5663"/>
                  </a:lnTo>
                  <a:lnTo>
                    <a:pt x="3837714" y="21795"/>
                  </a:lnTo>
                  <a:lnTo>
                    <a:pt x="3877519" y="47106"/>
                  </a:lnTo>
                  <a:lnTo>
                    <a:pt x="3910721" y="80308"/>
                  </a:lnTo>
                  <a:lnTo>
                    <a:pt x="3936032" y="120113"/>
                  </a:lnTo>
                  <a:lnTo>
                    <a:pt x="3952164" y="165231"/>
                  </a:lnTo>
                  <a:lnTo>
                    <a:pt x="3957828" y="214375"/>
                  </a:lnTo>
                  <a:lnTo>
                    <a:pt x="3957828" y="1071879"/>
                  </a:lnTo>
                  <a:lnTo>
                    <a:pt x="3952164" y="1121024"/>
                  </a:lnTo>
                  <a:lnTo>
                    <a:pt x="3936032" y="1166142"/>
                  </a:lnTo>
                  <a:lnTo>
                    <a:pt x="3910721" y="1205947"/>
                  </a:lnTo>
                  <a:lnTo>
                    <a:pt x="3877519" y="1239149"/>
                  </a:lnTo>
                  <a:lnTo>
                    <a:pt x="3837714" y="1264460"/>
                  </a:lnTo>
                  <a:lnTo>
                    <a:pt x="3792596" y="1280592"/>
                  </a:lnTo>
                  <a:lnTo>
                    <a:pt x="3743452" y="1286255"/>
                  </a:lnTo>
                  <a:lnTo>
                    <a:pt x="214376" y="1286255"/>
                  </a:lnTo>
                  <a:lnTo>
                    <a:pt x="165231" y="1280592"/>
                  </a:lnTo>
                  <a:lnTo>
                    <a:pt x="120113" y="1264460"/>
                  </a:lnTo>
                  <a:lnTo>
                    <a:pt x="80308" y="1239149"/>
                  </a:lnTo>
                  <a:lnTo>
                    <a:pt x="47106" y="1205947"/>
                  </a:lnTo>
                  <a:lnTo>
                    <a:pt x="21795" y="1166142"/>
                  </a:lnTo>
                  <a:lnTo>
                    <a:pt x="5663" y="1121024"/>
                  </a:lnTo>
                  <a:lnTo>
                    <a:pt x="0" y="1071879"/>
                  </a:lnTo>
                  <a:lnTo>
                    <a:pt x="0" y="214375"/>
                  </a:lnTo>
                  <a:close/>
                </a:path>
              </a:pathLst>
            </a:custGeom>
            <a:ln w="9525">
              <a:solidFill>
                <a:srgbClr val="6CE9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8" name="object 78"/>
            <p:cNvSpPr/>
            <p:nvPr/>
          </p:nvSpPr>
          <p:spPr>
            <a:xfrm>
              <a:off x="6534899" y="5234939"/>
              <a:ext cx="3659504" cy="490855"/>
            </a:xfrm>
            <a:custGeom>
              <a:avLst/>
              <a:gdLst/>
              <a:ahLst/>
              <a:cxnLst/>
              <a:rect l="l" t="t" r="r" b="b"/>
              <a:pathLst>
                <a:path w="3659504" h="490854">
                  <a:moveTo>
                    <a:pt x="149352" y="1524"/>
                  </a:moveTo>
                  <a:lnTo>
                    <a:pt x="0" y="1524"/>
                  </a:lnTo>
                  <a:lnTo>
                    <a:pt x="0" y="484632"/>
                  </a:lnTo>
                  <a:lnTo>
                    <a:pt x="149352" y="484632"/>
                  </a:lnTo>
                  <a:lnTo>
                    <a:pt x="149352" y="1524"/>
                  </a:lnTo>
                  <a:close/>
                </a:path>
                <a:path w="3659504" h="490854">
                  <a:moveTo>
                    <a:pt x="911352" y="0"/>
                  </a:moveTo>
                  <a:lnTo>
                    <a:pt x="762012" y="0"/>
                  </a:lnTo>
                  <a:lnTo>
                    <a:pt x="762012" y="483108"/>
                  </a:lnTo>
                  <a:lnTo>
                    <a:pt x="911352" y="483108"/>
                  </a:lnTo>
                  <a:lnTo>
                    <a:pt x="911352" y="0"/>
                  </a:lnTo>
                  <a:close/>
                </a:path>
                <a:path w="3659504" h="490854">
                  <a:moveTo>
                    <a:pt x="1598676" y="9144"/>
                  </a:moveTo>
                  <a:lnTo>
                    <a:pt x="1447812" y="9144"/>
                  </a:lnTo>
                  <a:lnTo>
                    <a:pt x="1447812" y="490728"/>
                  </a:lnTo>
                  <a:lnTo>
                    <a:pt x="1598676" y="490728"/>
                  </a:lnTo>
                  <a:lnTo>
                    <a:pt x="1598676" y="9144"/>
                  </a:lnTo>
                  <a:close/>
                </a:path>
                <a:path w="3659504" h="490854">
                  <a:moveTo>
                    <a:pt x="2286012" y="9144"/>
                  </a:moveTo>
                  <a:lnTo>
                    <a:pt x="2135136" y="9144"/>
                  </a:lnTo>
                  <a:lnTo>
                    <a:pt x="2135136" y="490728"/>
                  </a:lnTo>
                  <a:lnTo>
                    <a:pt x="2286012" y="490728"/>
                  </a:lnTo>
                  <a:lnTo>
                    <a:pt x="2286012" y="9144"/>
                  </a:lnTo>
                  <a:close/>
                </a:path>
                <a:path w="3659504" h="490854">
                  <a:moveTo>
                    <a:pt x="2971812" y="9144"/>
                  </a:moveTo>
                  <a:lnTo>
                    <a:pt x="2820936" y="9144"/>
                  </a:lnTo>
                  <a:lnTo>
                    <a:pt x="2820936" y="490728"/>
                  </a:lnTo>
                  <a:lnTo>
                    <a:pt x="2971812" y="490728"/>
                  </a:lnTo>
                  <a:lnTo>
                    <a:pt x="2971812" y="9144"/>
                  </a:lnTo>
                  <a:close/>
                </a:path>
                <a:path w="3659504" h="490854">
                  <a:moveTo>
                    <a:pt x="3659136" y="9144"/>
                  </a:moveTo>
                  <a:lnTo>
                    <a:pt x="3508260" y="9144"/>
                  </a:lnTo>
                  <a:lnTo>
                    <a:pt x="3508260" y="490728"/>
                  </a:lnTo>
                  <a:lnTo>
                    <a:pt x="3659136" y="490728"/>
                  </a:lnTo>
                  <a:lnTo>
                    <a:pt x="3659136" y="9144"/>
                  </a:lnTo>
                  <a:close/>
                </a:path>
              </a:pathLst>
            </a:custGeom>
            <a:solidFill>
              <a:srgbClr val="E34848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5763101" y="4073938"/>
            <a:ext cx="1015841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pc="68" dirty="0">
                <a:latin typeface="Calibri"/>
                <a:cs typeface="Calibri"/>
              </a:rPr>
              <a:t>SpanBERT</a:t>
            </a:r>
            <a:endParaRPr>
              <a:latin typeface="Calibri"/>
              <a:cs typeface="Calibri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4928617" y="4641724"/>
            <a:ext cx="2688431" cy="149066"/>
            <a:chOff x="6571488" y="5045964"/>
            <a:chExt cx="3584575" cy="198755"/>
          </a:xfrm>
        </p:grpSpPr>
        <p:sp>
          <p:nvSpPr>
            <p:cNvPr id="81" name="object 81"/>
            <p:cNvSpPr/>
            <p:nvPr/>
          </p:nvSpPr>
          <p:spPr>
            <a:xfrm>
              <a:off x="6571488" y="5047488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2" name="object 82"/>
            <p:cNvSpPr/>
            <p:nvPr/>
          </p:nvSpPr>
          <p:spPr>
            <a:xfrm>
              <a:off x="7333488" y="5045964"/>
              <a:ext cx="76200" cy="18923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3" name="object 83"/>
            <p:cNvSpPr/>
            <p:nvPr/>
          </p:nvSpPr>
          <p:spPr>
            <a:xfrm>
              <a:off x="8706611" y="5053584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4" name="object 84"/>
            <p:cNvSpPr/>
            <p:nvPr/>
          </p:nvSpPr>
          <p:spPr>
            <a:xfrm>
              <a:off x="8020812" y="5055108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5" name="object 85"/>
            <p:cNvSpPr/>
            <p:nvPr/>
          </p:nvSpPr>
          <p:spPr>
            <a:xfrm>
              <a:off x="9393936" y="5055108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6" name="object 86"/>
            <p:cNvSpPr/>
            <p:nvPr/>
          </p:nvSpPr>
          <p:spPr>
            <a:xfrm>
              <a:off x="10079735" y="5055108"/>
              <a:ext cx="76200" cy="1892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87" name="object 87"/>
          <p:cNvSpPr txBox="1"/>
          <p:nvPr/>
        </p:nvSpPr>
        <p:spPr>
          <a:xfrm>
            <a:off x="2886171" y="3439572"/>
            <a:ext cx="226219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latin typeface="Calibri"/>
                <a:cs typeface="Calibri"/>
              </a:rPr>
              <a:t>bly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96" name="Title 95">
            <a:extLst>
              <a:ext uri="{FF2B5EF4-FFF2-40B4-BE49-F238E27FC236}">
                <a16:creationId xmlns:a16="http://schemas.microsoft.com/office/drawing/2014/main" id="{22A9EEE8-126E-455D-BF63-AC5F0E5B2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492443"/>
          </a:xfrm>
        </p:spPr>
        <p:txBody>
          <a:bodyPr/>
          <a:lstStyle/>
          <a:p>
            <a:r>
              <a:rPr lang="en-US" sz="3200" b="0" spc="-4" dirty="0">
                <a:latin typeface="Calibri"/>
                <a:cs typeface="Calibri"/>
              </a:rPr>
              <a:t>Extensions </a:t>
            </a:r>
            <a:r>
              <a:rPr lang="en-US" sz="3200" b="0" dirty="0">
                <a:latin typeface="Calibri"/>
                <a:cs typeface="Calibri"/>
              </a:rPr>
              <a:t>of</a:t>
            </a:r>
            <a:r>
              <a:rPr lang="en-US" sz="3200" b="0" spc="-53" dirty="0">
                <a:latin typeface="Calibri"/>
                <a:cs typeface="Calibri"/>
              </a:rPr>
              <a:t> </a:t>
            </a:r>
            <a:r>
              <a:rPr lang="en-US" sz="3200" b="0" spc="-4" dirty="0">
                <a:latin typeface="Calibri"/>
                <a:cs typeface="Calibri"/>
              </a:rPr>
              <a:t>BERT</a:t>
            </a:r>
            <a:endParaRPr lang="en-US" dirty="0"/>
          </a:p>
        </p:txBody>
      </p:sp>
      <p:sp>
        <p:nvSpPr>
          <p:cNvPr id="94" name="object 94"/>
          <p:cNvSpPr txBox="1"/>
          <p:nvPr/>
        </p:nvSpPr>
        <p:spPr>
          <a:xfrm>
            <a:off x="6564059" y="5781027"/>
            <a:ext cx="2383155" cy="180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358"/>
              </a:lnSpc>
            </a:pPr>
            <a:r>
              <a:rPr sz="1350" spc="-4" dirty="0">
                <a:solidFill>
                  <a:srgbClr val="175E53"/>
                </a:solidFill>
                <a:latin typeface="Calibri"/>
                <a:cs typeface="Calibri"/>
              </a:rPr>
              <a:t>[</a:t>
            </a:r>
            <a:r>
              <a:rPr sz="135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4"/>
              </a:rPr>
              <a:t>Liu et </a:t>
            </a:r>
            <a:r>
              <a:rPr sz="1350" u="sng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4"/>
              </a:rPr>
              <a:t>al., 2019</a:t>
            </a:r>
            <a:r>
              <a:rPr sz="1350" dirty="0">
                <a:solidFill>
                  <a:srgbClr val="175E53"/>
                </a:solidFill>
                <a:latin typeface="Calibri"/>
                <a:cs typeface="Calibri"/>
              </a:rPr>
              <a:t>; </a:t>
            </a:r>
            <a:r>
              <a:rPr sz="135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5"/>
              </a:rPr>
              <a:t>Joshi et </a:t>
            </a:r>
            <a:r>
              <a:rPr sz="1350" u="sng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5"/>
              </a:rPr>
              <a:t>al.,</a:t>
            </a:r>
            <a:r>
              <a:rPr sz="1350" u="sng" spc="-26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350" u="sng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5"/>
              </a:rPr>
              <a:t>2020</a:t>
            </a:r>
            <a:r>
              <a:rPr sz="1350" dirty="0">
                <a:solidFill>
                  <a:srgbClr val="175E53"/>
                </a:solidFill>
                <a:latin typeface="Calibri"/>
                <a:cs typeface="Calibri"/>
              </a:rPr>
              <a:t>]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4924996" y="5142891"/>
            <a:ext cx="16811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dirty="0">
                <a:latin typeface="Calibri"/>
                <a:cs typeface="Calibri"/>
              </a:rPr>
              <a:t>I</a:t>
            </a:r>
            <a:r>
              <a:rPr sz="1350" spc="41" dirty="0">
                <a:latin typeface="Calibri"/>
                <a:cs typeface="Calibri"/>
              </a:rPr>
              <a:t>t</a:t>
            </a:r>
            <a:r>
              <a:rPr sz="1350" dirty="0">
                <a:latin typeface="Calibri"/>
                <a:cs typeface="Calibri"/>
              </a:rPr>
              <a:t>’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273897" y="5161407"/>
            <a:ext cx="2151698" cy="20637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913" spc="-5" baseline="-3267" dirty="0">
                <a:latin typeface="Calibri"/>
                <a:cs typeface="Calibri"/>
              </a:rPr>
              <a:t>[MASK] </a:t>
            </a:r>
            <a:r>
              <a:rPr sz="1913" baseline="-3267" dirty="0">
                <a:latin typeface="Calibri"/>
                <a:cs typeface="Calibri"/>
              </a:rPr>
              <a:t>[MASK] </a:t>
            </a:r>
            <a:r>
              <a:rPr sz="1275" dirty="0">
                <a:latin typeface="Calibri"/>
                <a:cs typeface="Calibri"/>
              </a:rPr>
              <a:t>[MASK]</a:t>
            </a:r>
            <a:r>
              <a:rPr sz="1275" spc="135" dirty="0">
                <a:latin typeface="Calibri"/>
                <a:cs typeface="Calibri"/>
              </a:rPr>
              <a:t> </a:t>
            </a:r>
            <a:r>
              <a:rPr sz="1275" dirty="0">
                <a:latin typeface="Calibri"/>
                <a:cs typeface="Calibri"/>
              </a:rPr>
              <a:t>[MASK]</a:t>
            </a:r>
            <a:endParaRPr sz="1275">
              <a:latin typeface="Calibri"/>
              <a:cs typeface="Calibri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501795" y="5165751"/>
            <a:ext cx="37004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8" dirty="0">
                <a:latin typeface="Calibri"/>
                <a:cs typeface="Calibri"/>
              </a:rPr>
              <a:t>g</a:t>
            </a:r>
            <a:r>
              <a:rPr sz="1350" spc="-4" dirty="0">
                <a:latin typeface="Calibri"/>
                <a:cs typeface="Calibri"/>
              </a:rPr>
              <a:t>ood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526214" y="3428809"/>
            <a:ext cx="348615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latin typeface="Calibri"/>
                <a:cs typeface="Calibri"/>
              </a:rPr>
              <a:t>i</a:t>
            </a:r>
            <a:r>
              <a:rPr sz="1350" dirty="0">
                <a:latin typeface="Calibri"/>
                <a:cs typeface="Calibri"/>
              </a:rPr>
              <a:t>r</a:t>
            </a:r>
            <a:r>
              <a:rPr sz="1350" spc="-8" dirty="0">
                <a:latin typeface="Calibri"/>
                <a:cs typeface="Calibri"/>
              </a:rPr>
              <a:t>r</a:t>
            </a:r>
            <a:r>
              <a:rPr sz="1350" dirty="0">
                <a:latin typeface="Calibri"/>
                <a:cs typeface="Calibri"/>
              </a:rPr>
              <a:t>##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6024182" y="3433000"/>
            <a:ext cx="1156335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939641" algn="l"/>
              </a:tabLst>
            </a:pPr>
            <a:r>
              <a:rPr sz="1350" dirty="0">
                <a:latin typeface="Calibri"/>
                <a:cs typeface="Calibri"/>
              </a:rPr>
              <a:t>es</a:t>
            </a:r>
            <a:r>
              <a:rPr sz="1350" spc="-8" dirty="0">
                <a:latin typeface="Calibri"/>
                <a:cs typeface="Calibri"/>
              </a:rPr>
              <a:t>i</a:t>
            </a:r>
            <a:r>
              <a:rPr sz="1350" dirty="0">
                <a:latin typeface="Calibri"/>
                <a:cs typeface="Calibri"/>
              </a:rPr>
              <a:t>## </a:t>
            </a:r>
            <a:r>
              <a:rPr sz="1350" spc="79" dirty="0">
                <a:latin typeface="Calibri"/>
                <a:cs typeface="Calibri"/>
              </a:rPr>
              <a:t> </a:t>
            </a:r>
            <a:r>
              <a:rPr sz="2025" spc="-23" baseline="3086" dirty="0">
                <a:latin typeface="Calibri"/>
                <a:cs typeface="Calibri"/>
              </a:rPr>
              <a:t>s</a:t>
            </a:r>
            <a:r>
              <a:rPr sz="2025" spc="-5" baseline="3086" dirty="0">
                <a:latin typeface="Calibri"/>
                <a:cs typeface="Calibri"/>
              </a:rPr>
              <a:t>t</a:t>
            </a:r>
            <a:r>
              <a:rPr sz="2025" spc="-11" baseline="3086" dirty="0">
                <a:latin typeface="Calibri"/>
                <a:cs typeface="Calibri"/>
              </a:rPr>
              <a:t>i</a:t>
            </a:r>
            <a:r>
              <a:rPr sz="2025" baseline="3086" dirty="0">
                <a:latin typeface="Calibri"/>
                <a:cs typeface="Calibri"/>
              </a:rPr>
              <a:t>##	</a:t>
            </a:r>
            <a:r>
              <a:rPr sz="2025" spc="-5" baseline="1543" dirty="0">
                <a:latin typeface="Calibri"/>
                <a:cs typeface="Calibri"/>
              </a:rPr>
              <a:t>bly</a:t>
            </a:r>
            <a:endParaRPr sz="2025" baseline="1543">
              <a:latin typeface="Calibri"/>
              <a:cs typeface="Calibri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D19DC9E5-D175-4B5C-9BBB-96635A9C6EFF}"/>
              </a:ext>
            </a:extLst>
          </p:cNvPr>
          <p:cNvSpPr txBox="1"/>
          <p:nvPr/>
        </p:nvSpPr>
        <p:spPr>
          <a:xfrm>
            <a:off x="0" y="6581001"/>
            <a:ext cx="930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Hewitt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63779" y="1724597"/>
            <a:ext cx="7952899" cy="541013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>
              <a:spcBef>
                <a:spcPts val="79"/>
              </a:spcBef>
            </a:pPr>
            <a:r>
              <a:rPr sz="1725" dirty="0">
                <a:latin typeface="Calibri"/>
                <a:cs typeface="Calibri"/>
              </a:rPr>
              <a:t>A takeaway from </a:t>
            </a:r>
            <a:r>
              <a:rPr sz="1725" spc="-4" dirty="0">
                <a:latin typeface="Calibri"/>
                <a:cs typeface="Calibri"/>
              </a:rPr>
              <a:t>the RoBERTa </a:t>
            </a:r>
            <a:r>
              <a:rPr sz="1725" dirty="0">
                <a:latin typeface="Calibri"/>
                <a:cs typeface="Calibri"/>
              </a:rPr>
              <a:t>paper: </a:t>
            </a:r>
            <a:r>
              <a:rPr sz="1725" spc="-4" dirty="0">
                <a:latin typeface="Calibri"/>
                <a:cs typeface="Calibri"/>
              </a:rPr>
              <a:t>more compute, more data </a:t>
            </a:r>
            <a:r>
              <a:rPr sz="1725" dirty="0">
                <a:latin typeface="Calibri"/>
                <a:cs typeface="Calibri"/>
              </a:rPr>
              <a:t>can improve pretraining  even when </a:t>
            </a:r>
            <a:r>
              <a:rPr sz="1725" spc="-4" dirty="0">
                <a:latin typeface="Calibri"/>
                <a:cs typeface="Calibri"/>
              </a:rPr>
              <a:t>not changing </a:t>
            </a:r>
            <a:r>
              <a:rPr sz="1725" dirty="0">
                <a:latin typeface="Calibri"/>
                <a:cs typeface="Calibri"/>
              </a:rPr>
              <a:t>the underlying </a:t>
            </a:r>
            <a:r>
              <a:rPr sz="1725" spc="-4" dirty="0">
                <a:latin typeface="Calibri"/>
                <a:cs typeface="Calibri"/>
              </a:rPr>
              <a:t>Transformer</a:t>
            </a:r>
            <a:r>
              <a:rPr sz="1725" spc="15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encoder.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13765" y="2709988"/>
            <a:ext cx="6415735" cy="22365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7F9BAF7-9D3C-40DA-ADF2-B1FABCDB6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492443"/>
          </a:xfrm>
        </p:spPr>
        <p:txBody>
          <a:bodyPr/>
          <a:lstStyle/>
          <a:p>
            <a:r>
              <a:rPr lang="en-US" sz="3200" b="0" spc="-4" dirty="0">
                <a:latin typeface="Calibri"/>
                <a:cs typeface="Calibri"/>
              </a:rPr>
              <a:t>Extensions </a:t>
            </a:r>
            <a:r>
              <a:rPr lang="en-US" sz="3200" b="0" dirty="0">
                <a:latin typeface="Calibri"/>
                <a:cs typeface="Calibri"/>
              </a:rPr>
              <a:t>of</a:t>
            </a:r>
            <a:r>
              <a:rPr lang="en-US" sz="3200" b="0" spc="-53" dirty="0">
                <a:latin typeface="Calibri"/>
                <a:cs typeface="Calibri"/>
              </a:rPr>
              <a:t> </a:t>
            </a:r>
            <a:r>
              <a:rPr lang="en-US" sz="3200" b="0" spc="-4" dirty="0">
                <a:latin typeface="Calibri"/>
                <a:cs typeface="Calibri"/>
              </a:rPr>
              <a:t>BERT</a:t>
            </a:r>
            <a:endParaRPr lang="en-US" sz="3200" dirty="0"/>
          </a:p>
        </p:txBody>
      </p:sp>
      <p:sp>
        <p:nvSpPr>
          <p:cNvPr id="6" name="object 6"/>
          <p:cNvSpPr txBox="1"/>
          <p:nvPr/>
        </p:nvSpPr>
        <p:spPr>
          <a:xfrm>
            <a:off x="6564059" y="5781027"/>
            <a:ext cx="2383155" cy="180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1358"/>
              </a:lnSpc>
            </a:pPr>
            <a:r>
              <a:rPr sz="1350" spc="-4" dirty="0">
                <a:solidFill>
                  <a:srgbClr val="175E53"/>
                </a:solidFill>
                <a:latin typeface="Calibri"/>
                <a:cs typeface="Calibri"/>
              </a:rPr>
              <a:t>[</a:t>
            </a:r>
            <a:r>
              <a:rPr sz="135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4"/>
              </a:rPr>
              <a:t>Liu et </a:t>
            </a:r>
            <a:r>
              <a:rPr sz="1350" u="sng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4"/>
              </a:rPr>
              <a:t>al., 2019</a:t>
            </a:r>
            <a:r>
              <a:rPr sz="1350" dirty="0">
                <a:solidFill>
                  <a:srgbClr val="175E53"/>
                </a:solidFill>
                <a:latin typeface="Calibri"/>
                <a:cs typeface="Calibri"/>
              </a:rPr>
              <a:t>; </a:t>
            </a:r>
            <a:r>
              <a:rPr sz="135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5"/>
              </a:rPr>
              <a:t>Joshi et </a:t>
            </a:r>
            <a:r>
              <a:rPr sz="1350" u="sng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5"/>
              </a:rPr>
              <a:t>al.,</a:t>
            </a:r>
            <a:r>
              <a:rPr sz="1350" u="sng" spc="-26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5"/>
              </a:rPr>
              <a:t> </a:t>
            </a:r>
            <a:r>
              <a:rPr sz="1350" u="sng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5"/>
              </a:rPr>
              <a:t>2020</a:t>
            </a:r>
            <a:r>
              <a:rPr sz="1350" dirty="0">
                <a:solidFill>
                  <a:srgbClr val="175E53"/>
                </a:solidFill>
                <a:latin typeface="Calibri"/>
                <a:cs typeface="Calibri"/>
              </a:rPr>
              <a:t>]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27F58E-319A-4105-9188-E342C5CC39EB}"/>
              </a:ext>
            </a:extLst>
          </p:cNvPr>
          <p:cNvSpPr txBox="1"/>
          <p:nvPr/>
        </p:nvSpPr>
        <p:spPr>
          <a:xfrm>
            <a:off x="0" y="6581001"/>
            <a:ext cx="930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Hewitt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63779" y="1724597"/>
            <a:ext cx="5509736" cy="27555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725" spc="-4" dirty="0">
                <a:latin typeface="Calibri"/>
                <a:cs typeface="Calibri"/>
              </a:rPr>
              <a:t>It’s </a:t>
            </a:r>
            <a:r>
              <a:rPr sz="1725" dirty="0">
                <a:latin typeface="Calibri"/>
                <a:cs typeface="Calibri"/>
              </a:rPr>
              <a:t>natural to pretrain decoders as language </a:t>
            </a:r>
            <a:r>
              <a:rPr sz="1725" spc="-4" dirty="0">
                <a:latin typeface="Calibri"/>
                <a:cs typeface="Calibri"/>
              </a:rPr>
              <a:t>models </a:t>
            </a:r>
            <a:r>
              <a:rPr sz="1725" dirty="0">
                <a:latin typeface="Calibri"/>
                <a:cs typeface="Calibri"/>
              </a:rPr>
              <a:t>and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then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4729" y="2041207"/>
            <a:ext cx="3915251" cy="27555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8575">
              <a:spcBef>
                <a:spcPts val="79"/>
              </a:spcBef>
            </a:pPr>
            <a:r>
              <a:rPr sz="1725" spc="-4" dirty="0">
                <a:latin typeface="Calibri"/>
                <a:cs typeface="Calibri"/>
              </a:rPr>
              <a:t>use </a:t>
            </a:r>
            <a:r>
              <a:rPr sz="1725" dirty="0">
                <a:latin typeface="Calibri"/>
                <a:cs typeface="Calibri"/>
              </a:rPr>
              <a:t>them as generators, finetuning their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spc="23" dirty="0">
                <a:latin typeface="Cambria Math"/>
                <a:cs typeface="Cambria Math"/>
              </a:rPr>
              <a:t>𝑝</a:t>
            </a:r>
            <a:r>
              <a:rPr sz="1856" spc="33" baseline="-15151" dirty="0">
                <a:latin typeface="Cambria Math"/>
                <a:cs typeface="Cambria Math"/>
              </a:rPr>
              <a:t>𝜃</a:t>
            </a:r>
            <a:endParaRPr sz="1856" baseline="-15151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63962" y="2105978"/>
            <a:ext cx="354330" cy="203359"/>
          </a:xfrm>
          <a:custGeom>
            <a:avLst/>
            <a:gdLst/>
            <a:ahLst/>
            <a:cxnLst/>
            <a:rect l="l" t="t" r="r" b="b"/>
            <a:pathLst>
              <a:path w="472439" h="271144">
                <a:moveTo>
                  <a:pt x="471931" y="2031"/>
                </a:moveTo>
                <a:lnTo>
                  <a:pt x="449960" y="2031"/>
                </a:lnTo>
                <a:lnTo>
                  <a:pt x="449960" y="267969"/>
                </a:lnTo>
                <a:lnTo>
                  <a:pt x="471931" y="267969"/>
                </a:lnTo>
                <a:lnTo>
                  <a:pt x="471931" y="2031"/>
                </a:lnTo>
                <a:close/>
              </a:path>
              <a:path w="472439" h="271144">
                <a:moveTo>
                  <a:pt x="86359" y="0"/>
                </a:moveTo>
                <a:lnTo>
                  <a:pt x="49498" y="17414"/>
                </a:lnTo>
                <a:lnTo>
                  <a:pt x="22351" y="47497"/>
                </a:lnTo>
                <a:lnTo>
                  <a:pt x="5556" y="87804"/>
                </a:lnTo>
                <a:lnTo>
                  <a:pt x="0" y="135635"/>
                </a:lnTo>
                <a:lnTo>
                  <a:pt x="1383" y="160569"/>
                </a:lnTo>
                <a:lnTo>
                  <a:pt x="12483" y="204626"/>
                </a:lnTo>
                <a:lnTo>
                  <a:pt x="34603" y="240319"/>
                </a:lnTo>
                <a:lnTo>
                  <a:pt x="66694" y="264029"/>
                </a:lnTo>
                <a:lnTo>
                  <a:pt x="86359" y="271144"/>
                </a:lnTo>
                <a:lnTo>
                  <a:pt x="89788" y="260095"/>
                </a:lnTo>
                <a:lnTo>
                  <a:pt x="74360" y="253237"/>
                </a:lnTo>
                <a:lnTo>
                  <a:pt x="61039" y="243712"/>
                </a:lnTo>
                <a:lnTo>
                  <a:pt x="33692" y="199354"/>
                </a:lnTo>
                <a:lnTo>
                  <a:pt x="25640" y="158118"/>
                </a:lnTo>
                <a:lnTo>
                  <a:pt x="24637" y="134238"/>
                </a:lnTo>
                <a:lnTo>
                  <a:pt x="25640" y="111089"/>
                </a:lnTo>
                <a:lnTo>
                  <a:pt x="33692" y="70981"/>
                </a:lnTo>
                <a:lnTo>
                  <a:pt x="61150" y="27273"/>
                </a:lnTo>
                <a:lnTo>
                  <a:pt x="90296" y="11049"/>
                </a:lnTo>
                <a:lnTo>
                  <a:pt x="863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6" name="object 6"/>
          <p:cNvSpPr txBox="1"/>
          <p:nvPr/>
        </p:nvSpPr>
        <p:spPr>
          <a:xfrm>
            <a:off x="4307966" y="2085784"/>
            <a:ext cx="1103948" cy="27562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8575">
              <a:spcBef>
                <a:spcPts val="79"/>
              </a:spcBef>
            </a:pPr>
            <a:r>
              <a:rPr sz="2588" spc="5" baseline="10869" dirty="0">
                <a:latin typeface="Cambria Math"/>
                <a:cs typeface="Cambria Math"/>
              </a:rPr>
              <a:t>𝑤</a:t>
            </a:r>
            <a:r>
              <a:rPr sz="1238" spc="4" dirty="0">
                <a:latin typeface="Cambria Math"/>
                <a:cs typeface="Cambria Math"/>
              </a:rPr>
              <a:t>𝑡</a:t>
            </a:r>
            <a:r>
              <a:rPr sz="1238" spc="60" dirty="0">
                <a:latin typeface="Cambria Math"/>
                <a:cs typeface="Cambria Math"/>
              </a:rPr>
              <a:t> </a:t>
            </a:r>
            <a:r>
              <a:rPr lang="en-US" sz="1238" spc="60" dirty="0">
                <a:latin typeface="Cambria Math"/>
                <a:cs typeface="Cambria Math"/>
              </a:rPr>
              <a:t> </a:t>
            </a:r>
            <a:r>
              <a:rPr sz="2588" spc="23" baseline="10869" dirty="0">
                <a:latin typeface="Cambria Math"/>
                <a:cs typeface="Cambria Math"/>
              </a:rPr>
              <a:t>𝑤</a:t>
            </a:r>
            <a:r>
              <a:rPr sz="1238" spc="15" dirty="0">
                <a:latin typeface="Cambria Math"/>
                <a:cs typeface="Cambria Math"/>
              </a:rPr>
              <a:t>1:𝑡−1</a:t>
            </a:r>
            <a:r>
              <a:rPr sz="2588" spc="23" baseline="10869" dirty="0">
                <a:latin typeface="Cambria Math"/>
                <a:cs typeface="Cambria Math"/>
              </a:rPr>
              <a:t>)</a:t>
            </a:r>
            <a:r>
              <a:rPr sz="2588" spc="23" baseline="10869" dirty="0">
                <a:latin typeface="Calibri"/>
                <a:cs typeface="Calibri"/>
              </a:rPr>
              <a:t>!</a:t>
            </a:r>
            <a:endParaRPr sz="2588" baseline="10869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3779" y="2549176"/>
            <a:ext cx="3960019" cy="1439977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>
              <a:spcBef>
                <a:spcPts val="79"/>
              </a:spcBef>
            </a:pPr>
            <a:r>
              <a:rPr sz="1725" dirty="0">
                <a:latin typeface="Calibri"/>
                <a:cs typeface="Calibri"/>
              </a:rPr>
              <a:t>This is helpful in </a:t>
            </a:r>
            <a:r>
              <a:rPr sz="1725" spc="-4" dirty="0">
                <a:latin typeface="Calibri"/>
                <a:cs typeface="Calibri"/>
              </a:rPr>
              <a:t>tasks </a:t>
            </a:r>
            <a:r>
              <a:rPr sz="1725" b="1" spc="-4" dirty="0">
                <a:latin typeface="Calibri"/>
                <a:cs typeface="Calibri"/>
              </a:rPr>
              <a:t>where </a:t>
            </a:r>
            <a:r>
              <a:rPr sz="1725" b="1" dirty="0">
                <a:latin typeface="Calibri"/>
                <a:cs typeface="Calibri"/>
              </a:rPr>
              <a:t>the output is a  sequence </a:t>
            </a:r>
            <a:r>
              <a:rPr sz="1725" spc="-4" dirty="0">
                <a:latin typeface="Calibri"/>
                <a:cs typeface="Calibri"/>
              </a:rPr>
              <a:t>with </a:t>
            </a:r>
            <a:r>
              <a:rPr sz="1725" dirty="0">
                <a:latin typeface="Calibri"/>
                <a:cs typeface="Calibri"/>
              </a:rPr>
              <a:t>a vocabulary </a:t>
            </a:r>
            <a:r>
              <a:rPr sz="1725" spc="-4" dirty="0">
                <a:latin typeface="Calibri"/>
                <a:cs typeface="Calibri"/>
              </a:rPr>
              <a:t>like </a:t>
            </a:r>
            <a:r>
              <a:rPr sz="1725" dirty="0">
                <a:latin typeface="Calibri"/>
                <a:cs typeface="Calibri"/>
              </a:rPr>
              <a:t>that at  pretraining</a:t>
            </a:r>
            <a:r>
              <a:rPr sz="1725" spc="-11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time!</a:t>
            </a:r>
            <a:endParaRPr sz="1725">
              <a:latin typeface="Calibri"/>
              <a:cs typeface="Calibri"/>
            </a:endParaRPr>
          </a:p>
          <a:p>
            <a:pPr marL="523875" indent="-171926">
              <a:spcBef>
                <a:spcPts val="413"/>
              </a:spcBef>
              <a:buClr>
                <a:srgbClr val="007B92"/>
              </a:buClr>
              <a:buFont typeface="Times New Roman"/>
              <a:buChar char="•"/>
              <a:tabLst>
                <a:tab pos="523875" algn="l"/>
              </a:tabLst>
            </a:pPr>
            <a:r>
              <a:rPr sz="1725" spc="-4" dirty="0">
                <a:latin typeface="Calibri"/>
                <a:cs typeface="Calibri"/>
              </a:rPr>
              <a:t>Dialogue (context=dialogue</a:t>
            </a:r>
            <a:r>
              <a:rPr sz="1725" spc="26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history)</a:t>
            </a:r>
            <a:endParaRPr sz="1725">
              <a:latin typeface="Calibri"/>
              <a:cs typeface="Calibri"/>
            </a:endParaRPr>
          </a:p>
          <a:p>
            <a:pPr marL="523875" indent="-171926">
              <a:spcBef>
                <a:spcPts val="416"/>
              </a:spcBef>
              <a:buClr>
                <a:srgbClr val="007B92"/>
              </a:buClr>
              <a:buFont typeface="Times New Roman"/>
              <a:buChar char="•"/>
              <a:tabLst>
                <a:tab pos="523875" algn="l"/>
              </a:tabLst>
            </a:pPr>
            <a:r>
              <a:rPr sz="1725" spc="-4" dirty="0">
                <a:latin typeface="Calibri"/>
                <a:cs typeface="Calibri"/>
              </a:rPr>
              <a:t>Summarization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(context=document)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20937" y="4349973"/>
            <a:ext cx="1034415" cy="203359"/>
          </a:xfrm>
          <a:custGeom>
            <a:avLst/>
            <a:gdLst/>
            <a:ahLst/>
            <a:cxnLst/>
            <a:rect l="l" t="t" r="r" b="b"/>
            <a:pathLst>
              <a:path w="1379220" h="271145">
                <a:moveTo>
                  <a:pt x="1292605" y="0"/>
                </a:moveTo>
                <a:lnTo>
                  <a:pt x="1288795" y="11049"/>
                </a:lnTo>
                <a:lnTo>
                  <a:pt x="1304464" y="17809"/>
                </a:lnTo>
                <a:lnTo>
                  <a:pt x="1317942" y="27225"/>
                </a:lnTo>
                <a:lnTo>
                  <a:pt x="1345326" y="70925"/>
                </a:lnTo>
                <a:lnTo>
                  <a:pt x="1353327" y="111017"/>
                </a:lnTo>
                <a:lnTo>
                  <a:pt x="1354327" y="134112"/>
                </a:lnTo>
                <a:lnTo>
                  <a:pt x="1353327" y="158045"/>
                </a:lnTo>
                <a:lnTo>
                  <a:pt x="1345326" y="199245"/>
                </a:lnTo>
                <a:lnTo>
                  <a:pt x="1317990" y="243681"/>
                </a:lnTo>
                <a:lnTo>
                  <a:pt x="1289177" y="259969"/>
                </a:lnTo>
                <a:lnTo>
                  <a:pt x="1292605" y="271018"/>
                </a:lnTo>
                <a:lnTo>
                  <a:pt x="1329578" y="253666"/>
                </a:lnTo>
                <a:lnTo>
                  <a:pt x="1356740" y="223647"/>
                </a:lnTo>
                <a:lnTo>
                  <a:pt x="1373489" y="183451"/>
                </a:lnTo>
                <a:lnTo>
                  <a:pt x="1379092" y="135636"/>
                </a:lnTo>
                <a:lnTo>
                  <a:pt x="1377690" y="110773"/>
                </a:lnTo>
                <a:lnTo>
                  <a:pt x="1366502" y="66716"/>
                </a:lnTo>
                <a:lnTo>
                  <a:pt x="1344308" y="30825"/>
                </a:lnTo>
                <a:lnTo>
                  <a:pt x="1312253" y="7100"/>
                </a:lnTo>
                <a:lnTo>
                  <a:pt x="1292605" y="0"/>
                </a:lnTo>
                <a:close/>
              </a:path>
              <a:path w="1379220" h="271145">
                <a:moveTo>
                  <a:pt x="86359" y="0"/>
                </a:moveTo>
                <a:lnTo>
                  <a:pt x="49498" y="17367"/>
                </a:lnTo>
                <a:lnTo>
                  <a:pt x="22351" y="47498"/>
                </a:lnTo>
                <a:lnTo>
                  <a:pt x="5556" y="87804"/>
                </a:lnTo>
                <a:lnTo>
                  <a:pt x="0" y="135636"/>
                </a:lnTo>
                <a:lnTo>
                  <a:pt x="1383" y="160496"/>
                </a:lnTo>
                <a:lnTo>
                  <a:pt x="12483" y="204501"/>
                </a:lnTo>
                <a:lnTo>
                  <a:pt x="34603" y="240246"/>
                </a:lnTo>
                <a:lnTo>
                  <a:pt x="66694" y="263919"/>
                </a:lnTo>
                <a:lnTo>
                  <a:pt x="86359" y="271018"/>
                </a:lnTo>
                <a:lnTo>
                  <a:pt x="89788" y="259969"/>
                </a:lnTo>
                <a:lnTo>
                  <a:pt x="74360" y="253182"/>
                </a:lnTo>
                <a:lnTo>
                  <a:pt x="61039" y="243681"/>
                </a:lnTo>
                <a:lnTo>
                  <a:pt x="33692" y="199245"/>
                </a:lnTo>
                <a:lnTo>
                  <a:pt x="25640" y="158045"/>
                </a:lnTo>
                <a:lnTo>
                  <a:pt x="24637" y="134112"/>
                </a:lnTo>
                <a:lnTo>
                  <a:pt x="25640" y="111017"/>
                </a:lnTo>
                <a:lnTo>
                  <a:pt x="33692" y="70925"/>
                </a:lnTo>
                <a:lnTo>
                  <a:pt x="61150" y="27225"/>
                </a:lnTo>
                <a:lnTo>
                  <a:pt x="90296" y="11049"/>
                </a:lnTo>
                <a:lnTo>
                  <a:pt x="863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object 9"/>
          <p:cNvSpPr txBox="1"/>
          <p:nvPr/>
        </p:nvSpPr>
        <p:spPr>
          <a:xfrm>
            <a:off x="928783" y="4285679"/>
            <a:ext cx="3158110" cy="54053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  <a:tabLst>
                <a:tab pos="1187768" algn="l"/>
              </a:tabLst>
            </a:pPr>
            <a:r>
              <a:rPr sz="1725" spc="26" dirty="0">
                <a:latin typeface="Cambria Math"/>
                <a:cs typeface="Cambria Math"/>
              </a:rPr>
              <a:t>ℎ</a:t>
            </a:r>
            <a:r>
              <a:rPr sz="1856" spc="39" baseline="-15151" dirty="0">
                <a:latin typeface="Cambria Math"/>
                <a:cs typeface="Cambria Math"/>
              </a:rPr>
              <a:t>1</a:t>
            </a:r>
            <a:r>
              <a:rPr sz="1725" spc="26" dirty="0">
                <a:latin typeface="Cambria Math"/>
                <a:cs typeface="Cambria Math"/>
              </a:rPr>
              <a:t>,</a:t>
            </a:r>
            <a:r>
              <a:rPr sz="1725" spc="-289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… , </a:t>
            </a:r>
            <a:r>
              <a:rPr sz="1725" spc="53" dirty="0">
                <a:latin typeface="Cambria Math"/>
                <a:cs typeface="Cambria Math"/>
              </a:rPr>
              <a:t>ℎ</a:t>
            </a:r>
            <a:r>
              <a:rPr sz="1856" spc="78" baseline="-15151" dirty="0">
                <a:latin typeface="Cambria Math"/>
                <a:cs typeface="Cambria Math"/>
              </a:rPr>
              <a:t>𝑇</a:t>
            </a:r>
            <a:r>
              <a:rPr sz="1856" spc="472" baseline="-15151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=	Decoder </a:t>
            </a:r>
            <a:r>
              <a:rPr lang="en-US" sz="1725" dirty="0">
                <a:latin typeface="Cambria Math"/>
                <a:cs typeface="Cambria Math"/>
              </a:rPr>
              <a:t> </a:t>
            </a:r>
            <a:r>
              <a:rPr sz="1725" spc="4" dirty="0">
                <a:latin typeface="Cambria Math"/>
                <a:cs typeface="Cambria Math"/>
              </a:rPr>
              <a:t>𝑤</a:t>
            </a:r>
            <a:r>
              <a:rPr sz="1856" spc="5" baseline="-15151" dirty="0">
                <a:latin typeface="Cambria Math"/>
                <a:cs typeface="Cambria Math"/>
              </a:rPr>
              <a:t>1</a:t>
            </a:r>
            <a:r>
              <a:rPr sz="1725" spc="4" dirty="0">
                <a:latin typeface="Cambria Math"/>
                <a:cs typeface="Cambria Math"/>
              </a:rPr>
              <a:t>, </a:t>
            </a:r>
            <a:r>
              <a:rPr sz="1725" dirty="0">
                <a:latin typeface="Cambria Math"/>
                <a:cs typeface="Cambria Math"/>
              </a:rPr>
              <a:t>… ,</a:t>
            </a:r>
            <a:r>
              <a:rPr sz="1725" spc="-4" dirty="0">
                <a:latin typeface="Cambria Math"/>
                <a:cs typeface="Cambria Math"/>
              </a:rPr>
              <a:t> </a:t>
            </a:r>
            <a:r>
              <a:rPr sz="1725" spc="23" dirty="0">
                <a:latin typeface="Cambria Math"/>
                <a:cs typeface="Cambria Math"/>
              </a:rPr>
              <a:t>𝑤</a:t>
            </a:r>
            <a:r>
              <a:rPr sz="1856" spc="33" baseline="-15151" dirty="0">
                <a:latin typeface="Cambria Math"/>
                <a:cs typeface="Cambria Math"/>
              </a:rPr>
              <a:t>𝑇</a:t>
            </a:r>
            <a:endParaRPr sz="1856" baseline="-15151" dirty="0">
              <a:latin typeface="Cambria Math"/>
              <a:cs typeface="Cambria Math"/>
            </a:endParaRPr>
          </a:p>
          <a:p>
            <a:pPr marL="793433">
              <a:spcBef>
                <a:spcPts val="4"/>
              </a:spcBef>
            </a:pPr>
            <a:r>
              <a:rPr sz="1725" spc="4" dirty="0">
                <a:latin typeface="Cambria Math"/>
                <a:cs typeface="Cambria Math"/>
              </a:rPr>
              <a:t>𝑤</a:t>
            </a:r>
            <a:r>
              <a:rPr sz="1856" spc="5" baseline="-15151" dirty="0">
                <a:latin typeface="Cambria Math"/>
                <a:cs typeface="Cambria Math"/>
              </a:rPr>
              <a:t>𝑡 </a:t>
            </a:r>
            <a:r>
              <a:rPr sz="1725" dirty="0">
                <a:latin typeface="Cambria Math"/>
                <a:cs typeface="Cambria Math"/>
              </a:rPr>
              <a:t>∼ </a:t>
            </a:r>
            <a:r>
              <a:rPr sz="1725" spc="15" dirty="0">
                <a:latin typeface="Cambria Math"/>
                <a:cs typeface="Cambria Math"/>
              </a:rPr>
              <a:t>𝐴𝑤</a:t>
            </a:r>
            <a:r>
              <a:rPr sz="1856" spc="23" baseline="-15151" dirty="0">
                <a:latin typeface="Cambria Math"/>
                <a:cs typeface="Cambria Math"/>
              </a:rPr>
              <a:t>𝑡−1 </a:t>
            </a:r>
            <a:r>
              <a:rPr sz="1725" dirty="0">
                <a:latin typeface="Cambria Math"/>
                <a:cs typeface="Cambria Math"/>
              </a:rPr>
              <a:t>+</a:t>
            </a:r>
            <a:r>
              <a:rPr sz="1725" spc="-23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𝑏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63779" y="5179695"/>
            <a:ext cx="3943350" cy="548933"/>
          </a:xfrm>
          <a:prstGeom prst="rect">
            <a:avLst/>
          </a:prstGeom>
        </p:spPr>
        <p:txBody>
          <a:bodyPr vert="horz" wrap="square" lIns="0" tIns="19050" rIns="0" bIns="0" rtlCol="0">
            <a:spAutoFit/>
          </a:bodyPr>
          <a:lstStyle/>
          <a:p>
            <a:pPr marL="9525" marR="3810">
              <a:lnSpc>
                <a:spcPts val="2063"/>
              </a:lnSpc>
              <a:spcBef>
                <a:spcPts val="150"/>
              </a:spcBef>
            </a:pPr>
            <a:r>
              <a:rPr sz="1725" dirty="0">
                <a:latin typeface="Calibri"/>
                <a:cs typeface="Calibri"/>
              </a:rPr>
              <a:t>Where </a:t>
            </a:r>
            <a:r>
              <a:rPr sz="1725" spc="8" dirty="0">
                <a:latin typeface="Cambria Math"/>
                <a:cs typeface="Cambria Math"/>
              </a:rPr>
              <a:t>𝐴, </a:t>
            </a:r>
            <a:r>
              <a:rPr sz="1725" dirty="0">
                <a:latin typeface="Cambria Math"/>
                <a:cs typeface="Cambria Math"/>
              </a:rPr>
              <a:t>𝑏 </a:t>
            </a:r>
            <a:r>
              <a:rPr sz="1725" dirty="0">
                <a:latin typeface="Calibri"/>
                <a:cs typeface="Calibri"/>
              </a:rPr>
              <a:t>were pretrained in the</a:t>
            </a:r>
            <a:r>
              <a:rPr sz="1725" spc="-6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language  </a:t>
            </a:r>
            <a:r>
              <a:rPr sz="1725" spc="-4" dirty="0">
                <a:latin typeface="Calibri"/>
                <a:cs typeface="Calibri"/>
              </a:rPr>
              <a:t>model!</a:t>
            </a:r>
            <a:endParaRPr sz="1725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607415" y="2896362"/>
            <a:ext cx="1783556" cy="627221"/>
            <a:chOff x="7476553" y="2718816"/>
            <a:chExt cx="2378075" cy="836294"/>
          </a:xfrm>
        </p:grpSpPr>
        <p:sp>
          <p:nvSpPr>
            <p:cNvPr id="12" name="object 12"/>
            <p:cNvSpPr/>
            <p:nvPr/>
          </p:nvSpPr>
          <p:spPr>
            <a:xfrm>
              <a:off x="7606284" y="2718816"/>
              <a:ext cx="76200" cy="836294"/>
            </a:xfrm>
            <a:custGeom>
              <a:avLst/>
              <a:gdLst/>
              <a:ahLst/>
              <a:cxnLst/>
              <a:rect l="l" t="t" r="r" b="b"/>
              <a:pathLst>
                <a:path w="76200" h="836295">
                  <a:moveTo>
                    <a:pt x="44450" y="63500"/>
                  </a:moveTo>
                  <a:lnTo>
                    <a:pt x="31750" y="63500"/>
                  </a:lnTo>
                  <a:lnTo>
                    <a:pt x="31750" y="835913"/>
                  </a:lnTo>
                  <a:lnTo>
                    <a:pt x="44450" y="835913"/>
                  </a:lnTo>
                  <a:lnTo>
                    <a:pt x="44450" y="63500"/>
                  </a:lnTo>
                  <a:close/>
                </a:path>
                <a:path w="76200" h="836295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836295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13"/>
            <p:cNvSpPr/>
            <p:nvPr/>
          </p:nvSpPr>
          <p:spPr>
            <a:xfrm>
              <a:off x="7481316" y="2862072"/>
              <a:ext cx="342900" cy="192405"/>
            </a:xfrm>
            <a:custGeom>
              <a:avLst/>
              <a:gdLst/>
              <a:ahLst/>
              <a:cxnLst/>
              <a:rect l="l" t="t" r="r" b="b"/>
              <a:pathLst>
                <a:path w="342900" h="192405">
                  <a:moveTo>
                    <a:pt x="310895" y="0"/>
                  </a:moveTo>
                  <a:lnTo>
                    <a:pt x="32003" y="0"/>
                  </a:lnTo>
                  <a:lnTo>
                    <a:pt x="19556" y="2518"/>
                  </a:lnTo>
                  <a:lnTo>
                    <a:pt x="9382" y="9382"/>
                  </a:lnTo>
                  <a:lnTo>
                    <a:pt x="2518" y="19556"/>
                  </a:lnTo>
                  <a:lnTo>
                    <a:pt x="0" y="32003"/>
                  </a:lnTo>
                  <a:lnTo>
                    <a:pt x="0" y="160019"/>
                  </a:lnTo>
                  <a:lnTo>
                    <a:pt x="2518" y="172467"/>
                  </a:lnTo>
                  <a:lnTo>
                    <a:pt x="9382" y="182641"/>
                  </a:lnTo>
                  <a:lnTo>
                    <a:pt x="19556" y="189505"/>
                  </a:lnTo>
                  <a:lnTo>
                    <a:pt x="32003" y="192024"/>
                  </a:lnTo>
                  <a:lnTo>
                    <a:pt x="310895" y="192024"/>
                  </a:lnTo>
                  <a:lnTo>
                    <a:pt x="323343" y="189505"/>
                  </a:lnTo>
                  <a:lnTo>
                    <a:pt x="333517" y="182641"/>
                  </a:lnTo>
                  <a:lnTo>
                    <a:pt x="340381" y="172467"/>
                  </a:lnTo>
                  <a:lnTo>
                    <a:pt x="342900" y="160019"/>
                  </a:lnTo>
                  <a:lnTo>
                    <a:pt x="342900" y="32003"/>
                  </a:lnTo>
                  <a:lnTo>
                    <a:pt x="340381" y="19556"/>
                  </a:lnTo>
                  <a:lnTo>
                    <a:pt x="333517" y="9382"/>
                  </a:lnTo>
                  <a:lnTo>
                    <a:pt x="323343" y="2518"/>
                  </a:lnTo>
                  <a:lnTo>
                    <a:pt x="310895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" name="object 14"/>
            <p:cNvSpPr/>
            <p:nvPr/>
          </p:nvSpPr>
          <p:spPr>
            <a:xfrm>
              <a:off x="7481316" y="2862072"/>
              <a:ext cx="342900" cy="192405"/>
            </a:xfrm>
            <a:custGeom>
              <a:avLst/>
              <a:gdLst/>
              <a:ahLst/>
              <a:cxnLst/>
              <a:rect l="l" t="t" r="r" b="b"/>
              <a:pathLst>
                <a:path w="342900" h="192405">
                  <a:moveTo>
                    <a:pt x="0" y="32003"/>
                  </a:moveTo>
                  <a:lnTo>
                    <a:pt x="2518" y="19556"/>
                  </a:lnTo>
                  <a:lnTo>
                    <a:pt x="9382" y="9382"/>
                  </a:lnTo>
                  <a:lnTo>
                    <a:pt x="19556" y="2518"/>
                  </a:lnTo>
                  <a:lnTo>
                    <a:pt x="32003" y="0"/>
                  </a:lnTo>
                  <a:lnTo>
                    <a:pt x="310895" y="0"/>
                  </a:lnTo>
                  <a:lnTo>
                    <a:pt x="323343" y="2518"/>
                  </a:lnTo>
                  <a:lnTo>
                    <a:pt x="333517" y="9382"/>
                  </a:lnTo>
                  <a:lnTo>
                    <a:pt x="340381" y="19556"/>
                  </a:lnTo>
                  <a:lnTo>
                    <a:pt x="342900" y="32003"/>
                  </a:lnTo>
                  <a:lnTo>
                    <a:pt x="342900" y="160019"/>
                  </a:lnTo>
                  <a:lnTo>
                    <a:pt x="340381" y="172467"/>
                  </a:lnTo>
                  <a:lnTo>
                    <a:pt x="333517" y="182641"/>
                  </a:lnTo>
                  <a:lnTo>
                    <a:pt x="323343" y="189505"/>
                  </a:lnTo>
                  <a:lnTo>
                    <a:pt x="310895" y="192024"/>
                  </a:lnTo>
                  <a:lnTo>
                    <a:pt x="32003" y="192024"/>
                  </a:lnTo>
                  <a:lnTo>
                    <a:pt x="19556" y="189505"/>
                  </a:lnTo>
                  <a:lnTo>
                    <a:pt x="9382" y="182641"/>
                  </a:lnTo>
                  <a:lnTo>
                    <a:pt x="2518" y="172467"/>
                  </a:lnTo>
                  <a:lnTo>
                    <a:pt x="0" y="160019"/>
                  </a:lnTo>
                  <a:lnTo>
                    <a:pt x="0" y="32003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" name="object 15"/>
            <p:cNvSpPr/>
            <p:nvPr/>
          </p:nvSpPr>
          <p:spPr>
            <a:xfrm>
              <a:off x="8159496" y="2718815"/>
              <a:ext cx="1694814" cy="836294"/>
            </a:xfrm>
            <a:custGeom>
              <a:avLst/>
              <a:gdLst/>
              <a:ahLst/>
              <a:cxnLst/>
              <a:rect l="l" t="t" r="r" b="b"/>
              <a:pathLst>
                <a:path w="1694815" h="836295">
                  <a:moveTo>
                    <a:pt x="76200" y="76200"/>
                  </a:moveTo>
                  <a:lnTo>
                    <a:pt x="69850" y="63500"/>
                  </a:lnTo>
                  <a:lnTo>
                    <a:pt x="38100" y="0"/>
                  </a:lnTo>
                  <a:lnTo>
                    <a:pt x="0" y="76200"/>
                  </a:lnTo>
                  <a:lnTo>
                    <a:pt x="31750" y="76200"/>
                  </a:lnTo>
                  <a:lnTo>
                    <a:pt x="31750" y="835914"/>
                  </a:lnTo>
                  <a:lnTo>
                    <a:pt x="44450" y="835914"/>
                  </a:lnTo>
                  <a:lnTo>
                    <a:pt x="44450" y="76200"/>
                  </a:lnTo>
                  <a:lnTo>
                    <a:pt x="76200" y="76200"/>
                  </a:lnTo>
                  <a:close/>
                </a:path>
                <a:path w="1694815" h="836295">
                  <a:moveTo>
                    <a:pt x="630936" y="76200"/>
                  </a:moveTo>
                  <a:lnTo>
                    <a:pt x="624586" y="63500"/>
                  </a:lnTo>
                  <a:lnTo>
                    <a:pt x="592836" y="0"/>
                  </a:lnTo>
                  <a:lnTo>
                    <a:pt x="554736" y="76200"/>
                  </a:lnTo>
                  <a:lnTo>
                    <a:pt x="586486" y="76200"/>
                  </a:lnTo>
                  <a:lnTo>
                    <a:pt x="586486" y="835914"/>
                  </a:lnTo>
                  <a:lnTo>
                    <a:pt x="599186" y="835914"/>
                  </a:lnTo>
                  <a:lnTo>
                    <a:pt x="599186" y="76200"/>
                  </a:lnTo>
                  <a:lnTo>
                    <a:pt x="630936" y="76200"/>
                  </a:lnTo>
                  <a:close/>
                </a:path>
                <a:path w="1694815" h="836295">
                  <a:moveTo>
                    <a:pt x="1184148" y="76200"/>
                  </a:moveTo>
                  <a:lnTo>
                    <a:pt x="1177798" y="63500"/>
                  </a:lnTo>
                  <a:lnTo>
                    <a:pt x="1146048" y="0"/>
                  </a:lnTo>
                  <a:lnTo>
                    <a:pt x="1107948" y="76200"/>
                  </a:lnTo>
                  <a:lnTo>
                    <a:pt x="1139698" y="76200"/>
                  </a:lnTo>
                  <a:lnTo>
                    <a:pt x="1139698" y="835914"/>
                  </a:lnTo>
                  <a:lnTo>
                    <a:pt x="1152398" y="835914"/>
                  </a:lnTo>
                  <a:lnTo>
                    <a:pt x="1152398" y="76200"/>
                  </a:lnTo>
                  <a:lnTo>
                    <a:pt x="1184148" y="76200"/>
                  </a:lnTo>
                  <a:close/>
                </a:path>
                <a:path w="1694815" h="836295">
                  <a:moveTo>
                    <a:pt x="1694688" y="76200"/>
                  </a:moveTo>
                  <a:lnTo>
                    <a:pt x="1688338" y="63500"/>
                  </a:lnTo>
                  <a:lnTo>
                    <a:pt x="1656588" y="0"/>
                  </a:lnTo>
                  <a:lnTo>
                    <a:pt x="1618488" y="76200"/>
                  </a:lnTo>
                  <a:lnTo>
                    <a:pt x="1650238" y="76200"/>
                  </a:lnTo>
                  <a:lnTo>
                    <a:pt x="1650238" y="835914"/>
                  </a:lnTo>
                  <a:lnTo>
                    <a:pt x="1662938" y="835914"/>
                  </a:lnTo>
                  <a:lnTo>
                    <a:pt x="1662938" y="76200"/>
                  </a:lnTo>
                  <a:lnTo>
                    <a:pt x="1694688" y="762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605081" y="2616861"/>
            <a:ext cx="1963103" cy="27562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38100">
              <a:spcBef>
                <a:spcPts val="79"/>
              </a:spcBef>
              <a:tabLst>
                <a:tab pos="461486" algn="l"/>
                <a:tab pos="859631" algn="l"/>
                <a:tab pos="1289685" algn="l"/>
                <a:tab pos="1647825" algn="l"/>
              </a:tabLst>
            </a:pPr>
            <a:r>
              <a:rPr sz="2588" spc="-11" baseline="1207" dirty="0">
                <a:latin typeface="Cambria Math"/>
                <a:cs typeface="Cambria Math"/>
              </a:rPr>
              <a:t>𝑤</a:t>
            </a:r>
            <a:r>
              <a:rPr sz="1856" spc="-11" baseline="-13468" dirty="0">
                <a:latin typeface="Cambria Math"/>
                <a:cs typeface="Cambria Math"/>
              </a:rPr>
              <a:t>2	</a:t>
            </a:r>
            <a:r>
              <a:rPr sz="1725" spc="-8" dirty="0">
                <a:latin typeface="Cambria Math"/>
                <a:cs typeface="Cambria Math"/>
              </a:rPr>
              <a:t>𝑤</a:t>
            </a:r>
            <a:r>
              <a:rPr sz="1856" spc="-11" baseline="-15151" dirty="0">
                <a:latin typeface="Cambria Math"/>
                <a:cs typeface="Cambria Math"/>
              </a:rPr>
              <a:t>3	</a:t>
            </a:r>
            <a:r>
              <a:rPr sz="1725" spc="-34" dirty="0">
                <a:latin typeface="Cambria Math"/>
                <a:cs typeface="Cambria Math"/>
              </a:rPr>
              <a:t>𝑤</a:t>
            </a:r>
            <a:r>
              <a:rPr sz="1856" spc="-50" baseline="-15151" dirty="0">
                <a:latin typeface="Cambria Math"/>
                <a:cs typeface="Cambria Math"/>
              </a:rPr>
              <a:t>4	</a:t>
            </a:r>
            <a:r>
              <a:rPr sz="1725" spc="-8" dirty="0">
                <a:latin typeface="Cambria Math"/>
                <a:cs typeface="Cambria Math"/>
              </a:rPr>
              <a:t>𝑤</a:t>
            </a:r>
            <a:r>
              <a:rPr sz="1856" spc="-11" baseline="-15151" dirty="0">
                <a:latin typeface="Cambria Math"/>
                <a:cs typeface="Cambria Math"/>
              </a:rPr>
              <a:t>5	</a:t>
            </a:r>
            <a:r>
              <a:rPr sz="2588" spc="-11" baseline="1207" dirty="0">
                <a:latin typeface="Cambria Math"/>
                <a:cs typeface="Cambria Math"/>
              </a:rPr>
              <a:t>𝑤</a:t>
            </a:r>
            <a:r>
              <a:rPr sz="1856" spc="-11" baseline="-13468" dirty="0">
                <a:latin typeface="Cambria Math"/>
                <a:cs typeface="Cambria Math"/>
              </a:rPr>
              <a:t>6</a:t>
            </a:r>
            <a:endParaRPr sz="1856" baseline="-13468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560469" y="2764327"/>
            <a:ext cx="943451" cy="813524"/>
          </a:xfrm>
          <a:prstGeom prst="rect">
            <a:avLst/>
          </a:prstGeom>
        </p:spPr>
        <p:txBody>
          <a:bodyPr vert="horz" wrap="square" lIns="0" tIns="130016" rIns="0" bIns="0" rtlCol="0">
            <a:spAutoFit/>
          </a:bodyPr>
          <a:lstStyle/>
          <a:p>
            <a:pPr marL="28575">
              <a:spcBef>
                <a:spcPts val="1024"/>
              </a:spcBef>
            </a:pPr>
            <a:r>
              <a:rPr sz="1725" spc="8" dirty="0">
                <a:latin typeface="Cambria Math"/>
                <a:cs typeface="Cambria Math"/>
              </a:rPr>
              <a:t>𝐴,</a:t>
            </a:r>
            <a:r>
              <a:rPr sz="1725" spc="-105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𝑏</a:t>
            </a:r>
            <a:endParaRPr sz="1725">
              <a:latin typeface="Cambria Math"/>
              <a:cs typeface="Cambria Math"/>
            </a:endParaRPr>
          </a:p>
          <a:p>
            <a:pPr marL="36195">
              <a:spcBef>
                <a:spcPts val="1020"/>
              </a:spcBef>
            </a:pPr>
            <a:r>
              <a:rPr sz="1875" spc="23" dirty="0">
                <a:latin typeface="Cambria Math"/>
                <a:cs typeface="Cambria Math"/>
              </a:rPr>
              <a:t>ℎ</a:t>
            </a:r>
            <a:r>
              <a:rPr sz="2025" spc="33" baseline="-15432" dirty="0">
                <a:latin typeface="Cambria Math"/>
                <a:cs typeface="Cambria Math"/>
              </a:rPr>
              <a:t>1</a:t>
            </a:r>
            <a:r>
              <a:rPr sz="1875" spc="23" dirty="0">
                <a:latin typeface="Cambria Math"/>
                <a:cs typeface="Cambria Math"/>
              </a:rPr>
              <a:t>,</a:t>
            </a:r>
            <a:r>
              <a:rPr sz="1875" spc="-116" dirty="0">
                <a:latin typeface="Cambria Math"/>
                <a:cs typeface="Cambria Math"/>
              </a:rPr>
              <a:t> </a:t>
            </a:r>
            <a:r>
              <a:rPr sz="1875" spc="-4" dirty="0">
                <a:latin typeface="Cambria Math"/>
                <a:cs typeface="Cambria Math"/>
              </a:rPr>
              <a:t>…</a:t>
            </a:r>
            <a:r>
              <a:rPr sz="1875" spc="-124" dirty="0">
                <a:latin typeface="Cambria Math"/>
                <a:cs typeface="Cambria Math"/>
              </a:rPr>
              <a:t> </a:t>
            </a:r>
            <a:r>
              <a:rPr sz="1875" spc="-4" dirty="0">
                <a:latin typeface="Cambria Math"/>
                <a:cs typeface="Cambria Math"/>
              </a:rPr>
              <a:t>,</a:t>
            </a:r>
            <a:r>
              <a:rPr sz="1875" spc="-120" dirty="0">
                <a:latin typeface="Cambria Math"/>
                <a:cs typeface="Cambria Math"/>
              </a:rPr>
              <a:t> </a:t>
            </a:r>
            <a:r>
              <a:rPr sz="1875" spc="45" dirty="0">
                <a:latin typeface="Cambria Math"/>
                <a:cs typeface="Cambria Math"/>
              </a:rPr>
              <a:t>ℎ</a:t>
            </a:r>
            <a:r>
              <a:rPr sz="2025" spc="67" baseline="-15432" dirty="0">
                <a:latin typeface="Cambria Math"/>
                <a:cs typeface="Cambria Math"/>
              </a:rPr>
              <a:t>𝑇</a:t>
            </a:r>
            <a:endParaRPr sz="2025" baseline="-15432">
              <a:latin typeface="Cambria Math"/>
              <a:cs typeface="Cambria Math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618845" y="2999089"/>
            <a:ext cx="1892141" cy="1535429"/>
            <a:chOff x="7491793" y="2855785"/>
            <a:chExt cx="2522855" cy="2047239"/>
          </a:xfrm>
        </p:grpSpPr>
        <p:sp>
          <p:nvSpPr>
            <p:cNvPr id="19" name="object 19"/>
            <p:cNvSpPr/>
            <p:nvPr/>
          </p:nvSpPr>
          <p:spPr>
            <a:xfrm>
              <a:off x="7496556" y="3121152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70"/>
                  </a:lnTo>
                  <a:lnTo>
                    <a:pt x="0" y="606298"/>
                  </a:lnTo>
                  <a:lnTo>
                    <a:pt x="4099" y="626542"/>
                  </a:lnTo>
                  <a:lnTo>
                    <a:pt x="15271" y="643096"/>
                  </a:lnTo>
                  <a:lnTo>
                    <a:pt x="31825" y="654268"/>
                  </a:lnTo>
                  <a:lnTo>
                    <a:pt x="52070" y="658368"/>
                  </a:lnTo>
                  <a:lnTo>
                    <a:pt x="260350" y="658368"/>
                  </a:lnTo>
                  <a:lnTo>
                    <a:pt x="280594" y="654268"/>
                  </a:lnTo>
                  <a:lnTo>
                    <a:pt x="297148" y="643096"/>
                  </a:lnTo>
                  <a:lnTo>
                    <a:pt x="308320" y="626542"/>
                  </a:lnTo>
                  <a:lnTo>
                    <a:pt x="312420" y="606298"/>
                  </a:lnTo>
                  <a:lnTo>
                    <a:pt x="312420" y="52070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" name="object 20"/>
            <p:cNvSpPr/>
            <p:nvPr/>
          </p:nvSpPr>
          <p:spPr>
            <a:xfrm>
              <a:off x="7496556" y="3121152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0" y="52070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20" y="52070"/>
                  </a:lnTo>
                  <a:lnTo>
                    <a:pt x="312420" y="606298"/>
                  </a:lnTo>
                  <a:lnTo>
                    <a:pt x="308320" y="626542"/>
                  </a:lnTo>
                  <a:lnTo>
                    <a:pt x="297148" y="643096"/>
                  </a:lnTo>
                  <a:lnTo>
                    <a:pt x="280594" y="654268"/>
                  </a:lnTo>
                  <a:lnTo>
                    <a:pt x="260350" y="658368"/>
                  </a:lnTo>
                  <a:lnTo>
                    <a:pt x="52070" y="658368"/>
                  </a:lnTo>
                  <a:lnTo>
                    <a:pt x="31825" y="654268"/>
                  </a:lnTo>
                  <a:lnTo>
                    <a:pt x="15271" y="643096"/>
                  </a:lnTo>
                  <a:lnTo>
                    <a:pt x="4099" y="626542"/>
                  </a:lnTo>
                  <a:lnTo>
                    <a:pt x="0" y="606298"/>
                  </a:lnTo>
                  <a:lnTo>
                    <a:pt x="0" y="52070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" name="object 21"/>
            <p:cNvSpPr/>
            <p:nvPr/>
          </p:nvSpPr>
          <p:spPr>
            <a:xfrm>
              <a:off x="7496556" y="4239768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69"/>
                  </a:lnTo>
                  <a:lnTo>
                    <a:pt x="0" y="606297"/>
                  </a:lnTo>
                  <a:lnTo>
                    <a:pt x="4099" y="626542"/>
                  </a:lnTo>
                  <a:lnTo>
                    <a:pt x="15271" y="643096"/>
                  </a:lnTo>
                  <a:lnTo>
                    <a:pt x="31825" y="654268"/>
                  </a:lnTo>
                  <a:lnTo>
                    <a:pt x="52070" y="658367"/>
                  </a:lnTo>
                  <a:lnTo>
                    <a:pt x="260350" y="658367"/>
                  </a:lnTo>
                  <a:lnTo>
                    <a:pt x="280594" y="654268"/>
                  </a:lnTo>
                  <a:lnTo>
                    <a:pt x="297148" y="643096"/>
                  </a:lnTo>
                  <a:lnTo>
                    <a:pt x="308320" y="626542"/>
                  </a:lnTo>
                  <a:lnTo>
                    <a:pt x="312420" y="606297"/>
                  </a:lnTo>
                  <a:lnTo>
                    <a:pt x="312420" y="52069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" name="object 22"/>
            <p:cNvSpPr/>
            <p:nvPr/>
          </p:nvSpPr>
          <p:spPr>
            <a:xfrm>
              <a:off x="7496556" y="4239768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0" y="52069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20" y="52069"/>
                  </a:lnTo>
                  <a:lnTo>
                    <a:pt x="312420" y="606297"/>
                  </a:lnTo>
                  <a:lnTo>
                    <a:pt x="308320" y="626542"/>
                  </a:lnTo>
                  <a:lnTo>
                    <a:pt x="297148" y="643096"/>
                  </a:lnTo>
                  <a:lnTo>
                    <a:pt x="280594" y="654268"/>
                  </a:lnTo>
                  <a:lnTo>
                    <a:pt x="260350" y="658367"/>
                  </a:lnTo>
                  <a:lnTo>
                    <a:pt x="52070" y="658367"/>
                  </a:lnTo>
                  <a:lnTo>
                    <a:pt x="31825" y="654268"/>
                  </a:lnTo>
                  <a:lnTo>
                    <a:pt x="15271" y="643096"/>
                  </a:lnTo>
                  <a:lnTo>
                    <a:pt x="4099" y="626542"/>
                  </a:lnTo>
                  <a:lnTo>
                    <a:pt x="0" y="606297"/>
                  </a:lnTo>
                  <a:lnTo>
                    <a:pt x="0" y="52069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" name="object 23"/>
            <p:cNvSpPr/>
            <p:nvPr/>
          </p:nvSpPr>
          <p:spPr>
            <a:xfrm>
              <a:off x="7613904" y="3779520"/>
              <a:ext cx="76200" cy="460375"/>
            </a:xfrm>
            <a:custGeom>
              <a:avLst/>
              <a:gdLst/>
              <a:ahLst/>
              <a:cxnLst/>
              <a:rect l="l" t="t" r="r" b="b"/>
              <a:pathLst>
                <a:path w="76200" h="460375">
                  <a:moveTo>
                    <a:pt x="44450" y="63499"/>
                  </a:moveTo>
                  <a:lnTo>
                    <a:pt x="31750" y="63499"/>
                  </a:lnTo>
                  <a:lnTo>
                    <a:pt x="31750" y="460374"/>
                  </a:lnTo>
                  <a:lnTo>
                    <a:pt x="44450" y="460374"/>
                  </a:lnTo>
                  <a:lnTo>
                    <a:pt x="44450" y="63499"/>
                  </a:lnTo>
                  <a:close/>
                </a:path>
                <a:path w="76200" h="460375">
                  <a:moveTo>
                    <a:pt x="38100" y="0"/>
                  </a:moveTo>
                  <a:lnTo>
                    <a:pt x="0" y="76199"/>
                  </a:lnTo>
                  <a:lnTo>
                    <a:pt x="31750" y="76199"/>
                  </a:lnTo>
                  <a:lnTo>
                    <a:pt x="31750" y="63499"/>
                  </a:lnTo>
                  <a:lnTo>
                    <a:pt x="69850" y="63499"/>
                  </a:lnTo>
                  <a:lnTo>
                    <a:pt x="38100" y="0"/>
                  </a:lnTo>
                  <a:close/>
                </a:path>
                <a:path w="76200" h="460375">
                  <a:moveTo>
                    <a:pt x="69850" y="63499"/>
                  </a:moveTo>
                  <a:lnTo>
                    <a:pt x="44450" y="63499"/>
                  </a:lnTo>
                  <a:lnTo>
                    <a:pt x="44450" y="76199"/>
                  </a:lnTo>
                  <a:lnTo>
                    <a:pt x="76200" y="76199"/>
                  </a:lnTo>
                  <a:lnTo>
                    <a:pt x="69850" y="634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" name="object 24"/>
            <p:cNvSpPr/>
            <p:nvPr/>
          </p:nvSpPr>
          <p:spPr>
            <a:xfrm>
              <a:off x="8057388" y="3121152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260350" y="0"/>
                  </a:moveTo>
                  <a:lnTo>
                    <a:pt x="52069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70"/>
                  </a:lnTo>
                  <a:lnTo>
                    <a:pt x="0" y="606298"/>
                  </a:lnTo>
                  <a:lnTo>
                    <a:pt x="4099" y="626542"/>
                  </a:lnTo>
                  <a:lnTo>
                    <a:pt x="15271" y="643096"/>
                  </a:lnTo>
                  <a:lnTo>
                    <a:pt x="31825" y="654268"/>
                  </a:lnTo>
                  <a:lnTo>
                    <a:pt x="52069" y="658368"/>
                  </a:lnTo>
                  <a:lnTo>
                    <a:pt x="260350" y="658368"/>
                  </a:lnTo>
                  <a:lnTo>
                    <a:pt x="280594" y="654268"/>
                  </a:lnTo>
                  <a:lnTo>
                    <a:pt x="297148" y="643096"/>
                  </a:lnTo>
                  <a:lnTo>
                    <a:pt x="308320" y="626542"/>
                  </a:lnTo>
                  <a:lnTo>
                    <a:pt x="312419" y="606298"/>
                  </a:lnTo>
                  <a:lnTo>
                    <a:pt x="312419" y="52070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" name="object 25"/>
            <p:cNvSpPr/>
            <p:nvPr/>
          </p:nvSpPr>
          <p:spPr>
            <a:xfrm>
              <a:off x="8057388" y="3121152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0" y="52070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69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19" y="52070"/>
                  </a:lnTo>
                  <a:lnTo>
                    <a:pt x="312419" y="606298"/>
                  </a:lnTo>
                  <a:lnTo>
                    <a:pt x="308320" y="626542"/>
                  </a:lnTo>
                  <a:lnTo>
                    <a:pt x="297148" y="643096"/>
                  </a:lnTo>
                  <a:lnTo>
                    <a:pt x="280594" y="654268"/>
                  </a:lnTo>
                  <a:lnTo>
                    <a:pt x="260350" y="658368"/>
                  </a:lnTo>
                  <a:lnTo>
                    <a:pt x="52069" y="658368"/>
                  </a:lnTo>
                  <a:lnTo>
                    <a:pt x="31825" y="654268"/>
                  </a:lnTo>
                  <a:lnTo>
                    <a:pt x="15271" y="643096"/>
                  </a:lnTo>
                  <a:lnTo>
                    <a:pt x="4099" y="626542"/>
                  </a:lnTo>
                  <a:lnTo>
                    <a:pt x="0" y="606298"/>
                  </a:lnTo>
                  <a:lnTo>
                    <a:pt x="0" y="52070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" name="object 26"/>
            <p:cNvSpPr/>
            <p:nvPr/>
          </p:nvSpPr>
          <p:spPr>
            <a:xfrm>
              <a:off x="8057388" y="4239768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260350" y="0"/>
                  </a:moveTo>
                  <a:lnTo>
                    <a:pt x="52069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69"/>
                  </a:lnTo>
                  <a:lnTo>
                    <a:pt x="0" y="606297"/>
                  </a:lnTo>
                  <a:lnTo>
                    <a:pt x="4099" y="626542"/>
                  </a:lnTo>
                  <a:lnTo>
                    <a:pt x="15271" y="643096"/>
                  </a:lnTo>
                  <a:lnTo>
                    <a:pt x="31825" y="654268"/>
                  </a:lnTo>
                  <a:lnTo>
                    <a:pt x="52069" y="658367"/>
                  </a:lnTo>
                  <a:lnTo>
                    <a:pt x="260350" y="658367"/>
                  </a:lnTo>
                  <a:lnTo>
                    <a:pt x="280594" y="654268"/>
                  </a:lnTo>
                  <a:lnTo>
                    <a:pt x="297148" y="643096"/>
                  </a:lnTo>
                  <a:lnTo>
                    <a:pt x="308320" y="626542"/>
                  </a:lnTo>
                  <a:lnTo>
                    <a:pt x="312419" y="606297"/>
                  </a:lnTo>
                  <a:lnTo>
                    <a:pt x="312419" y="52069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7" name="object 27"/>
            <p:cNvSpPr/>
            <p:nvPr/>
          </p:nvSpPr>
          <p:spPr>
            <a:xfrm>
              <a:off x="8057388" y="4239768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0" y="52069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69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19" y="52069"/>
                  </a:lnTo>
                  <a:lnTo>
                    <a:pt x="312419" y="606297"/>
                  </a:lnTo>
                  <a:lnTo>
                    <a:pt x="308320" y="626542"/>
                  </a:lnTo>
                  <a:lnTo>
                    <a:pt x="297148" y="643096"/>
                  </a:lnTo>
                  <a:lnTo>
                    <a:pt x="280594" y="654268"/>
                  </a:lnTo>
                  <a:lnTo>
                    <a:pt x="260350" y="658367"/>
                  </a:lnTo>
                  <a:lnTo>
                    <a:pt x="52069" y="658367"/>
                  </a:lnTo>
                  <a:lnTo>
                    <a:pt x="31825" y="654268"/>
                  </a:lnTo>
                  <a:lnTo>
                    <a:pt x="15271" y="643096"/>
                  </a:lnTo>
                  <a:lnTo>
                    <a:pt x="4099" y="626542"/>
                  </a:lnTo>
                  <a:lnTo>
                    <a:pt x="0" y="606297"/>
                  </a:lnTo>
                  <a:lnTo>
                    <a:pt x="0" y="52069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8" name="object 28"/>
            <p:cNvSpPr/>
            <p:nvPr/>
          </p:nvSpPr>
          <p:spPr>
            <a:xfrm>
              <a:off x="7647940" y="3779520"/>
              <a:ext cx="565150" cy="465455"/>
            </a:xfrm>
            <a:custGeom>
              <a:avLst/>
              <a:gdLst/>
              <a:ahLst/>
              <a:cxnLst/>
              <a:rect l="l" t="t" r="r" b="b"/>
              <a:pathLst>
                <a:path w="565150" h="465454">
                  <a:moveTo>
                    <a:pt x="502256" y="43479"/>
                  </a:moveTo>
                  <a:lnTo>
                    <a:pt x="0" y="455548"/>
                  </a:lnTo>
                  <a:lnTo>
                    <a:pt x="8127" y="465327"/>
                  </a:lnTo>
                  <a:lnTo>
                    <a:pt x="510325" y="53306"/>
                  </a:lnTo>
                  <a:lnTo>
                    <a:pt x="502256" y="43479"/>
                  </a:lnTo>
                  <a:close/>
                </a:path>
                <a:path w="565150" h="465454">
                  <a:moveTo>
                    <a:pt x="549369" y="35432"/>
                  </a:moveTo>
                  <a:lnTo>
                    <a:pt x="512063" y="35432"/>
                  </a:lnTo>
                  <a:lnTo>
                    <a:pt x="520191" y="45211"/>
                  </a:lnTo>
                  <a:lnTo>
                    <a:pt x="510325" y="53306"/>
                  </a:lnTo>
                  <a:lnTo>
                    <a:pt x="530478" y="77850"/>
                  </a:lnTo>
                  <a:lnTo>
                    <a:pt x="549369" y="35432"/>
                  </a:lnTo>
                  <a:close/>
                </a:path>
                <a:path w="565150" h="465454">
                  <a:moveTo>
                    <a:pt x="512063" y="35432"/>
                  </a:moveTo>
                  <a:lnTo>
                    <a:pt x="502256" y="43479"/>
                  </a:lnTo>
                  <a:lnTo>
                    <a:pt x="510325" y="53306"/>
                  </a:lnTo>
                  <a:lnTo>
                    <a:pt x="520191" y="45211"/>
                  </a:lnTo>
                  <a:lnTo>
                    <a:pt x="512063" y="35432"/>
                  </a:lnTo>
                  <a:close/>
                </a:path>
                <a:path w="565150" h="465454">
                  <a:moveTo>
                    <a:pt x="565150" y="0"/>
                  </a:moveTo>
                  <a:lnTo>
                    <a:pt x="482091" y="18922"/>
                  </a:lnTo>
                  <a:lnTo>
                    <a:pt x="502256" y="43479"/>
                  </a:lnTo>
                  <a:lnTo>
                    <a:pt x="512063" y="35432"/>
                  </a:lnTo>
                  <a:lnTo>
                    <a:pt x="549369" y="35432"/>
                  </a:lnTo>
                  <a:lnTo>
                    <a:pt x="5651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9" name="object 29"/>
            <p:cNvSpPr/>
            <p:nvPr/>
          </p:nvSpPr>
          <p:spPr>
            <a:xfrm>
              <a:off x="8618220" y="3121152"/>
              <a:ext cx="314325" cy="658495"/>
            </a:xfrm>
            <a:custGeom>
              <a:avLst/>
              <a:gdLst/>
              <a:ahLst/>
              <a:cxnLst/>
              <a:rect l="l" t="t" r="r" b="b"/>
              <a:pathLst>
                <a:path w="314325" h="658495">
                  <a:moveTo>
                    <a:pt x="261620" y="0"/>
                  </a:moveTo>
                  <a:lnTo>
                    <a:pt x="52324" y="0"/>
                  </a:lnTo>
                  <a:lnTo>
                    <a:pt x="31932" y="4103"/>
                  </a:lnTo>
                  <a:lnTo>
                    <a:pt x="15303" y="15303"/>
                  </a:lnTo>
                  <a:lnTo>
                    <a:pt x="4103" y="31932"/>
                  </a:lnTo>
                  <a:lnTo>
                    <a:pt x="0" y="52324"/>
                  </a:lnTo>
                  <a:lnTo>
                    <a:pt x="0" y="606044"/>
                  </a:lnTo>
                  <a:lnTo>
                    <a:pt x="4103" y="626435"/>
                  </a:lnTo>
                  <a:lnTo>
                    <a:pt x="15303" y="643064"/>
                  </a:lnTo>
                  <a:lnTo>
                    <a:pt x="31932" y="654264"/>
                  </a:lnTo>
                  <a:lnTo>
                    <a:pt x="52324" y="658368"/>
                  </a:lnTo>
                  <a:lnTo>
                    <a:pt x="261620" y="658368"/>
                  </a:lnTo>
                  <a:lnTo>
                    <a:pt x="282011" y="654264"/>
                  </a:lnTo>
                  <a:lnTo>
                    <a:pt x="298640" y="643064"/>
                  </a:lnTo>
                  <a:lnTo>
                    <a:pt x="309840" y="626435"/>
                  </a:lnTo>
                  <a:lnTo>
                    <a:pt x="313944" y="606044"/>
                  </a:lnTo>
                  <a:lnTo>
                    <a:pt x="313944" y="52324"/>
                  </a:lnTo>
                  <a:lnTo>
                    <a:pt x="309840" y="31932"/>
                  </a:lnTo>
                  <a:lnTo>
                    <a:pt x="298640" y="15303"/>
                  </a:lnTo>
                  <a:lnTo>
                    <a:pt x="282011" y="4103"/>
                  </a:lnTo>
                  <a:lnTo>
                    <a:pt x="26162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0" name="object 30"/>
            <p:cNvSpPr/>
            <p:nvPr/>
          </p:nvSpPr>
          <p:spPr>
            <a:xfrm>
              <a:off x="8618220" y="3121152"/>
              <a:ext cx="314325" cy="658495"/>
            </a:xfrm>
            <a:custGeom>
              <a:avLst/>
              <a:gdLst/>
              <a:ahLst/>
              <a:cxnLst/>
              <a:rect l="l" t="t" r="r" b="b"/>
              <a:pathLst>
                <a:path w="314325" h="658495">
                  <a:moveTo>
                    <a:pt x="0" y="52324"/>
                  </a:moveTo>
                  <a:lnTo>
                    <a:pt x="4103" y="31932"/>
                  </a:lnTo>
                  <a:lnTo>
                    <a:pt x="15303" y="15303"/>
                  </a:lnTo>
                  <a:lnTo>
                    <a:pt x="31932" y="4103"/>
                  </a:lnTo>
                  <a:lnTo>
                    <a:pt x="52324" y="0"/>
                  </a:lnTo>
                  <a:lnTo>
                    <a:pt x="261620" y="0"/>
                  </a:lnTo>
                  <a:lnTo>
                    <a:pt x="282011" y="4103"/>
                  </a:lnTo>
                  <a:lnTo>
                    <a:pt x="298640" y="15303"/>
                  </a:lnTo>
                  <a:lnTo>
                    <a:pt x="309840" y="31932"/>
                  </a:lnTo>
                  <a:lnTo>
                    <a:pt x="313944" y="52324"/>
                  </a:lnTo>
                  <a:lnTo>
                    <a:pt x="313944" y="606044"/>
                  </a:lnTo>
                  <a:lnTo>
                    <a:pt x="309840" y="626435"/>
                  </a:lnTo>
                  <a:lnTo>
                    <a:pt x="298640" y="643064"/>
                  </a:lnTo>
                  <a:lnTo>
                    <a:pt x="282011" y="654264"/>
                  </a:lnTo>
                  <a:lnTo>
                    <a:pt x="261620" y="658368"/>
                  </a:lnTo>
                  <a:lnTo>
                    <a:pt x="52324" y="658368"/>
                  </a:lnTo>
                  <a:lnTo>
                    <a:pt x="31932" y="654264"/>
                  </a:lnTo>
                  <a:lnTo>
                    <a:pt x="15303" y="643064"/>
                  </a:lnTo>
                  <a:lnTo>
                    <a:pt x="4103" y="626435"/>
                  </a:lnTo>
                  <a:lnTo>
                    <a:pt x="0" y="606044"/>
                  </a:lnTo>
                  <a:lnTo>
                    <a:pt x="0" y="52324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1" name="object 31"/>
            <p:cNvSpPr/>
            <p:nvPr/>
          </p:nvSpPr>
          <p:spPr>
            <a:xfrm>
              <a:off x="8618220" y="4239768"/>
              <a:ext cx="314325" cy="658495"/>
            </a:xfrm>
            <a:custGeom>
              <a:avLst/>
              <a:gdLst/>
              <a:ahLst/>
              <a:cxnLst/>
              <a:rect l="l" t="t" r="r" b="b"/>
              <a:pathLst>
                <a:path w="314325" h="658495">
                  <a:moveTo>
                    <a:pt x="261620" y="0"/>
                  </a:moveTo>
                  <a:lnTo>
                    <a:pt x="52324" y="0"/>
                  </a:lnTo>
                  <a:lnTo>
                    <a:pt x="31932" y="4103"/>
                  </a:lnTo>
                  <a:lnTo>
                    <a:pt x="15303" y="15303"/>
                  </a:lnTo>
                  <a:lnTo>
                    <a:pt x="4103" y="31932"/>
                  </a:lnTo>
                  <a:lnTo>
                    <a:pt x="0" y="52323"/>
                  </a:lnTo>
                  <a:lnTo>
                    <a:pt x="0" y="606043"/>
                  </a:lnTo>
                  <a:lnTo>
                    <a:pt x="4103" y="626435"/>
                  </a:lnTo>
                  <a:lnTo>
                    <a:pt x="15303" y="643064"/>
                  </a:lnTo>
                  <a:lnTo>
                    <a:pt x="31932" y="654264"/>
                  </a:lnTo>
                  <a:lnTo>
                    <a:pt x="52324" y="658367"/>
                  </a:lnTo>
                  <a:lnTo>
                    <a:pt x="261620" y="658367"/>
                  </a:lnTo>
                  <a:lnTo>
                    <a:pt x="282011" y="654264"/>
                  </a:lnTo>
                  <a:lnTo>
                    <a:pt x="298640" y="643064"/>
                  </a:lnTo>
                  <a:lnTo>
                    <a:pt x="309840" y="626435"/>
                  </a:lnTo>
                  <a:lnTo>
                    <a:pt x="313944" y="606043"/>
                  </a:lnTo>
                  <a:lnTo>
                    <a:pt x="313944" y="52323"/>
                  </a:lnTo>
                  <a:lnTo>
                    <a:pt x="309840" y="31932"/>
                  </a:lnTo>
                  <a:lnTo>
                    <a:pt x="298640" y="15303"/>
                  </a:lnTo>
                  <a:lnTo>
                    <a:pt x="282011" y="4103"/>
                  </a:lnTo>
                  <a:lnTo>
                    <a:pt x="26162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2" name="object 32"/>
            <p:cNvSpPr/>
            <p:nvPr/>
          </p:nvSpPr>
          <p:spPr>
            <a:xfrm>
              <a:off x="8618220" y="4239768"/>
              <a:ext cx="314325" cy="658495"/>
            </a:xfrm>
            <a:custGeom>
              <a:avLst/>
              <a:gdLst/>
              <a:ahLst/>
              <a:cxnLst/>
              <a:rect l="l" t="t" r="r" b="b"/>
              <a:pathLst>
                <a:path w="314325" h="658495">
                  <a:moveTo>
                    <a:pt x="0" y="52323"/>
                  </a:moveTo>
                  <a:lnTo>
                    <a:pt x="4103" y="31932"/>
                  </a:lnTo>
                  <a:lnTo>
                    <a:pt x="15303" y="15303"/>
                  </a:lnTo>
                  <a:lnTo>
                    <a:pt x="31932" y="4103"/>
                  </a:lnTo>
                  <a:lnTo>
                    <a:pt x="52324" y="0"/>
                  </a:lnTo>
                  <a:lnTo>
                    <a:pt x="261620" y="0"/>
                  </a:lnTo>
                  <a:lnTo>
                    <a:pt x="282011" y="4103"/>
                  </a:lnTo>
                  <a:lnTo>
                    <a:pt x="298640" y="15303"/>
                  </a:lnTo>
                  <a:lnTo>
                    <a:pt x="309840" y="31932"/>
                  </a:lnTo>
                  <a:lnTo>
                    <a:pt x="313944" y="52323"/>
                  </a:lnTo>
                  <a:lnTo>
                    <a:pt x="313944" y="606043"/>
                  </a:lnTo>
                  <a:lnTo>
                    <a:pt x="309840" y="626435"/>
                  </a:lnTo>
                  <a:lnTo>
                    <a:pt x="298640" y="643064"/>
                  </a:lnTo>
                  <a:lnTo>
                    <a:pt x="282011" y="654264"/>
                  </a:lnTo>
                  <a:lnTo>
                    <a:pt x="261620" y="658367"/>
                  </a:lnTo>
                  <a:lnTo>
                    <a:pt x="52324" y="658367"/>
                  </a:lnTo>
                  <a:lnTo>
                    <a:pt x="31932" y="654264"/>
                  </a:lnTo>
                  <a:lnTo>
                    <a:pt x="15303" y="643064"/>
                  </a:lnTo>
                  <a:lnTo>
                    <a:pt x="4103" y="626435"/>
                  </a:lnTo>
                  <a:lnTo>
                    <a:pt x="0" y="606043"/>
                  </a:lnTo>
                  <a:lnTo>
                    <a:pt x="0" y="52323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3" name="object 33"/>
            <p:cNvSpPr/>
            <p:nvPr/>
          </p:nvSpPr>
          <p:spPr>
            <a:xfrm>
              <a:off x="7649591" y="3773170"/>
              <a:ext cx="1125220" cy="473075"/>
            </a:xfrm>
            <a:custGeom>
              <a:avLst/>
              <a:gdLst/>
              <a:ahLst/>
              <a:cxnLst/>
              <a:rect l="l" t="t" r="r" b="b"/>
              <a:pathLst>
                <a:path w="1125220" h="473075">
                  <a:moveTo>
                    <a:pt x="1051835" y="29421"/>
                  </a:moveTo>
                  <a:lnTo>
                    <a:pt x="0" y="460882"/>
                  </a:lnTo>
                  <a:lnTo>
                    <a:pt x="4825" y="472693"/>
                  </a:lnTo>
                  <a:lnTo>
                    <a:pt x="1056639" y="41116"/>
                  </a:lnTo>
                  <a:lnTo>
                    <a:pt x="1051835" y="29421"/>
                  </a:lnTo>
                  <a:close/>
                </a:path>
                <a:path w="1125220" h="473075">
                  <a:moveTo>
                    <a:pt x="1108741" y="24637"/>
                  </a:moveTo>
                  <a:lnTo>
                    <a:pt x="1063498" y="24637"/>
                  </a:lnTo>
                  <a:lnTo>
                    <a:pt x="1068324" y="36321"/>
                  </a:lnTo>
                  <a:lnTo>
                    <a:pt x="1056639" y="41116"/>
                  </a:lnTo>
                  <a:lnTo>
                    <a:pt x="1068704" y="70484"/>
                  </a:lnTo>
                  <a:lnTo>
                    <a:pt x="1108741" y="24637"/>
                  </a:lnTo>
                  <a:close/>
                </a:path>
                <a:path w="1125220" h="473075">
                  <a:moveTo>
                    <a:pt x="1063498" y="24637"/>
                  </a:moveTo>
                  <a:lnTo>
                    <a:pt x="1051835" y="29421"/>
                  </a:lnTo>
                  <a:lnTo>
                    <a:pt x="1056639" y="41116"/>
                  </a:lnTo>
                  <a:lnTo>
                    <a:pt x="1068324" y="36321"/>
                  </a:lnTo>
                  <a:lnTo>
                    <a:pt x="1063498" y="24637"/>
                  </a:lnTo>
                  <a:close/>
                </a:path>
                <a:path w="1125220" h="473075">
                  <a:moveTo>
                    <a:pt x="1039749" y="0"/>
                  </a:moveTo>
                  <a:lnTo>
                    <a:pt x="1051835" y="29421"/>
                  </a:lnTo>
                  <a:lnTo>
                    <a:pt x="1063498" y="24637"/>
                  </a:lnTo>
                  <a:lnTo>
                    <a:pt x="1108741" y="24637"/>
                  </a:lnTo>
                  <a:lnTo>
                    <a:pt x="1124711" y="6349"/>
                  </a:lnTo>
                  <a:lnTo>
                    <a:pt x="10397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4" name="object 34"/>
            <p:cNvSpPr/>
            <p:nvPr/>
          </p:nvSpPr>
          <p:spPr>
            <a:xfrm>
              <a:off x="9179052" y="3121152"/>
              <a:ext cx="314325" cy="658495"/>
            </a:xfrm>
            <a:custGeom>
              <a:avLst/>
              <a:gdLst/>
              <a:ahLst/>
              <a:cxnLst/>
              <a:rect l="l" t="t" r="r" b="b"/>
              <a:pathLst>
                <a:path w="314325" h="658495">
                  <a:moveTo>
                    <a:pt x="261620" y="0"/>
                  </a:moveTo>
                  <a:lnTo>
                    <a:pt x="52324" y="0"/>
                  </a:lnTo>
                  <a:lnTo>
                    <a:pt x="31932" y="4103"/>
                  </a:lnTo>
                  <a:lnTo>
                    <a:pt x="15303" y="15303"/>
                  </a:lnTo>
                  <a:lnTo>
                    <a:pt x="4103" y="31932"/>
                  </a:lnTo>
                  <a:lnTo>
                    <a:pt x="0" y="52324"/>
                  </a:lnTo>
                  <a:lnTo>
                    <a:pt x="0" y="606044"/>
                  </a:lnTo>
                  <a:lnTo>
                    <a:pt x="4103" y="626435"/>
                  </a:lnTo>
                  <a:lnTo>
                    <a:pt x="15303" y="643064"/>
                  </a:lnTo>
                  <a:lnTo>
                    <a:pt x="31932" y="654264"/>
                  </a:lnTo>
                  <a:lnTo>
                    <a:pt x="52324" y="658368"/>
                  </a:lnTo>
                  <a:lnTo>
                    <a:pt x="261620" y="658368"/>
                  </a:lnTo>
                  <a:lnTo>
                    <a:pt x="282011" y="654264"/>
                  </a:lnTo>
                  <a:lnTo>
                    <a:pt x="298640" y="643064"/>
                  </a:lnTo>
                  <a:lnTo>
                    <a:pt x="309840" y="626435"/>
                  </a:lnTo>
                  <a:lnTo>
                    <a:pt x="313944" y="606044"/>
                  </a:lnTo>
                  <a:lnTo>
                    <a:pt x="313944" y="52324"/>
                  </a:lnTo>
                  <a:lnTo>
                    <a:pt x="309840" y="31932"/>
                  </a:lnTo>
                  <a:lnTo>
                    <a:pt x="298640" y="15303"/>
                  </a:lnTo>
                  <a:lnTo>
                    <a:pt x="282011" y="4103"/>
                  </a:lnTo>
                  <a:lnTo>
                    <a:pt x="26162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5" name="object 35"/>
            <p:cNvSpPr/>
            <p:nvPr/>
          </p:nvSpPr>
          <p:spPr>
            <a:xfrm>
              <a:off x="9179052" y="3121152"/>
              <a:ext cx="314325" cy="658495"/>
            </a:xfrm>
            <a:custGeom>
              <a:avLst/>
              <a:gdLst/>
              <a:ahLst/>
              <a:cxnLst/>
              <a:rect l="l" t="t" r="r" b="b"/>
              <a:pathLst>
                <a:path w="314325" h="658495">
                  <a:moveTo>
                    <a:pt x="0" y="52324"/>
                  </a:moveTo>
                  <a:lnTo>
                    <a:pt x="4103" y="31932"/>
                  </a:lnTo>
                  <a:lnTo>
                    <a:pt x="15303" y="15303"/>
                  </a:lnTo>
                  <a:lnTo>
                    <a:pt x="31932" y="4103"/>
                  </a:lnTo>
                  <a:lnTo>
                    <a:pt x="52324" y="0"/>
                  </a:lnTo>
                  <a:lnTo>
                    <a:pt x="261620" y="0"/>
                  </a:lnTo>
                  <a:lnTo>
                    <a:pt x="282011" y="4103"/>
                  </a:lnTo>
                  <a:lnTo>
                    <a:pt x="298640" y="15303"/>
                  </a:lnTo>
                  <a:lnTo>
                    <a:pt x="309840" y="31932"/>
                  </a:lnTo>
                  <a:lnTo>
                    <a:pt x="313944" y="52324"/>
                  </a:lnTo>
                  <a:lnTo>
                    <a:pt x="313944" y="606044"/>
                  </a:lnTo>
                  <a:lnTo>
                    <a:pt x="309840" y="626435"/>
                  </a:lnTo>
                  <a:lnTo>
                    <a:pt x="298640" y="643064"/>
                  </a:lnTo>
                  <a:lnTo>
                    <a:pt x="282011" y="654264"/>
                  </a:lnTo>
                  <a:lnTo>
                    <a:pt x="261620" y="658368"/>
                  </a:lnTo>
                  <a:lnTo>
                    <a:pt x="52324" y="658368"/>
                  </a:lnTo>
                  <a:lnTo>
                    <a:pt x="31932" y="654264"/>
                  </a:lnTo>
                  <a:lnTo>
                    <a:pt x="15303" y="643064"/>
                  </a:lnTo>
                  <a:lnTo>
                    <a:pt x="4103" y="626435"/>
                  </a:lnTo>
                  <a:lnTo>
                    <a:pt x="0" y="606044"/>
                  </a:lnTo>
                  <a:lnTo>
                    <a:pt x="0" y="52324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6" name="object 36"/>
            <p:cNvSpPr/>
            <p:nvPr/>
          </p:nvSpPr>
          <p:spPr>
            <a:xfrm>
              <a:off x="9179052" y="4239768"/>
              <a:ext cx="314325" cy="658495"/>
            </a:xfrm>
            <a:custGeom>
              <a:avLst/>
              <a:gdLst/>
              <a:ahLst/>
              <a:cxnLst/>
              <a:rect l="l" t="t" r="r" b="b"/>
              <a:pathLst>
                <a:path w="314325" h="658495">
                  <a:moveTo>
                    <a:pt x="261620" y="0"/>
                  </a:moveTo>
                  <a:lnTo>
                    <a:pt x="52324" y="0"/>
                  </a:lnTo>
                  <a:lnTo>
                    <a:pt x="31932" y="4103"/>
                  </a:lnTo>
                  <a:lnTo>
                    <a:pt x="15303" y="15303"/>
                  </a:lnTo>
                  <a:lnTo>
                    <a:pt x="4103" y="31932"/>
                  </a:lnTo>
                  <a:lnTo>
                    <a:pt x="0" y="52323"/>
                  </a:lnTo>
                  <a:lnTo>
                    <a:pt x="0" y="606043"/>
                  </a:lnTo>
                  <a:lnTo>
                    <a:pt x="4103" y="626435"/>
                  </a:lnTo>
                  <a:lnTo>
                    <a:pt x="15303" y="643064"/>
                  </a:lnTo>
                  <a:lnTo>
                    <a:pt x="31932" y="654264"/>
                  </a:lnTo>
                  <a:lnTo>
                    <a:pt x="52324" y="658367"/>
                  </a:lnTo>
                  <a:lnTo>
                    <a:pt x="261620" y="658367"/>
                  </a:lnTo>
                  <a:lnTo>
                    <a:pt x="282011" y="654264"/>
                  </a:lnTo>
                  <a:lnTo>
                    <a:pt x="298640" y="643064"/>
                  </a:lnTo>
                  <a:lnTo>
                    <a:pt x="309840" y="626435"/>
                  </a:lnTo>
                  <a:lnTo>
                    <a:pt x="313944" y="606043"/>
                  </a:lnTo>
                  <a:lnTo>
                    <a:pt x="313944" y="52323"/>
                  </a:lnTo>
                  <a:lnTo>
                    <a:pt x="309840" y="31932"/>
                  </a:lnTo>
                  <a:lnTo>
                    <a:pt x="298640" y="15303"/>
                  </a:lnTo>
                  <a:lnTo>
                    <a:pt x="282011" y="4103"/>
                  </a:lnTo>
                  <a:lnTo>
                    <a:pt x="26162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7" name="object 37"/>
            <p:cNvSpPr/>
            <p:nvPr/>
          </p:nvSpPr>
          <p:spPr>
            <a:xfrm>
              <a:off x="9179052" y="4239768"/>
              <a:ext cx="314325" cy="658495"/>
            </a:xfrm>
            <a:custGeom>
              <a:avLst/>
              <a:gdLst/>
              <a:ahLst/>
              <a:cxnLst/>
              <a:rect l="l" t="t" r="r" b="b"/>
              <a:pathLst>
                <a:path w="314325" h="658495">
                  <a:moveTo>
                    <a:pt x="0" y="52323"/>
                  </a:moveTo>
                  <a:lnTo>
                    <a:pt x="4103" y="31932"/>
                  </a:lnTo>
                  <a:lnTo>
                    <a:pt x="15303" y="15303"/>
                  </a:lnTo>
                  <a:lnTo>
                    <a:pt x="31932" y="4103"/>
                  </a:lnTo>
                  <a:lnTo>
                    <a:pt x="52324" y="0"/>
                  </a:lnTo>
                  <a:lnTo>
                    <a:pt x="261620" y="0"/>
                  </a:lnTo>
                  <a:lnTo>
                    <a:pt x="282011" y="4103"/>
                  </a:lnTo>
                  <a:lnTo>
                    <a:pt x="298640" y="15303"/>
                  </a:lnTo>
                  <a:lnTo>
                    <a:pt x="309840" y="31932"/>
                  </a:lnTo>
                  <a:lnTo>
                    <a:pt x="313944" y="52323"/>
                  </a:lnTo>
                  <a:lnTo>
                    <a:pt x="313944" y="606043"/>
                  </a:lnTo>
                  <a:lnTo>
                    <a:pt x="309840" y="626435"/>
                  </a:lnTo>
                  <a:lnTo>
                    <a:pt x="298640" y="643064"/>
                  </a:lnTo>
                  <a:lnTo>
                    <a:pt x="282011" y="654264"/>
                  </a:lnTo>
                  <a:lnTo>
                    <a:pt x="261620" y="658367"/>
                  </a:lnTo>
                  <a:lnTo>
                    <a:pt x="52324" y="658367"/>
                  </a:lnTo>
                  <a:lnTo>
                    <a:pt x="31932" y="654264"/>
                  </a:lnTo>
                  <a:lnTo>
                    <a:pt x="15303" y="643064"/>
                  </a:lnTo>
                  <a:lnTo>
                    <a:pt x="4103" y="626435"/>
                  </a:lnTo>
                  <a:lnTo>
                    <a:pt x="0" y="606043"/>
                  </a:lnTo>
                  <a:lnTo>
                    <a:pt x="0" y="52323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8" name="object 38"/>
            <p:cNvSpPr/>
            <p:nvPr/>
          </p:nvSpPr>
          <p:spPr>
            <a:xfrm>
              <a:off x="8211947" y="3773170"/>
              <a:ext cx="1125220" cy="473075"/>
            </a:xfrm>
            <a:custGeom>
              <a:avLst/>
              <a:gdLst/>
              <a:ahLst/>
              <a:cxnLst/>
              <a:rect l="l" t="t" r="r" b="b"/>
              <a:pathLst>
                <a:path w="1125220" h="473075">
                  <a:moveTo>
                    <a:pt x="1051835" y="29421"/>
                  </a:moveTo>
                  <a:lnTo>
                    <a:pt x="0" y="460882"/>
                  </a:lnTo>
                  <a:lnTo>
                    <a:pt x="4825" y="472693"/>
                  </a:lnTo>
                  <a:lnTo>
                    <a:pt x="1056639" y="41116"/>
                  </a:lnTo>
                  <a:lnTo>
                    <a:pt x="1051835" y="29421"/>
                  </a:lnTo>
                  <a:close/>
                </a:path>
                <a:path w="1125220" h="473075">
                  <a:moveTo>
                    <a:pt x="1108741" y="24637"/>
                  </a:moveTo>
                  <a:lnTo>
                    <a:pt x="1063498" y="24637"/>
                  </a:lnTo>
                  <a:lnTo>
                    <a:pt x="1068324" y="36321"/>
                  </a:lnTo>
                  <a:lnTo>
                    <a:pt x="1056639" y="41116"/>
                  </a:lnTo>
                  <a:lnTo>
                    <a:pt x="1068704" y="70484"/>
                  </a:lnTo>
                  <a:lnTo>
                    <a:pt x="1108741" y="24637"/>
                  </a:lnTo>
                  <a:close/>
                </a:path>
                <a:path w="1125220" h="473075">
                  <a:moveTo>
                    <a:pt x="1063498" y="24637"/>
                  </a:moveTo>
                  <a:lnTo>
                    <a:pt x="1051835" y="29421"/>
                  </a:lnTo>
                  <a:lnTo>
                    <a:pt x="1056639" y="41116"/>
                  </a:lnTo>
                  <a:lnTo>
                    <a:pt x="1068324" y="36321"/>
                  </a:lnTo>
                  <a:lnTo>
                    <a:pt x="1063498" y="24637"/>
                  </a:lnTo>
                  <a:close/>
                </a:path>
                <a:path w="1125220" h="473075">
                  <a:moveTo>
                    <a:pt x="1039749" y="0"/>
                  </a:moveTo>
                  <a:lnTo>
                    <a:pt x="1051835" y="29421"/>
                  </a:lnTo>
                  <a:lnTo>
                    <a:pt x="1063498" y="24637"/>
                  </a:lnTo>
                  <a:lnTo>
                    <a:pt x="1108741" y="24637"/>
                  </a:lnTo>
                  <a:lnTo>
                    <a:pt x="1124711" y="6349"/>
                  </a:lnTo>
                  <a:lnTo>
                    <a:pt x="10397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39" name="object 39"/>
            <p:cNvSpPr/>
            <p:nvPr/>
          </p:nvSpPr>
          <p:spPr>
            <a:xfrm>
              <a:off x="9697212" y="3121152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70"/>
                  </a:lnTo>
                  <a:lnTo>
                    <a:pt x="0" y="606298"/>
                  </a:lnTo>
                  <a:lnTo>
                    <a:pt x="4099" y="626542"/>
                  </a:lnTo>
                  <a:lnTo>
                    <a:pt x="15271" y="643096"/>
                  </a:lnTo>
                  <a:lnTo>
                    <a:pt x="31825" y="654268"/>
                  </a:lnTo>
                  <a:lnTo>
                    <a:pt x="52070" y="658368"/>
                  </a:lnTo>
                  <a:lnTo>
                    <a:pt x="260350" y="658368"/>
                  </a:lnTo>
                  <a:lnTo>
                    <a:pt x="280594" y="654268"/>
                  </a:lnTo>
                  <a:lnTo>
                    <a:pt x="297148" y="643096"/>
                  </a:lnTo>
                  <a:lnTo>
                    <a:pt x="308320" y="626542"/>
                  </a:lnTo>
                  <a:lnTo>
                    <a:pt x="312420" y="606298"/>
                  </a:lnTo>
                  <a:lnTo>
                    <a:pt x="312420" y="52070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0" name="object 40"/>
            <p:cNvSpPr/>
            <p:nvPr/>
          </p:nvSpPr>
          <p:spPr>
            <a:xfrm>
              <a:off x="9697212" y="3121152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0" y="52070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20" y="52070"/>
                  </a:lnTo>
                  <a:lnTo>
                    <a:pt x="312420" y="606298"/>
                  </a:lnTo>
                  <a:lnTo>
                    <a:pt x="308320" y="626542"/>
                  </a:lnTo>
                  <a:lnTo>
                    <a:pt x="297148" y="643096"/>
                  </a:lnTo>
                  <a:lnTo>
                    <a:pt x="280594" y="654268"/>
                  </a:lnTo>
                  <a:lnTo>
                    <a:pt x="260350" y="658368"/>
                  </a:lnTo>
                  <a:lnTo>
                    <a:pt x="52070" y="658368"/>
                  </a:lnTo>
                  <a:lnTo>
                    <a:pt x="31825" y="654268"/>
                  </a:lnTo>
                  <a:lnTo>
                    <a:pt x="15271" y="643096"/>
                  </a:lnTo>
                  <a:lnTo>
                    <a:pt x="4099" y="626542"/>
                  </a:lnTo>
                  <a:lnTo>
                    <a:pt x="0" y="606298"/>
                  </a:lnTo>
                  <a:lnTo>
                    <a:pt x="0" y="52070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1" name="object 41"/>
            <p:cNvSpPr/>
            <p:nvPr/>
          </p:nvSpPr>
          <p:spPr>
            <a:xfrm>
              <a:off x="9697212" y="4239768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69"/>
                  </a:lnTo>
                  <a:lnTo>
                    <a:pt x="0" y="606297"/>
                  </a:lnTo>
                  <a:lnTo>
                    <a:pt x="4099" y="626542"/>
                  </a:lnTo>
                  <a:lnTo>
                    <a:pt x="15271" y="643096"/>
                  </a:lnTo>
                  <a:lnTo>
                    <a:pt x="31825" y="654268"/>
                  </a:lnTo>
                  <a:lnTo>
                    <a:pt x="52070" y="658367"/>
                  </a:lnTo>
                  <a:lnTo>
                    <a:pt x="260350" y="658367"/>
                  </a:lnTo>
                  <a:lnTo>
                    <a:pt x="280594" y="654268"/>
                  </a:lnTo>
                  <a:lnTo>
                    <a:pt x="297148" y="643096"/>
                  </a:lnTo>
                  <a:lnTo>
                    <a:pt x="308320" y="626542"/>
                  </a:lnTo>
                  <a:lnTo>
                    <a:pt x="312420" y="606297"/>
                  </a:lnTo>
                  <a:lnTo>
                    <a:pt x="312420" y="52069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2" name="object 42"/>
            <p:cNvSpPr/>
            <p:nvPr/>
          </p:nvSpPr>
          <p:spPr>
            <a:xfrm>
              <a:off x="9697212" y="4239768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0" y="52069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20" y="52069"/>
                  </a:lnTo>
                  <a:lnTo>
                    <a:pt x="312420" y="606297"/>
                  </a:lnTo>
                  <a:lnTo>
                    <a:pt x="308320" y="626542"/>
                  </a:lnTo>
                  <a:lnTo>
                    <a:pt x="297148" y="643096"/>
                  </a:lnTo>
                  <a:lnTo>
                    <a:pt x="280594" y="654268"/>
                  </a:lnTo>
                  <a:lnTo>
                    <a:pt x="260350" y="658367"/>
                  </a:lnTo>
                  <a:lnTo>
                    <a:pt x="52070" y="658367"/>
                  </a:lnTo>
                  <a:lnTo>
                    <a:pt x="31825" y="654268"/>
                  </a:lnTo>
                  <a:lnTo>
                    <a:pt x="15271" y="643096"/>
                  </a:lnTo>
                  <a:lnTo>
                    <a:pt x="4099" y="626542"/>
                  </a:lnTo>
                  <a:lnTo>
                    <a:pt x="0" y="606297"/>
                  </a:lnTo>
                  <a:lnTo>
                    <a:pt x="0" y="52069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3" name="object 43"/>
            <p:cNvSpPr/>
            <p:nvPr/>
          </p:nvSpPr>
          <p:spPr>
            <a:xfrm>
              <a:off x="7650734" y="3757802"/>
              <a:ext cx="2240280" cy="488315"/>
            </a:xfrm>
            <a:custGeom>
              <a:avLst/>
              <a:gdLst/>
              <a:ahLst/>
              <a:cxnLst/>
              <a:rect l="l" t="t" r="r" b="b"/>
              <a:pathLst>
                <a:path w="2240279" h="488314">
                  <a:moveTo>
                    <a:pt x="2240026" y="97917"/>
                  </a:moveTo>
                  <a:lnTo>
                    <a:pt x="2233676" y="85217"/>
                  </a:lnTo>
                  <a:lnTo>
                    <a:pt x="2202281" y="22440"/>
                  </a:lnTo>
                  <a:lnTo>
                    <a:pt x="2203069" y="21717"/>
                  </a:lnTo>
                  <a:lnTo>
                    <a:pt x="2198801" y="20904"/>
                  </a:lnTo>
                  <a:lnTo>
                    <a:pt x="2134857" y="4051"/>
                  </a:lnTo>
                  <a:lnTo>
                    <a:pt x="2134857" y="73431"/>
                  </a:lnTo>
                  <a:lnTo>
                    <a:pt x="1691640" y="468020"/>
                  </a:lnTo>
                  <a:lnTo>
                    <a:pt x="1691640" y="246862"/>
                  </a:lnTo>
                  <a:lnTo>
                    <a:pt x="2131809" y="58915"/>
                  </a:lnTo>
                  <a:lnTo>
                    <a:pt x="2134857" y="73431"/>
                  </a:lnTo>
                  <a:lnTo>
                    <a:pt x="2134857" y="4051"/>
                  </a:lnTo>
                  <a:lnTo>
                    <a:pt x="2119503" y="0"/>
                  </a:lnTo>
                  <a:lnTo>
                    <a:pt x="2120722" y="5854"/>
                  </a:lnTo>
                  <a:lnTo>
                    <a:pt x="2119376" y="5588"/>
                  </a:lnTo>
                  <a:lnTo>
                    <a:pt x="2122551" y="16929"/>
                  </a:lnTo>
                  <a:lnTo>
                    <a:pt x="2117725" y="16637"/>
                  </a:lnTo>
                  <a:lnTo>
                    <a:pt x="2124049" y="31457"/>
                  </a:lnTo>
                  <a:lnTo>
                    <a:pt x="2109673" y="34467"/>
                  </a:lnTo>
                  <a:lnTo>
                    <a:pt x="2109673" y="54521"/>
                  </a:lnTo>
                  <a:lnTo>
                    <a:pt x="1691640" y="233070"/>
                  </a:lnTo>
                  <a:lnTo>
                    <a:pt x="1691640" y="171958"/>
                  </a:lnTo>
                  <a:lnTo>
                    <a:pt x="2109673" y="54521"/>
                  </a:lnTo>
                  <a:lnTo>
                    <a:pt x="2109673" y="34467"/>
                  </a:lnTo>
                  <a:lnTo>
                    <a:pt x="2024049" y="52400"/>
                  </a:lnTo>
                  <a:lnTo>
                    <a:pt x="2024049" y="65392"/>
                  </a:lnTo>
                  <a:lnTo>
                    <a:pt x="1691640" y="158750"/>
                  </a:lnTo>
                  <a:lnTo>
                    <a:pt x="1691640" y="134950"/>
                  </a:lnTo>
                  <a:lnTo>
                    <a:pt x="2024049" y="65392"/>
                  </a:lnTo>
                  <a:lnTo>
                    <a:pt x="2024049" y="52400"/>
                  </a:lnTo>
                  <a:lnTo>
                    <a:pt x="1691640" y="121970"/>
                  </a:lnTo>
                  <a:lnTo>
                    <a:pt x="1691640" y="97917"/>
                  </a:lnTo>
                  <a:lnTo>
                    <a:pt x="1723390" y="97917"/>
                  </a:lnTo>
                  <a:lnTo>
                    <a:pt x="1717040" y="85217"/>
                  </a:lnTo>
                  <a:lnTo>
                    <a:pt x="1685518" y="22186"/>
                  </a:lnTo>
                  <a:lnTo>
                    <a:pt x="1685925" y="21717"/>
                  </a:lnTo>
                  <a:lnTo>
                    <a:pt x="1678940" y="21196"/>
                  </a:lnTo>
                  <a:lnTo>
                    <a:pt x="1678940" y="238493"/>
                  </a:lnTo>
                  <a:lnTo>
                    <a:pt x="1162812" y="458914"/>
                  </a:lnTo>
                  <a:lnTo>
                    <a:pt x="1419364" y="248437"/>
                  </a:lnTo>
                  <a:lnTo>
                    <a:pt x="1678940" y="175526"/>
                  </a:lnTo>
                  <a:lnTo>
                    <a:pt x="1678940" y="162318"/>
                  </a:lnTo>
                  <a:lnTo>
                    <a:pt x="1443863" y="228333"/>
                  </a:lnTo>
                  <a:lnTo>
                    <a:pt x="1511833" y="172567"/>
                  </a:lnTo>
                  <a:lnTo>
                    <a:pt x="1678940" y="137604"/>
                  </a:lnTo>
                  <a:lnTo>
                    <a:pt x="1678940" y="124625"/>
                  </a:lnTo>
                  <a:lnTo>
                    <a:pt x="1533055" y="155155"/>
                  </a:lnTo>
                  <a:lnTo>
                    <a:pt x="1626781" y="78257"/>
                  </a:lnTo>
                  <a:lnTo>
                    <a:pt x="1629918" y="85852"/>
                  </a:lnTo>
                  <a:lnTo>
                    <a:pt x="1634909" y="80137"/>
                  </a:lnTo>
                  <a:lnTo>
                    <a:pt x="1648066" y="96164"/>
                  </a:lnTo>
                  <a:lnTo>
                    <a:pt x="1647190" y="97917"/>
                  </a:lnTo>
                  <a:lnTo>
                    <a:pt x="1649514" y="97917"/>
                  </a:lnTo>
                  <a:lnTo>
                    <a:pt x="1650873" y="99568"/>
                  </a:lnTo>
                  <a:lnTo>
                    <a:pt x="1651596" y="97917"/>
                  </a:lnTo>
                  <a:lnTo>
                    <a:pt x="1678940" y="97917"/>
                  </a:lnTo>
                  <a:lnTo>
                    <a:pt x="1678940" y="21196"/>
                  </a:lnTo>
                  <a:lnTo>
                    <a:pt x="1621726" y="16929"/>
                  </a:lnTo>
                  <a:lnTo>
                    <a:pt x="1621726" y="65951"/>
                  </a:lnTo>
                  <a:lnTo>
                    <a:pt x="1506131" y="160794"/>
                  </a:lnTo>
                  <a:lnTo>
                    <a:pt x="1484909" y="165239"/>
                  </a:lnTo>
                  <a:lnTo>
                    <a:pt x="1484909" y="178193"/>
                  </a:lnTo>
                  <a:lnTo>
                    <a:pt x="1413370" y="236893"/>
                  </a:lnTo>
                  <a:lnTo>
                    <a:pt x="1388872" y="243776"/>
                  </a:lnTo>
                  <a:lnTo>
                    <a:pt x="1388872" y="256997"/>
                  </a:lnTo>
                  <a:lnTo>
                    <a:pt x="1130808" y="468731"/>
                  </a:lnTo>
                  <a:lnTo>
                    <a:pt x="1130808" y="329488"/>
                  </a:lnTo>
                  <a:lnTo>
                    <a:pt x="1388872" y="256997"/>
                  </a:lnTo>
                  <a:lnTo>
                    <a:pt x="1388872" y="243776"/>
                  </a:lnTo>
                  <a:lnTo>
                    <a:pt x="1130808" y="316242"/>
                  </a:lnTo>
                  <a:lnTo>
                    <a:pt x="1130808" y="256336"/>
                  </a:lnTo>
                  <a:lnTo>
                    <a:pt x="1150950" y="248069"/>
                  </a:lnTo>
                  <a:lnTo>
                    <a:pt x="1484909" y="178193"/>
                  </a:lnTo>
                  <a:lnTo>
                    <a:pt x="1484909" y="165239"/>
                  </a:lnTo>
                  <a:lnTo>
                    <a:pt x="1215275" y="221665"/>
                  </a:lnTo>
                  <a:lnTo>
                    <a:pt x="1616075" y="57213"/>
                  </a:lnTo>
                  <a:lnTo>
                    <a:pt x="1620189" y="62230"/>
                  </a:lnTo>
                  <a:lnTo>
                    <a:pt x="1621726" y="65951"/>
                  </a:lnTo>
                  <a:lnTo>
                    <a:pt x="1621726" y="16929"/>
                  </a:lnTo>
                  <a:lnTo>
                    <a:pt x="1600962" y="15367"/>
                  </a:lnTo>
                  <a:lnTo>
                    <a:pt x="1610575" y="38798"/>
                  </a:lnTo>
                  <a:lnTo>
                    <a:pt x="1602486" y="40640"/>
                  </a:lnTo>
                  <a:lnTo>
                    <a:pt x="1607693" y="46990"/>
                  </a:lnTo>
                  <a:lnTo>
                    <a:pt x="1147013" y="235953"/>
                  </a:lnTo>
                  <a:lnTo>
                    <a:pt x="1130808" y="239356"/>
                  </a:lnTo>
                  <a:lnTo>
                    <a:pt x="1130808" y="97917"/>
                  </a:lnTo>
                  <a:lnTo>
                    <a:pt x="1162558" y="97917"/>
                  </a:lnTo>
                  <a:lnTo>
                    <a:pt x="1156208" y="85217"/>
                  </a:lnTo>
                  <a:lnTo>
                    <a:pt x="1124585" y="21996"/>
                  </a:lnTo>
                  <a:lnTo>
                    <a:pt x="1124712" y="21717"/>
                  </a:lnTo>
                  <a:lnTo>
                    <a:pt x="1124483" y="21780"/>
                  </a:lnTo>
                  <a:lnTo>
                    <a:pt x="1118108" y="23241"/>
                  </a:lnTo>
                  <a:lnTo>
                    <a:pt x="1118108" y="97917"/>
                  </a:lnTo>
                  <a:lnTo>
                    <a:pt x="1118108" y="242011"/>
                  </a:lnTo>
                  <a:lnTo>
                    <a:pt x="1118108" y="261556"/>
                  </a:lnTo>
                  <a:lnTo>
                    <a:pt x="1118108" y="319798"/>
                  </a:lnTo>
                  <a:lnTo>
                    <a:pt x="668299" y="446112"/>
                  </a:lnTo>
                  <a:lnTo>
                    <a:pt x="1118108" y="261556"/>
                  </a:lnTo>
                  <a:lnTo>
                    <a:pt x="1118108" y="242011"/>
                  </a:lnTo>
                  <a:lnTo>
                    <a:pt x="1082675" y="249428"/>
                  </a:lnTo>
                  <a:lnTo>
                    <a:pt x="1082675" y="262356"/>
                  </a:lnTo>
                  <a:lnTo>
                    <a:pt x="600481" y="460146"/>
                  </a:lnTo>
                  <a:lnTo>
                    <a:pt x="759040" y="330060"/>
                  </a:lnTo>
                  <a:lnTo>
                    <a:pt x="1082675" y="262356"/>
                  </a:lnTo>
                  <a:lnTo>
                    <a:pt x="1082675" y="249428"/>
                  </a:lnTo>
                  <a:lnTo>
                    <a:pt x="780161" y="312737"/>
                  </a:lnTo>
                  <a:lnTo>
                    <a:pt x="1069886" y="75031"/>
                  </a:lnTo>
                  <a:lnTo>
                    <a:pt x="1087234" y="96164"/>
                  </a:lnTo>
                  <a:lnTo>
                    <a:pt x="1086358" y="97917"/>
                  </a:lnTo>
                  <a:lnTo>
                    <a:pt x="1088682" y="97917"/>
                  </a:lnTo>
                  <a:lnTo>
                    <a:pt x="1090041" y="99568"/>
                  </a:lnTo>
                  <a:lnTo>
                    <a:pt x="1090764" y="97917"/>
                  </a:lnTo>
                  <a:lnTo>
                    <a:pt x="1118108" y="97917"/>
                  </a:lnTo>
                  <a:lnTo>
                    <a:pt x="1118108" y="23241"/>
                  </a:lnTo>
                  <a:lnTo>
                    <a:pt x="1041654" y="40640"/>
                  </a:lnTo>
                  <a:lnTo>
                    <a:pt x="1061808" y="65201"/>
                  </a:lnTo>
                  <a:lnTo>
                    <a:pt x="753237" y="318363"/>
                  </a:lnTo>
                  <a:lnTo>
                    <a:pt x="732129" y="322783"/>
                  </a:lnTo>
                  <a:lnTo>
                    <a:pt x="732129" y="335686"/>
                  </a:lnTo>
                  <a:lnTo>
                    <a:pt x="569976" y="468731"/>
                  </a:lnTo>
                  <a:lnTo>
                    <a:pt x="569976" y="369608"/>
                  </a:lnTo>
                  <a:lnTo>
                    <a:pt x="732129" y="335686"/>
                  </a:lnTo>
                  <a:lnTo>
                    <a:pt x="732129" y="322783"/>
                  </a:lnTo>
                  <a:lnTo>
                    <a:pt x="569976" y="356717"/>
                  </a:lnTo>
                  <a:lnTo>
                    <a:pt x="569976" y="97917"/>
                  </a:lnTo>
                  <a:lnTo>
                    <a:pt x="601726" y="97917"/>
                  </a:lnTo>
                  <a:lnTo>
                    <a:pt x="595376" y="85217"/>
                  </a:lnTo>
                  <a:lnTo>
                    <a:pt x="563626" y="21717"/>
                  </a:lnTo>
                  <a:lnTo>
                    <a:pt x="525526" y="97917"/>
                  </a:lnTo>
                  <a:lnTo>
                    <a:pt x="557276" y="97917"/>
                  </a:lnTo>
                  <a:lnTo>
                    <a:pt x="557276" y="359371"/>
                  </a:lnTo>
                  <a:lnTo>
                    <a:pt x="0" y="475996"/>
                  </a:lnTo>
                  <a:lnTo>
                    <a:pt x="2540" y="488315"/>
                  </a:lnTo>
                  <a:lnTo>
                    <a:pt x="557276" y="372262"/>
                  </a:lnTo>
                  <a:lnTo>
                    <a:pt x="557276" y="482092"/>
                  </a:lnTo>
                  <a:lnTo>
                    <a:pt x="563562" y="482092"/>
                  </a:lnTo>
                  <a:lnTo>
                    <a:pt x="563638" y="482244"/>
                  </a:lnTo>
                  <a:lnTo>
                    <a:pt x="565404" y="488315"/>
                  </a:lnTo>
                  <a:lnTo>
                    <a:pt x="1118108" y="333057"/>
                  </a:lnTo>
                  <a:lnTo>
                    <a:pt x="1118108" y="482092"/>
                  </a:lnTo>
                  <a:lnTo>
                    <a:pt x="1124394" y="482092"/>
                  </a:lnTo>
                  <a:lnTo>
                    <a:pt x="1126998" y="487934"/>
                  </a:lnTo>
                  <a:lnTo>
                    <a:pt x="1678940" y="252285"/>
                  </a:lnTo>
                  <a:lnTo>
                    <a:pt x="1678940" y="482092"/>
                  </a:lnTo>
                  <a:lnTo>
                    <a:pt x="1685226" y="482092"/>
                  </a:lnTo>
                  <a:lnTo>
                    <a:pt x="1689481" y="486918"/>
                  </a:lnTo>
                  <a:lnTo>
                    <a:pt x="2145284" y="81153"/>
                  </a:lnTo>
                  <a:lnTo>
                    <a:pt x="2147697" y="86741"/>
                  </a:lnTo>
                  <a:lnTo>
                    <a:pt x="2152891" y="80606"/>
                  </a:lnTo>
                  <a:lnTo>
                    <a:pt x="2165439" y="94691"/>
                  </a:lnTo>
                  <a:lnTo>
                    <a:pt x="2163826" y="97917"/>
                  </a:lnTo>
                  <a:lnTo>
                    <a:pt x="2168321" y="97917"/>
                  </a:lnTo>
                  <a:lnTo>
                    <a:pt x="2170938" y="100838"/>
                  </a:lnTo>
                  <a:lnTo>
                    <a:pt x="2172093" y="97917"/>
                  </a:lnTo>
                  <a:lnTo>
                    <a:pt x="2195576" y="97917"/>
                  </a:lnTo>
                  <a:lnTo>
                    <a:pt x="2195576" y="482092"/>
                  </a:lnTo>
                  <a:lnTo>
                    <a:pt x="2208276" y="482092"/>
                  </a:lnTo>
                  <a:lnTo>
                    <a:pt x="2208276" y="97917"/>
                  </a:lnTo>
                  <a:lnTo>
                    <a:pt x="2240026" y="979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4" name="object 44"/>
            <p:cNvSpPr/>
            <p:nvPr/>
          </p:nvSpPr>
          <p:spPr>
            <a:xfrm>
              <a:off x="8042148" y="2862072"/>
              <a:ext cx="342900" cy="192405"/>
            </a:xfrm>
            <a:custGeom>
              <a:avLst/>
              <a:gdLst/>
              <a:ahLst/>
              <a:cxnLst/>
              <a:rect l="l" t="t" r="r" b="b"/>
              <a:pathLst>
                <a:path w="342900" h="192405">
                  <a:moveTo>
                    <a:pt x="310896" y="0"/>
                  </a:moveTo>
                  <a:lnTo>
                    <a:pt x="32003" y="0"/>
                  </a:lnTo>
                  <a:lnTo>
                    <a:pt x="19556" y="2518"/>
                  </a:lnTo>
                  <a:lnTo>
                    <a:pt x="9382" y="9382"/>
                  </a:lnTo>
                  <a:lnTo>
                    <a:pt x="2518" y="19556"/>
                  </a:lnTo>
                  <a:lnTo>
                    <a:pt x="0" y="32003"/>
                  </a:lnTo>
                  <a:lnTo>
                    <a:pt x="0" y="160019"/>
                  </a:lnTo>
                  <a:lnTo>
                    <a:pt x="2518" y="172467"/>
                  </a:lnTo>
                  <a:lnTo>
                    <a:pt x="9382" y="182641"/>
                  </a:lnTo>
                  <a:lnTo>
                    <a:pt x="19556" y="189505"/>
                  </a:lnTo>
                  <a:lnTo>
                    <a:pt x="32003" y="192024"/>
                  </a:lnTo>
                  <a:lnTo>
                    <a:pt x="310896" y="192024"/>
                  </a:lnTo>
                  <a:lnTo>
                    <a:pt x="323343" y="189505"/>
                  </a:lnTo>
                  <a:lnTo>
                    <a:pt x="333517" y="182641"/>
                  </a:lnTo>
                  <a:lnTo>
                    <a:pt x="340381" y="172467"/>
                  </a:lnTo>
                  <a:lnTo>
                    <a:pt x="342900" y="160019"/>
                  </a:lnTo>
                  <a:lnTo>
                    <a:pt x="342900" y="32003"/>
                  </a:lnTo>
                  <a:lnTo>
                    <a:pt x="340381" y="19556"/>
                  </a:lnTo>
                  <a:lnTo>
                    <a:pt x="333517" y="9382"/>
                  </a:lnTo>
                  <a:lnTo>
                    <a:pt x="323343" y="2518"/>
                  </a:lnTo>
                  <a:lnTo>
                    <a:pt x="310896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5" name="object 45"/>
            <p:cNvSpPr/>
            <p:nvPr/>
          </p:nvSpPr>
          <p:spPr>
            <a:xfrm>
              <a:off x="8042148" y="2862072"/>
              <a:ext cx="342900" cy="192405"/>
            </a:xfrm>
            <a:custGeom>
              <a:avLst/>
              <a:gdLst/>
              <a:ahLst/>
              <a:cxnLst/>
              <a:rect l="l" t="t" r="r" b="b"/>
              <a:pathLst>
                <a:path w="342900" h="192405">
                  <a:moveTo>
                    <a:pt x="0" y="32003"/>
                  </a:moveTo>
                  <a:lnTo>
                    <a:pt x="2518" y="19556"/>
                  </a:lnTo>
                  <a:lnTo>
                    <a:pt x="9382" y="9382"/>
                  </a:lnTo>
                  <a:lnTo>
                    <a:pt x="19556" y="2518"/>
                  </a:lnTo>
                  <a:lnTo>
                    <a:pt x="32003" y="0"/>
                  </a:lnTo>
                  <a:lnTo>
                    <a:pt x="310896" y="0"/>
                  </a:lnTo>
                  <a:lnTo>
                    <a:pt x="323343" y="2518"/>
                  </a:lnTo>
                  <a:lnTo>
                    <a:pt x="333517" y="9382"/>
                  </a:lnTo>
                  <a:lnTo>
                    <a:pt x="340381" y="19556"/>
                  </a:lnTo>
                  <a:lnTo>
                    <a:pt x="342900" y="32003"/>
                  </a:lnTo>
                  <a:lnTo>
                    <a:pt x="342900" y="160019"/>
                  </a:lnTo>
                  <a:lnTo>
                    <a:pt x="340381" y="172467"/>
                  </a:lnTo>
                  <a:lnTo>
                    <a:pt x="333517" y="182641"/>
                  </a:lnTo>
                  <a:lnTo>
                    <a:pt x="323343" y="189505"/>
                  </a:lnTo>
                  <a:lnTo>
                    <a:pt x="310896" y="192024"/>
                  </a:lnTo>
                  <a:lnTo>
                    <a:pt x="32003" y="192024"/>
                  </a:lnTo>
                  <a:lnTo>
                    <a:pt x="19556" y="189505"/>
                  </a:lnTo>
                  <a:lnTo>
                    <a:pt x="9382" y="182641"/>
                  </a:lnTo>
                  <a:lnTo>
                    <a:pt x="2518" y="172467"/>
                  </a:lnTo>
                  <a:lnTo>
                    <a:pt x="0" y="160019"/>
                  </a:lnTo>
                  <a:lnTo>
                    <a:pt x="0" y="32003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6" name="object 46"/>
            <p:cNvSpPr/>
            <p:nvPr/>
          </p:nvSpPr>
          <p:spPr>
            <a:xfrm>
              <a:off x="8587740" y="2868168"/>
              <a:ext cx="344805" cy="192405"/>
            </a:xfrm>
            <a:custGeom>
              <a:avLst/>
              <a:gdLst/>
              <a:ahLst/>
              <a:cxnLst/>
              <a:rect l="l" t="t" r="r" b="b"/>
              <a:pathLst>
                <a:path w="344804" h="192405">
                  <a:moveTo>
                    <a:pt x="312419" y="0"/>
                  </a:moveTo>
                  <a:lnTo>
                    <a:pt x="32003" y="0"/>
                  </a:lnTo>
                  <a:lnTo>
                    <a:pt x="19556" y="2518"/>
                  </a:lnTo>
                  <a:lnTo>
                    <a:pt x="9382" y="9382"/>
                  </a:lnTo>
                  <a:lnTo>
                    <a:pt x="2518" y="19556"/>
                  </a:lnTo>
                  <a:lnTo>
                    <a:pt x="0" y="32004"/>
                  </a:lnTo>
                  <a:lnTo>
                    <a:pt x="0" y="160020"/>
                  </a:lnTo>
                  <a:lnTo>
                    <a:pt x="2518" y="172467"/>
                  </a:lnTo>
                  <a:lnTo>
                    <a:pt x="9382" y="182641"/>
                  </a:lnTo>
                  <a:lnTo>
                    <a:pt x="19556" y="189505"/>
                  </a:lnTo>
                  <a:lnTo>
                    <a:pt x="32003" y="192024"/>
                  </a:lnTo>
                  <a:lnTo>
                    <a:pt x="312419" y="192024"/>
                  </a:lnTo>
                  <a:lnTo>
                    <a:pt x="324867" y="189505"/>
                  </a:lnTo>
                  <a:lnTo>
                    <a:pt x="335041" y="182641"/>
                  </a:lnTo>
                  <a:lnTo>
                    <a:pt x="341905" y="172467"/>
                  </a:lnTo>
                  <a:lnTo>
                    <a:pt x="344424" y="160020"/>
                  </a:lnTo>
                  <a:lnTo>
                    <a:pt x="344424" y="32004"/>
                  </a:lnTo>
                  <a:lnTo>
                    <a:pt x="341905" y="19556"/>
                  </a:lnTo>
                  <a:lnTo>
                    <a:pt x="335041" y="9382"/>
                  </a:lnTo>
                  <a:lnTo>
                    <a:pt x="324867" y="2518"/>
                  </a:lnTo>
                  <a:lnTo>
                    <a:pt x="312419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7" name="object 47"/>
            <p:cNvSpPr/>
            <p:nvPr/>
          </p:nvSpPr>
          <p:spPr>
            <a:xfrm>
              <a:off x="8587740" y="2868168"/>
              <a:ext cx="344805" cy="192405"/>
            </a:xfrm>
            <a:custGeom>
              <a:avLst/>
              <a:gdLst/>
              <a:ahLst/>
              <a:cxnLst/>
              <a:rect l="l" t="t" r="r" b="b"/>
              <a:pathLst>
                <a:path w="344804" h="192405">
                  <a:moveTo>
                    <a:pt x="0" y="32004"/>
                  </a:moveTo>
                  <a:lnTo>
                    <a:pt x="2518" y="19556"/>
                  </a:lnTo>
                  <a:lnTo>
                    <a:pt x="9382" y="9382"/>
                  </a:lnTo>
                  <a:lnTo>
                    <a:pt x="19556" y="2518"/>
                  </a:lnTo>
                  <a:lnTo>
                    <a:pt x="32003" y="0"/>
                  </a:lnTo>
                  <a:lnTo>
                    <a:pt x="312419" y="0"/>
                  </a:lnTo>
                  <a:lnTo>
                    <a:pt x="324867" y="2518"/>
                  </a:lnTo>
                  <a:lnTo>
                    <a:pt x="335041" y="9382"/>
                  </a:lnTo>
                  <a:lnTo>
                    <a:pt x="341905" y="19556"/>
                  </a:lnTo>
                  <a:lnTo>
                    <a:pt x="344424" y="32004"/>
                  </a:lnTo>
                  <a:lnTo>
                    <a:pt x="344424" y="160020"/>
                  </a:lnTo>
                  <a:lnTo>
                    <a:pt x="341905" y="172467"/>
                  </a:lnTo>
                  <a:lnTo>
                    <a:pt x="335041" y="182641"/>
                  </a:lnTo>
                  <a:lnTo>
                    <a:pt x="324867" y="189505"/>
                  </a:lnTo>
                  <a:lnTo>
                    <a:pt x="312419" y="192024"/>
                  </a:lnTo>
                  <a:lnTo>
                    <a:pt x="32003" y="192024"/>
                  </a:lnTo>
                  <a:lnTo>
                    <a:pt x="19556" y="189505"/>
                  </a:lnTo>
                  <a:lnTo>
                    <a:pt x="9382" y="182641"/>
                  </a:lnTo>
                  <a:lnTo>
                    <a:pt x="2518" y="172467"/>
                  </a:lnTo>
                  <a:lnTo>
                    <a:pt x="0" y="160020"/>
                  </a:lnTo>
                  <a:lnTo>
                    <a:pt x="0" y="32004"/>
                  </a:lnTo>
                  <a:close/>
                </a:path>
              </a:pathLst>
            </a:custGeom>
            <a:ln w="9524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8" name="object 48"/>
            <p:cNvSpPr/>
            <p:nvPr/>
          </p:nvSpPr>
          <p:spPr>
            <a:xfrm>
              <a:off x="9154668" y="2860548"/>
              <a:ext cx="344805" cy="193675"/>
            </a:xfrm>
            <a:custGeom>
              <a:avLst/>
              <a:gdLst/>
              <a:ahLst/>
              <a:cxnLst/>
              <a:rect l="l" t="t" r="r" b="b"/>
              <a:pathLst>
                <a:path w="344804" h="193675">
                  <a:moveTo>
                    <a:pt x="312165" y="0"/>
                  </a:moveTo>
                  <a:lnTo>
                    <a:pt x="32257" y="0"/>
                  </a:lnTo>
                  <a:lnTo>
                    <a:pt x="19716" y="2539"/>
                  </a:lnTo>
                  <a:lnTo>
                    <a:pt x="9461" y="9461"/>
                  </a:lnTo>
                  <a:lnTo>
                    <a:pt x="2540" y="19716"/>
                  </a:lnTo>
                  <a:lnTo>
                    <a:pt x="0" y="32257"/>
                  </a:lnTo>
                  <a:lnTo>
                    <a:pt x="0" y="161289"/>
                  </a:lnTo>
                  <a:lnTo>
                    <a:pt x="2540" y="173831"/>
                  </a:lnTo>
                  <a:lnTo>
                    <a:pt x="9461" y="184086"/>
                  </a:lnTo>
                  <a:lnTo>
                    <a:pt x="19716" y="191008"/>
                  </a:lnTo>
                  <a:lnTo>
                    <a:pt x="32257" y="193548"/>
                  </a:lnTo>
                  <a:lnTo>
                    <a:pt x="312165" y="193548"/>
                  </a:lnTo>
                  <a:lnTo>
                    <a:pt x="324707" y="191008"/>
                  </a:lnTo>
                  <a:lnTo>
                    <a:pt x="334962" y="184086"/>
                  </a:lnTo>
                  <a:lnTo>
                    <a:pt x="341883" y="173831"/>
                  </a:lnTo>
                  <a:lnTo>
                    <a:pt x="344424" y="161289"/>
                  </a:lnTo>
                  <a:lnTo>
                    <a:pt x="344424" y="32257"/>
                  </a:lnTo>
                  <a:lnTo>
                    <a:pt x="341883" y="19716"/>
                  </a:lnTo>
                  <a:lnTo>
                    <a:pt x="334962" y="9461"/>
                  </a:lnTo>
                  <a:lnTo>
                    <a:pt x="324707" y="2539"/>
                  </a:lnTo>
                  <a:lnTo>
                    <a:pt x="312165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9" name="object 49"/>
            <p:cNvSpPr/>
            <p:nvPr/>
          </p:nvSpPr>
          <p:spPr>
            <a:xfrm>
              <a:off x="9154668" y="2860548"/>
              <a:ext cx="344805" cy="193675"/>
            </a:xfrm>
            <a:custGeom>
              <a:avLst/>
              <a:gdLst/>
              <a:ahLst/>
              <a:cxnLst/>
              <a:rect l="l" t="t" r="r" b="b"/>
              <a:pathLst>
                <a:path w="344804" h="193675">
                  <a:moveTo>
                    <a:pt x="0" y="32257"/>
                  </a:moveTo>
                  <a:lnTo>
                    <a:pt x="2540" y="19716"/>
                  </a:lnTo>
                  <a:lnTo>
                    <a:pt x="9461" y="9461"/>
                  </a:lnTo>
                  <a:lnTo>
                    <a:pt x="19716" y="2539"/>
                  </a:lnTo>
                  <a:lnTo>
                    <a:pt x="32257" y="0"/>
                  </a:lnTo>
                  <a:lnTo>
                    <a:pt x="312165" y="0"/>
                  </a:lnTo>
                  <a:lnTo>
                    <a:pt x="324707" y="2539"/>
                  </a:lnTo>
                  <a:lnTo>
                    <a:pt x="334962" y="9461"/>
                  </a:lnTo>
                  <a:lnTo>
                    <a:pt x="341883" y="19716"/>
                  </a:lnTo>
                  <a:lnTo>
                    <a:pt x="344424" y="32257"/>
                  </a:lnTo>
                  <a:lnTo>
                    <a:pt x="344424" y="161289"/>
                  </a:lnTo>
                  <a:lnTo>
                    <a:pt x="341883" y="173831"/>
                  </a:lnTo>
                  <a:lnTo>
                    <a:pt x="334962" y="184086"/>
                  </a:lnTo>
                  <a:lnTo>
                    <a:pt x="324707" y="191008"/>
                  </a:lnTo>
                  <a:lnTo>
                    <a:pt x="312165" y="193548"/>
                  </a:lnTo>
                  <a:lnTo>
                    <a:pt x="32257" y="193548"/>
                  </a:lnTo>
                  <a:lnTo>
                    <a:pt x="19716" y="191008"/>
                  </a:lnTo>
                  <a:lnTo>
                    <a:pt x="9461" y="184086"/>
                  </a:lnTo>
                  <a:lnTo>
                    <a:pt x="2540" y="173831"/>
                  </a:lnTo>
                  <a:lnTo>
                    <a:pt x="0" y="161289"/>
                  </a:lnTo>
                  <a:lnTo>
                    <a:pt x="0" y="32257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0" name="object 50"/>
            <p:cNvSpPr/>
            <p:nvPr/>
          </p:nvSpPr>
          <p:spPr>
            <a:xfrm>
              <a:off x="9648444" y="2860548"/>
              <a:ext cx="344805" cy="193675"/>
            </a:xfrm>
            <a:custGeom>
              <a:avLst/>
              <a:gdLst/>
              <a:ahLst/>
              <a:cxnLst/>
              <a:rect l="l" t="t" r="r" b="b"/>
              <a:pathLst>
                <a:path w="344804" h="193675">
                  <a:moveTo>
                    <a:pt x="312165" y="0"/>
                  </a:moveTo>
                  <a:lnTo>
                    <a:pt x="32257" y="0"/>
                  </a:lnTo>
                  <a:lnTo>
                    <a:pt x="19716" y="2539"/>
                  </a:lnTo>
                  <a:lnTo>
                    <a:pt x="9461" y="9461"/>
                  </a:lnTo>
                  <a:lnTo>
                    <a:pt x="2540" y="19716"/>
                  </a:lnTo>
                  <a:lnTo>
                    <a:pt x="0" y="32257"/>
                  </a:lnTo>
                  <a:lnTo>
                    <a:pt x="0" y="161289"/>
                  </a:lnTo>
                  <a:lnTo>
                    <a:pt x="2540" y="173831"/>
                  </a:lnTo>
                  <a:lnTo>
                    <a:pt x="9461" y="184086"/>
                  </a:lnTo>
                  <a:lnTo>
                    <a:pt x="19716" y="191008"/>
                  </a:lnTo>
                  <a:lnTo>
                    <a:pt x="32257" y="193548"/>
                  </a:lnTo>
                  <a:lnTo>
                    <a:pt x="312165" y="193548"/>
                  </a:lnTo>
                  <a:lnTo>
                    <a:pt x="324707" y="191008"/>
                  </a:lnTo>
                  <a:lnTo>
                    <a:pt x="334962" y="184086"/>
                  </a:lnTo>
                  <a:lnTo>
                    <a:pt x="341883" y="173831"/>
                  </a:lnTo>
                  <a:lnTo>
                    <a:pt x="344424" y="161289"/>
                  </a:lnTo>
                  <a:lnTo>
                    <a:pt x="344424" y="32257"/>
                  </a:lnTo>
                  <a:lnTo>
                    <a:pt x="341883" y="19716"/>
                  </a:lnTo>
                  <a:lnTo>
                    <a:pt x="334962" y="9461"/>
                  </a:lnTo>
                  <a:lnTo>
                    <a:pt x="324707" y="2539"/>
                  </a:lnTo>
                  <a:lnTo>
                    <a:pt x="312165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1" name="object 51"/>
            <p:cNvSpPr/>
            <p:nvPr/>
          </p:nvSpPr>
          <p:spPr>
            <a:xfrm>
              <a:off x="9648444" y="2860548"/>
              <a:ext cx="344805" cy="193675"/>
            </a:xfrm>
            <a:custGeom>
              <a:avLst/>
              <a:gdLst/>
              <a:ahLst/>
              <a:cxnLst/>
              <a:rect l="l" t="t" r="r" b="b"/>
              <a:pathLst>
                <a:path w="344804" h="193675">
                  <a:moveTo>
                    <a:pt x="0" y="32257"/>
                  </a:moveTo>
                  <a:lnTo>
                    <a:pt x="2540" y="19716"/>
                  </a:lnTo>
                  <a:lnTo>
                    <a:pt x="9461" y="9461"/>
                  </a:lnTo>
                  <a:lnTo>
                    <a:pt x="19716" y="2539"/>
                  </a:lnTo>
                  <a:lnTo>
                    <a:pt x="32257" y="0"/>
                  </a:lnTo>
                  <a:lnTo>
                    <a:pt x="312165" y="0"/>
                  </a:lnTo>
                  <a:lnTo>
                    <a:pt x="324707" y="2539"/>
                  </a:lnTo>
                  <a:lnTo>
                    <a:pt x="334962" y="9461"/>
                  </a:lnTo>
                  <a:lnTo>
                    <a:pt x="341883" y="19716"/>
                  </a:lnTo>
                  <a:lnTo>
                    <a:pt x="344424" y="32257"/>
                  </a:lnTo>
                  <a:lnTo>
                    <a:pt x="344424" y="161289"/>
                  </a:lnTo>
                  <a:lnTo>
                    <a:pt x="341883" y="173831"/>
                  </a:lnTo>
                  <a:lnTo>
                    <a:pt x="334962" y="184086"/>
                  </a:lnTo>
                  <a:lnTo>
                    <a:pt x="324707" y="191008"/>
                  </a:lnTo>
                  <a:lnTo>
                    <a:pt x="312165" y="193548"/>
                  </a:lnTo>
                  <a:lnTo>
                    <a:pt x="32257" y="193548"/>
                  </a:lnTo>
                  <a:lnTo>
                    <a:pt x="19716" y="191008"/>
                  </a:lnTo>
                  <a:lnTo>
                    <a:pt x="9461" y="184086"/>
                  </a:lnTo>
                  <a:lnTo>
                    <a:pt x="2540" y="173831"/>
                  </a:lnTo>
                  <a:lnTo>
                    <a:pt x="0" y="161289"/>
                  </a:lnTo>
                  <a:lnTo>
                    <a:pt x="0" y="32257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52" name="object 52"/>
          <p:cNvSpPr txBox="1"/>
          <p:nvPr/>
        </p:nvSpPr>
        <p:spPr>
          <a:xfrm>
            <a:off x="5057108" y="4485856"/>
            <a:ext cx="3417094" cy="79499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629602">
              <a:spcBef>
                <a:spcPts val="79"/>
              </a:spcBef>
              <a:tabLst>
                <a:tab pos="1051084" algn="l"/>
                <a:tab pos="1445895" algn="l"/>
                <a:tab pos="1883093" algn="l"/>
                <a:tab pos="2237899" algn="l"/>
              </a:tabLst>
            </a:pPr>
            <a:r>
              <a:rPr sz="2588" spc="-33" baseline="1207" dirty="0">
                <a:latin typeface="Cambria Math"/>
                <a:cs typeface="Cambria Math"/>
              </a:rPr>
              <a:t>𝑤</a:t>
            </a:r>
            <a:r>
              <a:rPr sz="1856" spc="-33" baseline="-13468" dirty="0">
                <a:latin typeface="Cambria Math"/>
                <a:cs typeface="Cambria Math"/>
              </a:rPr>
              <a:t>1	</a:t>
            </a:r>
            <a:r>
              <a:rPr sz="1725" spc="-8" dirty="0">
                <a:latin typeface="Cambria Math"/>
                <a:cs typeface="Cambria Math"/>
              </a:rPr>
              <a:t>𝑤</a:t>
            </a:r>
            <a:r>
              <a:rPr sz="1856" spc="-11" baseline="-15151" dirty="0">
                <a:latin typeface="Cambria Math"/>
                <a:cs typeface="Cambria Math"/>
              </a:rPr>
              <a:t>2	</a:t>
            </a:r>
            <a:r>
              <a:rPr sz="1725" spc="-8" dirty="0">
                <a:latin typeface="Cambria Math"/>
                <a:cs typeface="Cambria Math"/>
              </a:rPr>
              <a:t>𝑤</a:t>
            </a:r>
            <a:r>
              <a:rPr sz="1856" spc="-11" baseline="-15151" dirty="0">
                <a:latin typeface="Cambria Math"/>
                <a:cs typeface="Cambria Math"/>
              </a:rPr>
              <a:t>3	</a:t>
            </a:r>
            <a:r>
              <a:rPr sz="1725" spc="-34" dirty="0">
                <a:latin typeface="Cambria Math"/>
                <a:cs typeface="Cambria Math"/>
              </a:rPr>
              <a:t>𝑤</a:t>
            </a:r>
            <a:r>
              <a:rPr sz="1856" spc="-50" baseline="-15151" dirty="0">
                <a:latin typeface="Cambria Math"/>
                <a:cs typeface="Cambria Math"/>
              </a:rPr>
              <a:t>4	</a:t>
            </a:r>
            <a:r>
              <a:rPr sz="2588" spc="-11" baseline="1207" dirty="0">
                <a:latin typeface="Cambria Math"/>
                <a:cs typeface="Cambria Math"/>
              </a:rPr>
              <a:t>𝑤</a:t>
            </a:r>
            <a:r>
              <a:rPr sz="1856" spc="-11" baseline="-13468" dirty="0">
                <a:latin typeface="Cambria Math"/>
                <a:cs typeface="Cambria Math"/>
              </a:rPr>
              <a:t>5</a:t>
            </a:r>
            <a:endParaRPr sz="1856" baseline="-13468">
              <a:latin typeface="Cambria Math"/>
              <a:cs typeface="Cambria Math"/>
            </a:endParaRPr>
          </a:p>
          <a:p>
            <a:pPr>
              <a:spcBef>
                <a:spcPts val="26"/>
              </a:spcBef>
            </a:pPr>
            <a:endParaRPr sz="2025">
              <a:latin typeface="Cambria Math"/>
              <a:cs typeface="Cambria Math"/>
            </a:endParaRPr>
          </a:p>
          <a:p>
            <a:pPr marL="28575"/>
            <a:r>
              <a:rPr sz="1350" spc="-8" dirty="0">
                <a:solidFill>
                  <a:srgbClr val="175E53"/>
                </a:solidFill>
                <a:latin typeface="Calibri"/>
                <a:cs typeface="Calibri"/>
              </a:rPr>
              <a:t>[Note </a:t>
            </a:r>
            <a:r>
              <a:rPr sz="1350" spc="-4" dirty="0">
                <a:solidFill>
                  <a:srgbClr val="175E53"/>
                </a:solidFill>
                <a:latin typeface="Calibri"/>
                <a:cs typeface="Calibri"/>
              </a:rPr>
              <a:t>how </a:t>
            </a:r>
            <a:r>
              <a:rPr sz="1350" dirty="0">
                <a:solidFill>
                  <a:srgbClr val="175E53"/>
                </a:solidFill>
                <a:latin typeface="Calibri"/>
                <a:cs typeface="Calibri"/>
              </a:rPr>
              <a:t>the </a:t>
            </a:r>
            <a:r>
              <a:rPr sz="1350" spc="-4" dirty="0">
                <a:solidFill>
                  <a:srgbClr val="175E53"/>
                </a:solidFill>
                <a:latin typeface="Calibri"/>
                <a:cs typeface="Calibri"/>
              </a:rPr>
              <a:t>linear </a:t>
            </a:r>
            <a:r>
              <a:rPr sz="1350" spc="-11" dirty="0">
                <a:solidFill>
                  <a:srgbClr val="175E53"/>
                </a:solidFill>
                <a:latin typeface="Calibri"/>
                <a:cs typeface="Calibri"/>
              </a:rPr>
              <a:t>layer </a:t>
            </a:r>
            <a:r>
              <a:rPr sz="1350" spc="-4" dirty="0">
                <a:solidFill>
                  <a:srgbClr val="175E53"/>
                </a:solidFill>
                <a:latin typeface="Calibri"/>
                <a:cs typeface="Calibri"/>
              </a:rPr>
              <a:t>has been</a:t>
            </a:r>
            <a:r>
              <a:rPr sz="1350" spc="71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350" spc="-8" dirty="0">
                <a:solidFill>
                  <a:srgbClr val="175E53"/>
                </a:solidFill>
                <a:latin typeface="Calibri"/>
                <a:cs typeface="Calibri"/>
              </a:rPr>
              <a:t>pretrained.]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AD21895-7B06-42E3-8D61-4EDDD0F31773}"/>
              </a:ext>
            </a:extLst>
          </p:cNvPr>
          <p:cNvSpPr txBox="1"/>
          <p:nvPr/>
        </p:nvSpPr>
        <p:spPr>
          <a:xfrm>
            <a:off x="0" y="6581001"/>
            <a:ext cx="930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Hewitt</a:t>
            </a:r>
          </a:p>
        </p:txBody>
      </p:sp>
      <p:sp>
        <p:nvSpPr>
          <p:cNvPr id="57" name="Title 42">
            <a:extLst>
              <a:ext uri="{FF2B5EF4-FFF2-40B4-BE49-F238E27FC236}">
                <a16:creationId xmlns:a16="http://schemas.microsoft.com/office/drawing/2014/main" id="{A982528F-3BB0-42CC-A701-F537141E1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5" y="125413"/>
            <a:ext cx="8355013" cy="912812"/>
          </a:xfrm>
        </p:spPr>
        <p:txBody>
          <a:bodyPr/>
          <a:lstStyle/>
          <a:p>
            <a:r>
              <a:rPr lang="en-US" sz="3200" b="0" spc="-4" dirty="0">
                <a:latin typeface="Calibri"/>
                <a:cs typeface="Calibri"/>
              </a:rPr>
              <a:t>Pretraining</a:t>
            </a:r>
            <a:r>
              <a:rPr lang="en-US" sz="3200" b="0" spc="-8" dirty="0">
                <a:latin typeface="Calibri"/>
                <a:cs typeface="Calibri"/>
              </a:rPr>
              <a:t> </a:t>
            </a:r>
            <a:r>
              <a:rPr lang="en-US" sz="3200" b="0" spc="-4" dirty="0">
                <a:latin typeface="Calibri"/>
                <a:cs typeface="Calibri"/>
              </a:rPr>
              <a:t>decoders</a:t>
            </a:r>
            <a:endParaRPr lang="en-US" dirty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83387" y="2209419"/>
            <a:ext cx="1892141" cy="2072640"/>
            <a:chOff x="7177849" y="1802892"/>
            <a:chExt cx="2522855" cy="2763520"/>
          </a:xfrm>
        </p:grpSpPr>
        <p:sp>
          <p:nvSpPr>
            <p:cNvPr id="3" name="object 3"/>
            <p:cNvSpPr/>
            <p:nvPr/>
          </p:nvSpPr>
          <p:spPr>
            <a:xfrm>
              <a:off x="9500616" y="1802892"/>
              <a:ext cx="76200" cy="983615"/>
            </a:xfrm>
            <a:custGeom>
              <a:avLst/>
              <a:gdLst/>
              <a:ahLst/>
              <a:cxnLst/>
              <a:rect l="l" t="t" r="r" b="b"/>
              <a:pathLst>
                <a:path w="76200" h="983614">
                  <a:moveTo>
                    <a:pt x="44450" y="63500"/>
                  </a:moveTo>
                  <a:lnTo>
                    <a:pt x="31750" y="63500"/>
                  </a:lnTo>
                  <a:lnTo>
                    <a:pt x="31750" y="983234"/>
                  </a:lnTo>
                  <a:lnTo>
                    <a:pt x="44450" y="983234"/>
                  </a:lnTo>
                  <a:lnTo>
                    <a:pt x="44450" y="63500"/>
                  </a:lnTo>
                  <a:close/>
                </a:path>
                <a:path w="76200" h="983614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983614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" name="object 4"/>
            <p:cNvSpPr/>
            <p:nvPr/>
          </p:nvSpPr>
          <p:spPr>
            <a:xfrm>
              <a:off x="9383267" y="2785872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69"/>
                  </a:lnTo>
                  <a:lnTo>
                    <a:pt x="0" y="606298"/>
                  </a:lnTo>
                  <a:lnTo>
                    <a:pt x="4099" y="626542"/>
                  </a:lnTo>
                  <a:lnTo>
                    <a:pt x="15271" y="643096"/>
                  </a:lnTo>
                  <a:lnTo>
                    <a:pt x="31825" y="654268"/>
                  </a:lnTo>
                  <a:lnTo>
                    <a:pt x="52070" y="658367"/>
                  </a:lnTo>
                  <a:lnTo>
                    <a:pt x="260350" y="658367"/>
                  </a:lnTo>
                  <a:lnTo>
                    <a:pt x="280594" y="654268"/>
                  </a:lnTo>
                  <a:lnTo>
                    <a:pt x="297148" y="643096"/>
                  </a:lnTo>
                  <a:lnTo>
                    <a:pt x="308320" y="626542"/>
                  </a:lnTo>
                  <a:lnTo>
                    <a:pt x="312420" y="606298"/>
                  </a:lnTo>
                  <a:lnTo>
                    <a:pt x="312420" y="52069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5" name="object 5"/>
            <p:cNvSpPr/>
            <p:nvPr/>
          </p:nvSpPr>
          <p:spPr>
            <a:xfrm>
              <a:off x="9383267" y="2785872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0" y="52069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20" y="52069"/>
                  </a:lnTo>
                  <a:lnTo>
                    <a:pt x="312420" y="606298"/>
                  </a:lnTo>
                  <a:lnTo>
                    <a:pt x="308320" y="626542"/>
                  </a:lnTo>
                  <a:lnTo>
                    <a:pt x="297148" y="643096"/>
                  </a:lnTo>
                  <a:lnTo>
                    <a:pt x="280594" y="654268"/>
                  </a:lnTo>
                  <a:lnTo>
                    <a:pt x="260350" y="658367"/>
                  </a:lnTo>
                  <a:lnTo>
                    <a:pt x="52070" y="658367"/>
                  </a:lnTo>
                  <a:lnTo>
                    <a:pt x="31825" y="654268"/>
                  </a:lnTo>
                  <a:lnTo>
                    <a:pt x="15271" y="643096"/>
                  </a:lnTo>
                  <a:lnTo>
                    <a:pt x="4099" y="626542"/>
                  </a:lnTo>
                  <a:lnTo>
                    <a:pt x="0" y="606298"/>
                  </a:lnTo>
                  <a:lnTo>
                    <a:pt x="0" y="52069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7182611" y="2785872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69"/>
                  </a:lnTo>
                  <a:lnTo>
                    <a:pt x="0" y="606298"/>
                  </a:lnTo>
                  <a:lnTo>
                    <a:pt x="4099" y="626542"/>
                  </a:lnTo>
                  <a:lnTo>
                    <a:pt x="15271" y="643096"/>
                  </a:lnTo>
                  <a:lnTo>
                    <a:pt x="31825" y="654268"/>
                  </a:lnTo>
                  <a:lnTo>
                    <a:pt x="52070" y="658367"/>
                  </a:lnTo>
                  <a:lnTo>
                    <a:pt x="260350" y="658367"/>
                  </a:lnTo>
                  <a:lnTo>
                    <a:pt x="280594" y="654268"/>
                  </a:lnTo>
                  <a:lnTo>
                    <a:pt x="297148" y="643096"/>
                  </a:lnTo>
                  <a:lnTo>
                    <a:pt x="308320" y="626542"/>
                  </a:lnTo>
                  <a:lnTo>
                    <a:pt x="312420" y="606298"/>
                  </a:lnTo>
                  <a:lnTo>
                    <a:pt x="312420" y="52069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" name="object 7"/>
            <p:cNvSpPr/>
            <p:nvPr/>
          </p:nvSpPr>
          <p:spPr>
            <a:xfrm>
              <a:off x="7182611" y="2785872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0" y="52069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20" y="52069"/>
                  </a:lnTo>
                  <a:lnTo>
                    <a:pt x="312420" y="606298"/>
                  </a:lnTo>
                  <a:lnTo>
                    <a:pt x="308320" y="626542"/>
                  </a:lnTo>
                  <a:lnTo>
                    <a:pt x="297148" y="643096"/>
                  </a:lnTo>
                  <a:lnTo>
                    <a:pt x="280594" y="654268"/>
                  </a:lnTo>
                  <a:lnTo>
                    <a:pt x="260350" y="658367"/>
                  </a:lnTo>
                  <a:lnTo>
                    <a:pt x="52070" y="658367"/>
                  </a:lnTo>
                  <a:lnTo>
                    <a:pt x="31825" y="654268"/>
                  </a:lnTo>
                  <a:lnTo>
                    <a:pt x="15271" y="643096"/>
                  </a:lnTo>
                  <a:lnTo>
                    <a:pt x="4099" y="626542"/>
                  </a:lnTo>
                  <a:lnTo>
                    <a:pt x="0" y="606298"/>
                  </a:lnTo>
                  <a:lnTo>
                    <a:pt x="0" y="52069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7182611" y="3904488"/>
              <a:ext cx="312420" cy="657225"/>
            </a:xfrm>
            <a:custGeom>
              <a:avLst/>
              <a:gdLst/>
              <a:ahLst/>
              <a:cxnLst/>
              <a:rect l="l" t="t" r="r" b="b"/>
              <a:pathLst>
                <a:path w="312420" h="657225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69"/>
                  </a:lnTo>
                  <a:lnTo>
                    <a:pt x="0" y="604774"/>
                  </a:lnTo>
                  <a:lnTo>
                    <a:pt x="4099" y="625018"/>
                  </a:lnTo>
                  <a:lnTo>
                    <a:pt x="15271" y="641572"/>
                  </a:lnTo>
                  <a:lnTo>
                    <a:pt x="31825" y="652744"/>
                  </a:lnTo>
                  <a:lnTo>
                    <a:pt x="52070" y="656844"/>
                  </a:lnTo>
                  <a:lnTo>
                    <a:pt x="260350" y="656844"/>
                  </a:lnTo>
                  <a:lnTo>
                    <a:pt x="280594" y="652744"/>
                  </a:lnTo>
                  <a:lnTo>
                    <a:pt x="297148" y="641572"/>
                  </a:lnTo>
                  <a:lnTo>
                    <a:pt x="308320" y="625018"/>
                  </a:lnTo>
                  <a:lnTo>
                    <a:pt x="312420" y="604774"/>
                  </a:lnTo>
                  <a:lnTo>
                    <a:pt x="312420" y="52069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9"/>
            <p:cNvSpPr/>
            <p:nvPr/>
          </p:nvSpPr>
          <p:spPr>
            <a:xfrm>
              <a:off x="7182611" y="3904488"/>
              <a:ext cx="312420" cy="657225"/>
            </a:xfrm>
            <a:custGeom>
              <a:avLst/>
              <a:gdLst/>
              <a:ahLst/>
              <a:cxnLst/>
              <a:rect l="l" t="t" r="r" b="b"/>
              <a:pathLst>
                <a:path w="312420" h="657225">
                  <a:moveTo>
                    <a:pt x="0" y="52069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20" y="52069"/>
                  </a:lnTo>
                  <a:lnTo>
                    <a:pt x="312420" y="604774"/>
                  </a:lnTo>
                  <a:lnTo>
                    <a:pt x="308320" y="625018"/>
                  </a:lnTo>
                  <a:lnTo>
                    <a:pt x="297148" y="641572"/>
                  </a:lnTo>
                  <a:lnTo>
                    <a:pt x="280594" y="652744"/>
                  </a:lnTo>
                  <a:lnTo>
                    <a:pt x="260350" y="656844"/>
                  </a:lnTo>
                  <a:lnTo>
                    <a:pt x="52070" y="656844"/>
                  </a:lnTo>
                  <a:lnTo>
                    <a:pt x="31825" y="652744"/>
                  </a:lnTo>
                  <a:lnTo>
                    <a:pt x="15271" y="641572"/>
                  </a:lnTo>
                  <a:lnTo>
                    <a:pt x="4099" y="625018"/>
                  </a:lnTo>
                  <a:lnTo>
                    <a:pt x="0" y="604774"/>
                  </a:lnTo>
                  <a:lnTo>
                    <a:pt x="0" y="52069"/>
                  </a:lnTo>
                  <a:close/>
                </a:path>
              </a:pathLst>
            </a:custGeom>
            <a:ln w="9524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7299959" y="3444240"/>
              <a:ext cx="76200" cy="461009"/>
            </a:xfrm>
            <a:custGeom>
              <a:avLst/>
              <a:gdLst/>
              <a:ahLst/>
              <a:cxnLst/>
              <a:rect l="l" t="t" r="r" b="b"/>
              <a:pathLst>
                <a:path w="76200" h="461010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60375"/>
                  </a:lnTo>
                  <a:lnTo>
                    <a:pt x="44450" y="460502"/>
                  </a:lnTo>
                  <a:lnTo>
                    <a:pt x="44450" y="63500"/>
                  </a:lnTo>
                  <a:close/>
                </a:path>
                <a:path w="76200" h="461010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61010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11"/>
            <p:cNvSpPr/>
            <p:nvPr/>
          </p:nvSpPr>
          <p:spPr>
            <a:xfrm>
              <a:off x="7743443" y="2785872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69"/>
                  </a:lnTo>
                  <a:lnTo>
                    <a:pt x="0" y="606298"/>
                  </a:lnTo>
                  <a:lnTo>
                    <a:pt x="4099" y="626542"/>
                  </a:lnTo>
                  <a:lnTo>
                    <a:pt x="15271" y="643096"/>
                  </a:lnTo>
                  <a:lnTo>
                    <a:pt x="31825" y="654268"/>
                  </a:lnTo>
                  <a:lnTo>
                    <a:pt x="52070" y="658367"/>
                  </a:lnTo>
                  <a:lnTo>
                    <a:pt x="260350" y="658367"/>
                  </a:lnTo>
                  <a:lnTo>
                    <a:pt x="280594" y="654268"/>
                  </a:lnTo>
                  <a:lnTo>
                    <a:pt x="297148" y="643096"/>
                  </a:lnTo>
                  <a:lnTo>
                    <a:pt x="308320" y="626542"/>
                  </a:lnTo>
                  <a:lnTo>
                    <a:pt x="312420" y="606298"/>
                  </a:lnTo>
                  <a:lnTo>
                    <a:pt x="312420" y="52069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7743443" y="2785872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0" y="52069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20" y="52069"/>
                  </a:lnTo>
                  <a:lnTo>
                    <a:pt x="312420" y="606298"/>
                  </a:lnTo>
                  <a:lnTo>
                    <a:pt x="308320" y="626542"/>
                  </a:lnTo>
                  <a:lnTo>
                    <a:pt x="297148" y="643096"/>
                  </a:lnTo>
                  <a:lnTo>
                    <a:pt x="280594" y="654268"/>
                  </a:lnTo>
                  <a:lnTo>
                    <a:pt x="260350" y="658367"/>
                  </a:lnTo>
                  <a:lnTo>
                    <a:pt x="52070" y="658367"/>
                  </a:lnTo>
                  <a:lnTo>
                    <a:pt x="31825" y="654268"/>
                  </a:lnTo>
                  <a:lnTo>
                    <a:pt x="15271" y="643096"/>
                  </a:lnTo>
                  <a:lnTo>
                    <a:pt x="4099" y="626542"/>
                  </a:lnTo>
                  <a:lnTo>
                    <a:pt x="0" y="606298"/>
                  </a:lnTo>
                  <a:lnTo>
                    <a:pt x="0" y="52069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13"/>
            <p:cNvSpPr/>
            <p:nvPr/>
          </p:nvSpPr>
          <p:spPr>
            <a:xfrm>
              <a:off x="7743443" y="3904488"/>
              <a:ext cx="312420" cy="657225"/>
            </a:xfrm>
            <a:custGeom>
              <a:avLst/>
              <a:gdLst/>
              <a:ahLst/>
              <a:cxnLst/>
              <a:rect l="l" t="t" r="r" b="b"/>
              <a:pathLst>
                <a:path w="312420" h="657225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69"/>
                  </a:lnTo>
                  <a:lnTo>
                    <a:pt x="0" y="604774"/>
                  </a:lnTo>
                  <a:lnTo>
                    <a:pt x="4099" y="625018"/>
                  </a:lnTo>
                  <a:lnTo>
                    <a:pt x="15271" y="641572"/>
                  </a:lnTo>
                  <a:lnTo>
                    <a:pt x="31825" y="652744"/>
                  </a:lnTo>
                  <a:lnTo>
                    <a:pt x="52070" y="656844"/>
                  </a:lnTo>
                  <a:lnTo>
                    <a:pt x="260350" y="656844"/>
                  </a:lnTo>
                  <a:lnTo>
                    <a:pt x="280594" y="652744"/>
                  </a:lnTo>
                  <a:lnTo>
                    <a:pt x="297148" y="641572"/>
                  </a:lnTo>
                  <a:lnTo>
                    <a:pt x="308320" y="625018"/>
                  </a:lnTo>
                  <a:lnTo>
                    <a:pt x="312420" y="604774"/>
                  </a:lnTo>
                  <a:lnTo>
                    <a:pt x="312420" y="52069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" name="object 14"/>
            <p:cNvSpPr/>
            <p:nvPr/>
          </p:nvSpPr>
          <p:spPr>
            <a:xfrm>
              <a:off x="7743443" y="3904488"/>
              <a:ext cx="312420" cy="657225"/>
            </a:xfrm>
            <a:custGeom>
              <a:avLst/>
              <a:gdLst/>
              <a:ahLst/>
              <a:cxnLst/>
              <a:rect l="l" t="t" r="r" b="b"/>
              <a:pathLst>
                <a:path w="312420" h="657225">
                  <a:moveTo>
                    <a:pt x="0" y="52069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20" y="52069"/>
                  </a:lnTo>
                  <a:lnTo>
                    <a:pt x="312420" y="604774"/>
                  </a:lnTo>
                  <a:lnTo>
                    <a:pt x="308320" y="625018"/>
                  </a:lnTo>
                  <a:lnTo>
                    <a:pt x="297148" y="641572"/>
                  </a:lnTo>
                  <a:lnTo>
                    <a:pt x="280594" y="652744"/>
                  </a:lnTo>
                  <a:lnTo>
                    <a:pt x="260350" y="656844"/>
                  </a:lnTo>
                  <a:lnTo>
                    <a:pt x="52070" y="656844"/>
                  </a:lnTo>
                  <a:lnTo>
                    <a:pt x="31825" y="652744"/>
                  </a:lnTo>
                  <a:lnTo>
                    <a:pt x="15271" y="641572"/>
                  </a:lnTo>
                  <a:lnTo>
                    <a:pt x="4099" y="625018"/>
                  </a:lnTo>
                  <a:lnTo>
                    <a:pt x="0" y="604774"/>
                  </a:lnTo>
                  <a:lnTo>
                    <a:pt x="0" y="52069"/>
                  </a:lnTo>
                  <a:close/>
                </a:path>
              </a:pathLst>
            </a:custGeom>
            <a:ln w="9524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" name="object 15"/>
            <p:cNvSpPr/>
            <p:nvPr/>
          </p:nvSpPr>
          <p:spPr>
            <a:xfrm>
              <a:off x="7333995" y="3444240"/>
              <a:ext cx="565150" cy="465455"/>
            </a:xfrm>
            <a:custGeom>
              <a:avLst/>
              <a:gdLst/>
              <a:ahLst/>
              <a:cxnLst/>
              <a:rect l="l" t="t" r="r" b="b"/>
              <a:pathLst>
                <a:path w="565150" h="465454">
                  <a:moveTo>
                    <a:pt x="502256" y="43479"/>
                  </a:moveTo>
                  <a:lnTo>
                    <a:pt x="0" y="455549"/>
                  </a:lnTo>
                  <a:lnTo>
                    <a:pt x="8127" y="465328"/>
                  </a:lnTo>
                  <a:lnTo>
                    <a:pt x="510325" y="53306"/>
                  </a:lnTo>
                  <a:lnTo>
                    <a:pt x="502256" y="43479"/>
                  </a:lnTo>
                  <a:close/>
                </a:path>
                <a:path w="565150" h="465454">
                  <a:moveTo>
                    <a:pt x="549369" y="35433"/>
                  </a:moveTo>
                  <a:lnTo>
                    <a:pt x="512063" y="35433"/>
                  </a:lnTo>
                  <a:lnTo>
                    <a:pt x="520192" y="45212"/>
                  </a:lnTo>
                  <a:lnTo>
                    <a:pt x="510325" y="53306"/>
                  </a:lnTo>
                  <a:lnTo>
                    <a:pt x="530478" y="77850"/>
                  </a:lnTo>
                  <a:lnTo>
                    <a:pt x="549369" y="35433"/>
                  </a:lnTo>
                  <a:close/>
                </a:path>
                <a:path w="565150" h="465454">
                  <a:moveTo>
                    <a:pt x="512063" y="35433"/>
                  </a:moveTo>
                  <a:lnTo>
                    <a:pt x="502256" y="43479"/>
                  </a:lnTo>
                  <a:lnTo>
                    <a:pt x="510325" y="53306"/>
                  </a:lnTo>
                  <a:lnTo>
                    <a:pt x="520192" y="45212"/>
                  </a:lnTo>
                  <a:lnTo>
                    <a:pt x="512063" y="35433"/>
                  </a:lnTo>
                  <a:close/>
                </a:path>
                <a:path w="565150" h="465454">
                  <a:moveTo>
                    <a:pt x="565150" y="0"/>
                  </a:moveTo>
                  <a:lnTo>
                    <a:pt x="482092" y="18923"/>
                  </a:lnTo>
                  <a:lnTo>
                    <a:pt x="502256" y="43479"/>
                  </a:lnTo>
                  <a:lnTo>
                    <a:pt x="512063" y="35433"/>
                  </a:lnTo>
                  <a:lnTo>
                    <a:pt x="549369" y="35433"/>
                  </a:lnTo>
                  <a:lnTo>
                    <a:pt x="56515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" name="object 16"/>
            <p:cNvSpPr/>
            <p:nvPr/>
          </p:nvSpPr>
          <p:spPr>
            <a:xfrm>
              <a:off x="8304275" y="2785872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69"/>
                  </a:lnTo>
                  <a:lnTo>
                    <a:pt x="0" y="606298"/>
                  </a:lnTo>
                  <a:lnTo>
                    <a:pt x="4099" y="626542"/>
                  </a:lnTo>
                  <a:lnTo>
                    <a:pt x="15271" y="643096"/>
                  </a:lnTo>
                  <a:lnTo>
                    <a:pt x="31825" y="654268"/>
                  </a:lnTo>
                  <a:lnTo>
                    <a:pt x="52070" y="658367"/>
                  </a:lnTo>
                  <a:lnTo>
                    <a:pt x="260350" y="658367"/>
                  </a:lnTo>
                  <a:lnTo>
                    <a:pt x="280594" y="654268"/>
                  </a:lnTo>
                  <a:lnTo>
                    <a:pt x="297148" y="643096"/>
                  </a:lnTo>
                  <a:lnTo>
                    <a:pt x="308320" y="626542"/>
                  </a:lnTo>
                  <a:lnTo>
                    <a:pt x="312420" y="606298"/>
                  </a:lnTo>
                  <a:lnTo>
                    <a:pt x="312420" y="52069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8304275" y="2785872"/>
              <a:ext cx="312420" cy="658495"/>
            </a:xfrm>
            <a:custGeom>
              <a:avLst/>
              <a:gdLst/>
              <a:ahLst/>
              <a:cxnLst/>
              <a:rect l="l" t="t" r="r" b="b"/>
              <a:pathLst>
                <a:path w="312420" h="658495">
                  <a:moveTo>
                    <a:pt x="0" y="52069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20" y="52069"/>
                  </a:lnTo>
                  <a:lnTo>
                    <a:pt x="312420" y="606298"/>
                  </a:lnTo>
                  <a:lnTo>
                    <a:pt x="308320" y="626542"/>
                  </a:lnTo>
                  <a:lnTo>
                    <a:pt x="297148" y="643096"/>
                  </a:lnTo>
                  <a:lnTo>
                    <a:pt x="280594" y="654268"/>
                  </a:lnTo>
                  <a:lnTo>
                    <a:pt x="260350" y="658367"/>
                  </a:lnTo>
                  <a:lnTo>
                    <a:pt x="52070" y="658367"/>
                  </a:lnTo>
                  <a:lnTo>
                    <a:pt x="31825" y="654268"/>
                  </a:lnTo>
                  <a:lnTo>
                    <a:pt x="15271" y="643096"/>
                  </a:lnTo>
                  <a:lnTo>
                    <a:pt x="4099" y="626542"/>
                  </a:lnTo>
                  <a:lnTo>
                    <a:pt x="0" y="606298"/>
                  </a:lnTo>
                  <a:lnTo>
                    <a:pt x="0" y="52069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" name="object 18"/>
            <p:cNvSpPr/>
            <p:nvPr/>
          </p:nvSpPr>
          <p:spPr>
            <a:xfrm>
              <a:off x="8304275" y="3904488"/>
              <a:ext cx="312420" cy="657225"/>
            </a:xfrm>
            <a:custGeom>
              <a:avLst/>
              <a:gdLst/>
              <a:ahLst/>
              <a:cxnLst/>
              <a:rect l="l" t="t" r="r" b="b"/>
              <a:pathLst>
                <a:path w="312420" h="657225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69"/>
                  </a:lnTo>
                  <a:lnTo>
                    <a:pt x="0" y="604774"/>
                  </a:lnTo>
                  <a:lnTo>
                    <a:pt x="4099" y="625018"/>
                  </a:lnTo>
                  <a:lnTo>
                    <a:pt x="15271" y="641572"/>
                  </a:lnTo>
                  <a:lnTo>
                    <a:pt x="31825" y="652744"/>
                  </a:lnTo>
                  <a:lnTo>
                    <a:pt x="52070" y="656844"/>
                  </a:lnTo>
                  <a:lnTo>
                    <a:pt x="260350" y="656844"/>
                  </a:lnTo>
                  <a:lnTo>
                    <a:pt x="280594" y="652744"/>
                  </a:lnTo>
                  <a:lnTo>
                    <a:pt x="297148" y="641572"/>
                  </a:lnTo>
                  <a:lnTo>
                    <a:pt x="308320" y="625018"/>
                  </a:lnTo>
                  <a:lnTo>
                    <a:pt x="312420" y="604774"/>
                  </a:lnTo>
                  <a:lnTo>
                    <a:pt x="312420" y="52069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" name="object 19"/>
            <p:cNvSpPr/>
            <p:nvPr/>
          </p:nvSpPr>
          <p:spPr>
            <a:xfrm>
              <a:off x="8304275" y="3904488"/>
              <a:ext cx="312420" cy="657225"/>
            </a:xfrm>
            <a:custGeom>
              <a:avLst/>
              <a:gdLst/>
              <a:ahLst/>
              <a:cxnLst/>
              <a:rect l="l" t="t" r="r" b="b"/>
              <a:pathLst>
                <a:path w="312420" h="657225">
                  <a:moveTo>
                    <a:pt x="0" y="52069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20" y="52069"/>
                  </a:lnTo>
                  <a:lnTo>
                    <a:pt x="312420" y="604774"/>
                  </a:lnTo>
                  <a:lnTo>
                    <a:pt x="308320" y="625018"/>
                  </a:lnTo>
                  <a:lnTo>
                    <a:pt x="297148" y="641572"/>
                  </a:lnTo>
                  <a:lnTo>
                    <a:pt x="280594" y="652744"/>
                  </a:lnTo>
                  <a:lnTo>
                    <a:pt x="260350" y="656844"/>
                  </a:lnTo>
                  <a:lnTo>
                    <a:pt x="52070" y="656844"/>
                  </a:lnTo>
                  <a:lnTo>
                    <a:pt x="31825" y="652744"/>
                  </a:lnTo>
                  <a:lnTo>
                    <a:pt x="15271" y="641572"/>
                  </a:lnTo>
                  <a:lnTo>
                    <a:pt x="4099" y="625018"/>
                  </a:lnTo>
                  <a:lnTo>
                    <a:pt x="0" y="604774"/>
                  </a:lnTo>
                  <a:lnTo>
                    <a:pt x="0" y="52069"/>
                  </a:lnTo>
                  <a:close/>
                </a:path>
              </a:pathLst>
            </a:custGeom>
            <a:ln w="9524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" name="object 20"/>
            <p:cNvSpPr/>
            <p:nvPr/>
          </p:nvSpPr>
          <p:spPr>
            <a:xfrm>
              <a:off x="7335646" y="3437890"/>
              <a:ext cx="1125220" cy="473075"/>
            </a:xfrm>
            <a:custGeom>
              <a:avLst/>
              <a:gdLst/>
              <a:ahLst/>
              <a:cxnLst/>
              <a:rect l="l" t="t" r="r" b="b"/>
              <a:pathLst>
                <a:path w="1125220" h="473075">
                  <a:moveTo>
                    <a:pt x="1051835" y="29421"/>
                  </a:moveTo>
                  <a:lnTo>
                    <a:pt x="0" y="460883"/>
                  </a:lnTo>
                  <a:lnTo>
                    <a:pt x="4825" y="472694"/>
                  </a:lnTo>
                  <a:lnTo>
                    <a:pt x="1056639" y="41116"/>
                  </a:lnTo>
                  <a:lnTo>
                    <a:pt x="1051835" y="29421"/>
                  </a:lnTo>
                  <a:close/>
                </a:path>
                <a:path w="1125220" h="473075">
                  <a:moveTo>
                    <a:pt x="1108741" y="24637"/>
                  </a:moveTo>
                  <a:lnTo>
                    <a:pt x="1063498" y="24637"/>
                  </a:lnTo>
                  <a:lnTo>
                    <a:pt x="1068324" y="36322"/>
                  </a:lnTo>
                  <a:lnTo>
                    <a:pt x="1056639" y="41116"/>
                  </a:lnTo>
                  <a:lnTo>
                    <a:pt x="1068704" y="70485"/>
                  </a:lnTo>
                  <a:lnTo>
                    <a:pt x="1108741" y="24637"/>
                  </a:lnTo>
                  <a:close/>
                </a:path>
                <a:path w="1125220" h="473075">
                  <a:moveTo>
                    <a:pt x="1063498" y="24637"/>
                  </a:moveTo>
                  <a:lnTo>
                    <a:pt x="1051835" y="29421"/>
                  </a:lnTo>
                  <a:lnTo>
                    <a:pt x="1056639" y="41116"/>
                  </a:lnTo>
                  <a:lnTo>
                    <a:pt x="1068324" y="36322"/>
                  </a:lnTo>
                  <a:lnTo>
                    <a:pt x="1063498" y="24637"/>
                  </a:lnTo>
                  <a:close/>
                </a:path>
                <a:path w="1125220" h="473075">
                  <a:moveTo>
                    <a:pt x="1039749" y="0"/>
                  </a:moveTo>
                  <a:lnTo>
                    <a:pt x="1051835" y="29421"/>
                  </a:lnTo>
                  <a:lnTo>
                    <a:pt x="1063498" y="24637"/>
                  </a:lnTo>
                  <a:lnTo>
                    <a:pt x="1108741" y="24637"/>
                  </a:lnTo>
                  <a:lnTo>
                    <a:pt x="1124711" y="6350"/>
                  </a:lnTo>
                  <a:lnTo>
                    <a:pt x="10397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" name="object 21"/>
            <p:cNvSpPr/>
            <p:nvPr/>
          </p:nvSpPr>
          <p:spPr>
            <a:xfrm>
              <a:off x="8865107" y="2785872"/>
              <a:ext cx="314325" cy="658495"/>
            </a:xfrm>
            <a:custGeom>
              <a:avLst/>
              <a:gdLst/>
              <a:ahLst/>
              <a:cxnLst/>
              <a:rect l="l" t="t" r="r" b="b"/>
              <a:pathLst>
                <a:path w="314325" h="658495">
                  <a:moveTo>
                    <a:pt x="261620" y="0"/>
                  </a:moveTo>
                  <a:lnTo>
                    <a:pt x="52324" y="0"/>
                  </a:lnTo>
                  <a:lnTo>
                    <a:pt x="31932" y="4103"/>
                  </a:lnTo>
                  <a:lnTo>
                    <a:pt x="15303" y="15303"/>
                  </a:lnTo>
                  <a:lnTo>
                    <a:pt x="4103" y="31932"/>
                  </a:lnTo>
                  <a:lnTo>
                    <a:pt x="0" y="52324"/>
                  </a:lnTo>
                  <a:lnTo>
                    <a:pt x="0" y="606043"/>
                  </a:lnTo>
                  <a:lnTo>
                    <a:pt x="4103" y="626435"/>
                  </a:lnTo>
                  <a:lnTo>
                    <a:pt x="15303" y="643064"/>
                  </a:lnTo>
                  <a:lnTo>
                    <a:pt x="31932" y="654264"/>
                  </a:lnTo>
                  <a:lnTo>
                    <a:pt x="52324" y="658367"/>
                  </a:lnTo>
                  <a:lnTo>
                    <a:pt x="261620" y="658367"/>
                  </a:lnTo>
                  <a:lnTo>
                    <a:pt x="282011" y="654264"/>
                  </a:lnTo>
                  <a:lnTo>
                    <a:pt x="298640" y="643064"/>
                  </a:lnTo>
                  <a:lnTo>
                    <a:pt x="309840" y="626435"/>
                  </a:lnTo>
                  <a:lnTo>
                    <a:pt x="313944" y="606043"/>
                  </a:lnTo>
                  <a:lnTo>
                    <a:pt x="313944" y="52324"/>
                  </a:lnTo>
                  <a:lnTo>
                    <a:pt x="309840" y="31932"/>
                  </a:lnTo>
                  <a:lnTo>
                    <a:pt x="298640" y="15303"/>
                  </a:lnTo>
                  <a:lnTo>
                    <a:pt x="282011" y="4103"/>
                  </a:lnTo>
                  <a:lnTo>
                    <a:pt x="26162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" name="object 22"/>
            <p:cNvSpPr/>
            <p:nvPr/>
          </p:nvSpPr>
          <p:spPr>
            <a:xfrm>
              <a:off x="8865107" y="2785872"/>
              <a:ext cx="314325" cy="658495"/>
            </a:xfrm>
            <a:custGeom>
              <a:avLst/>
              <a:gdLst/>
              <a:ahLst/>
              <a:cxnLst/>
              <a:rect l="l" t="t" r="r" b="b"/>
              <a:pathLst>
                <a:path w="314325" h="658495">
                  <a:moveTo>
                    <a:pt x="0" y="52324"/>
                  </a:moveTo>
                  <a:lnTo>
                    <a:pt x="4103" y="31932"/>
                  </a:lnTo>
                  <a:lnTo>
                    <a:pt x="15303" y="15303"/>
                  </a:lnTo>
                  <a:lnTo>
                    <a:pt x="31932" y="4103"/>
                  </a:lnTo>
                  <a:lnTo>
                    <a:pt x="52324" y="0"/>
                  </a:lnTo>
                  <a:lnTo>
                    <a:pt x="261620" y="0"/>
                  </a:lnTo>
                  <a:lnTo>
                    <a:pt x="282011" y="4103"/>
                  </a:lnTo>
                  <a:lnTo>
                    <a:pt x="298640" y="15303"/>
                  </a:lnTo>
                  <a:lnTo>
                    <a:pt x="309840" y="31932"/>
                  </a:lnTo>
                  <a:lnTo>
                    <a:pt x="313944" y="52324"/>
                  </a:lnTo>
                  <a:lnTo>
                    <a:pt x="313944" y="606043"/>
                  </a:lnTo>
                  <a:lnTo>
                    <a:pt x="309840" y="626435"/>
                  </a:lnTo>
                  <a:lnTo>
                    <a:pt x="298640" y="643064"/>
                  </a:lnTo>
                  <a:lnTo>
                    <a:pt x="282011" y="654264"/>
                  </a:lnTo>
                  <a:lnTo>
                    <a:pt x="261620" y="658367"/>
                  </a:lnTo>
                  <a:lnTo>
                    <a:pt x="52324" y="658367"/>
                  </a:lnTo>
                  <a:lnTo>
                    <a:pt x="31932" y="654264"/>
                  </a:lnTo>
                  <a:lnTo>
                    <a:pt x="15303" y="643064"/>
                  </a:lnTo>
                  <a:lnTo>
                    <a:pt x="4103" y="626435"/>
                  </a:lnTo>
                  <a:lnTo>
                    <a:pt x="0" y="606043"/>
                  </a:lnTo>
                  <a:lnTo>
                    <a:pt x="0" y="52324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" name="object 23"/>
            <p:cNvSpPr/>
            <p:nvPr/>
          </p:nvSpPr>
          <p:spPr>
            <a:xfrm>
              <a:off x="8865107" y="3904488"/>
              <a:ext cx="314325" cy="657225"/>
            </a:xfrm>
            <a:custGeom>
              <a:avLst/>
              <a:gdLst/>
              <a:ahLst/>
              <a:cxnLst/>
              <a:rect l="l" t="t" r="r" b="b"/>
              <a:pathLst>
                <a:path w="314325" h="657225">
                  <a:moveTo>
                    <a:pt x="261620" y="0"/>
                  </a:moveTo>
                  <a:lnTo>
                    <a:pt x="52324" y="0"/>
                  </a:lnTo>
                  <a:lnTo>
                    <a:pt x="31932" y="4103"/>
                  </a:lnTo>
                  <a:lnTo>
                    <a:pt x="15303" y="15303"/>
                  </a:lnTo>
                  <a:lnTo>
                    <a:pt x="4103" y="31932"/>
                  </a:lnTo>
                  <a:lnTo>
                    <a:pt x="0" y="52324"/>
                  </a:lnTo>
                  <a:lnTo>
                    <a:pt x="0" y="604519"/>
                  </a:lnTo>
                  <a:lnTo>
                    <a:pt x="4103" y="624911"/>
                  </a:lnTo>
                  <a:lnTo>
                    <a:pt x="15303" y="641540"/>
                  </a:lnTo>
                  <a:lnTo>
                    <a:pt x="31932" y="652740"/>
                  </a:lnTo>
                  <a:lnTo>
                    <a:pt x="52324" y="656844"/>
                  </a:lnTo>
                  <a:lnTo>
                    <a:pt x="261620" y="656844"/>
                  </a:lnTo>
                  <a:lnTo>
                    <a:pt x="282011" y="652740"/>
                  </a:lnTo>
                  <a:lnTo>
                    <a:pt x="298640" y="641540"/>
                  </a:lnTo>
                  <a:lnTo>
                    <a:pt x="309840" y="624911"/>
                  </a:lnTo>
                  <a:lnTo>
                    <a:pt x="313944" y="604519"/>
                  </a:lnTo>
                  <a:lnTo>
                    <a:pt x="313944" y="52324"/>
                  </a:lnTo>
                  <a:lnTo>
                    <a:pt x="309840" y="31932"/>
                  </a:lnTo>
                  <a:lnTo>
                    <a:pt x="298640" y="15303"/>
                  </a:lnTo>
                  <a:lnTo>
                    <a:pt x="282011" y="4103"/>
                  </a:lnTo>
                  <a:lnTo>
                    <a:pt x="26162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" name="object 24"/>
            <p:cNvSpPr/>
            <p:nvPr/>
          </p:nvSpPr>
          <p:spPr>
            <a:xfrm>
              <a:off x="8865107" y="3904488"/>
              <a:ext cx="314325" cy="657225"/>
            </a:xfrm>
            <a:custGeom>
              <a:avLst/>
              <a:gdLst/>
              <a:ahLst/>
              <a:cxnLst/>
              <a:rect l="l" t="t" r="r" b="b"/>
              <a:pathLst>
                <a:path w="314325" h="657225">
                  <a:moveTo>
                    <a:pt x="0" y="52324"/>
                  </a:moveTo>
                  <a:lnTo>
                    <a:pt x="4103" y="31932"/>
                  </a:lnTo>
                  <a:lnTo>
                    <a:pt x="15303" y="15303"/>
                  </a:lnTo>
                  <a:lnTo>
                    <a:pt x="31932" y="4103"/>
                  </a:lnTo>
                  <a:lnTo>
                    <a:pt x="52324" y="0"/>
                  </a:lnTo>
                  <a:lnTo>
                    <a:pt x="261620" y="0"/>
                  </a:lnTo>
                  <a:lnTo>
                    <a:pt x="282011" y="4103"/>
                  </a:lnTo>
                  <a:lnTo>
                    <a:pt x="298640" y="15303"/>
                  </a:lnTo>
                  <a:lnTo>
                    <a:pt x="309840" y="31932"/>
                  </a:lnTo>
                  <a:lnTo>
                    <a:pt x="313944" y="52324"/>
                  </a:lnTo>
                  <a:lnTo>
                    <a:pt x="313944" y="604519"/>
                  </a:lnTo>
                  <a:lnTo>
                    <a:pt x="309840" y="624911"/>
                  </a:lnTo>
                  <a:lnTo>
                    <a:pt x="298640" y="641540"/>
                  </a:lnTo>
                  <a:lnTo>
                    <a:pt x="282011" y="652740"/>
                  </a:lnTo>
                  <a:lnTo>
                    <a:pt x="261620" y="656844"/>
                  </a:lnTo>
                  <a:lnTo>
                    <a:pt x="52324" y="656844"/>
                  </a:lnTo>
                  <a:lnTo>
                    <a:pt x="31932" y="652740"/>
                  </a:lnTo>
                  <a:lnTo>
                    <a:pt x="15303" y="641540"/>
                  </a:lnTo>
                  <a:lnTo>
                    <a:pt x="4103" y="624911"/>
                  </a:lnTo>
                  <a:lnTo>
                    <a:pt x="0" y="604519"/>
                  </a:lnTo>
                  <a:lnTo>
                    <a:pt x="0" y="52324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" name="object 25"/>
            <p:cNvSpPr/>
            <p:nvPr/>
          </p:nvSpPr>
          <p:spPr>
            <a:xfrm>
              <a:off x="7898002" y="3437890"/>
              <a:ext cx="1125220" cy="473075"/>
            </a:xfrm>
            <a:custGeom>
              <a:avLst/>
              <a:gdLst/>
              <a:ahLst/>
              <a:cxnLst/>
              <a:rect l="l" t="t" r="r" b="b"/>
              <a:pathLst>
                <a:path w="1125220" h="473075">
                  <a:moveTo>
                    <a:pt x="1051835" y="29421"/>
                  </a:moveTo>
                  <a:lnTo>
                    <a:pt x="0" y="460883"/>
                  </a:lnTo>
                  <a:lnTo>
                    <a:pt x="4825" y="472694"/>
                  </a:lnTo>
                  <a:lnTo>
                    <a:pt x="1056639" y="41116"/>
                  </a:lnTo>
                  <a:lnTo>
                    <a:pt x="1051835" y="29421"/>
                  </a:lnTo>
                  <a:close/>
                </a:path>
                <a:path w="1125220" h="473075">
                  <a:moveTo>
                    <a:pt x="1108741" y="24637"/>
                  </a:moveTo>
                  <a:lnTo>
                    <a:pt x="1063498" y="24637"/>
                  </a:lnTo>
                  <a:lnTo>
                    <a:pt x="1068324" y="36322"/>
                  </a:lnTo>
                  <a:lnTo>
                    <a:pt x="1056639" y="41116"/>
                  </a:lnTo>
                  <a:lnTo>
                    <a:pt x="1068704" y="70485"/>
                  </a:lnTo>
                  <a:lnTo>
                    <a:pt x="1108741" y="24637"/>
                  </a:lnTo>
                  <a:close/>
                </a:path>
                <a:path w="1125220" h="473075">
                  <a:moveTo>
                    <a:pt x="1063498" y="24637"/>
                  </a:moveTo>
                  <a:lnTo>
                    <a:pt x="1051835" y="29421"/>
                  </a:lnTo>
                  <a:lnTo>
                    <a:pt x="1056639" y="41116"/>
                  </a:lnTo>
                  <a:lnTo>
                    <a:pt x="1068324" y="36322"/>
                  </a:lnTo>
                  <a:lnTo>
                    <a:pt x="1063498" y="24637"/>
                  </a:lnTo>
                  <a:close/>
                </a:path>
                <a:path w="1125220" h="473075">
                  <a:moveTo>
                    <a:pt x="1039749" y="0"/>
                  </a:moveTo>
                  <a:lnTo>
                    <a:pt x="1051835" y="29421"/>
                  </a:lnTo>
                  <a:lnTo>
                    <a:pt x="1063498" y="24637"/>
                  </a:lnTo>
                  <a:lnTo>
                    <a:pt x="1108741" y="24637"/>
                  </a:lnTo>
                  <a:lnTo>
                    <a:pt x="1124712" y="6350"/>
                  </a:lnTo>
                  <a:lnTo>
                    <a:pt x="103974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" name="object 26"/>
            <p:cNvSpPr/>
            <p:nvPr/>
          </p:nvSpPr>
          <p:spPr>
            <a:xfrm>
              <a:off x="9383267" y="3904488"/>
              <a:ext cx="312420" cy="657225"/>
            </a:xfrm>
            <a:custGeom>
              <a:avLst/>
              <a:gdLst/>
              <a:ahLst/>
              <a:cxnLst/>
              <a:rect l="l" t="t" r="r" b="b"/>
              <a:pathLst>
                <a:path w="312420" h="657225">
                  <a:moveTo>
                    <a:pt x="260350" y="0"/>
                  </a:moveTo>
                  <a:lnTo>
                    <a:pt x="52070" y="0"/>
                  </a:lnTo>
                  <a:lnTo>
                    <a:pt x="31825" y="4099"/>
                  </a:lnTo>
                  <a:lnTo>
                    <a:pt x="15271" y="15271"/>
                  </a:lnTo>
                  <a:lnTo>
                    <a:pt x="4099" y="31825"/>
                  </a:lnTo>
                  <a:lnTo>
                    <a:pt x="0" y="52069"/>
                  </a:lnTo>
                  <a:lnTo>
                    <a:pt x="0" y="604774"/>
                  </a:lnTo>
                  <a:lnTo>
                    <a:pt x="4099" y="625018"/>
                  </a:lnTo>
                  <a:lnTo>
                    <a:pt x="15271" y="641572"/>
                  </a:lnTo>
                  <a:lnTo>
                    <a:pt x="31825" y="652744"/>
                  </a:lnTo>
                  <a:lnTo>
                    <a:pt x="52070" y="656844"/>
                  </a:lnTo>
                  <a:lnTo>
                    <a:pt x="260350" y="656844"/>
                  </a:lnTo>
                  <a:lnTo>
                    <a:pt x="280594" y="652744"/>
                  </a:lnTo>
                  <a:lnTo>
                    <a:pt x="297148" y="641572"/>
                  </a:lnTo>
                  <a:lnTo>
                    <a:pt x="308320" y="625018"/>
                  </a:lnTo>
                  <a:lnTo>
                    <a:pt x="312420" y="604774"/>
                  </a:lnTo>
                  <a:lnTo>
                    <a:pt x="312420" y="52069"/>
                  </a:lnTo>
                  <a:lnTo>
                    <a:pt x="308320" y="31825"/>
                  </a:lnTo>
                  <a:lnTo>
                    <a:pt x="297148" y="15271"/>
                  </a:lnTo>
                  <a:lnTo>
                    <a:pt x="280594" y="4099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7" name="object 27"/>
            <p:cNvSpPr/>
            <p:nvPr/>
          </p:nvSpPr>
          <p:spPr>
            <a:xfrm>
              <a:off x="9383267" y="3904488"/>
              <a:ext cx="312420" cy="657225"/>
            </a:xfrm>
            <a:custGeom>
              <a:avLst/>
              <a:gdLst/>
              <a:ahLst/>
              <a:cxnLst/>
              <a:rect l="l" t="t" r="r" b="b"/>
              <a:pathLst>
                <a:path w="312420" h="657225">
                  <a:moveTo>
                    <a:pt x="0" y="52069"/>
                  </a:moveTo>
                  <a:lnTo>
                    <a:pt x="4099" y="31825"/>
                  </a:lnTo>
                  <a:lnTo>
                    <a:pt x="15271" y="15271"/>
                  </a:lnTo>
                  <a:lnTo>
                    <a:pt x="31825" y="4099"/>
                  </a:lnTo>
                  <a:lnTo>
                    <a:pt x="52070" y="0"/>
                  </a:lnTo>
                  <a:lnTo>
                    <a:pt x="260350" y="0"/>
                  </a:lnTo>
                  <a:lnTo>
                    <a:pt x="280594" y="4099"/>
                  </a:lnTo>
                  <a:lnTo>
                    <a:pt x="297148" y="15271"/>
                  </a:lnTo>
                  <a:lnTo>
                    <a:pt x="308320" y="31825"/>
                  </a:lnTo>
                  <a:lnTo>
                    <a:pt x="312420" y="52069"/>
                  </a:lnTo>
                  <a:lnTo>
                    <a:pt x="312420" y="604774"/>
                  </a:lnTo>
                  <a:lnTo>
                    <a:pt x="308320" y="625018"/>
                  </a:lnTo>
                  <a:lnTo>
                    <a:pt x="297148" y="641572"/>
                  </a:lnTo>
                  <a:lnTo>
                    <a:pt x="280594" y="652744"/>
                  </a:lnTo>
                  <a:lnTo>
                    <a:pt x="260350" y="656844"/>
                  </a:lnTo>
                  <a:lnTo>
                    <a:pt x="52070" y="656844"/>
                  </a:lnTo>
                  <a:lnTo>
                    <a:pt x="31825" y="652744"/>
                  </a:lnTo>
                  <a:lnTo>
                    <a:pt x="15271" y="641572"/>
                  </a:lnTo>
                  <a:lnTo>
                    <a:pt x="4099" y="625018"/>
                  </a:lnTo>
                  <a:lnTo>
                    <a:pt x="0" y="604774"/>
                  </a:lnTo>
                  <a:lnTo>
                    <a:pt x="0" y="52069"/>
                  </a:lnTo>
                  <a:close/>
                </a:path>
              </a:pathLst>
            </a:custGeom>
            <a:ln w="9524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8" name="object 28"/>
            <p:cNvSpPr/>
            <p:nvPr/>
          </p:nvSpPr>
          <p:spPr>
            <a:xfrm>
              <a:off x="7336790" y="3422522"/>
              <a:ext cx="2240280" cy="488315"/>
            </a:xfrm>
            <a:custGeom>
              <a:avLst/>
              <a:gdLst/>
              <a:ahLst/>
              <a:cxnLst/>
              <a:rect l="l" t="t" r="r" b="b"/>
              <a:pathLst>
                <a:path w="2240279" h="488314">
                  <a:moveTo>
                    <a:pt x="2240026" y="97917"/>
                  </a:moveTo>
                  <a:lnTo>
                    <a:pt x="2233676" y="85217"/>
                  </a:lnTo>
                  <a:lnTo>
                    <a:pt x="2202281" y="22440"/>
                  </a:lnTo>
                  <a:lnTo>
                    <a:pt x="2203069" y="21717"/>
                  </a:lnTo>
                  <a:lnTo>
                    <a:pt x="2198801" y="20904"/>
                  </a:lnTo>
                  <a:lnTo>
                    <a:pt x="2134857" y="4051"/>
                  </a:lnTo>
                  <a:lnTo>
                    <a:pt x="2134857" y="73431"/>
                  </a:lnTo>
                  <a:lnTo>
                    <a:pt x="1691640" y="468020"/>
                  </a:lnTo>
                  <a:lnTo>
                    <a:pt x="1691640" y="246862"/>
                  </a:lnTo>
                  <a:lnTo>
                    <a:pt x="2131809" y="58915"/>
                  </a:lnTo>
                  <a:lnTo>
                    <a:pt x="2134857" y="73431"/>
                  </a:lnTo>
                  <a:lnTo>
                    <a:pt x="2134857" y="4051"/>
                  </a:lnTo>
                  <a:lnTo>
                    <a:pt x="2119503" y="0"/>
                  </a:lnTo>
                  <a:lnTo>
                    <a:pt x="2120722" y="5854"/>
                  </a:lnTo>
                  <a:lnTo>
                    <a:pt x="2119376" y="5588"/>
                  </a:lnTo>
                  <a:lnTo>
                    <a:pt x="2122551" y="16929"/>
                  </a:lnTo>
                  <a:lnTo>
                    <a:pt x="2117725" y="16637"/>
                  </a:lnTo>
                  <a:lnTo>
                    <a:pt x="2124049" y="31457"/>
                  </a:lnTo>
                  <a:lnTo>
                    <a:pt x="2109673" y="34467"/>
                  </a:lnTo>
                  <a:lnTo>
                    <a:pt x="2109673" y="54521"/>
                  </a:lnTo>
                  <a:lnTo>
                    <a:pt x="1691640" y="233070"/>
                  </a:lnTo>
                  <a:lnTo>
                    <a:pt x="1691640" y="171958"/>
                  </a:lnTo>
                  <a:lnTo>
                    <a:pt x="2109673" y="54521"/>
                  </a:lnTo>
                  <a:lnTo>
                    <a:pt x="2109673" y="34467"/>
                  </a:lnTo>
                  <a:lnTo>
                    <a:pt x="2024049" y="52400"/>
                  </a:lnTo>
                  <a:lnTo>
                    <a:pt x="2024049" y="65392"/>
                  </a:lnTo>
                  <a:lnTo>
                    <a:pt x="1691640" y="158750"/>
                  </a:lnTo>
                  <a:lnTo>
                    <a:pt x="1691640" y="134950"/>
                  </a:lnTo>
                  <a:lnTo>
                    <a:pt x="2024049" y="65392"/>
                  </a:lnTo>
                  <a:lnTo>
                    <a:pt x="2024049" y="52400"/>
                  </a:lnTo>
                  <a:lnTo>
                    <a:pt x="1691640" y="121970"/>
                  </a:lnTo>
                  <a:lnTo>
                    <a:pt x="1691640" y="97917"/>
                  </a:lnTo>
                  <a:lnTo>
                    <a:pt x="1723390" y="97917"/>
                  </a:lnTo>
                  <a:lnTo>
                    <a:pt x="1717040" y="85217"/>
                  </a:lnTo>
                  <a:lnTo>
                    <a:pt x="1685518" y="22186"/>
                  </a:lnTo>
                  <a:lnTo>
                    <a:pt x="1685925" y="21717"/>
                  </a:lnTo>
                  <a:lnTo>
                    <a:pt x="1678940" y="21196"/>
                  </a:lnTo>
                  <a:lnTo>
                    <a:pt x="1678940" y="238493"/>
                  </a:lnTo>
                  <a:lnTo>
                    <a:pt x="1162812" y="458914"/>
                  </a:lnTo>
                  <a:lnTo>
                    <a:pt x="1419377" y="248424"/>
                  </a:lnTo>
                  <a:lnTo>
                    <a:pt x="1678940" y="175514"/>
                  </a:lnTo>
                  <a:lnTo>
                    <a:pt x="1678940" y="162318"/>
                  </a:lnTo>
                  <a:lnTo>
                    <a:pt x="1443863" y="228333"/>
                  </a:lnTo>
                  <a:lnTo>
                    <a:pt x="1511833" y="172567"/>
                  </a:lnTo>
                  <a:lnTo>
                    <a:pt x="1678940" y="137604"/>
                  </a:lnTo>
                  <a:lnTo>
                    <a:pt x="1678940" y="124625"/>
                  </a:lnTo>
                  <a:lnTo>
                    <a:pt x="1533055" y="155155"/>
                  </a:lnTo>
                  <a:lnTo>
                    <a:pt x="1626781" y="78257"/>
                  </a:lnTo>
                  <a:lnTo>
                    <a:pt x="1629918" y="85852"/>
                  </a:lnTo>
                  <a:lnTo>
                    <a:pt x="1634909" y="80137"/>
                  </a:lnTo>
                  <a:lnTo>
                    <a:pt x="1648066" y="96164"/>
                  </a:lnTo>
                  <a:lnTo>
                    <a:pt x="1647190" y="97917"/>
                  </a:lnTo>
                  <a:lnTo>
                    <a:pt x="1649514" y="97917"/>
                  </a:lnTo>
                  <a:lnTo>
                    <a:pt x="1650873" y="99568"/>
                  </a:lnTo>
                  <a:lnTo>
                    <a:pt x="1651596" y="97917"/>
                  </a:lnTo>
                  <a:lnTo>
                    <a:pt x="1678940" y="97917"/>
                  </a:lnTo>
                  <a:lnTo>
                    <a:pt x="1678940" y="21196"/>
                  </a:lnTo>
                  <a:lnTo>
                    <a:pt x="1621726" y="16929"/>
                  </a:lnTo>
                  <a:lnTo>
                    <a:pt x="1621726" y="65951"/>
                  </a:lnTo>
                  <a:lnTo>
                    <a:pt x="1506131" y="160794"/>
                  </a:lnTo>
                  <a:lnTo>
                    <a:pt x="1484909" y="165239"/>
                  </a:lnTo>
                  <a:lnTo>
                    <a:pt x="1484909" y="178193"/>
                  </a:lnTo>
                  <a:lnTo>
                    <a:pt x="1413370" y="236893"/>
                  </a:lnTo>
                  <a:lnTo>
                    <a:pt x="1388884" y="243776"/>
                  </a:lnTo>
                  <a:lnTo>
                    <a:pt x="1388884" y="256984"/>
                  </a:lnTo>
                  <a:lnTo>
                    <a:pt x="1130808" y="468731"/>
                  </a:lnTo>
                  <a:lnTo>
                    <a:pt x="1130808" y="329476"/>
                  </a:lnTo>
                  <a:lnTo>
                    <a:pt x="1388884" y="256984"/>
                  </a:lnTo>
                  <a:lnTo>
                    <a:pt x="1388884" y="243776"/>
                  </a:lnTo>
                  <a:lnTo>
                    <a:pt x="1130808" y="316242"/>
                  </a:lnTo>
                  <a:lnTo>
                    <a:pt x="1130808" y="256336"/>
                  </a:lnTo>
                  <a:lnTo>
                    <a:pt x="1150950" y="248069"/>
                  </a:lnTo>
                  <a:lnTo>
                    <a:pt x="1484909" y="178193"/>
                  </a:lnTo>
                  <a:lnTo>
                    <a:pt x="1484909" y="165239"/>
                  </a:lnTo>
                  <a:lnTo>
                    <a:pt x="1215275" y="221665"/>
                  </a:lnTo>
                  <a:lnTo>
                    <a:pt x="1616075" y="57213"/>
                  </a:lnTo>
                  <a:lnTo>
                    <a:pt x="1620189" y="62230"/>
                  </a:lnTo>
                  <a:lnTo>
                    <a:pt x="1621726" y="65951"/>
                  </a:lnTo>
                  <a:lnTo>
                    <a:pt x="1621726" y="16929"/>
                  </a:lnTo>
                  <a:lnTo>
                    <a:pt x="1600962" y="15367"/>
                  </a:lnTo>
                  <a:lnTo>
                    <a:pt x="1610575" y="38798"/>
                  </a:lnTo>
                  <a:lnTo>
                    <a:pt x="1602486" y="40640"/>
                  </a:lnTo>
                  <a:lnTo>
                    <a:pt x="1607693" y="46990"/>
                  </a:lnTo>
                  <a:lnTo>
                    <a:pt x="1147013" y="235953"/>
                  </a:lnTo>
                  <a:lnTo>
                    <a:pt x="1130808" y="239356"/>
                  </a:lnTo>
                  <a:lnTo>
                    <a:pt x="1130808" y="97917"/>
                  </a:lnTo>
                  <a:lnTo>
                    <a:pt x="1162558" y="97917"/>
                  </a:lnTo>
                  <a:lnTo>
                    <a:pt x="1156208" y="85217"/>
                  </a:lnTo>
                  <a:lnTo>
                    <a:pt x="1124585" y="21996"/>
                  </a:lnTo>
                  <a:lnTo>
                    <a:pt x="1124712" y="21717"/>
                  </a:lnTo>
                  <a:lnTo>
                    <a:pt x="1124483" y="21780"/>
                  </a:lnTo>
                  <a:lnTo>
                    <a:pt x="1118108" y="23241"/>
                  </a:lnTo>
                  <a:lnTo>
                    <a:pt x="1118108" y="97917"/>
                  </a:lnTo>
                  <a:lnTo>
                    <a:pt x="1118108" y="242011"/>
                  </a:lnTo>
                  <a:lnTo>
                    <a:pt x="1118108" y="261556"/>
                  </a:lnTo>
                  <a:lnTo>
                    <a:pt x="1118108" y="319798"/>
                  </a:lnTo>
                  <a:lnTo>
                    <a:pt x="668299" y="446112"/>
                  </a:lnTo>
                  <a:lnTo>
                    <a:pt x="1118108" y="261556"/>
                  </a:lnTo>
                  <a:lnTo>
                    <a:pt x="1118108" y="242011"/>
                  </a:lnTo>
                  <a:lnTo>
                    <a:pt x="1082675" y="249428"/>
                  </a:lnTo>
                  <a:lnTo>
                    <a:pt x="1082675" y="262356"/>
                  </a:lnTo>
                  <a:lnTo>
                    <a:pt x="600481" y="460146"/>
                  </a:lnTo>
                  <a:lnTo>
                    <a:pt x="759040" y="330060"/>
                  </a:lnTo>
                  <a:lnTo>
                    <a:pt x="1082675" y="262356"/>
                  </a:lnTo>
                  <a:lnTo>
                    <a:pt x="1082675" y="249428"/>
                  </a:lnTo>
                  <a:lnTo>
                    <a:pt x="780161" y="312737"/>
                  </a:lnTo>
                  <a:lnTo>
                    <a:pt x="1069886" y="75031"/>
                  </a:lnTo>
                  <a:lnTo>
                    <a:pt x="1087234" y="96164"/>
                  </a:lnTo>
                  <a:lnTo>
                    <a:pt x="1086358" y="97917"/>
                  </a:lnTo>
                  <a:lnTo>
                    <a:pt x="1088682" y="97917"/>
                  </a:lnTo>
                  <a:lnTo>
                    <a:pt x="1090041" y="99568"/>
                  </a:lnTo>
                  <a:lnTo>
                    <a:pt x="1090764" y="97917"/>
                  </a:lnTo>
                  <a:lnTo>
                    <a:pt x="1118108" y="97917"/>
                  </a:lnTo>
                  <a:lnTo>
                    <a:pt x="1118108" y="23241"/>
                  </a:lnTo>
                  <a:lnTo>
                    <a:pt x="1041654" y="40640"/>
                  </a:lnTo>
                  <a:lnTo>
                    <a:pt x="1061808" y="65201"/>
                  </a:lnTo>
                  <a:lnTo>
                    <a:pt x="753237" y="318363"/>
                  </a:lnTo>
                  <a:lnTo>
                    <a:pt x="732129" y="322783"/>
                  </a:lnTo>
                  <a:lnTo>
                    <a:pt x="732129" y="335686"/>
                  </a:lnTo>
                  <a:lnTo>
                    <a:pt x="569976" y="468731"/>
                  </a:lnTo>
                  <a:lnTo>
                    <a:pt x="569976" y="369608"/>
                  </a:lnTo>
                  <a:lnTo>
                    <a:pt x="732129" y="335686"/>
                  </a:lnTo>
                  <a:lnTo>
                    <a:pt x="732129" y="322783"/>
                  </a:lnTo>
                  <a:lnTo>
                    <a:pt x="569976" y="356717"/>
                  </a:lnTo>
                  <a:lnTo>
                    <a:pt x="569976" y="97917"/>
                  </a:lnTo>
                  <a:lnTo>
                    <a:pt x="601726" y="97917"/>
                  </a:lnTo>
                  <a:lnTo>
                    <a:pt x="595376" y="85217"/>
                  </a:lnTo>
                  <a:lnTo>
                    <a:pt x="563626" y="21717"/>
                  </a:lnTo>
                  <a:lnTo>
                    <a:pt x="525526" y="97917"/>
                  </a:lnTo>
                  <a:lnTo>
                    <a:pt x="557276" y="97917"/>
                  </a:lnTo>
                  <a:lnTo>
                    <a:pt x="557276" y="359371"/>
                  </a:lnTo>
                  <a:lnTo>
                    <a:pt x="0" y="475996"/>
                  </a:lnTo>
                  <a:lnTo>
                    <a:pt x="2540" y="488315"/>
                  </a:lnTo>
                  <a:lnTo>
                    <a:pt x="557276" y="372262"/>
                  </a:lnTo>
                  <a:lnTo>
                    <a:pt x="557276" y="482092"/>
                  </a:lnTo>
                  <a:lnTo>
                    <a:pt x="563549" y="482155"/>
                  </a:lnTo>
                  <a:lnTo>
                    <a:pt x="565277" y="488315"/>
                  </a:lnTo>
                  <a:lnTo>
                    <a:pt x="1118108" y="333032"/>
                  </a:lnTo>
                  <a:lnTo>
                    <a:pt x="1118108" y="482092"/>
                  </a:lnTo>
                  <a:lnTo>
                    <a:pt x="1124458" y="482155"/>
                  </a:lnTo>
                  <a:lnTo>
                    <a:pt x="1126998" y="487934"/>
                  </a:lnTo>
                  <a:lnTo>
                    <a:pt x="1678940" y="252285"/>
                  </a:lnTo>
                  <a:lnTo>
                    <a:pt x="1678940" y="482092"/>
                  </a:lnTo>
                  <a:lnTo>
                    <a:pt x="1685290" y="482155"/>
                  </a:lnTo>
                  <a:lnTo>
                    <a:pt x="1689481" y="486918"/>
                  </a:lnTo>
                  <a:lnTo>
                    <a:pt x="2145284" y="81153"/>
                  </a:lnTo>
                  <a:lnTo>
                    <a:pt x="2147697" y="86741"/>
                  </a:lnTo>
                  <a:lnTo>
                    <a:pt x="2152891" y="80606"/>
                  </a:lnTo>
                  <a:lnTo>
                    <a:pt x="2165439" y="94691"/>
                  </a:lnTo>
                  <a:lnTo>
                    <a:pt x="2163826" y="97917"/>
                  </a:lnTo>
                  <a:lnTo>
                    <a:pt x="2168321" y="97917"/>
                  </a:lnTo>
                  <a:lnTo>
                    <a:pt x="2170938" y="100838"/>
                  </a:lnTo>
                  <a:lnTo>
                    <a:pt x="2172093" y="97917"/>
                  </a:lnTo>
                  <a:lnTo>
                    <a:pt x="2195576" y="97917"/>
                  </a:lnTo>
                  <a:lnTo>
                    <a:pt x="2195576" y="482219"/>
                  </a:lnTo>
                  <a:lnTo>
                    <a:pt x="2208276" y="482219"/>
                  </a:lnTo>
                  <a:lnTo>
                    <a:pt x="2208276" y="97917"/>
                  </a:lnTo>
                  <a:lnTo>
                    <a:pt x="2240026" y="9791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7332536" y="3026092"/>
            <a:ext cx="935831" cy="29767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8575">
              <a:spcBef>
                <a:spcPts val="71"/>
              </a:spcBef>
            </a:pPr>
            <a:r>
              <a:rPr sz="1875" spc="23" dirty="0">
                <a:latin typeface="Cambria Math"/>
                <a:cs typeface="Cambria Math"/>
              </a:rPr>
              <a:t>ℎ</a:t>
            </a:r>
            <a:r>
              <a:rPr sz="2025" spc="33" baseline="-15432" dirty="0">
                <a:latin typeface="Cambria Math"/>
                <a:cs typeface="Cambria Math"/>
              </a:rPr>
              <a:t>1</a:t>
            </a:r>
            <a:r>
              <a:rPr sz="1875" spc="23" dirty="0">
                <a:latin typeface="Cambria Math"/>
                <a:cs typeface="Cambria Math"/>
              </a:rPr>
              <a:t>,</a:t>
            </a:r>
            <a:r>
              <a:rPr sz="1875" spc="-116" dirty="0">
                <a:latin typeface="Cambria Math"/>
                <a:cs typeface="Cambria Math"/>
              </a:rPr>
              <a:t> </a:t>
            </a:r>
            <a:r>
              <a:rPr sz="1875" spc="-4" dirty="0">
                <a:latin typeface="Cambria Math"/>
                <a:cs typeface="Cambria Math"/>
              </a:rPr>
              <a:t>…</a:t>
            </a:r>
            <a:r>
              <a:rPr sz="1875" spc="-120" dirty="0">
                <a:latin typeface="Cambria Math"/>
                <a:cs typeface="Cambria Math"/>
              </a:rPr>
              <a:t> </a:t>
            </a:r>
            <a:r>
              <a:rPr sz="1875" spc="-4" dirty="0">
                <a:latin typeface="Cambria Math"/>
                <a:cs typeface="Cambria Math"/>
              </a:rPr>
              <a:t>,</a:t>
            </a:r>
            <a:r>
              <a:rPr sz="1875" spc="-120" dirty="0">
                <a:latin typeface="Cambria Math"/>
                <a:cs typeface="Cambria Math"/>
              </a:rPr>
              <a:t> </a:t>
            </a:r>
            <a:r>
              <a:rPr sz="1875" spc="45" dirty="0">
                <a:latin typeface="Cambria Math"/>
                <a:cs typeface="Cambria Math"/>
              </a:rPr>
              <a:t>ℎ</a:t>
            </a:r>
            <a:r>
              <a:rPr sz="2025" spc="67" baseline="-15432" dirty="0">
                <a:latin typeface="Cambria Math"/>
                <a:cs typeface="Cambria Math"/>
              </a:rPr>
              <a:t>𝑇</a:t>
            </a:r>
            <a:endParaRPr sz="2025" baseline="-15432">
              <a:latin typeface="Cambria Math"/>
              <a:cs typeface="Cambria Math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436429" y="2105978"/>
            <a:ext cx="354330" cy="203359"/>
          </a:xfrm>
          <a:custGeom>
            <a:avLst/>
            <a:gdLst/>
            <a:ahLst/>
            <a:cxnLst/>
            <a:rect l="l" t="t" r="r" b="b"/>
            <a:pathLst>
              <a:path w="472439" h="271144">
                <a:moveTo>
                  <a:pt x="471932" y="2031"/>
                </a:moveTo>
                <a:lnTo>
                  <a:pt x="449961" y="2031"/>
                </a:lnTo>
                <a:lnTo>
                  <a:pt x="449961" y="267969"/>
                </a:lnTo>
                <a:lnTo>
                  <a:pt x="471932" y="267969"/>
                </a:lnTo>
                <a:lnTo>
                  <a:pt x="471932" y="2031"/>
                </a:lnTo>
                <a:close/>
              </a:path>
              <a:path w="472439" h="271144">
                <a:moveTo>
                  <a:pt x="86360" y="0"/>
                </a:moveTo>
                <a:lnTo>
                  <a:pt x="49498" y="17414"/>
                </a:lnTo>
                <a:lnTo>
                  <a:pt x="22352" y="47497"/>
                </a:lnTo>
                <a:lnTo>
                  <a:pt x="5556" y="87804"/>
                </a:lnTo>
                <a:lnTo>
                  <a:pt x="0" y="135635"/>
                </a:lnTo>
                <a:lnTo>
                  <a:pt x="1383" y="160569"/>
                </a:lnTo>
                <a:lnTo>
                  <a:pt x="12483" y="204626"/>
                </a:lnTo>
                <a:lnTo>
                  <a:pt x="34603" y="240319"/>
                </a:lnTo>
                <a:lnTo>
                  <a:pt x="66694" y="264029"/>
                </a:lnTo>
                <a:lnTo>
                  <a:pt x="86360" y="271144"/>
                </a:lnTo>
                <a:lnTo>
                  <a:pt x="89789" y="260095"/>
                </a:lnTo>
                <a:lnTo>
                  <a:pt x="74360" y="253237"/>
                </a:lnTo>
                <a:lnTo>
                  <a:pt x="61039" y="243712"/>
                </a:lnTo>
                <a:lnTo>
                  <a:pt x="33692" y="199354"/>
                </a:lnTo>
                <a:lnTo>
                  <a:pt x="25640" y="158118"/>
                </a:lnTo>
                <a:lnTo>
                  <a:pt x="24638" y="134238"/>
                </a:lnTo>
                <a:lnTo>
                  <a:pt x="25640" y="111089"/>
                </a:lnTo>
                <a:lnTo>
                  <a:pt x="33692" y="70981"/>
                </a:lnTo>
                <a:lnTo>
                  <a:pt x="61150" y="27273"/>
                </a:lnTo>
                <a:lnTo>
                  <a:pt x="90297" y="11049"/>
                </a:lnTo>
                <a:lnTo>
                  <a:pt x="8636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2" name="object 32"/>
          <p:cNvSpPr txBox="1"/>
          <p:nvPr/>
        </p:nvSpPr>
        <p:spPr>
          <a:xfrm>
            <a:off x="344728" y="1671332"/>
            <a:ext cx="5805488" cy="135716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 marR="22860">
              <a:lnSpc>
                <a:spcPct val="120400"/>
              </a:lnSpc>
              <a:spcBef>
                <a:spcPts val="75"/>
              </a:spcBef>
            </a:pPr>
            <a:r>
              <a:rPr sz="1725" dirty="0">
                <a:latin typeface="Calibri"/>
                <a:cs typeface="Calibri"/>
              </a:rPr>
              <a:t>When </a:t>
            </a:r>
            <a:r>
              <a:rPr sz="1725" spc="-4" dirty="0">
                <a:latin typeface="Calibri"/>
                <a:cs typeface="Calibri"/>
              </a:rPr>
              <a:t>using </a:t>
            </a:r>
            <a:r>
              <a:rPr sz="1725" dirty="0">
                <a:latin typeface="Calibri"/>
                <a:cs typeface="Calibri"/>
              </a:rPr>
              <a:t>language model </a:t>
            </a:r>
            <a:r>
              <a:rPr sz="1725" spc="-4" dirty="0">
                <a:latin typeface="Calibri"/>
                <a:cs typeface="Calibri"/>
              </a:rPr>
              <a:t>pretrained decoders, </a:t>
            </a:r>
            <a:r>
              <a:rPr sz="1725" dirty="0">
                <a:latin typeface="Calibri"/>
                <a:cs typeface="Calibri"/>
              </a:rPr>
              <a:t>we can </a:t>
            </a:r>
            <a:r>
              <a:rPr sz="1725" spc="-4" dirty="0">
                <a:latin typeface="Calibri"/>
                <a:cs typeface="Calibri"/>
              </a:rPr>
              <a:t>ignore  </a:t>
            </a:r>
            <a:r>
              <a:rPr sz="1725" dirty="0">
                <a:latin typeface="Calibri"/>
                <a:cs typeface="Calibri"/>
              </a:rPr>
              <a:t>that they were trained to </a:t>
            </a:r>
            <a:r>
              <a:rPr sz="1725" spc="-4" dirty="0">
                <a:latin typeface="Calibri"/>
                <a:cs typeface="Calibri"/>
              </a:rPr>
              <a:t>model </a:t>
            </a:r>
            <a:r>
              <a:rPr sz="1725" dirty="0">
                <a:latin typeface="Cambria Math"/>
                <a:cs typeface="Cambria Math"/>
              </a:rPr>
              <a:t>𝑝 </a:t>
            </a:r>
            <a:r>
              <a:rPr lang="en-US" sz="1725" dirty="0">
                <a:latin typeface="Cambria Math"/>
                <a:cs typeface="Cambria Math"/>
              </a:rPr>
              <a:t>  </a:t>
            </a:r>
            <a:r>
              <a:rPr sz="1725" spc="4" dirty="0">
                <a:latin typeface="Cambria Math"/>
                <a:cs typeface="Cambria Math"/>
              </a:rPr>
              <a:t>𝑤</a:t>
            </a:r>
            <a:r>
              <a:rPr sz="1856" spc="5" baseline="-15151" dirty="0">
                <a:latin typeface="Cambria Math"/>
                <a:cs typeface="Cambria Math"/>
              </a:rPr>
              <a:t>𝑡</a:t>
            </a:r>
            <a:r>
              <a:rPr sz="1856" spc="157" baseline="-15151" dirty="0">
                <a:latin typeface="Cambria Math"/>
                <a:cs typeface="Cambria Math"/>
              </a:rPr>
              <a:t> </a:t>
            </a:r>
            <a:r>
              <a:rPr sz="1725" spc="15" dirty="0">
                <a:latin typeface="Cambria Math"/>
                <a:cs typeface="Cambria Math"/>
              </a:rPr>
              <a:t>𝑤</a:t>
            </a:r>
            <a:r>
              <a:rPr sz="1856" spc="23" baseline="-15151" dirty="0">
                <a:latin typeface="Cambria Math"/>
                <a:cs typeface="Cambria Math"/>
              </a:rPr>
              <a:t>1:𝑡−1</a:t>
            </a:r>
            <a:r>
              <a:rPr sz="1725" spc="15" dirty="0">
                <a:latin typeface="Cambria Math"/>
                <a:cs typeface="Cambria Math"/>
              </a:rPr>
              <a:t>)</a:t>
            </a:r>
            <a:r>
              <a:rPr sz="1725" spc="15" dirty="0">
                <a:latin typeface="Calibri"/>
                <a:cs typeface="Calibri"/>
              </a:rPr>
              <a:t>.</a:t>
            </a:r>
            <a:endParaRPr sz="1725" dirty="0">
              <a:latin typeface="Calibri"/>
              <a:cs typeface="Calibri"/>
            </a:endParaRPr>
          </a:p>
          <a:p>
            <a:pPr marL="28575">
              <a:spcBef>
                <a:spcPts val="1376"/>
              </a:spcBef>
            </a:pPr>
            <a:r>
              <a:rPr sz="1725" dirty="0">
                <a:latin typeface="Calibri"/>
                <a:cs typeface="Calibri"/>
              </a:rPr>
              <a:t>We can finetune them </a:t>
            </a:r>
            <a:r>
              <a:rPr sz="1725" spc="-4" dirty="0">
                <a:latin typeface="Calibri"/>
                <a:cs typeface="Calibri"/>
              </a:rPr>
              <a:t>by training </a:t>
            </a:r>
            <a:r>
              <a:rPr sz="1725" dirty="0">
                <a:latin typeface="Calibri"/>
                <a:cs typeface="Calibri"/>
              </a:rPr>
              <a:t>a</a:t>
            </a:r>
            <a:r>
              <a:rPr sz="1725" spc="15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classifier</a:t>
            </a:r>
            <a:endParaRPr sz="1725" dirty="0">
              <a:latin typeface="Calibri"/>
              <a:cs typeface="Calibri"/>
            </a:endParaRPr>
          </a:p>
          <a:p>
            <a:pPr marL="28575"/>
            <a:r>
              <a:rPr sz="1725" spc="-4" dirty="0">
                <a:latin typeface="Calibri"/>
                <a:cs typeface="Calibri"/>
              </a:rPr>
              <a:t>on </a:t>
            </a:r>
            <a:r>
              <a:rPr sz="1725" dirty="0">
                <a:latin typeface="Calibri"/>
                <a:cs typeface="Calibri"/>
              </a:rPr>
              <a:t>the last word’s </a:t>
            </a:r>
            <a:r>
              <a:rPr sz="1725" spc="-4" dirty="0">
                <a:latin typeface="Calibri"/>
                <a:cs typeface="Calibri"/>
              </a:rPr>
              <a:t>hidden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state.</a:t>
            </a:r>
            <a:endParaRPr sz="1725" dirty="0">
              <a:latin typeface="Calibri"/>
              <a:cs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920937" y="3385852"/>
            <a:ext cx="1034415" cy="203359"/>
          </a:xfrm>
          <a:custGeom>
            <a:avLst/>
            <a:gdLst/>
            <a:ahLst/>
            <a:cxnLst/>
            <a:rect l="l" t="t" r="r" b="b"/>
            <a:pathLst>
              <a:path w="1379220" h="271145">
                <a:moveTo>
                  <a:pt x="1292605" y="0"/>
                </a:moveTo>
                <a:lnTo>
                  <a:pt x="1288795" y="10921"/>
                </a:lnTo>
                <a:lnTo>
                  <a:pt x="1304464" y="17754"/>
                </a:lnTo>
                <a:lnTo>
                  <a:pt x="1317942" y="27193"/>
                </a:lnTo>
                <a:lnTo>
                  <a:pt x="1345326" y="70871"/>
                </a:lnTo>
                <a:lnTo>
                  <a:pt x="1353327" y="111015"/>
                </a:lnTo>
                <a:lnTo>
                  <a:pt x="1354327" y="134111"/>
                </a:lnTo>
                <a:lnTo>
                  <a:pt x="1353327" y="158045"/>
                </a:lnTo>
                <a:lnTo>
                  <a:pt x="1345326" y="199245"/>
                </a:lnTo>
                <a:lnTo>
                  <a:pt x="1317990" y="243585"/>
                </a:lnTo>
                <a:lnTo>
                  <a:pt x="1289177" y="259968"/>
                </a:lnTo>
                <a:lnTo>
                  <a:pt x="1292605" y="271017"/>
                </a:lnTo>
                <a:lnTo>
                  <a:pt x="1329578" y="253666"/>
                </a:lnTo>
                <a:lnTo>
                  <a:pt x="1356740" y="223646"/>
                </a:lnTo>
                <a:lnTo>
                  <a:pt x="1373489" y="183435"/>
                </a:lnTo>
                <a:lnTo>
                  <a:pt x="1379092" y="135508"/>
                </a:lnTo>
                <a:lnTo>
                  <a:pt x="1377690" y="110702"/>
                </a:lnTo>
                <a:lnTo>
                  <a:pt x="1366502" y="66661"/>
                </a:lnTo>
                <a:lnTo>
                  <a:pt x="1344308" y="30807"/>
                </a:lnTo>
                <a:lnTo>
                  <a:pt x="1312253" y="7046"/>
                </a:lnTo>
                <a:lnTo>
                  <a:pt x="1292605" y="0"/>
                </a:lnTo>
                <a:close/>
              </a:path>
              <a:path w="1379220" h="271145">
                <a:moveTo>
                  <a:pt x="86359" y="0"/>
                </a:moveTo>
                <a:lnTo>
                  <a:pt x="49498" y="17319"/>
                </a:lnTo>
                <a:lnTo>
                  <a:pt x="22351" y="47497"/>
                </a:lnTo>
                <a:lnTo>
                  <a:pt x="5556" y="87741"/>
                </a:lnTo>
                <a:lnTo>
                  <a:pt x="0" y="135508"/>
                </a:lnTo>
                <a:lnTo>
                  <a:pt x="1383" y="160442"/>
                </a:lnTo>
                <a:lnTo>
                  <a:pt x="12483" y="204499"/>
                </a:lnTo>
                <a:lnTo>
                  <a:pt x="34603" y="240246"/>
                </a:lnTo>
                <a:lnTo>
                  <a:pt x="66694" y="263919"/>
                </a:lnTo>
                <a:lnTo>
                  <a:pt x="86359" y="271017"/>
                </a:lnTo>
                <a:lnTo>
                  <a:pt x="89788" y="259968"/>
                </a:lnTo>
                <a:lnTo>
                  <a:pt x="74360" y="253110"/>
                </a:lnTo>
                <a:lnTo>
                  <a:pt x="61039" y="243585"/>
                </a:lnTo>
                <a:lnTo>
                  <a:pt x="33692" y="199245"/>
                </a:lnTo>
                <a:lnTo>
                  <a:pt x="25640" y="158045"/>
                </a:lnTo>
                <a:lnTo>
                  <a:pt x="24637" y="134111"/>
                </a:lnTo>
                <a:lnTo>
                  <a:pt x="25640" y="111015"/>
                </a:lnTo>
                <a:lnTo>
                  <a:pt x="33692" y="70871"/>
                </a:lnTo>
                <a:lnTo>
                  <a:pt x="61150" y="27193"/>
                </a:lnTo>
                <a:lnTo>
                  <a:pt x="90296" y="10921"/>
                </a:lnTo>
                <a:lnTo>
                  <a:pt x="863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4" name="object 34"/>
          <p:cNvSpPr txBox="1"/>
          <p:nvPr/>
        </p:nvSpPr>
        <p:spPr>
          <a:xfrm>
            <a:off x="344729" y="3321367"/>
            <a:ext cx="3949065" cy="112322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89071" algn="ctr">
              <a:spcBef>
                <a:spcPts val="79"/>
              </a:spcBef>
              <a:tabLst>
                <a:tab pos="1348264" algn="l"/>
              </a:tabLst>
            </a:pPr>
            <a:r>
              <a:rPr sz="1725" spc="26" dirty="0">
                <a:latin typeface="Cambria Math"/>
                <a:cs typeface="Cambria Math"/>
              </a:rPr>
              <a:t>ℎ</a:t>
            </a:r>
            <a:r>
              <a:rPr sz="1856" spc="39" baseline="-15151" dirty="0">
                <a:latin typeface="Cambria Math"/>
                <a:cs typeface="Cambria Math"/>
              </a:rPr>
              <a:t>1</a:t>
            </a:r>
            <a:r>
              <a:rPr sz="1725" spc="26" dirty="0">
                <a:latin typeface="Cambria Math"/>
                <a:cs typeface="Cambria Math"/>
              </a:rPr>
              <a:t>,</a:t>
            </a:r>
            <a:r>
              <a:rPr sz="1725" spc="-289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… , </a:t>
            </a:r>
            <a:r>
              <a:rPr sz="1725" spc="53" dirty="0">
                <a:latin typeface="Cambria Math"/>
                <a:cs typeface="Cambria Math"/>
              </a:rPr>
              <a:t>ℎ</a:t>
            </a:r>
            <a:r>
              <a:rPr sz="1856" spc="78" baseline="-15151" dirty="0">
                <a:latin typeface="Cambria Math"/>
                <a:cs typeface="Cambria Math"/>
              </a:rPr>
              <a:t>𝑇</a:t>
            </a:r>
            <a:r>
              <a:rPr sz="1856" spc="472" baseline="-15151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=	Decoder </a:t>
            </a:r>
            <a:r>
              <a:rPr sz="1725" spc="4" dirty="0">
                <a:latin typeface="Cambria Math"/>
                <a:cs typeface="Cambria Math"/>
              </a:rPr>
              <a:t>𝑤</a:t>
            </a:r>
            <a:r>
              <a:rPr sz="1856" spc="5" baseline="-15151" dirty="0">
                <a:latin typeface="Cambria Math"/>
                <a:cs typeface="Cambria Math"/>
              </a:rPr>
              <a:t>1</a:t>
            </a:r>
            <a:r>
              <a:rPr sz="1725" spc="4" dirty="0">
                <a:latin typeface="Cambria Math"/>
                <a:cs typeface="Cambria Math"/>
              </a:rPr>
              <a:t>, </a:t>
            </a:r>
            <a:r>
              <a:rPr sz="1725" dirty="0">
                <a:latin typeface="Cambria Math"/>
                <a:cs typeface="Cambria Math"/>
              </a:rPr>
              <a:t>… ,</a:t>
            </a:r>
            <a:r>
              <a:rPr sz="1725" spc="26" dirty="0">
                <a:latin typeface="Cambria Math"/>
                <a:cs typeface="Cambria Math"/>
              </a:rPr>
              <a:t> </a:t>
            </a:r>
            <a:r>
              <a:rPr sz="1725" spc="23" dirty="0">
                <a:latin typeface="Cambria Math"/>
                <a:cs typeface="Cambria Math"/>
              </a:rPr>
              <a:t>𝑤</a:t>
            </a:r>
            <a:r>
              <a:rPr sz="1856" spc="33" baseline="-15151" dirty="0">
                <a:latin typeface="Cambria Math"/>
                <a:cs typeface="Cambria Math"/>
              </a:rPr>
              <a:t>𝑇</a:t>
            </a:r>
            <a:endParaRPr sz="1856" baseline="-15151">
              <a:latin typeface="Cambria Math"/>
              <a:cs typeface="Cambria Math"/>
            </a:endParaRPr>
          </a:p>
          <a:p>
            <a:pPr marL="289084" algn="ctr"/>
            <a:r>
              <a:rPr sz="1725" dirty="0">
                <a:latin typeface="Cambria Math"/>
                <a:cs typeface="Cambria Math"/>
              </a:rPr>
              <a:t>𝑦 ∼ </a:t>
            </a:r>
            <a:r>
              <a:rPr sz="1725" spc="19" dirty="0">
                <a:latin typeface="Cambria Math"/>
                <a:cs typeface="Cambria Math"/>
              </a:rPr>
              <a:t>𝐴𝑤</a:t>
            </a:r>
            <a:r>
              <a:rPr sz="1856" spc="28" baseline="-15151" dirty="0">
                <a:latin typeface="Cambria Math"/>
                <a:cs typeface="Cambria Math"/>
              </a:rPr>
              <a:t>𝑇  </a:t>
            </a:r>
            <a:r>
              <a:rPr sz="1725" dirty="0">
                <a:latin typeface="Cambria Math"/>
                <a:cs typeface="Cambria Math"/>
              </a:rPr>
              <a:t>+</a:t>
            </a:r>
            <a:r>
              <a:rPr sz="1725" spc="116" dirty="0">
                <a:latin typeface="Cambria Math"/>
                <a:cs typeface="Cambria Math"/>
              </a:rPr>
              <a:t> </a:t>
            </a:r>
            <a:r>
              <a:rPr sz="1725" dirty="0">
                <a:latin typeface="Cambria Math"/>
                <a:cs typeface="Cambria Math"/>
              </a:rPr>
              <a:t>𝑏</a:t>
            </a:r>
            <a:endParaRPr sz="1725">
              <a:latin typeface="Cambria Math"/>
              <a:cs typeface="Cambria Math"/>
            </a:endParaRPr>
          </a:p>
          <a:p>
            <a:pPr marL="28575" marR="22860">
              <a:spcBef>
                <a:spcPts val="413"/>
              </a:spcBef>
            </a:pPr>
            <a:r>
              <a:rPr sz="1725" dirty="0">
                <a:latin typeface="Calibri"/>
                <a:cs typeface="Calibri"/>
              </a:rPr>
              <a:t>Where </a:t>
            </a:r>
            <a:r>
              <a:rPr sz="1725" dirty="0">
                <a:latin typeface="Cambria Math"/>
                <a:cs typeface="Cambria Math"/>
              </a:rPr>
              <a:t>𝐴 </a:t>
            </a:r>
            <a:r>
              <a:rPr sz="1725" dirty="0">
                <a:latin typeface="Calibri"/>
                <a:cs typeface="Calibri"/>
              </a:rPr>
              <a:t>and </a:t>
            </a:r>
            <a:r>
              <a:rPr sz="1725" dirty="0">
                <a:latin typeface="Cambria Math"/>
                <a:cs typeface="Cambria Math"/>
              </a:rPr>
              <a:t>𝑏 </a:t>
            </a:r>
            <a:r>
              <a:rPr sz="1725" dirty="0">
                <a:latin typeface="Calibri"/>
                <a:cs typeface="Calibri"/>
              </a:rPr>
              <a:t>are randomly initialized and  </a:t>
            </a:r>
            <a:r>
              <a:rPr sz="1725" spc="-4" dirty="0">
                <a:latin typeface="Calibri"/>
                <a:cs typeface="Calibri"/>
              </a:rPr>
              <a:t>specified by </a:t>
            </a:r>
            <a:r>
              <a:rPr sz="1725" dirty="0">
                <a:latin typeface="Calibri"/>
                <a:cs typeface="Calibri"/>
              </a:rPr>
              <a:t>the </a:t>
            </a:r>
            <a:r>
              <a:rPr sz="1725" spc="-4" dirty="0">
                <a:latin typeface="Calibri"/>
                <a:cs typeface="Calibri"/>
              </a:rPr>
              <a:t>downstream</a:t>
            </a:r>
            <a:r>
              <a:rPr sz="1725" dirty="0">
                <a:latin typeface="Calibri"/>
                <a:cs typeface="Calibri"/>
              </a:rPr>
              <a:t> task.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63779" y="4792695"/>
            <a:ext cx="3981926" cy="54053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725" dirty="0">
                <a:latin typeface="Calibri"/>
                <a:cs typeface="Calibri"/>
              </a:rPr>
              <a:t>Gradients </a:t>
            </a:r>
            <a:r>
              <a:rPr sz="1725" spc="-4" dirty="0">
                <a:latin typeface="Calibri"/>
                <a:cs typeface="Calibri"/>
              </a:rPr>
              <a:t>backpropagate </a:t>
            </a:r>
            <a:r>
              <a:rPr sz="1725" dirty="0">
                <a:latin typeface="Calibri"/>
                <a:cs typeface="Calibri"/>
              </a:rPr>
              <a:t>through the whole  </a:t>
            </a:r>
            <a:r>
              <a:rPr sz="1725" spc="-4" dirty="0">
                <a:latin typeface="Calibri"/>
                <a:cs typeface="Calibri"/>
              </a:rPr>
              <a:t>network.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807773" y="4234396"/>
            <a:ext cx="1008221" cy="29767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8575">
              <a:spcBef>
                <a:spcPts val="71"/>
              </a:spcBef>
            </a:pPr>
            <a:r>
              <a:rPr sz="1875" spc="4" dirty="0">
                <a:latin typeface="Cambria Math"/>
                <a:cs typeface="Cambria Math"/>
              </a:rPr>
              <a:t>𝑤</a:t>
            </a:r>
            <a:r>
              <a:rPr sz="2025" spc="5" baseline="-15432" dirty="0">
                <a:latin typeface="Cambria Math"/>
                <a:cs typeface="Cambria Math"/>
              </a:rPr>
              <a:t>1</a:t>
            </a:r>
            <a:r>
              <a:rPr sz="1875" spc="4" dirty="0">
                <a:latin typeface="Cambria Math"/>
                <a:cs typeface="Cambria Math"/>
              </a:rPr>
              <a:t>,</a:t>
            </a:r>
            <a:r>
              <a:rPr sz="1875" spc="-124" dirty="0">
                <a:latin typeface="Cambria Math"/>
                <a:cs typeface="Cambria Math"/>
              </a:rPr>
              <a:t> </a:t>
            </a:r>
            <a:r>
              <a:rPr sz="1875" spc="-4" dirty="0">
                <a:latin typeface="Cambria Math"/>
                <a:cs typeface="Cambria Math"/>
              </a:rPr>
              <a:t>…</a:t>
            </a:r>
            <a:r>
              <a:rPr sz="1875" spc="-120" dirty="0">
                <a:latin typeface="Cambria Math"/>
                <a:cs typeface="Cambria Math"/>
              </a:rPr>
              <a:t> </a:t>
            </a:r>
            <a:r>
              <a:rPr sz="1875" spc="-4" dirty="0">
                <a:latin typeface="Cambria Math"/>
                <a:cs typeface="Cambria Math"/>
              </a:rPr>
              <a:t>,</a:t>
            </a:r>
            <a:r>
              <a:rPr sz="1875" spc="-124" dirty="0">
                <a:latin typeface="Cambria Math"/>
                <a:cs typeface="Cambria Math"/>
              </a:rPr>
              <a:t> </a:t>
            </a:r>
            <a:r>
              <a:rPr sz="1875" spc="19" dirty="0">
                <a:latin typeface="Cambria Math"/>
                <a:cs typeface="Cambria Math"/>
              </a:rPr>
              <a:t>𝑤</a:t>
            </a:r>
            <a:r>
              <a:rPr sz="2025" spc="28" baseline="-15432" dirty="0">
                <a:latin typeface="Cambria Math"/>
                <a:cs typeface="Cambria Math"/>
              </a:rPr>
              <a:t>𝑇</a:t>
            </a:r>
            <a:endParaRPr sz="2025" baseline="-15432">
              <a:latin typeface="Cambria Math"/>
              <a:cs typeface="Cambria Math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579108" y="2401442"/>
            <a:ext cx="1071086" cy="266700"/>
          </a:xfrm>
          <a:custGeom>
            <a:avLst/>
            <a:gdLst/>
            <a:ahLst/>
            <a:cxnLst/>
            <a:rect l="l" t="t" r="r" b="b"/>
            <a:pathLst>
              <a:path w="1428115" h="355600">
                <a:moveTo>
                  <a:pt x="1368805" y="0"/>
                </a:moveTo>
                <a:lnTo>
                  <a:pt x="59181" y="0"/>
                </a:lnTo>
                <a:lnTo>
                  <a:pt x="36165" y="4657"/>
                </a:lnTo>
                <a:lnTo>
                  <a:pt x="17351" y="17351"/>
                </a:lnTo>
                <a:lnTo>
                  <a:pt x="4657" y="36165"/>
                </a:lnTo>
                <a:lnTo>
                  <a:pt x="0" y="59181"/>
                </a:lnTo>
                <a:lnTo>
                  <a:pt x="0" y="295910"/>
                </a:lnTo>
                <a:lnTo>
                  <a:pt x="4657" y="318926"/>
                </a:lnTo>
                <a:lnTo>
                  <a:pt x="17351" y="337740"/>
                </a:lnTo>
                <a:lnTo>
                  <a:pt x="36165" y="350434"/>
                </a:lnTo>
                <a:lnTo>
                  <a:pt x="59181" y="355091"/>
                </a:lnTo>
                <a:lnTo>
                  <a:pt x="1368805" y="355091"/>
                </a:lnTo>
                <a:lnTo>
                  <a:pt x="1391822" y="350434"/>
                </a:lnTo>
                <a:lnTo>
                  <a:pt x="1410636" y="337740"/>
                </a:lnTo>
                <a:lnTo>
                  <a:pt x="1423330" y="318926"/>
                </a:lnTo>
                <a:lnTo>
                  <a:pt x="1427987" y="295910"/>
                </a:lnTo>
                <a:lnTo>
                  <a:pt x="1427987" y="59181"/>
                </a:lnTo>
                <a:lnTo>
                  <a:pt x="1423330" y="36165"/>
                </a:lnTo>
                <a:lnTo>
                  <a:pt x="1410636" y="17351"/>
                </a:lnTo>
                <a:lnTo>
                  <a:pt x="1391822" y="4657"/>
                </a:lnTo>
                <a:lnTo>
                  <a:pt x="1368805" y="0"/>
                </a:lnTo>
                <a:close/>
              </a:path>
            </a:pathLst>
          </a:custGeom>
          <a:solidFill>
            <a:srgbClr val="D3D6D2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8" name="object 38"/>
          <p:cNvSpPr txBox="1"/>
          <p:nvPr/>
        </p:nvSpPr>
        <p:spPr>
          <a:xfrm>
            <a:off x="6582597" y="1940014"/>
            <a:ext cx="1064419" cy="719267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83356">
              <a:spcBef>
                <a:spcPts val="79"/>
              </a:spcBef>
            </a:pPr>
            <a:r>
              <a:rPr sz="1725" dirty="0">
                <a:latin typeface="Wingdings"/>
                <a:cs typeface="Wingdings"/>
              </a:rPr>
              <a:t></a:t>
            </a:r>
            <a:r>
              <a:rPr sz="1725" dirty="0">
                <a:latin typeface="Calibri"/>
                <a:cs typeface="Calibri"/>
              </a:rPr>
              <a:t>/</a:t>
            </a:r>
            <a:r>
              <a:rPr sz="1725" dirty="0">
                <a:latin typeface="Wingdings"/>
                <a:cs typeface="Wingdings"/>
              </a:rPr>
              <a:t></a:t>
            </a:r>
            <a:endParaRPr sz="1725">
              <a:latin typeface="Wingdings"/>
              <a:cs typeface="Wingdings"/>
            </a:endParaRPr>
          </a:p>
          <a:p>
            <a:pPr marL="9525">
              <a:spcBef>
                <a:spcPts val="1346"/>
              </a:spcBef>
              <a:tabLst>
                <a:tab pos="232410" algn="l"/>
                <a:tab pos="1054418" algn="l"/>
              </a:tabLst>
            </a:pPr>
            <a:r>
              <a:rPr u="sng" spc="-49" dirty="0">
                <a:uFill>
                  <a:solidFill>
                    <a:srgbClr val="D3D6D2"/>
                  </a:solidFill>
                </a:uFill>
                <a:latin typeface="Calibri"/>
                <a:cs typeface="Calibri"/>
              </a:rPr>
              <a:t> 	</a:t>
            </a:r>
            <a:r>
              <a:rPr u="sng" spc="34" dirty="0">
                <a:uFill>
                  <a:solidFill>
                    <a:srgbClr val="D3D6D2"/>
                  </a:solidFill>
                </a:uFill>
                <a:latin typeface="Calibri"/>
                <a:cs typeface="Calibri"/>
              </a:rPr>
              <a:t>Linear	</a:t>
            </a:r>
            <a:endParaRPr>
              <a:latin typeface="Calibri"/>
              <a:cs typeface="Calibri"/>
            </a:endParaRPr>
          </a:p>
        </p:txBody>
      </p:sp>
      <p:sp>
        <p:nvSpPr>
          <p:cNvPr id="43" name="Title 42">
            <a:extLst>
              <a:ext uri="{FF2B5EF4-FFF2-40B4-BE49-F238E27FC236}">
                <a16:creationId xmlns:a16="http://schemas.microsoft.com/office/drawing/2014/main" id="{0E4735DC-77A4-45AD-9B75-1AAF88D5F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492443"/>
          </a:xfrm>
        </p:spPr>
        <p:txBody>
          <a:bodyPr/>
          <a:lstStyle/>
          <a:p>
            <a:r>
              <a:rPr lang="en-US" sz="3200" b="0" spc="-4" dirty="0">
                <a:latin typeface="Calibri"/>
                <a:cs typeface="Calibri"/>
              </a:rPr>
              <a:t>Pretraining</a:t>
            </a:r>
            <a:r>
              <a:rPr lang="en-US" sz="3200" b="0" spc="-8" dirty="0">
                <a:latin typeface="Calibri"/>
                <a:cs typeface="Calibri"/>
              </a:rPr>
              <a:t> </a:t>
            </a:r>
            <a:r>
              <a:rPr lang="en-US" sz="3200" b="0" spc="-4" dirty="0">
                <a:latin typeface="Calibri"/>
                <a:cs typeface="Calibri"/>
              </a:rPr>
              <a:t>decoders</a:t>
            </a:r>
            <a:endParaRPr lang="en-US" dirty="0"/>
          </a:p>
        </p:txBody>
      </p:sp>
      <p:sp>
        <p:nvSpPr>
          <p:cNvPr id="39" name="object 39"/>
          <p:cNvSpPr txBox="1"/>
          <p:nvPr/>
        </p:nvSpPr>
        <p:spPr>
          <a:xfrm>
            <a:off x="7805166" y="2331339"/>
            <a:ext cx="389573" cy="297678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875" spc="11" dirty="0">
                <a:latin typeface="Cambria Math"/>
                <a:cs typeface="Cambria Math"/>
              </a:rPr>
              <a:t>𝐴,</a:t>
            </a:r>
            <a:r>
              <a:rPr sz="1875" spc="-165" dirty="0">
                <a:latin typeface="Cambria Math"/>
                <a:cs typeface="Cambria Math"/>
              </a:rPr>
              <a:t> </a:t>
            </a:r>
            <a:r>
              <a:rPr sz="1875" spc="-4" dirty="0">
                <a:latin typeface="Cambria Math"/>
                <a:cs typeface="Cambria Math"/>
              </a:rPr>
              <a:t>𝑏</a:t>
            </a:r>
            <a:endParaRPr sz="1875">
              <a:latin typeface="Cambria Math"/>
              <a:cs typeface="Cambria Math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148643" y="4844986"/>
            <a:ext cx="323516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sz="1350" spc="-8" dirty="0">
                <a:solidFill>
                  <a:srgbClr val="175E53"/>
                </a:solidFill>
                <a:latin typeface="Calibri"/>
                <a:cs typeface="Calibri"/>
              </a:rPr>
              <a:t>[Note </a:t>
            </a:r>
            <a:r>
              <a:rPr sz="1350" spc="-4" dirty="0">
                <a:solidFill>
                  <a:srgbClr val="175E53"/>
                </a:solidFill>
                <a:latin typeface="Calibri"/>
                <a:cs typeface="Calibri"/>
              </a:rPr>
              <a:t>how </a:t>
            </a:r>
            <a:r>
              <a:rPr sz="1350" dirty="0">
                <a:solidFill>
                  <a:srgbClr val="175E53"/>
                </a:solidFill>
                <a:latin typeface="Calibri"/>
                <a:cs typeface="Calibri"/>
              </a:rPr>
              <a:t>the </a:t>
            </a:r>
            <a:r>
              <a:rPr sz="1350" spc="-4" dirty="0">
                <a:solidFill>
                  <a:srgbClr val="175E53"/>
                </a:solidFill>
                <a:latin typeface="Calibri"/>
                <a:cs typeface="Calibri"/>
              </a:rPr>
              <a:t>linear </a:t>
            </a:r>
            <a:r>
              <a:rPr sz="1350" spc="-11" dirty="0">
                <a:solidFill>
                  <a:srgbClr val="175E53"/>
                </a:solidFill>
                <a:latin typeface="Calibri"/>
                <a:cs typeface="Calibri"/>
              </a:rPr>
              <a:t>layer </a:t>
            </a:r>
            <a:r>
              <a:rPr sz="1350" spc="-4" dirty="0">
                <a:solidFill>
                  <a:srgbClr val="175E53"/>
                </a:solidFill>
                <a:latin typeface="Calibri"/>
                <a:cs typeface="Calibri"/>
              </a:rPr>
              <a:t>hasn’t</a:t>
            </a:r>
            <a:r>
              <a:rPr sz="1350" spc="41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350" spc="-4" dirty="0">
                <a:solidFill>
                  <a:srgbClr val="175E53"/>
                </a:solidFill>
                <a:latin typeface="Calibri"/>
                <a:cs typeface="Calibri"/>
              </a:rPr>
              <a:t>been</a:t>
            </a:r>
            <a:endParaRPr sz="13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350" spc="-8" dirty="0">
                <a:solidFill>
                  <a:srgbClr val="175E53"/>
                </a:solidFill>
                <a:latin typeface="Calibri"/>
                <a:cs typeface="Calibri"/>
              </a:rPr>
              <a:t>pretrained </a:t>
            </a:r>
            <a:r>
              <a:rPr sz="1350" dirty="0">
                <a:solidFill>
                  <a:srgbClr val="175E53"/>
                </a:solidFill>
                <a:latin typeface="Calibri"/>
                <a:cs typeface="Calibri"/>
              </a:rPr>
              <a:t>and </a:t>
            </a:r>
            <a:r>
              <a:rPr sz="1350" spc="-4" dirty="0">
                <a:solidFill>
                  <a:srgbClr val="175E53"/>
                </a:solidFill>
                <a:latin typeface="Calibri"/>
                <a:cs typeface="Calibri"/>
              </a:rPr>
              <a:t>must be </a:t>
            </a:r>
            <a:r>
              <a:rPr sz="1350" dirty="0">
                <a:solidFill>
                  <a:srgbClr val="175E53"/>
                </a:solidFill>
                <a:latin typeface="Calibri"/>
                <a:cs typeface="Calibri"/>
              </a:rPr>
              <a:t>learned </a:t>
            </a:r>
            <a:r>
              <a:rPr sz="1350" spc="-8" dirty="0">
                <a:solidFill>
                  <a:srgbClr val="175E53"/>
                </a:solidFill>
                <a:latin typeface="Calibri"/>
                <a:cs typeface="Calibri"/>
              </a:rPr>
              <a:t>from</a:t>
            </a:r>
            <a:r>
              <a:rPr sz="1350" spc="-4" dirty="0">
                <a:solidFill>
                  <a:srgbClr val="175E53"/>
                </a:solidFill>
                <a:latin typeface="Calibri"/>
                <a:cs typeface="Calibri"/>
              </a:rPr>
              <a:t> </a:t>
            </a:r>
            <a:r>
              <a:rPr sz="1350" spc="-11" dirty="0">
                <a:solidFill>
                  <a:srgbClr val="175E53"/>
                </a:solidFill>
                <a:latin typeface="Calibri"/>
                <a:cs typeface="Calibri"/>
              </a:rPr>
              <a:t>scratch.]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E2DDC53-0F66-4F21-BC11-699A27308278}"/>
              </a:ext>
            </a:extLst>
          </p:cNvPr>
          <p:cNvSpPr txBox="1"/>
          <p:nvPr/>
        </p:nvSpPr>
        <p:spPr>
          <a:xfrm>
            <a:off x="0" y="6581001"/>
            <a:ext cx="930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Hewitt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1340" y="438149"/>
            <a:ext cx="5808569" cy="472980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>
              <a:spcBef>
                <a:spcPts val="88"/>
              </a:spcBef>
            </a:pPr>
            <a:r>
              <a:rPr sz="3000" spc="-163" dirty="0">
                <a:solidFill>
                  <a:srgbClr val="3A87FF"/>
                </a:solidFill>
              </a:rPr>
              <a:t>Representing </a:t>
            </a:r>
            <a:r>
              <a:rPr sz="3000" spc="-128" dirty="0">
                <a:solidFill>
                  <a:srgbClr val="3A87FF"/>
                </a:solidFill>
              </a:rPr>
              <a:t>words </a:t>
            </a:r>
            <a:r>
              <a:rPr sz="3000" spc="-159" dirty="0">
                <a:solidFill>
                  <a:srgbClr val="3A87FF"/>
                </a:solidFill>
              </a:rPr>
              <a:t>by </a:t>
            </a:r>
            <a:r>
              <a:rPr sz="3000" spc="-180" dirty="0">
                <a:solidFill>
                  <a:srgbClr val="3A87FF"/>
                </a:solidFill>
              </a:rPr>
              <a:t>their</a:t>
            </a:r>
            <a:r>
              <a:rPr sz="3000" spc="-449" dirty="0">
                <a:solidFill>
                  <a:srgbClr val="3A87FF"/>
                </a:solidFill>
              </a:rPr>
              <a:t> </a:t>
            </a:r>
            <a:r>
              <a:rPr sz="3000" spc="-185" dirty="0">
                <a:solidFill>
                  <a:srgbClr val="3A87FF"/>
                </a:solidFill>
              </a:rPr>
              <a:t>context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631339" y="1399167"/>
            <a:ext cx="7766797" cy="3066751"/>
          </a:xfrm>
          <a:prstGeom prst="rect">
            <a:avLst/>
          </a:prstGeom>
        </p:spPr>
        <p:txBody>
          <a:bodyPr vert="horz" wrap="square" lIns="0" tIns="24652" rIns="0" bIns="0" rtlCol="0">
            <a:spAutoFit/>
          </a:bodyPr>
          <a:lstStyle/>
          <a:p>
            <a:pPr marL="333393" marR="1364389" lvl="0" indent="-322747" algn="l" defTabSz="806867" rtl="0" eaLnBrk="1" fontAlgn="auto" latinLnBrk="0" hangingPunct="1">
              <a:lnSpc>
                <a:spcPts val="2735"/>
              </a:lnSpc>
              <a:spcBef>
                <a:spcPts val="193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333393" algn="l"/>
                <a:tab pos="333953" algn="l"/>
              </a:tabLst>
              <a:defRPr/>
            </a:pPr>
            <a:r>
              <a:rPr kumimoji="0" sz="2000" b="0" i="0" u="sng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rebuchet MS"/>
                <a:ea typeface="+mn-ea"/>
                <a:cs typeface="Trebuchet MS"/>
              </a:rPr>
              <a:t>Distributional semantics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: </a:t>
            </a:r>
            <a:r>
              <a:rPr kumimoji="0" sz="2000" b="1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 word’s meaning is given  by the words that frequently appear close-by</a:t>
            </a:r>
            <a:endParaRPr kumimoji="0" sz="20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  <a:p>
            <a:pPr marL="764282" marR="0" lvl="1" indent="-323307" algn="l" defTabSz="806867" rtl="0" eaLnBrk="1" fontAlgn="auto" latinLnBrk="0" hangingPunct="1">
              <a:lnSpc>
                <a:spcPct val="100000"/>
              </a:lnSpc>
              <a:spcBef>
                <a:spcPts val="1385"/>
              </a:spcBef>
              <a:spcAft>
                <a:spcPts val="0"/>
              </a:spcAft>
              <a:buClr>
                <a:srgbClr val="3A87FF"/>
              </a:buClr>
              <a:buSzTx/>
              <a:buFont typeface="Arial"/>
              <a:buChar char="•"/>
              <a:tabLst>
                <a:tab pos="763722" algn="l"/>
                <a:tab pos="764282" algn="l"/>
              </a:tabLst>
              <a:defRPr/>
            </a:pPr>
            <a:r>
              <a:rPr kumimoji="0" b="0" i="1" u="none" strike="noStrike" kern="1200" cap="none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“You shall know a word by the company it keeps” </a:t>
            </a:r>
            <a:r>
              <a:rPr kumimoji="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(J. R. Firth 1957)</a:t>
            </a:r>
          </a:p>
          <a:p>
            <a:pPr marL="764282" marR="0" lvl="1" indent="-323307" algn="l" defTabSz="806867" rtl="0" eaLnBrk="1" fontAlgn="auto" latinLnBrk="0" hangingPunct="1">
              <a:lnSpc>
                <a:spcPct val="100000"/>
              </a:lnSpc>
              <a:spcBef>
                <a:spcPts val="1399"/>
              </a:spcBef>
              <a:spcAft>
                <a:spcPts val="0"/>
              </a:spcAft>
              <a:buClr>
                <a:srgbClr val="3A87FF"/>
              </a:buClr>
              <a:buSzTx/>
              <a:buFont typeface="Arial"/>
              <a:buChar char="•"/>
              <a:tabLst>
                <a:tab pos="763722" algn="l"/>
                <a:tab pos="764282" algn="l"/>
              </a:tabLst>
              <a:defRPr/>
            </a:pPr>
            <a:r>
              <a:rPr kumimoji="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One of the most successful ideas of modern statistical NLP!</a:t>
            </a:r>
          </a:p>
          <a:p>
            <a:pPr marL="333393" marR="4483" lvl="0" indent="-322747" algn="l" defTabSz="806867" rtl="0" eaLnBrk="1" fontAlgn="auto" latinLnBrk="0" hangingPunct="1">
              <a:lnSpc>
                <a:spcPts val="2735"/>
              </a:lnSpc>
              <a:spcBef>
                <a:spcPts val="1760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333393" algn="l"/>
                <a:tab pos="333953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When a word </a:t>
            </a:r>
            <a:r>
              <a:rPr kumimoji="0" sz="2000" b="0" i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 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appears in a text, its </a:t>
            </a:r>
            <a:r>
              <a:rPr kumimoji="0" sz="2000" b="1" i="0" u="none" strike="noStrike" kern="1200" cap="none" normalizeH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context 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is the set of words  that appear nearby (within a fixed-size window).</a:t>
            </a:r>
          </a:p>
          <a:p>
            <a:pPr marL="333953" marR="0" lvl="0" indent="-322747" algn="l" defTabSz="806867" rtl="0" eaLnBrk="1" fontAlgn="auto" latinLnBrk="0" hangingPunct="1">
              <a:lnSpc>
                <a:spcPct val="100000"/>
              </a:lnSpc>
              <a:spcBef>
                <a:spcPts val="1579"/>
              </a:spcBef>
              <a:spcAft>
                <a:spcPts val="0"/>
              </a:spcAft>
              <a:buClr>
                <a:srgbClr val="CC0000"/>
              </a:buClr>
              <a:buSzTx/>
              <a:buFont typeface="Arial"/>
              <a:buChar char="•"/>
              <a:tabLst>
                <a:tab pos="333393" algn="l"/>
                <a:tab pos="333953" algn="l"/>
              </a:tabLst>
              <a:defRPr/>
            </a:pP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Use the many contexts of </a:t>
            </a:r>
            <a:r>
              <a:rPr kumimoji="0" sz="2000" b="0" i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 </a:t>
            </a:r>
            <a:r>
              <a:rPr kumimoji="0" sz="2000" b="0" i="0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to build up a representation of </a:t>
            </a:r>
            <a:r>
              <a:rPr kumimoji="0" sz="2000" b="0" i="1" u="none" strike="noStrike" kern="1200" cap="none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</a:t>
            </a:r>
            <a:endParaRPr kumimoji="0" sz="2000" b="0" i="0" u="none" strike="noStrike" kern="1200" cap="none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4587" y="4851206"/>
            <a:ext cx="3320863" cy="810867"/>
          </a:xfrm>
          <a:prstGeom prst="rect">
            <a:avLst/>
          </a:prstGeom>
          <a:solidFill>
            <a:srgbClr val="F1DDF2"/>
          </a:solidFill>
        </p:spPr>
        <p:txBody>
          <a:bodyPr vert="horz" wrap="square" lIns="0" tIns="25213" rIns="0" bIns="0" rtlCol="0">
            <a:spAutoFit/>
          </a:bodyPr>
          <a:lstStyle/>
          <a:p>
            <a:pPr marL="0" marR="36421" lvl="0" indent="0" algn="r" defTabSz="806867" rtl="0" eaLnBrk="1" fontAlgn="auto" latinLnBrk="0" hangingPunct="1">
              <a:lnSpc>
                <a:spcPct val="100000"/>
              </a:lnSpc>
              <a:spcBef>
                <a:spcPts val="1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68" b="0" i="1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…government </a:t>
            </a:r>
            <a:r>
              <a:rPr kumimoji="0" sz="1368" b="0" i="1" u="none" strike="noStrike" kern="120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debt problems </a:t>
            </a:r>
            <a:r>
              <a:rPr kumimoji="0" sz="1368" b="0" i="1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turning</a:t>
            </a:r>
            <a:r>
              <a:rPr kumimoji="0" sz="1368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68" b="0" i="1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into</a:t>
            </a:r>
            <a:endParaRPr kumimoji="0" sz="136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36981" lvl="0" indent="0" algn="r" defTabSz="806867" rtl="0" eaLnBrk="1" fontAlgn="auto" latinLnBrk="0" hangingPunct="1">
              <a:lnSpc>
                <a:spcPct val="100000"/>
              </a:lnSpc>
              <a:spcBef>
                <a:spcPts val="622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68" b="0" i="1" u="none" strike="noStrike" kern="120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…saying </a:t>
            </a:r>
            <a:r>
              <a:rPr kumimoji="0" sz="1368" b="0" i="1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that </a:t>
            </a:r>
            <a:r>
              <a:rPr kumimoji="0" sz="1368" b="0" i="1" u="none" strike="noStrike" kern="120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Europe </a:t>
            </a:r>
            <a:r>
              <a:rPr kumimoji="0" sz="1368" b="0" i="1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needs</a:t>
            </a:r>
            <a:r>
              <a:rPr kumimoji="0" sz="1368" b="0" i="1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unified</a:t>
            </a:r>
            <a:endParaRPr kumimoji="0" sz="136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0" marR="37542" lvl="0" indent="0" algn="r" defTabSz="806867" rtl="0" eaLnBrk="1" fontAlgn="auto" latinLnBrk="0" hangingPunct="1">
              <a:lnSpc>
                <a:spcPct val="100000"/>
              </a:lnSpc>
              <a:spcBef>
                <a:spcPts val="627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68" b="0" i="1" u="none" strike="noStrike" kern="120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…India has </a:t>
            </a:r>
            <a:r>
              <a:rPr kumimoji="0" sz="1368" b="0" i="1" u="none" strike="noStrike" kern="120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just </a:t>
            </a:r>
            <a:r>
              <a:rPr kumimoji="0" sz="1368" b="0" i="1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given</a:t>
            </a:r>
            <a:r>
              <a:rPr kumimoji="0" sz="1368" b="0" i="1" u="none" strike="noStrike" kern="1200" cap="none" spc="-7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68" b="0" i="1" u="none" strike="noStrike" kern="1200" cap="none" spc="-1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its</a:t>
            </a:r>
            <a:endParaRPr kumimoji="0" sz="136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14956" y="4851206"/>
            <a:ext cx="682999" cy="781557"/>
          </a:xfrm>
          <a:prstGeom prst="rect">
            <a:avLst/>
          </a:prstGeom>
          <a:solidFill>
            <a:srgbClr val="BDD7FF"/>
          </a:solidFill>
        </p:spPr>
        <p:txBody>
          <a:bodyPr vert="horz" wrap="square" lIns="0" tIns="22412" rIns="0" bIns="0" rtlCol="0">
            <a:spAutoFit/>
          </a:bodyPr>
          <a:lstStyle/>
          <a:p>
            <a:pPr marL="49869" marR="0" lvl="0" indent="0" algn="l" defTabSz="806867" rtl="0" eaLnBrk="1" fontAlgn="auto" latinLnBrk="0" hangingPunct="1">
              <a:lnSpc>
                <a:spcPct val="100000"/>
              </a:lnSpc>
              <a:spcBef>
                <a:spcPts val="176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68" b="1" i="1" u="none" strike="noStrike" kern="1200" cap="none" spc="-9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banking</a:t>
            </a:r>
            <a:endParaRPr kumimoji="0" sz="136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9869" marR="41464" lvl="0" indent="0" algn="l" defTabSz="806867" rtl="0" eaLnBrk="1" fontAlgn="auto" latinLnBrk="0" hangingPunct="1">
              <a:lnSpc>
                <a:spcPct val="138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68" b="1" i="1" u="none" strike="noStrike" kern="120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ban</a:t>
            </a:r>
            <a:r>
              <a:rPr kumimoji="0" sz="1368" b="1" i="1" u="none" strike="noStrike" kern="1200" cap="none" spc="-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</a:t>
            </a:r>
            <a:r>
              <a:rPr kumimoji="0" sz="1368" b="1" i="1" u="none" strike="noStrike" kern="120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ing </a:t>
            </a:r>
            <a:r>
              <a:rPr kumimoji="0" sz="1368" b="1" i="1" u="none" strike="noStrike" kern="1200" cap="none" spc="-5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68" b="1" i="1" u="none" strike="noStrike" kern="120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ban</a:t>
            </a:r>
            <a:r>
              <a:rPr kumimoji="0" sz="1368" b="1" i="1" u="none" strike="noStrike" kern="1200" cap="none" spc="-8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k</a:t>
            </a:r>
            <a:r>
              <a:rPr kumimoji="0" sz="1368" b="1" i="1" u="none" strike="noStrike" kern="1200" cap="none" spc="-9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</a:t>
            </a:r>
            <a:r>
              <a:rPr kumimoji="0" sz="1368" b="1" i="1" u="none" strike="noStrike" kern="1200" cap="none" spc="-1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ng</a:t>
            </a:r>
            <a:endParaRPr kumimoji="0" sz="136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97652" y="4851206"/>
            <a:ext cx="3553385" cy="784385"/>
          </a:xfrm>
          <a:prstGeom prst="rect">
            <a:avLst/>
          </a:prstGeom>
          <a:solidFill>
            <a:srgbClr val="F1DDF2"/>
          </a:solidFill>
        </p:spPr>
        <p:txBody>
          <a:bodyPr vert="horz" wrap="square" lIns="0" tIns="25213" rIns="0" bIns="0" rtlCol="0">
            <a:spAutoFit/>
          </a:bodyPr>
          <a:lstStyle/>
          <a:p>
            <a:pPr marL="42585" marR="0" lvl="0" indent="0" algn="l" defTabSz="806867" rtl="0" eaLnBrk="1" fontAlgn="auto" latinLnBrk="0" hangingPunct="1">
              <a:lnSpc>
                <a:spcPct val="100000"/>
              </a:lnSpc>
              <a:spcBef>
                <a:spcPts val="1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68" b="0" i="1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crises </a:t>
            </a:r>
            <a:r>
              <a:rPr kumimoji="0" sz="1368" b="0" i="1" u="none" strike="noStrike" kern="120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as </a:t>
            </a:r>
            <a:r>
              <a:rPr kumimoji="0" sz="1368" b="0" i="1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happened </a:t>
            </a:r>
            <a:r>
              <a:rPr kumimoji="0" sz="1368" b="0" i="1" u="none" strike="noStrike" kern="120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</a:t>
            </a:r>
            <a:r>
              <a:rPr kumimoji="0" sz="1368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68" b="0" i="1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2009…</a:t>
            </a:r>
            <a:endParaRPr kumimoji="0" sz="136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  <a:p>
            <a:pPr marL="42585" marR="573772" lvl="0" indent="0" algn="l" defTabSz="806867" rtl="0" eaLnBrk="1" fontAlgn="auto" latinLnBrk="0" hangingPunct="1">
              <a:lnSpc>
                <a:spcPct val="138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368" b="0" i="1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regulation </a:t>
            </a:r>
            <a:r>
              <a:rPr kumimoji="0" sz="1368" b="0" i="1" u="none" strike="noStrike" kern="120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 </a:t>
            </a:r>
            <a:r>
              <a:rPr kumimoji="0" sz="1368" b="0" i="1" u="none" strike="noStrike" kern="120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replace </a:t>
            </a:r>
            <a:r>
              <a:rPr kumimoji="0" sz="1368" b="0" i="1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 </a:t>
            </a:r>
            <a:r>
              <a:rPr kumimoji="0" sz="1368" b="0" i="1" u="none" strike="noStrike" kern="1200" cap="none" spc="-3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hodgepodge…  </a:t>
            </a:r>
            <a:r>
              <a:rPr kumimoji="0" sz="1368" b="0" i="1" u="none" strike="noStrike" kern="120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system </a:t>
            </a:r>
            <a:r>
              <a:rPr kumimoji="0" sz="1368" b="0" i="1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 shot </a:t>
            </a:r>
            <a:r>
              <a:rPr kumimoji="0" sz="1368" b="0" i="1" u="none" strike="noStrike" kern="1200" cap="none" spc="-22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in </a:t>
            </a:r>
            <a:r>
              <a:rPr kumimoji="0" sz="1368" b="0" i="1" u="none" strike="noStrike" kern="1200" cap="none" spc="-26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the</a:t>
            </a:r>
            <a:r>
              <a:rPr kumimoji="0" sz="1368" b="0" i="1" u="none" strike="noStrike" kern="1200" cap="none" spc="-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sz="1368" b="0" i="1" u="none" strike="noStrike" kern="1200" cap="none" spc="-4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arm…</a:t>
            </a:r>
            <a:endParaRPr kumimoji="0" sz="136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49866" y="6141048"/>
            <a:ext cx="3844738" cy="269399"/>
          </a:xfrm>
          <a:prstGeom prst="rect">
            <a:avLst/>
          </a:prstGeom>
        </p:spPr>
        <p:txBody>
          <a:bodyPr vert="horz" wrap="square" lIns="0" tIns="11206" rIns="0" bIns="0" rtlCol="0">
            <a:spAutoFit/>
          </a:bodyPr>
          <a:lstStyle/>
          <a:p>
            <a:pPr marL="11206" marR="0" lvl="0" indent="0" algn="l" defTabSz="806867" rtl="0" eaLnBrk="1" fontAlgn="auto" latinLnBrk="0" hangingPunct="1">
              <a:lnSpc>
                <a:spcPct val="100000"/>
              </a:lnSpc>
              <a:spcBef>
                <a:spcPts val="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677" b="0" i="0" u="none" strike="noStrike" kern="1200" cap="none" spc="-7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These </a:t>
            </a:r>
            <a:r>
              <a:rPr kumimoji="0" sz="1677" b="0" i="0" u="none" strike="noStrike" kern="1200" cap="none" spc="-88" normalizeH="0" baseline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context </a:t>
            </a:r>
            <a:r>
              <a:rPr kumimoji="0" sz="1677" b="0" i="0" u="none" strike="noStrike" kern="1200" cap="none" spc="-44" normalizeH="0" baseline="0" noProof="0" dirty="0">
                <a:ln>
                  <a:noFill/>
                </a:ln>
                <a:solidFill>
                  <a:srgbClr val="BB57BE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words </a:t>
            </a:r>
            <a:r>
              <a:rPr kumimoji="0" sz="1677" b="0" i="0" u="none" strike="noStrike" kern="1200" cap="none" spc="-88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will </a:t>
            </a:r>
            <a:r>
              <a:rPr kumimoji="0" sz="1677" b="0" i="0" u="none" strike="noStrike" kern="1200" cap="none" spc="-7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represent</a:t>
            </a:r>
            <a:r>
              <a:rPr kumimoji="0" sz="1677" b="0" i="0" u="none" strike="noStrike" kern="1200" cap="none" spc="-287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 </a:t>
            </a:r>
            <a:r>
              <a:rPr kumimoji="0" sz="1677" b="1" i="1" u="none" strike="noStrike" kern="1200" cap="none" spc="-79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Trebuchet MS"/>
              </a:rPr>
              <a:t>banking</a:t>
            </a:r>
            <a:endParaRPr kumimoji="0" sz="1677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Trebuchet M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01026" y="5795010"/>
            <a:ext cx="272303" cy="338418"/>
          </a:xfrm>
          <a:custGeom>
            <a:avLst/>
            <a:gdLst/>
            <a:ahLst/>
            <a:cxnLst/>
            <a:rect l="l" t="t" r="r" b="b"/>
            <a:pathLst>
              <a:path w="308610" h="383540">
                <a:moveTo>
                  <a:pt x="91496" y="83101"/>
                </a:moveTo>
                <a:lnTo>
                  <a:pt x="59595" y="108285"/>
                </a:lnTo>
                <a:lnTo>
                  <a:pt x="276656" y="383227"/>
                </a:lnTo>
                <a:lnTo>
                  <a:pt x="308559" y="358046"/>
                </a:lnTo>
                <a:lnTo>
                  <a:pt x="91496" y="83101"/>
                </a:lnTo>
                <a:close/>
              </a:path>
              <a:path w="308610" h="383540">
                <a:moveTo>
                  <a:pt x="0" y="0"/>
                </a:moveTo>
                <a:lnTo>
                  <a:pt x="27698" y="133466"/>
                </a:lnTo>
                <a:lnTo>
                  <a:pt x="59595" y="108285"/>
                </a:lnTo>
                <a:lnTo>
                  <a:pt x="47002" y="92335"/>
                </a:lnTo>
                <a:lnTo>
                  <a:pt x="78905" y="67152"/>
                </a:lnTo>
                <a:lnTo>
                  <a:pt x="111698" y="67152"/>
                </a:lnTo>
                <a:lnTo>
                  <a:pt x="123393" y="57919"/>
                </a:lnTo>
                <a:lnTo>
                  <a:pt x="0" y="0"/>
                </a:lnTo>
                <a:close/>
              </a:path>
              <a:path w="308610" h="383540">
                <a:moveTo>
                  <a:pt x="78905" y="67152"/>
                </a:moveTo>
                <a:lnTo>
                  <a:pt x="47002" y="92335"/>
                </a:lnTo>
                <a:lnTo>
                  <a:pt x="59595" y="108285"/>
                </a:lnTo>
                <a:lnTo>
                  <a:pt x="91496" y="83101"/>
                </a:lnTo>
                <a:lnTo>
                  <a:pt x="78905" y="67152"/>
                </a:lnTo>
                <a:close/>
              </a:path>
              <a:path w="308610" h="383540">
                <a:moveTo>
                  <a:pt x="111698" y="67152"/>
                </a:moveTo>
                <a:lnTo>
                  <a:pt x="78905" y="67152"/>
                </a:lnTo>
                <a:lnTo>
                  <a:pt x="91496" y="83101"/>
                </a:lnTo>
                <a:lnTo>
                  <a:pt x="111698" y="67152"/>
                </a:lnTo>
                <a:close/>
              </a:path>
            </a:pathLst>
          </a:custGeom>
          <a:solidFill>
            <a:srgbClr val="BB57BE"/>
          </a:solid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27636" y="5795010"/>
            <a:ext cx="263899" cy="338418"/>
          </a:xfrm>
          <a:custGeom>
            <a:avLst/>
            <a:gdLst/>
            <a:ahLst/>
            <a:cxnLst/>
            <a:rect l="l" t="t" r="r" b="b"/>
            <a:pathLst>
              <a:path w="299085" h="383540">
                <a:moveTo>
                  <a:pt x="208891" y="84594"/>
                </a:moveTo>
                <a:lnTo>
                  <a:pt x="0" y="358308"/>
                </a:lnTo>
                <a:lnTo>
                  <a:pt x="32308" y="382964"/>
                </a:lnTo>
                <a:lnTo>
                  <a:pt x="241193" y="109244"/>
                </a:lnTo>
                <a:lnTo>
                  <a:pt x="208891" y="84594"/>
                </a:lnTo>
                <a:close/>
              </a:path>
              <a:path w="299085" h="383540">
                <a:moveTo>
                  <a:pt x="285974" y="68439"/>
                </a:moveTo>
                <a:lnTo>
                  <a:pt x="221221" y="68439"/>
                </a:lnTo>
                <a:lnTo>
                  <a:pt x="253517" y="93094"/>
                </a:lnTo>
                <a:lnTo>
                  <a:pt x="241193" y="109244"/>
                </a:lnTo>
                <a:lnTo>
                  <a:pt x="273507" y="133903"/>
                </a:lnTo>
                <a:lnTo>
                  <a:pt x="285974" y="68439"/>
                </a:lnTo>
                <a:close/>
              </a:path>
              <a:path w="299085" h="383540">
                <a:moveTo>
                  <a:pt x="221221" y="68439"/>
                </a:moveTo>
                <a:lnTo>
                  <a:pt x="208891" y="84594"/>
                </a:lnTo>
                <a:lnTo>
                  <a:pt x="241193" y="109244"/>
                </a:lnTo>
                <a:lnTo>
                  <a:pt x="253517" y="93094"/>
                </a:lnTo>
                <a:lnTo>
                  <a:pt x="221221" y="68439"/>
                </a:lnTo>
                <a:close/>
              </a:path>
              <a:path w="299085" h="383540">
                <a:moveTo>
                  <a:pt x="299008" y="0"/>
                </a:moveTo>
                <a:lnTo>
                  <a:pt x="176580" y="59937"/>
                </a:lnTo>
                <a:lnTo>
                  <a:pt x="208891" y="84594"/>
                </a:lnTo>
                <a:lnTo>
                  <a:pt x="221221" y="68439"/>
                </a:lnTo>
                <a:lnTo>
                  <a:pt x="285974" y="68439"/>
                </a:lnTo>
                <a:lnTo>
                  <a:pt x="299008" y="0"/>
                </a:lnTo>
                <a:close/>
              </a:path>
            </a:pathLst>
          </a:custGeom>
          <a:solidFill>
            <a:srgbClr val="BB57BE"/>
          </a:solid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135682" y="499558"/>
            <a:ext cx="1468418" cy="15248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8068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5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36A9600-56B7-4892-8ABF-96961DD419B9}"/>
              </a:ext>
            </a:extLst>
          </p:cNvPr>
          <p:cNvSpPr txBox="1"/>
          <p:nvPr/>
        </p:nvSpPr>
        <p:spPr>
          <a:xfrm>
            <a:off x="0" y="6581001"/>
            <a:ext cx="15039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Christopher Manning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63779" y="1672476"/>
            <a:ext cx="7707154" cy="2493952"/>
          </a:xfrm>
          <a:prstGeom prst="rect">
            <a:avLst/>
          </a:prstGeom>
        </p:spPr>
        <p:txBody>
          <a:bodyPr vert="horz" wrap="square" lIns="0" tIns="61913" rIns="0" bIns="0" rtlCol="0">
            <a:spAutoFit/>
          </a:bodyPr>
          <a:lstStyle/>
          <a:p>
            <a:pPr marL="9525">
              <a:spcBef>
                <a:spcPts val="488"/>
              </a:spcBef>
            </a:pPr>
            <a:r>
              <a:rPr sz="1725" spc="-4" dirty="0">
                <a:latin typeface="Calibri"/>
                <a:cs typeface="Calibri"/>
              </a:rPr>
              <a:t>2018’s GPT </a:t>
            </a:r>
            <a:r>
              <a:rPr sz="1725" dirty="0">
                <a:latin typeface="Calibri"/>
                <a:cs typeface="Calibri"/>
              </a:rPr>
              <a:t>was a </a:t>
            </a:r>
            <a:r>
              <a:rPr sz="1725" spc="-4" dirty="0">
                <a:latin typeface="Calibri"/>
                <a:cs typeface="Calibri"/>
              </a:rPr>
              <a:t>big success in </a:t>
            </a:r>
            <a:r>
              <a:rPr sz="1725" dirty="0">
                <a:latin typeface="Calibri"/>
                <a:cs typeface="Calibri"/>
              </a:rPr>
              <a:t>pretraining a</a:t>
            </a:r>
            <a:r>
              <a:rPr sz="1725" spc="23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decoder!</a:t>
            </a:r>
            <a:endParaRPr sz="1725">
              <a:latin typeface="Calibri"/>
              <a:cs typeface="Calibri"/>
            </a:endParaRPr>
          </a:p>
          <a:p>
            <a:pPr marL="266700" indent="-257175">
              <a:spcBef>
                <a:spcPts val="413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6700" algn="l"/>
              </a:tabLst>
            </a:pPr>
            <a:r>
              <a:rPr sz="1725" spc="-4" dirty="0">
                <a:latin typeface="Calibri"/>
                <a:cs typeface="Calibri"/>
              </a:rPr>
              <a:t>Transformer </a:t>
            </a:r>
            <a:r>
              <a:rPr sz="1725" dirty="0">
                <a:latin typeface="Calibri"/>
                <a:cs typeface="Calibri"/>
              </a:rPr>
              <a:t>decoder </a:t>
            </a:r>
            <a:r>
              <a:rPr sz="1725" spc="-4" dirty="0">
                <a:latin typeface="Calibri"/>
                <a:cs typeface="Calibri"/>
              </a:rPr>
              <a:t>with </a:t>
            </a:r>
            <a:r>
              <a:rPr sz="1725" dirty="0">
                <a:latin typeface="Calibri"/>
                <a:cs typeface="Calibri"/>
              </a:rPr>
              <a:t>12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layers.</a:t>
            </a:r>
            <a:endParaRPr sz="1725">
              <a:latin typeface="Calibri"/>
              <a:cs typeface="Calibri"/>
            </a:endParaRPr>
          </a:p>
          <a:p>
            <a:pPr marL="266700" indent="-257175">
              <a:spcBef>
                <a:spcPts val="416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6700" algn="l"/>
              </a:tabLst>
            </a:pPr>
            <a:r>
              <a:rPr sz="1725" spc="-4" dirty="0">
                <a:latin typeface="Calibri"/>
                <a:cs typeface="Calibri"/>
              </a:rPr>
              <a:t>768-dimensional hidden states, 3072-dimensional </a:t>
            </a:r>
            <a:r>
              <a:rPr sz="1725" dirty="0">
                <a:latin typeface="Calibri"/>
                <a:cs typeface="Calibri"/>
              </a:rPr>
              <a:t>feed-forward </a:t>
            </a:r>
            <a:r>
              <a:rPr sz="1725" spc="-4" dirty="0">
                <a:latin typeface="Calibri"/>
                <a:cs typeface="Calibri"/>
              </a:rPr>
              <a:t>hidden</a:t>
            </a:r>
            <a:r>
              <a:rPr sz="1725" spc="-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layers.</a:t>
            </a:r>
            <a:endParaRPr sz="1725">
              <a:latin typeface="Calibri"/>
              <a:cs typeface="Calibri"/>
            </a:endParaRPr>
          </a:p>
          <a:p>
            <a:pPr marL="266700" indent="-257175">
              <a:spcBef>
                <a:spcPts val="416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6700" algn="l"/>
              </a:tabLst>
            </a:pPr>
            <a:r>
              <a:rPr sz="1725" spc="-4" dirty="0">
                <a:latin typeface="Calibri"/>
                <a:cs typeface="Calibri"/>
              </a:rPr>
              <a:t>Byte-pair </a:t>
            </a:r>
            <a:r>
              <a:rPr sz="1725" dirty="0">
                <a:latin typeface="Calibri"/>
                <a:cs typeface="Calibri"/>
              </a:rPr>
              <a:t>encoding </a:t>
            </a:r>
            <a:r>
              <a:rPr sz="1725" spc="-4" dirty="0">
                <a:latin typeface="Calibri"/>
                <a:cs typeface="Calibri"/>
              </a:rPr>
              <a:t>with 40,000</a:t>
            </a:r>
            <a:r>
              <a:rPr sz="1725" spc="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merges</a:t>
            </a:r>
            <a:endParaRPr sz="1725">
              <a:latin typeface="Calibri"/>
              <a:cs typeface="Calibri"/>
            </a:endParaRPr>
          </a:p>
          <a:p>
            <a:pPr marL="266700" indent="-257175">
              <a:spcBef>
                <a:spcPts val="413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6700" algn="l"/>
              </a:tabLst>
            </a:pPr>
            <a:r>
              <a:rPr sz="1725" spc="-4" dirty="0">
                <a:latin typeface="Calibri"/>
                <a:cs typeface="Calibri"/>
              </a:rPr>
              <a:t>Trained on BooksCorpus: </a:t>
            </a:r>
            <a:r>
              <a:rPr sz="1725" dirty="0">
                <a:latin typeface="Calibri"/>
                <a:cs typeface="Calibri"/>
              </a:rPr>
              <a:t>over </a:t>
            </a:r>
            <a:r>
              <a:rPr sz="1725" spc="-4" dirty="0">
                <a:latin typeface="Calibri"/>
                <a:cs typeface="Calibri"/>
              </a:rPr>
              <a:t>7000 unique</a:t>
            </a:r>
            <a:r>
              <a:rPr sz="1725" spc="19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books.</a:t>
            </a:r>
            <a:endParaRPr sz="1725">
              <a:latin typeface="Calibri"/>
              <a:cs typeface="Calibri"/>
            </a:endParaRPr>
          </a:p>
          <a:p>
            <a:pPr marL="523875" lvl="1" indent="-171926">
              <a:spcBef>
                <a:spcPts val="416"/>
              </a:spcBef>
              <a:buClr>
                <a:srgbClr val="007B92"/>
              </a:buClr>
              <a:buFont typeface="Times New Roman"/>
              <a:buChar char="•"/>
              <a:tabLst>
                <a:tab pos="523875" algn="l"/>
              </a:tabLst>
            </a:pPr>
            <a:r>
              <a:rPr sz="1725" spc="-4" dirty="0">
                <a:latin typeface="Calibri"/>
                <a:cs typeface="Calibri"/>
              </a:rPr>
              <a:t>Contains </a:t>
            </a:r>
            <a:r>
              <a:rPr sz="1725" dirty="0">
                <a:latin typeface="Calibri"/>
                <a:cs typeface="Calibri"/>
              </a:rPr>
              <a:t>long spans of contiguous text, for learning </a:t>
            </a:r>
            <a:r>
              <a:rPr sz="1725" spc="-8" dirty="0">
                <a:latin typeface="Calibri"/>
                <a:cs typeface="Calibri"/>
              </a:rPr>
              <a:t>long-distance</a:t>
            </a:r>
            <a:r>
              <a:rPr sz="1725" spc="9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dependencies.</a:t>
            </a:r>
            <a:endParaRPr sz="1725">
              <a:latin typeface="Calibri"/>
              <a:cs typeface="Calibri"/>
            </a:endParaRPr>
          </a:p>
          <a:p>
            <a:pPr marL="266700" indent="-257175">
              <a:spcBef>
                <a:spcPts val="413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6700" algn="l"/>
              </a:tabLst>
            </a:pPr>
            <a:r>
              <a:rPr sz="1725" dirty="0">
                <a:latin typeface="Calibri"/>
                <a:cs typeface="Calibri"/>
              </a:rPr>
              <a:t>The acronym </a:t>
            </a:r>
            <a:r>
              <a:rPr sz="1725" spc="-4" dirty="0">
                <a:latin typeface="Calibri"/>
                <a:cs typeface="Calibri"/>
              </a:rPr>
              <a:t>“GPT” </a:t>
            </a:r>
            <a:r>
              <a:rPr sz="1725" dirty="0">
                <a:latin typeface="Calibri"/>
                <a:cs typeface="Calibri"/>
              </a:rPr>
              <a:t>never </a:t>
            </a:r>
            <a:r>
              <a:rPr sz="1725" spc="-4" dirty="0">
                <a:latin typeface="Calibri"/>
                <a:cs typeface="Calibri"/>
              </a:rPr>
              <a:t>showed </a:t>
            </a:r>
            <a:r>
              <a:rPr sz="1725" dirty="0">
                <a:latin typeface="Calibri"/>
                <a:cs typeface="Calibri"/>
              </a:rPr>
              <a:t>up </a:t>
            </a:r>
            <a:r>
              <a:rPr sz="1725" spc="-4" dirty="0">
                <a:latin typeface="Calibri"/>
                <a:cs typeface="Calibri"/>
              </a:rPr>
              <a:t>in </a:t>
            </a:r>
            <a:r>
              <a:rPr sz="1725" dirty="0">
                <a:latin typeface="Calibri"/>
                <a:cs typeface="Calibri"/>
              </a:rPr>
              <a:t>the </a:t>
            </a:r>
            <a:r>
              <a:rPr sz="1725" spc="-4" dirty="0">
                <a:latin typeface="Calibri"/>
                <a:cs typeface="Calibri"/>
              </a:rPr>
              <a:t>original </a:t>
            </a:r>
            <a:r>
              <a:rPr sz="1725" dirty="0">
                <a:latin typeface="Calibri"/>
                <a:cs typeface="Calibri"/>
              </a:rPr>
              <a:t>paper; it could </a:t>
            </a:r>
            <a:r>
              <a:rPr sz="1725" spc="-4" dirty="0">
                <a:latin typeface="Calibri"/>
                <a:cs typeface="Calibri"/>
              </a:rPr>
              <a:t>stand</a:t>
            </a:r>
            <a:r>
              <a:rPr sz="1725" spc="45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for</a:t>
            </a:r>
            <a:endParaRPr sz="1725">
              <a:latin typeface="Calibri"/>
              <a:cs typeface="Calibri"/>
            </a:endParaRPr>
          </a:p>
          <a:p>
            <a:pPr marL="266224"/>
            <a:r>
              <a:rPr sz="1725" spc="-4" dirty="0">
                <a:latin typeface="Calibri"/>
                <a:cs typeface="Calibri"/>
              </a:rPr>
              <a:t>“Generative </a:t>
            </a:r>
            <a:r>
              <a:rPr sz="1725" dirty="0">
                <a:latin typeface="Calibri"/>
                <a:cs typeface="Calibri"/>
              </a:rPr>
              <a:t>PreTraining” </a:t>
            </a:r>
            <a:r>
              <a:rPr sz="1725" spc="-4" dirty="0">
                <a:latin typeface="Calibri"/>
                <a:cs typeface="Calibri"/>
              </a:rPr>
              <a:t>or </a:t>
            </a:r>
            <a:r>
              <a:rPr sz="1725" dirty="0">
                <a:latin typeface="Calibri"/>
                <a:cs typeface="Calibri"/>
              </a:rPr>
              <a:t>“Generative Pretrained</a:t>
            </a:r>
            <a:r>
              <a:rPr sz="1725" spc="-11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Transformer”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23569" y="5738165"/>
            <a:ext cx="1376363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solidFill>
                  <a:srgbClr val="175E53"/>
                </a:solidFill>
                <a:latin typeface="Calibri"/>
                <a:cs typeface="Calibri"/>
              </a:rPr>
              <a:t>[</a:t>
            </a:r>
            <a:r>
              <a:rPr sz="135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Devlin et </a:t>
            </a:r>
            <a:r>
              <a:rPr sz="1350" u="sng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al.,</a:t>
            </a:r>
            <a:r>
              <a:rPr sz="1350" u="sng" spc="-3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sz="135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2018</a:t>
            </a:r>
            <a:r>
              <a:rPr sz="1350" spc="-4" dirty="0">
                <a:solidFill>
                  <a:srgbClr val="175E53"/>
                </a:solidFill>
                <a:latin typeface="Calibri"/>
                <a:cs typeface="Calibri"/>
              </a:rPr>
              <a:t>]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AFA12B-95C5-4762-B320-63B46197CDAE}"/>
              </a:ext>
            </a:extLst>
          </p:cNvPr>
          <p:cNvSpPr txBox="1"/>
          <p:nvPr/>
        </p:nvSpPr>
        <p:spPr>
          <a:xfrm>
            <a:off x="0" y="6581001"/>
            <a:ext cx="930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Hewitt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CBD20FFC-EF46-4918-9022-565A80261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984885"/>
          </a:xfrm>
        </p:spPr>
        <p:txBody>
          <a:bodyPr/>
          <a:lstStyle/>
          <a:p>
            <a:r>
              <a:rPr lang="en-US" sz="3200" b="0" dirty="0">
                <a:latin typeface="Calibri"/>
                <a:cs typeface="Calibri"/>
              </a:rPr>
              <a:t>Generative </a:t>
            </a:r>
            <a:r>
              <a:rPr lang="en-US" sz="3200" b="0" spc="-4" dirty="0">
                <a:latin typeface="Calibri"/>
                <a:cs typeface="Calibri"/>
              </a:rPr>
              <a:t>Pretrained Transformer (GPT) </a:t>
            </a:r>
            <a:br>
              <a:rPr lang="en-US" sz="3200" b="0" spc="-4" dirty="0">
                <a:latin typeface="Calibri"/>
                <a:cs typeface="Calibri"/>
              </a:rPr>
            </a:br>
            <a:r>
              <a:rPr lang="en-US" sz="3200" b="0" spc="-4" dirty="0">
                <a:latin typeface="Calibri"/>
                <a:cs typeface="Calibri"/>
              </a:rPr>
              <a:t>[</a:t>
            </a:r>
            <a:r>
              <a:rPr lang="en-US" sz="3200" b="0" u="heavy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Radford </a:t>
            </a:r>
            <a:r>
              <a:rPr lang="en-US" sz="3200" b="0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et al.,</a:t>
            </a:r>
            <a:r>
              <a:rPr lang="en-US" sz="3200" b="0" u="heavy" spc="41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lang="en-US" sz="3200" b="0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2018</a:t>
            </a:r>
            <a:r>
              <a:rPr lang="en-US" sz="3200" b="0" dirty="0">
                <a:latin typeface="Calibri"/>
                <a:cs typeface="Calibri"/>
              </a:rPr>
              <a:t>]</a:t>
            </a:r>
            <a:endParaRPr lang="en-US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63779" y="1724597"/>
            <a:ext cx="7855744" cy="904639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725" spc="-4" dirty="0">
                <a:latin typeface="Calibri"/>
                <a:cs typeface="Calibri"/>
              </a:rPr>
              <a:t>How </a:t>
            </a:r>
            <a:r>
              <a:rPr sz="1725" dirty="0">
                <a:latin typeface="Calibri"/>
                <a:cs typeface="Calibri"/>
              </a:rPr>
              <a:t>do we </a:t>
            </a:r>
            <a:r>
              <a:rPr sz="1725" spc="-4" dirty="0">
                <a:latin typeface="Calibri"/>
                <a:cs typeface="Calibri"/>
              </a:rPr>
              <a:t>format </a:t>
            </a:r>
            <a:r>
              <a:rPr sz="1725" dirty="0">
                <a:latin typeface="Calibri"/>
                <a:cs typeface="Calibri"/>
              </a:rPr>
              <a:t>inputs to </a:t>
            </a:r>
            <a:r>
              <a:rPr sz="1725" spc="-4" dirty="0">
                <a:latin typeface="Calibri"/>
                <a:cs typeface="Calibri"/>
              </a:rPr>
              <a:t>our decoder for </a:t>
            </a:r>
            <a:r>
              <a:rPr sz="1725" b="1" dirty="0">
                <a:latin typeface="Calibri"/>
                <a:cs typeface="Calibri"/>
              </a:rPr>
              <a:t>finetuning</a:t>
            </a:r>
            <a:r>
              <a:rPr sz="1725" b="1" spc="30" dirty="0">
                <a:latin typeface="Calibri"/>
                <a:cs typeface="Calibri"/>
              </a:rPr>
              <a:t> </a:t>
            </a:r>
            <a:r>
              <a:rPr sz="1725" b="1" dirty="0">
                <a:latin typeface="Calibri"/>
                <a:cs typeface="Calibri"/>
              </a:rPr>
              <a:t>tasks?</a:t>
            </a:r>
            <a:endParaRPr sz="1725">
              <a:latin typeface="Calibri"/>
              <a:cs typeface="Calibri"/>
            </a:endParaRPr>
          </a:p>
          <a:p>
            <a:pPr>
              <a:spcBef>
                <a:spcPts val="15"/>
              </a:spcBef>
            </a:pPr>
            <a:endParaRPr sz="2363">
              <a:latin typeface="Calibri"/>
              <a:cs typeface="Calibri"/>
            </a:endParaRPr>
          </a:p>
          <a:p>
            <a:pPr marL="9525"/>
            <a:r>
              <a:rPr sz="1725" b="1" dirty="0">
                <a:latin typeface="Calibri"/>
                <a:cs typeface="Calibri"/>
              </a:rPr>
              <a:t>Natural Language Inference: </a:t>
            </a:r>
            <a:r>
              <a:rPr sz="1725" spc="-4" dirty="0">
                <a:latin typeface="Calibri"/>
                <a:cs typeface="Calibri"/>
              </a:rPr>
              <a:t>Label pairs of sentences </a:t>
            </a:r>
            <a:r>
              <a:rPr sz="1725" dirty="0">
                <a:latin typeface="Calibri"/>
                <a:cs typeface="Calibri"/>
              </a:rPr>
              <a:t>as</a:t>
            </a:r>
            <a:r>
              <a:rPr sz="1725" spc="116" dirty="0">
                <a:latin typeface="Calibri"/>
                <a:cs typeface="Calibri"/>
              </a:rPr>
              <a:t> </a:t>
            </a:r>
            <a:r>
              <a:rPr sz="1725" i="1" spc="-4" dirty="0">
                <a:latin typeface="Calibri"/>
                <a:cs typeface="Calibri"/>
              </a:rPr>
              <a:t>entailing/contradictory/neutral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3779" y="2619166"/>
            <a:ext cx="3539966" cy="644728"/>
          </a:xfrm>
          <a:prstGeom prst="rect">
            <a:avLst/>
          </a:prstGeom>
        </p:spPr>
        <p:txBody>
          <a:bodyPr vert="horz" wrap="square" lIns="0" tIns="61913" rIns="0" bIns="0" rtlCol="0">
            <a:spAutoFit/>
          </a:bodyPr>
          <a:lstStyle/>
          <a:p>
            <a:pPr marL="9525">
              <a:spcBef>
                <a:spcPts val="488"/>
              </a:spcBef>
            </a:pPr>
            <a:r>
              <a:rPr sz="1725" dirty="0">
                <a:solidFill>
                  <a:srgbClr val="007B92"/>
                </a:solidFill>
                <a:latin typeface="Calibri"/>
                <a:cs typeface="Calibri"/>
              </a:rPr>
              <a:t>Premise: </a:t>
            </a:r>
            <a:r>
              <a:rPr sz="1725" i="1" dirty="0">
                <a:solidFill>
                  <a:srgbClr val="007B92"/>
                </a:solidFill>
                <a:latin typeface="Calibri"/>
                <a:cs typeface="Calibri"/>
              </a:rPr>
              <a:t>The man is in the</a:t>
            </a:r>
            <a:r>
              <a:rPr sz="1725" i="1" spc="-15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r>
              <a:rPr sz="1725" i="1" dirty="0">
                <a:solidFill>
                  <a:srgbClr val="007B92"/>
                </a:solidFill>
                <a:latin typeface="Calibri"/>
                <a:cs typeface="Calibri"/>
              </a:rPr>
              <a:t>doorway</a:t>
            </a:r>
            <a:endParaRPr sz="1725">
              <a:latin typeface="Calibri"/>
              <a:cs typeface="Calibri"/>
            </a:endParaRPr>
          </a:p>
          <a:p>
            <a:pPr marL="9525">
              <a:spcBef>
                <a:spcPts val="413"/>
              </a:spcBef>
            </a:pPr>
            <a:r>
              <a:rPr sz="1725" spc="-4" dirty="0">
                <a:solidFill>
                  <a:srgbClr val="007B92"/>
                </a:solidFill>
                <a:latin typeface="Calibri"/>
                <a:cs typeface="Calibri"/>
              </a:rPr>
              <a:t>Hypothesis: </a:t>
            </a:r>
            <a:r>
              <a:rPr sz="1725" i="1" dirty="0">
                <a:solidFill>
                  <a:srgbClr val="007B92"/>
                </a:solidFill>
                <a:latin typeface="Calibri"/>
                <a:cs typeface="Calibri"/>
              </a:rPr>
              <a:t>The </a:t>
            </a:r>
            <a:r>
              <a:rPr sz="1725" i="1" spc="-4" dirty="0">
                <a:solidFill>
                  <a:srgbClr val="007B92"/>
                </a:solidFill>
                <a:latin typeface="Calibri"/>
                <a:cs typeface="Calibri"/>
              </a:rPr>
              <a:t>person </a:t>
            </a:r>
            <a:r>
              <a:rPr sz="1725" i="1" dirty="0">
                <a:solidFill>
                  <a:srgbClr val="007B92"/>
                </a:solidFill>
                <a:latin typeface="Calibri"/>
                <a:cs typeface="Calibri"/>
              </a:rPr>
              <a:t>is near the </a:t>
            </a:r>
            <a:r>
              <a:rPr sz="1725" i="1" spc="-4" dirty="0">
                <a:solidFill>
                  <a:srgbClr val="007B92"/>
                </a:solidFill>
                <a:latin typeface="Calibri"/>
                <a:cs typeface="Calibri"/>
              </a:rPr>
              <a:t>door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3779" y="3565760"/>
            <a:ext cx="7716679" cy="1902893"/>
          </a:xfrm>
          <a:prstGeom prst="rect">
            <a:avLst/>
          </a:prstGeom>
        </p:spPr>
        <p:txBody>
          <a:bodyPr vert="horz" wrap="square" lIns="0" tIns="61913" rIns="0" bIns="0" rtlCol="0">
            <a:spAutoFit/>
          </a:bodyPr>
          <a:lstStyle/>
          <a:p>
            <a:pPr marL="9525">
              <a:spcBef>
                <a:spcPts val="488"/>
              </a:spcBef>
            </a:pPr>
            <a:r>
              <a:rPr sz="1725" dirty="0">
                <a:latin typeface="Calibri"/>
                <a:cs typeface="Calibri"/>
              </a:rPr>
              <a:t>Radford et al., </a:t>
            </a:r>
            <a:r>
              <a:rPr sz="1725" spc="-4" dirty="0">
                <a:latin typeface="Calibri"/>
                <a:cs typeface="Calibri"/>
              </a:rPr>
              <a:t>2018 </a:t>
            </a:r>
            <a:r>
              <a:rPr sz="1725" dirty="0">
                <a:latin typeface="Calibri"/>
                <a:cs typeface="Calibri"/>
              </a:rPr>
              <a:t>evaluate </a:t>
            </a:r>
            <a:r>
              <a:rPr sz="1725" spc="-4" dirty="0">
                <a:latin typeface="Calibri"/>
                <a:cs typeface="Calibri"/>
              </a:rPr>
              <a:t>on natural </a:t>
            </a:r>
            <a:r>
              <a:rPr sz="1725" dirty="0">
                <a:latin typeface="Calibri"/>
                <a:cs typeface="Calibri"/>
              </a:rPr>
              <a:t>language</a:t>
            </a:r>
            <a:r>
              <a:rPr sz="1725" spc="-4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inference.</a:t>
            </a:r>
            <a:endParaRPr sz="1725">
              <a:latin typeface="Calibri"/>
              <a:cs typeface="Calibri"/>
            </a:endParaRPr>
          </a:p>
          <a:p>
            <a:pPr marL="9525">
              <a:spcBef>
                <a:spcPts val="413"/>
              </a:spcBef>
            </a:pPr>
            <a:r>
              <a:rPr sz="1725" dirty="0">
                <a:latin typeface="Calibri"/>
                <a:cs typeface="Calibri"/>
              </a:rPr>
              <a:t>Here’s roughly </a:t>
            </a:r>
            <a:r>
              <a:rPr sz="1725" spc="-4" dirty="0">
                <a:latin typeface="Calibri"/>
                <a:cs typeface="Calibri"/>
              </a:rPr>
              <a:t>how </a:t>
            </a:r>
            <a:r>
              <a:rPr sz="1725" dirty="0">
                <a:latin typeface="Calibri"/>
                <a:cs typeface="Calibri"/>
              </a:rPr>
              <a:t>the input was </a:t>
            </a:r>
            <a:r>
              <a:rPr sz="1725" spc="-4" dirty="0">
                <a:latin typeface="Calibri"/>
                <a:cs typeface="Calibri"/>
              </a:rPr>
              <a:t>formatted, </a:t>
            </a:r>
            <a:r>
              <a:rPr sz="1725" dirty="0">
                <a:latin typeface="Calibri"/>
                <a:cs typeface="Calibri"/>
              </a:rPr>
              <a:t>as a </a:t>
            </a:r>
            <a:r>
              <a:rPr sz="1725" spc="-4" dirty="0">
                <a:latin typeface="Calibri"/>
                <a:cs typeface="Calibri"/>
              </a:rPr>
              <a:t>sequence of </a:t>
            </a:r>
            <a:r>
              <a:rPr sz="1725" dirty="0">
                <a:latin typeface="Calibri"/>
                <a:cs typeface="Calibri"/>
              </a:rPr>
              <a:t>tokens </a:t>
            </a:r>
            <a:r>
              <a:rPr sz="1725" spc="-4" dirty="0">
                <a:latin typeface="Calibri"/>
                <a:cs typeface="Calibri"/>
              </a:rPr>
              <a:t>for </a:t>
            </a:r>
            <a:r>
              <a:rPr sz="1725" dirty="0">
                <a:latin typeface="Calibri"/>
                <a:cs typeface="Calibri"/>
              </a:rPr>
              <a:t>the</a:t>
            </a:r>
            <a:r>
              <a:rPr sz="1725" spc="101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decoder.</a:t>
            </a:r>
            <a:endParaRPr sz="1725">
              <a:latin typeface="Calibri"/>
              <a:cs typeface="Calibri"/>
            </a:endParaRPr>
          </a:p>
          <a:p>
            <a:pPr>
              <a:spcBef>
                <a:spcPts val="15"/>
              </a:spcBef>
            </a:pPr>
            <a:endParaRPr sz="2363">
              <a:latin typeface="Calibri"/>
              <a:cs typeface="Calibri"/>
            </a:endParaRPr>
          </a:p>
          <a:p>
            <a:pPr marL="9525"/>
            <a:r>
              <a:rPr sz="1725" dirty="0">
                <a:latin typeface="Calibri"/>
                <a:cs typeface="Calibri"/>
              </a:rPr>
              <a:t>[START] </a:t>
            </a:r>
            <a:r>
              <a:rPr sz="1725" i="1" dirty="0">
                <a:solidFill>
                  <a:srgbClr val="007B92"/>
                </a:solidFill>
                <a:latin typeface="Calibri"/>
                <a:cs typeface="Calibri"/>
              </a:rPr>
              <a:t>The man is </a:t>
            </a:r>
            <a:r>
              <a:rPr sz="1725" i="1" spc="-4" dirty="0">
                <a:solidFill>
                  <a:srgbClr val="007B92"/>
                </a:solidFill>
                <a:latin typeface="Calibri"/>
                <a:cs typeface="Calibri"/>
              </a:rPr>
              <a:t>in </a:t>
            </a:r>
            <a:r>
              <a:rPr sz="1725" i="1" dirty="0">
                <a:solidFill>
                  <a:srgbClr val="007B92"/>
                </a:solidFill>
                <a:latin typeface="Calibri"/>
                <a:cs typeface="Calibri"/>
              </a:rPr>
              <a:t>the doorway </a:t>
            </a:r>
            <a:r>
              <a:rPr sz="1725" dirty="0">
                <a:latin typeface="Calibri"/>
                <a:cs typeface="Calibri"/>
              </a:rPr>
              <a:t>[DELIM] </a:t>
            </a:r>
            <a:r>
              <a:rPr sz="1725" i="1" dirty="0">
                <a:solidFill>
                  <a:srgbClr val="007B92"/>
                </a:solidFill>
                <a:latin typeface="Calibri"/>
                <a:cs typeface="Calibri"/>
              </a:rPr>
              <a:t>The </a:t>
            </a:r>
            <a:r>
              <a:rPr sz="1725" i="1" spc="-4" dirty="0">
                <a:solidFill>
                  <a:srgbClr val="007B92"/>
                </a:solidFill>
                <a:latin typeface="Calibri"/>
                <a:cs typeface="Calibri"/>
              </a:rPr>
              <a:t>person </a:t>
            </a:r>
            <a:r>
              <a:rPr sz="1725" i="1" dirty="0">
                <a:solidFill>
                  <a:srgbClr val="007B92"/>
                </a:solidFill>
                <a:latin typeface="Calibri"/>
                <a:cs typeface="Calibri"/>
              </a:rPr>
              <a:t>is </a:t>
            </a:r>
            <a:r>
              <a:rPr sz="1725" i="1" spc="-4" dirty="0">
                <a:solidFill>
                  <a:srgbClr val="007B92"/>
                </a:solidFill>
                <a:latin typeface="Calibri"/>
                <a:cs typeface="Calibri"/>
              </a:rPr>
              <a:t>near the </a:t>
            </a:r>
            <a:r>
              <a:rPr sz="1725" i="1" dirty="0">
                <a:solidFill>
                  <a:srgbClr val="007B92"/>
                </a:solidFill>
                <a:latin typeface="Calibri"/>
                <a:cs typeface="Calibri"/>
              </a:rPr>
              <a:t>door</a:t>
            </a:r>
            <a:r>
              <a:rPr sz="1725" i="1" spc="-30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[EXTRACT]</a:t>
            </a:r>
            <a:endParaRPr sz="1725">
              <a:latin typeface="Calibri"/>
              <a:cs typeface="Calibri"/>
            </a:endParaRPr>
          </a:p>
          <a:p>
            <a:pPr>
              <a:spcBef>
                <a:spcPts val="15"/>
              </a:spcBef>
            </a:pPr>
            <a:endParaRPr sz="2363">
              <a:latin typeface="Calibri"/>
              <a:cs typeface="Calibri"/>
            </a:endParaRPr>
          </a:p>
          <a:p>
            <a:pPr marL="9525"/>
            <a:r>
              <a:rPr sz="1725" dirty="0">
                <a:latin typeface="Calibri"/>
                <a:cs typeface="Calibri"/>
              </a:rPr>
              <a:t>The linear classifier is applied </a:t>
            </a:r>
            <a:r>
              <a:rPr sz="1725" spc="-4" dirty="0">
                <a:latin typeface="Calibri"/>
                <a:cs typeface="Calibri"/>
              </a:rPr>
              <a:t>to </a:t>
            </a:r>
            <a:r>
              <a:rPr sz="1725" dirty="0">
                <a:latin typeface="Calibri"/>
                <a:cs typeface="Calibri"/>
              </a:rPr>
              <a:t>the </a:t>
            </a:r>
            <a:r>
              <a:rPr sz="1725" spc="-4" dirty="0">
                <a:latin typeface="Calibri"/>
                <a:cs typeface="Calibri"/>
              </a:rPr>
              <a:t>representation of the [EXTRACT]</a:t>
            </a:r>
            <a:r>
              <a:rPr sz="1725" spc="19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token.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999357" y="2777490"/>
            <a:ext cx="228600" cy="400050"/>
          </a:xfrm>
          <a:custGeom>
            <a:avLst/>
            <a:gdLst/>
            <a:ahLst/>
            <a:cxnLst/>
            <a:rect l="l" t="t" r="r" b="b"/>
            <a:pathLst>
              <a:path w="304800" h="533400">
                <a:moveTo>
                  <a:pt x="0" y="0"/>
                </a:moveTo>
                <a:lnTo>
                  <a:pt x="59334" y="2004"/>
                </a:lnTo>
                <a:lnTo>
                  <a:pt x="107775" y="7461"/>
                </a:lnTo>
                <a:lnTo>
                  <a:pt x="140428" y="15537"/>
                </a:lnTo>
                <a:lnTo>
                  <a:pt x="152400" y="25400"/>
                </a:lnTo>
                <a:lnTo>
                  <a:pt x="152400" y="241300"/>
                </a:lnTo>
                <a:lnTo>
                  <a:pt x="164371" y="251162"/>
                </a:lnTo>
                <a:lnTo>
                  <a:pt x="197024" y="259238"/>
                </a:lnTo>
                <a:lnTo>
                  <a:pt x="245465" y="264695"/>
                </a:lnTo>
                <a:lnTo>
                  <a:pt x="304800" y="266700"/>
                </a:lnTo>
                <a:lnTo>
                  <a:pt x="245465" y="268704"/>
                </a:lnTo>
                <a:lnTo>
                  <a:pt x="197024" y="274161"/>
                </a:lnTo>
                <a:lnTo>
                  <a:pt x="164371" y="282237"/>
                </a:lnTo>
                <a:lnTo>
                  <a:pt x="152400" y="292100"/>
                </a:lnTo>
                <a:lnTo>
                  <a:pt x="152400" y="508000"/>
                </a:lnTo>
                <a:lnTo>
                  <a:pt x="140428" y="517862"/>
                </a:lnTo>
                <a:lnTo>
                  <a:pt x="107775" y="525938"/>
                </a:lnTo>
                <a:lnTo>
                  <a:pt x="59334" y="531395"/>
                </a:lnTo>
                <a:lnTo>
                  <a:pt x="0" y="5334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7" name="object 7"/>
          <p:cNvSpPr txBox="1"/>
          <p:nvPr/>
        </p:nvSpPr>
        <p:spPr>
          <a:xfrm>
            <a:off x="4344639" y="2810733"/>
            <a:ext cx="1016794" cy="27555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725" b="1" spc="-8" dirty="0">
                <a:solidFill>
                  <a:srgbClr val="007B92"/>
                </a:solidFill>
                <a:latin typeface="Calibri"/>
                <a:cs typeface="Calibri"/>
              </a:rPr>
              <a:t>entailment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CED99C53-F819-43B4-B8B9-8F92AE7D8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984885"/>
          </a:xfrm>
        </p:spPr>
        <p:txBody>
          <a:bodyPr/>
          <a:lstStyle/>
          <a:p>
            <a:r>
              <a:rPr lang="en-US" sz="3200" b="0" dirty="0">
                <a:latin typeface="Calibri"/>
                <a:cs typeface="Calibri"/>
              </a:rPr>
              <a:t>Generative </a:t>
            </a:r>
            <a:r>
              <a:rPr lang="en-US" sz="3200" b="0" spc="-4" dirty="0">
                <a:latin typeface="Calibri"/>
                <a:cs typeface="Calibri"/>
              </a:rPr>
              <a:t>Pretrained Transformer (GPT) </a:t>
            </a:r>
            <a:br>
              <a:rPr lang="en-US" sz="3200" b="0" spc="-4" dirty="0">
                <a:latin typeface="Calibri"/>
                <a:cs typeface="Calibri"/>
              </a:rPr>
            </a:br>
            <a:r>
              <a:rPr lang="en-US" sz="3200" b="0" spc="-4" dirty="0">
                <a:latin typeface="Calibri"/>
                <a:cs typeface="Calibri"/>
              </a:rPr>
              <a:t>[</a:t>
            </a:r>
            <a:r>
              <a:rPr lang="en-US" sz="3200" b="0" u="heavy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Radford </a:t>
            </a:r>
            <a:r>
              <a:rPr lang="en-US" sz="3200" b="0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et al.,</a:t>
            </a:r>
            <a:r>
              <a:rPr lang="en-US" sz="3200" b="0" u="heavy" spc="41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 </a:t>
            </a:r>
            <a:r>
              <a:rPr lang="en-US" sz="3200" b="0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2018</a:t>
            </a:r>
            <a:r>
              <a:rPr lang="en-US" sz="3200" b="0" dirty="0">
                <a:latin typeface="Calibri"/>
                <a:cs typeface="Calibri"/>
              </a:rPr>
              <a:t>]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94F973D-7090-4958-BC0F-36D5F2EFB4B6}"/>
              </a:ext>
            </a:extLst>
          </p:cNvPr>
          <p:cNvSpPr txBox="1"/>
          <p:nvPr/>
        </p:nvSpPr>
        <p:spPr>
          <a:xfrm>
            <a:off x="0" y="6581001"/>
            <a:ext cx="930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Hewitt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63779" y="1724597"/>
            <a:ext cx="5320188" cy="27555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725" dirty="0">
                <a:latin typeface="Calibri"/>
                <a:cs typeface="Calibri"/>
              </a:rPr>
              <a:t>GPT results </a:t>
            </a:r>
            <a:r>
              <a:rPr sz="1725" spc="-4" dirty="0">
                <a:latin typeface="Calibri"/>
                <a:cs typeface="Calibri"/>
              </a:rPr>
              <a:t>on </a:t>
            </a:r>
            <a:r>
              <a:rPr sz="1725" dirty="0">
                <a:latin typeface="Calibri"/>
                <a:cs typeface="Calibri"/>
              </a:rPr>
              <a:t>various </a:t>
            </a:r>
            <a:r>
              <a:rPr sz="1725" i="1" dirty="0">
                <a:latin typeface="Calibri"/>
                <a:cs typeface="Calibri"/>
              </a:rPr>
              <a:t>natural language inference</a:t>
            </a:r>
            <a:r>
              <a:rPr sz="1725" i="1" spc="-30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datasets.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1668" y="2508223"/>
            <a:ext cx="7834274" cy="2200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140A836-82BC-4B18-9136-B373D5490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984885"/>
          </a:xfrm>
        </p:spPr>
        <p:txBody>
          <a:bodyPr/>
          <a:lstStyle/>
          <a:p>
            <a:r>
              <a:rPr lang="en-US" sz="3200" b="0" dirty="0">
                <a:latin typeface="Calibri"/>
                <a:cs typeface="Calibri"/>
              </a:rPr>
              <a:t>Generative </a:t>
            </a:r>
            <a:r>
              <a:rPr lang="en-US" sz="3200" b="0" spc="-4" dirty="0">
                <a:latin typeface="Calibri"/>
                <a:cs typeface="Calibri"/>
              </a:rPr>
              <a:t>Pretrained Transformer (GPT) </a:t>
            </a:r>
            <a:br>
              <a:rPr lang="en-US" sz="3200" b="0" spc="-4" dirty="0">
                <a:latin typeface="Calibri"/>
                <a:cs typeface="Calibri"/>
              </a:rPr>
            </a:br>
            <a:r>
              <a:rPr lang="en-US" sz="3200" b="0" spc="-4" dirty="0">
                <a:latin typeface="Calibri"/>
                <a:cs typeface="Calibri"/>
              </a:rPr>
              <a:t>[</a:t>
            </a:r>
            <a:r>
              <a:rPr lang="en-US" sz="3200" b="0" u="heavy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Radford </a:t>
            </a:r>
            <a:r>
              <a:rPr lang="en-US" sz="3200" b="0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et al.,</a:t>
            </a:r>
            <a:r>
              <a:rPr lang="en-US" sz="3200" b="0" u="heavy" spc="41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lang="en-US" sz="3200" b="0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2018</a:t>
            </a:r>
            <a:r>
              <a:rPr lang="en-US" sz="3200" b="0" dirty="0">
                <a:latin typeface="Calibri"/>
                <a:cs typeface="Calibri"/>
              </a:rPr>
              <a:t>]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0FACB90-FC58-41BD-8163-5EDE33C17CB4}"/>
              </a:ext>
            </a:extLst>
          </p:cNvPr>
          <p:cNvSpPr txBox="1"/>
          <p:nvPr/>
        </p:nvSpPr>
        <p:spPr>
          <a:xfrm>
            <a:off x="0" y="6581001"/>
            <a:ext cx="930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Hewitt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3779" y="1615326"/>
            <a:ext cx="8325326" cy="897522"/>
          </a:xfrm>
          <a:prstGeom prst="rect">
            <a:avLst/>
          </a:prstGeom>
        </p:spPr>
        <p:txBody>
          <a:bodyPr vert="horz" wrap="square" lIns="0" tIns="35719" rIns="0" bIns="0" rtlCol="0">
            <a:spAutoFit/>
          </a:bodyPr>
          <a:lstStyle/>
          <a:p>
            <a:pPr marL="9525" marR="3810">
              <a:lnSpc>
                <a:spcPct val="110000"/>
              </a:lnSpc>
              <a:spcBef>
                <a:spcPts val="281"/>
              </a:spcBef>
            </a:pPr>
            <a:r>
              <a:rPr sz="1725" dirty="0">
                <a:latin typeface="Calibri"/>
                <a:cs typeface="Calibri"/>
              </a:rPr>
              <a:t>We mentioned </a:t>
            </a:r>
            <a:r>
              <a:rPr sz="1725" spc="-4" dirty="0">
                <a:latin typeface="Calibri"/>
                <a:cs typeface="Calibri"/>
              </a:rPr>
              <a:t>how </a:t>
            </a:r>
            <a:r>
              <a:rPr sz="1725" dirty="0">
                <a:latin typeface="Calibri"/>
                <a:cs typeface="Calibri"/>
              </a:rPr>
              <a:t>pretrained </a:t>
            </a:r>
            <a:r>
              <a:rPr sz="1725" spc="-4" dirty="0">
                <a:latin typeface="Calibri"/>
                <a:cs typeface="Calibri"/>
              </a:rPr>
              <a:t>decoders can be used </a:t>
            </a:r>
            <a:r>
              <a:rPr sz="1725" b="1" dirty="0">
                <a:latin typeface="Calibri"/>
                <a:cs typeface="Calibri"/>
              </a:rPr>
              <a:t>in their capacities as language </a:t>
            </a:r>
            <a:r>
              <a:rPr sz="1725" b="1" spc="-4" dirty="0">
                <a:latin typeface="Calibri"/>
                <a:cs typeface="Calibri"/>
              </a:rPr>
              <a:t>models.  GPT-2, </a:t>
            </a:r>
            <a:r>
              <a:rPr sz="1725" dirty="0">
                <a:latin typeface="Calibri"/>
                <a:cs typeface="Calibri"/>
              </a:rPr>
              <a:t>a </a:t>
            </a:r>
            <a:r>
              <a:rPr sz="1725" spc="-4" dirty="0">
                <a:latin typeface="Calibri"/>
                <a:cs typeface="Calibri"/>
              </a:rPr>
              <a:t>larger </a:t>
            </a:r>
            <a:r>
              <a:rPr sz="1725" dirty="0">
                <a:latin typeface="Calibri"/>
                <a:cs typeface="Calibri"/>
              </a:rPr>
              <a:t>version </a:t>
            </a:r>
            <a:r>
              <a:rPr sz="1725" spc="-4" dirty="0">
                <a:latin typeface="Calibri"/>
                <a:cs typeface="Calibri"/>
              </a:rPr>
              <a:t>of </a:t>
            </a:r>
            <a:r>
              <a:rPr sz="1725" dirty="0">
                <a:latin typeface="Calibri"/>
                <a:cs typeface="Calibri"/>
              </a:rPr>
              <a:t>GPT trained </a:t>
            </a:r>
            <a:r>
              <a:rPr sz="1725" spc="-4" dirty="0">
                <a:latin typeface="Calibri"/>
                <a:cs typeface="Calibri"/>
              </a:rPr>
              <a:t>on more data, was </a:t>
            </a:r>
            <a:r>
              <a:rPr sz="1725" dirty="0">
                <a:latin typeface="Calibri"/>
                <a:cs typeface="Calibri"/>
              </a:rPr>
              <a:t>shown to </a:t>
            </a:r>
            <a:r>
              <a:rPr sz="1725" spc="-4" dirty="0">
                <a:latin typeface="Calibri"/>
                <a:cs typeface="Calibri"/>
              </a:rPr>
              <a:t>produce </a:t>
            </a:r>
            <a:r>
              <a:rPr sz="1725" dirty="0">
                <a:latin typeface="Calibri"/>
                <a:cs typeface="Calibri"/>
              </a:rPr>
              <a:t>relatively  </a:t>
            </a:r>
            <a:r>
              <a:rPr sz="1725" spc="-4" dirty="0">
                <a:latin typeface="Calibri"/>
                <a:cs typeface="Calibri"/>
              </a:rPr>
              <a:t>convincing samples </a:t>
            </a:r>
            <a:r>
              <a:rPr sz="1725" dirty="0">
                <a:latin typeface="Calibri"/>
                <a:cs typeface="Calibri"/>
              </a:rPr>
              <a:t>of </a:t>
            </a:r>
            <a:r>
              <a:rPr sz="1725" spc="-4" dirty="0">
                <a:latin typeface="Calibri"/>
                <a:cs typeface="Calibri"/>
              </a:rPr>
              <a:t>natural</a:t>
            </a:r>
            <a:r>
              <a:rPr sz="1725" spc="-19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language.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35881" y="2674136"/>
            <a:ext cx="6416131" cy="28694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9B80E2-EFC1-42F2-B9BD-2FAE2BE470AE}"/>
              </a:ext>
            </a:extLst>
          </p:cNvPr>
          <p:cNvSpPr txBox="1"/>
          <p:nvPr/>
        </p:nvSpPr>
        <p:spPr>
          <a:xfrm>
            <a:off x="0" y="6581001"/>
            <a:ext cx="930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Hewitt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4575ABB-5DE7-4BC7-9855-F71F11F90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984885"/>
          </a:xfrm>
        </p:spPr>
        <p:txBody>
          <a:bodyPr/>
          <a:lstStyle/>
          <a:p>
            <a:r>
              <a:rPr lang="en-US" sz="3200" b="0" dirty="0">
                <a:latin typeface="Calibri"/>
                <a:cs typeface="Calibri"/>
              </a:rPr>
              <a:t>Increasingly convincing generations </a:t>
            </a:r>
            <a:r>
              <a:rPr lang="en-US" sz="3200" b="0" spc="-4" dirty="0">
                <a:latin typeface="Calibri"/>
                <a:cs typeface="Calibri"/>
              </a:rPr>
              <a:t>(GPT2) [</a:t>
            </a:r>
            <a:r>
              <a:rPr lang="en-US" sz="3200" b="0" u="heavy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Radford </a:t>
            </a:r>
            <a:r>
              <a:rPr lang="en-US" sz="3200" b="0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et al.,</a:t>
            </a:r>
            <a:r>
              <a:rPr lang="en-US" sz="3200" b="0" u="heavy" spc="41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lang="en-US" sz="3200" b="0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2018</a:t>
            </a:r>
            <a:r>
              <a:rPr lang="en-US" sz="3200" b="0" dirty="0">
                <a:latin typeface="Calibri"/>
                <a:cs typeface="Calibri"/>
              </a:rPr>
              <a:t>]</a:t>
            </a:r>
            <a:endParaRPr lang="en-US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63779" y="1724597"/>
            <a:ext cx="7431881" cy="121017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725" dirty="0">
                <a:latin typeface="Calibri"/>
                <a:cs typeface="Calibri"/>
              </a:rPr>
              <a:t>Let’s take a look at the assumptions we’ve made about a language’s</a:t>
            </a:r>
            <a:r>
              <a:rPr sz="1725" spc="19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vocabulary.</a:t>
            </a:r>
            <a:endParaRPr sz="1725">
              <a:latin typeface="Calibri"/>
              <a:cs typeface="Calibri"/>
            </a:endParaRPr>
          </a:p>
          <a:p>
            <a:pPr>
              <a:spcBef>
                <a:spcPts val="15"/>
              </a:spcBef>
            </a:pPr>
            <a:endParaRPr sz="1950">
              <a:latin typeface="Calibri"/>
              <a:cs typeface="Calibri"/>
            </a:endParaRPr>
          </a:p>
          <a:p>
            <a:pPr marL="9525" marR="3810">
              <a:lnSpc>
                <a:spcPct val="124300"/>
              </a:lnSpc>
            </a:pPr>
            <a:r>
              <a:rPr sz="1725" dirty="0">
                <a:latin typeface="Calibri"/>
                <a:cs typeface="Calibri"/>
              </a:rPr>
              <a:t>We assume a </a:t>
            </a:r>
            <a:r>
              <a:rPr sz="1725" spc="-4" dirty="0">
                <a:latin typeface="Calibri"/>
                <a:cs typeface="Calibri"/>
              </a:rPr>
              <a:t>fixed </a:t>
            </a:r>
            <a:r>
              <a:rPr sz="1725" dirty="0">
                <a:latin typeface="Calibri"/>
                <a:cs typeface="Calibri"/>
              </a:rPr>
              <a:t>vocab </a:t>
            </a:r>
            <a:r>
              <a:rPr sz="1725" spc="-4" dirty="0">
                <a:latin typeface="Calibri"/>
                <a:cs typeface="Calibri"/>
              </a:rPr>
              <a:t>of </a:t>
            </a:r>
            <a:r>
              <a:rPr sz="1725" dirty="0">
                <a:latin typeface="Calibri"/>
                <a:cs typeface="Calibri"/>
              </a:rPr>
              <a:t>tens </a:t>
            </a:r>
            <a:r>
              <a:rPr sz="1725" spc="-4" dirty="0">
                <a:latin typeface="Calibri"/>
                <a:cs typeface="Calibri"/>
              </a:rPr>
              <a:t>of </a:t>
            </a:r>
            <a:r>
              <a:rPr sz="1725" dirty="0">
                <a:latin typeface="Calibri"/>
                <a:cs typeface="Calibri"/>
              </a:rPr>
              <a:t>thousands </a:t>
            </a:r>
            <a:r>
              <a:rPr sz="1725" spc="-4" dirty="0">
                <a:latin typeface="Calibri"/>
                <a:cs typeface="Calibri"/>
              </a:rPr>
              <a:t>of </a:t>
            </a:r>
            <a:r>
              <a:rPr sz="1725" dirty="0">
                <a:latin typeface="Calibri"/>
                <a:cs typeface="Calibri"/>
              </a:rPr>
              <a:t>words, </a:t>
            </a:r>
            <a:r>
              <a:rPr sz="1725" spc="-4" dirty="0">
                <a:latin typeface="Calibri"/>
                <a:cs typeface="Calibri"/>
              </a:rPr>
              <a:t>built </a:t>
            </a:r>
            <a:r>
              <a:rPr sz="1725" dirty="0">
                <a:latin typeface="Calibri"/>
                <a:cs typeface="Calibri"/>
              </a:rPr>
              <a:t>from </a:t>
            </a:r>
            <a:r>
              <a:rPr sz="1725" spc="-4" dirty="0">
                <a:latin typeface="Calibri"/>
                <a:cs typeface="Calibri"/>
              </a:rPr>
              <a:t>the </a:t>
            </a:r>
            <a:r>
              <a:rPr sz="1725" dirty="0">
                <a:latin typeface="Calibri"/>
                <a:cs typeface="Calibri"/>
              </a:rPr>
              <a:t>training </a:t>
            </a:r>
            <a:r>
              <a:rPr sz="1725" spc="-4" dirty="0">
                <a:latin typeface="Calibri"/>
                <a:cs typeface="Calibri"/>
              </a:rPr>
              <a:t>set.  All </a:t>
            </a:r>
            <a:r>
              <a:rPr sz="1725" i="1" dirty="0">
                <a:latin typeface="Calibri"/>
                <a:cs typeface="Calibri"/>
              </a:rPr>
              <a:t>novel </a:t>
            </a:r>
            <a:r>
              <a:rPr sz="1725" dirty="0">
                <a:latin typeface="Calibri"/>
                <a:cs typeface="Calibri"/>
              </a:rPr>
              <a:t>words seen at test </a:t>
            </a:r>
            <a:r>
              <a:rPr sz="1725" spc="-4" dirty="0">
                <a:latin typeface="Calibri"/>
                <a:cs typeface="Calibri"/>
              </a:rPr>
              <a:t>time </a:t>
            </a:r>
            <a:r>
              <a:rPr sz="1725" dirty="0">
                <a:latin typeface="Calibri"/>
                <a:cs typeface="Calibri"/>
              </a:rPr>
              <a:t>are mapped to a </a:t>
            </a:r>
            <a:r>
              <a:rPr sz="1725" spc="-4" dirty="0">
                <a:latin typeface="Calibri"/>
                <a:cs typeface="Calibri"/>
              </a:rPr>
              <a:t>single</a:t>
            </a:r>
            <a:r>
              <a:rPr sz="1725" spc="15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UNK.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35645" y="3274359"/>
            <a:ext cx="913448" cy="1659141"/>
          </a:xfrm>
          <a:prstGeom prst="rect">
            <a:avLst/>
          </a:prstGeom>
        </p:spPr>
        <p:txBody>
          <a:bodyPr vert="horz" wrap="square" lIns="0" tIns="10954" rIns="0" bIns="0" rtlCol="0">
            <a:spAutoFit/>
          </a:bodyPr>
          <a:lstStyle/>
          <a:p>
            <a:pPr marL="9525" marR="413861">
              <a:lnSpc>
                <a:spcPct val="120500"/>
              </a:lnSpc>
              <a:spcBef>
                <a:spcPts val="86"/>
              </a:spcBef>
            </a:pPr>
            <a:r>
              <a:rPr dirty="0">
                <a:latin typeface="Calibri"/>
                <a:cs typeface="Calibri"/>
              </a:rPr>
              <a:t>w</a:t>
            </a:r>
            <a:r>
              <a:rPr spc="-8" dirty="0">
                <a:latin typeface="Calibri"/>
                <a:cs typeface="Calibri"/>
              </a:rPr>
              <a:t>o</a:t>
            </a:r>
            <a:r>
              <a:rPr dirty="0">
                <a:latin typeface="Calibri"/>
                <a:cs typeface="Calibri"/>
              </a:rPr>
              <a:t>rd  </a:t>
            </a:r>
            <a:r>
              <a:rPr spc="-4" dirty="0">
                <a:solidFill>
                  <a:srgbClr val="007B92"/>
                </a:solidFill>
                <a:latin typeface="Calibri"/>
                <a:cs typeface="Calibri"/>
              </a:rPr>
              <a:t>hat  </a:t>
            </a:r>
            <a:r>
              <a:rPr dirty="0">
                <a:solidFill>
                  <a:srgbClr val="007B92"/>
                </a:solidFill>
                <a:latin typeface="Calibri"/>
                <a:cs typeface="Calibri"/>
              </a:rPr>
              <a:t>le</a:t>
            </a:r>
            <a:r>
              <a:rPr spc="4" dirty="0">
                <a:solidFill>
                  <a:srgbClr val="007B92"/>
                </a:solidFill>
                <a:latin typeface="Calibri"/>
                <a:cs typeface="Calibri"/>
              </a:rPr>
              <a:t>a</a:t>
            </a:r>
            <a:r>
              <a:rPr dirty="0">
                <a:solidFill>
                  <a:srgbClr val="007B92"/>
                </a:solidFill>
                <a:latin typeface="Calibri"/>
                <a:cs typeface="Calibri"/>
              </a:rPr>
              <a:t>rn</a:t>
            </a:r>
            <a:endParaRPr>
              <a:latin typeface="Calibri"/>
              <a:cs typeface="Calibri"/>
            </a:endParaRPr>
          </a:p>
          <a:p>
            <a:pPr marL="9525" marR="3810">
              <a:lnSpc>
                <a:spcPct val="120000"/>
              </a:lnSpc>
            </a:pPr>
            <a:r>
              <a:rPr dirty="0">
                <a:solidFill>
                  <a:srgbClr val="007B92"/>
                </a:solidFill>
                <a:latin typeface="Calibri"/>
                <a:cs typeface="Calibri"/>
              </a:rPr>
              <a:t>taaaaasty  laern</a:t>
            </a:r>
            <a:endParaRPr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93235" y="3274359"/>
            <a:ext cx="1434465" cy="198374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9525" marR="3810">
              <a:lnSpc>
                <a:spcPct val="120200"/>
              </a:lnSpc>
              <a:spcBef>
                <a:spcPts val="90"/>
              </a:spcBef>
            </a:pPr>
            <a:r>
              <a:rPr spc="-4" dirty="0">
                <a:latin typeface="Calibri"/>
                <a:cs typeface="Calibri"/>
              </a:rPr>
              <a:t>vocab</a:t>
            </a:r>
            <a:r>
              <a:rPr spc="-56" dirty="0">
                <a:latin typeface="Calibri"/>
                <a:cs typeface="Calibri"/>
              </a:rPr>
              <a:t> </a:t>
            </a:r>
            <a:r>
              <a:rPr dirty="0">
                <a:latin typeface="Calibri"/>
                <a:cs typeface="Calibri"/>
              </a:rPr>
              <a:t>mapping  </a:t>
            </a:r>
            <a:r>
              <a:rPr spc="-4" dirty="0">
                <a:solidFill>
                  <a:srgbClr val="007B92"/>
                </a:solidFill>
                <a:latin typeface="Calibri"/>
                <a:cs typeface="Calibri"/>
              </a:rPr>
              <a:t>pizza (index)  </a:t>
            </a:r>
            <a:r>
              <a:rPr dirty="0">
                <a:solidFill>
                  <a:srgbClr val="007B92"/>
                </a:solidFill>
                <a:latin typeface="Calibri"/>
                <a:cs typeface="Calibri"/>
              </a:rPr>
              <a:t>tasty </a:t>
            </a:r>
            <a:r>
              <a:rPr spc="-4" dirty="0">
                <a:solidFill>
                  <a:srgbClr val="007B92"/>
                </a:solidFill>
                <a:latin typeface="Calibri"/>
                <a:cs typeface="Calibri"/>
              </a:rPr>
              <a:t>(index)  UNK (index)  UNK (index)  UNK</a:t>
            </a:r>
            <a:r>
              <a:rPr spc="-11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r>
              <a:rPr spc="-4" dirty="0">
                <a:solidFill>
                  <a:srgbClr val="007B92"/>
                </a:solidFill>
                <a:latin typeface="Calibri"/>
                <a:cs typeface="Calibri"/>
              </a:rPr>
              <a:t>(index)</a:t>
            </a:r>
            <a:endParaRPr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50827" y="3331712"/>
            <a:ext cx="1072039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dirty="0">
                <a:latin typeface="Calibri"/>
                <a:cs typeface="Calibri"/>
              </a:rPr>
              <a:t>embedding</a:t>
            </a:r>
            <a:endParaRPr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35646" y="4980585"/>
            <a:ext cx="1677829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pc="-4" dirty="0" err="1">
                <a:solidFill>
                  <a:srgbClr val="007B92"/>
                </a:solidFill>
                <a:latin typeface="Calibri"/>
                <a:cs typeface="Calibri"/>
              </a:rPr>
              <a:t>Transformerify</a:t>
            </a:r>
            <a:r>
              <a:rPr spc="-38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endParaRPr dirty="0">
              <a:latin typeface="Wingdings"/>
              <a:cs typeface="Wingding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828157" y="3829050"/>
            <a:ext cx="1200150" cy="114300"/>
          </a:xfrm>
          <a:custGeom>
            <a:avLst/>
            <a:gdLst/>
            <a:ahLst/>
            <a:cxnLst/>
            <a:rect l="l" t="t" r="r" b="b"/>
            <a:pathLst>
              <a:path w="1600200" h="152400">
                <a:moveTo>
                  <a:pt x="1600200" y="0"/>
                </a:moveTo>
                <a:lnTo>
                  <a:pt x="0" y="0"/>
                </a:lnTo>
                <a:lnTo>
                  <a:pt x="0" y="152400"/>
                </a:lnTo>
                <a:lnTo>
                  <a:pt x="1600200" y="152400"/>
                </a:lnTo>
                <a:lnTo>
                  <a:pt x="1600200" y="0"/>
                </a:lnTo>
                <a:close/>
              </a:path>
            </a:pathLst>
          </a:custGeom>
          <a:solidFill>
            <a:srgbClr val="8B1515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0" name="object 10"/>
          <p:cNvSpPr/>
          <p:nvPr/>
        </p:nvSpPr>
        <p:spPr>
          <a:xfrm>
            <a:off x="5828157" y="4139946"/>
            <a:ext cx="1200150" cy="114300"/>
          </a:xfrm>
          <a:custGeom>
            <a:avLst/>
            <a:gdLst/>
            <a:ahLst/>
            <a:cxnLst/>
            <a:rect l="l" t="t" r="r" b="b"/>
            <a:pathLst>
              <a:path w="1600200" h="152400">
                <a:moveTo>
                  <a:pt x="1600200" y="0"/>
                </a:moveTo>
                <a:lnTo>
                  <a:pt x="0" y="0"/>
                </a:lnTo>
                <a:lnTo>
                  <a:pt x="0" y="152400"/>
                </a:lnTo>
                <a:lnTo>
                  <a:pt x="1600200" y="152400"/>
                </a:lnTo>
                <a:lnTo>
                  <a:pt x="1600200" y="0"/>
                </a:lnTo>
                <a:close/>
              </a:path>
            </a:pathLst>
          </a:custGeom>
          <a:solidFill>
            <a:srgbClr val="8B1515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grpSp>
        <p:nvGrpSpPr>
          <p:cNvPr id="11" name="object 11"/>
          <p:cNvGrpSpPr/>
          <p:nvPr/>
        </p:nvGrpSpPr>
        <p:grpSpPr>
          <a:xfrm>
            <a:off x="5829157" y="4460986"/>
            <a:ext cx="1207294" cy="121444"/>
            <a:chOff x="7772209" y="4804981"/>
            <a:chExt cx="1609725" cy="161925"/>
          </a:xfrm>
        </p:grpSpPr>
        <p:sp>
          <p:nvSpPr>
            <p:cNvPr id="12" name="object 12"/>
            <p:cNvSpPr/>
            <p:nvPr/>
          </p:nvSpPr>
          <p:spPr>
            <a:xfrm>
              <a:off x="7776971" y="4809744"/>
              <a:ext cx="1600200" cy="152400"/>
            </a:xfrm>
            <a:custGeom>
              <a:avLst/>
              <a:gdLst/>
              <a:ahLst/>
              <a:cxnLst/>
              <a:rect l="l" t="t" r="r" b="b"/>
              <a:pathLst>
                <a:path w="1600200" h="152400">
                  <a:moveTo>
                    <a:pt x="1600200" y="0"/>
                  </a:moveTo>
                  <a:lnTo>
                    <a:pt x="0" y="0"/>
                  </a:lnTo>
                  <a:lnTo>
                    <a:pt x="0" y="152399"/>
                  </a:lnTo>
                  <a:lnTo>
                    <a:pt x="1600200" y="152399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13"/>
            <p:cNvSpPr/>
            <p:nvPr/>
          </p:nvSpPr>
          <p:spPr>
            <a:xfrm>
              <a:off x="7776971" y="4809744"/>
              <a:ext cx="1600200" cy="152400"/>
            </a:xfrm>
            <a:custGeom>
              <a:avLst/>
              <a:gdLst/>
              <a:ahLst/>
              <a:cxnLst/>
              <a:rect l="l" t="t" r="r" b="b"/>
              <a:pathLst>
                <a:path w="1600200" h="152400">
                  <a:moveTo>
                    <a:pt x="0" y="152399"/>
                  </a:moveTo>
                  <a:lnTo>
                    <a:pt x="1600200" y="152399"/>
                  </a:lnTo>
                  <a:lnTo>
                    <a:pt x="1600200" y="0"/>
                  </a:lnTo>
                  <a:lnTo>
                    <a:pt x="0" y="0"/>
                  </a:lnTo>
                  <a:lnTo>
                    <a:pt x="0" y="152399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4" name="object 14"/>
          <p:cNvSpPr/>
          <p:nvPr/>
        </p:nvSpPr>
        <p:spPr>
          <a:xfrm>
            <a:off x="1339595" y="3747897"/>
            <a:ext cx="171450" cy="457200"/>
          </a:xfrm>
          <a:custGeom>
            <a:avLst/>
            <a:gdLst/>
            <a:ahLst/>
            <a:cxnLst/>
            <a:rect l="l" t="t" r="r" b="b"/>
            <a:pathLst>
              <a:path w="228600" h="609600">
                <a:moveTo>
                  <a:pt x="228600" y="609599"/>
                </a:moveTo>
                <a:lnTo>
                  <a:pt x="184112" y="608105"/>
                </a:lnTo>
                <a:lnTo>
                  <a:pt x="147780" y="604027"/>
                </a:lnTo>
                <a:lnTo>
                  <a:pt x="123283" y="597973"/>
                </a:lnTo>
                <a:lnTo>
                  <a:pt x="114300" y="590549"/>
                </a:lnTo>
                <a:lnTo>
                  <a:pt x="114300" y="323849"/>
                </a:lnTo>
                <a:lnTo>
                  <a:pt x="105316" y="316426"/>
                </a:lnTo>
                <a:lnTo>
                  <a:pt x="80819" y="310372"/>
                </a:lnTo>
                <a:lnTo>
                  <a:pt x="44487" y="306294"/>
                </a:lnTo>
                <a:lnTo>
                  <a:pt x="0" y="304799"/>
                </a:lnTo>
                <a:lnTo>
                  <a:pt x="44487" y="303305"/>
                </a:lnTo>
                <a:lnTo>
                  <a:pt x="80819" y="299227"/>
                </a:lnTo>
                <a:lnTo>
                  <a:pt x="105316" y="293173"/>
                </a:lnTo>
                <a:lnTo>
                  <a:pt x="114300" y="285749"/>
                </a:lnTo>
                <a:lnTo>
                  <a:pt x="114300" y="19049"/>
                </a:lnTo>
                <a:lnTo>
                  <a:pt x="123283" y="11626"/>
                </a:lnTo>
                <a:lnTo>
                  <a:pt x="147780" y="5572"/>
                </a:lnTo>
                <a:lnTo>
                  <a:pt x="184112" y="1494"/>
                </a:lnTo>
                <a:lnTo>
                  <a:pt x="2286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5" name="object 15"/>
          <p:cNvSpPr txBox="1"/>
          <p:nvPr/>
        </p:nvSpPr>
        <p:spPr>
          <a:xfrm>
            <a:off x="572262" y="3714616"/>
            <a:ext cx="6557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solidFill>
                  <a:srgbClr val="007B92"/>
                </a:solidFill>
                <a:latin typeface="Calibri"/>
                <a:cs typeface="Calibri"/>
              </a:rPr>
              <a:t>Common</a:t>
            </a:r>
            <a:endParaRPr sz="1350">
              <a:latin typeface="Calibri"/>
              <a:cs typeface="Calibri"/>
            </a:endParaRPr>
          </a:p>
          <a:p>
            <a:pPr marL="9525">
              <a:spcBef>
                <a:spcPts val="4"/>
              </a:spcBef>
            </a:pPr>
            <a:r>
              <a:rPr sz="1350" spc="-11" dirty="0">
                <a:solidFill>
                  <a:srgbClr val="007B92"/>
                </a:solidFill>
                <a:latin typeface="Calibri"/>
                <a:cs typeface="Calibri"/>
              </a:rPr>
              <a:t>words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311020" y="4303395"/>
            <a:ext cx="180975" cy="990124"/>
          </a:xfrm>
          <a:custGeom>
            <a:avLst/>
            <a:gdLst/>
            <a:ahLst/>
            <a:cxnLst/>
            <a:rect l="l" t="t" r="r" b="b"/>
            <a:pathLst>
              <a:path w="241300" h="1320164">
                <a:moveTo>
                  <a:pt x="240792" y="429767"/>
                </a:moveTo>
                <a:lnTo>
                  <a:pt x="197477" y="428317"/>
                </a:lnTo>
                <a:lnTo>
                  <a:pt x="162115" y="424354"/>
                </a:lnTo>
                <a:lnTo>
                  <a:pt x="138279" y="418463"/>
                </a:lnTo>
                <a:lnTo>
                  <a:pt x="129540" y="411225"/>
                </a:lnTo>
                <a:lnTo>
                  <a:pt x="129540" y="233425"/>
                </a:lnTo>
                <a:lnTo>
                  <a:pt x="120800" y="226188"/>
                </a:lnTo>
                <a:lnTo>
                  <a:pt x="96964" y="220297"/>
                </a:lnTo>
                <a:lnTo>
                  <a:pt x="61602" y="216334"/>
                </a:lnTo>
                <a:lnTo>
                  <a:pt x="18288" y="214883"/>
                </a:lnTo>
                <a:lnTo>
                  <a:pt x="61602" y="213433"/>
                </a:lnTo>
                <a:lnTo>
                  <a:pt x="96964" y="209470"/>
                </a:lnTo>
                <a:lnTo>
                  <a:pt x="120800" y="203579"/>
                </a:lnTo>
                <a:lnTo>
                  <a:pt x="129540" y="196341"/>
                </a:lnTo>
                <a:lnTo>
                  <a:pt x="129540" y="18541"/>
                </a:lnTo>
                <a:lnTo>
                  <a:pt x="138279" y="11304"/>
                </a:lnTo>
                <a:lnTo>
                  <a:pt x="162115" y="5413"/>
                </a:lnTo>
                <a:lnTo>
                  <a:pt x="197477" y="1450"/>
                </a:lnTo>
                <a:lnTo>
                  <a:pt x="240792" y="0"/>
                </a:lnTo>
              </a:path>
              <a:path w="241300" h="1320164">
                <a:moveTo>
                  <a:pt x="230124" y="886967"/>
                </a:moveTo>
                <a:lnTo>
                  <a:pt x="186809" y="885517"/>
                </a:lnTo>
                <a:lnTo>
                  <a:pt x="151447" y="881554"/>
                </a:lnTo>
                <a:lnTo>
                  <a:pt x="127611" y="875663"/>
                </a:lnTo>
                <a:lnTo>
                  <a:pt x="118872" y="868426"/>
                </a:lnTo>
                <a:lnTo>
                  <a:pt x="118872" y="690626"/>
                </a:lnTo>
                <a:lnTo>
                  <a:pt x="110132" y="683388"/>
                </a:lnTo>
                <a:lnTo>
                  <a:pt x="86296" y="677497"/>
                </a:lnTo>
                <a:lnTo>
                  <a:pt x="50934" y="673534"/>
                </a:lnTo>
                <a:lnTo>
                  <a:pt x="7620" y="672083"/>
                </a:lnTo>
                <a:lnTo>
                  <a:pt x="50934" y="670633"/>
                </a:lnTo>
                <a:lnTo>
                  <a:pt x="86296" y="666670"/>
                </a:lnTo>
                <a:lnTo>
                  <a:pt x="110132" y="660779"/>
                </a:lnTo>
                <a:lnTo>
                  <a:pt x="118872" y="653541"/>
                </a:lnTo>
                <a:lnTo>
                  <a:pt x="118872" y="475741"/>
                </a:lnTo>
                <a:lnTo>
                  <a:pt x="127611" y="468504"/>
                </a:lnTo>
                <a:lnTo>
                  <a:pt x="151447" y="462613"/>
                </a:lnTo>
                <a:lnTo>
                  <a:pt x="186809" y="458650"/>
                </a:lnTo>
                <a:lnTo>
                  <a:pt x="230124" y="457200"/>
                </a:lnTo>
              </a:path>
              <a:path w="241300" h="1320164">
                <a:moveTo>
                  <a:pt x="220980" y="1319783"/>
                </a:moveTo>
                <a:lnTo>
                  <a:pt x="177998" y="1318337"/>
                </a:lnTo>
                <a:lnTo>
                  <a:pt x="142875" y="1314391"/>
                </a:lnTo>
                <a:lnTo>
                  <a:pt x="119181" y="1308537"/>
                </a:lnTo>
                <a:lnTo>
                  <a:pt x="110490" y="1301368"/>
                </a:lnTo>
                <a:lnTo>
                  <a:pt x="110490" y="1123314"/>
                </a:lnTo>
                <a:lnTo>
                  <a:pt x="101798" y="1116146"/>
                </a:lnTo>
                <a:lnTo>
                  <a:pt x="78105" y="1110292"/>
                </a:lnTo>
                <a:lnTo>
                  <a:pt x="42981" y="1106346"/>
                </a:lnTo>
                <a:lnTo>
                  <a:pt x="0" y="1104899"/>
                </a:lnTo>
                <a:lnTo>
                  <a:pt x="42981" y="1103453"/>
                </a:lnTo>
                <a:lnTo>
                  <a:pt x="78105" y="1099507"/>
                </a:lnTo>
                <a:lnTo>
                  <a:pt x="101798" y="1093653"/>
                </a:lnTo>
                <a:lnTo>
                  <a:pt x="110490" y="1086484"/>
                </a:lnTo>
                <a:lnTo>
                  <a:pt x="110490" y="908430"/>
                </a:lnTo>
                <a:lnTo>
                  <a:pt x="119181" y="901267"/>
                </a:lnTo>
                <a:lnTo>
                  <a:pt x="142875" y="895413"/>
                </a:lnTo>
                <a:lnTo>
                  <a:pt x="177998" y="891464"/>
                </a:lnTo>
                <a:lnTo>
                  <a:pt x="220980" y="89001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7" name="object 17"/>
          <p:cNvSpPr txBox="1"/>
          <p:nvPr/>
        </p:nvSpPr>
        <p:spPr>
          <a:xfrm>
            <a:off x="541629" y="4333208"/>
            <a:ext cx="711994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75" dirty="0">
                <a:solidFill>
                  <a:srgbClr val="007B92"/>
                </a:solidFill>
                <a:latin typeface="Calibri"/>
                <a:cs typeface="Calibri"/>
              </a:rPr>
              <a:t>V</a:t>
            </a:r>
            <a:r>
              <a:rPr sz="1350" dirty="0">
                <a:solidFill>
                  <a:srgbClr val="007B92"/>
                </a:solidFill>
                <a:latin typeface="Calibri"/>
                <a:cs typeface="Calibri"/>
              </a:rPr>
              <a:t>ar</a:t>
            </a:r>
            <a:r>
              <a:rPr sz="1350" spc="-8" dirty="0">
                <a:solidFill>
                  <a:srgbClr val="007B92"/>
                </a:solidFill>
                <a:latin typeface="Calibri"/>
                <a:cs typeface="Calibri"/>
              </a:rPr>
              <a:t>i</a:t>
            </a:r>
            <a:r>
              <a:rPr sz="1350" spc="-11" dirty="0">
                <a:solidFill>
                  <a:srgbClr val="007B92"/>
                </a:solidFill>
                <a:latin typeface="Calibri"/>
                <a:cs typeface="Calibri"/>
              </a:rPr>
              <a:t>a</a:t>
            </a:r>
            <a:r>
              <a:rPr sz="1350" dirty="0">
                <a:solidFill>
                  <a:srgbClr val="007B92"/>
                </a:solidFill>
                <a:latin typeface="Calibri"/>
                <a:cs typeface="Calibri"/>
              </a:rPr>
              <a:t>t</a:t>
            </a:r>
            <a:r>
              <a:rPr sz="1350" spc="-8" dirty="0">
                <a:solidFill>
                  <a:srgbClr val="007B92"/>
                </a:solidFill>
                <a:latin typeface="Calibri"/>
                <a:cs typeface="Calibri"/>
              </a:rPr>
              <a:t>i</a:t>
            </a:r>
            <a:r>
              <a:rPr sz="1350" spc="-4" dirty="0">
                <a:solidFill>
                  <a:srgbClr val="007B92"/>
                </a:solidFill>
                <a:latin typeface="Calibri"/>
                <a:cs typeface="Calibri"/>
              </a:rPr>
              <a:t>ons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0525" y="4676299"/>
            <a:ext cx="861060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solidFill>
                  <a:srgbClr val="007B92"/>
                </a:solidFill>
                <a:latin typeface="Calibri"/>
                <a:cs typeface="Calibri"/>
              </a:rPr>
              <a:t>misspellings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5829157" y="4791313"/>
            <a:ext cx="1207294" cy="121444"/>
            <a:chOff x="7772209" y="5245417"/>
            <a:chExt cx="1609725" cy="161925"/>
          </a:xfrm>
        </p:grpSpPr>
        <p:sp>
          <p:nvSpPr>
            <p:cNvPr id="20" name="object 20"/>
            <p:cNvSpPr/>
            <p:nvPr/>
          </p:nvSpPr>
          <p:spPr>
            <a:xfrm>
              <a:off x="7776971" y="5250179"/>
              <a:ext cx="1600200" cy="152400"/>
            </a:xfrm>
            <a:custGeom>
              <a:avLst/>
              <a:gdLst/>
              <a:ahLst/>
              <a:cxnLst/>
              <a:rect l="l" t="t" r="r" b="b"/>
              <a:pathLst>
                <a:path w="1600200" h="152400">
                  <a:moveTo>
                    <a:pt x="16002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1600200" y="152400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" name="object 21"/>
            <p:cNvSpPr/>
            <p:nvPr/>
          </p:nvSpPr>
          <p:spPr>
            <a:xfrm>
              <a:off x="7776971" y="5250179"/>
              <a:ext cx="1600200" cy="152400"/>
            </a:xfrm>
            <a:custGeom>
              <a:avLst/>
              <a:gdLst/>
              <a:ahLst/>
              <a:cxnLst/>
              <a:rect l="l" t="t" r="r" b="b"/>
              <a:pathLst>
                <a:path w="1600200" h="152400">
                  <a:moveTo>
                    <a:pt x="0" y="152400"/>
                  </a:moveTo>
                  <a:lnTo>
                    <a:pt x="1600200" y="152400"/>
                  </a:lnTo>
                  <a:lnTo>
                    <a:pt x="16002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84124" y="5001159"/>
            <a:ext cx="82343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solidFill>
                  <a:srgbClr val="007B92"/>
                </a:solidFill>
                <a:latin typeface="Calibri"/>
                <a:cs typeface="Calibri"/>
              </a:rPr>
              <a:t>novel</a:t>
            </a:r>
            <a:r>
              <a:rPr sz="1350" spc="-45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r>
              <a:rPr sz="1350" spc="-8" dirty="0">
                <a:solidFill>
                  <a:srgbClr val="007B92"/>
                </a:solidFill>
                <a:latin typeface="Calibri"/>
                <a:cs typeface="Calibri"/>
              </a:rPr>
              <a:t>items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5829157" y="5096494"/>
            <a:ext cx="1207294" cy="121444"/>
            <a:chOff x="7772209" y="5652325"/>
            <a:chExt cx="1609725" cy="161925"/>
          </a:xfrm>
        </p:grpSpPr>
        <p:sp>
          <p:nvSpPr>
            <p:cNvPr id="24" name="object 24"/>
            <p:cNvSpPr/>
            <p:nvPr/>
          </p:nvSpPr>
          <p:spPr>
            <a:xfrm>
              <a:off x="7776971" y="5657088"/>
              <a:ext cx="1600200" cy="152400"/>
            </a:xfrm>
            <a:custGeom>
              <a:avLst/>
              <a:gdLst/>
              <a:ahLst/>
              <a:cxnLst/>
              <a:rect l="l" t="t" r="r" b="b"/>
              <a:pathLst>
                <a:path w="1600200" h="152400">
                  <a:moveTo>
                    <a:pt x="16002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1600200" y="152400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" name="object 25"/>
            <p:cNvSpPr/>
            <p:nvPr/>
          </p:nvSpPr>
          <p:spPr>
            <a:xfrm>
              <a:off x="7776971" y="5657088"/>
              <a:ext cx="1600200" cy="152400"/>
            </a:xfrm>
            <a:custGeom>
              <a:avLst/>
              <a:gdLst/>
              <a:ahLst/>
              <a:cxnLst/>
              <a:rect l="l" t="t" r="r" b="b"/>
              <a:pathLst>
                <a:path w="1600200" h="152400">
                  <a:moveTo>
                    <a:pt x="0" y="152400"/>
                  </a:moveTo>
                  <a:lnTo>
                    <a:pt x="1600200" y="152400"/>
                  </a:lnTo>
                  <a:lnTo>
                    <a:pt x="16002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61976E9-CF7F-4623-827F-068283517309}"/>
              </a:ext>
            </a:extLst>
          </p:cNvPr>
          <p:cNvSpPr txBox="1"/>
          <p:nvPr/>
        </p:nvSpPr>
        <p:spPr>
          <a:xfrm>
            <a:off x="0" y="6581001"/>
            <a:ext cx="930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Hewitt</a:t>
            </a:r>
          </a:p>
        </p:txBody>
      </p:sp>
      <p:sp>
        <p:nvSpPr>
          <p:cNvPr id="28" name="Title 27">
            <a:extLst>
              <a:ext uri="{FF2B5EF4-FFF2-40B4-BE49-F238E27FC236}">
                <a16:creationId xmlns:a16="http://schemas.microsoft.com/office/drawing/2014/main" id="{C7993C80-B362-437F-AA85-43621A47E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492443"/>
          </a:xfrm>
        </p:spPr>
        <p:txBody>
          <a:bodyPr/>
          <a:lstStyle/>
          <a:p>
            <a:r>
              <a:rPr lang="en-US" sz="3200" b="0" dirty="0">
                <a:latin typeface="Calibri"/>
                <a:cs typeface="Calibri"/>
              </a:rPr>
              <a:t>Aside: Word </a:t>
            </a:r>
            <a:r>
              <a:rPr lang="en-US" sz="3200" b="0" spc="-4" dirty="0">
                <a:latin typeface="Calibri"/>
                <a:cs typeface="Calibri"/>
              </a:rPr>
              <a:t>structure </a:t>
            </a:r>
            <a:r>
              <a:rPr lang="en-US" sz="3200" b="0" dirty="0">
                <a:latin typeface="Calibri"/>
                <a:cs typeface="Calibri"/>
              </a:rPr>
              <a:t>and </a:t>
            </a:r>
            <a:r>
              <a:rPr lang="en-US" sz="3200" b="0" spc="-4" dirty="0" err="1">
                <a:latin typeface="Calibri"/>
                <a:cs typeface="Calibri"/>
              </a:rPr>
              <a:t>subword</a:t>
            </a:r>
            <a:r>
              <a:rPr lang="en-US" sz="3200" b="0" spc="-19" dirty="0">
                <a:latin typeface="Calibri"/>
                <a:cs typeface="Calibri"/>
              </a:rPr>
              <a:t> </a:t>
            </a:r>
            <a:r>
              <a:rPr lang="en-US" sz="3200" b="0" dirty="0">
                <a:latin typeface="Calibri"/>
                <a:cs typeface="Calibri"/>
              </a:rPr>
              <a:t>models</a:t>
            </a:r>
            <a:endParaRPr lang="en-US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/>
          <p:nvPr/>
        </p:nvSpPr>
        <p:spPr>
          <a:xfrm>
            <a:off x="3696401" y="2868691"/>
            <a:ext cx="5244144" cy="2560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5" name="object 5"/>
          <p:cNvSpPr txBox="1"/>
          <p:nvPr/>
        </p:nvSpPr>
        <p:spPr>
          <a:xfrm>
            <a:off x="363779" y="1672476"/>
            <a:ext cx="6427946" cy="3714223"/>
          </a:xfrm>
          <a:prstGeom prst="rect">
            <a:avLst/>
          </a:prstGeom>
        </p:spPr>
        <p:txBody>
          <a:bodyPr vert="horz" wrap="square" lIns="0" tIns="61913" rIns="0" bIns="0" rtlCol="0">
            <a:spAutoFit/>
          </a:bodyPr>
          <a:lstStyle/>
          <a:p>
            <a:pPr marL="9525">
              <a:spcBef>
                <a:spcPts val="488"/>
              </a:spcBef>
            </a:pPr>
            <a:r>
              <a:rPr sz="1725" spc="-4" dirty="0">
                <a:latin typeface="Calibri"/>
                <a:cs typeface="Calibri"/>
              </a:rPr>
              <a:t>Finite vocabulary </a:t>
            </a:r>
            <a:r>
              <a:rPr sz="1725" dirty="0">
                <a:latin typeface="Calibri"/>
                <a:cs typeface="Calibri"/>
              </a:rPr>
              <a:t>assumptions make even </a:t>
            </a:r>
            <a:r>
              <a:rPr sz="1725" i="1" dirty="0">
                <a:latin typeface="Calibri"/>
                <a:cs typeface="Calibri"/>
              </a:rPr>
              <a:t>less </a:t>
            </a:r>
            <a:r>
              <a:rPr sz="1725" spc="-4" dirty="0">
                <a:latin typeface="Calibri"/>
                <a:cs typeface="Calibri"/>
              </a:rPr>
              <a:t>sense </a:t>
            </a:r>
            <a:r>
              <a:rPr sz="1725" dirty="0">
                <a:latin typeface="Calibri"/>
                <a:cs typeface="Calibri"/>
              </a:rPr>
              <a:t>in </a:t>
            </a:r>
            <a:r>
              <a:rPr sz="1725" spc="-4" dirty="0">
                <a:latin typeface="Calibri"/>
                <a:cs typeface="Calibri"/>
              </a:rPr>
              <a:t>many</a:t>
            </a:r>
            <a:r>
              <a:rPr sz="1725" spc="45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languages.</a:t>
            </a:r>
            <a:endParaRPr sz="1725">
              <a:latin typeface="Calibri"/>
              <a:cs typeface="Calibri"/>
            </a:endParaRPr>
          </a:p>
          <a:p>
            <a:pPr marL="266700" indent="-257175">
              <a:spcBef>
                <a:spcPts val="413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6700" algn="l"/>
              </a:tabLst>
            </a:pPr>
            <a:r>
              <a:rPr sz="1725" dirty="0">
                <a:latin typeface="Calibri"/>
                <a:cs typeface="Calibri"/>
              </a:rPr>
              <a:t>Many languages </a:t>
            </a:r>
            <a:r>
              <a:rPr sz="1725" spc="-4" dirty="0">
                <a:latin typeface="Calibri"/>
                <a:cs typeface="Calibri"/>
              </a:rPr>
              <a:t>exhibit complex </a:t>
            </a:r>
            <a:r>
              <a:rPr sz="1725" b="1" spc="-4" dirty="0">
                <a:latin typeface="Calibri"/>
                <a:cs typeface="Calibri"/>
              </a:rPr>
              <a:t>morphology</a:t>
            </a:r>
            <a:r>
              <a:rPr sz="1725" spc="-4" dirty="0">
                <a:latin typeface="Calibri"/>
                <a:cs typeface="Calibri"/>
              </a:rPr>
              <a:t>, or </a:t>
            </a:r>
            <a:r>
              <a:rPr sz="1725" dirty="0">
                <a:latin typeface="Calibri"/>
                <a:cs typeface="Calibri"/>
              </a:rPr>
              <a:t>word</a:t>
            </a:r>
            <a:r>
              <a:rPr sz="1725" spc="30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structure.</a:t>
            </a:r>
            <a:endParaRPr sz="1725">
              <a:latin typeface="Calibri"/>
              <a:cs typeface="Calibri"/>
            </a:endParaRPr>
          </a:p>
          <a:p>
            <a:pPr marL="523875" lvl="1" indent="-171926">
              <a:spcBef>
                <a:spcPts val="416"/>
              </a:spcBef>
              <a:buClr>
                <a:srgbClr val="007B92"/>
              </a:buClr>
              <a:buFont typeface="Times New Roman"/>
              <a:buChar char="•"/>
              <a:tabLst>
                <a:tab pos="523875" algn="l"/>
              </a:tabLst>
            </a:pPr>
            <a:r>
              <a:rPr sz="1725" dirty="0">
                <a:latin typeface="Calibri"/>
                <a:cs typeface="Calibri"/>
              </a:rPr>
              <a:t>The effect </a:t>
            </a:r>
            <a:r>
              <a:rPr sz="1725" spc="-4" dirty="0">
                <a:latin typeface="Calibri"/>
                <a:cs typeface="Calibri"/>
              </a:rPr>
              <a:t>is </a:t>
            </a:r>
            <a:r>
              <a:rPr sz="1725" dirty="0">
                <a:latin typeface="Calibri"/>
                <a:cs typeface="Calibri"/>
              </a:rPr>
              <a:t>more word types, each </a:t>
            </a:r>
            <a:r>
              <a:rPr sz="1725" spc="-4" dirty="0">
                <a:latin typeface="Calibri"/>
                <a:cs typeface="Calibri"/>
              </a:rPr>
              <a:t>occurring </a:t>
            </a:r>
            <a:r>
              <a:rPr sz="1725" dirty="0">
                <a:latin typeface="Calibri"/>
                <a:cs typeface="Calibri"/>
              </a:rPr>
              <a:t>fewer</a:t>
            </a:r>
            <a:r>
              <a:rPr sz="1725" spc="38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times.</a:t>
            </a:r>
            <a:endParaRPr sz="1725">
              <a:latin typeface="Calibri"/>
              <a:cs typeface="Calibri"/>
            </a:endParaRPr>
          </a:p>
          <a:p>
            <a:pPr>
              <a:spcBef>
                <a:spcPts val="41"/>
              </a:spcBef>
            </a:pPr>
            <a:endParaRPr sz="2400">
              <a:latin typeface="Calibri"/>
              <a:cs typeface="Calibri"/>
            </a:endParaRPr>
          </a:p>
          <a:p>
            <a:pPr marL="9525" marR="3288506"/>
            <a:r>
              <a:rPr sz="1725" spc="-4" dirty="0">
                <a:latin typeface="Calibri"/>
                <a:cs typeface="Calibri"/>
              </a:rPr>
              <a:t>Example: </a:t>
            </a:r>
            <a:r>
              <a:rPr sz="1725" spc="-8" dirty="0">
                <a:latin typeface="Calibri"/>
                <a:cs typeface="Calibri"/>
              </a:rPr>
              <a:t>Swahili </a:t>
            </a:r>
            <a:r>
              <a:rPr sz="1725" spc="-4" dirty="0">
                <a:latin typeface="Calibri"/>
                <a:cs typeface="Calibri"/>
              </a:rPr>
              <a:t>verbs </a:t>
            </a:r>
            <a:r>
              <a:rPr sz="1725" spc="-8" dirty="0">
                <a:latin typeface="Calibri"/>
                <a:cs typeface="Calibri"/>
              </a:rPr>
              <a:t>can </a:t>
            </a:r>
            <a:r>
              <a:rPr sz="1725" spc="-11" dirty="0">
                <a:latin typeface="Calibri"/>
                <a:cs typeface="Calibri"/>
              </a:rPr>
              <a:t>have  </a:t>
            </a:r>
            <a:r>
              <a:rPr sz="1725" spc="-4" dirty="0">
                <a:latin typeface="Calibri"/>
                <a:cs typeface="Calibri"/>
              </a:rPr>
              <a:t>hundreds of </a:t>
            </a:r>
            <a:r>
              <a:rPr sz="1725" spc="-8" dirty="0">
                <a:latin typeface="Calibri"/>
                <a:cs typeface="Calibri"/>
              </a:rPr>
              <a:t>conjugations, </a:t>
            </a:r>
            <a:r>
              <a:rPr sz="1725" dirty="0">
                <a:latin typeface="Calibri"/>
                <a:cs typeface="Calibri"/>
              </a:rPr>
              <a:t>each  </a:t>
            </a:r>
            <a:r>
              <a:rPr sz="1725" spc="-4" dirty="0">
                <a:latin typeface="Calibri"/>
                <a:cs typeface="Calibri"/>
              </a:rPr>
              <a:t>encoding </a:t>
            </a:r>
            <a:r>
              <a:rPr sz="1725" dirty="0">
                <a:latin typeface="Calibri"/>
                <a:cs typeface="Calibri"/>
              </a:rPr>
              <a:t>a </a:t>
            </a:r>
            <a:r>
              <a:rPr sz="1725" spc="-4" dirty="0">
                <a:latin typeface="Calibri"/>
                <a:cs typeface="Calibri"/>
              </a:rPr>
              <a:t>wide variety of  </a:t>
            </a:r>
            <a:r>
              <a:rPr sz="1725" spc="-8" dirty="0">
                <a:latin typeface="Calibri"/>
                <a:cs typeface="Calibri"/>
              </a:rPr>
              <a:t>information. </a:t>
            </a:r>
            <a:r>
              <a:rPr sz="1725" spc="-23" dirty="0">
                <a:latin typeface="Calibri"/>
                <a:cs typeface="Calibri"/>
              </a:rPr>
              <a:t>(Tense, </a:t>
            </a:r>
            <a:r>
              <a:rPr sz="1725" spc="-4" dirty="0">
                <a:latin typeface="Calibri"/>
                <a:cs typeface="Calibri"/>
              </a:rPr>
              <a:t>mood,  definiteness, </a:t>
            </a:r>
            <a:r>
              <a:rPr sz="1725" spc="-11" dirty="0">
                <a:latin typeface="Calibri"/>
                <a:cs typeface="Calibri"/>
              </a:rPr>
              <a:t>negation, </a:t>
            </a:r>
            <a:r>
              <a:rPr sz="1725" spc="-8" dirty="0">
                <a:latin typeface="Calibri"/>
                <a:cs typeface="Calibri"/>
              </a:rPr>
              <a:t>information  </a:t>
            </a:r>
            <a:r>
              <a:rPr sz="1725" dirty="0">
                <a:latin typeface="Calibri"/>
                <a:cs typeface="Calibri"/>
              </a:rPr>
              <a:t>about the </a:t>
            </a:r>
            <a:r>
              <a:rPr sz="1725" spc="-4" dirty="0">
                <a:latin typeface="Calibri"/>
                <a:cs typeface="Calibri"/>
              </a:rPr>
              <a:t>object,</a:t>
            </a:r>
            <a:r>
              <a:rPr sz="1725" spc="11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++)</a:t>
            </a:r>
            <a:endParaRPr sz="1725">
              <a:latin typeface="Calibri"/>
              <a:cs typeface="Calibri"/>
            </a:endParaRPr>
          </a:p>
          <a:p>
            <a:pPr>
              <a:spcBef>
                <a:spcPts val="15"/>
              </a:spcBef>
            </a:pPr>
            <a:endParaRPr sz="1688">
              <a:latin typeface="Calibri"/>
              <a:cs typeface="Calibri"/>
            </a:endParaRPr>
          </a:p>
          <a:p>
            <a:pPr marL="9525"/>
            <a:r>
              <a:rPr sz="1725" spc="-23" dirty="0">
                <a:solidFill>
                  <a:srgbClr val="007B92"/>
                </a:solidFill>
                <a:latin typeface="Calibri"/>
                <a:cs typeface="Calibri"/>
              </a:rPr>
              <a:t>Here’s </a:t>
            </a:r>
            <a:r>
              <a:rPr sz="1725" dirty="0">
                <a:solidFill>
                  <a:srgbClr val="007B92"/>
                </a:solidFill>
                <a:latin typeface="Calibri"/>
                <a:cs typeface="Calibri"/>
              </a:rPr>
              <a:t>a </a:t>
            </a:r>
            <a:r>
              <a:rPr sz="1725" spc="-4" dirty="0">
                <a:solidFill>
                  <a:srgbClr val="007B92"/>
                </a:solidFill>
                <a:latin typeface="Calibri"/>
                <a:cs typeface="Calibri"/>
              </a:rPr>
              <a:t>small </a:t>
            </a:r>
            <a:r>
              <a:rPr sz="1725" spc="-8" dirty="0">
                <a:solidFill>
                  <a:srgbClr val="007B92"/>
                </a:solidFill>
                <a:latin typeface="Calibri"/>
                <a:cs typeface="Calibri"/>
              </a:rPr>
              <a:t>fraction </a:t>
            </a:r>
            <a:r>
              <a:rPr sz="1725" spc="-4" dirty="0">
                <a:solidFill>
                  <a:srgbClr val="007B92"/>
                </a:solidFill>
                <a:latin typeface="Calibri"/>
                <a:cs typeface="Calibri"/>
              </a:rPr>
              <a:t>of</a:t>
            </a:r>
            <a:r>
              <a:rPr sz="1725" spc="15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r>
              <a:rPr sz="1725" spc="-4" dirty="0">
                <a:solidFill>
                  <a:srgbClr val="007B92"/>
                </a:solidFill>
                <a:latin typeface="Calibri"/>
                <a:cs typeface="Calibri"/>
              </a:rPr>
              <a:t>the</a:t>
            </a:r>
            <a:endParaRPr sz="1725">
              <a:latin typeface="Calibri"/>
              <a:cs typeface="Calibri"/>
            </a:endParaRPr>
          </a:p>
          <a:p>
            <a:pPr marL="9525"/>
            <a:r>
              <a:rPr sz="1725" spc="-11" dirty="0">
                <a:solidFill>
                  <a:srgbClr val="007B92"/>
                </a:solidFill>
                <a:latin typeface="Calibri"/>
                <a:cs typeface="Calibri"/>
              </a:rPr>
              <a:t>conjugations for </a:t>
            </a:r>
            <a:r>
              <a:rPr sz="1725" i="1" spc="-4" dirty="0">
                <a:solidFill>
                  <a:srgbClr val="007B92"/>
                </a:solidFill>
                <a:latin typeface="Calibri"/>
                <a:cs typeface="Calibri"/>
              </a:rPr>
              <a:t>ambia </a:t>
            </a:r>
            <a:r>
              <a:rPr sz="1725" dirty="0">
                <a:solidFill>
                  <a:srgbClr val="007B92"/>
                </a:solidFill>
                <a:latin typeface="Calibri"/>
                <a:cs typeface="Calibri"/>
              </a:rPr>
              <a:t>– </a:t>
            </a:r>
            <a:r>
              <a:rPr sz="1725" spc="-11" dirty="0">
                <a:solidFill>
                  <a:srgbClr val="007B92"/>
                </a:solidFill>
                <a:latin typeface="Calibri"/>
                <a:cs typeface="Calibri"/>
              </a:rPr>
              <a:t>to</a:t>
            </a:r>
            <a:r>
              <a:rPr sz="1725" spc="45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r>
              <a:rPr sz="1725" spc="-4" dirty="0">
                <a:solidFill>
                  <a:srgbClr val="007B92"/>
                </a:solidFill>
                <a:latin typeface="Calibri"/>
                <a:cs typeface="Calibri"/>
              </a:rPr>
              <a:t>tell.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38379" y="5738165"/>
            <a:ext cx="889159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solidFill>
                  <a:srgbClr val="175E53"/>
                </a:solidFill>
                <a:latin typeface="Calibri"/>
                <a:cs typeface="Calibri"/>
              </a:rPr>
              <a:t>[</a:t>
            </a:r>
            <a:r>
              <a:rPr sz="135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Wiktionary</a:t>
            </a:r>
            <a:r>
              <a:rPr sz="1350" spc="-4" dirty="0">
                <a:solidFill>
                  <a:srgbClr val="175E53"/>
                </a:solidFill>
                <a:latin typeface="Calibri"/>
                <a:cs typeface="Calibri"/>
              </a:rPr>
              <a:t>]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1163A1-E01C-4E94-BB1D-3ED12BDDF256}"/>
              </a:ext>
            </a:extLst>
          </p:cNvPr>
          <p:cNvSpPr txBox="1"/>
          <p:nvPr/>
        </p:nvSpPr>
        <p:spPr>
          <a:xfrm>
            <a:off x="0" y="6581001"/>
            <a:ext cx="930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Hewitt</a:t>
            </a: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3306C00-6D92-4C21-9BD9-7F7F7F2F1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492443"/>
          </a:xfrm>
        </p:spPr>
        <p:txBody>
          <a:bodyPr/>
          <a:lstStyle/>
          <a:p>
            <a:r>
              <a:rPr lang="en-US" sz="3200" b="0" dirty="0">
                <a:latin typeface="Calibri"/>
                <a:cs typeface="Calibri"/>
              </a:rPr>
              <a:t>Aside: Word </a:t>
            </a:r>
            <a:r>
              <a:rPr lang="en-US" sz="3200" b="0" spc="-4" dirty="0">
                <a:latin typeface="Calibri"/>
                <a:cs typeface="Calibri"/>
              </a:rPr>
              <a:t>structure </a:t>
            </a:r>
            <a:r>
              <a:rPr lang="en-US" sz="3200" b="0" dirty="0">
                <a:latin typeface="Calibri"/>
                <a:cs typeface="Calibri"/>
              </a:rPr>
              <a:t>and </a:t>
            </a:r>
            <a:r>
              <a:rPr lang="en-US" sz="3200" b="0" spc="-4" dirty="0" err="1">
                <a:latin typeface="Calibri"/>
                <a:cs typeface="Calibri"/>
              </a:rPr>
              <a:t>subword</a:t>
            </a:r>
            <a:r>
              <a:rPr lang="en-US" sz="3200" b="0" spc="-19" dirty="0">
                <a:latin typeface="Calibri"/>
                <a:cs typeface="Calibri"/>
              </a:rPr>
              <a:t> </a:t>
            </a:r>
            <a:r>
              <a:rPr lang="en-US" sz="3200" b="0" dirty="0">
                <a:latin typeface="Calibri"/>
                <a:cs typeface="Calibri"/>
              </a:rPr>
              <a:t>models</a:t>
            </a:r>
            <a:endParaRPr lang="en-US" dirty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63779" y="1724597"/>
            <a:ext cx="8368189" cy="3394487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732473">
              <a:spcBef>
                <a:spcPts val="79"/>
              </a:spcBef>
            </a:pPr>
            <a:r>
              <a:rPr sz="1725" spc="-4" dirty="0">
                <a:latin typeface="Calibri"/>
                <a:cs typeface="Calibri"/>
              </a:rPr>
              <a:t>Subword </a:t>
            </a:r>
            <a:r>
              <a:rPr sz="1725" dirty="0">
                <a:latin typeface="Calibri"/>
                <a:cs typeface="Calibri"/>
              </a:rPr>
              <a:t>modeling in NLP </a:t>
            </a:r>
            <a:r>
              <a:rPr sz="1725" spc="-4" dirty="0">
                <a:latin typeface="Calibri"/>
                <a:cs typeface="Calibri"/>
              </a:rPr>
              <a:t>encompasses </a:t>
            </a:r>
            <a:r>
              <a:rPr sz="1725" dirty="0">
                <a:latin typeface="Calibri"/>
                <a:cs typeface="Calibri"/>
              </a:rPr>
              <a:t>a </a:t>
            </a:r>
            <a:r>
              <a:rPr sz="1725" spc="-4" dirty="0">
                <a:latin typeface="Calibri"/>
                <a:cs typeface="Calibri"/>
              </a:rPr>
              <a:t>wide </a:t>
            </a:r>
            <a:r>
              <a:rPr sz="1725" dirty="0">
                <a:latin typeface="Calibri"/>
                <a:cs typeface="Calibri"/>
              </a:rPr>
              <a:t>range </a:t>
            </a:r>
            <a:r>
              <a:rPr sz="1725" spc="-4" dirty="0">
                <a:latin typeface="Calibri"/>
                <a:cs typeface="Calibri"/>
              </a:rPr>
              <a:t>of </a:t>
            </a:r>
            <a:r>
              <a:rPr sz="1725" dirty="0">
                <a:latin typeface="Calibri"/>
                <a:cs typeface="Calibri"/>
              </a:rPr>
              <a:t>methods for reasoning about  </a:t>
            </a:r>
            <a:r>
              <a:rPr sz="1725" spc="-4" dirty="0">
                <a:latin typeface="Calibri"/>
                <a:cs typeface="Calibri"/>
              </a:rPr>
              <a:t>structure </a:t>
            </a:r>
            <a:r>
              <a:rPr sz="1725" dirty="0">
                <a:latin typeface="Calibri"/>
                <a:cs typeface="Calibri"/>
              </a:rPr>
              <a:t>below the word level. </a:t>
            </a:r>
            <a:r>
              <a:rPr sz="1725" spc="-4" dirty="0">
                <a:latin typeface="Calibri"/>
                <a:cs typeface="Calibri"/>
              </a:rPr>
              <a:t>(Parts of words, </a:t>
            </a:r>
            <a:r>
              <a:rPr sz="1725" dirty="0">
                <a:latin typeface="Calibri"/>
                <a:cs typeface="Calibri"/>
              </a:rPr>
              <a:t>characters,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bytes.)</a:t>
            </a:r>
            <a:endParaRPr sz="1725">
              <a:latin typeface="Calibri"/>
              <a:cs typeface="Calibri"/>
            </a:endParaRPr>
          </a:p>
          <a:p>
            <a:pPr marL="266700" indent="-257175">
              <a:spcBef>
                <a:spcPts val="390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6700" algn="l"/>
              </a:tabLst>
            </a:pPr>
            <a:r>
              <a:rPr sz="1575" spc="-4" dirty="0">
                <a:latin typeface="Calibri"/>
                <a:cs typeface="Calibri"/>
              </a:rPr>
              <a:t>The dominant modern paradigm is </a:t>
            </a:r>
            <a:r>
              <a:rPr sz="1575" dirty="0">
                <a:latin typeface="Calibri"/>
                <a:cs typeface="Calibri"/>
              </a:rPr>
              <a:t>to </a:t>
            </a:r>
            <a:r>
              <a:rPr sz="1575" spc="-4" dirty="0">
                <a:latin typeface="Calibri"/>
                <a:cs typeface="Calibri"/>
              </a:rPr>
              <a:t>learn </a:t>
            </a:r>
            <a:r>
              <a:rPr sz="1575" dirty="0">
                <a:latin typeface="Calibri"/>
                <a:cs typeface="Calibri"/>
              </a:rPr>
              <a:t>a vocabulary </a:t>
            </a:r>
            <a:r>
              <a:rPr sz="1575" spc="-4" dirty="0">
                <a:latin typeface="Calibri"/>
                <a:cs typeface="Calibri"/>
              </a:rPr>
              <a:t>of </a:t>
            </a:r>
            <a:r>
              <a:rPr sz="1575" b="1" spc="-4" dirty="0">
                <a:latin typeface="Calibri"/>
                <a:cs typeface="Calibri"/>
              </a:rPr>
              <a:t>parts of words </a:t>
            </a:r>
            <a:r>
              <a:rPr sz="1575" b="1" dirty="0">
                <a:latin typeface="Calibri"/>
                <a:cs typeface="Calibri"/>
              </a:rPr>
              <a:t>(subword</a:t>
            </a:r>
            <a:r>
              <a:rPr sz="1575" b="1" spc="8" dirty="0">
                <a:latin typeface="Calibri"/>
                <a:cs typeface="Calibri"/>
              </a:rPr>
              <a:t> </a:t>
            </a:r>
            <a:r>
              <a:rPr sz="1575" b="1" dirty="0">
                <a:latin typeface="Calibri"/>
                <a:cs typeface="Calibri"/>
              </a:rPr>
              <a:t>tokens).</a:t>
            </a:r>
            <a:endParaRPr sz="1575">
              <a:latin typeface="Calibri"/>
              <a:cs typeface="Calibri"/>
            </a:endParaRPr>
          </a:p>
          <a:p>
            <a:pPr marL="266700" indent="-257175">
              <a:spcBef>
                <a:spcPts val="382"/>
              </a:spcBef>
              <a:buClr>
                <a:srgbClr val="8B1515"/>
              </a:buClr>
              <a:buFont typeface="Times New Roman"/>
              <a:buChar char="•"/>
              <a:tabLst>
                <a:tab pos="266224" algn="l"/>
                <a:tab pos="266700" algn="l"/>
              </a:tabLst>
            </a:pPr>
            <a:r>
              <a:rPr sz="1575" spc="-4" dirty="0">
                <a:latin typeface="Calibri"/>
                <a:cs typeface="Calibri"/>
              </a:rPr>
              <a:t>At </a:t>
            </a:r>
            <a:r>
              <a:rPr sz="1575" dirty="0">
                <a:latin typeface="Calibri"/>
                <a:cs typeface="Calibri"/>
              </a:rPr>
              <a:t>training and testing time, each </a:t>
            </a:r>
            <a:r>
              <a:rPr sz="1575" spc="-4" dirty="0">
                <a:latin typeface="Calibri"/>
                <a:cs typeface="Calibri"/>
              </a:rPr>
              <a:t>word </a:t>
            </a:r>
            <a:r>
              <a:rPr sz="1575" dirty="0">
                <a:latin typeface="Calibri"/>
                <a:cs typeface="Calibri"/>
              </a:rPr>
              <a:t>is </a:t>
            </a:r>
            <a:r>
              <a:rPr sz="1575" spc="-4" dirty="0">
                <a:latin typeface="Calibri"/>
                <a:cs typeface="Calibri"/>
              </a:rPr>
              <a:t>split </a:t>
            </a:r>
            <a:r>
              <a:rPr sz="1575" dirty="0">
                <a:latin typeface="Calibri"/>
                <a:cs typeface="Calibri"/>
              </a:rPr>
              <a:t>into a </a:t>
            </a:r>
            <a:r>
              <a:rPr sz="1575" spc="-4" dirty="0">
                <a:latin typeface="Calibri"/>
                <a:cs typeface="Calibri"/>
              </a:rPr>
              <a:t>sequence of known subwords.</a:t>
            </a:r>
            <a:endParaRPr sz="1575">
              <a:latin typeface="Calibri"/>
              <a:cs typeface="Calibri"/>
            </a:endParaRPr>
          </a:p>
          <a:p>
            <a:pPr>
              <a:spcBef>
                <a:spcPts val="34"/>
              </a:spcBef>
            </a:pPr>
            <a:endParaRPr sz="2138">
              <a:latin typeface="Calibri"/>
              <a:cs typeface="Calibri"/>
            </a:endParaRPr>
          </a:p>
          <a:p>
            <a:pPr marL="9525"/>
            <a:r>
              <a:rPr sz="1575" b="1" dirty="0">
                <a:latin typeface="Calibri"/>
                <a:cs typeface="Calibri"/>
              </a:rPr>
              <a:t>Byte-pair </a:t>
            </a:r>
            <a:r>
              <a:rPr sz="1575" b="1" spc="-4" dirty="0">
                <a:latin typeface="Calibri"/>
                <a:cs typeface="Calibri"/>
              </a:rPr>
              <a:t>encoding </a:t>
            </a:r>
            <a:r>
              <a:rPr sz="1575" dirty="0">
                <a:latin typeface="Calibri"/>
                <a:cs typeface="Calibri"/>
              </a:rPr>
              <a:t>is a </a:t>
            </a:r>
            <a:r>
              <a:rPr sz="1575" spc="-4" dirty="0">
                <a:latin typeface="Calibri"/>
                <a:cs typeface="Calibri"/>
              </a:rPr>
              <a:t>simple, effective strategy for defining </a:t>
            </a:r>
            <a:r>
              <a:rPr sz="1575" dirty="0">
                <a:latin typeface="Calibri"/>
                <a:cs typeface="Calibri"/>
              </a:rPr>
              <a:t>a </a:t>
            </a:r>
            <a:r>
              <a:rPr sz="1575" spc="-4" dirty="0">
                <a:latin typeface="Calibri"/>
                <a:cs typeface="Calibri"/>
              </a:rPr>
              <a:t>subword</a:t>
            </a:r>
            <a:r>
              <a:rPr sz="1575" spc="49" dirty="0">
                <a:latin typeface="Calibri"/>
                <a:cs typeface="Calibri"/>
              </a:rPr>
              <a:t> </a:t>
            </a:r>
            <a:r>
              <a:rPr sz="1575" dirty="0">
                <a:latin typeface="Calibri"/>
                <a:cs typeface="Calibri"/>
              </a:rPr>
              <a:t>vocabulary.</a:t>
            </a:r>
            <a:endParaRPr sz="1575">
              <a:latin typeface="Calibri"/>
              <a:cs typeface="Calibri"/>
            </a:endParaRPr>
          </a:p>
          <a:p>
            <a:pPr marL="352425" indent="-342900">
              <a:spcBef>
                <a:spcPts val="379"/>
              </a:spcBef>
              <a:buClr>
                <a:srgbClr val="8B1515"/>
              </a:buClr>
              <a:buAutoNum type="arabicPeriod"/>
              <a:tabLst>
                <a:tab pos="351949" algn="l"/>
                <a:tab pos="352425" algn="l"/>
              </a:tabLst>
            </a:pPr>
            <a:r>
              <a:rPr sz="1575" spc="-4" dirty="0">
                <a:latin typeface="Calibri"/>
                <a:cs typeface="Calibri"/>
              </a:rPr>
              <a:t>Start with </a:t>
            </a:r>
            <a:r>
              <a:rPr sz="1575" dirty="0">
                <a:latin typeface="Calibri"/>
                <a:cs typeface="Calibri"/>
              </a:rPr>
              <a:t>a vocabulary containing </a:t>
            </a:r>
            <a:r>
              <a:rPr sz="1575" spc="-4" dirty="0">
                <a:latin typeface="Calibri"/>
                <a:cs typeface="Calibri"/>
              </a:rPr>
              <a:t>only </a:t>
            </a:r>
            <a:r>
              <a:rPr sz="1575" dirty="0">
                <a:latin typeface="Calibri"/>
                <a:cs typeface="Calibri"/>
              </a:rPr>
              <a:t>characters and an </a:t>
            </a:r>
            <a:r>
              <a:rPr sz="1575" spc="-4" dirty="0">
                <a:latin typeface="Calibri"/>
                <a:cs typeface="Calibri"/>
              </a:rPr>
              <a:t>“end-of-word”</a:t>
            </a:r>
            <a:r>
              <a:rPr sz="1575" spc="-68" dirty="0">
                <a:latin typeface="Calibri"/>
                <a:cs typeface="Calibri"/>
              </a:rPr>
              <a:t> </a:t>
            </a:r>
            <a:r>
              <a:rPr sz="1575" spc="-4" dirty="0">
                <a:latin typeface="Calibri"/>
                <a:cs typeface="Calibri"/>
              </a:rPr>
              <a:t>symbol.</a:t>
            </a:r>
            <a:endParaRPr sz="1575">
              <a:latin typeface="Calibri"/>
              <a:cs typeface="Calibri"/>
            </a:endParaRPr>
          </a:p>
          <a:p>
            <a:pPr marL="352425" indent="-342900">
              <a:spcBef>
                <a:spcPts val="379"/>
              </a:spcBef>
              <a:buClr>
                <a:srgbClr val="8B1515"/>
              </a:buClr>
              <a:buAutoNum type="arabicPeriod"/>
              <a:tabLst>
                <a:tab pos="351949" algn="l"/>
                <a:tab pos="352425" algn="l"/>
              </a:tabLst>
            </a:pPr>
            <a:r>
              <a:rPr sz="1575" spc="-4" dirty="0">
                <a:latin typeface="Calibri"/>
                <a:cs typeface="Calibri"/>
              </a:rPr>
              <a:t>Using </a:t>
            </a:r>
            <a:r>
              <a:rPr sz="1575" dirty="0">
                <a:latin typeface="Calibri"/>
                <a:cs typeface="Calibri"/>
              </a:rPr>
              <a:t>a corpus </a:t>
            </a:r>
            <a:r>
              <a:rPr sz="1575" spc="-4" dirty="0">
                <a:latin typeface="Calibri"/>
                <a:cs typeface="Calibri"/>
              </a:rPr>
              <a:t>of </a:t>
            </a:r>
            <a:r>
              <a:rPr sz="1575" dirty="0">
                <a:latin typeface="Calibri"/>
                <a:cs typeface="Calibri"/>
              </a:rPr>
              <a:t>text, </a:t>
            </a:r>
            <a:r>
              <a:rPr sz="1575" spc="-4" dirty="0">
                <a:latin typeface="Calibri"/>
                <a:cs typeface="Calibri"/>
              </a:rPr>
              <a:t>find the </a:t>
            </a:r>
            <a:r>
              <a:rPr sz="1575" dirty="0">
                <a:latin typeface="Calibri"/>
                <a:cs typeface="Calibri"/>
              </a:rPr>
              <a:t>most common </a:t>
            </a:r>
            <a:r>
              <a:rPr sz="1575" spc="-4" dirty="0">
                <a:latin typeface="Calibri"/>
                <a:cs typeface="Calibri"/>
              </a:rPr>
              <a:t>adjacent </a:t>
            </a:r>
            <a:r>
              <a:rPr sz="1575" dirty="0">
                <a:latin typeface="Calibri"/>
                <a:cs typeface="Calibri"/>
              </a:rPr>
              <a:t>characters </a:t>
            </a:r>
            <a:r>
              <a:rPr sz="1575" spc="-4" dirty="0">
                <a:latin typeface="Calibri"/>
                <a:cs typeface="Calibri"/>
              </a:rPr>
              <a:t>“a,b”; </a:t>
            </a:r>
            <a:r>
              <a:rPr sz="1575" dirty="0">
                <a:latin typeface="Calibri"/>
                <a:cs typeface="Calibri"/>
              </a:rPr>
              <a:t>add </a:t>
            </a:r>
            <a:r>
              <a:rPr sz="1575" spc="-4" dirty="0">
                <a:latin typeface="Calibri"/>
                <a:cs typeface="Calibri"/>
              </a:rPr>
              <a:t>“ab” </a:t>
            </a:r>
            <a:r>
              <a:rPr sz="1575" dirty="0">
                <a:latin typeface="Calibri"/>
                <a:cs typeface="Calibri"/>
              </a:rPr>
              <a:t>as a</a:t>
            </a:r>
            <a:r>
              <a:rPr sz="1575" spc="-56" dirty="0">
                <a:latin typeface="Calibri"/>
                <a:cs typeface="Calibri"/>
              </a:rPr>
              <a:t> </a:t>
            </a:r>
            <a:r>
              <a:rPr sz="1575" spc="-4" dirty="0">
                <a:latin typeface="Calibri"/>
                <a:cs typeface="Calibri"/>
              </a:rPr>
              <a:t>subword.</a:t>
            </a:r>
            <a:endParaRPr sz="1575">
              <a:latin typeface="Calibri"/>
              <a:cs typeface="Calibri"/>
            </a:endParaRPr>
          </a:p>
          <a:p>
            <a:pPr marL="352425" indent="-342900">
              <a:spcBef>
                <a:spcPts val="379"/>
              </a:spcBef>
              <a:buClr>
                <a:srgbClr val="8B1515"/>
              </a:buClr>
              <a:buAutoNum type="arabicPeriod"/>
              <a:tabLst>
                <a:tab pos="351949" algn="l"/>
                <a:tab pos="352425" algn="l"/>
              </a:tabLst>
            </a:pPr>
            <a:r>
              <a:rPr sz="1575" dirty="0">
                <a:latin typeface="Calibri"/>
                <a:cs typeface="Calibri"/>
              </a:rPr>
              <a:t>Replace instances </a:t>
            </a:r>
            <a:r>
              <a:rPr sz="1575" spc="-4" dirty="0">
                <a:latin typeface="Calibri"/>
                <a:cs typeface="Calibri"/>
              </a:rPr>
              <a:t>of </a:t>
            </a:r>
            <a:r>
              <a:rPr sz="1575" dirty="0">
                <a:latin typeface="Calibri"/>
                <a:cs typeface="Calibri"/>
              </a:rPr>
              <a:t>the character </a:t>
            </a:r>
            <a:r>
              <a:rPr sz="1575" spc="-4" dirty="0">
                <a:latin typeface="Calibri"/>
                <a:cs typeface="Calibri"/>
              </a:rPr>
              <a:t>pair </a:t>
            </a:r>
            <a:r>
              <a:rPr sz="1575" dirty="0">
                <a:latin typeface="Calibri"/>
                <a:cs typeface="Calibri"/>
              </a:rPr>
              <a:t>with the </a:t>
            </a:r>
            <a:r>
              <a:rPr sz="1575" spc="-4" dirty="0">
                <a:latin typeface="Calibri"/>
                <a:cs typeface="Calibri"/>
              </a:rPr>
              <a:t>new subword; </a:t>
            </a:r>
            <a:r>
              <a:rPr sz="1575" dirty="0">
                <a:latin typeface="Calibri"/>
                <a:cs typeface="Calibri"/>
              </a:rPr>
              <a:t>repeat </a:t>
            </a:r>
            <a:r>
              <a:rPr sz="1575" spc="-4" dirty="0">
                <a:latin typeface="Calibri"/>
                <a:cs typeface="Calibri"/>
              </a:rPr>
              <a:t>until desired </a:t>
            </a:r>
            <a:r>
              <a:rPr sz="1575" dirty="0">
                <a:latin typeface="Calibri"/>
                <a:cs typeface="Calibri"/>
              </a:rPr>
              <a:t>vocab</a:t>
            </a:r>
            <a:r>
              <a:rPr sz="1575" spc="-11" dirty="0">
                <a:latin typeface="Calibri"/>
                <a:cs typeface="Calibri"/>
              </a:rPr>
              <a:t> </a:t>
            </a:r>
            <a:r>
              <a:rPr sz="1575" spc="-4" dirty="0">
                <a:latin typeface="Calibri"/>
                <a:cs typeface="Calibri"/>
              </a:rPr>
              <a:t>size.</a:t>
            </a:r>
            <a:endParaRPr sz="1575">
              <a:latin typeface="Calibri"/>
              <a:cs typeface="Calibri"/>
            </a:endParaRPr>
          </a:p>
          <a:p>
            <a:pPr>
              <a:spcBef>
                <a:spcPts val="38"/>
              </a:spcBef>
            </a:pPr>
            <a:endParaRPr sz="2138">
              <a:latin typeface="Calibri"/>
              <a:cs typeface="Calibri"/>
            </a:endParaRPr>
          </a:p>
          <a:p>
            <a:pPr marL="9525"/>
            <a:r>
              <a:rPr sz="1575" spc="-4" dirty="0">
                <a:latin typeface="Calibri"/>
                <a:cs typeface="Calibri"/>
              </a:rPr>
              <a:t>Originally used </a:t>
            </a:r>
            <a:r>
              <a:rPr sz="1575" dirty="0">
                <a:latin typeface="Calibri"/>
                <a:cs typeface="Calibri"/>
              </a:rPr>
              <a:t>in NLP </a:t>
            </a:r>
            <a:r>
              <a:rPr sz="1575" spc="-4" dirty="0">
                <a:latin typeface="Calibri"/>
                <a:cs typeface="Calibri"/>
              </a:rPr>
              <a:t>for </a:t>
            </a:r>
            <a:r>
              <a:rPr sz="1575" dirty="0">
                <a:latin typeface="Calibri"/>
                <a:cs typeface="Calibri"/>
              </a:rPr>
              <a:t>machine </a:t>
            </a:r>
            <a:r>
              <a:rPr sz="1575" spc="-4" dirty="0">
                <a:latin typeface="Calibri"/>
                <a:cs typeface="Calibri"/>
              </a:rPr>
              <a:t>translation; now </a:t>
            </a:r>
            <a:r>
              <a:rPr sz="1575" dirty="0">
                <a:latin typeface="Calibri"/>
                <a:cs typeface="Calibri"/>
              </a:rPr>
              <a:t>a </a:t>
            </a:r>
            <a:r>
              <a:rPr sz="1575" spc="-4" dirty="0">
                <a:latin typeface="Calibri"/>
                <a:cs typeface="Calibri"/>
              </a:rPr>
              <a:t>similar </a:t>
            </a:r>
            <a:r>
              <a:rPr sz="1575" dirty="0">
                <a:latin typeface="Calibri"/>
                <a:cs typeface="Calibri"/>
              </a:rPr>
              <a:t>method </a:t>
            </a:r>
            <a:r>
              <a:rPr sz="1575" spc="-4" dirty="0">
                <a:latin typeface="Calibri"/>
                <a:cs typeface="Calibri"/>
              </a:rPr>
              <a:t>(WordPiece) </a:t>
            </a:r>
            <a:r>
              <a:rPr sz="1575" dirty="0">
                <a:latin typeface="Calibri"/>
                <a:cs typeface="Calibri"/>
              </a:rPr>
              <a:t>is </a:t>
            </a:r>
            <a:r>
              <a:rPr sz="1575" spc="-4" dirty="0">
                <a:latin typeface="Calibri"/>
                <a:cs typeface="Calibri"/>
              </a:rPr>
              <a:t>used </a:t>
            </a:r>
            <a:r>
              <a:rPr sz="1575" dirty="0">
                <a:latin typeface="Calibri"/>
                <a:cs typeface="Calibri"/>
              </a:rPr>
              <a:t>in</a:t>
            </a:r>
            <a:r>
              <a:rPr sz="1575" spc="116" dirty="0">
                <a:latin typeface="Calibri"/>
                <a:cs typeface="Calibri"/>
              </a:rPr>
              <a:t> </a:t>
            </a:r>
            <a:r>
              <a:rPr sz="1575" spc="-4" dirty="0">
                <a:latin typeface="Calibri"/>
                <a:cs typeface="Calibri"/>
              </a:rPr>
              <a:t>pretrained</a:t>
            </a:r>
            <a:endParaRPr sz="1575">
              <a:latin typeface="Calibri"/>
              <a:cs typeface="Calibri"/>
            </a:endParaRPr>
          </a:p>
          <a:p>
            <a:pPr marL="9525">
              <a:spcBef>
                <a:spcPts val="4"/>
              </a:spcBef>
            </a:pPr>
            <a:r>
              <a:rPr sz="1575" spc="-4" dirty="0">
                <a:latin typeface="Calibri"/>
                <a:cs typeface="Calibri"/>
              </a:rPr>
              <a:t>models.</a:t>
            </a:r>
            <a:endParaRPr sz="1575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42077" y="5738165"/>
            <a:ext cx="2680811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solidFill>
                  <a:srgbClr val="175E53"/>
                </a:solidFill>
                <a:latin typeface="Calibri"/>
                <a:cs typeface="Calibri"/>
              </a:rPr>
              <a:t>[</a:t>
            </a:r>
            <a:r>
              <a:rPr sz="135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Sennrich et </a:t>
            </a:r>
            <a:r>
              <a:rPr sz="1350" u="sng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al., 2016</a:t>
            </a:r>
            <a:r>
              <a:rPr sz="1350" dirty="0">
                <a:solidFill>
                  <a:srgbClr val="175E53"/>
                </a:solidFill>
                <a:latin typeface="Calibri"/>
                <a:cs typeface="Calibri"/>
              </a:rPr>
              <a:t>, </a:t>
            </a:r>
            <a:r>
              <a:rPr sz="1350" u="sng" spc="-23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Wu </a:t>
            </a:r>
            <a:r>
              <a:rPr sz="1350" u="sng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et al.,</a:t>
            </a:r>
            <a:r>
              <a:rPr sz="1350" u="sng" spc="-23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350" u="sng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2016</a:t>
            </a:r>
            <a:r>
              <a:rPr sz="1350" dirty="0">
                <a:solidFill>
                  <a:srgbClr val="175E53"/>
                </a:solidFill>
                <a:latin typeface="Calibri"/>
                <a:cs typeface="Calibri"/>
              </a:rPr>
              <a:t>]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BAA5AC-390D-4693-AF46-1C58D0DB9ED1}"/>
              </a:ext>
            </a:extLst>
          </p:cNvPr>
          <p:cNvSpPr txBox="1"/>
          <p:nvPr/>
        </p:nvSpPr>
        <p:spPr>
          <a:xfrm>
            <a:off x="0" y="6581001"/>
            <a:ext cx="930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Hewitt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B4E52CB-B7A5-4BDD-9A86-B12409203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492443"/>
          </a:xfrm>
        </p:spPr>
        <p:txBody>
          <a:bodyPr/>
          <a:lstStyle/>
          <a:p>
            <a:r>
              <a:rPr lang="en-US" sz="3200" b="0" dirty="0">
                <a:latin typeface="Calibri"/>
                <a:cs typeface="Calibri"/>
              </a:rPr>
              <a:t>Aside: </a:t>
            </a:r>
            <a:r>
              <a:rPr lang="en-US" sz="3200" b="0" spc="-4" dirty="0">
                <a:latin typeface="Calibri"/>
                <a:cs typeface="Calibri"/>
              </a:rPr>
              <a:t>The byte-pair </a:t>
            </a:r>
            <a:r>
              <a:rPr lang="en-US" sz="3200" b="0" dirty="0">
                <a:latin typeface="Calibri"/>
                <a:cs typeface="Calibri"/>
              </a:rPr>
              <a:t>encoding</a:t>
            </a:r>
            <a:r>
              <a:rPr lang="en-US" sz="3200" b="0" spc="-15" dirty="0">
                <a:latin typeface="Calibri"/>
                <a:cs typeface="Calibri"/>
              </a:rPr>
              <a:t> </a:t>
            </a:r>
            <a:r>
              <a:rPr lang="en-US" sz="3200" b="0" dirty="0">
                <a:latin typeface="Calibri"/>
                <a:cs typeface="Calibri"/>
              </a:rPr>
              <a:t>algorithm</a:t>
            </a:r>
            <a:endParaRPr lang="en-US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63779" y="1724597"/>
            <a:ext cx="8106251" cy="117009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>
              <a:spcBef>
                <a:spcPts val="79"/>
              </a:spcBef>
            </a:pPr>
            <a:r>
              <a:rPr sz="1725" spc="-4" dirty="0">
                <a:latin typeface="Calibri"/>
                <a:cs typeface="Calibri"/>
              </a:rPr>
              <a:t>Common </a:t>
            </a:r>
            <a:r>
              <a:rPr sz="1725" dirty="0">
                <a:latin typeface="Calibri"/>
                <a:cs typeface="Calibri"/>
              </a:rPr>
              <a:t>words end </a:t>
            </a:r>
            <a:r>
              <a:rPr sz="1725" spc="-4" dirty="0">
                <a:latin typeface="Calibri"/>
                <a:cs typeface="Calibri"/>
              </a:rPr>
              <a:t>up </a:t>
            </a:r>
            <a:r>
              <a:rPr sz="1725" dirty="0">
                <a:latin typeface="Calibri"/>
                <a:cs typeface="Calibri"/>
              </a:rPr>
              <a:t>being a </a:t>
            </a:r>
            <a:r>
              <a:rPr sz="1725" spc="-4" dirty="0">
                <a:latin typeface="Calibri"/>
                <a:cs typeface="Calibri"/>
              </a:rPr>
              <a:t>part of the subword </a:t>
            </a:r>
            <a:r>
              <a:rPr sz="1725" dirty="0">
                <a:latin typeface="Calibri"/>
                <a:cs typeface="Calibri"/>
              </a:rPr>
              <a:t>vocabulary, while rarer words are </a:t>
            </a:r>
            <a:r>
              <a:rPr sz="1725" spc="-4" dirty="0">
                <a:latin typeface="Calibri"/>
                <a:cs typeface="Calibri"/>
              </a:rPr>
              <a:t>split  </a:t>
            </a:r>
            <a:r>
              <a:rPr sz="1725" dirty="0">
                <a:latin typeface="Calibri"/>
                <a:cs typeface="Calibri"/>
              </a:rPr>
              <a:t>into </a:t>
            </a:r>
            <a:r>
              <a:rPr sz="1725" spc="-4" dirty="0">
                <a:latin typeface="Calibri"/>
                <a:cs typeface="Calibri"/>
              </a:rPr>
              <a:t>(sometimes </a:t>
            </a:r>
            <a:r>
              <a:rPr sz="1725" dirty="0">
                <a:latin typeface="Calibri"/>
                <a:cs typeface="Calibri"/>
              </a:rPr>
              <a:t>intuitive, </a:t>
            </a:r>
            <a:r>
              <a:rPr sz="1725" spc="-4" dirty="0">
                <a:latin typeface="Calibri"/>
                <a:cs typeface="Calibri"/>
              </a:rPr>
              <a:t>sometimes not)</a:t>
            </a:r>
            <a:r>
              <a:rPr sz="1725" spc="34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components.</a:t>
            </a:r>
            <a:endParaRPr sz="1725">
              <a:latin typeface="Calibri"/>
              <a:cs typeface="Calibri"/>
            </a:endParaRPr>
          </a:p>
          <a:p>
            <a:pPr>
              <a:spcBef>
                <a:spcPts val="15"/>
              </a:spcBef>
            </a:pPr>
            <a:endParaRPr sz="2363">
              <a:latin typeface="Calibri"/>
              <a:cs typeface="Calibri"/>
            </a:endParaRPr>
          </a:p>
          <a:p>
            <a:pPr marL="9525"/>
            <a:r>
              <a:rPr sz="1725" dirty="0">
                <a:latin typeface="Calibri"/>
                <a:cs typeface="Calibri"/>
              </a:rPr>
              <a:t>In the worst case, words are </a:t>
            </a:r>
            <a:r>
              <a:rPr sz="1725" spc="-4" dirty="0">
                <a:latin typeface="Calibri"/>
                <a:cs typeface="Calibri"/>
              </a:rPr>
              <a:t>split </a:t>
            </a:r>
            <a:r>
              <a:rPr sz="1725" dirty="0">
                <a:latin typeface="Calibri"/>
                <a:cs typeface="Calibri"/>
              </a:rPr>
              <a:t>into as many </a:t>
            </a:r>
            <a:r>
              <a:rPr sz="1725" spc="-4" dirty="0">
                <a:latin typeface="Calibri"/>
                <a:cs typeface="Calibri"/>
              </a:rPr>
              <a:t>subwords </a:t>
            </a:r>
            <a:r>
              <a:rPr sz="1725" dirty="0">
                <a:latin typeface="Calibri"/>
                <a:cs typeface="Calibri"/>
              </a:rPr>
              <a:t>as they </a:t>
            </a:r>
            <a:r>
              <a:rPr sz="1725" spc="-4" dirty="0">
                <a:latin typeface="Calibri"/>
                <a:cs typeface="Calibri"/>
              </a:rPr>
              <a:t>have</a:t>
            </a:r>
            <a:r>
              <a:rPr sz="1725" spc="23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characters.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35646" y="3265647"/>
            <a:ext cx="503396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dirty="0">
                <a:latin typeface="Calibri"/>
                <a:cs typeface="Calibri"/>
              </a:rPr>
              <a:t>word</a:t>
            </a:r>
            <a:endParaRPr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93235" y="3208306"/>
            <a:ext cx="1682115" cy="19832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252413">
              <a:lnSpc>
                <a:spcPct val="120900"/>
              </a:lnSpc>
              <a:spcBef>
                <a:spcPts val="75"/>
              </a:spcBef>
            </a:pPr>
            <a:r>
              <a:rPr spc="-4" dirty="0">
                <a:latin typeface="Calibri"/>
                <a:cs typeface="Calibri"/>
              </a:rPr>
              <a:t>vocab</a:t>
            </a:r>
            <a:r>
              <a:rPr spc="-49" dirty="0">
                <a:latin typeface="Calibri"/>
                <a:cs typeface="Calibri"/>
              </a:rPr>
              <a:t> </a:t>
            </a:r>
            <a:r>
              <a:rPr spc="-4" dirty="0">
                <a:latin typeface="Calibri"/>
                <a:cs typeface="Calibri"/>
              </a:rPr>
              <a:t>mapping  </a:t>
            </a:r>
            <a:r>
              <a:rPr spc="-4" dirty="0">
                <a:solidFill>
                  <a:srgbClr val="007B92"/>
                </a:solidFill>
                <a:latin typeface="Calibri"/>
                <a:cs typeface="Calibri"/>
              </a:rPr>
              <a:t>hat</a:t>
            </a:r>
            <a:endParaRPr>
              <a:latin typeface="Calibri"/>
              <a:cs typeface="Calibri"/>
            </a:endParaRPr>
          </a:p>
          <a:p>
            <a:pPr marL="9525">
              <a:spcBef>
                <a:spcPts val="431"/>
              </a:spcBef>
            </a:pPr>
            <a:r>
              <a:rPr dirty="0">
                <a:solidFill>
                  <a:srgbClr val="007B92"/>
                </a:solidFill>
                <a:latin typeface="Calibri"/>
                <a:cs typeface="Calibri"/>
              </a:rPr>
              <a:t>learn</a:t>
            </a:r>
            <a:endParaRPr>
              <a:latin typeface="Calibri"/>
              <a:cs typeface="Calibri"/>
            </a:endParaRPr>
          </a:p>
          <a:p>
            <a:pPr marL="9525" marR="3810">
              <a:lnSpc>
                <a:spcPct val="120000"/>
              </a:lnSpc>
            </a:pPr>
            <a:r>
              <a:rPr dirty="0">
                <a:solidFill>
                  <a:srgbClr val="007B92"/>
                </a:solidFill>
                <a:latin typeface="Calibri"/>
                <a:cs typeface="Calibri"/>
              </a:rPr>
              <a:t>taa## aaa## </a:t>
            </a:r>
            <a:r>
              <a:rPr spc="-4" dirty="0">
                <a:solidFill>
                  <a:srgbClr val="007B92"/>
                </a:solidFill>
                <a:latin typeface="Calibri"/>
                <a:cs typeface="Calibri"/>
              </a:rPr>
              <a:t>sty  </a:t>
            </a:r>
            <a:r>
              <a:rPr dirty="0">
                <a:solidFill>
                  <a:srgbClr val="007B92"/>
                </a:solidFill>
                <a:latin typeface="Calibri"/>
                <a:cs typeface="Calibri"/>
              </a:rPr>
              <a:t>la## ern##  </a:t>
            </a:r>
            <a:r>
              <a:rPr spc="-4" dirty="0">
                <a:solidFill>
                  <a:srgbClr val="007B92"/>
                </a:solidFill>
                <a:latin typeface="Calibri"/>
                <a:cs typeface="Calibri"/>
              </a:rPr>
              <a:t>Transformer##</a:t>
            </a:r>
            <a:r>
              <a:rPr spc="-38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r>
              <a:rPr dirty="0">
                <a:solidFill>
                  <a:srgbClr val="007B92"/>
                </a:solidFill>
                <a:latin typeface="Calibri"/>
                <a:cs typeface="Calibri"/>
              </a:rPr>
              <a:t>ify</a:t>
            </a:r>
            <a:endParaRPr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50827" y="3265647"/>
            <a:ext cx="1070610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pc="-4" dirty="0">
                <a:latin typeface="Calibri"/>
                <a:cs typeface="Calibri"/>
              </a:rPr>
              <a:t>embedding</a:t>
            </a:r>
            <a:endParaRPr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735645" y="3542443"/>
            <a:ext cx="913448" cy="131702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421005">
              <a:lnSpc>
                <a:spcPct val="120000"/>
              </a:lnSpc>
              <a:spcBef>
                <a:spcPts val="75"/>
              </a:spcBef>
            </a:pPr>
            <a:r>
              <a:rPr spc="-4" dirty="0">
                <a:solidFill>
                  <a:srgbClr val="007B92"/>
                </a:solidFill>
                <a:latin typeface="Calibri"/>
                <a:cs typeface="Calibri"/>
              </a:rPr>
              <a:t>hat  </a:t>
            </a:r>
            <a:r>
              <a:rPr dirty="0">
                <a:solidFill>
                  <a:srgbClr val="007B92"/>
                </a:solidFill>
                <a:latin typeface="Calibri"/>
                <a:cs typeface="Calibri"/>
              </a:rPr>
              <a:t>le</a:t>
            </a:r>
            <a:r>
              <a:rPr spc="4" dirty="0">
                <a:solidFill>
                  <a:srgbClr val="007B92"/>
                </a:solidFill>
                <a:latin typeface="Calibri"/>
                <a:cs typeface="Calibri"/>
              </a:rPr>
              <a:t>a</a:t>
            </a:r>
            <a:r>
              <a:rPr dirty="0">
                <a:solidFill>
                  <a:srgbClr val="007B92"/>
                </a:solidFill>
                <a:latin typeface="Calibri"/>
                <a:cs typeface="Calibri"/>
              </a:rPr>
              <a:t>rn</a:t>
            </a:r>
            <a:endParaRPr>
              <a:latin typeface="Calibri"/>
              <a:cs typeface="Calibri"/>
            </a:endParaRPr>
          </a:p>
          <a:p>
            <a:pPr marL="9525" marR="3810">
              <a:lnSpc>
                <a:spcPct val="120000"/>
              </a:lnSpc>
            </a:pPr>
            <a:r>
              <a:rPr dirty="0">
                <a:solidFill>
                  <a:srgbClr val="007B92"/>
                </a:solidFill>
                <a:latin typeface="Calibri"/>
                <a:cs typeface="Calibri"/>
              </a:rPr>
              <a:t>taaaaasty  laern</a:t>
            </a:r>
            <a:endParaRPr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35646" y="4914291"/>
            <a:ext cx="1677829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pc="-4" dirty="0" err="1">
                <a:solidFill>
                  <a:srgbClr val="007B92"/>
                </a:solidFill>
                <a:latin typeface="Calibri"/>
                <a:cs typeface="Calibri"/>
              </a:rPr>
              <a:t>Transformerify</a:t>
            </a:r>
            <a:r>
              <a:rPr spc="-38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endParaRPr dirty="0">
              <a:latin typeface="Wingdings"/>
              <a:cs typeface="Wingding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828157" y="3829050"/>
            <a:ext cx="1200150" cy="114300"/>
          </a:xfrm>
          <a:custGeom>
            <a:avLst/>
            <a:gdLst/>
            <a:ahLst/>
            <a:cxnLst/>
            <a:rect l="l" t="t" r="r" b="b"/>
            <a:pathLst>
              <a:path w="1600200" h="152400">
                <a:moveTo>
                  <a:pt x="1600200" y="0"/>
                </a:moveTo>
                <a:lnTo>
                  <a:pt x="0" y="0"/>
                </a:lnTo>
                <a:lnTo>
                  <a:pt x="0" y="152400"/>
                </a:lnTo>
                <a:lnTo>
                  <a:pt x="1600200" y="152400"/>
                </a:lnTo>
                <a:lnTo>
                  <a:pt x="1600200" y="0"/>
                </a:lnTo>
                <a:close/>
              </a:path>
            </a:pathLst>
          </a:custGeom>
          <a:solidFill>
            <a:srgbClr val="8B1515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1" name="object 11"/>
          <p:cNvSpPr/>
          <p:nvPr/>
        </p:nvSpPr>
        <p:spPr>
          <a:xfrm>
            <a:off x="5828157" y="4139946"/>
            <a:ext cx="1200150" cy="114300"/>
          </a:xfrm>
          <a:custGeom>
            <a:avLst/>
            <a:gdLst/>
            <a:ahLst/>
            <a:cxnLst/>
            <a:rect l="l" t="t" r="r" b="b"/>
            <a:pathLst>
              <a:path w="1600200" h="152400">
                <a:moveTo>
                  <a:pt x="1600200" y="0"/>
                </a:moveTo>
                <a:lnTo>
                  <a:pt x="0" y="0"/>
                </a:lnTo>
                <a:lnTo>
                  <a:pt x="0" y="152400"/>
                </a:lnTo>
                <a:lnTo>
                  <a:pt x="1600200" y="152400"/>
                </a:lnTo>
                <a:lnTo>
                  <a:pt x="1600200" y="0"/>
                </a:lnTo>
                <a:close/>
              </a:path>
            </a:pathLst>
          </a:custGeom>
          <a:solidFill>
            <a:srgbClr val="8B1515"/>
          </a:solidFill>
        </p:spPr>
        <p:txBody>
          <a:bodyPr wrap="square" lIns="0" tIns="0" rIns="0" bIns="0" rtlCol="0"/>
          <a:lstStyle/>
          <a:p>
            <a:endParaRPr sz="1350"/>
          </a:p>
        </p:txBody>
      </p:sp>
      <p:grpSp>
        <p:nvGrpSpPr>
          <p:cNvPr id="12" name="object 12"/>
          <p:cNvGrpSpPr/>
          <p:nvPr/>
        </p:nvGrpSpPr>
        <p:grpSpPr>
          <a:xfrm>
            <a:off x="5829157" y="4460986"/>
            <a:ext cx="1207294" cy="121444"/>
            <a:chOff x="7772209" y="4804981"/>
            <a:chExt cx="1609725" cy="161925"/>
          </a:xfrm>
        </p:grpSpPr>
        <p:sp>
          <p:nvSpPr>
            <p:cNvPr id="13" name="object 13"/>
            <p:cNvSpPr/>
            <p:nvPr/>
          </p:nvSpPr>
          <p:spPr>
            <a:xfrm>
              <a:off x="7776971" y="4809744"/>
              <a:ext cx="1600200" cy="152400"/>
            </a:xfrm>
            <a:custGeom>
              <a:avLst/>
              <a:gdLst/>
              <a:ahLst/>
              <a:cxnLst/>
              <a:rect l="l" t="t" r="r" b="b"/>
              <a:pathLst>
                <a:path w="1600200" h="152400">
                  <a:moveTo>
                    <a:pt x="1600200" y="0"/>
                  </a:moveTo>
                  <a:lnTo>
                    <a:pt x="0" y="0"/>
                  </a:lnTo>
                  <a:lnTo>
                    <a:pt x="0" y="152399"/>
                  </a:lnTo>
                  <a:lnTo>
                    <a:pt x="1600200" y="152399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" name="object 14"/>
            <p:cNvSpPr/>
            <p:nvPr/>
          </p:nvSpPr>
          <p:spPr>
            <a:xfrm>
              <a:off x="7776971" y="4809744"/>
              <a:ext cx="1600200" cy="152400"/>
            </a:xfrm>
            <a:custGeom>
              <a:avLst/>
              <a:gdLst/>
              <a:ahLst/>
              <a:cxnLst/>
              <a:rect l="l" t="t" r="r" b="b"/>
              <a:pathLst>
                <a:path w="1600200" h="152400">
                  <a:moveTo>
                    <a:pt x="0" y="152399"/>
                  </a:moveTo>
                  <a:lnTo>
                    <a:pt x="1600200" y="152399"/>
                  </a:lnTo>
                  <a:lnTo>
                    <a:pt x="1600200" y="0"/>
                  </a:lnTo>
                  <a:lnTo>
                    <a:pt x="0" y="0"/>
                  </a:lnTo>
                  <a:lnTo>
                    <a:pt x="0" y="152399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5" name="object 15"/>
          <p:cNvSpPr/>
          <p:nvPr/>
        </p:nvSpPr>
        <p:spPr>
          <a:xfrm>
            <a:off x="1339595" y="3747897"/>
            <a:ext cx="171450" cy="457200"/>
          </a:xfrm>
          <a:custGeom>
            <a:avLst/>
            <a:gdLst/>
            <a:ahLst/>
            <a:cxnLst/>
            <a:rect l="l" t="t" r="r" b="b"/>
            <a:pathLst>
              <a:path w="228600" h="609600">
                <a:moveTo>
                  <a:pt x="228600" y="609599"/>
                </a:moveTo>
                <a:lnTo>
                  <a:pt x="184112" y="608105"/>
                </a:lnTo>
                <a:lnTo>
                  <a:pt x="147780" y="604027"/>
                </a:lnTo>
                <a:lnTo>
                  <a:pt x="123283" y="597973"/>
                </a:lnTo>
                <a:lnTo>
                  <a:pt x="114300" y="590549"/>
                </a:lnTo>
                <a:lnTo>
                  <a:pt x="114300" y="323849"/>
                </a:lnTo>
                <a:lnTo>
                  <a:pt x="105316" y="316426"/>
                </a:lnTo>
                <a:lnTo>
                  <a:pt x="80819" y="310372"/>
                </a:lnTo>
                <a:lnTo>
                  <a:pt x="44487" y="306294"/>
                </a:lnTo>
                <a:lnTo>
                  <a:pt x="0" y="304799"/>
                </a:lnTo>
                <a:lnTo>
                  <a:pt x="44487" y="303305"/>
                </a:lnTo>
                <a:lnTo>
                  <a:pt x="80819" y="299227"/>
                </a:lnTo>
                <a:lnTo>
                  <a:pt x="105316" y="293173"/>
                </a:lnTo>
                <a:lnTo>
                  <a:pt x="114300" y="285749"/>
                </a:lnTo>
                <a:lnTo>
                  <a:pt x="114300" y="19049"/>
                </a:lnTo>
                <a:lnTo>
                  <a:pt x="123283" y="11626"/>
                </a:lnTo>
                <a:lnTo>
                  <a:pt x="147780" y="5572"/>
                </a:lnTo>
                <a:lnTo>
                  <a:pt x="184112" y="1494"/>
                </a:lnTo>
                <a:lnTo>
                  <a:pt x="2286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6" name="object 16"/>
          <p:cNvSpPr txBox="1"/>
          <p:nvPr/>
        </p:nvSpPr>
        <p:spPr>
          <a:xfrm>
            <a:off x="572262" y="3714616"/>
            <a:ext cx="655796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solidFill>
                  <a:srgbClr val="007B92"/>
                </a:solidFill>
                <a:latin typeface="Calibri"/>
                <a:cs typeface="Calibri"/>
              </a:rPr>
              <a:t>Common</a:t>
            </a:r>
            <a:endParaRPr sz="1350">
              <a:latin typeface="Calibri"/>
              <a:cs typeface="Calibri"/>
            </a:endParaRPr>
          </a:p>
          <a:p>
            <a:pPr marL="9525">
              <a:spcBef>
                <a:spcPts val="4"/>
              </a:spcBef>
            </a:pPr>
            <a:r>
              <a:rPr sz="1350" spc="-11" dirty="0">
                <a:solidFill>
                  <a:srgbClr val="007B92"/>
                </a:solidFill>
                <a:latin typeface="Calibri"/>
                <a:cs typeface="Calibri"/>
              </a:rPr>
              <a:t>words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311020" y="4303395"/>
            <a:ext cx="180975" cy="990124"/>
          </a:xfrm>
          <a:custGeom>
            <a:avLst/>
            <a:gdLst/>
            <a:ahLst/>
            <a:cxnLst/>
            <a:rect l="l" t="t" r="r" b="b"/>
            <a:pathLst>
              <a:path w="241300" h="1320164">
                <a:moveTo>
                  <a:pt x="240792" y="429767"/>
                </a:moveTo>
                <a:lnTo>
                  <a:pt x="197477" y="428317"/>
                </a:lnTo>
                <a:lnTo>
                  <a:pt x="162115" y="424354"/>
                </a:lnTo>
                <a:lnTo>
                  <a:pt x="138279" y="418463"/>
                </a:lnTo>
                <a:lnTo>
                  <a:pt x="129540" y="411225"/>
                </a:lnTo>
                <a:lnTo>
                  <a:pt x="129540" y="233425"/>
                </a:lnTo>
                <a:lnTo>
                  <a:pt x="120800" y="226188"/>
                </a:lnTo>
                <a:lnTo>
                  <a:pt x="96964" y="220297"/>
                </a:lnTo>
                <a:lnTo>
                  <a:pt x="61602" y="216334"/>
                </a:lnTo>
                <a:lnTo>
                  <a:pt x="18288" y="214883"/>
                </a:lnTo>
                <a:lnTo>
                  <a:pt x="61602" y="213433"/>
                </a:lnTo>
                <a:lnTo>
                  <a:pt x="96964" y="209470"/>
                </a:lnTo>
                <a:lnTo>
                  <a:pt x="120800" y="203579"/>
                </a:lnTo>
                <a:lnTo>
                  <a:pt x="129540" y="196341"/>
                </a:lnTo>
                <a:lnTo>
                  <a:pt x="129540" y="18541"/>
                </a:lnTo>
                <a:lnTo>
                  <a:pt x="138279" y="11304"/>
                </a:lnTo>
                <a:lnTo>
                  <a:pt x="162115" y="5413"/>
                </a:lnTo>
                <a:lnTo>
                  <a:pt x="197477" y="1450"/>
                </a:lnTo>
                <a:lnTo>
                  <a:pt x="240792" y="0"/>
                </a:lnTo>
              </a:path>
              <a:path w="241300" h="1320164">
                <a:moveTo>
                  <a:pt x="230124" y="886967"/>
                </a:moveTo>
                <a:lnTo>
                  <a:pt x="186809" y="885517"/>
                </a:lnTo>
                <a:lnTo>
                  <a:pt x="151447" y="881554"/>
                </a:lnTo>
                <a:lnTo>
                  <a:pt x="127611" y="875663"/>
                </a:lnTo>
                <a:lnTo>
                  <a:pt x="118872" y="868426"/>
                </a:lnTo>
                <a:lnTo>
                  <a:pt x="118872" y="690626"/>
                </a:lnTo>
                <a:lnTo>
                  <a:pt x="110132" y="683388"/>
                </a:lnTo>
                <a:lnTo>
                  <a:pt x="86296" y="677497"/>
                </a:lnTo>
                <a:lnTo>
                  <a:pt x="50934" y="673534"/>
                </a:lnTo>
                <a:lnTo>
                  <a:pt x="7620" y="672083"/>
                </a:lnTo>
                <a:lnTo>
                  <a:pt x="50934" y="670633"/>
                </a:lnTo>
                <a:lnTo>
                  <a:pt x="86296" y="666670"/>
                </a:lnTo>
                <a:lnTo>
                  <a:pt x="110132" y="660779"/>
                </a:lnTo>
                <a:lnTo>
                  <a:pt x="118872" y="653541"/>
                </a:lnTo>
                <a:lnTo>
                  <a:pt x="118872" y="475741"/>
                </a:lnTo>
                <a:lnTo>
                  <a:pt x="127611" y="468504"/>
                </a:lnTo>
                <a:lnTo>
                  <a:pt x="151447" y="462613"/>
                </a:lnTo>
                <a:lnTo>
                  <a:pt x="186809" y="458650"/>
                </a:lnTo>
                <a:lnTo>
                  <a:pt x="230124" y="457200"/>
                </a:lnTo>
              </a:path>
              <a:path w="241300" h="1320164">
                <a:moveTo>
                  <a:pt x="220980" y="1319783"/>
                </a:moveTo>
                <a:lnTo>
                  <a:pt x="177998" y="1318337"/>
                </a:lnTo>
                <a:lnTo>
                  <a:pt x="142875" y="1314391"/>
                </a:lnTo>
                <a:lnTo>
                  <a:pt x="119181" y="1308537"/>
                </a:lnTo>
                <a:lnTo>
                  <a:pt x="110490" y="1301368"/>
                </a:lnTo>
                <a:lnTo>
                  <a:pt x="110490" y="1123314"/>
                </a:lnTo>
                <a:lnTo>
                  <a:pt x="101798" y="1116146"/>
                </a:lnTo>
                <a:lnTo>
                  <a:pt x="78105" y="1110292"/>
                </a:lnTo>
                <a:lnTo>
                  <a:pt x="42981" y="1106346"/>
                </a:lnTo>
                <a:lnTo>
                  <a:pt x="0" y="1104899"/>
                </a:lnTo>
                <a:lnTo>
                  <a:pt x="42981" y="1103453"/>
                </a:lnTo>
                <a:lnTo>
                  <a:pt x="78105" y="1099507"/>
                </a:lnTo>
                <a:lnTo>
                  <a:pt x="101798" y="1093653"/>
                </a:lnTo>
                <a:lnTo>
                  <a:pt x="110490" y="1086484"/>
                </a:lnTo>
                <a:lnTo>
                  <a:pt x="110490" y="908430"/>
                </a:lnTo>
                <a:lnTo>
                  <a:pt x="119181" y="901267"/>
                </a:lnTo>
                <a:lnTo>
                  <a:pt x="142875" y="895413"/>
                </a:lnTo>
                <a:lnTo>
                  <a:pt x="177998" y="891464"/>
                </a:lnTo>
                <a:lnTo>
                  <a:pt x="220980" y="89001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18" name="object 18"/>
          <p:cNvSpPr txBox="1"/>
          <p:nvPr/>
        </p:nvSpPr>
        <p:spPr>
          <a:xfrm>
            <a:off x="541629" y="4333208"/>
            <a:ext cx="711994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75" dirty="0">
                <a:solidFill>
                  <a:srgbClr val="007B92"/>
                </a:solidFill>
                <a:latin typeface="Calibri"/>
                <a:cs typeface="Calibri"/>
              </a:rPr>
              <a:t>V</a:t>
            </a:r>
            <a:r>
              <a:rPr sz="1350" dirty="0">
                <a:solidFill>
                  <a:srgbClr val="007B92"/>
                </a:solidFill>
                <a:latin typeface="Calibri"/>
                <a:cs typeface="Calibri"/>
              </a:rPr>
              <a:t>ar</a:t>
            </a:r>
            <a:r>
              <a:rPr sz="1350" spc="-8" dirty="0">
                <a:solidFill>
                  <a:srgbClr val="007B92"/>
                </a:solidFill>
                <a:latin typeface="Calibri"/>
                <a:cs typeface="Calibri"/>
              </a:rPr>
              <a:t>i</a:t>
            </a:r>
            <a:r>
              <a:rPr sz="1350" spc="-11" dirty="0">
                <a:solidFill>
                  <a:srgbClr val="007B92"/>
                </a:solidFill>
                <a:latin typeface="Calibri"/>
                <a:cs typeface="Calibri"/>
              </a:rPr>
              <a:t>a</a:t>
            </a:r>
            <a:r>
              <a:rPr sz="1350" dirty="0">
                <a:solidFill>
                  <a:srgbClr val="007B92"/>
                </a:solidFill>
                <a:latin typeface="Calibri"/>
                <a:cs typeface="Calibri"/>
              </a:rPr>
              <a:t>t</a:t>
            </a:r>
            <a:r>
              <a:rPr sz="1350" spc="-8" dirty="0">
                <a:solidFill>
                  <a:srgbClr val="007B92"/>
                </a:solidFill>
                <a:latin typeface="Calibri"/>
                <a:cs typeface="Calibri"/>
              </a:rPr>
              <a:t>i</a:t>
            </a:r>
            <a:r>
              <a:rPr sz="1350" spc="-4" dirty="0">
                <a:solidFill>
                  <a:srgbClr val="007B92"/>
                </a:solidFill>
                <a:latin typeface="Calibri"/>
                <a:cs typeface="Calibri"/>
              </a:rPr>
              <a:t>ons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0525" y="4676299"/>
            <a:ext cx="861060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solidFill>
                  <a:srgbClr val="007B92"/>
                </a:solidFill>
                <a:latin typeface="Calibri"/>
                <a:cs typeface="Calibri"/>
              </a:rPr>
              <a:t>misspellings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5829157" y="4791313"/>
            <a:ext cx="1207294" cy="121444"/>
            <a:chOff x="7772209" y="5245417"/>
            <a:chExt cx="1609725" cy="161925"/>
          </a:xfrm>
        </p:grpSpPr>
        <p:sp>
          <p:nvSpPr>
            <p:cNvPr id="21" name="object 21"/>
            <p:cNvSpPr/>
            <p:nvPr/>
          </p:nvSpPr>
          <p:spPr>
            <a:xfrm>
              <a:off x="7776971" y="5250179"/>
              <a:ext cx="1600200" cy="152400"/>
            </a:xfrm>
            <a:custGeom>
              <a:avLst/>
              <a:gdLst/>
              <a:ahLst/>
              <a:cxnLst/>
              <a:rect l="l" t="t" r="r" b="b"/>
              <a:pathLst>
                <a:path w="1600200" h="152400">
                  <a:moveTo>
                    <a:pt x="16002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1600200" y="152400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" name="object 22"/>
            <p:cNvSpPr/>
            <p:nvPr/>
          </p:nvSpPr>
          <p:spPr>
            <a:xfrm>
              <a:off x="7776971" y="5250179"/>
              <a:ext cx="1600200" cy="152400"/>
            </a:xfrm>
            <a:custGeom>
              <a:avLst/>
              <a:gdLst/>
              <a:ahLst/>
              <a:cxnLst/>
              <a:rect l="l" t="t" r="r" b="b"/>
              <a:pathLst>
                <a:path w="1600200" h="152400">
                  <a:moveTo>
                    <a:pt x="0" y="152400"/>
                  </a:moveTo>
                  <a:lnTo>
                    <a:pt x="1600200" y="152400"/>
                  </a:lnTo>
                  <a:lnTo>
                    <a:pt x="16002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84124" y="5001159"/>
            <a:ext cx="82343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solidFill>
                  <a:srgbClr val="007B92"/>
                </a:solidFill>
                <a:latin typeface="Calibri"/>
                <a:cs typeface="Calibri"/>
              </a:rPr>
              <a:t>novel</a:t>
            </a:r>
            <a:r>
              <a:rPr sz="1350" spc="-45" dirty="0">
                <a:solidFill>
                  <a:srgbClr val="007B92"/>
                </a:solidFill>
                <a:latin typeface="Calibri"/>
                <a:cs typeface="Calibri"/>
              </a:rPr>
              <a:t> </a:t>
            </a:r>
            <a:r>
              <a:rPr sz="1350" spc="-8" dirty="0">
                <a:solidFill>
                  <a:srgbClr val="007B92"/>
                </a:solidFill>
                <a:latin typeface="Calibri"/>
                <a:cs typeface="Calibri"/>
              </a:rPr>
              <a:t>items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829157" y="5096494"/>
            <a:ext cx="1207294" cy="121444"/>
            <a:chOff x="7772209" y="5652325"/>
            <a:chExt cx="1609725" cy="161925"/>
          </a:xfrm>
        </p:grpSpPr>
        <p:sp>
          <p:nvSpPr>
            <p:cNvPr id="25" name="object 25"/>
            <p:cNvSpPr/>
            <p:nvPr/>
          </p:nvSpPr>
          <p:spPr>
            <a:xfrm>
              <a:off x="7776971" y="5657088"/>
              <a:ext cx="1600200" cy="152400"/>
            </a:xfrm>
            <a:custGeom>
              <a:avLst/>
              <a:gdLst/>
              <a:ahLst/>
              <a:cxnLst/>
              <a:rect l="l" t="t" r="r" b="b"/>
              <a:pathLst>
                <a:path w="1600200" h="152400">
                  <a:moveTo>
                    <a:pt x="16002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1600200" y="152400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" name="object 26"/>
            <p:cNvSpPr/>
            <p:nvPr/>
          </p:nvSpPr>
          <p:spPr>
            <a:xfrm>
              <a:off x="7776971" y="5657088"/>
              <a:ext cx="1600200" cy="152400"/>
            </a:xfrm>
            <a:custGeom>
              <a:avLst/>
              <a:gdLst/>
              <a:ahLst/>
              <a:cxnLst/>
              <a:rect l="l" t="t" r="r" b="b"/>
              <a:pathLst>
                <a:path w="1600200" h="152400">
                  <a:moveTo>
                    <a:pt x="0" y="152400"/>
                  </a:moveTo>
                  <a:lnTo>
                    <a:pt x="1600200" y="152400"/>
                  </a:lnTo>
                  <a:lnTo>
                    <a:pt x="16002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9525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67B0B190-4B4C-4E63-AFA7-705329D5C4F2}"/>
              </a:ext>
            </a:extLst>
          </p:cNvPr>
          <p:cNvSpPr txBox="1"/>
          <p:nvPr/>
        </p:nvSpPr>
        <p:spPr>
          <a:xfrm>
            <a:off x="0" y="6581001"/>
            <a:ext cx="930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Hewitt</a:t>
            </a:r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A570B0E9-0558-4C69-9B7E-E6BA472F3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492443"/>
          </a:xfrm>
        </p:spPr>
        <p:txBody>
          <a:bodyPr/>
          <a:lstStyle/>
          <a:p>
            <a:r>
              <a:rPr lang="en-US" sz="3200" b="0" dirty="0">
                <a:latin typeface="Calibri"/>
                <a:cs typeface="Calibri"/>
              </a:rPr>
              <a:t>Aside: Word </a:t>
            </a:r>
            <a:r>
              <a:rPr lang="en-US" sz="3200" b="0" spc="-4" dirty="0">
                <a:latin typeface="Calibri"/>
                <a:cs typeface="Calibri"/>
              </a:rPr>
              <a:t>structure </a:t>
            </a:r>
            <a:r>
              <a:rPr lang="en-US" sz="3200" b="0" dirty="0">
                <a:latin typeface="Calibri"/>
                <a:cs typeface="Calibri"/>
              </a:rPr>
              <a:t>and </a:t>
            </a:r>
            <a:r>
              <a:rPr lang="en-US" sz="3200" b="0" spc="-4" dirty="0" err="1">
                <a:latin typeface="Calibri"/>
                <a:cs typeface="Calibri"/>
              </a:rPr>
              <a:t>subword</a:t>
            </a:r>
            <a:r>
              <a:rPr lang="en-US" sz="3200" b="0" spc="-19" dirty="0">
                <a:latin typeface="Calibri"/>
                <a:cs typeface="Calibri"/>
              </a:rPr>
              <a:t> </a:t>
            </a:r>
            <a:r>
              <a:rPr lang="en-US" sz="3200" b="0" dirty="0">
                <a:latin typeface="Calibri"/>
                <a:cs typeface="Calibri"/>
              </a:rPr>
              <a:t>models</a:t>
            </a:r>
            <a:endParaRPr lang="en-US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63779" y="1724597"/>
            <a:ext cx="7328059" cy="155667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725" dirty="0">
                <a:latin typeface="Calibri"/>
                <a:cs typeface="Calibri"/>
              </a:rPr>
              <a:t>What </a:t>
            </a:r>
            <a:r>
              <a:rPr sz="1725" u="heavy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Raffel et al., </a:t>
            </a:r>
            <a:r>
              <a:rPr sz="1725" u="heavy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2"/>
              </a:rPr>
              <a:t>2018</a:t>
            </a:r>
            <a:r>
              <a:rPr sz="1725" spc="-4" dirty="0">
                <a:solidFill>
                  <a:srgbClr val="4197B5"/>
                </a:solidFill>
                <a:latin typeface="Calibri"/>
                <a:cs typeface="Calibri"/>
                <a:hlinkClick r:id="rId2"/>
              </a:rPr>
              <a:t> </a:t>
            </a:r>
            <a:r>
              <a:rPr sz="1725" spc="-4" dirty="0">
                <a:latin typeface="Calibri"/>
                <a:cs typeface="Calibri"/>
              </a:rPr>
              <a:t>found </a:t>
            </a:r>
            <a:r>
              <a:rPr sz="1725" dirty="0">
                <a:latin typeface="Calibri"/>
                <a:cs typeface="Calibri"/>
              </a:rPr>
              <a:t>to work </a:t>
            </a:r>
            <a:r>
              <a:rPr sz="1725" spc="-4" dirty="0">
                <a:latin typeface="Calibri"/>
                <a:cs typeface="Calibri"/>
              </a:rPr>
              <a:t>best </a:t>
            </a:r>
            <a:r>
              <a:rPr sz="1725" dirty="0">
                <a:latin typeface="Calibri"/>
                <a:cs typeface="Calibri"/>
              </a:rPr>
              <a:t>was </a:t>
            </a:r>
            <a:r>
              <a:rPr sz="1725" b="1" dirty="0">
                <a:latin typeface="Calibri"/>
                <a:cs typeface="Calibri"/>
              </a:rPr>
              <a:t>span </a:t>
            </a:r>
            <a:r>
              <a:rPr sz="1725" b="1" spc="-4" dirty="0">
                <a:latin typeface="Calibri"/>
                <a:cs typeface="Calibri"/>
              </a:rPr>
              <a:t>corruption. </a:t>
            </a:r>
            <a:r>
              <a:rPr sz="1725" dirty="0">
                <a:latin typeface="Calibri"/>
                <a:cs typeface="Calibri"/>
              </a:rPr>
              <a:t>Their </a:t>
            </a:r>
            <a:r>
              <a:rPr sz="1725" spc="-4" dirty="0">
                <a:latin typeface="Calibri"/>
                <a:cs typeface="Calibri"/>
              </a:rPr>
              <a:t>model:</a:t>
            </a:r>
            <a:r>
              <a:rPr sz="1725" spc="45" dirty="0">
                <a:latin typeface="Calibri"/>
                <a:cs typeface="Calibri"/>
              </a:rPr>
              <a:t> </a:t>
            </a:r>
            <a:r>
              <a:rPr sz="1725" b="1" spc="-4" dirty="0">
                <a:latin typeface="Calibri"/>
                <a:cs typeface="Calibri"/>
              </a:rPr>
              <a:t>T5</a:t>
            </a:r>
            <a:r>
              <a:rPr sz="1725" spc="-4" dirty="0">
                <a:latin typeface="Calibri"/>
                <a:cs typeface="Calibri"/>
              </a:rPr>
              <a:t>.</a:t>
            </a:r>
            <a:endParaRPr sz="1725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725">
              <a:latin typeface="Calibri"/>
              <a:cs typeface="Calibri"/>
            </a:endParaRPr>
          </a:p>
          <a:p>
            <a:pPr>
              <a:spcBef>
                <a:spcPts val="23"/>
              </a:spcBef>
            </a:pPr>
            <a:endParaRPr sz="1425">
              <a:latin typeface="Calibri"/>
              <a:cs typeface="Calibri"/>
            </a:endParaRPr>
          </a:p>
          <a:p>
            <a:pPr marL="9525" marR="3232309"/>
            <a:r>
              <a:rPr sz="1725" dirty="0">
                <a:latin typeface="Calibri"/>
                <a:cs typeface="Calibri"/>
              </a:rPr>
              <a:t>Replace different-length </a:t>
            </a:r>
            <a:r>
              <a:rPr sz="1725" spc="-4" dirty="0">
                <a:latin typeface="Calibri"/>
                <a:cs typeface="Calibri"/>
              </a:rPr>
              <a:t>spans from </a:t>
            </a:r>
            <a:r>
              <a:rPr sz="1725" dirty="0">
                <a:latin typeface="Calibri"/>
                <a:cs typeface="Calibri"/>
              </a:rPr>
              <a:t>the input  </a:t>
            </a:r>
            <a:r>
              <a:rPr sz="1725" spc="-4" dirty="0">
                <a:latin typeface="Calibri"/>
                <a:cs typeface="Calibri"/>
              </a:rPr>
              <a:t>with unique placeholders; </a:t>
            </a:r>
            <a:r>
              <a:rPr sz="1725" dirty="0">
                <a:latin typeface="Calibri"/>
                <a:cs typeface="Calibri"/>
              </a:rPr>
              <a:t>decode </a:t>
            </a:r>
            <a:r>
              <a:rPr sz="1725" spc="-4" dirty="0">
                <a:latin typeface="Calibri"/>
                <a:cs typeface="Calibri"/>
              </a:rPr>
              <a:t>out </a:t>
            </a:r>
            <a:r>
              <a:rPr sz="1725" dirty="0">
                <a:latin typeface="Calibri"/>
                <a:cs typeface="Calibri"/>
              </a:rPr>
              <a:t>the  </a:t>
            </a:r>
            <a:r>
              <a:rPr sz="1725" spc="-4" dirty="0">
                <a:latin typeface="Calibri"/>
                <a:cs typeface="Calibri"/>
              </a:rPr>
              <a:t>spans </a:t>
            </a:r>
            <a:r>
              <a:rPr sz="1725" dirty="0">
                <a:latin typeface="Calibri"/>
                <a:cs typeface="Calibri"/>
              </a:rPr>
              <a:t>that were</a:t>
            </a:r>
            <a:r>
              <a:rPr sz="1725" spc="15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removed!</a:t>
            </a:r>
            <a:endParaRPr sz="1725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7159" y="2719054"/>
            <a:ext cx="8294846" cy="2643188"/>
            <a:chOff x="329545" y="2482405"/>
            <a:chExt cx="11059795" cy="3524250"/>
          </a:xfrm>
        </p:grpSpPr>
        <p:sp>
          <p:nvSpPr>
            <p:cNvPr id="5" name="object 5"/>
            <p:cNvSpPr/>
            <p:nvPr/>
          </p:nvSpPr>
          <p:spPr>
            <a:xfrm>
              <a:off x="7303008" y="3500627"/>
              <a:ext cx="342900" cy="1836420"/>
            </a:xfrm>
            <a:custGeom>
              <a:avLst/>
              <a:gdLst/>
              <a:ahLst/>
              <a:cxnLst/>
              <a:rect l="l" t="t" r="r" b="b"/>
              <a:pathLst>
                <a:path w="342900" h="1836420">
                  <a:moveTo>
                    <a:pt x="342900" y="1213866"/>
                  </a:moveTo>
                  <a:lnTo>
                    <a:pt x="338416" y="1191602"/>
                  </a:lnTo>
                  <a:lnTo>
                    <a:pt x="326174" y="1173441"/>
                  </a:lnTo>
                  <a:lnTo>
                    <a:pt x="308013" y="1161199"/>
                  </a:lnTo>
                  <a:lnTo>
                    <a:pt x="285750" y="1156716"/>
                  </a:lnTo>
                  <a:lnTo>
                    <a:pt x="57150" y="1156716"/>
                  </a:lnTo>
                  <a:lnTo>
                    <a:pt x="34874" y="1161199"/>
                  </a:lnTo>
                  <a:lnTo>
                    <a:pt x="16713" y="1173441"/>
                  </a:lnTo>
                  <a:lnTo>
                    <a:pt x="4470" y="1191602"/>
                  </a:lnTo>
                  <a:lnTo>
                    <a:pt x="0" y="1213866"/>
                  </a:lnTo>
                  <a:lnTo>
                    <a:pt x="0" y="1779270"/>
                  </a:lnTo>
                  <a:lnTo>
                    <a:pt x="4470" y="1801545"/>
                  </a:lnTo>
                  <a:lnTo>
                    <a:pt x="16713" y="1819706"/>
                  </a:lnTo>
                  <a:lnTo>
                    <a:pt x="34874" y="1831949"/>
                  </a:lnTo>
                  <a:lnTo>
                    <a:pt x="57150" y="1836420"/>
                  </a:lnTo>
                  <a:lnTo>
                    <a:pt x="285750" y="1836420"/>
                  </a:lnTo>
                  <a:lnTo>
                    <a:pt x="308013" y="1831949"/>
                  </a:lnTo>
                  <a:lnTo>
                    <a:pt x="326174" y="1819706"/>
                  </a:lnTo>
                  <a:lnTo>
                    <a:pt x="338416" y="1801545"/>
                  </a:lnTo>
                  <a:lnTo>
                    <a:pt x="342900" y="1779270"/>
                  </a:lnTo>
                  <a:lnTo>
                    <a:pt x="342900" y="1213866"/>
                  </a:lnTo>
                  <a:close/>
                </a:path>
                <a:path w="342900" h="1836420">
                  <a:moveTo>
                    <a:pt x="342900" y="57150"/>
                  </a:moveTo>
                  <a:lnTo>
                    <a:pt x="338416" y="34886"/>
                  </a:lnTo>
                  <a:lnTo>
                    <a:pt x="326174" y="16725"/>
                  </a:lnTo>
                  <a:lnTo>
                    <a:pt x="308013" y="4483"/>
                  </a:lnTo>
                  <a:lnTo>
                    <a:pt x="285750" y="0"/>
                  </a:lnTo>
                  <a:lnTo>
                    <a:pt x="57150" y="0"/>
                  </a:lnTo>
                  <a:lnTo>
                    <a:pt x="34874" y="4483"/>
                  </a:lnTo>
                  <a:lnTo>
                    <a:pt x="16713" y="16725"/>
                  </a:lnTo>
                  <a:lnTo>
                    <a:pt x="4470" y="34886"/>
                  </a:lnTo>
                  <a:lnTo>
                    <a:pt x="0" y="57150"/>
                  </a:lnTo>
                  <a:lnTo>
                    <a:pt x="0" y="622554"/>
                  </a:lnTo>
                  <a:lnTo>
                    <a:pt x="4470" y="644829"/>
                  </a:lnTo>
                  <a:lnTo>
                    <a:pt x="16713" y="662990"/>
                  </a:lnTo>
                  <a:lnTo>
                    <a:pt x="34874" y="675233"/>
                  </a:lnTo>
                  <a:lnTo>
                    <a:pt x="57150" y="679704"/>
                  </a:lnTo>
                  <a:lnTo>
                    <a:pt x="285750" y="679704"/>
                  </a:lnTo>
                  <a:lnTo>
                    <a:pt x="308013" y="675233"/>
                  </a:lnTo>
                  <a:lnTo>
                    <a:pt x="326174" y="662990"/>
                  </a:lnTo>
                  <a:lnTo>
                    <a:pt x="338416" y="644829"/>
                  </a:lnTo>
                  <a:lnTo>
                    <a:pt x="342900" y="622554"/>
                  </a:lnTo>
                  <a:lnTo>
                    <a:pt x="342900" y="57150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6" name="object 6"/>
            <p:cNvSpPr/>
            <p:nvPr/>
          </p:nvSpPr>
          <p:spPr>
            <a:xfrm>
              <a:off x="7437119" y="4180332"/>
              <a:ext cx="76200" cy="476250"/>
            </a:xfrm>
            <a:custGeom>
              <a:avLst/>
              <a:gdLst/>
              <a:ahLst/>
              <a:cxnLst/>
              <a:rect l="l" t="t" r="r" b="b"/>
              <a:pathLst>
                <a:path w="76200" h="476250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76123"/>
                  </a:lnTo>
                  <a:lnTo>
                    <a:pt x="44450" y="476123"/>
                  </a:lnTo>
                  <a:lnTo>
                    <a:pt x="44450" y="63500"/>
                  </a:lnTo>
                  <a:close/>
                </a:path>
                <a:path w="76200" h="476250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76250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7" name="object 7"/>
            <p:cNvSpPr/>
            <p:nvPr/>
          </p:nvSpPr>
          <p:spPr>
            <a:xfrm>
              <a:off x="7918704" y="3500627"/>
              <a:ext cx="342900" cy="1836420"/>
            </a:xfrm>
            <a:custGeom>
              <a:avLst/>
              <a:gdLst/>
              <a:ahLst/>
              <a:cxnLst/>
              <a:rect l="l" t="t" r="r" b="b"/>
              <a:pathLst>
                <a:path w="342900" h="1836420">
                  <a:moveTo>
                    <a:pt x="342900" y="1213866"/>
                  </a:moveTo>
                  <a:lnTo>
                    <a:pt x="338416" y="1191602"/>
                  </a:lnTo>
                  <a:lnTo>
                    <a:pt x="326174" y="1173441"/>
                  </a:lnTo>
                  <a:lnTo>
                    <a:pt x="308013" y="1161199"/>
                  </a:lnTo>
                  <a:lnTo>
                    <a:pt x="285750" y="1156716"/>
                  </a:lnTo>
                  <a:lnTo>
                    <a:pt x="57150" y="1156716"/>
                  </a:lnTo>
                  <a:lnTo>
                    <a:pt x="34874" y="1161199"/>
                  </a:lnTo>
                  <a:lnTo>
                    <a:pt x="16713" y="1173441"/>
                  </a:lnTo>
                  <a:lnTo>
                    <a:pt x="4470" y="1191602"/>
                  </a:lnTo>
                  <a:lnTo>
                    <a:pt x="0" y="1213866"/>
                  </a:lnTo>
                  <a:lnTo>
                    <a:pt x="0" y="1779270"/>
                  </a:lnTo>
                  <a:lnTo>
                    <a:pt x="4470" y="1801545"/>
                  </a:lnTo>
                  <a:lnTo>
                    <a:pt x="16713" y="1819706"/>
                  </a:lnTo>
                  <a:lnTo>
                    <a:pt x="34874" y="1831949"/>
                  </a:lnTo>
                  <a:lnTo>
                    <a:pt x="57150" y="1836420"/>
                  </a:lnTo>
                  <a:lnTo>
                    <a:pt x="285750" y="1836420"/>
                  </a:lnTo>
                  <a:lnTo>
                    <a:pt x="308013" y="1831949"/>
                  </a:lnTo>
                  <a:lnTo>
                    <a:pt x="326174" y="1819706"/>
                  </a:lnTo>
                  <a:lnTo>
                    <a:pt x="338416" y="1801545"/>
                  </a:lnTo>
                  <a:lnTo>
                    <a:pt x="342900" y="1779270"/>
                  </a:lnTo>
                  <a:lnTo>
                    <a:pt x="342900" y="1213866"/>
                  </a:lnTo>
                  <a:close/>
                </a:path>
                <a:path w="342900" h="1836420">
                  <a:moveTo>
                    <a:pt x="342900" y="57150"/>
                  </a:moveTo>
                  <a:lnTo>
                    <a:pt x="338416" y="34886"/>
                  </a:lnTo>
                  <a:lnTo>
                    <a:pt x="326174" y="16725"/>
                  </a:lnTo>
                  <a:lnTo>
                    <a:pt x="308013" y="4483"/>
                  </a:lnTo>
                  <a:lnTo>
                    <a:pt x="285750" y="0"/>
                  </a:lnTo>
                  <a:lnTo>
                    <a:pt x="57150" y="0"/>
                  </a:lnTo>
                  <a:lnTo>
                    <a:pt x="34874" y="4483"/>
                  </a:lnTo>
                  <a:lnTo>
                    <a:pt x="16713" y="16725"/>
                  </a:lnTo>
                  <a:lnTo>
                    <a:pt x="4470" y="34886"/>
                  </a:lnTo>
                  <a:lnTo>
                    <a:pt x="0" y="57150"/>
                  </a:lnTo>
                  <a:lnTo>
                    <a:pt x="0" y="622554"/>
                  </a:lnTo>
                  <a:lnTo>
                    <a:pt x="4470" y="644829"/>
                  </a:lnTo>
                  <a:lnTo>
                    <a:pt x="16713" y="662990"/>
                  </a:lnTo>
                  <a:lnTo>
                    <a:pt x="34874" y="675233"/>
                  </a:lnTo>
                  <a:lnTo>
                    <a:pt x="57150" y="679704"/>
                  </a:lnTo>
                  <a:lnTo>
                    <a:pt x="285750" y="679704"/>
                  </a:lnTo>
                  <a:lnTo>
                    <a:pt x="308013" y="675233"/>
                  </a:lnTo>
                  <a:lnTo>
                    <a:pt x="326174" y="662990"/>
                  </a:lnTo>
                  <a:lnTo>
                    <a:pt x="338416" y="644829"/>
                  </a:lnTo>
                  <a:lnTo>
                    <a:pt x="342900" y="622554"/>
                  </a:lnTo>
                  <a:lnTo>
                    <a:pt x="342900" y="57150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8" name="object 8"/>
            <p:cNvSpPr/>
            <p:nvPr/>
          </p:nvSpPr>
          <p:spPr>
            <a:xfrm>
              <a:off x="7471282" y="4180332"/>
              <a:ext cx="619125" cy="481330"/>
            </a:xfrm>
            <a:custGeom>
              <a:avLst/>
              <a:gdLst/>
              <a:ahLst/>
              <a:cxnLst/>
              <a:rect l="l" t="t" r="r" b="b"/>
              <a:pathLst>
                <a:path w="619125" h="481329">
                  <a:moveTo>
                    <a:pt x="554870" y="41669"/>
                  </a:moveTo>
                  <a:lnTo>
                    <a:pt x="0" y="471170"/>
                  </a:lnTo>
                  <a:lnTo>
                    <a:pt x="7874" y="481203"/>
                  </a:lnTo>
                  <a:lnTo>
                    <a:pt x="562621" y="51700"/>
                  </a:lnTo>
                  <a:lnTo>
                    <a:pt x="554870" y="41669"/>
                  </a:lnTo>
                  <a:close/>
                </a:path>
                <a:path w="619125" h="481329">
                  <a:moveTo>
                    <a:pt x="602688" y="33909"/>
                  </a:moveTo>
                  <a:lnTo>
                    <a:pt x="564896" y="33909"/>
                  </a:lnTo>
                  <a:lnTo>
                    <a:pt x="572643" y="43942"/>
                  </a:lnTo>
                  <a:lnTo>
                    <a:pt x="562621" y="51700"/>
                  </a:lnTo>
                  <a:lnTo>
                    <a:pt x="582041" y="76835"/>
                  </a:lnTo>
                  <a:lnTo>
                    <a:pt x="602688" y="33909"/>
                  </a:lnTo>
                  <a:close/>
                </a:path>
                <a:path w="619125" h="481329">
                  <a:moveTo>
                    <a:pt x="564896" y="33909"/>
                  </a:moveTo>
                  <a:lnTo>
                    <a:pt x="554870" y="41669"/>
                  </a:lnTo>
                  <a:lnTo>
                    <a:pt x="562621" y="51700"/>
                  </a:lnTo>
                  <a:lnTo>
                    <a:pt x="572643" y="43942"/>
                  </a:lnTo>
                  <a:lnTo>
                    <a:pt x="564896" y="33909"/>
                  </a:lnTo>
                  <a:close/>
                </a:path>
                <a:path w="619125" h="481329">
                  <a:moveTo>
                    <a:pt x="618998" y="0"/>
                  </a:moveTo>
                  <a:lnTo>
                    <a:pt x="535432" y="16510"/>
                  </a:lnTo>
                  <a:lnTo>
                    <a:pt x="554870" y="41669"/>
                  </a:lnTo>
                  <a:lnTo>
                    <a:pt x="564896" y="33909"/>
                  </a:lnTo>
                  <a:lnTo>
                    <a:pt x="602688" y="33909"/>
                  </a:lnTo>
                  <a:lnTo>
                    <a:pt x="6189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9"/>
            <p:cNvSpPr/>
            <p:nvPr/>
          </p:nvSpPr>
          <p:spPr>
            <a:xfrm>
              <a:off x="8485632" y="3500627"/>
              <a:ext cx="342900" cy="1836420"/>
            </a:xfrm>
            <a:custGeom>
              <a:avLst/>
              <a:gdLst/>
              <a:ahLst/>
              <a:cxnLst/>
              <a:rect l="l" t="t" r="r" b="b"/>
              <a:pathLst>
                <a:path w="342900" h="1836420">
                  <a:moveTo>
                    <a:pt x="342900" y="1213866"/>
                  </a:moveTo>
                  <a:lnTo>
                    <a:pt x="338416" y="1191602"/>
                  </a:lnTo>
                  <a:lnTo>
                    <a:pt x="326174" y="1173441"/>
                  </a:lnTo>
                  <a:lnTo>
                    <a:pt x="308013" y="1161199"/>
                  </a:lnTo>
                  <a:lnTo>
                    <a:pt x="285750" y="1156716"/>
                  </a:lnTo>
                  <a:lnTo>
                    <a:pt x="57150" y="1156716"/>
                  </a:lnTo>
                  <a:lnTo>
                    <a:pt x="34874" y="1161199"/>
                  </a:lnTo>
                  <a:lnTo>
                    <a:pt x="16713" y="1173441"/>
                  </a:lnTo>
                  <a:lnTo>
                    <a:pt x="4470" y="1191602"/>
                  </a:lnTo>
                  <a:lnTo>
                    <a:pt x="0" y="1213866"/>
                  </a:lnTo>
                  <a:lnTo>
                    <a:pt x="0" y="1779270"/>
                  </a:lnTo>
                  <a:lnTo>
                    <a:pt x="4470" y="1801545"/>
                  </a:lnTo>
                  <a:lnTo>
                    <a:pt x="16713" y="1819706"/>
                  </a:lnTo>
                  <a:lnTo>
                    <a:pt x="34874" y="1831949"/>
                  </a:lnTo>
                  <a:lnTo>
                    <a:pt x="57150" y="1836420"/>
                  </a:lnTo>
                  <a:lnTo>
                    <a:pt x="285750" y="1836420"/>
                  </a:lnTo>
                  <a:lnTo>
                    <a:pt x="308013" y="1831949"/>
                  </a:lnTo>
                  <a:lnTo>
                    <a:pt x="326174" y="1819706"/>
                  </a:lnTo>
                  <a:lnTo>
                    <a:pt x="338416" y="1801545"/>
                  </a:lnTo>
                  <a:lnTo>
                    <a:pt x="342900" y="1779270"/>
                  </a:lnTo>
                  <a:lnTo>
                    <a:pt x="342900" y="1213866"/>
                  </a:lnTo>
                  <a:close/>
                </a:path>
                <a:path w="342900" h="1836420">
                  <a:moveTo>
                    <a:pt x="342900" y="57150"/>
                  </a:moveTo>
                  <a:lnTo>
                    <a:pt x="338416" y="34886"/>
                  </a:lnTo>
                  <a:lnTo>
                    <a:pt x="326174" y="16725"/>
                  </a:lnTo>
                  <a:lnTo>
                    <a:pt x="308013" y="4483"/>
                  </a:lnTo>
                  <a:lnTo>
                    <a:pt x="285750" y="0"/>
                  </a:lnTo>
                  <a:lnTo>
                    <a:pt x="57150" y="0"/>
                  </a:lnTo>
                  <a:lnTo>
                    <a:pt x="34874" y="4483"/>
                  </a:lnTo>
                  <a:lnTo>
                    <a:pt x="16713" y="16725"/>
                  </a:lnTo>
                  <a:lnTo>
                    <a:pt x="4470" y="34886"/>
                  </a:lnTo>
                  <a:lnTo>
                    <a:pt x="0" y="57150"/>
                  </a:lnTo>
                  <a:lnTo>
                    <a:pt x="0" y="622554"/>
                  </a:lnTo>
                  <a:lnTo>
                    <a:pt x="4470" y="644829"/>
                  </a:lnTo>
                  <a:lnTo>
                    <a:pt x="16713" y="662990"/>
                  </a:lnTo>
                  <a:lnTo>
                    <a:pt x="34874" y="675233"/>
                  </a:lnTo>
                  <a:lnTo>
                    <a:pt x="57150" y="679704"/>
                  </a:lnTo>
                  <a:lnTo>
                    <a:pt x="285750" y="679704"/>
                  </a:lnTo>
                  <a:lnTo>
                    <a:pt x="308013" y="675233"/>
                  </a:lnTo>
                  <a:lnTo>
                    <a:pt x="326174" y="662990"/>
                  </a:lnTo>
                  <a:lnTo>
                    <a:pt x="338416" y="644829"/>
                  </a:lnTo>
                  <a:lnTo>
                    <a:pt x="342900" y="622554"/>
                  </a:lnTo>
                  <a:lnTo>
                    <a:pt x="342900" y="57150"/>
                  </a:lnTo>
                  <a:close/>
                </a:path>
              </a:pathLst>
            </a:custGeom>
            <a:solidFill>
              <a:srgbClr val="6CE9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7472807" y="4173473"/>
              <a:ext cx="1221740" cy="488950"/>
            </a:xfrm>
            <a:custGeom>
              <a:avLst/>
              <a:gdLst/>
              <a:ahLst/>
              <a:cxnLst/>
              <a:rect l="l" t="t" r="r" b="b"/>
              <a:pathLst>
                <a:path w="1221740" h="488950">
                  <a:moveTo>
                    <a:pt x="1221613" y="83058"/>
                  </a:moveTo>
                  <a:lnTo>
                    <a:pt x="1215263" y="70358"/>
                  </a:lnTo>
                  <a:lnTo>
                    <a:pt x="1183830" y="7505"/>
                  </a:lnTo>
                  <a:lnTo>
                    <a:pt x="1184402" y="6858"/>
                  </a:lnTo>
                  <a:lnTo>
                    <a:pt x="1177163" y="6273"/>
                  </a:lnTo>
                  <a:lnTo>
                    <a:pt x="1177163" y="83058"/>
                  </a:lnTo>
                  <a:lnTo>
                    <a:pt x="1177163" y="469417"/>
                  </a:lnTo>
                  <a:lnTo>
                    <a:pt x="1148080" y="444995"/>
                  </a:lnTo>
                  <a:lnTo>
                    <a:pt x="1148080" y="461594"/>
                  </a:lnTo>
                  <a:lnTo>
                    <a:pt x="812825" y="326517"/>
                  </a:lnTo>
                  <a:lnTo>
                    <a:pt x="900049" y="253250"/>
                  </a:lnTo>
                  <a:lnTo>
                    <a:pt x="1148080" y="461594"/>
                  </a:lnTo>
                  <a:lnTo>
                    <a:pt x="1148080" y="444995"/>
                  </a:lnTo>
                  <a:lnTo>
                    <a:pt x="909929" y="244944"/>
                  </a:lnTo>
                  <a:lnTo>
                    <a:pt x="1125245" y="64084"/>
                  </a:lnTo>
                  <a:lnTo>
                    <a:pt x="1127887" y="70612"/>
                  </a:lnTo>
                  <a:lnTo>
                    <a:pt x="1132789" y="65074"/>
                  </a:lnTo>
                  <a:lnTo>
                    <a:pt x="1146327" y="81216"/>
                  </a:lnTo>
                  <a:lnTo>
                    <a:pt x="1145413" y="83058"/>
                  </a:lnTo>
                  <a:lnTo>
                    <a:pt x="1147889" y="83058"/>
                  </a:lnTo>
                  <a:lnTo>
                    <a:pt x="1149604" y="85090"/>
                  </a:lnTo>
                  <a:lnTo>
                    <a:pt x="1150480" y="83058"/>
                  </a:lnTo>
                  <a:lnTo>
                    <a:pt x="1177163" y="83058"/>
                  </a:lnTo>
                  <a:lnTo>
                    <a:pt x="1177163" y="6273"/>
                  </a:lnTo>
                  <a:lnTo>
                    <a:pt x="1120241" y="1689"/>
                  </a:lnTo>
                  <a:lnTo>
                    <a:pt x="1120241" y="51676"/>
                  </a:lnTo>
                  <a:lnTo>
                    <a:pt x="900049" y="236639"/>
                  </a:lnTo>
                  <a:lnTo>
                    <a:pt x="890155" y="228333"/>
                  </a:lnTo>
                  <a:lnTo>
                    <a:pt x="890155" y="244944"/>
                  </a:lnTo>
                  <a:lnTo>
                    <a:pt x="799465" y="321132"/>
                  </a:lnTo>
                  <a:lnTo>
                    <a:pt x="788441" y="316699"/>
                  </a:lnTo>
                  <a:lnTo>
                    <a:pt x="788441" y="330390"/>
                  </a:lnTo>
                  <a:lnTo>
                    <a:pt x="622935" y="469417"/>
                  </a:lnTo>
                  <a:lnTo>
                    <a:pt x="622935" y="263702"/>
                  </a:lnTo>
                  <a:lnTo>
                    <a:pt x="788441" y="330390"/>
                  </a:lnTo>
                  <a:lnTo>
                    <a:pt x="788441" y="316699"/>
                  </a:lnTo>
                  <a:lnTo>
                    <a:pt x="622935" y="249999"/>
                  </a:lnTo>
                  <a:lnTo>
                    <a:pt x="622935" y="239915"/>
                  </a:lnTo>
                  <a:lnTo>
                    <a:pt x="799477" y="168783"/>
                  </a:lnTo>
                  <a:lnTo>
                    <a:pt x="890155" y="244944"/>
                  </a:lnTo>
                  <a:lnTo>
                    <a:pt x="890155" y="228333"/>
                  </a:lnTo>
                  <a:lnTo>
                    <a:pt x="812838" y="163398"/>
                  </a:lnTo>
                  <a:lnTo>
                    <a:pt x="1113599" y="42202"/>
                  </a:lnTo>
                  <a:lnTo>
                    <a:pt x="1119035" y="48679"/>
                  </a:lnTo>
                  <a:lnTo>
                    <a:pt x="1120241" y="51676"/>
                  </a:lnTo>
                  <a:lnTo>
                    <a:pt x="1120241" y="1689"/>
                  </a:lnTo>
                  <a:lnTo>
                    <a:pt x="1099439" y="0"/>
                  </a:lnTo>
                  <a:lnTo>
                    <a:pt x="1109332" y="24587"/>
                  </a:lnTo>
                  <a:lnTo>
                    <a:pt x="1100582" y="26670"/>
                  </a:lnTo>
                  <a:lnTo>
                    <a:pt x="1104976" y="31927"/>
                  </a:lnTo>
                  <a:lnTo>
                    <a:pt x="801776" y="154101"/>
                  </a:lnTo>
                  <a:lnTo>
                    <a:pt x="788403" y="142875"/>
                  </a:lnTo>
                  <a:lnTo>
                    <a:pt x="788403" y="159486"/>
                  </a:lnTo>
                  <a:lnTo>
                    <a:pt x="622935" y="226148"/>
                  </a:lnTo>
                  <a:lnTo>
                    <a:pt x="622935" y="83058"/>
                  </a:lnTo>
                  <a:lnTo>
                    <a:pt x="649478" y="83058"/>
                  </a:lnTo>
                  <a:lnTo>
                    <a:pt x="650367" y="85090"/>
                  </a:lnTo>
                  <a:lnTo>
                    <a:pt x="652068" y="83058"/>
                  </a:lnTo>
                  <a:lnTo>
                    <a:pt x="654685" y="83058"/>
                  </a:lnTo>
                  <a:lnTo>
                    <a:pt x="653707" y="81114"/>
                  </a:lnTo>
                  <a:lnTo>
                    <a:pt x="670826" y="60706"/>
                  </a:lnTo>
                  <a:lnTo>
                    <a:pt x="788403" y="159486"/>
                  </a:lnTo>
                  <a:lnTo>
                    <a:pt x="788403" y="142875"/>
                  </a:lnTo>
                  <a:lnTo>
                    <a:pt x="679005" y="50965"/>
                  </a:lnTo>
                  <a:lnTo>
                    <a:pt x="685850" y="42799"/>
                  </a:lnTo>
                  <a:lnTo>
                    <a:pt x="699389" y="26670"/>
                  </a:lnTo>
                  <a:lnTo>
                    <a:pt x="616585" y="6858"/>
                  </a:lnTo>
                  <a:lnTo>
                    <a:pt x="578485" y="83058"/>
                  </a:lnTo>
                  <a:lnTo>
                    <a:pt x="610235" y="83058"/>
                  </a:lnTo>
                  <a:lnTo>
                    <a:pt x="610235" y="231267"/>
                  </a:lnTo>
                  <a:lnTo>
                    <a:pt x="610235" y="258584"/>
                  </a:lnTo>
                  <a:lnTo>
                    <a:pt x="610235" y="469379"/>
                  </a:lnTo>
                  <a:lnTo>
                    <a:pt x="419608" y="321830"/>
                  </a:lnTo>
                  <a:lnTo>
                    <a:pt x="593394" y="251802"/>
                  </a:lnTo>
                  <a:lnTo>
                    <a:pt x="610235" y="258584"/>
                  </a:lnTo>
                  <a:lnTo>
                    <a:pt x="610235" y="231267"/>
                  </a:lnTo>
                  <a:lnTo>
                    <a:pt x="593331" y="238074"/>
                  </a:lnTo>
                  <a:lnTo>
                    <a:pt x="576326" y="231228"/>
                  </a:lnTo>
                  <a:lnTo>
                    <a:pt x="576326" y="244932"/>
                  </a:lnTo>
                  <a:lnTo>
                    <a:pt x="407911" y="312788"/>
                  </a:lnTo>
                  <a:lnTo>
                    <a:pt x="67437" y="49250"/>
                  </a:lnTo>
                  <a:lnTo>
                    <a:pt x="69049" y="45288"/>
                  </a:lnTo>
                  <a:lnTo>
                    <a:pt x="71831" y="41668"/>
                  </a:lnTo>
                  <a:lnTo>
                    <a:pt x="576326" y="244932"/>
                  </a:lnTo>
                  <a:lnTo>
                    <a:pt x="576326" y="231228"/>
                  </a:lnTo>
                  <a:lnTo>
                    <a:pt x="79908" y="31216"/>
                  </a:lnTo>
                  <a:lnTo>
                    <a:pt x="85979" y="23368"/>
                  </a:lnTo>
                  <a:lnTo>
                    <a:pt x="78498" y="21894"/>
                  </a:lnTo>
                  <a:lnTo>
                    <a:pt x="87376" y="0"/>
                  </a:lnTo>
                  <a:lnTo>
                    <a:pt x="2413" y="6858"/>
                  </a:lnTo>
                  <a:lnTo>
                    <a:pt x="39370" y="83693"/>
                  </a:lnTo>
                  <a:lnTo>
                    <a:pt x="53822" y="64985"/>
                  </a:lnTo>
                  <a:lnTo>
                    <a:pt x="58801" y="70612"/>
                  </a:lnTo>
                  <a:lnTo>
                    <a:pt x="62509" y="61442"/>
                  </a:lnTo>
                  <a:lnTo>
                    <a:pt x="394246" y="318300"/>
                  </a:lnTo>
                  <a:lnTo>
                    <a:pt x="0" y="477139"/>
                  </a:lnTo>
                  <a:lnTo>
                    <a:pt x="4826" y="488950"/>
                  </a:lnTo>
                  <a:lnTo>
                    <a:pt x="405930" y="327342"/>
                  </a:lnTo>
                  <a:lnTo>
                    <a:pt x="613537" y="488061"/>
                  </a:lnTo>
                  <a:lnTo>
                    <a:pt x="617029" y="483603"/>
                  </a:lnTo>
                  <a:lnTo>
                    <a:pt x="620649" y="487934"/>
                  </a:lnTo>
                  <a:lnTo>
                    <a:pt x="801801" y="335775"/>
                  </a:lnTo>
                  <a:lnTo>
                    <a:pt x="1179423" y="487921"/>
                  </a:lnTo>
                  <a:lnTo>
                    <a:pt x="1181989" y="488950"/>
                  </a:lnTo>
                  <a:lnTo>
                    <a:pt x="1184351" y="482981"/>
                  </a:lnTo>
                  <a:lnTo>
                    <a:pt x="1189863" y="482981"/>
                  </a:lnTo>
                  <a:lnTo>
                    <a:pt x="1189863" y="83058"/>
                  </a:lnTo>
                  <a:lnTo>
                    <a:pt x="1221613" y="830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11"/>
            <p:cNvSpPr/>
            <p:nvPr/>
          </p:nvSpPr>
          <p:spPr>
            <a:xfrm>
              <a:off x="9096756" y="2487167"/>
              <a:ext cx="342900" cy="680085"/>
            </a:xfrm>
            <a:custGeom>
              <a:avLst/>
              <a:gdLst/>
              <a:ahLst/>
              <a:cxnLst/>
              <a:rect l="l" t="t" r="r" b="b"/>
              <a:pathLst>
                <a:path w="342900" h="680085">
                  <a:moveTo>
                    <a:pt x="285750" y="0"/>
                  </a:moveTo>
                  <a:lnTo>
                    <a:pt x="57150" y="0"/>
                  </a:lnTo>
                  <a:lnTo>
                    <a:pt x="34879" y="4482"/>
                  </a:lnTo>
                  <a:lnTo>
                    <a:pt x="16716" y="16716"/>
                  </a:lnTo>
                  <a:lnTo>
                    <a:pt x="4482" y="34879"/>
                  </a:lnTo>
                  <a:lnTo>
                    <a:pt x="0" y="57150"/>
                  </a:lnTo>
                  <a:lnTo>
                    <a:pt x="0" y="622554"/>
                  </a:lnTo>
                  <a:lnTo>
                    <a:pt x="4482" y="644824"/>
                  </a:lnTo>
                  <a:lnTo>
                    <a:pt x="16716" y="662987"/>
                  </a:lnTo>
                  <a:lnTo>
                    <a:pt x="34879" y="675221"/>
                  </a:lnTo>
                  <a:lnTo>
                    <a:pt x="57150" y="679704"/>
                  </a:lnTo>
                  <a:lnTo>
                    <a:pt x="285750" y="679704"/>
                  </a:lnTo>
                  <a:lnTo>
                    <a:pt x="308020" y="675221"/>
                  </a:lnTo>
                  <a:lnTo>
                    <a:pt x="326183" y="662987"/>
                  </a:lnTo>
                  <a:lnTo>
                    <a:pt x="338417" y="644824"/>
                  </a:lnTo>
                  <a:lnTo>
                    <a:pt x="342900" y="622554"/>
                  </a:lnTo>
                  <a:lnTo>
                    <a:pt x="342900" y="57150"/>
                  </a:lnTo>
                  <a:lnTo>
                    <a:pt x="338417" y="34879"/>
                  </a:lnTo>
                  <a:lnTo>
                    <a:pt x="326183" y="16716"/>
                  </a:lnTo>
                  <a:lnTo>
                    <a:pt x="308020" y="4482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9096756" y="2487167"/>
              <a:ext cx="342900" cy="680085"/>
            </a:xfrm>
            <a:custGeom>
              <a:avLst/>
              <a:gdLst/>
              <a:ahLst/>
              <a:cxnLst/>
              <a:rect l="l" t="t" r="r" b="b"/>
              <a:pathLst>
                <a:path w="342900" h="680085">
                  <a:moveTo>
                    <a:pt x="0" y="57150"/>
                  </a:moveTo>
                  <a:lnTo>
                    <a:pt x="4482" y="34879"/>
                  </a:lnTo>
                  <a:lnTo>
                    <a:pt x="16716" y="16716"/>
                  </a:lnTo>
                  <a:lnTo>
                    <a:pt x="34879" y="4482"/>
                  </a:lnTo>
                  <a:lnTo>
                    <a:pt x="57150" y="0"/>
                  </a:lnTo>
                  <a:lnTo>
                    <a:pt x="285750" y="0"/>
                  </a:lnTo>
                  <a:lnTo>
                    <a:pt x="308020" y="4482"/>
                  </a:lnTo>
                  <a:lnTo>
                    <a:pt x="326183" y="16716"/>
                  </a:lnTo>
                  <a:lnTo>
                    <a:pt x="338417" y="34879"/>
                  </a:lnTo>
                  <a:lnTo>
                    <a:pt x="342900" y="57150"/>
                  </a:lnTo>
                  <a:lnTo>
                    <a:pt x="342900" y="622554"/>
                  </a:lnTo>
                  <a:lnTo>
                    <a:pt x="338417" y="644824"/>
                  </a:lnTo>
                  <a:lnTo>
                    <a:pt x="326183" y="662987"/>
                  </a:lnTo>
                  <a:lnTo>
                    <a:pt x="308020" y="675221"/>
                  </a:lnTo>
                  <a:lnTo>
                    <a:pt x="285750" y="679704"/>
                  </a:lnTo>
                  <a:lnTo>
                    <a:pt x="57150" y="679704"/>
                  </a:lnTo>
                  <a:lnTo>
                    <a:pt x="34879" y="675221"/>
                  </a:lnTo>
                  <a:lnTo>
                    <a:pt x="16716" y="662987"/>
                  </a:lnTo>
                  <a:lnTo>
                    <a:pt x="4482" y="644824"/>
                  </a:lnTo>
                  <a:lnTo>
                    <a:pt x="0" y="622554"/>
                  </a:lnTo>
                  <a:lnTo>
                    <a:pt x="0" y="57150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3" name="object 13"/>
            <p:cNvSpPr/>
            <p:nvPr/>
          </p:nvSpPr>
          <p:spPr>
            <a:xfrm>
              <a:off x="9096756" y="3643883"/>
              <a:ext cx="342900" cy="680085"/>
            </a:xfrm>
            <a:custGeom>
              <a:avLst/>
              <a:gdLst/>
              <a:ahLst/>
              <a:cxnLst/>
              <a:rect l="l" t="t" r="r" b="b"/>
              <a:pathLst>
                <a:path w="342900" h="680085">
                  <a:moveTo>
                    <a:pt x="285750" y="0"/>
                  </a:moveTo>
                  <a:lnTo>
                    <a:pt x="57150" y="0"/>
                  </a:lnTo>
                  <a:lnTo>
                    <a:pt x="34879" y="4482"/>
                  </a:lnTo>
                  <a:lnTo>
                    <a:pt x="16716" y="16716"/>
                  </a:lnTo>
                  <a:lnTo>
                    <a:pt x="4482" y="34879"/>
                  </a:lnTo>
                  <a:lnTo>
                    <a:pt x="0" y="57150"/>
                  </a:lnTo>
                  <a:lnTo>
                    <a:pt x="0" y="622554"/>
                  </a:lnTo>
                  <a:lnTo>
                    <a:pt x="4482" y="644824"/>
                  </a:lnTo>
                  <a:lnTo>
                    <a:pt x="16716" y="662987"/>
                  </a:lnTo>
                  <a:lnTo>
                    <a:pt x="34879" y="675221"/>
                  </a:lnTo>
                  <a:lnTo>
                    <a:pt x="57150" y="679704"/>
                  </a:lnTo>
                  <a:lnTo>
                    <a:pt x="285750" y="679704"/>
                  </a:lnTo>
                  <a:lnTo>
                    <a:pt x="308020" y="675221"/>
                  </a:lnTo>
                  <a:lnTo>
                    <a:pt x="326183" y="662987"/>
                  </a:lnTo>
                  <a:lnTo>
                    <a:pt x="338417" y="644824"/>
                  </a:lnTo>
                  <a:lnTo>
                    <a:pt x="342900" y="622554"/>
                  </a:lnTo>
                  <a:lnTo>
                    <a:pt x="342900" y="57150"/>
                  </a:lnTo>
                  <a:lnTo>
                    <a:pt x="338417" y="34879"/>
                  </a:lnTo>
                  <a:lnTo>
                    <a:pt x="326183" y="16716"/>
                  </a:lnTo>
                  <a:lnTo>
                    <a:pt x="308020" y="4482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4" name="object 14"/>
            <p:cNvSpPr/>
            <p:nvPr/>
          </p:nvSpPr>
          <p:spPr>
            <a:xfrm>
              <a:off x="9096756" y="3643883"/>
              <a:ext cx="342900" cy="680085"/>
            </a:xfrm>
            <a:custGeom>
              <a:avLst/>
              <a:gdLst/>
              <a:ahLst/>
              <a:cxnLst/>
              <a:rect l="l" t="t" r="r" b="b"/>
              <a:pathLst>
                <a:path w="342900" h="680085">
                  <a:moveTo>
                    <a:pt x="0" y="57150"/>
                  </a:moveTo>
                  <a:lnTo>
                    <a:pt x="4482" y="34879"/>
                  </a:lnTo>
                  <a:lnTo>
                    <a:pt x="16716" y="16716"/>
                  </a:lnTo>
                  <a:lnTo>
                    <a:pt x="34879" y="4482"/>
                  </a:lnTo>
                  <a:lnTo>
                    <a:pt x="57150" y="0"/>
                  </a:lnTo>
                  <a:lnTo>
                    <a:pt x="285750" y="0"/>
                  </a:lnTo>
                  <a:lnTo>
                    <a:pt x="308020" y="4482"/>
                  </a:lnTo>
                  <a:lnTo>
                    <a:pt x="326183" y="16716"/>
                  </a:lnTo>
                  <a:lnTo>
                    <a:pt x="338417" y="34879"/>
                  </a:lnTo>
                  <a:lnTo>
                    <a:pt x="342900" y="57150"/>
                  </a:lnTo>
                  <a:lnTo>
                    <a:pt x="342900" y="622554"/>
                  </a:lnTo>
                  <a:lnTo>
                    <a:pt x="338417" y="644824"/>
                  </a:lnTo>
                  <a:lnTo>
                    <a:pt x="326183" y="662987"/>
                  </a:lnTo>
                  <a:lnTo>
                    <a:pt x="308020" y="675221"/>
                  </a:lnTo>
                  <a:lnTo>
                    <a:pt x="285750" y="679704"/>
                  </a:lnTo>
                  <a:lnTo>
                    <a:pt x="57150" y="679704"/>
                  </a:lnTo>
                  <a:lnTo>
                    <a:pt x="34879" y="675221"/>
                  </a:lnTo>
                  <a:lnTo>
                    <a:pt x="16716" y="662987"/>
                  </a:lnTo>
                  <a:lnTo>
                    <a:pt x="4482" y="644824"/>
                  </a:lnTo>
                  <a:lnTo>
                    <a:pt x="0" y="622554"/>
                  </a:lnTo>
                  <a:lnTo>
                    <a:pt x="0" y="57150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5" name="object 15"/>
            <p:cNvSpPr/>
            <p:nvPr/>
          </p:nvSpPr>
          <p:spPr>
            <a:xfrm>
              <a:off x="9230868" y="3166871"/>
              <a:ext cx="76200" cy="476250"/>
            </a:xfrm>
            <a:custGeom>
              <a:avLst/>
              <a:gdLst/>
              <a:ahLst/>
              <a:cxnLst/>
              <a:rect l="l" t="t" r="r" b="b"/>
              <a:pathLst>
                <a:path w="76200" h="476250">
                  <a:moveTo>
                    <a:pt x="44450" y="63500"/>
                  </a:moveTo>
                  <a:lnTo>
                    <a:pt x="31750" y="63500"/>
                  </a:lnTo>
                  <a:lnTo>
                    <a:pt x="31750" y="476122"/>
                  </a:lnTo>
                  <a:lnTo>
                    <a:pt x="44450" y="476122"/>
                  </a:lnTo>
                  <a:lnTo>
                    <a:pt x="44450" y="63500"/>
                  </a:lnTo>
                  <a:close/>
                </a:path>
                <a:path w="76200" h="476250">
                  <a:moveTo>
                    <a:pt x="38100" y="0"/>
                  </a:moveTo>
                  <a:lnTo>
                    <a:pt x="0" y="76200"/>
                  </a:lnTo>
                  <a:lnTo>
                    <a:pt x="31750" y="76200"/>
                  </a:lnTo>
                  <a:lnTo>
                    <a:pt x="31750" y="63500"/>
                  </a:lnTo>
                  <a:lnTo>
                    <a:pt x="69850" y="63500"/>
                  </a:lnTo>
                  <a:lnTo>
                    <a:pt x="38100" y="0"/>
                  </a:lnTo>
                  <a:close/>
                </a:path>
                <a:path w="76200" h="476250">
                  <a:moveTo>
                    <a:pt x="69850" y="63500"/>
                  </a:moveTo>
                  <a:lnTo>
                    <a:pt x="44450" y="63500"/>
                  </a:lnTo>
                  <a:lnTo>
                    <a:pt x="44450" y="76200"/>
                  </a:lnTo>
                  <a:lnTo>
                    <a:pt x="76200" y="76200"/>
                  </a:lnTo>
                  <a:lnTo>
                    <a:pt x="69850" y="635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" name="object 16"/>
            <p:cNvSpPr/>
            <p:nvPr/>
          </p:nvSpPr>
          <p:spPr>
            <a:xfrm>
              <a:off x="9712452" y="2487167"/>
              <a:ext cx="342900" cy="680085"/>
            </a:xfrm>
            <a:custGeom>
              <a:avLst/>
              <a:gdLst/>
              <a:ahLst/>
              <a:cxnLst/>
              <a:rect l="l" t="t" r="r" b="b"/>
              <a:pathLst>
                <a:path w="342900" h="680085">
                  <a:moveTo>
                    <a:pt x="285750" y="0"/>
                  </a:moveTo>
                  <a:lnTo>
                    <a:pt x="57150" y="0"/>
                  </a:lnTo>
                  <a:lnTo>
                    <a:pt x="34879" y="4482"/>
                  </a:lnTo>
                  <a:lnTo>
                    <a:pt x="16716" y="16716"/>
                  </a:lnTo>
                  <a:lnTo>
                    <a:pt x="4482" y="34879"/>
                  </a:lnTo>
                  <a:lnTo>
                    <a:pt x="0" y="57150"/>
                  </a:lnTo>
                  <a:lnTo>
                    <a:pt x="0" y="622554"/>
                  </a:lnTo>
                  <a:lnTo>
                    <a:pt x="4482" y="644824"/>
                  </a:lnTo>
                  <a:lnTo>
                    <a:pt x="16716" y="662987"/>
                  </a:lnTo>
                  <a:lnTo>
                    <a:pt x="34879" y="675221"/>
                  </a:lnTo>
                  <a:lnTo>
                    <a:pt x="57150" y="679704"/>
                  </a:lnTo>
                  <a:lnTo>
                    <a:pt x="285750" y="679704"/>
                  </a:lnTo>
                  <a:lnTo>
                    <a:pt x="308020" y="675221"/>
                  </a:lnTo>
                  <a:lnTo>
                    <a:pt x="326183" y="662987"/>
                  </a:lnTo>
                  <a:lnTo>
                    <a:pt x="338417" y="644824"/>
                  </a:lnTo>
                  <a:lnTo>
                    <a:pt x="342900" y="622554"/>
                  </a:lnTo>
                  <a:lnTo>
                    <a:pt x="342900" y="57150"/>
                  </a:lnTo>
                  <a:lnTo>
                    <a:pt x="338417" y="34879"/>
                  </a:lnTo>
                  <a:lnTo>
                    <a:pt x="326183" y="16716"/>
                  </a:lnTo>
                  <a:lnTo>
                    <a:pt x="308020" y="4482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9712452" y="2487167"/>
              <a:ext cx="342900" cy="680085"/>
            </a:xfrm>
            <a:custGeom>
              <a:avLst/>
              <a:gdLst/>
              <a:ahLst/>
              <a:cxnLst/>
              <a:rect l="l" t="t" r="r" b="b"/>
              <a:pathLst>
                <a:path w="342900" h="680085">
                  <a:moveTo>
                    <a:pt x="0" y="57150"/>
                  </a:moveTo>
                  <a:lnTo>
                    <a:pt x="4482" y="34879"/>
                  </a:lnTo>
                  <a:lnTo>
                    <a:pt x="16716" y="16716"/>
                  </a:lnTo>
                  <a:lnTo>
                    <a:pt x="34879" y="4482"/>
                  </a:lnTo>
                  <a:lnTo>
                    <a:pt x="57150" y="0"/>
                  </a:lnTo>
                  <a:lnTo>
                    <a:pt x="285750" y="0"/>
                  </a:lnTo>
                  <a:lnTo>
                    <a:pt x="308020" y="4482"/>
                  </a:lnTo>
                  <a:lnTo>
                    <a:pt x="326183" y="16716"/>
                  </a:lnTo>
                  <a:lnTo>
                    <a:pt x="338417" y="34879"/>
                  </a:lnTo>
                  <a:lnTo>
                    <a:pt x="342900" y="57150"/>
                  </a:lnTo>
                  <a:lnTo>
                    <a:pt x="342900" y="622554"/>
                  </a:lnTo>
                  <a:lnTo>
                    <a:pt x="338417" y="644824"/>
                  </a:lnTo>
                  <a:lnTo>
                    <a:pt x="326183" y="662987"/>
                  </a:lnTo>
                  <a:lnTo>
                    <a:pt x="308020" y="675221"/>
                  </a:lnTo>
                  <a:lnTo>
                    <a:pt x="285750" y="679704"/>
                  </a:lnTo>
                  <a:lnTo>
                    <a:pt x="57150" y="679704"/>
                  </a:lnTo>
                  <a:lnTo>
                    <a:pt x="34879" y="675221"/>
                  </a:lnTo>
                  <a:lnTo>
                    <a:pt x="16716" y="662987"/>
                  </a:lnTo>
                  <a:lnTo>
                    <a:pt x="4482" y="644824"/>
                  </a:lnTo>
                  <a:lnTo>
                    <a:pt x="0" y="622554"/>
                  </a:lnTo>
                  <a:lnTo>
                    <a:pt x="0" y="57150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8" name="object 18"/>
            <p:cNvSpPr/>
            <p:nvPr/>
          </p:nvSpPr>
          <p:spPr>
            <a:xfrm>
              <a:off x="9712452" y="3643883"/>
              <a:ext cx="342900" cy="680085"/>
            </a:xfrm>
            <a:custGeom>
              <a:avLst/>
              <a:gdLst/>
              <a:ahLst/>
              <a:cxnLst/>
              <a:rect l="l" t="t" r="r" b="b"/>
              <a:pathLst>
                <a:path w="342900" h="680085">
                  <a:moveTo>
                    <a:pt x="285750" y="0"/>
                  </a:moveTo>
                  <a:lnTo>
                    <a:pt x="57150" y="0"/>
                  </a:lnTo>
                  <a:lnTo>
                    <a:pt x="34879" y="4482"/>
                  </a:lnTo>
                  <a:lnTo>
                    <a:pt x="16716" y="16716"/>
                  </a:lnTo>
                  <a:lnTo>
                    <a:pt x="4482" y="34879"/>
                  </a:lnTo>
                  <a:lnTo>
                    <a:pt x="0" y="57150"/>
                  </a:lnTo>
                  <a:lnTo>
                    <a:pt x="0" y="622554"/>
                  </a:lnTo>
                  <a:lnTo>
                    <a:pt x="4482" y="644824"/>
                  </a:lnTo>
                  <a:lnTo>
                    <a:pt x="16716" y="662987"/>
                  </a:lnTo>
                  <a:lnTo>
                    <a:pt x="34879" y="675221"/>
                  </a:lnTo>
                  <a:lnTo>
                    <a:pt x="57150" y="679704"/>
                  </a:lnTo>
                  <a:lnTo>
                    <a:pt x="285750" y="679704"/>
                  </a:lnTo>
                  <a:lnTo>
                    <a:pt x="308020" y="675221"/>
                  </a:lnTo>
                  <a:lnTo>
                    <a:pt x="326183" y="662987"/>
                  </a:lnTo>
                  <a:lnTo>
                    <a:pt x="338417" y="644824"/>
                  </a:lnTo>
                  <a:lnTo>
                    <a:pt x="342900" y="622554"/>
                  </a:lnTo>
                  <a:lnTo>
                    <a:pt x="342900" y="57150"/>
                  </a:lnTo>
                  <a:lnTo>
                    <a:pt x="338417" y="34879"/>
                  </a:lnTo>
                  <a:lnTo>
                    <a:pt x="326183" y="16716"/>
                  </a:lnTo>
                  <a:lnTo>
                    <a:pt x="308020" y="4482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9" name="object 19"/>
            <p:cNvSpPr/>
            <p:nvPr/>
          </p:nvSpPr>
          <p:spPr>
            <a:xfrm>
              <a:off x="9712452" y="3643883"/>
              <a:ext cx="342900" cy="680085"/>
            </a:xfrm>
            <a:custGeom>
              <a:avLst/>
              <a:gdLst/>
              <a:ahLst/>
              <a:cxnLst/>
              <a:rect l="l" t="t" r="r" b="b"/>
              <a:pathLst>
                <a:path w="342900" h="680085">
                  <a:moveTo>
                    <a:pt x="0" y="57150"/>
                  </a:moveTo>
                  <a:lnTo>
                    <a:pt x="4482" y="34879"/>
                  </a:lnTo>
                  <a:lnTo>
                    <a:pt x="16716" y="16716"/>
                  </a:lnTo>
                  <a:lnTo>
                    <a:pt x="34879" y="4482"/>
                  </a:lnTo>
                  <a:lnTo>
                    <a:pt x="57150" y="0"/>
                  </a:lnTo>
                  <a:lnTo>
                    <a:pt x="285750" y="0"/>
                  </a:lnTo>
                  <a:lnTo>
                    <a:pt x="308020" y="4482"/>
                  </a:lnTo>
                  <a:lnTo>
                    <a:pt x="326183" y="16716"/>
                  </a:lnTo>
                  <a:lnTo>
                    <a:pt x="338417" y="34879"/>
                  </a:lnTo>
                  <a:lnTo>
                    <a:pt x="342900" y="57150"/>
                  </a:lnTo>
                  <a:lnTo>
                    <a:pt x="342900" y="622554"/>
                  </a:lnTo>
                  <a:lnTo>
                    <a:pt x="338417" y="644824"/>
                  </a:lnTo>
                  <a:lnTo>
                    <a:pt x="326183" y="662987"/>
                  </a:lnTo>
                  <a:lnTo>
                    <a:pt x="308020" y="675221"/>
                  </a:lnTo>
                  <a:lnTo>
                    <a:pt x="285750" y="679704"/>
                  </a:lnTo>
                  <a:lnTo>
                    <a:pt x="57150" y="679704"/>
                  </a:lnTo>
                  <a:lnTo>
                    <a:pt x="34879" y="675221"/>
                  </a:lnTo>
                  <a:lnTo>
                    <a:pt x="16716" y="662987"/>
                  </a:lnTo>
                  <a:lnTo>
                    <a:pt x="4482" y="644824"/>
                  </a:lnTo>
                  <a:lnTo>
                    <a:pt x="0" y="622554"/>
                  </a:lnTo>
                  <a:lnTo>
                    <a:pt x="0" y="57150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0" name="object 20"/>
            <p:cNvSpPr/>
            <p:nvPr/>
          </p:nvSpPr>
          <p:spPr>
            <a:xfrm>
              <a:off x="9265031" y="3166871"/>
              <a:ext cx="619125" cy="481330"/>
            </a:xfrm>
            <a:custGeom>
              <a:avLst/>
              <a:gdLst/>
              <a:ahLst/>
              <a:cxnLst/>
              <a:rect l="l" t="t" r="r" b="b"/>
              <a:pathLst>
                <a:path w="619125" h="481329">
                  <a:moveTo>
                    <a:pt x="554870" y="41669"/>
                  </a:moveTo>
                  <a:lnTo>
                    <a:pt x="0" y="471169"/>
                  </a:lnTo>
                  <a:lnTo>
                    <a:pt x="7874" y="481202"/>
                  </a:lnTo>
                  <a:lnTo>
                    <a:pt x="562621" y="51700"/>
                  </a:lnTo>
                  <a:lnTo>
                    <a:pt x="554870" y="41669"/>
                  </a:lnTo>
                  <a:close/>
                </a:path>
                <a:path w="619125" h="481329">
                  <a:moveTo>
                    <a:pt x="602688" y="33908"/>
                  </a:moveTo>
                  <a:lnTo>
                    <a:pt x="564896" y="33908"/>
                  </a:lnTo>
                  <a:lnTo>
                    <a:pt x="572643" y="43941"/>
                  </a:lnTo>
                  <a:lnTo>
                    <a:pt x="562621" y="51700"/>
                  </a:lnTo>
                  <a:lnTo>
                    <a:pt x="582041" y="76835"/>
                  </a:lnTo>
                  <a:lnTo>
                    <a:pt x="602688" y="33908"/>
                  </a:lnTo>
                  <a:close/>
                </a:path>
                <a:path w="619125" h="481329">
                  <a:moveTo>
                    <a:pt x="564896" y="33908"/>
                  </a:moveTo>
                  <a:lnTo>
                    <a:pt x="554870" y="41669"/>
                  </a:lnTo>
                  <a:lnTo>
                    <a:pt x="562621" y="51700"/>
                  </a:lnTo>
                  <a:lnTo>
                    <a:pt x="572643" y="43941"/>
                  </a:lnTo>
                  <a:lnTo>
                    <a:pt x="564896" y="33908"/>
                  </a:lnTo>
                  <a:close/>
                </a:path>
                <a:path w="619125" h="481329">
                  <a:moveTo>
                    <a:pt x="618998" y="0"/>
                  </a:moveTo>
                  <a:lnTo>
                    <a:pt x="535432" y="16510"/>
                  </a:lnTo>
                  <a:lnTo>
                    <a:pt x="554870" y="41669"/>
                  </a:lnTo>
                  <a:lnTo>
                    <a:pt x="564896" y="33908"/>
                  </a:lnTo>
                  <a:lnTo>
                    <a:pt x="602688" y="33908"/>
                  </a:lnTo>
                  <a:lnTo>
                    <a:pt x="61899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1" name="object 21"/>
            <p:cNvSpPr/>
            <p:nvPr/>
          </p:nvSpPr>
          <p:spPr>
            <a:xfrm>
              <a:off x="10326623" y="2487167"/>
              <a:ext cx="342900" cy="680085"/>
            </a:xfrm>
            <a:custGeom>
              <a:avLst/>
              <a:gdLst/>
              <a:ahLst/>
              <a:cxnLst/>
              <a:rect l="l" t="t" r="r" b="b"/>
              <a:pathLst>
                <a:path w="342900" h="680085">
                  <a:moveTo>
                    <a:pt x="285750" y="0"/>
                  </a:moveTo>
                  <a:lnTo>
                    <a:pt x="57150" y="0"/>
                  </a:lnTo>
                  <a:lnTo>
                    <a:pt x="34879" y="4482"/>
                  </a:lnTo>
                  <a:lnTo>
                    <a:pt x="16716" y="16716"/>
                  </a:lnTo>
                  <a:lnTo>
                    <a:pt x="4482" y="34879"/>
                  </a:lnTo>
                  <a:lnTo>
                    <a:pt x="0" y="57150"/>
                  </a:lnTo>
                  <a:lnTo>
                    <a:pt x="0" y="622554"/>
                  </a:lnTo>
                  <a:lnTo>
                    <a:pt x="4482" y="644824"/>
                  </a:lnTo>
                  <a:lnTo>
                    <a:pt x="16716" y="662987"/>
                  </a:lnTo>
                  <a:lnTo>
                    <a:pt x="34879" y="675221"/>
                  </a:lnTo>
                  <a:lnTo>
                    <a:pt x="57150" y="679704"/>
                  </a:lnTo>
                  <a:lnTo>
                    <a:pt x="285750" y="679704"/>
                  </a:lnTo>
                  <a:lnTo>
                    <a:pt x="308020" y="675221"/>
                  </a:lnTo>
                  <a:lnTo>
                    <a:pt x="326183" y="662987"/>
                  </a:lnTo>
                  <a:lnTo>
                    <a:pt x="338417" y="644824"/>
                  </a:lnTo>
                  <a:lnTo>
                    <a:pt x="342900" y="622554"/>
                  </a:lnTo>
                  <a:lnTo>
                    <a:pt x="342900" y="57150"/>
                  </a:lnTo>
                  <a:lnTo>
                    <a:pt x="338417" y="34879"/>
                  </a:lnTo>
                  <a:lnTo>
                    <a:pt x="326183" y="16716"/>
                  </a:lnTo>
                  <a:lnTo>
                    <a:pt x="308020" y="4482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2" name="object 22"/>
            <p:cNvSpPr/>
            <p:nvPr/>
          </p:nvSpPr>
          <p:spPr>
            <a:xfrm>
              <a:off x="10326623" y="2487167"/>
              <a:ext cx="342900" cy="680085"/>
            </a:xfrm>
            <a:custGeom>
              <a:avLst/>
              <a:gdLst/>
              <a:ahLst/>
              <a:cxnLst/>
              <a:rect l="l" t="t" r="r" b="b"/>
              <a:pathLst>
                <a:path w="342900" h="680085">
                  <a:moveTo>
                    <a:pt x="0" y="57150"/>
                  </a:moveTo>
                  <a:lnTo>
                    <a:pt x="4482" y="34879"/>
                  </a:lnTo>
                  <a:lnTo>
                    <a:pt x="16716" y="16716"/>
                  </a:lnTo>
                  <a:lnTo>
                    <a:pt x="34879" y="4482"/>
                  </a:lnTo>
                  <a:lnTo>
                    <a:pt x="57150" y="0"/>
                  </a:lnTo>
                  <a:lnTo>
                    <a:pt x="285750" y="0"/>
                  </a:lnTo>
                  <a:lnTo>
                    <a:pt x="308020" y="4482"/>
                  </a:lnTo>
                  <a:lnTo>
                    <a:pt x="326183" y="16716"/>
                  </a:lnTo>
                  <a:lnTo>
                    <a:pt x="338417" y="34879"/>
                  </a:lnTo>
                  <a:lnTo>
                    <a:pt x="342900" y="57150"/>
                  </a:lnTo>
                  <a:lnTo>
                    <a:pt x="342900" y="622554"/>
                  </a:lnTo>
                  <a:lnTo>
                    <a:pt x="338417" y="644824"/>
                  </a:lnTo>
                  <a:lnTo>
                    <a:pt x="326183" y="662987"/>
                  </a:lnTo>
                  <a:lnTo>
                    <a:pt x="308020" y="675221"/>
                  </a:lnTo>
                  <a:lnTo>
                    <a:pt x="285750" y="679704"/>
                  </a:lnTo>
                  <a:lnTo>
                    <a:pt x="57150" y="679704"/>
                  </a:lnTo>
                  <a:lnTo>
                    <a:pt x="34879" y="675221"/>
                  </a:lnTo>
                  <a:lnTo>
                    <a:pt x="16716" y="662987"/>
                  </a:lnTo>
                  <a:lnTo>
                    <a:pt x="4482" y="644824"/>
                  </a:lnTo>
                  <a:lnTo>
                    <a:pt x="0" y="622554"/>
                  </a:lnTo>
                  <a:lnTo>
                    <a:pt x="0" y="57150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3" name="object 23"/>
            <p:cNvSpPr/>
            <p:nvPr/>
          </p:nvSpPr>
          <p:spPr>
            <a:xfrm>
              <a:off x="10326623" y="3643883"/>
              <a:ext cx="342900" cy="680085"/>
            </a:xfrm>
            <a:custGeom>
              <a:avLst/>
              <a:gdLst/>
              <a:ahLst/>
              <a:cxnLst/>
              <a:rect l="l" t="t" r="r" b="b"/>
              <a:pathLst>
                <a:path w="342900" h="680085">
                  <a:moveTo>
                    <a:pt x="285750" y="0"/>
                  </a:moveTo>
                  <a:lnTo>
                    <a:pt x="57150" y="0"/>
                  </a:lnTo>
                  <a:lnTo>
                    <a:pt x="34879" y="4482"/>
                  </a:lnTo>
                  <a:lnTo>
                    <a:pt x="16716" y="16716"/>
                  </a:lnTo>
                  <a:lnTo>
                    <a:pt x="4482" y="34879"/>
                  </a:lnTo>
                  <a:lnTo>
                    <a:pt x="0" y="57150"/>
                  </a:lnTo>
                  <a:lnTo>
                    <a:pt x="0" y="622554"/>
                  </a:lnTo>
                  <a:lnTo>
                    <a:pt x="4482" y="644824"/>
                  </a:lnTo>
                  <a:lnTo>
                    <a:pt x="16716" y="662987"/>
                  </a:lnTo>
                  <a:lnTo>
                    <a:pt x="34879" y="675221"/>
                  </a:lnTo>
                  <a:lnTo>
                    <a:pt x="57150" y="679704"/>
                  </a:lnTo>
                  <a:lnTo>
                    <a:pt x="285750" y="679704"/>
                  </a:lnTo>
                  <a:lnTo>
                    <a:pt x="308020" y="675221"/>
                  </a:lnTo>
                  <a:lnTo>
                    <a:pt x="326183" y="662987"/>
                  </a:lnTo>
                  <a:lnTo>
                    <a:pt x="338417" y="644824"/>
                  </a:lnTo>
                  <a:lnTo>
                    <a:pt x="342900" y="622554"/>
                  </a:lnTo>
                  <a:lnTo>
                    <a:pt x="342900" y="57150"/>
                  </a:lnTo>
                  <a:lnTo>
                    <a:pt x="338417" y="34879"/>
                  </a:lnTo>
                  <a:lnTo>
                    <a:pt x="326183" y="16716"/>
                  </a:lnTo>
                  <a:lnTo>
                    <a:pt x="308020" y="4482"/>
                  </a:lnTo>
                  <a:lnTo>
                    <a:pt x="285750" y="0"/>
                  </a:lnTo>
                  <a:close/>
                </a:path>
              </a:pathLst>
            </a:custGeom>
            <a:solidFill>
              <a:srgbClr val="EC8585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4" name="object 24"/>
            <p:cNvSpPr/>
            <p:nvPr/>
          </p:nvSpPr>
          <p:spPr>
            <a:xfrm>
              <a:off x="10326623" y="3643883"/>
              <a:ext cx="342900" cy="680085"/>
            </a:xfrm>
            <a:custGeom>
              <a:avLst/>
              <a:gdLst/>
              <a:ahLst/>
              <a:cxnLst/>
              <a:rect l="l" t="t" r="r" b="b"/>
              <a:pathLst>
                <a:path w="342900" h="680085">
                  <a:moveTo>
                    <a:pt x="0" y="57150"/>
                  </a:moveTo>
                  <a:lnTo>
                    <a:pt x="4482" y="34879"/>
                  </a:lnTo>
                  <a:lnTo>
                    <a:pt x="16716" y="16716"/>
                  </a:lnTo>
                  <a:lnTo>
                    <a:pt x="34879" y="4482"/>
                  </a:lnTo>
                  <a:lnTo>
                    <a:pt x="57150" y="0"/>
                  </a:lnTo>
                  <a:lnTo>
                    <a:pt x="285750" y="0"/>
                  </a:lnTo>
                  <a:lnTo>
                    <a:pt x="308020" y="4482"/>
                  </a:lnTo>
                  <a:lnTo>
                    <a:pt x="326183" y="16716"/>
                  </a:lnTo>
                  <a:lnTo>
                    <a:pt x="338417" y="34879"/>
                  </a:lnTo>
                  <a:lnTo>
                    <a:pt x="342900" y="57150"/>
                  </a:lnTo>
                  <a:lnTo>
                    <a:pt x="342900" y="622554"/>
                  </a:lnTo>
                  <a:lnTo>
                    <a:pt x="338417" y="644824"/>
                  </a:lnTo>
                  <a:lnTo>
                    <a:pt x="326183" y="662987"/>
                  </a:lnTo>
                  <a:lnTo>
                    <a:pt x="308020" y="675221"/>
                  </a:lnTo>
                  <a:lnTo>
                    <a:pt x="285750" y="679704"/>
                  </a:lnTo>
                  <a:lnTo>
                    <a:pt x="57150" y="679704"/>
                  </a:lnTo>
                  <a:lnTo>
                    <a:pt x="34879" y="675221"/>
                  </a:lnTo>
                  <a:lnTo>
                    <a:pt x="16716" y="662987"/>
                  </a:lnTo>
                  <a:lnTo>
                    <a:pt x="4482" y="644824"/>
                  </a:lnTo>
                  <a:lnTo>
                    <a:pt x="0" y="622554"/>
                  </a:lnTo>
                  <a:lnTo>
                    <a:pt x="0" y="57150"/>
                  </a:lnTo>
                  <a:close/>
                </a:path>
              </a:pathLst>
            </a:custGeom>
            <a:ln w="9525">
              <a:solidFill>
                <a:srgbClr val="EC8585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5" name="object 25"/>
            <p:cNvSpPr/>
            <p:nvPr/>
          </p:nvSpPr>
          <p:spPr>
            <a:xfrm>
              <a:off x="7474077" y="3137407"/>
              <a:ext cx="3063240" cy="511809"/>
            </a:xfrm>
            <a:custGeom>
              <a:avLst/>
              <a:gdLst/>
              <a:ahLst/>
              <a:cxnLst/>
              <a:rect l="l" t="t" r="r" b="b"/>
              <a:pathLst>
                <a:path w="3063240" h="511810">
                  <a:moveTo>
                    <a:pt x="3062859" y="105664"/>
                  </a:moveTo>
                  <a:lnTo>
                    <a:pt x="3056509" y="92964"/>
                  </a:lnTo>
                  <a:lnTo>
                    <a:pt x="3024848" y="29654"/>
                  </a:lnTo>
                  <a:lnTo>
                    <a:pt x="3025013" y="29464"/>
                  </a:lnTo>
                  <a:lnTo>
                    <a:pt x="3024441" y="29260"/>
                  </a:lnTo>
                  <a:lnTo>
                    <a:pt x="3024441" y="30086"/>
                  </a:lnTo>
                  <a:lnTo>
                    <a:pt x="3007804" y="63373"/>
                  </a:lnTo>
                  <a:lnTo>
                    <a:pt x="3023120" y="31546"/>
                  </a:lnTo>
                  <a:lnTo>
                    <a:pt x="3024441" y="30086"/>
                  </a:lnTo>
                  <a:lnTo>
                    <a:pt x="3024441" y="29260"/>
                  </a:lnTo>
                  <a:lnTo>
                    <a:pt x="2953677" y="3162"/>
                  </a:lnTo>
                  <a:lnTo>
                    <a:pt x="2953677" y="76047"/>
                  </a:lnTo>
                  <a:lnTo>
                    <a:pt x="2415413" y="492683"/>
                  </a:lnTo>
                  <a:lnTo>
                    <a:pt x="2415413" y="272249"/>
                  </a:lnTo>
                  <a:lnTo>
                    <a:pt x="2952077" y="64516"/>
                  </a:lnTo>
                  <a:lnTo>
                    <a:pt x="2953016" y="71285"/>
                  </a:lnTo>
                  <a:lnTo>
                    <a:pt x="2953512" y="75692"/>
                  </a:lnTo>
                  <a:lnTo>
                    <a:pt x="2953677" y="76047"/>
                  </a:lnTo>
                  <a:lnTo>
                    <a:pt x="2953677" y="3162"/>
                  </a:lnTo>
                  <a:lnTo>
                    <a:pt x="2946146" y="381"/>
                  </a:lnTo>
                  <a:lnTo>
                    <a:pt x="2946146" y="53225"/>
                  </a:lnTo>
                  <a:lnTo>
                    <a:pt x="2415413" y="258660"/>
                  </a:lnTo>
                  <a:lnTo>
                    <a:pt x="2415413" y="146037"/>
                  </a:lnTo>
                  <a:lnTo>
                    <a:pt x="2943961" y="50406"/>
                  </a:lnTo>
                  <a:lnTo>
                    <a:pt x="2946146" y="53225"/>
                  </a:lnTo>
                  <a:lnTo>
                    <a:pt x="2946146" y="381"/>
                  </a:lnTo>
                  <a:lnTo>
                    <a:pt x="2945130" y="0"/>
                  </a:lnTo>
                  <a:lnTo>
                    <a:pt x="2945434" y="2832"/>
                  </a:lnTo>
                  <a:lnTo>
                    <a:pt x="2943479" y="2159"/>
                  </a:lnTo>
                  <a:lnTo>
                    <a:pt x="2944012" y="6083"/>
                  </a:lnTo>
                  <a:lnTo>
                    <a:pt x="2942336" y="5588"/>
                  </a:lnTo>
                  <a:lnTo>
                    <a:pt x="2945295" y="21958"/>
                  </a:lnTo>
                  <a:lnTo>
                    <a:pt x="2940177" y="21463"/>
                  </a:lnTo>
                  <a:lnTo>
                    <a:pt x="2944241" y="31978"/>
                  </a:lnTo>
                  <a:lnTo>
                    <a:pt x="2722143" y="56464"/>
                  </a:lnTo>
                  <a:lnTo>
                    <a:pt x="2722143" y="77660"/>
                  </a:lnTo>
                  <a:lnTo>
                    <a:pt x="2415413" y="133146"/>
                  </a:lnTo>
                  <a:lnTo>
                    <a:pt x="2415413" y="120091"/>
                  </a:lnTo>
                  <a:lnTo>
                    <a:pt x="2722143" y="77660"/>
                  </a:lnTo>
                  <a:lnTo>
                    <a:pt x="2722143" y="56464"/>
                  </a:lnTo>
                  <a:lnTo>
                    <a:pt x="2567343" y="73520"/>
                  </a:lnTo>
                  <a:lnTo>
                    <a:pt x="2567343" y="86245"/>
                  </a:lnTo>
                  <a:lnTo>
                    <a:pt x="2445842" y="103047"/>
                  </a:lnTo>
                  <a:lnTo>
                    <a:pt x="2444229" y="99809"/>
                  </a:lnTo>
                  <a:lnTo>
                    <a:pt x="2567343" y="86245"/>
                  </a:lnTo>
                  <a:lnTo>
                    <a:pt x="2567343" y="73520"/>
                  </a:lnTo>
                  <a:lnTo>
                    <a:pt x="2438196" y="87744"/>
                  </a:lnTo>
                  <a:lnTo>
                    <a:pt x="2426919" y="65201"/>
                  </a:lnTo>
                  <a:lnTo>
                    <a:pt x="2426919" y="105664"/>
                  </a:lnTo>
                  <a:lnTo>
                    <a:pt x="2415413" y="107264"/>
                  </a:lnTo>
                  <a:lnTo>
                    <a:pt x="2415413" y="105664"/>
                  </a:lnTo>
                  <a:lnTo>
                    <a:pt x="2426919" y="105664"/>
                  </a:lnTo>
                  <a:lnTo>
                    <a:pt x="2426919" y="65201"/>
                  </a:lnTo>
                  <a:lnTo>
                    <a:pt x="2409279" y="29921"/>
                  </a:lnTo>
                  <a:lnTo>
                    <a:pt x="2409952" y="29464"/>
                  </a:lnTo>
                  <a:lnTo>
                    <a:pt x="2408593" y="29006"/>
                  </a:lnTo>
                  <a:lnTo>
                    <a:pt x="2408593" y="30391"/>
                  </a:lnTo>
                  <a:lnTo>
                    <a:pt x="2402713" y="42164"/>
                  </a:lnTo>
                  <a:lnTo>
                    <a:pt x="2402713" y="105664"/>
                  </a:lnTo>
                  <a:lnTo>
                    <a:pt x="2402713" y="109016"/>
                  </a:lnTo>
                  <a:lnTo>
                    <a:pt x="2402713" y="121843"/>
                  </a:lnTo>
                  <a:lnTo>
                    <a:pt x="2402713" y="135432"/>
                  </a:lnTo>
                  <a:lnTo>
                    <a:pt x="1326591" y="330060"/>
                  </a:lnTo>
                  <a:lnTo>
                    <a:pt x="1771840" y="209118"/>
                  </a:lnTo>
                  <a:lnTo>
                    <a:pt x="2402713" y="121843"/>
                  </a:lnTo>
                  <a:lnTo>
                    <a:pt x="2402713" y="109016"/>
                  </a:lnTo>
                  <a:lnTo>
                    <a:pt x="1868068" y="182981"/>
                  </a:lnTo>
                  <a:lnTo>
                    <a:pt x="1989963" y="149872"/>
                  </a:lnTo>
                  <a:lnTo>
                    <a:pt x="2391016" y="105664"/>
                  </a:lnTo>
                  <a:lnTo>
                    <a:pt x="2402713" y="105664"/>
                  </a:lnTo>
                  <a:lnTo>
                    <a:pt x="2402713" y="42164"/>
                  </a:lnTo>
                  <a:lnTo>
                    <a:pt x="2376525" y="94538"/>
                  </a:lnTo>
                  <a:lnTo>
                    <a:pt x="2068766" y="128460"/>
                  </a:lnTo>
                  <a:lnTo>
                    <a:pt x="2336406" y="55765"/>
                  </a:lnTo>
                  <a:lnTo>
                    <a:pt x="2337485" y="61531"/>
                  </a:lnTo>
                  <a:lnTo>
                    <a:pt x="2339721" y="77597"/>
                  </a:lnTo>
                  <a:lnTo>
                    <a:pt x="2340406" y="77127"/>
                  </a:lnTo>
                  <a:lnTo>
                    <a:pt x="2341118" y="80899"/>
                  </a:lnTo>
                  <a:lnTo>
                    <a:pt x="2343594" y="79019"/>
                  </a:lnTo>
                  <a:lnTo>
                    <a:pt x="2345563" y="86233"/>
                  </a:lnTo>
                  <a:lnTo>
                    <a:pt x="2397264" y="40005"/>
                  </a:lnTo>
                  <a:lnTo>
                    <a:pt x="2406154" y="32054"/>
                  </a:lnTo>
                  <a:lnTo>
                    <a:pt x="2406421" y="31877"/>
                  </a:lnTo>
                  <a:lnTo>
                    <a:pt x="2408593" y="30391"/>
                  </a:lnTo>
                  <a:lnTo>
                    <a:pt x="2408593" y="29006"/>
                  </a:lnTo>
                  <a:lnTo>
                    <a:pt x="2329307" y="2159"/>
                  </a:lnTo>
                  <a:lnTo>
                    <a:pt x="2329929" y="6781"/>
                  </a:lnTo>
                  <a:lnTo>
                    <a:pt x="2327148" y="5969"/>
                  </a:lnTo>
                  <a:lnTo>
                    <a:pt x="2328507" y="13284"/>
                  </a:lnTo>
                  <a:lnTo>
                    <a:pt x="2325624" y="12700"/>
                  </a:lnTo>
                  <a:lnTo>
                    <a:pt x="2331377" y="33947"/>
                  </a:lnTo>
                  <a:lnTo>
                    <a:pt x="2258415" y="44043"/>
                  </a:lnTo>
                  <a:lnTo>
                    <a:pt x="2258415" y="63855"/>
                  </a:lnTo>
                  <a:lnTo>
                    <a:pt x="1987435" y="137426"/>
                  </a:lnTo>
                  <a:lnTo>
                    <a:pt x="1908581" y="146126"/>
                  </a:lnTo>
                  <a:lnTo>
                    <a:pt x="1908581" y="158838"/>
                  </a:lnTo>
                  <a:lnTo>
                    <a:pt x="1769414" y="196621"/>
                  </a:lnTo>
                  <a:lnTo>
                    <a:pt x="1673098" y="209943"/>
                  </a:lnTo>
                  <a:lnTo>
                    <a:pt x="1673098" y="222770"/>
                  </a:lnTo>
                  <a:lnTo>
                    <a:pt x="1232763" y="342328"/>
                  </a:lnTo>
                  <a:lnTo>
                    <a:pt x="1377162" y="263702"/>
                  </a:lnTo>
                  <a:lnTo>
                    <a:pt x="1673098" y="222770"/>
                  </a:lnTo>
                  <a:lnTo>
                    <a:pt x="1673098" y="209943"/>
                  </a:lnTo>
                  <a:lnTo>
                    <a:pt x="1408734" y="246507"/>
                  </a:lnTo>
                  <a:lnTo>
                    <a:pt x="1477784" y="208902"/>
                  </a:lnTo>
                  <a:lnTo>
                    <a:pt x="1512074" y="202526"/>
                  </a:lnTo>
                  <a:lnTo>
                    <a:pt x="1908581" y="158838"/>
                  </a:lnTo>
                  <a:lnTo>
                    <a:pt x="1908581" y="146126"/>
                  </a:lnTo>
                  <a:lnTo>
                    <a:pt x="1680298" y="171272"/>
                  </a:lnTo>
                  <a:lnTo>
                    <a:pt x="2258415" y="63855"/>
                  </a:lnTo>
                  <a:lnTo>
                    <a:pt x="2258415" y="44043"/>
                  </a:lnTo>
                  <a:lnTo>
                    <a:pt x="2134362" y="61201"/>
                  </a:lnTo>
                  <a:lnTo>
                    <a:pt x="2134362" y="74015"/>
                  </a:lnTo>
                  <a:lnTo>
                    <a:pt x="1513852" y="189268"/>
                  </a:lnTo>
                  <a:lnTo>
                    <a:pt x="1586280" y="149821"/>
                  </a:lnTo>
                  <a:lnTo>
                    <a:pt x="2134362" y="74015"/>
                  </a:lnTo>
                  <a:lnTo>
                    <a:pt x="2134362" y="61201"/>
                  </a:lnTo>
                  <a:lnTo>
                    <a:pt x="1617840" y="132638"/>
                  </a:lnTo>
                  <a:lnTo>
                    <a:pt x="1725637" y="73939"/>
                  </a:lnTo>
                  <a:lnTo>
                    <a:pt x="1726946" y="80899"/>
                  </a:lnTo>
                  <a:lnTo>
                    <a:pt x="1728901" y="79425"/>
                  </a:lnTo>
                  <a:lnTo>
                    <a:pt x="1731010" y="86868"/>
                  </a:lnTo>
                  <a:lnTo>
                    <a:pt x="1736064" y="82270"/>
                  </a:lnTo>
                  <a:lnTo>
                    <a:pt x="1745361" y="99314"/>
                  </a:lnTo>
                  <a:lnTo>
                    <a:pt x="1776755" y="54229"/>
                  </a:lnTo>
                  <a:lnTo>
                    <a:pt x="1793011" y="30886"/>
                  </a:lnTo>
                  <a:lnTo>
                    <a:pt x="1794891" y="29464"/>
                  </a:lnTo>
                  <a:lnTo>
                    <a:pt x="1723174" y="8902"/>
                  </a:lnTo>
                  <a:lnTo>
                    <a:pt x="1723174" y="60782"/>
                  </a:lnTo>
                  <a:lnTo>
                    <a:pt x="1582127" y="137579"/>
                  </a:lnTo>
                  <a:lnTo>
                    <a:pt x="1550568" y="141947"/>
                  </a:lnTo>
                  <a:lnTo>
                    <a:pt x="1550568" y="154762"/>
                  </a:lnTo>
                  <a:lnTo>
                    <a:pt x="1479651" y="193382"/>
                  </a:lnTo>
                  <a:lnTo>
                    <a:pt x="1437360" y="198043"/>
                  </a:lnTo>
                  <a:lnTo>
                    <a:pt x="1437360" y="216408"/>
                  </a:lnTo>
                  <a:lnTo>
                    <a:pt x="1373035" y="251447"/>
                  </a:lnTo>
                  <a:lnTo>
                    <a:pt x="887145" y="318643"/>
                  </a:lnTo>
                  <a:lnTo>
                    <a:pt x="1437360" y="216408"/>
                  </a:lnTo>
                  <a:lnTo>
                    <a:pt x="1437360" y="198043"/>
                  </a:lnTo>
                  <a:lnTo>
                    <a:pt x="1340840" y="208686"/>
                  </a:lnTo>
                  <a:lnTo>
                    <a:pt x="1340840" y="221399"/>
                  </a:lnTo>
                  <a:lnTo>
                    <a:pt x="750976" y="330962"/>
                  </a:lnTo>
                  <a:lnTo>
                    <a:pt x="1009218" y="257937"/>
                  </a:lnTo>
                  <a:lnTo>
                    <a:pt x="1340840" y="221399"/>
                  </a:lnTo>
                  <a:lnTo>
                    <a:pt x="1340840" y="208686"/>
                  </a:lnTo>
                  <a:lnTo>
                    <a:pt x="1082929" y="237096"/>
                  </a:lnTo>
                  <a:lnTo>
                    <a:pt x="1205115" y="202539"/>
                  </a:lnTo>
                  <a:lnTo>
                    <a:pt x="1550568" y="154762"/>
                  </a:lnTo>
                  <a:lnTo>
                    <a:pt x="1550568" y="141947"/>
                  </a:lnTo>
                  <a:lnTo>
                    <a:pt x="1293901" y="177444"/>
                  </a:lnTo>
                  <a:lnTo>
                    <a:pt x="1721967" y="56400"/>
                  </a:lnTo>
                  <a:lnTo>
                    <a:pt x="1722539" y="57454"/>
                  </a:lnTo>
                  <a:lnTo>
                    <a:pt x="1723174" y="60782"/>
                  </a:lnTo>
                  <a:lnTo>
                    <a:pt x="1723174" y="8902"/>
                  </a:lnTo>
                  <a:lnTo>
                    <a:pt x="1712976" y="5969"/>
                  </a:lnTo>
                  <a:lnTo>
                    <a:pt x="1714538" y="14401"/>
                  </a:lnTo>
                  <a:lnTo>
                    <a:pt x="1710309" y="13589"/>
                  </a:lnTo>
                  <a:lnTo>
                    <a:pt x="1715541" y="32169"/>
                  </a:lnTo>
                  <a:lnTo>
                    <a:pt x="1708912" y="32385"/>
                  </a:lnTo>
                  <a:lnTo>
                    <a:pt x="1712150" y="38366"/>
                  </a:lnTo>
                  <a:lnTo>
                    <a:pt x="1658200" y="48387"/>
                  </a:lnTo>
                  <a:lnTo>
                    <a:pt x="1658200" y="61264"/>
                  </a:lnTo>
                  <a:lnTo>
                    <a:pt x="1202245" y="190119"/>
                  </a:lnTo>
                  <a:lnTo>
                    <a:pt x="1113370" y="202412"/>
                  </a:lnTo>
                  <a:lnTo>
                    <a:pt x="1113370" y="215239"/>
                  </a:lnTo>
                  <a:lnTo>
                    <a:pt x="1006043" y="245567"/>
                  </a:lnTo>
                  <a:lnTo>
                    <a:pt x="455434" y="306235"/>
                  </a:lnTo>
                  <a:lnTo>
                    <a:pt x="1113370" y="215239"/>
                  </a:lnTo>
                  <a:lnTo>
                    <a:pt x="1113370" y="202412"/>
                  </a:lnTo>
                  <a:lnTo>
                    <a:pt x="272935" y="318655"/>
                  </a:lnTo>
                  <a:lnTo>
                    <a:pt x="1658200" y="61264"/>
                  </a:lnTo>
                  <a:lnTo>
                    <a:pt x="1658200" y="48387"/>
                  </a:lnTo>
                  <a:lnTo>
                    <a:pt x="0" y="356362"/>
                  </a:lnTo>
                  <a:lnTo>
                    <a:pt x="1143" y="362648"/>
                  </a:lnTo>
                  <a:lnTo>
                    <a:pt x="1778" y="368935"/>
                  </a:lnTo>
                  <a:lnTo>
                    <a:pt x="2019" y="368909"/>
                  </a:lnTo>
                  <a:lnTo>
                    <a:pt x="2273" y="368909"/>
                  </a:lnTo>
                  <a:lnTo>
                    <a:pt x="3022" y="368808"/>
                  </a:lnTo>
                  <a:lnTo>
                    <a:pt x="3378" y="368769"/>
                  </a:lnTo>
                  <a:lnTo>
                    <a:pt x="932268" y="266420"/>
                  </a:lnTo>
                  <a:lnTo>
                    <a:pt x="613537" y="356489"/>
                  </a:lnTo>
                  <a:lnTo>
                    <a:pt x="615315" y="362648"/>
                  </a:lnTo>
                  <a:lnTo>
                    <a:pt x="616204" y="368935"/>
                  </a:lnTo>
                  <a:lnTo>
                    <a:pt x="616445" y="368909"/>
                  </a:lnTo>
                  <a:lnTo>
                    <a:pt x="617194" y="368808"/>
                  </a:lnTo>
                  <a:lnTo>
                    <a:pt x="1341462" y="268630"/>
                  </a:lnTo>
                  <a:lnTo>
                    <a:pt x="1179195" y="356997"/>
                  </a:lnTo>
                  <a:lnTo>
                    <a:pt x="1182204" y="362534"/>
                  </a:lnTo>
                  <a:lnTo>
                    <a:pt x="1182255" y="362737"/>
                  </a:lnTo>
                  <a:lnTo>
                    <a:pt x="1183386" y="368935"/>
                  </a:lnTo>
                  <a:lnTo>
                    <a:pt x="2402713" y="148336"/>
                  </a:lnTo>
                  <a:lnTo>
                    <a:pt x="2402713" y="263588"/>
                  </a:lnTo>
                  <a:lnTo>
                    <a:pt x="1792605" y="499745"/>
                  </a:lnTo>
                  <a:lnTo>
                    <a:pt x="1797177" y="511556"/>
                  </a:lnTo>
                  <a:lnTo>
                    <a:pt x="2402713" y="277164"/>
                  </a:lnTo>
                  <a:lnTo>
                    <a:pt x="2402713" y="505587"/>
                  </a:lnTo>
                  <a:lnTo>
                    <a:pt x="2409012" y="505587"/>
                  </a:lnTo>
                  <a:lnTo>
                    <a:pt x="2413000" y="510667"/>
                  </a:lnTo>
                  <a:lnTo>
                    <a:pt x="2964357" y="83781"/>
                  </a:lnTo>
                  <a:lnTo>
                    <a:pt x="2967736" y="92456"/>
                  </a:lnTo>
                  <a:lnTo>
                    <a:pt x="2972447" y="87274"/>
                  </a:lnTo>
                  <a:lnTo>
                    <a:pt x="2986659" y="105651"/>
                  </a:lnTo>
                  <a:lnTo>
                    <a:pt x="2987167" y="106299"/>
                  </a:lnTo>
                  <a:lnTo>
                    <a:pt x="2987471" y="105664"/>
                  </a:lnTo>
                  <a:lnTo>
                    <a:pt x="3018409" y="105664"/>
                  </a:lnTo>
                  <a:lnTo>
                    <a:pt x="3018409" y="505587"/>
                  </a:lnTo>
                  <a:lnTo>
                    <a:pt x="3031109" y="505587"/>
                  </a:lnTo>
                  <a:lnTo>
                    <a:pt x="3031109" y="105664"/>
                  </a:lnTo>
                  <a:lnTo>
                    <a:pt x="3062859" y="1056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6" name="object 26"/>
            <p:cNvSpPr/>
            <p:nvPr/>
          </p:nvSpPr>
          <p:spPr>
            <a:xfrm>
              <a:off x="5070347" y="5236463"/>
              <a:ext cx="6318504" cy="7696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7" name="object 27"/>
            <p:cNvSpPr/>
            <p:nvPr/>
          </p:nvSpPr>
          <p:spPr>
            <a:xfrm>
              <a:off x="6170676" y="5248655"/>
              <a:ext cx="4328160" cy="233679"/>
            </a:xfrm>
            <a:custGeom>
              <a:avLst/>
              <a:gdLst/>
              <a:ahLst/>
              <a:cxnLst/>
              <a:rect l="l" t="t" r="r" b="b"/>
              <a:pathLst>
                <a:path w="4328159" h="233679">
                  <a:moveTo>
                    <a:pt x="4328160" y="0"/>
                  </a:moveTo>
                  <a:lnTo>
                    <a:pt x="0" y="0"/>
                  </a:lnTo>
                  <a:lnTo>
                    <a:pt x="0" y="233172"/>
                  </a:lnTo>
                  <a:lnTo>
                    <a:pt x="4328160" y="233172"/>
                  </a:lnTo>
                  <a:lnTo>
                    <a:pt x="43281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8" name="object 28"/>
            <p:cNvSpPr/>
            <p:nvPr/>
          </p:nvSpPr>
          <p:spPr>
            <a:xfrm>
              <a:off x="6170676" y="5248655"/>
              <a:ext cx="4328160" cy="233679"/>
            </a:xfrm>
            <a:custGeom>
              <a:avLst/>
              <a:gdLst/>
              <a:ahLst/>
              <a:cxnLst/>
              <a:rect l="l" t="t" r="r" b="b"/>
              <a:pathLst>
                <a:path w="4328159" h="233679">
                  <a:moveTo>
                    <a:pt x="0" y="233172"/>
                  </a:moveTo>
                  <a:lnTo>
                    <a:pt x="4328160" y="233172"/>
                  </a:lnTo>
                  <a:lnTo>
                    <a:pt x="4328160" y="0"/>
                  </a:lnTo>
                  <a:lnTo>
                    <a:pt x="0" y="0"/>
                  </a:lnTo>
                  <a:lnTo>
                    <a:pt x="0" y="233172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29" name="object 29"/>
            <p:cNvSpPr/>
            <p:nvPr/>
          </p:nvSpPr>
          <p:spPr>
            <a:xfrm>
              <a:off x="329545" y="3710801"/>
              <a:ext cx="6099295" cy="69965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30" name="object 30"/>
          <p:cNvSpPr/>
          <p:nvPr/>
        </p:nvSpPr>
        <p:spPr>
          <a:xfrm>
            <a:off x="6466521" y="2163595"/>
            <a:ext cx="2525741" cy="4797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350"/>
          </a:p>
        </p:txBody>
      </p:sp>
      <p:sp>
        <p:nvSpPr>
          <p:cNvPr id="31" name="object 31"/>
          <p:cNvSpPr txBox="1"/>
          <p:nvPr/>
        </p:nvSpPr>
        <p:spPr>
          <a:xfrm>
            <a:off x="285826" y="4313491"/>
            <a:ext cx="3270885" cy="107144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725" dirty="0">
                <a:latin typeface="Calibri"/>
                <a:cs typeface="Calibri"/>
              </a:rPr>
              <a:t>This is implemented in </a:t>
            </a:r>
            <a:r>
              <a:rPr sz="1725" spc="-4" dirty="0">
                <a:latin typeface="Calibri"/>
                <a:cs typeface="Calibri"/>
              </a:rPr>
              <a:t>text  preprocessing: </a:t>
            </a:r>
            <a:r>
              <a:rPr sz="1725" dirty="0">
                <a:latin typeface="Calibri"/>
                <a:cs typeface="Calibri"/>
              </a:rPr>
              <a:t>it’s </a:t>
            </a:r>
            <a:r>
              <a:rPr sz="1725" spc="-4" dirty="0">
                <a:latin typeface="Calibri"/>
                <a:cs typeface="Calibri"/>
              </a:rPr>
              <a:t>still </a:t>
            </a:r>
            <a:r>
              <a:rPr sz="1725" dirty="0">
                <a:latin typeface="Calibri"/>
                <a:cs typeface="Calibri"/>
              </a:rPr>
              <a:t>an </a:t>
            </a:r>
            <a:r>
              <a:rPr sz="1725" spc="-4" dirty="0">
                <a:latin typeface="Calibri"/>
                <a:cs typeface="Calibri"/>
              </a:rPr>
              <a:t>objective  </a:t>
            </a:r>
            <a:r>
              <a:rPr sz="1725" dirty="0">
                <a:latin typeface="Calibri"/>
                <a:cs typeface="Calibri"/>
              </a:rPr>
              <a:t>that looks like </a:t>
            </a:r>
            <a:r>
              <a:rPr sz="1725" b="1" dirty="0">
                <a:latin typeface="Calibri"/>
                <a:cs typeface="Calibri"/>
              </a:rPr>
              <a:t>language </a:t>
            </a:r>
            <a:r>
              <a:rPr sz="1725" b="1" spc="-4" dirty="0">
                <a:latin typeface="Calibri"/>
                <a:cs typeface="Calibri"/>
              </a:rPr>
              <a:t>modeling </a:t>
            </a:r>
            <a:r>
              <a:rPr sz="1725" dirty="0">
                <a:latin typeface="Calibri"/>
                <a:cs typeface="Calibri"/>
              </a:rPr>
              <a:t>at  the decoder</a:t>
            </a:r>
            <a:r>
              <a:rPr sz="1725" spc="8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side.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A7AD7A-A4F3-4F60-B99F-D93A744188AA}"/>
              </a:ext>
            </a:extLst>
          </p:cNvPr>
          <p:cNvSpPr txBox="1"/>
          <p:nvPr/>
        </p:nvSpPr>
        <p:spPr>
          <a:xfrm>
            <a:off x="0" y="6581001"/>
            <a:ext cx="930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Hewitt</a:t>
            </a:r>
          </a:p>
        </p:txBody>
      </p:sp>
      <p:sp>
        <p:nvSpPr>
          <p:cNvPr id="35" name="Title 34">
            <a:extLst>
              <a:ext uri="{FF2B5EF4-FFF2-40B4-BE49-F238E27FC236}">
                <a16:creationId xmlns:a16="http://schemas.microsoft.com/office/drawing/2014/main" id="{FBA34BA3-4C16-49F9-B9D7-78341F155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984885"/>
          </a:xfrm>
        </p:spPr>
        <p:txBody>
          <a:bodyPr/>
          <a:lstStyle/>
          <a:p>
            <a:r>
              <a:rPr lang="en-US" sz="3200" b="0" spc="-4" dirty="0">
                <a:latin typeface="Calibri"/>
                <a:cs typeface="Calibri"/>
              </a:rPr>
              <a:t>Pretraining encoder-decoders: </a:t>
            </a:r>
            <a:br>
              <a:rPr lang="en-US" sz="3200" b="0" spc="-4" dirty="0">
                <a:latin typeface="Calibri"/>
                <a:cs typeface="Calibri"/>
              </a:rPr>
            </a:br>
            <a:r>
              <a:rPr lang="en-US" sz="3200" b="0" spc="-4" dirty="0">
                <a:latin typeface="Calibri"/>
                <a:cs typeface="Calibri"/>
              </a:rPr>
              <a:t>W</a:t>
            </a:r>
            <a:r>
              <a:rPr lang="en-US" sz="3200" b="0" dirty="0">
                <a:latin typeface="Calibri"/>
                <a:cs typeface="Calibri"/>
              </a:rPr>
              <a:t>hat </a:t>
            </a:r>
            <a:r>
              <a:rPr lang="en-US" sz="3200" b="0" spc="-4" dirty="0">
                <a:latin typeface="Calibri"/>
                <a:cs typeface="Calibri"/>
              </a:rPr>
              <a:t>pretraining </a:t>
            </a:r>
            <a:r>
              <a:rPr lang="en-US" sz="3200" b="0" dirty="0">
                <a:latin typeface="Calibri"/>
                <a:cs typeface="Calibri"/>
              </a:rPr>
              <a:t>objective to</a:t>
            </a:r>
            <a:r>
              <a:rPr lang="en-US" sz="3200" b="0" spc="75" dirty="0">
                <a:latin typeface="Calibri"/>
                <a:cs typeface="Calibri"/>
              </a:rPr>
              <a:t> </a:t>
            </a:r>
            <a:r>
              <a:rPr lang="en-US" sz="3200" b="0" spc="-4" dirty="0">
                <a:latin typeface="Calibri"/>
                <a:cs typeface="Calibri"/>
              </a:rPr>
              <a:t>use?</a:t>
            </a:r>
            <a:endParaRPr lang="en-US" dirty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63779" y="1838897"/>
            <a:ext cx="1991201" cy="186830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marR="3810">
              <a:spcBef>
                <a:spcPts val="79"/>
              </a:spcBef>
            </a:pPr>
            <a:r>
              <a:rPr sz="1725" dirty="0">
                <a:latin typeface="Calibri"/>
                <a:cs typeface="Calibri"/>
              </a:rPr>
              <a:t>A </a:t>
            </a:r>
            <a:r>
              <a:rPr sz="1725" spc="-4" dirty="0">
                <a:latin typeface="Calibri"/>
                <a:cs typeface="Calibri"/>
              </a:rPr>
              <a:t>fascinating property  of T5: it </a:t>
            </a:r>
            <a:r>
              <a:rPr sz="1725" dirty="0">
                <a:latin typeface="Calibri"/>
                <a:cs typeface="Calibri"/>
              </a:rPr>
              <a:t>can </a:t>
            </a:r>
            <a:r>
              <a:rPr sz="1725" spc="-4" dirty="0">
                <a:latin typeface="Calibri"/>
                <a:cs typeface="Calibri"/>
              </a:rPr>
              <a:t>be  </a:t>
            </a:r>
            <a:r>
              <a:rPr sz="1725" dirty="0">
                <a:latin typeface="Calibri"/>
                <a:cs typeface="Calibri"/>
              </a:rPr>
              <a:t>finetuned </a:t>
            </a:r>
            <a:r>
              <a:rPr sz="1725" spc="-4" dirty="0">
                <a:latin typeface="Calibri"/>
                <a:cs typeface="Calibri"/>
              </a:rPr>
              <a:t>to </a:t>
            </a:r>
            <a:r>
              <a:rPr sz="1725" dirty="0">
                <a:latin typeface="Calibri"/>
                <a:cs typeface="Calibri"/>
              </a:rPr>
              <a:t>answer a  wide range </a:t>
            </a:r>
            <a:r>
              <a:rPr sz="1725" spc="-4" dirty="0">
                <a:latin typeface="Calibri"/>
                <a:cs typeface="Calibri"/>
              </a:rPr>
              <a:t>of  questions, </a:t>
            </a:r>
            <a:r>
              <a:rPr sz="1725" dirty="0">
                <a:latin typeface="Calibri"/>
                <a:cs typeface="Calibri"/>
              </a:rPr>
              <a:t>retrieving  knowledge </a:t>
            </a:r>
            <a:r>
              <a:rPr sz="1725" spc="-4" dirty="0">
                <a:latin typeface="Calibri"/>
                <a:cs typeface="Calibri"/>
              </a:rPr>
              <a:t>from its  parameters.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63779" y="3995528"/>
            <a:ext cx="2034064" cy="94356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>
              <a:lnSpc>
                <a:spcPct val="120100"/>
              </a:lnSpc>
              <a:spcBef>
                <a:spcPts val="71"/>
              </a:spcBef>
            </a:pPr>
            <a:r>
              <a:rPr sz="1725" dirty="0">
                <a:latin typeface="Calibri"/>
                <a:cs typeface="Calibri"/>
              </a:rPr>
              <a:t>NQ: Natural</a:t>
            </a:r>
            <a:r>
              <a:rPr sz="1725" spc="-56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Questions  WQ: </a:t>
            </a:r>
            <a:r>
              <a:rPr sz="1725" spc="-4" dirty="0">
                <a:latin typeface="Calibri"/>
                <a:cs typeface="Calibri"/>
              </a:rPr>
              <a:t>WebQuestions  TQA: Trivia</a:t>
            </a:r>
            <a:r>
              <a:rPr sz="1725" spc="-23" dirty="0">
                <a:latin typeface="Calibri"/>
                <a:cs typeface="Calibri"/>
              </a:rPr>
              <a:t> </a:t>
            </a:r>
            <a:r>
              <a:rPr sz="1725" dirty="0">
                <a:latin typeface="Calibri"/>
                <a:cs typeface="Calibri"/>
              </a:rPr>
              <a:t>QA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3779" y="5309769"/>
            <a:ext cx="1678781" cy="2750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725" dirty="0">
                <a:latin typeface="Calibri"/>
                <a:cs typeface="Calibri"/>
              </a:rPr>
              <a:t>All</a:t>
            </a:r>
            <a:r>
              <a:rPr sz="1725" spc="-41" dirty="0">
                <a:latin typeface="Calibri"/>
                <a:cs typeface="Calibri"/>
              </a:rPr>
              <a:t> </a:t>
            </a:r>
            <a:r>
              <a:rPr sz="1725" spc="-4" dirty="0">
                <a:latin typeface="Calibri"/>
                <a:cs typeface="Calibri"/>
              </a:rPr>
              <a:t>“open-domain”</a:t>
            </a:r>
            <a:endParaRPr sz="1725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3779" y="5572659"/>
            <a:ext cx="758189" cy="2750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725" dirty="0">
                <a:latin typeface="Calibri"/>
                <a:cs typeface="Calibri"/>
              </a:rPr>
              <a:t>v</a:t>
            </a:r>
            <a:r>
              <a:rPr sz="1725" spc="4" dirty="0">
                <a:latin typeface="Calibri"/>
                <a:cs typeface="Calibri"/>
              </a:rPr>
              <a:t>e</a:t>
            </a:r>
            <a:r>
              <a:rPr sz="1725" dirty="0">
                <a:latin typeface="Calibri"/>
                <a:cs typeface="Calibri"/>
              </a:rPr>
              <a:t>rsions</a:t>
            </a:r>
            <a:endParaRPr sz="1725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932011" y="1552051"/>
            <a:ext cx="5908357" cy="1754505"/>
            <a:chOff x="3909348" y="926401"/>
            <a:chExt cx="7877809" cy="2339340"/>
          </a:xfrm>
        </p:grpSpPr>
        <p:sp>
          <p:nvSpPr>
            <p:cNvPr id="8" name="object 8"/>
            <p:cNvSpPr/>
            <p:nvPr/>
          </p:nvSpPr>
          <p:spPr>
            <a:xfrm>
              <a:off x="3909348" y="1524000"/>
              <a:ext cx="7742656" cy="174122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9" name="object 9"/>
            <p:cNvSpPr/>
            <p:nvPr/>
          </p:nvSpPr>
          <p:spPr>
            <a:xfrm>
              <a:off x="4111752" y="1060703"/>
              <a:ext cx="3261360" cy="768350"/>
            </a:xfrm>
            <a:custGeom>
              <a:avLst/>
              <a:gdLst/>
              <a:ahLst/>
              <a:cxnLst/>
              <a:rect l="l" t="t" r="r" b="b"/>
              <a:pathLst>
                <a:path w="3261359" h="768350">
                  <a:moveTo>
                    <a:pt x="3261359" y="0"/>
                  </a:moveTo>
                  <a:lnTo>
                    <a:pt x="0" y="0"/>
                  </a:lnTo>
                  <a:lnTo>
                    <a:pt x="0" y="768096"/>
                  </a:lnTo>
                  <a:lnTo>
                    <a:pt x="3261359" y="768096"/>
                  </a:lnTo>
                  <a:lnTo>
                    <a:pt x="326135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4111752" y="1060703"/>
              <a:ext cx="3261360" cy="768350"/>
            </a:xfrm>
            <a:custGeom>
              <a:avLst/>
              <a:gdLst/>
              <a:ahLst/>
              <a:cxnLst/>
              <a:rect l="l" t="t" r="r" b="b"/>
              <a:pathLst>
                <a:path w="3261359" h="768350">
                  <a:moveTo>
                    <a:pt x="0" y="768096"/>
                  </a:moveTo>
                  <a:lnTo>
                    <a:pt x="3261359" y="768096"/>
                  </a:lnTo>
                  <a:lnTo>
                    <a:pt x="3261359" y="0"/>
                  </a:lnTo>
                  <a:lnTo>
                    <a:pt x="0" y="0"/>
                  </a:lnTo>
                  <a:lnTo>
                    <a:pt x="0" y="768096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1" name="object 11"/>
            <p:cNvSpPr/>
            <p:nvPr/>
          </p:nvSpPr>
          <p:spPr>
            <a:xfrm>
              <a:off x="9142476" y="931163"/>
              <a:ext cx="2639695" cy="802005"/>
            </a:xfrm>
            <a:custGeom>
              <a:avLst/>
              <a:gdLst/>
              <a:ahLst/>
              <a:cxnLst/>
              <a:rect l="l" t="t" r="r" b="b"/>
              <a:pathLst>
                <a:path w="2639695" h="802005">
                  <a:moveTo>
                    <a:pt x="2639568" y="0"/>
                  </a:moveTo>
                  <a:lnTo>
                    <a:pt x="0" y="0"/>
                  </a:lnTo>
                  <a:lnTo>
                    <a:pt x="0" y="801624"/>
                  </a:lnTo>
                  <a:lnTo>
                    <a:pt x="2639568" y="801624"/>
                  </a:lnTo>
                  <a:lnTo>
                    <a:pt x="26395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9142476" y="931163"/>
              <a:ext cx="2639695" cy="802005"/>
            </a:xfrm>
            <a:custGeom>
              <a:avLst/>
              <a:gdLst/>
              <a:ahLst/>
              <a:cxnLst/>
              <a:rect l="l" t="t" r="r" b="b"/>
              <a:pathLst>
                <a:path w="2639695" h="802005">
                  <a:moveTo>
                    <a:pt x="0" y="801624"/>
                  </a:moveTo>
                  <a:lnTo>
                    <a:pt x="2639568" y="801624"/>
                  </a:lnTo>
                  <a:lnTo>
                    <a:pt x="2639568" y="0"/>
                  </a:lnTo>
                  <a:lnTo>
                    <a:pt x="0" y="0"/>
                  </a:lnTo>
                  <a:lnTo>
                    <a:pt x="0" y="801624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7374064" y="5738165"/>
            <a:ext cx="1335881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11" dirty="0">
                <a:solidFill>
                  <a:srgbClr val="175E53"/>
                </a:solidFill>
                <a:latin typeface="Calibri"/>
                <a:cs typeface="Calibri"/>
              </a:rPr>
              <a:t>[</a:t>
            </a:r>
            <a:r>
              <a:rPr sz="1350" u="sng" spc="-11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Raffel </a:t>
            </a:r>
            <a:r>
              <a:rPr sz="1350" u="sng" spc="-4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et </a:t>
            </a:r>
            <a:r>
              <a:rPr sz="1350" u="sng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al.,</a:t>
            </a:r>
            <a:r>
              <a:rPr sz="1350" u="sng" spc="-41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 </a:t>
            </a:r>
            <a:r>
              <a:rPr sz="1350" u="sng" dirty="0">
                <a:solidFill>
                  <a:srgbClr val="4197B5"/>
                </a:solidFill>
                <a:uFill>
                  <a:solidFill>
                    <a:srgbClr val="4197B5"/>
                  </a:solidFill>
                </a:uFill>
                <a:latin typeface="Calibri"/>
                <a:cs typeface="Calibri"/>
                <a:hlinkClick r:id="rId3"/>
              </a:rPr>
              <a:t>2018</a:t>
            </a:r>
            <a:r>
              <a:rPr sz="1350" dirty="0">
                <a:solidFill>
                  <a:srgbClr val="175E53"/>
                </a:solidFill>
                <a:latin typeface="Calibri"/>
                <a:cs typeface="Calibri"/>
              </a:rPr>
              <a:t>]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2595753" y="3600450"/>
            <a:ext cx="4555331" cy="2052638"/>
            <a:chOff x="3461003" y="3657600"/>
            <a:chExt cx="6073775" cy="2736850"/>
          </a:xfrm>
        </p:grpSpPr>
        <p:sp>
          <p:nvSpPr>
            <p:cNvPr id="15" name="object 15"/>
            <p:cNvSpPr/>
            <p:nvPr/>
          </p:nvSpPr>
          <p:spPr>
            <a:xfrm>
              <a:off x="3631027" y="4689759"/>
              <a:ext cx="5754170" cy="170465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6" name="object 16"/>
            <p:cNvSpPr/>
            <p:nvPr/>
          </p:nvSpPr>
          <p:spPr>
            <a:xfrm>
              <a:off x="3461003" y="4308348"/>
              <a:ext cx="6073775" cy="4191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3639311" y="3657600"/>
              <a:ext cx="5795772" cy="6949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030879" y="4316044"/>
            <a:ext cx="1305401" cy="948817"/>
          </a:xfrm>
          <a:prstGeom prst="rect">
            <a:avLst/>
          </a:prstGeom>
        </p:spPr>
        <p:txBody>
          <a:bodyPr vert="horz" wrap="square" lIns="0" tIns="48101" rIns="0" bIns="0" rtlCol="0">
            <a:spAutoFit/>
          </a:bodyPr>
          <a:lstStyle/>
          <a:p>
            <a:pPr marL="9525">
              <a:spcBef>
                <a:spcPts val="379"/>
              </a:spcBef>
            </a:pPr>
            <a:r>
              <a:rPr sz="1275" b="1" dirty="0">
                <a:latin typeface="Calibri"/>
                <a:cs typeface="Calibri"/>
              </a:rPr>
              <a:t>220 million</a:t>
            </a:r>
            <a:r>
              <a:rPr sz="1275" b="1" spc="-94" dirty="0">
                <a:latin typeface="Calibri"/>
                <a:cs typeface="Calibri"/>
              </a:rPr>
              <a:t> </a:t>
            </a:r>
            <a:r>
              <a:rPr sz="1275" b="1" dirty="0">
                <a:latin typeface="Calibri"/>
                <a:cs typeface="Calibri"/>
              </a:rPr>
              <a:t>params</a:t>
            </a:r>
            <a:endParaRPr sz="1275">
              <a:latin typeface="Calibri"/>
              <a:cs typeface="Calibri"/>
            </a:endParaRPr>
          </a:p>
          <a:p>
            <a:pPr marL="9525">
              <a:spcBef>
                <a:spcPts val="307"/>
              </a:spcBef>
            </a:pPr>
            <a:r>
              <a:rPr sz="1275" b="1" dirty="0">
                <a:latin typeface="Calibri"/>
                <a:cs typeface="Calibri"/>
              </a:rPr>
              <a:t>770 million</a:t>
            </a:r>
            <a:r>
              <a:rPr sz="1275" b="1" spc="-83" dirty="0">
                <a:latin typeface="Calibri"/>
                <a:cs typeface="Calibri"/>
              </a:rPr>
              <a:t> </a:t>
            </a:r>
            <a:r>
              <a:rPr sz="1275" b="1" dirty="0">
                <a:latin typeface="Calibri"/>
                <a:cs typeface="Calibri"/>
              </a:rPr>
              <a:t>params</a:t>
            </a:r>
            <a:endParaRPr sz="1275">
              <a:latin typeface="Calibri"/>
              <a:cs typeface="Calibri"/>
            </a:endParaRPr>
          </a:p>
          <a:p>
            <a:pPr marL="9525">
              <a:spcBef>
                <a:spcPts val="304"/>
              </a:spcBef>
            </a:pPr>
            <a:r>
              <a:rPr sz="1275" b="1" dirty="0">
                <a:latin typeface="Calibri"/>
                <a:cs typeface="Calibri"/>
              </a:rPr>
              <a:t>3 billion</a:t>
            </a:r>
            <a:r>
              <a:rPr sz="1275" b="1" spc="-41" dirty="0">
                <a:latin typeface="Calibri"/>
                <a:cs typeface="Calibri"/>
              </a:rPr>
              <a:t> </a:t>
            </a:r>
            <a:r>
              <a:rPr sz="1275" b="1" dirty="0">
                <a:latin typeface="Calibri"/>
                <a:cs typeface="Calibri"/>
              </a:rPr>
              <a:t>params</a:t>
            </a:r>
            <a:endParaRPr sz="1275">
              <a:latin typeface="Calibri"/>
              <a:cs typeface="Calibri"/>
            </a:endParaRPr>
          </a:p>
          <a:p>
            <a:pPr marL="9525">
              <a:spcBef>
                <a:spcPts val="307"/>
              </a:spcBef>
            </a:pPr>
            <a:r>
              <a:rPr sz="1275" b="1" dirty="0">
                <a:latin typeface="Calibri"/>
                <a:cs typeface="Calibri"/>
              </a:rPr>
              <a:t>11 billion</a:t>
            </a:r>
            <a:r>
              <a:rPr sz="1275" b="1" spc="-45" dirty="0">
                <a:latin typeface="Calibri"/>
                <a:cs typeface="Calibri"/>
              </a:rPr>
              <a:t> </a:t>
            </a:r>
            <a:r>
              <a:rPr sz="1275" b="1" dirty="0">
                <a:latin typeface="Calibri"/>
                <a:cs typeface="Calibri"/>
              </a:rPr>
              <a:t>params</a:t>
            </a:r>
            <a:endParaRPr sz="1275">
              <a:latin typeface="Calibri"/>
              <a:cs typeface="Calibr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5892CFC-DA6B-438E-A6C9-5EECE434DB66}"/>
              </a:ext>
            </a:extLst>
          </p:cNvPr>
          <p:cNvSpPr txBox="1"/>
          <p:nvPr/>
        </p:nvSpPr>
        <p:spPr>
          <a:xfrm>
            <a:off x="0" y="6581001"/>
            <a:ext cx="9303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John Hewitt</a:t>
            </a:r>
          </a:p>
        </p:txBody>
      </p:sp>
      <p:sp>
        <p:nvSpPr>
          <p:cNvPr id="21" name="Title 20">
            <a:extLst>
              <a:ext uri="{FF2B5EF4-FFF2-40B4-BE49-F238E27FC236}">
                <a16:creationId xmlns:a16="http://schemas.microsoft.com/office/drawing/2014/main" id="{AA907BDF-F209-415D-9075-A08C34DFD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40" y="124968"/>
            <a:ext cx="8355330" cy="984885"/>
          </a:xfrm>
        </p:spPr>
        <p:txBody>
          <a:bodyPr/>
          <a:lstStyle/>
          <a:p>
            <a:r>
              <a:rPr lang="en-US" sz="3200" b="0" spc="-4" dirty="0">
                <a:latin typeface="Calibri"/>
                <a:cs typeface="Calibri"/>
              </a:rPr>
              <a:t>Pretraining encoder-decoders: </a:t>
            </a:r>
            <a:br>
              <a:rPr lang="en-US" sz="3200" b="0" spc="-4" dirty="0">
                <a:latin typeface="Calibri"/>
                <a:cs typeface="Calibri"/>
              </a:rPr>
            </a:br>
            <a:r>
              <a:rPr lang="en-US" sz="3200" b="0" spc="-4" dirty="0">
                <a:latin typeface="Calibri"/>
                <a:cs typeface="Calibri"/>
              </a:rPr>
              <a:t>W</a:t>
            </a:r>
            <a:r>
              <a:rPr lang="en-US" sz="3200" b="0" dirty="0">
                <a:latin typeface="Calibri"/>
                <a:cs typeface="Calibri"/>
              </a:rPr>
              <a:t>hat </a:t>
            </a:r>
            <a:r>
              <a:rPr lang="en-US" sz="3200" b="0" spc="-4" dirty="0">
                <a:latin typeface="Calibri"/>
                <a:cs typeface="Calibri"/>
              </a:rPr>
              <a:t>pretraining </a:t>
            </a:r>
            <a:r>
              <a:rPr lang="en-US" sz="3200" b="0" dirty="0">
                <a:latin typeface="Calibri"/>
                <a:cs typeface="Calibri"/>
              </a:rPr>
              <a:t>objective to</a:t>
            </a:r>
            <a:r>
              <a:rPr lang="en-US" sz="3200" b="0" spc="75" dirty="0">
                <a:latin typeface="Calibri"/>
                <a:cs typeface="Calibri"/>
              </a:rPr>
              <a:t> </a:t>
            </a:r>
            <a:r>
              <a:rPr lang="en-US" sz="3200" b="0" spc="-4" dirty="0">
                <a:latin typeface="Calibri"/>
                <a:cs typeface="Calibri"/>
              </a:rPr>
              <a:t>use?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F8E1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F8E1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E8E1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E8E1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EF8E1C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EF8E1C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5846</TotalTime>
  <Words>10094</Words>
  <Application>Microsoft Office PowerPoint</Application>
  <PresentationFormat>On-screen Show (4:3)</PresentationFormat>
  <Paragraphs>1680</Paragraphs>
  <Slides>106</Slides>
  <Notes>1</Notes>
  <HiddenSlides>4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106</vt:i4>
      </vt:variant>
    </vt:vector>
  </HeadingPairs>
  <TitlesOfParts>
    <vt:vector size="123" baseType="lpstr">
      <vt:lpstr>Arial</vt:lpstr>
      <vt:lpstr>Arial MT</vt:lpstr>
      <vt:lpstr>Calibri</vt:lpstr>
      <vt:lpstr>Cambria Math</vt:lpstr>
      <vt:lpstr>Carlito</vt:lpstr>
      <vt:lpstr>DejaVu Sans</vt:lpstr>
      <vt:lpstr>DejaVu Serif</vt:lpstr>
      <vt:lpstr>Gadugi</vt:lpstr>
      <vt:lpstr>Noto Sans Mono CJK JP Regular</vt:lpstr>
      <vt:lpstr>Times New Roman</vt:lpstr>
      <vt:lpstr>Trebuchet MS</vt:lpstr>
      <vt:lpstr>Wingdings</vt:lpstr>
      <vt:lpstr>1_Office Theme</vt:lpstr>
      <vt:lpstr>8_Office Theme</vt:lpstr>
      <vt:lpstr>9_Office Theme</vt:lpstr>
      <vt:lpstr>10_Office Theme</vt:lpstr>
      <vt:lpstr>7_Office Theme</vt:lpstr>
      <vt:lpstr>CS 1678: Intro to Deep Learning Transformers</vt:lpstr>
      <vt:lpstr>Plan for this lecture</vt:lpstr>
      <vt:lpstr>Additional resources</vt:lpstr>
      <vt:lpstr>How do we represent the meaning of a word?</vt:lpstr>
      <vt:lpstr>How do we have usable meaning in a computer?</vt:lpstr>
      <vt:lpstr>Problems with resources like WordNet</vt:lpstr>
      <vt:lpstr>Representing words as discrete symbols</vt:lpstr>
      <vt:lpstr>Problem with words as discrete symbols</vt:lpstr>
      <vt:lpstr>Representing words by their context</vt:lpstr>
      <vt:lpstr>What can we learn from reconstructing the input?</vt:lpstr>
      <vt:lpstr>What can we learn from reconstructing the input?</vt:lpstr>
      <vt:lpstr>What can we learn from reconstructing the input?</vt:lpstr>
      <vt:lpstr>What can we learn from reconstructing the input?</vt:lpstr>
      <vt:lpstr>PowerPoint Presentation</vt:lpstr>
      <vt:lpstr>PowerPoint Presentation</vt:lpstr>
      <vt:lpstr>What can we learn from reconstructing the input?</vt:lpstr>
      <vt:lpstr>Word vectors</vt:lpstr>
      <vt:lpstr>Word meaning as a neural word vector – visualization</vt:lpstr>
      <vt:lpstr>Word2Vec Overview</vt:lpstr>
      <vt:lpstr>Word2Vec Overview</vt:lpstr>
      <vt:lpstr>Word2Vec Overview</vt:lpstr>
      <vt:lpstr>Word2Vec: objective function</vt:lpstr>
      <vt:lpstr>Word2Vec: objective function</vt:lpstr>
      <vt:lpstr>Word2Vec: prediction function</vt:lpstr>
      <vt:lpstr>Recall: Recurrent Neural Networks (RNNs)</vt:lpstr>
      <vt:lpstr>Issues with recurrent models:  Linear interaction distance</vt:lpstr>
      <vt:lpstr>Issues with recurrent models:  Lack of parallelizability</vt:lpstr>
      <vt:lpstr>If not recurrence, then what?  How about word windows?</vt:lpstr>
      <vt:lpstr>If not recurrence, then what?  How about word windows?</vt:lpstr>
      <vt:lpstr>If not recurrence, then what?  How about attention?</vt:lpstr>
      <vt:lpstr>Recall: Sequence-to-sequence with attention</vt:lpstr>
      <vt:lpstr>Recall: Attention in equations</vt:lpstr>
      <vt:lpstr>Attention Notation: Queries, Keys, Values</vt:lpstr>
      <vt:lpstr>Key-Query-Value Attention</vt:lpstr>
      <vt:lpstr>Key-Query-Value Attention</vt:lpstr>
      <vt:lpstr>Multi-headed attention</vt:lpstr>
      <vt:lpstr>Multi-headed attention</vt:lpstr>
      <vt:lpstr>Dot-Product Attention (alternative slide)</vt:lpstr>
      <vt:lpstr>Dot-Product Attention – Matrix notation (alternative slide)</vt:lpstr>
      <vt:lpstr>Barriers and solutions for Self-Attention as a building block</vt:lpstr>
      <vt:lpstr>Fixing the first self-attention problem:  Sequence order</vt:lpstr>
      <vt:lpstr>Position representation vectors through sinusoids</vt:lpstr>
      <vt:lpstr>Stacking self-attention</vt:lpstr>
      <vt:lpstr>Adding nonlinearities in self-attention</vt:lpstr>
      <vt:lpstr>Masking the future in self-attention</vt:lpstr>
      <vt:lpstr>Necessities for a self-attention building block:</vt:lpstr>
      <vt:lpstr>Recall: Image Captioning with RNNs and Attention</vt:lpstr>
      <vt:lpstr>Attention we saw in image captioning</vt:lpstr>
      <vt:lpstr>General attention layer (alternative slide)</vt:lpstr>
      <vt:lpstr>General attention layer (alternative slide)</vt:lpstr>
      <vt:lpstr>General attention layer (alternative slide)</vt:lpstr>
      <vt:lpstr>General attention layer (alternative slide)</vt:lpstr>
      <vt:lpstr>Self attention layer (alternative slide)</vt:lpstr>
      <vt:lpstr>Self attention layer (alternative slide)</vt:lpstr>
      <vt:lpstr>Positional encoding</vt:lpstr>
      <vt:lpstr>Positional encoding</vt:lpstr>
      <vt:lpstr>Transformer Overview</vt:lpstr>
      <vt:lpstr>Attention visualization in layer 5</vt:lpstr>
      <vt:lpstr>Attention visualization: Implicit anaphora resolution</vt:lpstr>
      <vt:lpstr>Parallel attention heads</vt:lpstr>
      <vt:lpstr>The Transformer Encoder-Decoder  [Vaswani et al., 2017]</vt:lpstr>
      <vt:lpstr>The Transformer Encoder-Decoder  [Vaswani et al., 2017]</vt:lpstr>
      <vt:lpstr>The Transformer Encoder:  Residual connections [He et al., 2016]</vt:lpstr>
      <vt:lpstr>The Transformer Encoder:  Layer normalization [Ba et al., 2016]</vt:lpstr>
      <vt:lpstr>The Transformer Encoder:  Scaled Dot Product [Vaswani et al., 2017]</vt:lpstr>
      <vt:lpstr>The Transformer Encoder-Decoder  [Vaswani et al., 2017]</vt:lpstr>
      <vt:lpstr>The Transformer Encoder-Decoder  [Vaswani et al., 2017]</vt:lpstr>
      <vt:lpstr>The Transformer Decoder:  Cross-attention (details)</vt:lpstr>
      <vt:lpstr>The Transformer Encoder:  Cross-attention (details)</vt:lpstr>
      <vt:lpstr>What would we like to fix about the Transformer?</vt:lpstr>
      <vt:lpstr>Quadratic computation as function of seq. length</vt:lpstr>
      <vt:lpstr>Recent work on improving on quadratic self-attention cost</vt:lpstr>
      <vt:lpstr>Recent work on improving on quadratic self-attention cost</vt:lpstr>
      <vt:lpstr>Pretraining models</vt:lpstr>
      <vt:lpstr>Pretraining for three types of architectures</vt:lpstr>
      <vt:lpstr>Pretraining through language modeling  [Dai and Le, 2015]</vt:lpstr>
      <vt:lpstr>The Pretraining / Finetuning Paradigm</vt:lpstr>
      <vt:lpstr>Capturing meaning via context:  What kinds of things does pretraining learn?</vt:lpstr>
      <vt:lpstr>Pretraining encoders:  What pretraining objective to use?</vt:lpstr>
      <vt:lpstr>BERT: Bidirectional Encoder Representations from Tranformers</vt:lpstr>
      <vt:lpstr>BERT: Bidirectional Encoder Representations from Tranformers</vt:lpstr>
      <vt:lpstr>BERT: Bidirectional Encoder Representations from Tranformers</vt:lpstr>
      <vt:lpstr>BERT: Bidirectional Encoder Representations from Tranformers</vt:lpstr>
      <vt:lpstr>BERT: Bidirectional Encoder Representations from Tranformers</vt:lpstr>
      <vt:lpstr>BERT: Bidirectional Encoder Representations from Tranformers</vt:lpstr>
      <vt:lpstr>Extensions of BERT</vt:lpstr>
      <vt:lpstr>Extensions of BERT</vt:lpstr>
      <vt:lpstr>Pretraining decoders</vt:lpstr>
      <vt:lpstr>Pretraining decoders</vt:lpstr>
      <vt:lpstr>Generative Pretrained Transformer (GPT)  [Radford et al., 2018]</vt:lpstr>
      <vt:lpstr>Generative Pretrained Transformer (GPT)  [Radford et al., 2018]</vt:lpstr>
      <vt:lpstr>Generative Pretrained Transformer (GPT)  [Radford et al., 2018]</vt:lpstr>
      <vt:lpstr>Increasingly convincing generations (GPT2) [Radford et al., 2018]</vt:lpstr>
      <vt:lpstr>Aside: Word structure and subword models</vt:lpstr>
      <vt:lpstr>Aside: Word structure and subword models</vt:lpstr>
      <vt:lpstr>Aside: The byte-pair encoding algorithm</vt:lpstr>
      <vt:lpstr>Aside: Word structure and subword models</vt:lpstr>
      <vt:lpstr>Pretraining encoder-decoders:  What pretraining objective to use?</vt:lpstr>
      <vt:lpstr>Pretraining encoder-decoders:  What pretraining objective to use?</vt:lpstr>
      <vt:lpstr>GPT-3, in-context learning, very large models</vt:lpstr>
      <vt:lpstr>GPT-3, in-context learning, very large models</vt:lpstr>
      <vt:lpstr>GPT-3, in-context learning, very large models</vt:lpstr>
      <vt:lpstr>Transformers in vision</vt:lpstr>
      <vt:lpstr>Cross-modal transformers</vt:lpstr>
      <vt:lpstr>Cross-modal transformers</vt:lpstr>
      <vt:lpstr>PowerPoint Presentation</vt:lpstr>
    </vt:vector>
  </TitlesOfParts>
  <Company>University of Pittsburgh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1678: Intro to Deep Learning</dc:title>
  <dc:creator>Adriana I. Kovashka</dc:creator>
  <cp:lastModifiedBy>Kovashka, Adriana Ivanona</cp:lastModifiedBy>
  <cp:revision>474</cp:revision>
  <dcterms:created xsi:type="dcterms:W3CDTF">2015-04-17T19:15:42Z</dcterms:created>
  <dcterms:modified xsi:type="dcterms:W3CDTF">2024-03-01T04:48:03Z</dcterms:modified>
</cp:coreProperties>
</file>