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jpg"/>
  <Override PartName="/ppt/media/image19.jpg" ContentType="image/jpg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1.xml" ContentType="application/vnd.openxmlformats-officedocument.themeOverride+xml"/>
  <Override PartName="/ppt/tags/tag1.xml" ContentType="application/vnd.openxmlformats-officedocument.presentationml.tags+xml"/>
  <Override PartName="/ppt/theme/themeOverride12.xml" ContentType="application/vnd.openxmlformats-officedocument.themeOverride+xml"/>
  <Override PartName="/ppt/tags/tag2.xml" ContentType="application/vnd.openxmlformats-officedocument.presentationml.tags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3.xml" ContentType="application/vnd.openxmlformats-officedocument.presentationml.tags+xml"/>
  <Override PartName="/ppt/theme/themeOverride18.xml" ContentType="application/vnd.openxmlformats-officedocument.themeOverride+xml"/>
  <Override PartName="/ppt/tags/tag4.xml" ContentType="application/vnd.openxmlformats-officedocument.presentationml.tags+xml"/>
  <Override PartName="/ppt/theme/themeOverride19.xml" ContentType="application/vnd.openxmlformats-officedocument.themeOverride+xml"/>
  <Override PartName="/ppt/tags/tag5.xml" ContentType="application/vnd.openxmlformats-officedocument.presentationml.tags+xml"/>
  <Override PartName="/ppt/theme/themeOverride20.xml" ContentType="application/vnd.openxmlformats-officedocument.themeOverride+xml"/>
  <Override PartName="/ppt/tags/tag6.xml" ContentType="application/vnd.openxmlformats-officedocument.presentationml.tags+xml"/>
  <Override PartName="/ppt/theme/themeOverride21.xml" ContentType="application/vnd.openxmlformats-officedocument.themeOverride+xml"/>
  <Override PartName="/ppt/tags/tag7.xml" ContentType="application/vnd.openxmlformats-officedocument.presentationml.tags+xml"/>
  <Override PartName="/ppt/theme/themeOverride22.xml" ContentType="application/vnd.openxmlformats-officedocument.themeOverride+xml"/>
  <Override PartName="/ppt/tags/tag8.xml" ContentType="application/vnd.openxmlformats-officedocument.presentationml.tags+xml"/>
  <Override PartName="/ppt/theme/themeOverride23.xml" ContentType="application/vnd.openxmlformats-officedocument.themeOverride+xml"/>
  <Override PartName="/ppt/tags/tag9.xml" ContentType="application/vnd.openxmlformats-officedocument.presentationml.tags+xml"/>
  <Override PartName="/ppt/theme/themeOverride24.xml" ContentType="application/vnd.openxmlformats-officedocument.themeOverride+xml"/>
  <Override PartName="/ppt/tags/tag10.xml" ContentType="application/vnd.openxmlformats-officedocument.presentationml.tags+xml"/>
  <Override PartName="/ppt/theme/themeOverride25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ags/tag22.xml" ContentType="application/vnd.openxmlformats-officedocument.presentationml.tags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ags/tag23.xml" ContentType="application/vnd.openxmlformats-officedocument.presentationml.tags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14" r:id="rId5"/>
    <p:sldMasterId id="2147483730" r:id="rId6"/>
    <p:sldMasterId id="2147483742" r:id="rId7"/>
    <p:sldMasterId id="2147483756" r:id="rId8"/>
    <p:sldMasterId id="2147483758" r:id="rId9"/>
    <p:sldMasterId id="2147483761" r:id="rId10"/>
    <p:sldMasterId id="2147483764" r:id="rId11"/>
  </p:sldMasterIdLst>
  <p:notesMasterIdLst>
    <p:notesMasterId r:id="rId160"/>
  </p:notesMasterIdLst>
  <p:sldIdLst>
    <p:sldId id="256" r:id="rId12"/>
    <p:sldId id="483" r:id="rId13"/>
    <p:sldId id="257" r:id="rId14"/>
    <p:sldId id="485" r:id="rId15"/>
    <p:sldId id="484" r:id="rId16"/>
    <p:sldId id="514" r:id="rId17"/>
    <p:sldId id="515" r:id="rId18"/>
    <p:sldId id="876" r:id="rId19"/>
    <p:sldId id="877" r:id="rId20"/>
    <p:sldId id="878" r:id="rId21"/>
    <p:sldId id="880" r:id="rId22"/>
    <p:sldId id="444" r:id="rId23"/>
    <p:sldId id="452" r:id="rId24"/>
    <p:sldId id="576" r:id="rId25"/>
    <p:sldId id="440" r:id="rId26"/>
    <p:sldId id="258" r:id="rId27"/>
    <p:sldId id="260" r:id="rId28"/>
    <p:sldId id="399" r:id="rId29"/>
    <p:sldId id="578" r:id="rId30"/>
    <p:sldId id="579" r:id="rId31"/>
    <p:sldId id="580" r:id="rId32"/>
    <p:sldId id="586" r:id="rId33"/>
    <p:sldId id="581" r:id="rId34"/>
    <p:sldId id="588" r:id="rId35"/>
    <p:sldId id="583" r:id="rId36"/>
    <p:sldId id="585" r:id="rId37"/>
    <p:sldId id="894" r:id="rId38"/>
    <p:sldId id="582" r:id="rId39"/>
    <p:sldId id="888" r:id="rId40"/>
    <p:sldId id="584" r:id="rId41"/>
    <p:sldId id="587" r:id="rId42"/>
    <p:sldId id="447" r:id="rId43"/>
    <p:sldId id="464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24" r:id="rId52"/>
    <p:sldId id="455" r:id="rId53"/>
    <p:sldId id="593" r:id="rId54"/>
    <p:sldId id="598" r:id="rId55"/>
    <p:sldId id="596" r:id="rId56"/>
    <p:sldId id="597" r:id="rId57"/>
    <p:sldId id="456" r:id="rId58"/>
    <p:sldId id="591" r:id="rId59"/>
    <p:sldId id="512" r:id="rId60"/>
    <p:sldId id="896" r:id="rId61"/>
    <p:sldId id="895" r:id="rId62"/>
    <p:sldId id="629" r:id="rId63"/>
    <p:sldId id="897" r:id="rId64"/>
    <p:sldId id="453" r:id="rId65"/>
    <p:sldId id="890" r:id="rId66"/>
    <p:sldId id="901" r:id="rId67"/>
    <p:sldId id="902" r:id="rId68"/>
    <p:sldId id="342" r:id="rId69"/>
    <p:sldId id="893" r:id="rId70"/>
    <p:sldId id="898" r:id="rId71"/>
    <p:sldId id="344" r:id="rId72"/>
    <p:sldId id="346" r:id="rId73"/>
    <p:sldId id="348" r:id="rId74"/>
    <p:sldId id="350" r:id="rId75"/>
    <p:sldId id="457" r:id="rId76"/>
    <p:sldId id="351" r:id="rId77"/>
    <p:sldId id="352" r:id="rId78"/>
    <p:sldId id="333" r:id="rId79"/>
    <p:sldId id="317" r:id="rId80"/>
    <p:sldId id="891" r:id="rId81"/>
    <p:sldId id="370" r:id="rId82"/>
    <p:sldId id="463" r:id="rId83"/>
    <p:sldId id="899" r:id="rId84"/>
    <p:sldId id="589" r:id="rId85"/>
    <p:sldId id="426" r:id="rId86"/>
    <p:sldId id="476" r:id="rId87"/>
    <p:sldId id="427" r:id="rId88"/>
    <p:sldId id="428" r:id="rId89"/>
    <p:sldId id="592" r:id="rId90"/>
    <p:sldId id="590" r:id="rId91"/>
    <p:sldId id="430" r:id="rId92"/>
    <p:sldId id="436" r:id="rId93"/>
    <p:sldId id="458" r:id="rId94"/>
    <p:sldId id="599" r:id="rId95"/>
    <p:sldId id="600" r:id="rId96"/>
    <p:sldId id="459" r:id="rId97"/>
    <p:sldId id="601" r:id="rId98"/>
    <p:sldId id="602" r:id="rId99"/>
    <p:sldId id="892" r:id="rId100"/>
    <p:sldId id="495" r:id="rId101"/>
    <p:sldId id="603" r:id="rId102"/>
    <p:sldId id="604" r:id="rId103"/>
    <p:sldId id="605" r:id="rId104"/>
    <p:sldId id="606" r:id="rId105"/>
    <p:sldId id="607" r:id="rId106"/>
    <p:sldId id="473" r:id="rId107"/>
    <p:sldId id="474" r:id="rId108"/>
    <p:sldId id="475" r:id="rId109"/>
    <p:sldId id="608" r:id="rId110"/>
    <p:sldId id="477" r:id="rId111"/>
    <p:sldId id="478" r:id="rId112"/>
    <p:sldId id="479" r:id="rId113"/>
    <p:sldId id="480" r:id="rId114"/>
    <p:sldId id="481" r:id="rId115"/>
    <p:sldId id="482" r:id="rId116"/>
    <p:sldId id="404" r:id="rId117"/>
    <p:sldId id="405" r:id="rId118"/>
    <p:sldId id="889" r:id="rId119"/>
    <p:sldId id="411" r:id="rId120"/>
    <p:sldId id="571" r:id="rId121"/>
    <p:sldId id="488" r:id="rId122"/>
    <p:sldId id="390" r:id="rId123"/>
    <p:sldId id="392" r:id="rId124"/>
    <p:sldId id="393" r:id="rId125"/>
    <p:sldId id="397" r:id="rId126"/>
    <p:sldId id="566" r:id="rId127"/>
    <p:sldId id="489" r:id="rId128"/>
    <p:sldId id="569" r:id="rId129"/>
    <p:sldId id="493" r:id="rId130"/>
    <p:sldId id="494" r:id="rId131"/>
    <p:sldId id="501" r:id="rId132"/>
    <p:sldId id="496" r:id="rId133"/>
    <p:sldId id="408" r:id="rId134"/>
    <p:sldId id="497" r:id="rId135"/>
    <p:sldId id="498" r:id="rId136"/>
    <p:sldId id="492" r:id="rId137"/>
    <p:sldId id="499" r:id="rId138"/>
    <p:sldId id="502" r:id="rId139"/>
    <p:sldId id="413" r:id="rId140"/>
    <p:sldId id="414" r:id="rId141"/>
    <p:sldId id="419" r:id="rId142"/>
    <p:sldId id="420" r:id="rId143"/>
    <p:sldId id="421" r:id="rId144"/>
    <p:sldId id="422" r:id="rId145"/>
    <p:sldId id="503" r:id="rId146"/>
    <p:sldId id="570" r:id="rId147"/>
    <p:sldId id="572" r:id="rId148"/>
    <p:sldId id="573" r:id="rId149"/>
    <p:sldId id="574" r:id="rId150"/>
    <p:sldId id="261" r:id="rId151"/>
    <p:sldId id="262" r:id="rId152"/>
    <p:sldId id="263" r:id="rId153"/>
    <p:sldId id="264" r:id="rId154"/>
    <p:sldId id="265" r:id="rId155"/>
    <p:sldId id="266" r:id="rId156"/>
    <p:sldId id="268" r:id="rId157"/>
    <p:sldId id="270" r:id="rId158"/>
    <p:sldId id="271" r:id="rId1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4" autoAdjust="0"/>
    <p:restoredTop sz="94660"/>
  </p:normalViewPr>
  <p:slideViewPr>
    <p:cSldViewPr snapToGrid="0">
      <p:cViewPr>
        <p:scale>
          <a:sx n="80" d="100"/>
          <a:sy n="80" d="100"/>
        </p:scale>
        <p:origin x="542" y="1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38" Type="http://schemas.openxmlformats.org/officeDocument/2006/relationships/slide" Target="slides/slide127.xml"/><Relationship Id="rId154" Type="http://schemas.openxmlformats.org/officeDocument/2006/relationships/slide" Target="slides/slide143.xml"/><Relationship Id="rId159" Type="http://schemas.openxmlformats.org/officeDocument/2006/relationships/slide" Target="slides/slide148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slide" Target="slides/slide133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55" Type="http://schemas.openxmlformats.org/officeDocument/2006/relationships/slide" Target="slides/slide14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51" Type="http://schemas.openxmlformats.org/officeDocument/2006/relationships/slide" Target="slides/slide140.xml"/><Relationship Id="rId156" Type="http://schemas.openxmlformats.org/officeDocument/2006/relationships/slide" Target="slides/slide145.xml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157" Type="http://schemas.openxmlformats.org/officeDocument/2006/relationships/slide" Target="slides/slide14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slide" Target="slides/slide14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158" Type="http://schemas.openxmlformats.org/officeDocument/2006/relationships/slide" Target="slides/slide147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53" Type="http://schemas.openxmlformats.org/officeDocument/2006/relationships/slide" Target="slides/slide1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95898-8D84-4C5D-BADA-C939A07F5565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51EDA-6654-40B8-9D58-82E30EE6B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 + website (4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Introductions of students (10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 to visual recognition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Topics (12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 of course (14 min)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Prereqs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 (15 min)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+ extra (8 min)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6221-879C-4894-95E4-EC827A4B793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56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27D5BA-A6F8-4E9C-853A-F2A0AC7AF06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27704-BF0C-41C4-B473-FA5443A1E0A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765466-5E73-4C5D-9C81-436CFE75191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AB3E2-370C-4A62-983C-13B4BC1ACD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35FF4-799E-4045-92A8-F7899D09BF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ED356-33FA-4173-B44A-61E3782BFB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1D83A-EF93-4124-9F75-6630F86B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7C9AEC-294F-41A6-A526-2BBA3D2493E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A5B162-6E76-400A-A732-B62BF2C467F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4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91B33-DE44-4128-AD6A-F138BD05FB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5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91B33-DE44-4128-AD6A-F138BD05FB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99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91B33-DE44-4128-AD6A-F138BD05FB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A02A6-C418-40F8-9F01-9AAF2CC3B65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A02A6-C418-40F8-9F01-9AAF2CC3B65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6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2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0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6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6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11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9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0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39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07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3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09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24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6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3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96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74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3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63302" y="498157"/>
            <a:ext cx="201739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91573" y="3826764"/>
            <a:ext cx="3960853" cy="177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04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232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4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682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970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1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173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02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02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61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995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672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424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91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32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60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953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676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103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533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38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525963"/>
          </a:xfrm>
        </p:spPr>
        <p:txBody>
          <a:bodyPr/>
          <a:lstStyle>
            <a:lvl1pPr>
              <a:buNone/>
              <a:defRPr b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93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2313" y="4419600"/>
            <a:ext cx="77724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0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1143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None/>
              <a:defRPr sz="2400" b="0"/>
            </a:lvl1pPr>
            <a:lvl2pPr>
              <a:buNone/>
              <a:defRPr sz="2400"/>
            </a:lvl2pPr>
            <a:lvl3pPr>
              <a:buNone/>
              <a:defRPr sz="2000"/>
            </a:lvl3pPr>
            <a:lvl4pPr>
              <a:buNone/>
              <a:defRPr sz="1800"/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02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7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5400000" flipH="1" flipV="1">
            <a:off x="0" y="114300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7200" y="1143000"/>
            <a:ext cx="8229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6248400"/>
            <a:ext cx="82296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4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43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None/>
              <a:defRPr sz="3200"/>
            </a:lvl1pPr>
            <a:lvl2pPr>
              <a:buNone/>
              <a:defRPr sz="2800"/>
            </a:lvl2pPr>
            <a:lvl3pPr>
              <a:buNone/>
              <a:defRPr sz="2400"/>
            </a:lvl3pPr>
            <a:lvl4pPr>
              <a:buNone/>
              <a:defRPr sz="2000"/>
            </a:lvl4pPr>
            <a:lvl5pPr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0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58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55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97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15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20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76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067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0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6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672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84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4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7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98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025" y="1136441"/>
            <a:ext cx="30816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19,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6 -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470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756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3237-167D-4474-8860-073ED3EBC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3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4390-BE28-4592-96FD-CCA1F465E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3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436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33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223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099AF4F-3CE7-4125-9F41-36F643135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22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8E629C8-77F4-4991-80B5-A3A0E7F10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825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BB2CC7-8467-4BC8-B7F6-F79CE0069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840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C0108F9-81EF-48C2-A138-010C03BEB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3355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01AA02F-F99A-4633-B4EA-E3AE4AFA0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8673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F2FA93D-B0F5-4EDA-B328-185EA80941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384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20E90D9-2BF2-4A6D-A085-5A12956DD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52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0AE822-A55B-4F8F-AB9F-9A627D0351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7098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07CAD3F-DE98-4B22-80D6-142ACAC2B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98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513DECA-AA2A-4A55-817E-151531FFF7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6906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5A46824-E7AC-49B8-8E7C-52FB753FC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97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7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9D5DA-E063-4800-A795-A5B0925B78B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5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9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4681" y="498157"/>
            <a:ext cx="189463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6130" y="1557020"/>
            <a:ext cx="7571739" cy="397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12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0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5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4946D-5AB7-49EE-B3E0-1A6F18925E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9D8829-0907-45B7-96E5-C416968091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9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01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slideLayout" Target="../slideLayouts/slideLayout5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://cs229.stanford.edu/section/cs229-linalg.pdf" TargetMode="Externa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6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29.xml"/><Relationship Id="rId6" Type="http://schemas.openxmlformats.org/officeDocument/2006/relationships/tags" Target="../tags/tag17.xml"/><Relationship Id="rId11" Type="http://schemas.openxmlformats.org/officeDocument/2006/relationships/image" Target="../media/image105.png"/><Relationship Id="rId5" Type="http://schemas.openxmlformats.org/officeDocument/2006/relationships/tags" Target="../tags/tag16.xml"/><Relationship Id="rId10" Type="http://schemas.openxmlformats.org/officeDocument/2006/relationships/image" Target="../media/image104.png"/><Relationship Id="rId4" Type="http://schemas.openxmlformats.org/officeDocument/2006/relationships/tags" Target="../tags/tag15.xml"/><Relationship Id="rId9" Type="http://schemas.openxmlformats.org/officeDocument/2006/relationships/image" Target="../media/image10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19.xml"/><Relationship Id="rId7" Type="http://schemas.openxmlformats.org/officeDocument/2006/relationships/image" Target="../media/image180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3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1.png"/><Relationship Id="rId5" Type="http://schemas.openxmlformats.org/officeDocument/2006/relationships/tags" Target="../tags/tag21.xml"/><Relationship Id="rId10" Type="http://schemas.openxmlformats.org/officeDocument/2006/relationships/image" Target="../media/image110.png"/><Relationship Id="rId4" Type="http://schemas.openxmlformats.org/officeDocument/2006/relationships/tags" Target="../tags/tag20.xml"/><Relationship Id="rId9" Type="http://schemas.openxmlformats.org/officeDocument/2006/relationships/image" Target="../media/image10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12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12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132.emf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n-intro-to-deep-learning-for-face-recognition-aa8dfbbc51fb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openaccess.thecvf.com/content_CVPR_2019/papers/Kim_Dense_Relational_Captioning_Triple-Stream_Networks_for_Relationship-Based_Captioning_CVPR_2019_paper.pdf" TargetMode="External"/><Relationship Id="rId4" Type="http://schemas.openxmlformats.org/officeDocument/2006/relationships/hyperlink" Target="http://openaccess.thecvf.com/content_CVPR_2019/papers/Guo_MSCap_Multi-Style_Image_Captioning_With_Unpaired_Stylized_Text_CVPR_2019_paper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0902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QvIX3cY4l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rover.allenai.org/detec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openaccess.thecvf.com/content_iccv_2015/html/Antol_VQA_Visual_Question_ICCV_2015_paper.html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.pitt.edu/~kovashka/cs1678_sp2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when2meet.com/?22476313-7WWAU" TargetMode="External"/><Relationship Id="rId5" Type="http://schemas.openxmlformats.org/officeDocument/2006/relationships/hyperlink" Target="mailto:cagri.gungor@pitt.edu" TargetMode="External"/><Relationship Id="rId4" Type="http://schemas.openxmlformats.org/officeDocument/2006/relationships/hyperlink" Target="mailto:kovashka@cs.pitt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3fmFTtP9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sciencetech/article-5287647/Humans-robot-second-self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zeliski.org/Book/" TargetMode="External"/><Relationship Id="rId2" Type="http://schemas.openxmlformats.org/officeDocument/2006/relationships/hyperlink" Target="http://www.deeplearningbook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2l.ai/index.html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6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5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/user/numpy-for-matlab-users.html" TargetMode="External"/><Relationship Id="rId2" Type="http://schemas.openxmlformats.org/officeDocument/2006/relationships/hyperlink" Target="http://cs231n.github.io/python-numpy-tutorial/" TargetMode="Externa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5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60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7.wmf"/><Relationship Id="rId11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1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2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3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5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8.wmf"/><Relationship Id="rId11" Type="http://schemas.openxmlformats.org/officeDocument/2006/relationships/image" Target="../media/image37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7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1678/2078: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January 8, 2024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AC57-0219-4E82-995F-892BE6FC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E610-A034-4C9B-9179-9C75D872B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my perspective:</a:t>
            </a:r>
          </a:p>
          <a:p>
            <a:pPr lvl="1"/>
            <a:r>
              <a:rPr lang="en-US" dirty="0"/>
              <a:t>Hear about the creative solutions you came up with to handle challenges</a:t>
            </a:r>
          </a:p>
          <a:p>
            <a:pPr lvl="1"/>
            <a:r>
              <a:rPr lang="en-US" dirty="0"/>
              <a:t>Hear your perspective on a topic that I care about</a:t>
            </a:r>
          </a:p>
          <a:p>
            <a:pPr lvl="1"/>
            <a:r>
              <a:rPr lang="en-US" dirty="0"/>
              <a:t>Co-author a publication with you, potentially with a small amount of follow-up work – looks good on your CV!</a:t>
            </a:r>
          </a:p>
        </p:txBody>
      </p:sp>
    </p:spTree>
    <p:extLst>
      <p:ext uri="{BB962C8B-B14F-4D97-AF65-F5344CB8AC3E}">
        <p14:creationId xmlns:p14="http://schemas.microsoft.com/office/powerpoint/2010/main" val="12270884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GB" sz="2400" dirty="0"/>
              <a:t>Penalize large coefficient values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(Remember: We want to minimize this expression.)</a:t>
            </a:r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4238" y="2667000"/>
            <a:ext cx="454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7" name="Rectangle 6"/>
          <p:cNvSpPr/>
          <p:nvPr/>
        </p:nvSpPr>
        <p:spPr>
          <a:xfrm>
            <a:off x="2025651" y="2743200"/>
            <a:ext cx="384174" cy="1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79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3325" y="715963"/>
            <a:ext cx="13398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1800225"/>
            <a:ext cx="5330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6188" y="1600200"/>
            <a:ext cx="67151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8763" y="1600200"/>
            <a:ext cx="6149975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1299746"/>
            <a:ext cx="509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720725"/>
            <a:ext cx="6080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1900" y="755650"/>
            <a:ext cx="9525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0225" y="1800225"/>
            <a:ext cx="5254625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7" y="3239294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748972"/>
            <a:ext cx="8229600" cy="4377192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35052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High Bias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75538" y="6581775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5170" y="3980544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6726" y="2771774"/>
            <a:ext cx="5992056" cy="172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E1A81-5746-4280-8D48-484016C01D7A}"/>
              </a:ext>
            </a:extLst>
          </p:cNvPr>
          <p:cNvSpPr/>
          <p:nvPr/>
        </p:nvSpPr>
        <p:spPr>
          <a:xfrm>
            <a:off x="5369858" y="2985244"/>
            <a:ext cx="553582" cy="2987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D5F2-06D4-4929-9EEF-6B4A69A8E1E1}"/>
              </a:ext>
            </a:extLst>
          </p:cNvPr>
          <p:cNvSpPr txBox="1"/>
          <p:nvPr/>
        </p:nvSpPr>
        <p:spPr>
          <a:xfrm>
            <a:off x="4154294" y="2543292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this model to test set</a:t>
            </a:r>
          </a:p>
        </p:txBody>
      </p:sp>
    </p:spTree>
    <p:extLst>
      <p:ext uri="{BB962C8B-B14F-4D97-AF65-F5344CB8AC3E}">
        <p14:creationId xmlns:p14="http://schemas.microsoft.com/office/powerpoint/2010/main" val="353291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3" grpId="0" animBg="1"/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generalization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107"/>
            <a:ext cx="8287658" cy="503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Try simple classifiers first</a:t>
            </a:r>
          </a:p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r>
              <a:rPr lang="en-US" dirty="0"/>
              <a:t>As an additional technique for reducing variance, try regularizing the parameters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05484" y="6581775"/>
            <a:ext cx="153356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54C1-8521-4E61-9244-26150029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94BDD-3856-423E-9E99-DF8054779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</a:t>
            </a:r>
          </a:p>
          <a:p>
            <a:pPr lvl="1"/>
            <a:r>
              <a:rPr lang="en-US" dirty="0"/>
              <a:t>Don’t reinvent the wheel – your audience will be bored</a:t>
            </a:r>
          </a:p>
          <a:p>
            <a:pPr lvl="1"/>
            <a:r>
              <a:rPr lang="en-US" dirty="0"/>
              <a:t>But it’s ok to adapt an existing method to a new domain/problem…</a:t>
            </a:r>
          </a:p>
          <a:p>
            <a:pPr lvl="1"/>
            <a:r>
              <a:rPr lang="en-US" dirty="0"/>
              <a:t>If you show interesting experimental results…</a:t>
            </a:r>
          </a:p>
          <a:p>
            <a:pPr lvl="1"/>
            <a:r>
              <a:rPr lang="en-US" dirty="0"/>
              <a:t>You analyze them and present them in a clear and engaging fashion</a:t>
            </a:r>
          </a:p>
        </p:txBody>
      </p:sp>
    </p:spTree>
    <p:extLst>
      <p:ext uri="{BB962C8B-B14F-4D97-AF65-F5344CB8AC3E}">
        <p14:creationId xmlns:p14="http://schemas.microsoft.com/office/powerpoint/2010/main" val="9372344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Linear algebra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819FF-CB47-4433-9CBB-0FDD8D5E67FE}"/>
              </a:ext>
            </a:extLst>
          </p:cNvPr>
          <p:cNvSpPr txBox="1"/>
          <p:nvPr/>
        </p:nvSpPr>
        <p:spPr>
          <a:xfrm>
            <a:off x="0" y="6488668"/>
            <a:ext cx="638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solidFill>
                  <a:prstClr val="black"/>
                </a:solidFill>
                <a:hlinkClick r:id="rId2"/>
              </a:rPr>
              <a:t>http://cs229.stanford.edu/section/cs229-linalg.pdf</a:t>
            </a:r>
            <a:r>
              <a:rPr lang="en-US" dirty="0">
                <a:solidFill>
                  <a:prstClr val="black"/>
                </a:solidFill>
              </a:rPr>
              <a:t> f</a:t>
            </a:r>
            <a:r>
              <a:rPr lang="en-US" dirty="0"/>
              <a:t>or more</a:t>
            </a:r>
          </a:p>
        </p:txBody>
      </p:sp>
    </p:spTree>
    <p:extLst>
      <p:ext uri="{BB962C8B-B14F-4D97-AF65-F5344CB8AC3E}">
        <p14:creationId xmlns:p14="http://schemas.microsoft.com/office/powerpoint/2010/main" val="37297981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Vectors and matrices are just collections of ordered numbers that represent something: movements in space, scaling factors, word counts, movie ratings, pixel </a:t>
            </a:r>
            <a:r>
              <a:rPr lang="en-US" dirty="0" err="1"/>
              <a:t>brightnesses</a:t>
            </a:r>
            <a:r>
              <a:rPr lang="en-US" dirty="0"/>
              <a:t>, etc. </a:t>
            </a:r>
          </a:p>
          <a:p>
            <a:r>
              <a:rPr lang="en-US" dirty="0"/>
              <a:t>We’ll define some common uses and standard operations on them.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Vector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zh-CN" dirty="0"/>
              <a:t>A column vector                    where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 row vector                    where</a:t>
            </a:r>
          </a:p>
          <a:p>
            <a:endParaRPr lang="en-US" altLang="zh-CN" dirty="0"/>
          </a:p>
          <a:p>
            <a:pPr>
              <a:buNone/>
            </a:pPr>
            <a:r>
              <a:rPr lang="en-US" altLang="zh-CN" dirty="0"/>
              <a:t>        denotes the transpose operation</a:t>
            </a:r>
          </a:p>
          <a:p>
            <a:r>
              <a:rPr lang="en-US" altLang="zh-CN" dirty="0"/>
              <a:t>You need to keep track of orientation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714264" y="1676400"/>
            <a:ext cx="1620000" cy="356949"/>
          </a:xfrm>
          <a:prstGeom prst="rect">
            <a:avLst/>
          </a:prstGeom>
        </p:spPr>
      </p:pic>
      <p:pic>
        <p:nvPicPr>
          <p:cNvPr id="8" name="Picture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720244" y="2182419"/>
            <a:ext cx="1308956" cy="1779981"/>
          </a:xfrm>
          <a:prstGeom prst="rect">
            <a:avLst/>
          </a:prstGeom>
        </p:spPr>
      </p:pic>
      <p:pic>
        <p:nvPicPr>
          <p:cNvPr id="12" name="Picture 1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104400" y="4113890"/>
            <a:ext cx="1620000" cy="305710"/>
          </a:xfrm>
          <a:prstGeom prst="rect">
            <a:avLst/>
          </a:prstGeom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800800" y="4724400"/>
            <a:ext cx="3600000" cy="415584"/>
          </a:xfrm>
          <a:prstGeom prst="rect">
            <a:avLst/>
          </a:prstGeom>
        </p:spPr>
      </p:pic>
      <p:pic>
        <p:nvPicPr>
          <p:cNvPr id="16" name="Picture 15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62000" y="5202600"/>
            <a:ext cx="360000" cy="36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Vectors have two main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05" y="3408364"/>
            <a:ext cx="4096715" cy="2362199"/>
          </a:xfrm>
        </p:spPr>
        <p:txBody>
          <a:bodyPr>
            <a:normAutofit/>
          </a:bodyPr>
          <a:lstStyle/>
          <a:p>
            <a:r>
              <a:rPr lang="en-US" sz="2600" dirty="0"/>
              <a:t>Vectors can represent an offset in 2D or 3D space</a:t>
            </a:r>
          </a:p>
          <a:p>
            <a:r>
              <a:rPr lang="en-US" sz="2600" dirty="0"/>
              <a:t>Points are just vectors from the origin</a:t>
            </a:r>
          </a:p>
          <a:p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49421" y="1236579"/>
            <a:ext cx="403273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can also be treated as a vector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Such vectors don’t have a geometric interpretation, but calculations like “distance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still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value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44600"/>
            <a:ext cx="2349159" cy="20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1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A matrix                is an array of numbers with size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dirty="0"/>
                  <a:t>  by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, i.e.  m rows and n columns.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If               , we say that       is square.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 cstate="print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981200" y="2819400"/>
            <a:ext cx="4690864" cy="1651000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423160" y="1828800"/>
            <a:ext cx="1158240" cy="194310"/>
          </a:xfrm>
          <a:prstGeom prst="rect">
            <a:avLst/>
          </a:prstGeom>
        </p:spPr>
      </p:pic>
      <p:pic>
        <p:nvPicPr>
          <p:cNvPr id="10" name="Picture 9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295400" y="5232954"/>
            <a:ext cx="1084157" cy="177246"/>
          </a:xfrm>
          <a:prstGeom prst="rect">
            <a:avLst/>
          </a:prstGeom>
        </p:spPr>
      </p:pic>
      <p:pic>
        <p:nvPicPr>
          <p:cNvPr id="11" name="Picture 10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4724400" y="5148943"/>
            <a:ext cx="381000" cy="3374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Addition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Can only add a matrix with matching dimensions, or a scalar.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Scaling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D03E1-6E47-40CE-BD67-69BD9457A06F}" type="datetime5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10-Jan-24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447800"/>
            <a:ext cx="6490536" cy="1254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0581" y="3581400"/>
            <a:ext cx="5486400" cy="125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5254416"/>
            <a:ext cx="4090988" cy="10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Inner vs outer </a:t>
            </a:r>
            <a:br>
              <a:rPr lang="en-US" dirty="0"/>
            </a:br>
            <a:r>
              <a:rPr lang="en-US" dirty="0"/>
              <a:t>vs matrix vs element-wise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452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x, y </a:t>
            </a:r>
            <a:r>
              <a:rPr lang="en-US" dirty="0"/>
              <a:t>= column vectors (nx1)</a:t>
            </a:r>
          </a:p>
          <a:p>
            <a:r>
              <a:rPr lang="en-US" b="1" i="1" dirty="0"/>
              <a:t>X, Y </a:t>
            </a:r>
            <a:r>
              <a:rPr lang="en-US" dirty="0"/>
              <a:t>= matrices (</a:t>
            </a:r>
            <a:r>
              <a:rPr lang="en-US" dirty="0" err="1"/>
              <a:t>mxn</a:t>
            </a:r>
            <a:r>
              <a:rPr lang="en-US" dirty="0"/>
              <a:t>)</a:t>
            </a:r>
          </a:p>
          <a:p>
            <a:r>
              <a:rPr lang="en-US" i="1" dirty="0"/>
              <a:t>x, y </a:t>
            </a:r>
            <a:r>
              <a:rPr lang="en-US" dirty="0"/>
              <a:t>= scalars (1x1)</a:t>
            </a:r>
          </a:p>
          <a:p>
            <a:endParaRPr lang="en-US" b="1" i="1" dirty="0"/>
          </a:p>
          <a:p>
            <a:r>
              <a:rPr lang="en-US" b="1" i="1" dirty="0"/>
              <a:t>x</a:t>
            </a:r>
            <a:r>
              <a:rPr lang="en-US" altLang="zh-CN" i="1" dirty="0"/>
              <a:t> ·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b="1" i="1" dirty="0" err="1"/>
              <a:t>x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b="1" i="1" dirty="0"/>
              <a:t> </a:t>
            </a:r>
            <a:r>
              <a:rPr lang="en-US" dirty="0"/>
              <a:t>inner product (1xn x nx1 = scalar)</a:t>
            </a:r>
          </a:p>
          <a:p>
            <a:r>
              <a:rPr lang="en-US" b="1" i="1" dirty="0"/>
              <a:t>x</a:t>
            </a:r>
            <a:r>
              <a:rPr lang="en-US" i="1" dirty="0"/>
              <a:t> </a:t>
            </a:r>
            <a:r>
              <a:rPr lang="en-US" dirty="0"/>
              <a:t>⊗</a:t>
            </a:r>
            <a:r>
              <a:rPr lang="en-US" i="1" dirty="0"/>
              <a:t> </a:t>
            </a:r>
            <a:r>
              <a:rPr lang="en-US" b="1" i="1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b="1" i="1" dirty="0"/>
              <a:t>x </a:t>
            </a:r>
            <a:r>
              <a:rPr lang="en-US" b="1" i="1" dirty="0" err="1"/>
              <a:t>y</a:t>
            </a:r>
            <a:r>
              <a:rPr lang="en-US" i="1" baseline="30000" dirty="0" err="1"/>
              <a:t>T</a:t>
            </a:r>
            <a:r>
              <a:rPr lang="en-US" i="1" baseline="30000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outer product (nx1 x 1xn = matrix)</a:t>
            </a:r>
          </a:p>
          <a:p>
            <a:endParaRPr lang="en-US" dirty="0"/>
          </a:p>
          <a:p>
            <a:r>
              <a:rPr lang="en-US" b="1" i="1" dirty="0"/>
              <a:t>X</a:t>
            </a:r>
            <a:r>
              <a:rPr lang="en-US" b="1" dirty="0"/>
              <a:t> *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dirty="0"/>
              <a:t> = matrix product </a:t>
            </a:r>
          </a:p>
          <a:p>
            <a:pPr lvl="1"/>
            <a:r>
              <a:rPr lang="en-US" dirty="0"/>
              <a:t>Watch out: could also be element-wise product in NumPy, if class is array rather than matrix– see tutorial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95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Inner Product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Multiply corresponding entries of two vectors and add up the result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x·y</a:t>
            </a:r>
            <a:r>
              <a:rPr lang="en-US" altLang="zh-CN" dirty="0"/>
              <a:t> is also |x||</a:t>
            </a:r>
            <a:r>
              <a:rPr lang="en-US" altLang="zh-CN" dirty="0" err="1"/>
              <a:t>y|Cos</a:t>
            </a:r>
            <a:r>
              <a:rPr lang="en-US" altLang="zh-CN" dirty="0"/>
              <a:t>( </a:t>
            </a:r>
            <a:r>
              <a:rPr lang="en-US" altLang="zh-CN" i="1" dirty="0"/>
              <a:t>angle between x and y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If B is a unit vector, then A·B gives the length of A which lies in the direction of B (projection)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466138" y="2170045"/>
            <a:ext cx="6211725" cy="1144481"/>
          </a:xfrm>
          <a:prstGeom prst="rect">
            <a:avLst/>
          </a:prstGeom>
        </p:spPr>
      </p:pic>
      <p:pic>
        <p:nvPicPr>
          <p:cNvPr id="7" name="Picture 4" descr="http://upload.wikimedia.org/wikipedia/commons/thumb/3/3e/Dot_Product.svg/500px-Dot_Product.svg.png">
            <a:extLst>
              <a:ext uri="{FF2B5EF4-FFF2-40B4-BE49-F238E27FC236}">
                <a16:creationId xmlns:a16="http://schemas.microsoft.com/office/drawing/2014/main" id="{79CD6208-DCF1-475C-956D-E649DCF5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10" y="4851717"/>
            <a:ext cx="2495551" cy="199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B3FAB-1C70-4E51-8E1E-8490856821DD}"/>
              </a:ext>
            </a:extLst>
          </p:cNvPr>
          <p:cNvSpPr txBox="1"/>
          <p:nvPr/>
        </p:nvSpPr>
        <p:spPr>
          <a:xfrm>
            <a:off x="3479366" y="5179857"/>
            <a:ext cx="346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B is unit-length hence norm is 1)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X be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/>
              <a:t> matrix, Y be an </a:t>
            </a:r>
            <a:r>
              <a:rPr lang="en-US" i="1" dirty="0" err="1">
                <a:solidFill>
                  <a:srgbClr val="00B050"/>
                </a:solidFill>
              </a:rPr>
              <a:t>b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Then Z = X*Y is an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x</a:t>
            </a:r>
            <a:r>
              <a:rPr lang="en-US" i="1" dirty="0" err="1">
                <a:solidFill>
                  <a:srgbClr val="0070C0"/>
                </a:solidFill>
              </a:rPr>
              <a:t>c</a:t>
            </a:r>
            <a:r>
              <a:rPr lang="en-US" dirty="0"/>
              <a:t> matrix</a:t>
            </a:r>
          </a:p>
          <a:p>
            <a:r>
              <a:rPr lang="en-US" dirty="0"/>
              <a:t>Second dimension of first matrix, and first dimension of second matrix have to be the same, for matrix multiplication to be possible</a:t>
            </a:r>
          </a:p>
          <a:p>
            <a:r>
              <a:rPr lang="en-US" dirty="0"/>
              <a:t>Practice: Let X be an 10x5 matrix. Let’s factorize it into 3 matrices…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57960-3F4A-4ABF-AB43-C11236D4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Matrix Multiplication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8431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The product AB is: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entry in the result is (that row of A) dot product with (that column of 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upload.wikimedia.org/wikipedia/en/thumb/e/eb/Matrix_multiplication_diagram_2.svg/500px-Matrix_multiplication_diagram_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49" y="1151605"/>
            <a:ext cx="3765451" cy="330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9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 and Schedule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See course website!</a:t>
            </a:r>
          </a:p>
        </p:txBody>
      </p:sp>
    </p:spTree>
    <p:extLst>
      <p:ext uri="{BB962C8B-B14F-4D97-AF65-F5344CB8AC3E}">
        <p14:creationId xmlns:p14="http://schemas.microsoft.com/office/powerpoint/2010/main" val="2115873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8605"/>
            <a:ext cx="8229600" cy="1143000"/>
          </a:xfrm>
        </p:spPr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990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Example: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810000" cy="4213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76800" y="1736690"/>
            <a:ext cx="4114799" cy="4229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entry of the matrix product is made by taking the dot product of the corresponding row in the left matrix, with the corresponding column in the right one.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8734" y="405338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8734" y="4572000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4581075"/>
            <a:ext cx="464024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40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Operation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Matrix addition is commutative and associative </a:t>
            </a:r>
          </a:p>
          <a:p>
            <a:pPr lvl="1"/>
            <a:r>
              <a:rPr lang="en-US" dirty="0"/>
              <a:t>A + B  =  B + A</a:t>
            </a:r>
          </a:p>
          <a:p>
            <a:pPr lvl="1"/>
            <a:r>
              <a:rPr lang="pt-BR" dirty="0"/>
              <a:t>A + (B + C)  =  (A + B) + C </a:t>
            </a:r>
            <a:endParaRPr lang="en-US" dirty="0"/>
          </a:p>
          <a:p>
            <a:r>
              <a:rPr lang="en-US" dirty="0"/>
              <a:t>Matrix multiplication is associative and distributive but </a:t>
            </a:r>
            <a:r>
              <a:rPr lang="en-US" i="1" dirty="0"/>
              <a:t>not </a:t>
            </a:r>
            <a:r>
              <a:rPr lang="en-US" dirty="0"/>
              <a:t>commutative </a:t>
            </a:r>
          </a:p>
          <a:p>
            <a:pPr lvl="1"/>
            <a:r>
              <a:rPr lang="en-US" dirty="0"/>
              <a:t>A(B*C)  =  (A*B)C </a:t>
            </a:r>
          </a:p>
          <a:p>
            <a:pPr lvl="1"/>
            <a:r>
              <a:rPr lang="en-US" dirty="0"/>
              <a:t>A(B + C)  =  A*B + A*C</a:t>
            </a:r>
          </a:p>
          <a:p>
            <a:pPr lvl="1"/>
            <a:r>
              <a:rPr lang="en-US" dirty="0"/>
              <a:t>A*B != B*A</a:t>
            </a:r>
          </a:p>
        </p:txBody>
      </p:sp>
    </p:spTree>
    <p:extLst>
      <p:ext uri="{BB962C8B-B14F-4D97-AF65-F5344CB8AC3E}">
        <p14:creationId xmlns:p14="http://schemas.microsoft.com/office/powerpoint/2010/main" val="1931299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Matrix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480"/>
            <a:ext cx="8229600" cy="4525963"/>
          </a:xfrm>
        </p:spPr>
        <p:txBody>
          <a:bodyPr/>
          <a:lstStyle/>
          <a:p>
            <a:r>
              <a:rPr lang="en-US" dirty="0"/>
              <a:t>Transpose – flip matrix, so row 1 becomes column 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useful identity: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877682"/>
            <a:ext cx="4384491" cy="2027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3" y="2198480"/>
            <a:ext cx="1809486" cy="1385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5749" y="4569669"/>
            <a:ext cx="48006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964940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Given a matrix </a:t>
            </a:r>
            <a:r>
              <a:rPr lang="en-US" altLang="zh-CN" b="1" dirty="0"/>
              <a:t>A</a:t>
            </a:r>
            <a:r>
              <a:rPr lang="en-US" altLang="zh-CN" dirty="0"/>
              <a:t>, its inverse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baseline="30000" dirty="0"/>
              <a:t>  </a:t>
            </a:r>
            <a:r>
              <a:rPr lang="en-US" altLang="zh-CN" dirty="0"/>
              <a:t>is a matrix such that </a:t>
            </a:r>
            <a:r>
              <a:rPr lang="en-US" altLang="zh-CN" b="1" dirty="0"/>
              <a:t>AA</a:t>
            </a:r>
            <a:r>
              <a:rPr lang="en-US" altLang="zh-CN" b="1" baseline="30000" dirty="0"/>
              <a:t>-1 </a:t>
            </a:r>
            <a:r>
              <a:rPr lang="en-US" altLang="zh-CN" b="1" dirty="0"/>
              <a:t>= A</a:t>
            </a:r>
            <a:r>
              <a:rPr lang="en-US" altLang="zh-CN" b="1" baseline="30000" dirty="0"/>
              <a:t>-1</a:t>
            </a:r>
            <a:r>
              <a:rPr lang="en-US" altLang="zh-CN" b="1" dirty="0"/>
              <a:t>A =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altLang="zh-CN" dirty="0"/>
          </a:p>
          <a:p>
            <a:r>
              <a:rPr lang="en-US" altLang="zh-CN" dirty="0"/>
              <a:t>E.g.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Inverse does not always exist. If </a:t>
            </a:r>
            <a:r>
              <a:rPr lang="en-US" altLang="zh-CN" b="1" dirty="0"/>
              <a:t>A</a:t>
            </a:r>
            <a:r>
              <a:rPr lang="en-US" altLang="zh-CN" b="1" baseline="30000" dirty="0"/>
              <a:t>-1</a:t>
            </a:r>
            <a:r>
              <a:rPr lang="en-US" altLang="zh-CN" dirty="0"/>
              <a:t> exists,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invertible</a:t>
            </a:r>
            <a:r>
              <a:rPr lang="en-US" altLang="zh-CN" dirty="0"/>
              <a:t> or </a:t>
            </a:r>
            <a:r>
              <a:rPr lang="en-US" altLang="zh-CN" i="1" dirty="0"/>
              <a:t>non-singular</a:t>
            </a:r>
            <a:r>
              <a:rPr lang="en-US" altLang="zh-CN" dirty="0"/>
              <a:t>. Otherwise, it’s </a:t>
            </a:r>
            <a:r>
              <a:rPr lang="en-US" altLang="zh-CN" i="1" dirty="0"/>
              <a:t>singular</a:t>
            </a:r>
            <a:r>
              <a:rPr lang="en-US" altLang="zh-CN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1224" y="2413000"/>
            <a:ext cx="3379875" cy="11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4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0062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Identity matrix </a:t>
            </a:r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  <a:p>
            <a:pPr lvl="1"/>
            <a:r>
              <a:rPr lang="en-US" altLang="zh-CN" dirty="0"/>
              <a:t>Square matrix, 1’s along diagonal, 0’s elsewhere</a:t>
            </a:r>
          </a:p>
          <a:p>
            <a:pPr lvl="1"/>
            <a:r>
              <a:rPr lang="en-US" altLang="zh-CN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zh-CN" dirty="0"/>
              <a:t>  </a:t>
            </a:r>
            <a:r>
              <a:rPr lang="en-US" altLang="zh-CN" b="1" dirty="0"/>
              <a:t>∙</a:t>
            </a:r>
            <a:r>
              <a:rPr lang="en-US" altLang="zh-CN" dirty="0"/>
              <a:t>  [another matrix] = [that matrix]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Diagonal matrix</a:t>
            </a:r>
          </a:p>
          <a:p>
            <a:pPr lvl="1"/>
            <a:r>
              <a:rPr lang="en-US" altLang="zh-CN" dirty="0"/>
              <a:t>Square matrix with numbers along diagonal, 0’s elsewhere</a:t>
            </a:r>
          </a:p>
          <a:p>
            <a:pPr lvl="1"/>
            <a:r>
              <a:rPr lang="en-US" altLang="zh-CN" dirty="0"/>
              <a:t>A diagonal </a:t>
            </a:r>
            <a:r>
              <a:rPr lang="en-US" altLang="zh-CN" b="1" dirty="0"/>
              <a:t>∙</a:t>
            </a:r>
            <a:r>
              <a:rPr lang="en-US" altLang="zh-CN" dirty="0"/>
              <a:t> [another matrix] scales the rows of that matrix</a:t>
            </a:r>
          </a:p>
          <a:p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600200"/>
            <a:ext cx="177165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4987" y="4176712"/>
            <a:ext cx="1971675" cy="14954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Special Matrices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Symmetric matrix</a:t>
            </a:r>
          </a:p>
          <a:p>
            <a:pPr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2250568"/>
            <a:ext cx="1549286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1148" y="1600200"/>
            <a:ext cx="1639987" cy="13860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580"/>
            <a:ext cx="8229600" cy="4525963"/>
          </a:xfrm>
        </p:spPr>
        <p:txBody>
          <a:bodyPr/>
          <a:lstStyle/>
          <a:p>
            <a:r>
              <a:rPr lang="en-US" dirty="0"/>
              <a:t>L1 norm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L2 norm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</a:t>
            </a:r>
            <a:r>
              <a:rPr lang="en-US" i="1" baseline="30000" dirty="0" err="1"/>
              <a:t>p</a:t>
            </a:r>
            <a:r>
              <a:rPr lang="en-US" dirty="0"/>
              <a:t> norm (for real numbers </a:t>
            </a:r>
            <a:r>
              <a:rPr lang="en-US" i="1" dirty="0"/>
              <a:t>p</a:t>
            </a:r>
            <a:r>
              <a:rPr lang="en-US" dirty="0"/>
              <a:t> ≥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288" t="26657" r="69518" b="64746"/>
          <a:stretch/>
        </p:blipFill>
        <p:spPr>
          <a:xfrm>
            <a:off x="764273" y="1876908"/>
            <a:ext cx="2047165" cy="982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552" t="48298" r="64851" b="45374"/>
          <a:stretch/>
        </p:blipFill>
        <p:spPr>
          <a:xfrm>
            <a:off x="805217" y="3780775"/>
            <a:ext cx="2852383" cy="72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9179" t="34806" r="65000" b="57433"/>
          <a:stretch/>
        </p:blipFill>
        <p:spPr>
          <a:xfrm>
            <a:off x="723329" y="5407429"/>
            <a:ext cx="2893326" cy="8871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Norms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691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2990"/>
            <a:ext cx="8229600" cy="5081610"/>
          </a:xfrm>
        </p:spPr>
        <p:txBody>
          <a:bodyPr>
            <a:normAutofit/>
          </a:bodyPr>
          <a:lstStyle/>
          <a:p>
            <a:r>
              <a:rPr lang="en-US" altLang="zh-CN" dirty="0"/>
              <a:t>MATLAB example   		</a:t>
            </a:r>
            <a:r>
              <a:rPr lang="en-US" altLang="zh-CN" sz="1600" dirty="0"/>
              <a:t>// </a:t>
            </a:r>
            <a:r>
              <a:rPr lang="en-US" altLang="zh-CN" sz="1600" dirty="0" err="1"/>
              <a:t>linalg.solve</a:t>
            </a:r>
            <a:r>
              <a:rPr lang="en-US" altLang="zh-CN" sz="1600" dirty="0"/>
              <a:t> or </a:t>
            </a:r>
            <a:r>
              <a:rPr lang="en-US" altLang="zh-CN" sz="1600" dirty="0" err="1"/>
              <a:t>lingalg.lstsq</a:t>
            </a:r>
            <a:r>
              <a:rPr lang="en-US" altLang="zh-CN" sz="1600" dirty="0"/>
              <a:t> in Python 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System of Linear Equations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975" y="2631179"/>
            <a:ext cx="2929152" cy="874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975" y="1972438"/>
            <a:ext cx="1471613" cy="469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3812428"/>
            <a:ext cx="5181600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&gt;&gt; x = A\B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x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 1.0000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SimSun" panose="02010600030101010101" pitchFamily="2" charset="-122"/>
                <a:cs typeface="Courier New" panose="02070309020205020404" pitchFamily="49" charset="0"/>
              </a:rPr>
              <a:t>   -0.5000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SimSun" panose="02010600030101010101" pitchFamily="2" charset="-122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3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Matrix Rank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Column/row rank</a:t>
            </a:r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dirty="0"/>
              <a:t>Column rank always equals row rank</a:t>
            </a:r>
          </a:p>
          <a:p>
            <a:r>
              <a:rPr lang="en-US" altLang="zh-CN" dirty="0"/>
              <a:t>Matrix rank</a:t>
            </a:r>
          </a:p>
          <a:p>
            <a:r>
              <a:rPr lang="en-US" altLang="zh-CN" dirty="0"/>
              <a:t>If a matrix is not full rank, inverse doesn’t exist</a:t>
            </a:r>
          </a:p>
          <a:p>
            <a:pPr lvl="1"/>
            <a:r>
              <a:rPr lang="en-US" altLang="zh-CN" dirty="0"/>
              <a:t>Inverse also doesn’t exist for non-square matrices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>
              <a:buNone/>
            </a:pP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09600" y="2362200"/>
            <a:ext cx="8229600" cy="567208"/>
          </a:xfrm>
          <a:prstGeom prst="rect">
            <a:avLst/>
          </a:prstGeom>
        </p:spPr>
      </p:pic>
      <p:pic>
        <p:nvPicPr>
          <p:cNvPr id="9" name="Picture 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345597" y="3931920"/>
            <a:ext cx="5277181" cy="3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9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696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Suppose we have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/>
              <a:t>If we can express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/>
              <a:t> as a linear combination of the other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, then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is linearly </a:t>
            </a:r>
            <a:r>
              <a:rPr lang="en-US" altLang="zh-CN" i="1" dirty="0">
                <a:cs typeface="Times New Roman" panose="02020603050405020304" pitchFamily="18" charset="0"/>
              </a:rPr>
              <a:t>dependent</a:t>
            </a:r>
            <a:r>
              <a:rPr lang="en-US" altLang="zh-CN" dirty="0">
                <a:cs typeface="Times New Roman" panose="02020603050405020304" pitchFamily="18" charset="0"/>
              </a:rPr>
              <a:t> on the other vectors. 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The direction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can be expressed as a combination of the directions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…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cs typeface="Times New Roman" panose="02020603050405020304" pitchFamily="18" charset="0"/>
              </a:rPr>
              <a:t>. (E.g.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 dirty="0"/>
              <a:t>1</a:t>
            </a:r>
            <a:r>
              <a:rPr lang="en-US" altLang="zh-CN" dirty="0">
                <a:cs typeface="Times New Roman" panose="02020603050405020304" pitchFamily="18" charset="0"/>
              </a:rPr>
              <a:t> = .7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2 </a:t>
            </a:r>
            <a:r>
              <a:rPr lang="en-US" altLang="zh-CN" dirty="0">
                <a:cs typeface="Times New Roman" panose="02020603050405020304" pitchFamily="18" charset="0"/>
              </a:rPr>
              <a:t>-.5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zh-CN" baseline="-25000" dirty="0"/>
              <a:t>4</a:t>
            </a:r>
            <a:r>
              <a:rPr lang="en-US" altLang="zh-CN" dirty="0"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dirty="0">
                <a:cs typeface="Times New Roman" panose="02020603050405020304" pitchFamily="18" charset="0"/>
              </a:rPr>
              <a:t>If no vector is linearly dependent on the rest of the set, the set is linearly </a:t>
            </a:r>
            <a:r>
              <a:rPr lang="en-US" altLang="zh-CN" i="1" dirty="0">
                <a:cs typeface="Times New Roman" panose="02020603050405020304" pitchFamily="18" charset="0"/>
              </a:rPr>
              <a:t>independent</a:t>
            </a:r>
            <a:r>
              <a:rPr lang="en-US" altLang="zh-CN" dirty="0"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zh-CN" dirty="0"/>
              <a:t>Common case: a set of vectors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/>
              <a:t> is always linearly independent if each vector is perpendicular to every other vector (and non-zero) </a:t>
            </a:r>
          </a:p>
          <a:p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1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I take this class?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853055" cy="4989526"/>
          </a:xfrm>
        </p:spPr>
        <p:txBody>
          <a:bodyPr>
            <a:normAutofit/>
          </a:bodyPr>
          <a:lstStyle/>
          <a:p>
            <a:r>
              <a:rPr lang="en-US" dirty="0"/>
              <a:t>It will be a lot of work!</a:t>
            </a:r>
          </a:p>
          <a:p>
            <a:pPr lvl="1"/>
            <a:r>
              <a:rPr lang="en-US" dirty="0"/>
              <a:t>I expect you’ll spend </a:t>
            </a:r>
            <a:r>
              <a:rPr lang="en-US" b="1" dirty="0"/>
              <a:t>6-8 hours </a:t>
            </a:r>
            <a:r>
              <a:rPr lang="en-US" dirty="0"/>
              <a:t>on homework or the project each week</a:t>
            </a:r>
          </a:p>
          <a:p>
            <a:pPr lvl="1"/>
            <a:r>
              <a:rPr lang="en-US" dirty="0"/>
              <a:t>But you will learn a lot</a:t>
            </a:r>
          </a:p>
          <a:p>
            <a:r>
              <a:rPr lang="en-US" dirty="0"/>
              <a:t>Some parts will be hard and require that you pay close attention!</a:t>
            </a:r>
          </a:p>
          <a:p>
            <a:pPr lvl="1"/>
            <a:r>
              <a:rPr lang="en-US" dirty="0"/>
              <a:t>Quizzes help ensure we’re on the same page</a:t>
            </a:r>
          </a:p>
          <a:p>
            <a:pPr lvl="1"/>
            <a:r>
              <a:rPr lang="en-US" dirty="0"/>
              <a:t>Use instructor’s and TA’s office hours!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3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Linear independence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503575"/>
            <a:ext cx="4307381" cy="8344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dirty="0"/>
              <a:t>Not linearly independent</a:t>
            </a:r>
            <a:endParaRPr lang="zh-CN" alt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7417" y="2362200"/>
            <a:ext cx="3469383" cy="3460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815641"/>
            <a:ext cx="4227019" cy="30353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503575"/>
            <a:ext cx="4531819" cy="563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Linearly independent set</a:t>
            </a:r>
            <a:endParaRPr kumimoji="0" lang="zh-CN" altLang="en-US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9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There are several computer algorithms that can “factor” a matrix, representing it as the product of some other matrices</a:t>
            </a:r>
          </a:p>
          <a:p>
            <a:r>
              <a:rPr lang="en-US" altLang="zh-CN" dirty="0"/>
              <a:t>The most useful of these is the Singular Value Decomposition</a:t>
            </a:r>
          </a:p>
          <a:p>
            <a:r>
              <a:rPr lang="en-US" altLang="zh-CN" dirty="0"/>
              <a:t>Represents any matrix </a:t>
            </a:r>
            <a:r>
              <a:rPr lang="en-US" altLang="zh-CN" b="1" dirty="0"/>
              <a:t>A</a:t>
            </a:r>
            <a:r>
              <a:rPr lang="en-US" altLang="zh-CN" dirty="0"/>
              <a:t> as a product of three matrices: </a:t>
            </a:r>
            <a:r>
              <a:rPr lang="en-US" altLang="zh-CN" b="1" dirty="0"/>
              <a:t>U</a:t>
            </a:r>
            <a:r>
              <a:rPr lang="el-GR" altLang="zh-CN" b="1" dirty="0"/>
              <a:t>Σ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</a:p>
          <a:p>
            <a:pPr marL="0" indent="0">
              <a:buNone/>
            </a:pPr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5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b="1" dirty="0"/>
              <a:t>U</a:t>
            </a:r>
            <a:r>
              <a:rPr lang="el-GR" altLang="zh-CN" sz="5400" b="1" dirty="0"/>
              <a:t>Σ</a:t>
            </a:r>
            <a:r>
              <a:rPr lang="en-US" altLang="zh-CN" sz="5400" b="1" dirty="0"/>
              <a:t>V</a:t>
            </a:r>
            <a:r>
              <a:rPr lang="en-US" altLang="zh-CN" sz="5400" b="1" baseline="30000" dirty="0"/>
              <a:t>T</a:t>
            </a:r>
            <a:r>
              <a:rPr lang="en-US" altLang="zh-CN" sz="5400" b="1" dirty="0"/>
              <a:t> = A</a:t>
            </a:r>
          </a:p>
          <a:p>
            <a:r>
              <a:rPr lang="en-US" altLang="zh-CN" dirty="0"/>
              <a:t>Where </a:t>
            </a:r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rotation matrices, and </a:t>
            </a:r>
            <a:r>
              <a:rPr lang="el-GR" altLang="zh-CN" b="1" dirty="0"/>
              <a:t>Σ </a:t>
            </a:r>
            <a:r>
              <a:rPr lang="en-US" altLang="zh-CN" dirty="0"/>
              <a:t>is a scaling matrix. For example:</a:t>
            </a:r>
            <a:endParaRPr lang="en-US" altLang="zh-CN" baseline="30000" dirty="0"/>
          </a:p>
          <a:p>
            <a:endParaRPr lang="zh-CN" altLang="en-US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695" y="3852196"/>
            <a:ext cx="7690609" cy="14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4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altLang="zh-CN" dirty="0"/>
              <a:t>In general, if </a:t>
            </a:r>
            <a:r>
              <a:rPr lang="en-US" altLang="zh-CN" b="1" dirty="0"/>
              <a:t>A</a:t>
            </a:r>
            <a:r>
              <a:rPr lang="en-US" altLang="zh-CN" dirty="0"/>
              <a:t> is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then </a:t>
            </a:r>
            <a:r>
              <a:rPr lang="en-US" altLang="zh-CN" b="1" dirty="0"/>
              <a:t>U</a:t>
            </a:r>
            <a:r>
              <a:rPr lang="en-US" altLang="zh-CN" dirty="0"/>
              <a:t> will be </a:t>
            </a:r>
            <a:r>
              <a:rPr lang="en-US" altLang="zh-CN" i="1" dirty="0"/>
              <a:t>m </a:t>
            </a:r>
            <a:r>
              <a:rPr lang="en-US" altLang="zh-CN" dirty="0"/>
              <a:t>x </a:t>
            </a:r>
            <a:r>
              <a:rPr lang="en-US" altLang="zh-CN" i="1" dirty="0"/>
              <a:t>m</a:t>
            </a:r>
            <a:r>
              <a:rPr lang="en-US" altLang="zh-CN" dirty="0"/>
              <a:t>,</a:t>
            </a:r>
            <a:r>
              <a:rPr lang="el-GR" altLang="zh-CN" b="1" dirty="0"/>
              <a:t> Σ</a:t>
            </a:r>
            <a:r>
              <a:rPr lang="en-US" altLang="zh-CN" dirty="0"/>
              <a:t> will be </a:t>
            </a:r>
            <a:r>
              <a:rPr lang="en-US" altLang="zh-CN" i="1" dirty="0"/>
              <a:t>m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, and </a:t>
            </a:r>
            <a:r>
              <a:rPr lang="en-US" altLang="zh-CN" b="1" dirty="0"/>
              <a:t>V</a:t>
            </a:r>
            <a:r>
              <a:rPr lang="en-US" altLang="zh-CN" b="1" baseline="30000" dirty="0"/>
              <a:t>T</a:t>
            </a:r>
            <a:r>
              <a:rPr lang="en-US" altLang="zh-CN" dirty="0"/>
              <a:t> will be </a:t>
            </a:r>
            <a:r>
              <a:rPr lang="en-US" altLang="zh-CN" i="1" dirty="0"/>
              <a:t>n</a:t>
            </a:r>
            <a:r>
              <a:rPr lang="en-US" altLang="zh-CN" dirty="0"/>
              <a:t> x </a:t>
            </a:r>
            <a:r>
              <a:rPr lang="en-US" altLang="zh-CN" i="1" dirty="0"/>
              <a:t>n</a:t>
            </a:r>
            <a:r>
              <a:rPr lang="en-US" altLang="zh-CN" dirty="0"/>
              <a:t>. </a:t>
            </a:r>
          </a:p>
          <a:p>
            <a:pPr marL="457200" lvl="1" indent="0">
              <a:buNone/>
            </a:pPr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  <a:p>
            <a:pPr lvl="1"/>
            <a:endParaRPr lang="en-US" altLang="zh-CN" b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1537" y="3937000"/>
            <a:ext cx="74009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3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569" y="4800600"/>
            <a:ext cx="7400925" cy="1323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Singular Value Decomposition (SVD)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U</a:t>
            </a:r>
            <a:r>
              <a:rPr lang="en-US" altLang="zh-CN" dirty="0"/>
              <a:t> and </a:t>
            </a:r>
            <a:r>
              <a:rPr lang="en-US" altLang="zh-CN" b="1" dirty="0"/>
              <a:t>V</a:t>
            </a:r>
            <a:r>
              <a:rPr lang="en-US" altLang="zh-CN" dirty="0"/>
              <a:t> are always rotation matrices. </a:t>
            </a:r>
          </a:p>
          <a:p>
            <a:pPr lvl="1"/>
            <a:r>
              <a:rPr lang="en-US" altLang="zh-CN" dirty="0"/>
              <a:t>Geometric rotation may not be an applicable concept, depending on the matrix. So we call them “unitary” matrices – each column is a unit vector. </a:t>
            </a:r>
          </a:p>
          <a:p>
            <a:r>
              <a:rPr lang="el-GR" altLang="zh-CN" b="1" dirty="0"/>
              <a:t>Σ </a:t>
            </a:r>
            <a:r>
              <a:rPr lang="en-US" altLang="zh-CN" dirty="0"/>
              <a:t>is a diagonal matrix</a:t>
            </a:r>
          </a:p>
          <a:p>
            <a:pPr lvl="1"/>
            <a:r>
              <a:rPr lang="en-US" altLang="zh-CN" dirty="0"/>
              <a:t>The number of nonzero entries = rank of </a:t>
            </a:r>
            <a:r>
              <a:rPr lang="en-US" altLang="zh-CN" b="1" dirty="0"/>
              <a:t>A</a:t>
            </a:r>
          </a:p>
          <a:p>
            <a:pPr lvl="1"/>
            <a:r>
              <a:rPr lang="en-US" altLang="zh-CN" dirty="0"/>
              <a:t>The algorithm always sorts the entries high to low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DC490-98B8-074B-BB30-37775A24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791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Singular Value Decomposition (SVD)</a:t>
            </a:r>
            <a:endParaRPr lang="en-US" dirty="0"/>
          </a:p>
        </p:txBody>
      </p:sp>
      <p:pic>
        <p:nvPicPr>
          <p:cNvPr id="892930" name="Picture 2" descr="https://upload.wikimedia.org/wikipedia/commons/thumb/e/e9/Singular_value_decomposition.gif/280px-Singular_value_decomposi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0" y="2763044"/>
            <a:ext cx="2667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3863" y="2025176"/>
            <a:ext cx="1956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 = U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Σ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842" y="5759355"/>
            <a:ext cx="1851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Illustration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3838484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746-FC3A-458E-9214-827345FC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Calculus review</a:t>
            </a:r>
          </a:p>
        </p:txBody>
      </p:sp>
    </p:spTree>
    <p:extLst>
      <p:ext uri="{BB962C8B-B14F-4D97-AF65-F5344CB8AC3E}">
        <p14:creationId xmlns:p14="http://schemas.microsoft.com/office/powerpoint/2010/main" val="262967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3009" y="498157"/>
            <a:ext cx="34639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Differentiation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616825" cy="34366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us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rate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change of a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79425" lvl="0" indent="0" algn="l" defTabSz="914400" rtl="0" eaLnBrk="1" fontAlgn="auto" latinLnBrk="0" hangingPunct="1">
              <a:lnSpc>
                <a:spcPts val="6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also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function. 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0115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rate function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6465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acceleration function.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1B0DB-E140-48F8-9241-2F6F0076D46C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E789-F89D-4E75-A02A-3F4D7627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50512-21A4-4B09-AD25-1C7A1237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43" y="1417638"/>
            <a:ext cx="6327913" cy="4508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C6FC82-5563-4DE7-BDCB-0676F24C2B39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0779208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89F0-558F-402D-B9B9-20B8490A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= rate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33AF7-E7C0-4FED-9361-5CACBC30D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function y = mx + b</a:t>
            </a:r>
          </a:p>
          <a:p>
            <a:r>
              <a:rPr lang="en-US" dirty="0"/>
              <a:t>Slope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8517B-3357-4016-B5F7-4317AC7AD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72" y="3094382"/>
            <a:ext cx="3235655" cy="34889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9623FBD-A2C0-4916-9813-49EB24BD4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1564" y="2095389"/>
            <a:ext cx="3392556" cy="808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B03D7-7E12-4216-91B5-074E7BEBBA46}"/>
              </a:ext>
            </a:extLst>
          </p:cNvPr>
          <p:cNvSpPr txBox="1"/>
          <p:nvPr/>
        </p:nvSpPr>
        <p:spPr>
          <a:xfrm>
            <a:off x="354842" y="6474967"/>
            <a:ext cx="126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2751853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entire course website</a:t>
            </a:r>
          </a:p>
          <a:p>
            <a:r>
              <a:rPr lang="en-US" dirty="0"/>
              <a:t>Fill out poll for TA’s office hours</a:t>
            </a:r>
          </a:p>
          <a:p>
            <a:r>
              <a:rPr lang="en-US" dirty="0"/>
              <a:t>Do first reading</a:t>
            </a:r>
          </a:p>
          <a:p>
            <a:r>
              <a:rPr lang="en-US" b="1" dirty="0"/>
              <a:t>Go through NumPy tutorial, ask TA if 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863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2832" y="498157"/>
            <a:ext cx="7044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5350" algn="l"/>
                <a:tab pos="3613785" algn="l"/>
                <a:tab pos="4545965" algn="l"/>
              </a:tabLst>
            </a:pPr>
            <a:r>
              <a:rPr spc="-45" dirty="0"/>
              <a:t>Ways</a:t>
            </a:r>
            <a:r>
              <a:rPr spc="5" dirty="0"/>
              <a:t> </a:t>
            </a:r>
            <a:r>
              <a:rPr spc="-5" dirty="0"/>
              <a:t>to	</a:t>
            </a:r>
            <a:r>
              <a:rPr spc="-20" dirty="0"/>
              <a:t>Write	</a:t>
            </a:r>
            <a:r>
              <a:rPr spc="-5" dirty="0"/>
              <a:t>the	Derivative</a:t>
            </a:r>
          </a:p>
        </p:txBody>
      </p:sp>
      <p:sp>
        <p:nvSpPr>
          <p:cNvPr id="3" name="object 3"/>
          <p:cNvSpPr/>
          <p:nvPr/>
        </p:nvSpPr>
        <p:spPr>
          <a:xfrm>
            <a:off x="1418033" y="3938784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>
                <a:moveTo>
                  <a:pt x="0" y="0"/>
                </a:moveTo>
                <a:lnTo>
                  <a:pt x="298875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4014" y="3934231"/>
            <a:ext cx="27432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739" y="1557020"/>
            <a:ext cx="6132830" cy="174150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the function f(x),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write its 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lang="en-US" sz="8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(x)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3690620"/>
            <a:ext cx="1250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8309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150" b="0" i="1" u="none" strike="noStrike" kern="1200" cap="none" spc="-22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3150" b="0" i="1" u="none" strike="noStrike" kern="1200" cap="none" spc="375" normalizeH="0" baseline="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f(x)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0739" y="4541520"/>
            <a:ext cx="6725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x is commonly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written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dx.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7A6CA-E250-4A0A-B762-0BDD0323846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991" y="498157"/>
            <a:ext cx="5948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05529" algn="l"/>
              </a:tabLst>
            </a:pPr>
            <a:r>
              <a:rPr spc="-10" dirty="0"/>
              <a:t>Differentiation	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423660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following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common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  formulas: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943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29763" y="3824037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>
                <a:moveTo>
                  <a:pt x="0" y="0"/>
                </a:moveTo>
                <a:lnTo>
                  <a:pt x="43238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42052" y="3822642"/>
            <a:ext cx="38481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4593" y="3532989"/>
            <a:ext cx="114236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5605" algn="l"/>
              </a:tabLst>
              <a:defRPr/>
            </a:pPr>
            <a:r>
              <a:rPr kumimoji="0" sz="4350" b="0" i="1" u="none" strike="noStrike" kern="1200" cap="none" spc="30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00111" y="5957637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4016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1815" y="5956242"/>
            <a:ext cx="38163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2654" y="5666589"/>
            <a:ext cx="465518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9255" algn="l"/>
                <a:tab pos="279844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5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4EAEF-1788-45E2-8314-A3E05FBDA9E5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5096" y="498157"/>
            <a:ext cx="24796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8311" y="1976120"/>
            <a:ext cx="54546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3690620"/>
            <a:ext cx="673925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07670" marR="5080" lvl="0" indent="-395605" algn="l" defTabSz="914400" rtl="0" eaLnBrk="1" fontAlgn="auto" latinLnBrk="0" hangingPunct="1">
              <a:lnSpc>
                <a:spcPts val="33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sum 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derivatives.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5944" y="2985837"/>
            <a:ext cx="435609" cy="0"/>
          </a:xfrm>
          <a:custGeom>
            <a:avLst/>
            <a:gdLst/>
            <a:ahLst/>
            <a:cxnLst/>
            <a:rect l="l" t="t" r="r" b="b"/>
            <a:pathLst>
              <a:path w="435610">
                <a:moveTo>
                  <a:pt x="0" y="0"/>
                </a:moveTo>
                <a:lnTo>
                  <a:pt x="435103" y="0"/>
                </a:lnTo>
              </a:path>
            </a:pathLst>
          </a:custGeom>
          <a:ln w="15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8881" y="2984442"/>
            <a:ext cx="3860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1077" y="2694789"/>
            <a:ext cx="893444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145" algn="l"/>
              </a:tabLst>
              <a:defRPr/>
            </a:pPr>
            <a:r>
              <a:rPr kumimoji="0" sz="4350" b="0" i="1" u="none" strike="noStrike" kern="1200" cap="none" spc="2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7</a:t>
            </a:r>
            <a:r>
              <a:rPr kumimoji="0" sz="29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81177" y="5371850"/>
            <a:ext cx="351155" cy="0"/>
          </a:xfrm>
          <a:custGeom>
            <a:avLst/>
            <a:gdLst/>
            <a:ahLst/>
            <a:cxnLst/>
            <a:rect l="l" t="t" r="r" b="b"/>
            <a:pathLst>
              <a:path w="351155">
                <a:moveTo>
                  <a:pt x="0" y="0"/>
                </a:moveTo>
                <a:lnTo>
                  <a:pt x="350769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93696" y="5370455"/>
            <a:ext cx="2997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dt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6493" y="5080802"/>
            <a:ext cx="154686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060" algn="l"/>
              </a:tabLst>
              <a:defRPr/>
            </a:pPr>
            <a:r>
              <a:rPr kumimoji="0" sz="4350" b="0" i="1" u="none" strike="noStrike" kern="1200" cap="none" spc="52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4)</a:t>
            </a:r>
            <a:r>
              <a:rPr kumimoji="0" sz="29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E3825-FBAC-4FD7-AFC6-63305B8A5530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3255" y="498157"/>
            <a:ext cx="378332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60" dirty="0"/>
              <a:t> </a:t>
            </a:r>
            <a:r>
              <a:rPr spc="-5" dirty="0"/>
              <a:t>Formulas</a:t>
            </a:r>
          </a:p>
        </p:txBody>
      </p:sp>
      <p:sp>
        <p:nvSpPr>
          <p:cNvPr id="3" name="object 3"/>
          <p:cNvSpPr/>
          <p:nvPr/>
        </p:nvSpPr>
        <p:spPr>
          <a:xfrm>
            <a:off x="1732226" y="2586767"/>
            <a:ext cx="385445" cy="0"/>
          </a:xfrm>
          <a:custGeom>
            <a:avLst/>
            <a:gdLst/>
            <a:ahLst/>
            <a:cxnLst/>
            <a:rect l="l" t="t" r="r" b="b"/>
            <a:pathLst>
              <a:path w="385444">
                <a:moveTo>
                  <a:pt x="0" y="0"/>
                </a:moveTo>
                <a:lnTo>
                  <a:pt x="385273" y="0"/>
                </a:lnTo>
              </a:path>
            </a:pathLst>
          </a:custGeom>
          <a:ln w="137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2269" y="2584416"/>
            <a:ext cx="348615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5325" y="2319269"/>
            <a:ext cx="2254250" cy="4337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48615" algn="l"/>
              </a:tabLst>
              <a:defRPr/>
            </a:pPr>
            <a:r>
              <a:rPr kumimoji="0" sz="3975" b="0" i="1" u="none" strike="noStrike" kern="1200" cap="none" spc="22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16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650" b="0" i="1" u="none" strike="noStrike" kern="1200" cap="none" spc="-5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325" b="0" i="1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325" b="0" i="0" u="none" strike="noStrike" kern="1200" cap="none" spc="60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65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8311" y="3258820"/>
            <a:ext cx="3359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3943" y="4205787"/>
            <a:ext cx="426720" cy="0"/>
          </a:xfrm>
          <a:custGeom>
            <a:avLst/>
            <a:gdLst/>
            <a:ahLst/>
            <a:cxnLst/>
            <a:rect l="l" t="t" r="r" b="b"/>
            <a:pathLst>
              <a:path w="426719">
                <a:moveTo>
                  <a:pt x="0" y="0"/>
                </a:moveTo>
                <a:lnTo>
                  <a:pt x="426715" y="0"/>
                </a:lnTo>
              </a:path>
            </a:pathLst>
          </a:custGeom>
          <a:ln w="15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6433" y="4204373"/>
            <a:ext cx="382905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7347" y="3915211"/>
            <a:ext cx="1775460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1160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1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75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550" b="0" i="1" u="none" strike="noStrike" kern="1200" cap="none" spc="52" normalizeH="0" baseline="4248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48103" y="5957637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765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35721" y="5957637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0573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8311" y="4960620"/>
            <a:ext cx="3636010" cy="1467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34365" marR="579755" lvl="0" indent="80645" algn="l" defTabSz="914400" rtl="0" eaLnBrk="1" fontAlgn="auto" latinLnBrk="0" hangingPunct="1">
              <a:lnSpc>
                <a:spcPct val="6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5375" algn="l"/>
                <a:tab pos="2410460" algn="l"/>
              </a:tabLst>
              <a:defRPr/>
            </a:pPr>
            <a:r>
              <a:rPr kumimoji="0" sz="4350" b="0" i="1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37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4350" b="0" i="0" u="none" strike="noStrike" kern="1200" cap="none" spc="-165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 </a:t>
            </a:r>
            <a:r>
              <a:rPr kumimoji="0" sz="29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		</a:t>
            </a: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502A2-CEB6-49AC-A92F-6A2323ECAE9D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0911" y="498157"/>
            <a:ext cx="3907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More</a:t>
            </a:r>
            <a:r>
              <a:rPr spc="-95" dirty="0"/>
              <a:t> </a:t>
            </a:r>
            <a:r>
              <a:rPr dirty="0"/>
              <a:t>Examples</a:t>
            </a:r>
          </a:p>
        </p:txBody>
      </p:sp>
      <p:sp>
        <p:nvSpPr>
          <p:cNvPr id="3" name="object 3"/>
          <p:cNvSpPr/>
          <p:nvPr/>
        </p:nvSpPr>
        <p:spPr>
          <a:xfrm>
            <a:off x="1688234" y="2587605"/>
            <a:ext cx="360680" cy="0"/>
          </a:xfrm>
          <a:custGeom>
            <a:avLst/>
            <a:gdLst/>
            <a:ahLst/>
            <a:cxnLst/>
            <a:rect l="l" t="t" r="r" b="b"/>
            <a:pathLst>
              <a:path w="360680">
                <a:moveTo>
                  <a:pt x="0" y="0"/>
                </a:moveTo>
                <a:lnTo>
                  <a:pt x="360645" y="0"/>
                </a:lnTo>
              </a:path>
            </a:pathLst>
          </a:custGeom>
          <a:ln w="13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7771" y="2585272"/>
            <a:ext cx="332105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8224" y="2319634"/>
            <a:ext cx="1084580" cy="43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7820" algn="l"/>
              </a:tabLst>
              <a:defRPr/>
            </a:pPr>
            <a:r>
              <a:rPr kumimoji="0" sz="3975" b="0" i="1" u="none" strike="noStrike" kern="1200" cap="none" spc="37" normalizeH="0" baseline="3563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65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325" b="0" i="0" u="none" strike="noStrike" kern="1200" cap="none" spc="9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325" b="0" i="0" u="none" strike="noStrike" kern="1200" cap="none" spc="5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311" y="1557020"/>
            <a:ext cx="6562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94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constant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86486" y="4176908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>
                <a:moveTo>
                  <a:pt x="0" y="0"/>
                </a:moveTo>
                <a:lnTo>
                  <a:pt x="405315" y="0"/>
                </a:lnTo>
              </a:path>
            </a:pathLst>
          </a:custGeom>
          <a:ln w="149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8311" y="3227062"/>
            <a:ext cx="3636010" cy="218630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315" marR="0" lvl="0" indent="0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1885" algn="l"/>
              </a:tabLst>
              <a:defRPr/>
            </a:pPr>
            <a:r>
              <a:rPr kumimoji="0" sz="4350" b="0" i="1" u="none" strike="noStrike" kern="1200" cap="none" spc="60" normalizeH="0" baseline="105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1" u="none" strike="noStrike" kern="1200" cap="none" spc="12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17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 </a:t>
            </a:r>
            <a:r>
              <a:rPr kumimoji="0" sz="17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170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67" normalizeH="0" baseline="-249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4350" b="0" i="0" u="none" strike="noStrike" kern="1200" cap="none" spc="0" normalizeH="0" baseline="-2490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6731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dy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21945" marR="0" lvl="0" indent="-309245" algn="l" defTabSz="914400" rtl="0" eaLnBrk="1" fontAlgn="auto" latinLnBrk="0" hangingPunct="1">
              <a:lnSpc>
                <a:spcPct val="100000"/>
              </a:lnSpc>
              <a:spcBef>
                <a:spcPts val="267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1945" algn="l"/>
                <a:tab pos="32258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8019" y="5957637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370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488" y="5956242"/>
            <a:ext cx="36195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dx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6845" y="5666589"/>
            <a:ext cx="1805939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7020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3log(</a:t>
            </a:r>
            <a:r>
              <a:rPr kumimoji="0" sz="29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01577-8C11-466E-8CE3-291CB1E51CF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1319" y="498157"/>
            <a:ext cx="53066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81350" algn="l"/>
              </a:tabLst>
            </a:pPr>
            <a:r>
              <a:rPr dirty="0"/>
              <a:t>Product</a:t>
            </a:r>
            <a:r>
              <a:rPr spc="-5" dirty="0"/>
              <a:t> </a:t>
            </a:r>
            <a:r>
              <a:rPr dirty="0"/>
              <a:t>and	</a:t>
            </a:r>
            <a:r>
              <a:rPr spc="-5" dirty="0"/>
              <a:t>Quotient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6153785" cy="17221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 rule and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 commonly used in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differentiation.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Product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311" y="4541520"/>
            <a:ext cx="2476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829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Quotient</a:t>
            </a:r>
            <a:r>
              <a:rPr kumimoji="0" sz="2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2250" y="3824037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68" y="0"/>
                </a:lnTo>
              </a:path>
            </a:pathLst>
          </a:custGeom>
          <a:ln w="15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4692" y="3822642"/>
            <a:ext cx="37973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5452" y="3532989"/>
            <a:ext cx="598932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88620" algn="l"/>
                <a:tab pos="2729865" algn="l"/>
              </a:tabLst>
              <a:defRPr/>
            </a:pPr>
            <a:r>
              <a:rPr kumimoji="0" sz="4350" b="0" i="1" u="none" strike="noStrike" kern="1200" cap="none" spc="44" normalizeH="0" baseline="3544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9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00" b="0" i="0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8117" y="5592178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39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4805" y="5592178"/>
            <a:ext cx="748030" cy="0"/>
          </a:xfrm>
          <a:custGeom>
            <a:avLst/>
            <a:gdLst/>
            <a:ahLst/>
            <a:cxnLst/>
            <a:rect l="l" t="t" r="r" b="b"/>
            <a:pathLst>
              <a:path w="748030">
                <a:moveTo>
                  <a:pt x="0" y="0"/>
                </a:moveTo>
                <a:lnTo>
                  <a:pt x="747466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7636" y="5592178"/>
            <a:ext cx="3348990" cy="0"/>
          </a:xfrm>
          <a:custGeom>
            <a:avLst/>
            <a:gdLst/>
            <a:ahLst/>
            <a:cxnLst/>
            <a:rect l="l" t="t" r="r" b="b"/>
            <a:pathLst>
              <a:path w="3348990">
                <a:moveTo>
                  <a:pt x="0" y="0"/>
                </a:moveTo>
                <a:lnTo>
                  <a:pt x="3348757" y="0"/>
                </a:lnTo>
              </a:path>
            </a:pathLst>
          </a:custGeom>
          <a:ln w="15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2083" y="5579462"/>
            <a:ext cx="135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3363" y="5591504"/>
            <a:ext cx="97663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599" y="5068789"/>
            <a:ext cx="3316604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9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00" b="0" i="1" u="none" strike="noStrike" kern="1200" cap="none" spc="-4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0561" y="5591504"/>
            <a:ext cx="160528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 </a:t>
            </a:r>
            <a:r>
              <a:rPr kumimoji="0" lang="en-US" sz="4350" b="0" i="0" u="none" strike="noStrike" kern="1200" cap="none" spc="-1814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</a:t>
            </a:r>
            <a:r>
              <a:rPr kumimoji="0" lang="en-US" sz="4350" b="0" i="0" u="none" strike="noStrike" kern="1200" cap="none" spc="89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lang="en-US" sz="29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790" normalizeH="0" baseline="-1245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</a:t>
            </a:r>
            <a:endParaRPr kumimoji="0" sz="4350" b="0" i="0" u="none" strike="noStrike" kern="1200" cap="none" spc="0" normalizeH="0" baseline="-12452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0565" y="5068789"/>
            <a:ext cx="1525270" cy="469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540" algn="l"/>
                <a:tab pos="668655" algn="l"/>
              </a:tabLst>
              <a:defRPr/>
            </a:pPr>
            <a:r>
              <a:rPr kumimoji="0" sz="29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</a:t>
            </a:r>
            <a:r>
              <a:rPr kumimoji="0" sz="4350" b="0" i="0" u="none" strike="noStrike" kern="1200" cap="none" spc="-1814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350" b="0" i="0" u="none" strike="noStrike" kern="1200" cap="none" spc="-2422" normalizeH="0" baseline="19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</a:t>
            </a:r>
            <a:endParaRPr kumimoji="0" sz="4350" b="0" i="0" u="none" strike="noStrike" kern="1200" cap="none" spc="0" normalizeH="0" baseline="19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A7B29-D576-421C-A46A-30BF15BD1592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6B0B3D9-1052-4877-BE87-6CAD5B23F903}"/>
              </a:ext>
            </a:extLst>
          </p:cNvPr>
          <p:cNvSpPr txBox="1"/>
          <p:nvPr/>
        </p:nvSpPr>
        <p:spPr>
          <a:xfrm>
            <a:off x="2201625" y="5302351"/>
            <a:ext cx="1440815" cy="4610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>
                <a:tab pos="996950" algn="l"/>
              </a:tabLst>
              <a:defRPr/>
            </a:pP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</a:t>
            </a:r>
            <a:r>
              <a:rPr kumimoji="0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1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</a:t>
            </a:r>
            <a:r>
              <a:rPr lang="en-US" sz="2900" spc="-1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kumimoji="0" lang="en-US" sz="29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90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9572" y="498157"/>
            <a:ext cx="27895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Chain</a:t>
            </a:r>
            <a:r>
              <a:rPr spc="-90" dirty="0"/>
              <a:t> </a:t>
            </a:r>
            <a:r>
              <a:rPr spc="-5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557020"/>
            <a:ext cx="7537450" cy="2153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3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 rule allows you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combine any of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differentiation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rules we have already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covered.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05155" marR="578485" lvl="0" indent="-395605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78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First,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outside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derivative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inside.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1456" y="4583038"/>
            <a:ext cx="433070" cy="0"/>
          </a:xfrm>
          <a:custGeom>
            <a:avLst/>
            <a:gdLst/>
            <a:ahLst/>
            <a:cxnLst/>
            <a:rect l="l" t="t" r="r" b="b"/>
            <a:pathLst>
              <a:path w="433069">
                <a:moveTo>
                  <a:pt x="0" y="0"/>
                </a:moveTo>
                <a:lnTo>
                  <a:pt x="432502" y="0"/>
                </a:lnTo>
              </a:path>
            </a:pathLst>
          </a:custGeom>
          <a:ln w="15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04288" y="4581719"/>
            <a:ext cx="38671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6299" y="4053753"/>
            <a:ext cx="21653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5867" y="4290107"/>
            <a:ext cx="454279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4010" algn="l"/>
              </a:tabLst>
              <a:defRPr/>
            </a:pP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295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9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))*</a:t>
            </a:r>
            <a:r>
              <a:rPr kumimoji="0" sz="295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95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)*</a:t>
            </a:r>
            <a:r>
              <a:rPr kumimoji="0" sz="295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43794-B84C-4CF7-BD46-1CB712F89989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9678" y="498157"/>
            <a:ext cx="25101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Try</a:t>
            </a:r>
            <a:r>
              <a:rPr spc="-145" dirty="0"/>
              <a:t> </a:t>
            </a:r>
            <a:r>
              <a:rPr spc="-5" dirty="0"/>
              <a:t>These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9184" y="3372268"/>
            <a:ext cx="2033905" cy="4197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5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55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5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5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250" b="0" i="0" u="none" strike="noStrike" kern="1200" cap="none" spc="97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250" b="0" i="0" u="none" strike="noStrike" kern="1200" cap="none" spc="-5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55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9331" y="1708577"/>
            <a:ext cx="1885314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 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95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1" u="none" strike="noStrike" kern="1200" cap="none" spc="-5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9514" y="4972020"/>
            <a:ext cx="14585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95470" y="3621124"/>
            <a:ext cx="984250" cy="0"/>
          </a:xfrm>
          <a:custGeom>
            <a:avLst/>
            <a:gdLst/>
            <a:ahLst/>
            <a:cxnLst/>
            <a:rect l="l" t="t" r="r" b="b"/>
            <a:pathLst>
              <a:path w="984250">
                <a:moveTo>
                  <a:pt x="0" y="0"/>
                </a:moveTo>
                <a:lnTo>
                  <a:pt x="983653" y="0"/>
                </a:lnTo>
              </a:path>
            </a:pathLst>
          </a:custGeom>
          <a:ln w="13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0937" y="3619057"/>
            <a:ext cx="17399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0206" y="3151399"/>
            <a:ext cx="979169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82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0887" y="3359613"/>
            <a:ext cx="850900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00" b="0" i="1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13509" y="4881533"/>
            <a:ext cx="22720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20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0292" y="1691748"/>
            <a:ext cx="1635760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265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4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15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9B204-CB9A-46B1-B507-D3879D81CA74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2451" y="498157"/>
            <a:ext cx="23247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Solutions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68169" y="3376380"/>
            <a:ext cx="2032000" cy="410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5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500" b="0" i="0" u="none" strike="noStrike" kern="1200" cap="none" spc="-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5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5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5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12</a:t>
            </a:r>
            <a:r>
              <a:rPr kumimoji="0" sz="25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175" b="0" i="0" u="none" strike="noStrike" kern="1200" cap="none" spc="135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175" b="0" i="0" u="none" strike="noStrike" kern="1200" cap="none" spc="-7" normalizeH="0" baseline="440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25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4503" y="1708577"/>
            <a:ext cx="1298575" cy="48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295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950" b="0" i="1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95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95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950" b="0" i="0" u="none" strike="noStrike" kern="1200" cap="none" spc="-4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9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7829" y="4972026"/>
            <a:ext cx="1743075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 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3000" b="0" i="1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0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r>
              <a:rPr kumimoji="0" sz="2625" b="0" i="1" u="none" strike="noStrike" kern="1200" cap="none" spc="5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endParaRPr kumimoji="0" sz="2625" b="0" i="0" u="none" strike="noStrike" kern="1200" cap="none" spc="0" normalizeH="0" baseline="42857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99464" y="3410018"/>
            <a:ext cx="1431925" cy="0"/>
          </a:xfrm>
          <a:custGeom>
            <a:avLst/>
            <a:gdLst/>
            <a:ahLst/>
            <a:cxnLst/>
            <a:rect l="l" t="t" r="r" b="b"/>
            <a:pathLst>
              <a:path w="1431925">
                <a:moveTo>
                  <a:pt x="0" y="0"/>
                </a:moveTo>
                <a:lnTo>
                  <a:pt x="1431484" y="0"/>
                </a:lnTo>
              </a:path>
            </a:pathLst>
          </a:custGeom>
          <a:ln w="13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6725" y="3259857"/>
            <a:ext cx="28765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00" b="0" i="1" u="none" strike="noStrike" kern="1200" cap="none" spc="217" normalizeH="0" baseline="-245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1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8833" y="2941111"/>
            <a:ext cx="142176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2600" b="0" i="0" u="none" strike="noStrike" kern="1200" cap="none" spc="-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log(</a:t>
            </a:r>
            <a:r>
              <a:rPr kumimoji="0" sz="26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250" b="0" i="0" u="none" strike="noStrike" kern="1200" cap="none" spc="60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250" b="0" i="0" u="none" strike="noStrike" kern="1200" cap="none" spc="-345" normalizeH="0" baseline="425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98767" y="3149621"/>
            <a:ext cx="93726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1678" y="4881539"/>
            <a:ext cx="3621404" cy="48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3000" b="0" i="1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3(</a:t>
            </a:r>
            <a:r>
              <a:rPr kumimoji="0" sz="30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44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67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1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30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25" b="0" i="0" u="none" strike="noStrike" kern="1200" cap="none" spc="13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625" b="0" i="0" u="none" strike="noStrike" kern="1200" cap="none" spc="-405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000" b="0" i="1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625" b="0" i="1" u="none" strike="noStrike" kern="1200" cap="none" spc="11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</a:t>
            </a:r>
            <a:r>
              <a:rPr kumimoji="0" sz="2625" b="0" i="1" u="none" strike="noStrike" kern="1200" cap="none" spc="82" normalizeH="0" baseline="4285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</a:t>
            </a:r>
            <a:r>
              <a:rPr kumimoji="0" sz="3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1)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2735" y="1691743"/>
            <a:ext cx="80327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 marR="0" lvl="0" indent="-240029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Symbol"/>
              <a:buChar char=""/>
              <a:tabLst>
                <a:tab pos="253365" algn="l"/>
              </a:tabLst>
              <a:defRPr/>
            </a:pPr>
            <a:r>
              <a:rPr kumimoji="0" sz="26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r>
              <a:rPr kumimoji="0" sz="265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325" b="0" i="0" u="none" strike="noStrike" kern="1200" cap="none" spc="2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359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3896" y="1691743"/>
            <a:ext cx="16910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50" b="0" i="1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65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'(</a:t>
            </a:r>
            <a:r>
              <a:rPr kumimoji="0" sz="2650" b="0" i="0" u="none" strike="noStrike" kern="1200" cap="none" spc="-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sz="265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65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265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5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</a:t>
            </a:r>
            <a:r>
              <a:rPr kumimoji="0" sz="2650" b="0" i="1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</a:t>
            </a:r>
            <a:r>
              <a:rPr kumimoji="0" sz="2325" b="0" i="0" u="none" strike="noStrike" kern="1200" cap="none" spc="82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325" b="0" i="0" u="none" strike="noStrike" kern="1200" cap="none" spc="-27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1" u="none" strike="noStrike" kern="1200" cap="none" spc="-7" normalizeH="0" baseline="4301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2325" b="0" i="0" u="none" strike="noStrike" kern="1200" cap="none" spc="0" normalizeH="0" baseline="4301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4E233-DB7B-4703-B042-42542DB52CE7}"/>
              </a:ext>
            </a:extLst>
          </p:cNvPr>
          <p:cNvSpPr txBox="1"/>
          <p:nvPr/>
        </p:nvSpPr>
        <p:spPr>
          <a:xfrm>
            <a:off x="354842" y="6474967"/>
            <a:ext cx="196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A&amp;M Dept of Statistics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Blitz introductions</a:t>
            </a:r>
          </a:p>
          <a:p>
            <a:r>
              <a:rPr lang="en-US" dirty="0"/>
              <a:t>What is deep learning </a:t>
            </a:r>
          </a:p>
          <a:p>
            <a:pPr lvl="1"/>
            <a:r>
              <a:rPr lang="en-US" dirty="0"/>
              <a:t>Example problems and challenges</a:t>
            </a:r>
          </a:p>
          <a:p>
            <a:r>
              <a:rPr lang="en-US" dirty="0"/>
              <a:t>Machine learning overview</a:t>
            </a:r>
          </a:p>
          <a:p>
            <a:pPr lvl="1"/>
            <a:r>
              <a:rPr lang="en-US" dirty="0"/>
              <a:t>ML framework</a:t>
            </a:r>
          </a:p>
          <a:p>
            <a:pPr lvl="1"/>
            <a:r>
              <a:rPr lang="en-US" dirty="0"/>
              <a:t>Linear classifiers</a:t>
            </a:r>
          </a:p>
          <a:p>
            <a:pPr lvl="1"/>
            <a:r>
              <a:rPr lang="en-US" dirty="0"/>
              <a:t>Elements of a ML algorithm</a:t>
            </a:r>
          </a:p>
          <a:p>
            <a:pPr lvl="1"/>
            <a:r>
              <a:rPr lang="en-US" dirty="0"/>
              <a:t>Evaluation and generalization</a:t>
            </a:r>
          </a:p>
          <a:p>
            <a:r>
              <a:rPr lang="en-US" dirty="0"/>
              <a:t>Review: Linear algebra and calculus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2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Blitz introductions (</a:t>
            </a:r>
            <a:r>
              <a:rPr lang="en-US"/>
              <a:t>10 sec)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name?</a:t>
            </a:r>
          </a:p>
          <a:p>
            <a:r>
              <a:rPr lang="en-US" dirty="0"/>
              <a:t>What one thing outside of school are you passionate about?</a:t>
            </a:r>
          </a:p>
          <a:p>
            <a:r>
              <a:rPr lang="en-US" dirty="0"/>
              <a:t>Have you taken an artificial intelligence class before? Which one(s)?</a:t>
            </a:r>
          </a:p>
          <a:p>
            <a:r>
              <a:rPr lang="en-US" dirty="0"/>
              <a:t>What do you hope to get out of this class?</a:t>
            </a:r>
          </a:p>
          <a:p>
            <a:endParaRPr lang="en-US" dirty="0"/>
          </a:p>
          <a:p>
            <a:r>
              <a:rPr lang="en-US" b="1" dirty="0"/>
              <a:t>When you speak, always say your name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deep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approach to finding patterns and relationships in data</a:t>
            </a:r>
          </a:p>
          <a:p>
            <a:r>
              <a:rPr lang="en-US" dirty="0"/>
              <a:t>Finding the right representations of the data, that enable correct automatic performance of a given task</a:t>
            </a:r>
          </a:p>
          <a:p>
            <a:r>
              <a:rPr lang="en-US" dirty="0"/>
              <a:t>Examples: Learn to predict the category (label) of an image, learn to translate between languages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Face recognition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E39C844-71FB-49B7-BDB7-3AA6997E3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95492"/>
            <a:ext cx="7315200" cy="4113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9D30A-DF87-4DB9-9A1B-6512D570FD5A}"/>
              </a:ext>
            </a:extLst>
          </p:cNvPr>
          <p:cNvSpPr txBox="1"/>
          <p:nvPr/>
        </p:nvSpPr>
        <p:spPr>
          <a:xfrm>
            <a:off x="0" y="6598344"/>
            <a:ext cx="513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https://towardsdatascience.com/an-intro-to-deep-learning-for-face-recognition-aa8dfbbc51fb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668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Instructor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49" y="1715180"/>
            <a:ext cx="2153475" cy="1211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44" y="1715181"/>
            <a:ext cx="1674735" cy="1212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4" y="1715180"/>
            <a:ext cx="2606904" cy="1212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0248" y="1966743"/>
            <a:ext cx="166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Born 1985 in </a:t>
            </a:r>
          </a:p>
          <a:p>
            <a:r>
              <a:rPr lang="en-US" sz="2000" dirty="0">
                <a:solidFill>
                  <a:prstClr val="black"/>
                </a:solidFill>
              </a:rPr>
              <a:t>Sofia, Bulgaria</a:t>
            </a:r>
          </a:p>
        </p:txBody>
      </p:sp>
      <p:pic>
        <p:nvPicPr>
          <p:cNvPr id="3074" name="Picture 2" descr="Image result for bulgaria on map of 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14" y="285378"/>
            <a:ext cx="1513993" cy="11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69" y="3313062"/>
            <a:ext cx="1659800" cy="1106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6" y="3313062"/>
            <a:ext cx="2581911" cy="1106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3313062"/>
            <a:ext cx="1656487" cy="1106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9366" y="3204608"/>
            <a:ext cx="2445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BA in 2008 at</a:t>
            </a:r>
          </a:p>
          <a:p>
            <a:r>
              <a:rPr lang="en-US" sz="2000" dirty="0">
                <a:solidFill>
                  <a:prstClr val="black"/>
                </a:solidFill>
              </a:rPr>
              <a:t>Pomona College, CA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Science &amp; </a:t>
            </a:r>
          </a:p>
          <a:p>
            <a:r>
              <a:rPr lang="en-US" sz="2000" dirty="0">
                <a:solidFill>
                  <a:prstClr val="black"/>
                </a:solidFill>
              </a:rPr>
              <a:t>Media Studies)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74" y="4871016"/>
            <a:ext cx="2074892" cy="1382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49" y="4871016"/>
            <a:ext cx="2048351" cy="13702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5" y="4871017"/>
            <a:ext cx="2384266" cy="13820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69541" y="4894413"/>
            <a:ext cx="20814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Got PhD in 2014</a:t>
            </a:r>
          </a:p>
          <a:p>
            <a:r>
              <a:rPr lang="en-US" sz="2000" dirty="0">
                <a:solidFill>
                  <a:prstClr val="black"/>
                </a:solidFill>
              </a:rPr>
              <a:t>at University of </a:t>
            </a:r>
          </a:p>
          <a:p>
            <a:r>
              <a:rPr lang="en-US" sz="2000" dirty="0">
                <a:solidFill>
                  <a:prstClr val="black"/>
                </a:solidFill>
              </a:rPr>
              <a:t>Texas at Austin</a:t>
            </a:r>
          </a:p>
          <a:p>
            <a:r>
              <a:rPr lang="en-US" sz="2000" dirty="0">
                <a:solidFill>
                  <a:prstClr val="black"/>
                </a:solidFill>
              </a:rPr>
              <a:t>(Computer Vision)</a:t>
            </a:r>
          </a:p>
        </p:txBody>
      </p:sp>
    </p:spTree>
    <p:extLst>
      <p:ext uri="{BB962C8B-B14F-4D97-AF65-F5344CB8AC3E}">
        <p14:creationId xmlns:p14="http://schemas.microsoft.com/office/powerpoint/2010/main" val="2752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A7BEC-2A60-476A-9E81-38DC82F5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8301" r="24510" b="29346"/>
          <a:stretch/>
        </p:blipFill>
        <p:spPr>
          <a:xfrm>
            <a:off x="457200" y="2087225"/>
            <a:ext cx="3052980" cy="2853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C66D2-1CF8-43D4-97DD-B7A874BE6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2" t="24327" r="4215" b="23246"/>
          <a:stretch/>
        </p:blipFill>
        <p:spPr>
          <a:xfrm>
            <a:off x="3648635" y="2949341"/>
            <a:ext cx="5495365" cy="3532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BB8D24-7352-489E-95CB-4AAB3D451000}"/>
              </a:ext>
            </a:extLst>
          </p:cNvPr>
          <p:cNvSpPr/>
          <p:nvPr/>
        </p:nvSpPr>
        <p:spPr>
          <a:xfrm>
            <a:off x="0" y="6150114"/>
            <a:ext cx="7288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http://openaccess.thecvf.com/content_CVPR_2019/papers/Guo_MSCap_Multi-Style_Image_Captioning_With_Unpaired_Stylized_Text_CVPR_2019_paper.pdf</a:t>
            </a:r>
            <a:r>
              <a:rPr lang="en-US" sz="1000" dirty="0"/>
              <a:t> </a:t>
            </a:r>
          </a:p>
          <a:p>
            <a:r>
              <a:rPr lang="en-US" sz="1000" dirty="0">
                <a:hlinkClick r:id="rId5"/>
              </a:rPr>
              <a:t>http://openaccess.thecvf.com/content_CVPR_2019/papers/Kim_Dense_Relational_Captioning_Triple-Stream_Networks_for_Relationship-Based_Captioning_CVPR_2019_paper.pdf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984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generation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A15CA9-0312-466E-9BAE-06A767FDD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66973"/>
            <a:ext cx="7886700" cy="3559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809AB-2275-42C9-BD49-AC1EBA26E7E4}"/>
              </a:ext>
            </a:extLst>
          </p:cNvPr>
          <p:cNvSpPr txBox="1"/>
          <p:nvPr/>
        </p:nvSpPr>
        <p:spPr>
          <a:xfrm>
            <a:off x="0" y="6611779"/>
            <a:ext cx="6527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Choi et al., “</a:t>
            </a:r>
            <a:r>
              <a:rPr lang="en-US" sz="1000" dirty="0" err="1">
                <a:hlinkClick r:id="rId3"/>
              </a:rPr>
              <a:t>StarGAN</a:t>
            </a:r>
            <a:r>
              <a:rPr lang="en-US" sz="1000" dirty="0">
                <a:hlinkClick r:id="rId3"/>
              </a:rPr>
              <a:t>: Unified Generative Adversarial Networks for Multi-Domain Image-to-Image Translation</a:t>
            </a:r>
            <a:r>
              <a:rPr lang="en-US" sz="1000" dirty="0"/>
              <a:t>”, CVPR 2018</a:t>
            </a:r>
          </a:p>
        </p:txBody>
      </p:sp>
    </p:spTree>
    <p:extLst>
      <p:ext uri="{BB962C8B-B14F-4D97-AF65-F5344CB8AC3E}">
        <p14:creationId xmlns:p14="http://schemas.microsoft.com/office/powerpoint/2010/main" val="2675637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5EEF4-0610-4724-B083-9171F2677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" t="17843" r="33039" b="8780"/>
          <a:stretch/>
        </p:blipFill>
        <p:spPr>
          <a:xfrm>
            <a:off x="1694329" y="2352022"/>
            <a:ext cx="5755342" cy="37741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56795-C268-4BB5-8A17-25AB658760E8}"/>
              </a:ext>
            </a:extLst>
          </p:cNvPr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https://www.youtube.com/watch?v=-QvIX3cY4lc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60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47262-9FA2-4092-8D24-88FBE82D2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7685"/>
          <a:stretch/>
        </p:blipFill>
        <p:spPr>
          <a:xfrm>
            <a:off x="965200" y="3385547"/>
            <a:ext cx="7213600" cy="1361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C6A77-BABF-478E-9D3F-46A7B327FAD7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9223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77022-CB73-46E4-9474-37D2416C63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714" y="2371185"/>
            <a:ext cx="5802573" cy="386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FBE22-9006-4475-84D1-52589AAA0728}"/>
              </a:ext>
            </a:extLst>
          </p:cNvPr>
          <p:cNvSpPr txBox="1"/>
          <p:nvPr/>
        </p:nvSpPr>
        <p:spPr>
          <a:xfrm>
            <a:off x="0" y="661177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 credit: Carlos </a:t>
            </a:r>
            <a:r>
              <a:rPr lang="en-US" sz="1000" dirty="0" err="1"/>
              <a:t>Guestrin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1467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generation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28D1F02-9110-4B73-B837-5D04FDCA8A9E}"/>
              </a:ext>
            </a:extLst>
          </p:cNvPr>
          <p:cNvSpPr/>
          <p:nvPr/>
        </p:nvSpPr>
        <p:spPr>
          <a:xfrm>
            <a:off x="535898" y="2184113"/>
            <a:ext cx="4005116" cy="437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93B6D13-B2A9-48D8-AC57-C523D011D563}"/>
              </a:ext>
            </a:extLst>
          </p:cNvPr>
          <p:cNvSpPr/>
          <p:nvPr/>
        </p:nvSpPr>
        <p:spPr>
          <a:xfrm>
            <a:off x="4608316" y="2184113"/>
            <a:ext cx="4144741" cy="3440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1208C-5816-4B10-AC26-223177EEEA37}"/>
              </a:ext>
            </a:extLst>
          </p:cNvPr>
          <p:cNvSpPr txBox="1"/>
          <p:nvPr/>
        </p:nvSpPr>
        <p:spPr>
          <a:xfrm>
            <a:off x="0" y="6607896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Andrej </a:t>
            </a:r>
            <a:r>
              <a:rPr lang="en-US" sz="1000" dirty="0" err="1"/>
              <a:t>Karpathy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162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Fake news generation and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4D5C0-0CA4-41C1-BA82-2566ADFE1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8781" r="10588" b="10047"/>
          <a:stretch/>
        </p:blipFill>
        <p:spPr>
          <a:xfrm>
            <a:off x="457200" y="2232215"/>
            <a:ext cx="7261414" cy="4175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777849-BBFE-4651-80F8-4DAB510D70B7}"/>
              </a:ext>
            </a:extLst>
          </p:cNvPr>
          <p:cNvSpPr/>
          <p:nvPr/>
        </p:nvSpPr>
        <p:spPr>
          <a:xfrm>
            <a:off x="0" y="6611779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3"/>
              </a:rPr>
              <a:t>https://grover.allenai.org/detect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591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23CE-A948-E9EE-7CA3-1EE7A49D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B9003-FD58-115E-EFF2-E9073D373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9EBDF-E632-217A-50A3-4CC6CA70D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8" t="14445" r="31515" b="5152"/>
          <a:stretch/>
        </p:blipFill>
        <p:spPr>
          <a:xfrm>
            <a:off x="2004291" y="1417638"/>
            <a:ext cx="6308436" cy="50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6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A7C84-224F-45DF-890D-F999AB448C9D}"/>
              </a:ext>
            </a:extLst>
          </p:cNvPr>
          <p:cNvSpPr txBox="1"/>
          <p:nvPr/>
        </p:nvSpPr>
        <p:spPr>
          <a:xfrm>
            <a:off x="0" y="6604084"/>
            <a:ext cx="35060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Agrawal et al., “</a:t>
            </a:r>
            <a:r>
              <a:rPr lang="en-US" sz="1050" dirty="0">
                <a:hlinkClick r:id="rId2"/>
              </a:rPr>
              <a:t>VQA: Visual Question Answering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ICCV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3BF1-69FD-444B-8294-9694312E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159" y="2377528"/>
            <a:ext cx="4993682" cy="39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3F22A-A2CC-4D14-9CE3-D3DD13CA2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3" t="13167" r="24597" b="7752"/>
          <a:stretch/>
        </p:blipFill>
        <p:spPr>
          <a:xfrm>
            <a:off x="768199" y="0"/>
            <a:ext cx="7607602" cy="6557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6030D-8AE8-476B-9EF3-3FB041039EDD}"/>
              </a:ext>
            </a:extLst>
          </p:cNvPr>
          <p:cNvSpPr txBox="1"/>
          <p:nvPr/>
        </p:nvSpPr>
        <p:spPr>
          <a:xfrm>
            <a:off x="0" y="6581001"/>
            <a:ext cx="2332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https://visualcommonsense.com/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89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7176" cy="4953000"/>
          </a:xfrm>
        </p:spPr>
        <p:txBody>
          <a:bodyPr>
            <a:noAutofit/>
          </a:bodyPr>
          <a:lstStyle/>
          <a:p>
            <a:r>
              <a:rPr lang="en-US" sz="2200" b="1" dirty="0"/>
              <a:t>Course website: </a:t>
            </a:r>
            <a:r>
              <a:rPr lang="en-US" sz="2200" dirty="0">
                <a:hlinkClick r:id="rId3"/>
              </a:rPr>
              <a:t>https://people.cs.pitt.edu/~kovashka/cs1678_sp24</a:t>
            </a:r>
            <a:r>
              <a:rPr lang="en-US" sz="2200" dirty="0"/>
              <a:t>    </a:t>
            </a:r>
          </a:p>
          <a:p>
            <a:r>
              <a:rPr lang="en-US" sz="2200" b="1" dirty="0"/>
              <a:t>Instructor</a:t>
            </a:r>
            <a:r>
              <a:rPr lang="en-US" sz="2200" dirty="0"/>
              <a:t>: Adriana Kovashka (</a:t>
            </a:r>
            <a:r>
              <a:rPr lang="en-US" sz="2200" dirty="0">
                <a:hlinkClick r:id="rId4"/>
              </a:rPr>
              <a:t>kovashka@cs.pitt.edu</a:t>
            </a:r>
            <a:r>
              <a:rPr lang="en-US" sz="2200" dirty="0"/>
              <a:t> )</a:t>
            </a:r>
          </a:p>
          <a:p>
            <a:pPr lvl="1">
              <a:buNone/>
            </a:pP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u="sng" dirty="0"/>
              <a:t>Use "CS1678" at the beginning of your Subject </a:t>
            </a:r>
          </a:p>
          <a:p>
            <a:r>
              <a:rPr lang="en-US" sz="2200" b="1" dirty="0"/>
              <a:t>Office</a:t>
            </a:r>
            <a:r>
              <a:rPr lang="en-US" sz="2200" dirty="0"/>
              <a:t>: 5325 </a:t>
            </a:r>
            <a:r>
              <a:rPr lang="en-US" sz="2200" dirty="0" err="1"/>
              <a:t>Sennott</a:t>
            </a:r>
            <a:r>
              <a:rPr lang="en-US" sz="2200" dirty="0"/>
              <a:t> Square</a:t>
            </a:r>
          </a:p>
          <a:p>
            <a:r>
              <a:rPr lang="en-US" sz="2200" b="1" dirty="0"/>
              <a:t>Class:</a:t>
            </a:r>
            <a:r>
              <a:rPr lang="en-US" sz="2200" dirty="0"/>
              <a:t> Mon/Wed, 9:30am-10:45am</a:t>
            </a:r>
          </a:p>
          <a:p>
            <a:r>
              <a:rPr lang="en-US" sz="2200" b="1" dirty="0"/>
              <a:t>Office hours</a:t>
            </a:r>
            <a:r>
              <a:rPr lang="en-US" sz="2200" dirty="0"/>
              <a:t>: Mon/Wed, 11am-12:30pm</a:t>
            </a:r>
          </a:p>
          <a:p>
            <a:r>
              <a:rPr lang="en-US" sz="2200" b="1" dirty="0"/>
              <a:t>TA: </a:t>
            </a:r>
            <a:r>
              <a:rPr lang="en-US" sz="2200" dirty="0" err="1"/>
              <a:t>Cagri</a:t>
            </a:r>
            <a:r>
              <a:rPr lang="en-US" sz="2200" dirty="0"/>
              <a:t> </a:t>
            </a:r>
            <a:r>
              <a:rPr lang="en-US" sz="2200" dirty="0" err="1"/>
              <a:t>Gungor</a:t>
            </a:r>
            <a:r>
              <a:rPr lang="en-US" sz="2200" dirty="0"/>
              <a:t> (</a:t>
            </a:r>
            <a:r>
              <a:rPr lang="en-US" sz="2200" dirty="0">
                <a:hlinkClick r:id="rId5"/>
              </a:rPr>
              <a:t>cagri.gungor@pitt.edu</a:t>
            </a:r>
            <a:r>
              <a:rPr lang="en-US" sz="2200" dirty="0"/>
              <a:t>) </a:t>
            </a:r>
          </a:p>
          <a:p>
            <a:r>
              <a:rPr lang="en-US" sz="2200" b="1" dirty="0"/>
              <a:t>TA’s office: </a:t>
            </a:r>
            <a:r>
              <a:rPr lang="en-US" sz="2200" dirty="0"/>
              <a:t>5501 </a:t>
            </a:r>
            <a:r>
              <a:rPr lang="en-US" sz="2200" dirty="0" err="1"/>
              <a:t>Sennott</a:t>
            </a:r>
            <a:r>
              <a:rPr lang="en-US" sz="2200" dirty="0"/>
              <a:t> Square</a:t>
            </a:r>
          </a:p>
          <a:p>
            <a:r>
              <a:rPr lang="en-US" sz="2200" b="1" dirty="0"/>
              <a:t>TA’s office hours: </a:t>
            </a:r>
            <a:r>
              <a:rPr lang="en-US" sz="2200" dirty="0"/>
              <a:t>TBD (Do Doodle by end of Jan. 12: </a:t>
            </a:r>
            <a:r>
              <a:rPr lang="en-US" sz="2200" dirty="0">
                <a:hlinkClick r:id="rId6"/>
              </a:rPr>
              <a:t>https://www.when2meet.com/?22476313-7WWAU</a:t>
            </a:r>
            <a:r>
              <a:rPr lang="en-US" sz="2200" dirty="0"/>
              <a:t>)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39407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Robotic pets</a:t>
            </a:r>
          </a:p>
        </p:txBody>
      </p:sp>
      <p:pic>
        <p:nvPicPr>
          <p:cNvPr id="5" name="Picture 4" descr="A picture containing outdoor, road, grass, building&#10;&#10;Description automatically generated">
            <a:extLst>
              <a:ext uri="{FF2B5EF4-FFF2-40B4-BE49-F238E27FC236}">
                <a16:creationId xmlns:a16="http://schemas.microsoft.com/office/drawing/2014/main" id="{89928B36-1F1F-442F-9709-2543620F1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6" y="2499472"/>
            <a:ext cx="6059147" cy="340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E6B6C1-7B9C-4923-A03B-FC54EFAB230D}"/>
              </a:ext>
            </a:extLst>
          </p:cNvPr>
          <p:cNvSpPr/>
          <p:nvPr/>
        </p:nvSpPr>
        <p:spPr>
          <a:xfrm>
            <a:off x="0" y="658336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https://www.youtube.com/watch?v=wE3fmFTtP9g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2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D248-B9EB-44A3-AE70-3018E49F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FC06-25C6-4F8B-A525-29C6933C7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Artificial general intelligence?</a:t>
            </a:r>
          </a:p>
        </p:txBody>
      </p:sp>
      <p:pic>
        <p:nvPicPr>
          <p:cNvPr id="5" name="Picture 4" descr="A picture containing man, wearing, white, black&#10;&#10;Description automatically generated">
            <a:extLst>
              <a:ext uri="{FF2B5EF4-FFF2-40B4-BE49-F238E27FC236}">
                <a16:creationId xmlns:a16="http://schemas.microsoft.com/office/drawing/2014/main" id="{851D8C43-60B5-48D9-91B9-7E31A6F71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98" y="2489395"/>
            <a:ext cx="5085603" cy="35371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B83D51-4385-45C7-8C9E-425DA10FC323}"/>
              </a:ext>
            </a:extLst>
          </p:cNvPr>
          <p:cNvSpPr/>
          <p:nvPr/>
        </p:nvSpPr>
        <p:spPr>
          <a:xfrm>
            <a:off x="0" y="6611779"/>
            <a:ext cx="5468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https://www.dailymail.co.uk/sciencetech/article-5287647/Humans-robot-second-self.html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153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deep learning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these tasks challenging?</a:t>
            </a:r>
          </a:p>
          <a:p>
            <a:r>
              <a:rPr lang="en-US" dirty="0"/>
              <a:t>What are some problems from everyday life that can be helped by deep learning?</a:t>
            </a:r>
          </a:p>
          <a:p>
            <a:r>
              <a:rPr lang="en-US" dirty="0"/>
              <a:t>What are some ethical concerns about using deep learning?</a:t>
            </a:r>
          </a:p>
        </p:txBody>
      </p:sp>
    </p:spTree>
    <p:extLst>
      <p:ext uri="{BB962C8B-B14F-4D97-AF65-F5344CB8AC3E}">
        <p14:creationId xmlns:p14="http://schemas.microsoft.com/office/powerpoint/2010/main" val="15830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Klingon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Mlingon</a:t>
            </a:r>
            <a:r>
              <a:rPr lang="en-US" dirty="0"/>
              <a:t>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Klingon: </a:t>
            </a:r>
            <a:r>
              <a:rPr lang="en-US" dirty="0" err="1"/>
              <a:t>klix</a:t>
            </a:r>
            <a:r>
              <a:rPr lang="en-US" dirty="0"/>
              <a:t>, </a:t>
            </a:r>
            <a:r>
              <a:rPr lang="en-US" dirty="0" err="1"/>
              <a:t>kour</a:t>
            </a:r>
            <a:r>
              <a:rPr lang="en-US" dirty="0"/>
              <a:t>, </a:t>
            </a:r>
            <a:r>
              <a:rPr lang="en-US" dirty="0" err="1"/>
              <a:t>koop</a:t>
            </a:r>
            <a:endParaRPr lang="en-US" dirty="0"/>
          </a:p>
          <a:p>
            <a:pPr lvl="1"/>
            <a:r>
              <a:rPr lang="en-US" dirty="0" err="1"/>
              <a:t>Mlingon</a:t>
            </a:r>
            <a:r>
              <a:rPr lang="en-US" dirty="0"/>
              <a:t>: moo, </a:t>
            </a:r>
            <a:r>
              <a:rPr lang="en-US" dirty="0" err="1"/>
              <a:t>maa</a:t>
            </a:r>
            <a:r>
              <a:rPr lang="en-US" dirty="0"/>
              <a:t>, </a:t>
            </a:r>
            <a:r>
              <a:rPr lang="en-US" dirty="0" err="1"/>
              <a:t>mou</a:t>
            </a:r>
            <a:endParaRPr lang="en-US" dirty="0"/>
          </a:p>
          <a:p>
            <a:endParaRPr lang="en-US" dirty="0"/>
          </a:p>
          <a:p>
            <a:r>
              <a:rPr lang="en-US" dirty="0"/>
              <a:t>Testing Data: </a:t>
            </a:r>
            <a:r>
              <a:rPr lang="en-US" dirty="0" err="1"/>
              <a:t>kap</a:t>
            </a:r>
            <a:endParaRPr lang="en-US" dirty="0"/>
          </a:p>
          <a:p>
            <a:endParaRPr lang="en-US" dirty="0"/>
          </a:p>
          <a:p>
            <a:r>
              <a:rPr lang="en-US" dirty="0"/>
              <a:t>Which language? 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419181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1364349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932487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“I saw her duck with a telescope…”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596390"/>
            <a:ext cx="3114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r>
              <a:rPr lang="en-US" sz="1100" dirty="0">
                <a:solidFill>
                  <a:prstClr val="black"/>
                </a:solidFill>
              </a:rPr>
              <a:t>, figure credit: Liang Huang</a:t>
            </a:r>
          </a:p>
        </p:txBody>
      </p:sp>
    </p:spTree>
    <p:extLst>
      <p:ext uri="{BB962C8B-B14F-4D97-AF65-F5344CB8AC3E}">
        <p14:creationId xmlns:p14="http://schemas.microsoft.com/office/powerpoint/2010/main" val="2999375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/>
              <a:t>What humans see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en-US" kern="1200" dirty="0"/>
              <a:t>What </a:t>
            </a:r>
            <a:r>
              <a:rPr lang="en-US" dirty="0"/>
              <a:t>computers see</a:t>
            </a:r>
            <a:endParaRPr lang="en-US" kern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8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654" y="1420159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6596390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Slide credit: Larry </a:t>
            </a:r>
            <a:r>
              <a:rPr lang="en-US" sz="1100" dirty="0" err="1">
                <a:solidFill>
                  <a:prstClr val="black"/>
                </a:solidFill>
              </a:rPr>
              <a:t>Zitnick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develop intuitions for machine learning techniques and challenges, in the context of deep neural networks</a:t>
            </a:r>
          </a:p>
          <a:p>
            <a:r>
              <a:rPr lang="en-US" dirty="0"/>
              <a:t>To learn the basic techniques, including the math behind basic neural network operations</a:t>
            </a:r>
          </a:p>
          <a:p>
            <a:r>
              <a:rPr lang="en-US" dirty="0"/>
              <a:t>To become familiar with advances/specialized neural frameworks (e.g. convolutional/recurrent/transformer)</a:t>
            </a:r>
          </a:p>
          <a:p>
            <a:r>
              <a:rPr lang="en-US" dirty="0"/>
              <a:t>To understand advantages/disadvantages of methods</a:t>
            </a:r>
          </a:p>
          <a:p>
            <a:r>
              <a:rPr lang="en-US" dirty="0"/>
              <a:t>To practice implementing and using these techniques for simple problems</a:t>
            </a:r>
          </a:p>
          <a:p>
            <a:r>
              <a:rPr lang="en-US" dirty="0"/>
              <a:t>To develop practical solutions for one real problem via course project (CS 2078 section)</a:t>
            </a:r>
          </a:p>
        </p:txBody>
      </p:sp>
    </p:spTree>
    <p:extLst>
      <p:ext uri="{BB962C8B-B14F-4D97-AF65-F5344CB8AC3E}">
        <p14:creationId xmlns:p14="http://schemas.microsoft.com/office/powerpoint/2010/main" val="10290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challenges: ambiguity and context</a:t>
            </a:r>
          </a:p>
          <a:p>
            <a:r>
              <a:rPr lang="en-US" dirty="0"/>
              <a:t>Machines take data representations too literally</a:t>
            </a:r>
          </a:p>
          <a:p>
            <a:r>
              <a:rPr lang="en-US" dirty="0"/>
              <a:t>Humans are much better than machines at generalization, which is needed since test data will rarely look exactly like the training data</a:t>
            </a:r>
          </a:p>
        </p:txBody>
      </p:sp>
    </p:spTree>
    <p:extLst>
      <p:ext uri="{BB962C8B-B14F-4D97-AF65-F5344CB8AC3E}">
        <p14:creationId xmlns:p14="http://schemas.microsoft.com/office/powerpoint/2010/main" val="1799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4753" cy="5257800"/>
          </a:xfrm>
        </p:spPr>
        <p:txBody>
          <a:bodyPr/>
          <a:lstStyle/>
          <a:p>
            <a:r>
              <a:rPr lang="en-US" dirty="0"/>
              <a:t>Deep learning is a specific group of algorithms falling in the broader realm of machine learning</a:t>
            </a:r>
          </a:p>
          <a:p>
            <a:r>
              <a:rPr lang="en-US" dirty="0"/>
              <a:t>All ML/DL algorithms roughly match schema:</a:t>
            </a:r>
          </a:p>
          <a:p>
            <a:pPr lvl="1"/>
            <a:r>
              <a:rPr lang="en-US" dirty="0"/>
              <a:t>Learn a mapping from input to output 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</a:t>
            </a:r>
          </a:p>
          <a:p>
            <a:pPr lvl="1"/>
            <a:r>
              <a:rPr lang="en-US" dirty="0"/>
              <a:t>x: image, text, etc.</a:t>
            </a:r>
          </a:p>
          <a:p>
            <a:pPr lvl="1"/>
            <a:r>
              <a:rPr lang="en-US" dirty="0"/>
              <a:t>y: {cat, </a:t>
            </a:r>
            <a:r>
              <a:rPr lang="en-US" dirty="0" err="1"/>
              <a:t>notcat</a:t>
            </a:r>
            <a:r>
              <a:rPr lang="en-US" dirty="0"/>
              <a:t>}, {1, 1.5, 2, …}, etc.</a:t>
            </a:r>
          </a:p>
          <a:p>
            <a:pPr lvl="1"/>
            <a:r>
              <a:rPr lang="en-US" dirty="0"/>
              <a:t>f: this is where the magic happens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Overview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9815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y' = f(</a:t>
            </a:r>
            <a:r>
              <a:rPr lang="en-US" altLang="en-US" sz="6000" b="1" dirty="0">
                <a:solidFill>
                  <a:srgbClr val="0000FF"/>
                </a:solidFill>
              </a:rPr>
              <a:t>x</a:t>
            </a:r>
            <a:r>
              <a:rPr lang="en-US" altLang="en-US" sz="60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sz="2400" b="1" dirty="0"/>
              <a:t>Training: </a:t>
            </a:r>
            <a:r>
              <a:rPr lang="en-US" altLang="en-US" sz="2400" dirty="0"/>
              <a:t>given a </a:t>
            </a:r>
            <a:r>
              <a:rPr lang="en-US" altLang="en-US" sz="2400" i="1" dirty="0"/>
              <a:t>training set </a:t>
            </a:r>
            <a:r>
              <a:rPr lang="en-US" altLang="en-US" sz="2400" dirty="0"/>
              <a:t>of labeled examples</a:t>
            </a:r>
            <a:r>
              <a:rPr lang="en-US" altLang="en-US" sz="2400" i="1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{(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0000FF"/>
                </a:solidFill>
              </a:rPr>
              <a:t>), …, (</a:t>
            </a:r>
            <a:r>
              <a:rPr lang="en-US" altLang="en-US" sz="2400" b="1" dirty="0" err="1">
                <a:solidFill>
                  <a:srgbClr val="0000FF"/>
                </a:solidFill>
              </a:rPr>
              <a:t>x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 err="1">
                <a:solidFill>
                  <a:srgbClr val="0000FF"/>
                </a:solidFill>
              </a:rPr>
              <a:t>,y</a:t>
            </a:r>
            <a:r>
              <a:rPr lang="en-US" alt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sz="2400" dirty="0">
                <a:solidFill>
                  <a:srgbClr val="0000FF"/>
                </a:solidFill>
              </a:rPr>
              <a:t>)}</a:t>
            </a:r>
            <a:r>
              <a:rPr lang="en-US" altLang="en-US" sz="2400" dirty="0"/>
              <a:t>, estimate the prediction function </a:t>
            </a:r>
            <a:r>
              <a:rPr lang="en-US" altLang="en-US" sz="2400" dirty="0">
                <a:solidFill>
                  <a:srgbClr val="0000FF"/>
                </a:solidFill>
              </a:rPr>
              <a:t>f </a:t>
            </a:r>
            <a:r>
              <a:rPr lang="en-US" altLang="en-US" sz="2400" dirty="0"/>
              <a:t>by minimizing the prediction error on the training set</a:t>
            </a:r>
          </a:p>
          <a:p>
            <a:r>
              <a:rPr lang="en-US" altLang="en-US" sz="2400" b="1" dirty="0"/>
              <a:t>Testing:</a:t>
            </a:r>
            <a:r>
              <a:rPr lang="en-US" altLang="en-US" sz="2400" dirty="0"/>
              <a:t> apply </a:t>
            </a:r>
            <a:r>
              <a:rPr lang="en-US" altLang="en-US" sz="2400" dirty="0">
                <a:solidFill>
                  <a:srgbClr val="0000FF"/>
                </a:solidFill>
              </a:rPr>
              <a:t>f</a:t>
            </a:r>
            <a:r>
              <a:rPr lang="en-US" altLang="en-US" sz="2400" dirty="0"/>
              <a:t> to a never before seen </a:t>
            </a:r>
            <a:r>
              <a:rPr lang="en-US" altLang="en-US" sz="2400" i="1" dirty="0"/>
              <a:t>test example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/>
              <a:t> and output the predicted value </a:t>
            </a:r>
            <a:r>
              <a:rPr lang="en-US" altLang="en-US" sz="2400" dirty="0">
                <a:solidFill>
                  <a:srgbClr val="0000FF"/>
                </a:solidFill>
              </a:rPr>
              <a:t>y’ = f(</a:t>
            </a:r>
            <a:r>
              <a:rPr lang="en-US" altLang="en-US" sz="2400" b="1" dirty="0">
                <a:solidFill>
                  <a:srgbClr val="0000FF"/>
                </a:solidFill>
              </a:rPr>
              <a:t>x</a:t>
            </a:r>
            <a:r>
              <a:rPr lang="en-US" altLang="en-US" sz="24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40088" y="29337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1" y="2933700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3213100" y="32766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output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822700" y="3276600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499100" y="3276600"/>
            <a:ext cx="1511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Overview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645A3-922E-4C49-B2AA-CBE92E09FB7E}"/>
              </a:ext>
            </a:extLst>
          </p:cNvPr>
          <p:cNvSpPr txBox="1"/>
          <p:nvPr/>
        </p:nvSpPr>
        <p:spPr>
          <a:xfrm>
            <a:off x="0" y="6596390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Figures from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Dhruv Batra</a:t>
            </a:r>
          </a:p>
        </p:txBody>
      </p:sp>
      <p:pic>
        <p:nvPicPr>
          <p:cNvPr id="5" name="Picture 4" descr="Screen Shot 2015-01-21 at 3.00.35 PM.png">
            <a:extLst>
              <a:ext uri="{FF2B5EF4-FFF2-40B4-BE49-F238E27FC236}">
                <a16:creationId xmlns:a16="http://schemas.microsoft.com/office/drawing/2014/main" id="{FC54FACA-5BA8-4CB9-B4DD-30255EAD1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" y="3043430"/>
            <a:ext cx="4760259" cy="15498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4B0514-1367-4BE7-8A67-39C3FB849410}"/>
              </a:ext>
            </a:extLst>
          </p:cNvPr>
          <p:cNvGrpSpPr/>
          <p:nvPr/>
        </p:nvGrpSpPr>
        <p:grpSpPr>
          <a:xfrm>
            <a:off x="1876801" y="2939486"/>
            <a:ext cx="7131522" cy="3622678"/>
            <a:chOff x="1552133" y="2085310"/>
            <a:chExt cx="7591867" cy="3856525"/>
          </a:xfrm>
        </p:grpSpPr>
        <p:pic>
          <p:nvPicPr>
            <p:cNvPr id="7" name="Picture 6" descr="Screen Shot 2015-01-21 at 3.03.04 PM.png">
              <a:extLst>
                <a:ext uri="{FF2B5EF4-FFF2-40B4-BE49-F238E27FC236}">
                  <a16:creationId xmlns:a16="http://schemas.microsoft.com/office/drawing/2014/main" id="{2E5EC4AE-F517-4A5E-8EE2-8A368DE1C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96"/>
            <a:stretch/>
          </p:blipFill>
          <p:spPr>
            <a:xfrm>
              <a:off x="3352800" y="2085310"/>
              <a:ext cx="5791200" cy="38565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4837C6-138A-4BCB-86CA-0914EBDBE8A2}"/>
                </a:ext>
              </a:extLst>
            </p:cNvPr>
            <p:cNvSpPr txBox="1"/>
            <p:nvPr/>
          </p:nvSpPr>
          <p:spPr>
            <a:xfrm>
              <a:off x="1552133" y="4470496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22F-77DF-4ED9-80CA-454A7D47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1C90-E49D-4F52-8574-508B7F7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Predict whether an email is spam or not.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words in the email, </a:t>
            </a:r>
            <a:r>
              <a:rPr lang="en-US" i="1" dirty="0"/>
              <a:t>multi-hot</a:t>
            </a:r>
            <a:r>
              <a:rPr lang="en-US" dirty="0"/>
              <a:t> representation of size |V|x1, where V is the full vocabulary and x(j) = 1 </a:t>
            </a:r>
            <a:r>
              <a:rPr lang="en-US" dirty="0" err="1"/>
              <a:t>iff</a:t>
            </a:r>
            <a:r>
              <a:rPr lang="en-US" dirty="0"/>
              <a:t> word </a:t>
            </a:r>
            <a:r>
              <a:rPr lang="en-US" i="1" dirty="0"/>
              <a:t>j</a:t>
            </a:r>
            <a:r>
              <a:rPr lang="en-US" dirty="0"/>
              <a:t> is mentioned</a:t>
            </a:r>
          </a:p>
          <a:p>
            <a:pPr lvl="1"/>
            <a:r>
              <a:rPr lang="en-US" dirty="0"/>
              <a:t>y = 1 (if spam) or 0 (if not spam)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dimension of </a:t>
            </a:r>
            <a:r>
              <a:rPr lang="en-US" b="1" dirty="0"/>
              <a:t>x </a:t>
            </a:r>
            <a:r>
              <a:rPr lang="en-US" dirty="0"/>
              <a:t>(i.e. one weight per word)</a:t>
            </a:r>
          </a:p>
          <a:p>
            <a:pPr lvl="2"/>
            <a:r>
              <a:rPr lang="en-US" dirty="0"/>
              <a:t>Weight can be positive, zero, negative…</a:t>
            </a:r>
          </a:p>
          <a:p>
            <a:pPr lvl="2"/>
            <a:r>
              <a:rPr lang="en-US" dirty="0"/>
              <a:t>What might these weights look like? </a:t>
            </a:r>
          </a:p>
        </p:txBody>
      </p:sp>
    </p:spTree>
    <p:extLst>
      <p:ext uri="{BB962C8B-B14F-4D97-AF65-F5344CB8AC3E}">
        <p14:creationId xmlns:p14="http://schemas.microsoft.com/office/powerpoint/2010/main" val="27439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Simple strategy: Let’s count!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1866900"/>
            <a:ext cx="3276600" cy="4639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1860" y="2095500"/>
            <a:ext cx="1637639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621" y="1485900"/>
            <a:ext cx="1659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2361" y="1479570"/>
            <a:ext cx="14125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 Y</a:t>
            </a:r>
          </a:p>
        </p:txBody>
      </p:sp>
      <p:pic>
        <p:nvPicPr>
          <p:cNvPr id="13" name="Picture 12" descr="Screen Shot 2015-01-21 at 3.00.3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8"/>
          <a:stretch/>
        </p:blipFill>
        <p:spPr>
          <a:xfrm>
            <a:off x="81916" y="4756863"/>
            <a:ext cx="3137377" cy="1456909"/>
          </a:xfrm>
          <a:prstGeom prst="rect">
            <a:avLst/>
          </a:prstGeom>
        </p:spPr>
      </p:pic>
      <p:pic>
        <p:nvPicPr>
          <p:cNvPr id="16" name="Picture 15" descr="Screen Shot 2015-01-21 at 3.03.04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5" b="47013"/>
          <a:stretch/>
        </p:blipFill>
        <p:spPr>
          <a:xfrm>
            <a:off x="81916" y="1939567"/>
            <a:ext cx="3118484" cy="2375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5904" y="3510290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1 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0? </a:t>
            </a:r>
          </a:p>
        </p:txBody>
      </p:sp>
    </p:spTree>
    <p:extLst>
      <p:ext uri="{BB962C8B-B14F-4D97-AF65-F5344CB8AC3E}">
        <p14:creationId xmlns:p14="http://schemas.microsoft.com/office/powerpoint/2010/main" val="21717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9160"/>
            <a:ext cx="9144000" cy="4993040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3818313" y="4114800"/>
            <a:ext cx="2277687" cy="2570783"/>
            <a:chOff x="3818313" y="4114800"/>
            <a:chExt cx="2277687" cy="2570783"/>
          </a:xfrm>
        </p:grpSpPr>
        <p:sp>
          <p:nvSpPr>
            <p:cNvPr id="10" name="Oval 9"/>
            <p:cNvSpPr/>
            <p:nvPr/>
          </p:nvSpPr>
          <p:spPr bwMode="auto">
            <a:xfrm>
              <a:off x="4299772" y="4114800"/>
              <a:ext cx="834231" cy="1947446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8313" y="6100807"/>
              <a:ext cx="22776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Where do the weights come from?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Weigh counts and sum to get prediction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315200" y="2408832"/>
            <a:ext cx="1752600" cy="1718846"/>
          </a:xfrm>
          <a:prstGeom prst="ellips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96390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Dhruv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Batra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6900" y="3733800"/>
            <a:ext cx="4619625" cy="286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43575" y="1417638"/>
            <a:ext cx="3400425" cy="459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Screen Shot 2015-01-21 at 3.03.0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744" b="47013"/>
          <a:stretch/>
        </p:blipFill>
        <p:spPr>
          <a:xfrm>
            <a:off x="81917" y="1939567"/>
            <a:ext cx="1761998" cy="2065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93E931-D2C9-4413-A780-CA2547F3B34A}"/>
              </a:ext>
            </a:extLst>
          </p:cNvPr>
          <p:cNvSpPr txBox="1"/>
          <p:nvPr/>
        </p:nvSpPr>
        <p:spPr>
          <a:xfrm>
            <a:off x="6509510" y="6093777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i="1" dirty="0"/>
              <a:t>linear classifier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4963"/>
          </a:xfrm>
        </p:spPr>
        <p:txBody>
          <a:bodyPr/>
          <a:lstStyle/>
          <a:p>
            <a:r>
              <a:rPr lang="en-US" altLang="en-US" dirty="0"/>
              <a:t>Example: </a:t>
            </a:r>
          </a:p>
          <a:p>
            <a:pPr lvl="1"/>
            <a:r>
              <a:rPr lang="en-US" altLang="en-US" dirty="0"/>
              <a:t>Apply a prediction function to an image to get the desired label output:</a:t>
            </a:r>
          </a:p>
          <a:p>
            <a:pPr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		</a:t>
            </a:r>
            <a:r>
              <a:rPr lang="en-US" altLang="en-US" sz="6000" dirty="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 dirty="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1555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8235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2535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12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12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7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EC74-00E2-4A97-930F-42F17B14C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Machine Learning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FEE9C-C2D8-410E-A2A6-AD3990547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</a:t>
            </a:r>
          </a:p>
          <a:p>
            <a:pPr lvl="1"/>
            <a:r>
              <a:rPr lang="en-US" b="1" dirty="0"/>
              <a:t>x</a:t>
            </a:r>
            <a:r>
              <a:rPr lang="en-US" dirty="0"/>
              <a:t> = pixels of the image (concatenated to form a vector)</a:t>
            </a:r>
          </a:p>
          <a:p>
            <a:pPr lvl="1"/>
            <a:r>
              <a:rPr lang="en-US" dirty="0"/>
              <a:t>y = integer (1 = apple, 2 = tomato, etc.)</a:t>
            </a:r>
          </a:p>
          <a:p>
            <a:pPr lvl="1"/>
            <a:r>
              <a:rPr lang="en-US" dirty="0"/>
              <a:t>y’ = f(</a:t>
            </a:r>
            <a:r>
              <a:rPr lang="en-US" b="1" dirty="0"/>
              <a:t>x</a:t>
            </a:r>
            <a:r>
              <a:rPr lang="en-US" dirty="0"/>
              <a:t>) = </a:t>
            </a:r>
            <a:r>
              <a:rPr lang="en-US" b="1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dirty="0"/>
              <a:t> </a:t>
            </a:r>
          </a:p>
          <a:p>
            <a:pPr lvl="2"/>
            <a:r>
              <a:rPr lang="en-US" b="1" dirty="0"/>
              <a:t>w</a:t>
            </a:r>
            <a:r>
              <a:rPr lang="en-US" dirty="0"/>
              <a:t> is a vector of the same size as </a:t>
            </a:r>
            <a:r>
              <a:rPr lang="en-US" b="1" dirty="0"/>
              <a:t>x</a:t>
            </a:r>
          </a:p>
          <a:p>
            <a:pPr lvl="2"/>
            <a:r>
              <a:rPr lang="en-US" dirty="0"/>
              <a:t>One weight per each dimension of </a:t>
            </a:r>
            <a:r>
              <a:rPr lang="en-US" b="1" dirty="0"/>
              <a:t>x </a:t>
            </a:r>
            <a:r>
              <a:rPr lang="en-US" dirty="0"/>
              <a:t>(i.e. one weight per pixel)</a:t>
            </a:r>
          </a:p>
        </p:txBody>
      </p:sp>
    </p:spTree>
    <p:extLst>
      <p:ext uri="{BB962C8B-B14F-4D97-AF65-F5344CB8AC3E}">
        <p14:creationId xmlns:p14="http://schemas.microsoft.com/office/powerpoint/2010/main" val="2268136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C2E0-CE94-4B05-8C13-F8A413E0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representation (</a:t>
            </a:r>
            <a:r>
              <a:rPr lang="en-US" b="1" dirty="0"/>
              <a:t>x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5C080-E420-4F92-B54F-36E58ED4F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vector representing measurable characteristics of a data sample we have</a:t>
            </a:r>
          </a:p>
          <a:p>
            <a:r>
              <a:rPr lang="en-US" dirty="0"/>
              <a:t>E.g. a glass of juice can be represented via its color = {yellow=1, red=2, green=3, purple=4} and taste = {sweet=1, sour=2} </a:t>
            </a:r>
          </a:p>
          <a:p>
            <a:r>
              <a:rPr lang="en-US" dirty="0"/>
              <a:t>For a given glass </a:t>
            </a:r>
            <a:r>
              <a:rPr lang="en-US" dirty="0" err="1"/>
              <a:t>i</a:t>
            </a:r>
            <a:r>
              <a:rPr lang="en-US" dirty="0"/>
              <a:t>, this can be represented as a vector: </a:t>
            </a:r>
            <a:r>
              <a:rPr lang="en-US" b="1" dirty="0"/>
              <a:t>x</a:t>
            </a:r>
            <a:r>
              <a:rPr lang="en-US" baseline="-25000" dirty="0"/>
              <a:t>i</a:t>
            </a:r>
            <a:r>
              <a:rPr lang="en-US" dirty="0"/>
              <a:t> = [3 2] represents green sour juice</a:t>
            </a:r>
          </a:p>
          <a:p>
            <a:r>
              <a:rPr lang="en-US" dirty="0"/>
              <a:t>For D features, this defines a D-dimensional space where we can measure similarity between samples</a:t>
            </a:r>
          </a:p>
        </p:txBody>
      </p:sp>
    </p:spTree>
    <p:extLst>
      <p:ext uri="{BB962C8B-B14F-4D97-AF65-F5344CB8AC3E}">
        <p14:creationId xmlns:p14="http://schemas.microsoft.com/office/powerpoint/2010/main" val="9159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Ian Goodfellow, Yoshua Bengio, Aaron Courville. </a:t>
            </a:r>
            <a:r>
              <a:rPr lang="en-US" i="1" dirty="0"/>
              <a:t>Deep Learning.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online version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Richard </a:t>
            </a:r>
            <a:r>
              <a:rPr lang="en-US" dirty="0" err="1"/>
              <a:t>Szeliski</a:t>
            </a:r>
            <a:r>
              <a:rPr lang="en-US" dirty="0"/>
              <a:t>. </a:t>
            </a:r>
            <a:r>
              <a:rPr lang="en-US" i="1" dirty="0"/>
              <a:t>Computer Vision: Algorithms and Applications.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online version</a:t>
            </a:r>
            <a:r>
              <a:rPr lang="en-US" dirty="0"/>
              <a:t> (second edition)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Aston Zhang, Zack C. Lipton, Mu Li, and Alex J. </a:t>
            </a:r>
            <a:r>
              <a:rPr lang="en-US" dirty="0" err="1"/>
              <a:t>Smola</a:t>
            </a:r>
            <a:r>
              <a:rPr lang="en-US" dirty="0"/>
              <a:t>. </a:t>
            </a:r>
            <a:r>
              <a:rPr lang="en-US" i="1" dirty="0"/>
              <a:t>Dive into Deep Learning.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online version</a:t>
            </a:r>
            <a:r>
              <a:rPr lang="en-US" dirty="0"/>
              <a:t> </a:t>
            </a:r>
          </a:p>
          <a:p>
            <a:r>
              <a:rPr lang="en-US" dirty="0"/>
              <a:t>Additional readings from papers</a:t>
            </a:r>
          </a:p>
          <a:p>
            <a:r>
              <a:rPr lang="en-US" dirty="0"/>
              <a:t>Important: Your notes from class are your best study material, slides are not complete with notes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52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1C3B-121D-49C7-9963-27F77010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Feature representation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A48B5C-FE8F-46A7-90A8-92B111CFF146}"/>
              </a:ext>
            </a:extLst>
          </p:cNvPr>
          <p:cNvCxnSpPr>
            <a:cxnSpLocks/>
          </p:cNvCxnSpPr>
          <p:nvPr/>
        </p:nvCxnSpPr>
        <p:spPr>
          <a:xfrm>
            <a:off x="2529553" y="5634589"/>
            <a:ext cx="5459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2BE151-5620-4565-BB9A-9DE94682824D}"/>
              </a:ext>
            </a:extLst>
          </p:cNvPr>
          <p:cNvCxnSpPr>
            <a:cxnSpLocks/>
          </p:cNvCxnSpPr>
          <p:nvPr/>
        </p:nvCxnSpPr>
        <p:spPr>
          <a:xfrm flipV="1">
            <a:off x="3417449" y="2003489"/>
            <a:ext cx="0" cy="45852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DE6FFC-3935-46B4-8A35-22D0F8183081}"/>
              </a:ext>
            </a:extLst>
          </p:cNvPr>
          <p:cNvSpPr txBox="1"/>
          <p:nvPr/>
        </p:nvSpPr>
        <p:spPr>
          <a:xfrm>
            <a:off x="3430702" y="5661092"/>
            <a:ext cx="403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	1	2	3	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B4291-F60B-4C13-ABDD-382B13FE5298}"/>
              </a:ext>
            </a:extLst>
          </p:cNvPr>
          <p:cNvSpPr txBox="1"/>
          <p:nvPr/>
        </p:nvSpPr>
        <p:spPr>
          <a:xfrm>
            <a:off x="3054826" y="3767109"/>
            <a:ext cx="3401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90744" y="3888203"/>
            <a:ext cx="2033769" cy="1128670"/>
            <a:chOff x="3571355" y="3310274"/>
            <a:chExt cx="2033769" cy="11286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A7C54B-86E6-46FC-96B1-BCC719A502E4}"/>
                </a:ext>
              </a:extLst>
            </p:cNvPr>
            <p:cNvSpPr/>
            <p:nvPr/>
          </p:nvSpPr>
          <p:spPr>
            <a:xfrm>
              <a:off x="5367673" y="3310274"/>
              <a:ext cx="237451" cy="237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0A17BA-9D37-4A92-AC13-86891C31857C}"/>
                </a:ext>
              </a:extLst>
            </p:cNvPr>
            <p:cNvSpPr/>
            <p:nvPr/>
          </p:nvSpPr>
          <p:spPr>
            <a:xfrm>
              <a:off x="3571355" y="3310274"/>
              <a:ext cx="237451" cy="23745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FBB41C-BF29-4290-B2AE-8C9AA9828D8A}"/>
                </a:ext>
              </a:extLst>
            </p:cNvPr>
            <p:cNvSpPr/>
            <p:nvPr/>
          </p:nvSpPr>
          <p:spPr>
            <a:xfrm>
              <a:off x="3571355" y="4201493"/>
              <a:ext cx="237451" cy="2374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C25B24-60DC-434C-8BF2-7D702EE67FDF}"/>
              </a:ext>
            </a:extLst>
          </p:cNvPr>
          <p:cNvSpPr txBox="1"/>
          <p:nvPr/>
        </p:nvSpPr>
        <p:spPr>
          <a:xfrm>
            <a:off x="5040598" y="6117075"/>
            <a:ext cx="81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718097-604C-4C80-A4F2-DD7ED77B6BD8}"/>
              </a:ext>
            </a:extLst>
          </p:cNvPr>
          <p:cNvSpPr txBox="1"/>
          <p:nvPr/>
        </p:nvSpPr>
        <p:spPr>
          <a:xfrm>
            <a:off x="1951427" y="4632428"/>
            <a:ext cx="800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B3B12-27E3-4F20-8905-64EF69E917EE}"/>
              </a:ext>
            </a:extLst>
          </p:cNvPr>
          <p:cNvSpPr/>
          <p:nvPr/>
        </p:nvSpPr>
        <p:spPr>
          <a:xfrm>
            <a:off x="4019787" y="20405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E.g. a glass of juice can be represented via its color = {yellow=1, red=2, green=3, purple=4} and taste = {sweet=1, sour=2}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740A2-6312-42B8-AC6E-F8A4A7934023}"/>
              </a:ext>
            </a:extLst>
          </p:cNvPr>
          <p:cNvSpPr txBox="1"/>
          <p:nvPr/>
        </p:nvSpPr>
        <p:spPr>
          <a:xfrm>
            <a:off x="6461126" y="382226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 = [3 2]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498EC-6C94-4592-A38E-8BFD5BA8AAFF}"/>
              </a:ext>
            </a:extLst>
          </p:cNvPr>
          <p:cNvSpPr txBox="1"/>
          <p:nvPr/>
        </p:nvSpPr>
        <p:spPr>
          <a:xfrm>
            <a:off x="4653161" y="382226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 = [1 2]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18B4A-0E38-46F5-BCD7-5FD31E905A05}"/>
              </a:ext>
            </a:extLst>
          </p:cNvPr>
          <p:cNvSpPr txBox="1"/>
          <p:nvPr/>
        </p:nvSpPr>
        <p:spPr>
          <a:xfrm>
            <a:off x="4658702" y="471313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x3 = [1 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29643-9CCA-DC5E-7289-15A47B5D6C45}"/>
              </a:ext>
            </a:extLst>
          </p:cNvPr>
          <p:cNvSpPr txBox="1"/>
          <p:nvPr/>
        </p:nvSpPr>
        <p:spPr>
          <a:xfrm>
            <a:off x="290428" y="2339287"/>
            <a:ext cx="303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is the yellow sour juice:</a:t>
            </a:r>
          </a:p>
          <a:p>
            <a:r>
              <a:rPr lang="en-US" dirty="0"/>
              <a:t>x1, x2 or x3?</a:t>
            </a:r>
          </a:p>
        </p:txBody>
      </p:sp>
    </p:spTree>
    <p:extLst>
      <p:ext uri="{BB962C8B-B14F-4D97-AF65-F5344CB8AC3E}">
        <p14:creationId xmlns:p14="http://schemas.microsoft.com/office/powerpoint/2010/main" val="38847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580"/>
            <a:ext cx="8229600" cy="4525963"/>
          </a:xfrm>
        </p:spPr>
        <p:txBody>
          <a:bodyPr/>
          <a:lstStyle/>
          <a:p>
            <a:r>
              <a:rPr lang="en-US" dirty="0"/>
              <a:t>L1 norm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L2 norm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</a:t>
            </a:r>
            <a:r>
              <a:rPr lang="en-US" i="1" baseline="30000" dirty="0" err="1"/>
              <a:t>p</a:t>
            </a:r>
            <a:r>
              <a:rPr lang="en-US" dirty="0"/>
              <a:t> norm (for real numbers </a:t>
            </a:r>
            <a:r>
              <a:rPr lang="en-US" i="1" dirty="0"/>
              <a:t>p</a:t>
            </a:r>
            <a:r>
              <a:rPr lang="en-US" dirty="0"/>
              <a:t> ≥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288" t="26657" r="69518" b="64746"/>
          <a:stretch/>
        </p:blipFill>
        <p:spPr>
          <a:xfrm>
            <a:off x="764273" y="1876908"/>
            <a:ext cx="2047165" cy="982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552" t="48298" r="64851" b="45374"/>
          <a:stretch/>
        </p:blipFill>
        <p:spPr>
          <a:xfrm>
            <a:off x="805217" y="3780775"/>
            <a:ext cx="2852383" cy="72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9179" t="34806" r="65000" b="57433"/>
          <a:stretch/>
        </p:blipFill>
        <p:spPr>
          <a:xfrm>
            <a:off x="723329" y="5407429"/>
            <a:ext cx="2893326" cy="8871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Norms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516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580"/>
            <a:ext cx="8229600" cy="4525963"/>
          </a:xfrm>
        </p:spPr>
        <p:txBody>
          <a:bodyPr/>
          <a:lstStyle/>
          <a:p>
            <a:r>
              <a:rPr lang="en-US" dirty="0"/>
              <a:t>L1 (Manhattan) distance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L2 (Euclidean) distance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842"/>
            <a:ext cx="8229600" cy="1143000"/>
          </a:xfrm>
        </p:spPr>
        <p:txBody>
          <a:bodyPr/>
          <a:lstStyle/>
          <a:p>
            <a:r>
              <a:rPr lang="en-US" altLang="zh-CN" dirty="0"/>
              <a:t>Distances</a:t>
            </a:r>
            <a:endParaRPr lang="zh-CN" alt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0BF1A1-4E0C-4A97-BD5D-C2CF83B32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713" y="4976923"/>
            <a:ext cx="8042852" cy="54116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5D1F39C-BE2B-4360-B85A-CDE9AF932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712" y="1977058"/>
            <a:ext cx="4263392" cy="816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62A478-D8A5-4E03-BBF1-1FE8264B9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23" t="52527" r="16465" b="35140"/>
          <a:stretch/>
        </p:blipFill>
        <p:spPr>
          <a:xfrm>
            <a:off x="822036" y="3829802"/>
            <a:ext cx="3214255" cy="10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56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1C3B-121D-49C7-9963-27F77010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Feature representation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A48B5C-FE8F-46A7-90A8-92B111CFF146}"/>
              </a:ext>
            </a:extLst>
          </p:cNvPr>
          <p:cNvCxnSpPr>
            <a:cxnSpLocks/>
          </p:cNvCxnSpPr>
          <p:nvPr/>
        </p:nvCxnSpPr>
        <p:spPr>
          <a:xfrm>
            <a:off x="2529553" y="5634589"/>
            <a:ext cx="5459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2BE151-5620-4565-BB9A-9DE94682824D}"/>
              </a:ext>
            </a:extLst>
          </p:cNvPr>
          <p:cNvCxnSpPr>
            <a:cxnSpLocks/>
          </p:cNvCxnSpPr>
          <p:nvPr/>
        </p:nvCxnSpPr>
        <p:spPr>
          <a:xfrm flipV="1">
            <a:off x="3417449" y="2003489"/>
            <a:ext cx="0" cy="45852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DE6FFC-3935-46B4-8A35-22D0F8183081}"/>
              </a:ext>
            </a:extLst>
          </p:cNvPr>
          <p:cNvSpPr txBox="1"/>
          <p:nvPr/>
        </p:nvSpPr>
        <p:spPr>
          <a:xfrm>
            <a:off x="3430702" y="5661092"/>
            <a:ext cx="403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	1	2	3	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B4291-F60B-4C13-ABDD-382B13FE5298}"/>
              </a:ext>
            </a:extLst>
          </p:cNvPr>
          <p:cNvSpPr txBox="1"/>
          <p:nvPr/>
        </p:nvSpPr>
        <p:spPr>
          <a:xfrm>
            <a:off x="3054826" y="3767109"/>
            <a:ext cx="3401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90744" y="3888203"/>
            <a:ext cx="2033769" cy="1128670"/>
            <a:chOff x="3571355" y="3310274"/>
            <a:chExt cx="2033769" cy="112867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A7C54B-86E6-46FC-96B1-BCC719A502E4}"/>
                </a:ext>
              </a:extLst>
            </p:cNvPr>
            <p:cNvSpPr/>
            <p:nvPr/>
          </p:nvSpPr>
          <p:spPr>
            <a:xfrm>
              <a:off x="5367673" y="3310274"/>
              <a:ext cx="237451" cy="237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0A17BA-9D37-4A92-AC13-86891C31857C}"/>
                </a:ext>
              </a:extLst>
            </p:cNvPr>
            <p:cNvSpPr/>
            <p:nvPr/>
          </p:nvSpPr>
          <p:spPr>
            <a:xfrm>
              <a:off x="3571355" y="3310274"/>
              <a:ext cx="237451" cy="23745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FBB41C-BF29-4290-B2AE-8C9AA9828D8A}"/>
                </a:ext>
              </a:extLst>
            </p:cNvPr>
            <p:cNvSpPr/>
            <p:nvPr/>
          </p:nvSpPr>
          <p:spPr>
            <a:xfrm>
              <a:off x="3571355" y="4201493"/>
              <a:ext cx="237451" cy="2374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C25B24-60DC-434C-8BF2-7D702EE67FDF}"/>
              </a:ext>
            </a:extLst>
          </p:cNvPr>
          <p:cNvSpPr txBox="1"/>
          <p:nvPr/>
        </p:nvSpPr>
        <p:spPr>
          <a:xfrm>
            <a:off x="5040598" y="6117075"/>
            <a:ext cx="81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718097-604C-4C80-A4F2-DD7ED77B6BD8}"/>
              </a:ext>
            </a:extLst>
          </p:cNvPr>
          <p:cNvSpPr txBox="1"/>
          <p:nvPr/>
        </p:nvSpPr>
        <p:spPr>
          <a:xfrm>
            <a:off x="1951427" y="4632428"/>
            <a:ext cx="800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B3B12-27E3-4F20-8905-64EF69E917EE}"/>
              </a:ext>
            </a:extLst>
          </p:cNvPr>
          <p:cNvSpPr/>
          <p:nvPr/>
        </p:nvSpPr>
        <p:spPr>
          <a:xfrm>
            <a:off x="4019787" y="20405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E.g. a glass of juice can be represented via its color = {yellow=1, red=2, green=3, purple=4} and taste = {sweet=1, sour=2}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740A2-6312-42B8-AC6E-F8A4A7934023}"/>
              </a:ext>
            </a:extLst>
          </p:cNvPr>
          <p:cNvSpPr txBox="1"/>
          <p:nvPr/>
        </p:nvSpPr>
        <p:spPr>
          <a:xfrm>
            <a:off x="6461126" y="382226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 = [3 2]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498EC-6C94-4592-A38E-8BFD5BA8AAFF}"/>
              </a:ext>
            </a:extLst>
          </p:cNvPr>
          <p:cNvSpPr txBox="1"/>
          <p:nvPr/>
        </p:nvSpPr>
        <p:spPr>
          <a:xfrm>
            <a:off x="4653161" y="382226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 = [1 2]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18B4A-0E38-46F5-BCD7-5FD31E905A05}"/>
              </a:ext>
            </a:extLst>
          </p:cNvPr>
          <p:cNvSpPr txBox="1"/>
          <p:nvPr/>
        </p:nvSpPr>
        <p:spPr>
          <a:xfrm>
            <a:off x="4658702" y="471313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x3 = [1 1]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B5681-2EF5-4E03-9157-99F817C712C9}"/>
              </a:ext>
            </a:extLst>
          </p:cNvPr>
          <p:cNvSpPr txBox="1"/>
          <p:nvPr/>
        </p:nvSpPr>
        <p:spPr>
          <a:xfrm>
            <a:off x="233710" y="1566031"/>
            <a:ext cx="25843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L2 distance: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sqrt(4+0)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sqrt(0+1)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sqrt(4+1) = 2.2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 distance: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2+0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0+1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2+1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68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686800" cy="1325563"/>
          </a:xfrm>
        </p:spPr>
        <p:txBody>
          <a:bodyPr/>
          <a:lstStyle/>
          <a:p>
            <a:r>
              <a:rPr lang="en-US" sz="2800" dirty="0"/>
              <a:t>Find a </a:t>
            </a:r>
            <a:r>
              <a:rPr lang="en-US" sz="2800" i="1" dirty="0"/>
              <a:t>linear function </a:t>
            </a:r>
            <a:r>
              <a:rPr lang="en-US" sz="2800" dirty="0"/>
              <a:t>to separate the classes</a:t>
            </a:r>
            <a:endParaRPr lang="en-US" sz="1200" dirty="0"/>
          </a:p>
          <a:p>
            <a:pPr>
              <a:buNone/>
            </a:pPr>
            <a:r>
              <a:rPr lang="en-US" sz="2800" dirty="0"/>
              <a:t>	f(</a:t>
            </a:r>
            <a:r>
              <a:rPr lang="en-US" sz="2800" b="1" dirty="0"/>
              <a:t>x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(w</a:t>
            </a:r>
            <a:r>
              <a:rPr lang="en-US" sz="2800" baseline="-25000" dirty="0"/>
              <a:t>1</a:t>
            </a:r>
            <a:r>
              <a:rPr lang="en-US" sz="2800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+ w</a:t>
            </a:r>
            <a:r>
              <a:rPr lang="en-US" sz="2800" baseline="-25000" dirty="0"/>
              <a:t>2</a:t>
            </a:r>
            <a:r>
              <a:rPr lang="en-US" sz="2800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+ … + </a:t>
            </a:r>
            <a:r>
              <a:rPr lang="en-US" sz="2800" dirty="0" err="1"/>
              <a:t>w</a:t>
            </a:r>
            <a:r>
              <a:rPr lang="en-US" sz="2800" baseline="-25000" dirty="0" err="1"/>
              <a:t>D</a:t>
            </a:r>
            <a:r>
              <a:rPr lang="en-US" sz="2800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)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 err="1"/>
              <a:t>w</a:t>
            </a:r>
            <a:r>
              <a:rPr lang="en-US" sz="4000" dirty="0" err="1">
                <a:sym typeface="Symbol"/>
              </a:rPr>
              <a:t></a:t>
            </a:r>
            <a:r>
              <a:rPr lang="en-US" sz="2800" b="1" dirty="0" err="1"/>
              <a:t>x</a:t>
            </a:r>
            <a:r>
              <a:rPr lang="en-US" sz="2800" dirty="0"/>
              <a:t>)</a:t>
            </a:r>
          </a:p>
          <a:p>
            <a:pPr>
              <a:buNone/>
            </a:pPr>
            <a:r>
              <a:rPr lang="en-US" sz="2800" dirty="0"/>
              <a:t>							     = </a:t>
            </a:r>
            <a:r>
              <a:rPr lang="en-US" sz="2800" dirty="0" err="1"/>
              <a:t>sgn</a:t>
            </a:r>
            <a:r>
              <a:rPr lang="en-US" sz="2800" dirty="0"/>
              <a:t>(</a:t>
            </a:r>
            <a:r>
              <a:rPr lang="en-US" sz="2800" b="1" dirty="0" err="1"/>
              <a:t>w</a:t>
            </a:r>
            <a:r>
              <a:rPr lang="en-US" sz="2800" baseline="30000" dirty="0" err="1"/>
              <a:t>T</a:t>
            </a:r>
            <a:r>
              <a:rPr lang="en-US" sz="2800" b="1" dirty="0" err="1"/>
              <a:t>x</a:t>
            </a:r>
            <a:r>
              <a:rPr lang="en-US" sz="28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667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685800" y="5960354"/>
            <a:ext cx="7772400" cy="7297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85998" y="1942814"/>
            <a:ext cx="5006869" cy="3832874"/>
            <a:chOff x="2435772" y="1338216"/>
            <a:chExt cx="5006869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9" y="378036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1303357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 = sign(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= sign(w1*x1 + w2*x2)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Linear classifier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27F11A-65DE-4ED4-B726-5E67BBDA4ABB}"/>
              </a:ext>
            </a:extLst>
          </p:cNvPr>
          <p:cNvCxnSpPr/>
          <p:nvPr/>
        </p:nvCxnSpPr>
        <p:spPr>
          <a:xfrm>
            <a:off x="4356540" y="4569624"/>
            <a:ext cx="117978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8EEEE6-D9A7-450F-80AB-2716D2441E72}"/>
              </a:ext>
            </a:extLst>
          </p:cNvPr>
          <p:cNvSpPr txBox="1"/>
          <p:nvPr/>
        </p:nvSpPr>
        <p:spPr>
          <a:xfrm>
            <a:off x="5611838" y="455385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(1, 0)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69806F-1B60-453B-99B9-5C70355F5611}"/>
              </a:ext>
            </a:extLst>
          </p:cNvPr>
          <p:cNvSpPr txBox="1"/>
          <p:nvPr/>
        </p:nvSpPr>
        <p:spPr>
          <a:xfrm>
            <a:off x="5386230" y="41360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D2483C-F1E2-4292-B981-049490E44B7F}"/>
              </a:ext>
            </a:extLst>
          </p:cNvPr>
          <p:cNvCxnSpPr/>
          <p:nvPr/>
        </p:nvCxnSpPr>
        <p:spPr>
          <a:xfrm>
            <a:off x="4356540" y="2530549"/>
            <a:ext cx="0" cy="313660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09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03112" progId="Equation.3">
                  <p:embed/>
                </p:oleObj>
              </mc:Choice>
              <mc:Fallback>
                <p:oleObj name="Equation" r:id="rId3" imgW="901309" imgH="203112" progId="Equation.3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" name="Object 5">
            <a:extLst>
              <a:ext uri="{FF2B5EF4-FFF2-40B4-BE49-F238E27FC236}">
                <a16:creationId xmlns:a16="http://schemas.microsoft.com/office/drawing/2014/main" id="{4FEDE7A0-2849-2E4C-481C-B5E132C8017C}"/>
              </a:ext>
            </a:extLst>
          </p:cNvPr>
          <p:cNvSpPr txBox="1"/>
          <p:nvPr/>
        </p:nvSpPr>
        <p:spPr bwMode="auto">
          <a:xfrm>
            <a:off x="5715001" y="3886200"/>
            <a:ext cx="3276600" cy="2586033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/>
          <a:p>
            <a:pPr/>
            <a:r>
              <a:rPr lang="en-US" sz="2400" dirty="0">
                <a:solidFill>
                  <a:srgbClr val="000000"/>
                </a:solidFill>
              </a:rPr>
              <a:t>mx + r = y?</a:t>
            </a:r>
            <a:endParaRPr lang="en-US" sz="2400" b="0" dirty="0">
              <a:solidFill>
                <a:srgbClr val="000000"/>
              </a:solidFill>
            </a:endParaRPr>
          </a:p>
          <a:p>
            <a:pPr/>
            <a:endParaRPr lang="en-US" sz="2400" b="0" dirty="0">
              <a:solidFill>
                <a:srgbClr val="000000"/>
              </a:solidFill>
            </a:endParaRPr>
          </a:p>
          <a:p>
            <a:pPr/>
            <a:r>
              <a:rPr lang="en-US" sz="2400" dirty="0">
                <a:solidFill>
                  <a:srgbClr val="000000"/>
                </a:solidFill>
              </a:rPr>
              <a:t>ax + cy + b = 0</a:t>
            </a:r>
          </a:p>
          <a:p>
            <a:pPr/>
            <a:r>
              <a:rPr lang="en-US" sz="2400" b="0" dirty="0">
                <a:solidFill>
                  <a:srgbClr val="000000"/>
                </a:solidFill>
              </a:rPr>
              <a:t>ax + b = -cy</a:t>
            </a:r>
          </a:p>
          <a:p>
            <a:pPr/>
            <a:r>
              <a:rPr lang="en-US" sz="2400" b="0" dirty="0">
                <a:solidFill>
                  <a:srgbClr val="000000"/>
                </a:solidFill>
              </a:rPr>
              <a:t>(-a/c) x + (-b/c) = y</a:t>
            </a:r>
          </a:p>
          <a:p>
            <a:pPr/>
            <a:endParaRPr lang="en-US" sz="2400" dirty="0">
              <a:solidFill>
                <a:srgbClr val="000000"/>
              </a:solidFill>
            </a:endParaRPr>
          </a:p>
          <a:p>
            <a:pPr/>
            <a:r>
              <a:rPr lang="en-US" sz="2400" b="0" dirty="0">
                <a:solidFill>
                  <a:srgbClr val="000000"/>
                </a:solidFill>
              </a:rPr>
              <a:t>m = -a/c</a:t>
            </a:r>
          </a:p>
          <a:p>
            <a:pPr/>
            <a:r>
              <a:rPr lang="en-US" sz="2400" b="0" dirty="0">
                <a:solidFill>
                  <a:srgbClr val="000000"/>
                </a:solidFill>
              </a:rPr>
              <a:t>r = -b/c</a:t>
            </a:r>
          </a:p>
          <a:p>
            <a:pPr/>
            <a:endParaRPr lang="en-US" sz="2400" b="0" dirty="0">
              <a:solidFill>
                <a:srgbClr val="000000"/>
              </a:solidFill>
            </a:endParaRPr>
          </a:p>
          <a:p>
            <a:pPr/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E8CEB9-F47D-DEA8-E517-61EF7E32647C}"/>
              </a:ext>
            </a:extLst>
          </p:cNvPr>
          <p:cNvCxnSpPr>
            <a:cxnSpLocks/>
          </p:cNvCxnSpPr>
          <p:nvPr/>
        </p:nvCxnSpPr>
        <p:spPr bwMode="auto">
          <a:xfrm flipH="1">
            <a:off x="2032000" y="3124200"/>
            <a:ext cx="8774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Object 5">
            <a:extLst>
              <a:ext uri="{FF2B5EF4-FFF2-40B4-BE49-F238E27FC236}">
                <a16:creationId xmlns:a16="http://schemas.microsoft.com/office/drawing/2014/main" id="{F01AA6BE-8E5F-A62F-9222-B88A94254AD3}"/>
              </a:ext>
            </a:extLst>
          </p:cNvPr>
          <p:cNvSpPr txBox="1"/>
          <p:nvPr/>
        </p:nvSpPr>
        <p:spPr bwMode="auto">
          <a:xfrm>
            <a:off x="2909454" y="2876406"/>
            <a:ext cx="3360161" cy="6334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/>
            <a:r>
              <a:rPr lang="en-US" sz="2200" b="0" dirty="0">
                <a:solidFill>
                  <a:srgbClr val="000000"/>
                </a:solidFill>
              </a:rPr>
              <a:t>y-intercept = r = -b/c</a:t>
            </a:r>
          </a:p>
          <a:p>
            <a:pPr/>
            <a:endParaRPr lang="en-US" sz="2400" b="0" dirty="0">
              <a:solidFill>
                <a:srgbClr val="000000"/>
              </a:solidFill>
            </a:endParaRPr>
          </a:p>
          <a:p>
            <a:pPr/>
            <a:endParaRPr lang="en-US" sz="2400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D27C9ABD-E958-DEE4-422C-158DFA4BFAC6}"/>
              </a:ext>
            </a:extLst>
          </p:cNvPr>
          <p:cNvSpPr txBox="1"/>
          <p:nvPr/>
        </p:nvSpPr>
        <p:spPr bwMode="auto">
          <a:xfrm rot="2478061">
            <a:off x="2381914" y="5118290"/>
            <a:ext cx="3360161" cy="6334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/>
            <a:r>
              <a:rPr lang="en-US" sz="2200" b="0" dirty="0">
                <a:solidFill>
                  <a:srgbClr val="000000"/>
                </a:solidFill>
              </a:rPr>
              <a:t>slope = m = -a/c</a:t>
            </a:r>
          </a:p>
          <a:p>
            <a:pPr/>
            <a:endParaRPr lang="en-US" sz="2400" b="0" dirty="0">
              <a:solidFill>
                <a:srgbClr val="000000"/>
              </a:solidFill>
            </a:endParaRPr>
          </a:p>
          <a:p>
            <a:pPr/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5EF89F-B4DF-B960-DC96-ED83A5DB4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67" t="33793" r="36207" b="44046"/>
          <a:stretch/>
        </p:blipFill>
        <p:spPr>
          <a:xfrm>
            <a:off x="152399" y="5163997"/>
            <a:ext cx="3714461" cy="1606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FAA8E1-58B4-0CB5-29E8-188673A656FA}"/>
              </a:ext>
            </a:extLst>
          </p:cNvPr>
          <p:cNvSpPr txBox="1"/>
          <p:nvPr/>
        </p:nvSpPr>
        <p:spPr>
          <a:xfrm>
            <a:off x="3113809" y="6599233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https://www.mathsisfun.com/equation_of_line.html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8988CEF-D566-CCDD-6660-256E36EA8904}"/>
              </a:ext>
            </a:extLst>
          </p:cNvPr>
          <p:cNvSpPr/>
          <p:nvPr/>
        </p:nvSpPr>
        <p:spPr bwMode="auto">
          <a:xfrm>
            <a:off x="936563" y="2259794"/>
            <a:ext cx="98132" cy="9813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81B7FD-474F-17D0-797B-214BBBAD9968}"/>
              </a:ext>
            </a:extLst>
          </p:cNvPr>
          <p:cNvSpPr/>
          <p:nvPr/>
        </p:nvSpPr>
        <p:spPr bwMode="auto">
          <a:xfrm>
            <a:off x="1088963" y="2396954"/>
            <a:ext cx="98132" cy="9813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54066C-DB34-F4B5-E69F-84F60BEC559A}"/>
              </a:ext>
            </a:extLst>
          </p:cNvPr>
          <p:cNvSpPr/>
          <p:nvPr/>
        </p:nvSpPr>
        <p:spPr bwMode="auto">
          <a:xfrm>
            <a:off x="1398153" y="2671274"/>
            <a:ext cx="98132" cy="9813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91B72D-50E6-A32C-A0FE-9A2FBCE3B0FA}"/>
              </a:ext>
            </a:extLst>
          </p:cNvPr>
          <p:cNvSpPr txBox="1"/>
          <p:nvPr/>
        </p:nvSpPr>
        <p:spPr>
          <a:xfrm>
            <a:off x="802154" y="184797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(x, y)</a:t>
            </a: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B0D384E2-0EBD-0726-F9A6-4FDE4E7AC2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5629" y="2312578"/>
            <a:ext cx="0" cy="155786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8A221E4A-960C-5C75-AB78-E234D0977C0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85629" y="2308860"/>
            <a:ext cx="919371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352E23B-2B52-BAA4-44C0-FBC3AFA21EFB}"/>
              </a:ext>
            </a:extLst>
          </p:cNvPr>
          <p:cNvSpPr txBox="1"/>
          <p:nvPr/>
        </p:nvSpPr>
        <p:spPr>
          <a:xfrm>
            <a:off x="835588" y="38379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BFD6E6-7BB5-EAF4-6209-C48D61CC8C8A}"/>
              </a:ext>
            </a:extLst>
          </p:cNvPr>
          <p:cNvSpPr txBox="1"/>
          <p:nvPr/>
        </p:nvSpPr>
        <p:spPr>
          <a:xfrm>
            <a:off x="1911127" y="21013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4975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717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4" name="TextBox 2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8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Lines in R</a:t>
            </a:r>
            <a:r>
              <a:rPr lang="en-US" baseline="30000"/>
              <a:t>2</a:t>
            </a:r>
          </a:p>
        </p:txBody>
      </p:sp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6057900" y="4395788"/>
          <a:ext cx="21336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717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4395788"/>
                        <a:ext cx="2133600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9800" y="1447800"/>
          <a:ext cx="10668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447800"/>
                        <a:ext cx="10668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391400" y="1447800"/>
          <a:ext cx="10033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447800"/>
                        <a:ext cx="10033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5029200" y="18288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92088" y="3314700"/>
            <a:ext cx="34274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685800" y="3886200"/>
            <a:ext cx="3810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533400" y="1905000"/>
            <a:ext cx="3276600" cy="2895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209800" y="2514600"/>
            <a:ext cx="10668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2859088" y="2797175"/>
          <a:ext cx="6445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957" imgH="139579" progId="Equation.3">
                  <p:embed/>
                </p:oleObj>
              </mc:Choice>
              <mc:Fallback>
                <p:oleObj name="Equation" r:id="rId9" imgW="164957" imgH="139579" progId="Equation.3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88" y="2797175"/>
                        <a:ext cx="64452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5613" y="971550"/>
            <a:ext cx="1431925" cy="1484313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469900" imgH="228600" progId="Equation.3">
                      <p:embed/>
                    </p:oleObj>
                  </mc:Choice>
                  <mc:Fallback>
                    <p:oleObj name="Equation" r:id="rId11" imgW="469900" imgH="228600" progId="Equation.3">
                      <p:embed/>
                      <p:pic>
                        <p:nvPicPr>
                          <p:cNvPr id="7177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64885" imgH="164885" progId="Equation.3">
                    <p:embed/>
                  </p:oleObj>
                </mc:Choice>
                <mc:Fallback>
                  <p:oleObj name="Equation" r:id="rId13" imgW="164885" imgH="164885" progId="Equation.3">
                    <p:embed/>
                    <p:pic>
                      <p:nvPicPr>
                        <p:cNvPr id="717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/>
        </p:nvGraphicFramePr>
        <p:xfrm>
          <a:off x="187325" y="5334000"/>
          <a:ext cx="53721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79560" imgH="469800" progId="Equation.3">
                  <p:embed/>
                </p:oleObj>
              </mc:Choice>
              <mc:Fallback>
                <p:oleObj name="Equation" r:id="rId15" imgW="1879560" imgH="469800" progId="Equation.3">
                  <p:embed/>
                  <p:pic>
                    <p:nvPicPr>
                      <p:cNvPr id="717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5334000"/>
                        <a:ext cx="5372100" cy="1343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783388" y="4064000"/>
            <a:ext cx="608012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867400" y="5486400"/>
            <a:ext cx="2590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638800" y="5334000"/>
            <a:ext cx="152400" cy="12192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604084"/>
            <a:ext cx="11063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Kristen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Grauman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00BB83B-D29E-4344-6072-775468E29F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46750" y="3124200"/>
          <a:ext cx="28225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01309" imgH="203112" progId="Equation.3">
                  <p:embed/>
                </p:oleObj>
              </mc:Choice>
              <mc:Fallback>
                <p:oleObj name="Equation" r:id="rId17" imgW="901309" imgH="203112" progId="Equation.3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3124200"/>
                        <a:ext cx="28225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Which line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935623" y="2482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1390582" y="19829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404510" y="18610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651900" y="30937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ADD5C31B-7E85-4C02-B8CB-AB29997E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15" y="3581400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7AA4160C-E043-4EE0-84AB-1E132302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634" y="5911334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69354EB-0B4A-4D80-B98E-5080F8C7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96557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FD10-8C64-4886-A611-81BCC35A81F6}"/>
              </a:ext>
            </a:extLst>
          </p:cNvPr>
          <p:cNvSpPr txBox="1"/>
          <p:nvPr/>
        </p:nvSpPr>
        <p:spPr>
          <a:xfrm>
            <a:off x="6705600" y="3818124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seen until test time,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class blue</a:t>
            </a:r>
          </a:p>
        </p:txBody>
      </p:sp>
    </p:spTree>
    <p:extLst>
      <p:ext uri="{BB962C8B-B14F-4D97-AF65-F5344CB8AC3E}">
        <p14:creationId xmlns:p14="http://schemas.microsoft.com/office/powerpoint/2010/main" val="6213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  <p:bldP spid="3" grpId="0" animBg="1"/>
      <p:bldP spid="4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282F-7443-442D-BD0B-84687A1B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BA2D-031F-4CEA-B591-192860698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Languages/frameworks: Python, NumPy,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NumPy tutorial </a:t>
            </a:r>
            <a:r>
              <a:rPr lang="en-US" b="1" dirty="0"/>
              <a:t>(go through at home)</a:t>
            </a:r>
            <a:r>
              <a:rPr lang="en-US" dirty="0"/>
              <a:t>: </a:t>
            </a:r>
            <a:r>
              <a:rPr lang="en-US" sz="3200" dirty="0">
                <a:hlinkClick r:id="rId2"/>
              </a:rPr>
              <a:t>http://cs231n.github.io/python-numpy-tutorial/</a:t>
            </a:r>
            <a:r>
              <a:rPr lang="en-US" sz="3200" dirty="0"/>
              <a:t> </a:t>
            </a:r>
          </a:p>
          <a:p>
            <a:r>
              <a:rPr lang="en-US" dirty="0"/>
              <a:t>NumPy for </a:t>
            </a:r>
            <a:r>
              <a:rPr lang="en-US" dirty="0" err="1"/>
              <a:t>Matlab</a:t>
            </a:r>
            <a:r>
              <a:rPr lang="en-US" dirty="0"/>
              <a:t> users: </a:t>
            </a:r>
            <a:r>
              <a:rPr lang="en-US" sz="3200" dirty="0">
                <a:hlinkClick r:id="rId3"/>
              </a:rPr>
              <a:t>https://docs.scipy.org/doc/numpy/user/numpy-for-matlab-users.html</a:t>
            </a:r>
            <a:endParaRPr lang="en-US" dirty="0"/>
          </a:p>
          <a:p>
            <a:r>
              <a:rPr lang="en-US" dirty="0"/>
              <a:t>The TA will do a </a:t>
            </a:r>
            <a:r>
              <a:rPr lang="en-US" dirty="0" err="1"/>
              <a:t>PyTorch</a:t>
            </a:r>
            <a:r>
              <a:rPr lang="en-US" dirty="0"/>
              <a:t> tutorial</a:t>
            </a:r>
          </a:p>
          <a:p>
            <a:r>
              <a:rPr lang="en-US" dirty="0"/>
              <a:t>Computing resource: Google </a:t>
            </a:r>
            <a:r>
              <a:rPr lang="en-US" dirty="0" err="1"/>
              <a:t>Colab</a:t>
            </a:r>
            <a:r>
              <a:rPr lang="en-US" dirty="0"/>
              <a:t> (free tier; can reimburse higher tier for course projects)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4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3140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Which line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843743" y="2220520"/>
            <a:ext cx="2438400" cy="4038600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12226" y="3184390"/>
            <a:ext cx="4495800" cy="23622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1390582" y="19829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651900" y="30937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ADD5C31B-7E85-4C02-B8CB-AB29997E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15" y="3581400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7AA4160C-E043-4EE0-84AB-1E132302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634" y="5911334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69354EB-0B4A-4D80-B98E-5080F8C7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96557"/>
            <a:ext cx="152400" cy="1524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FD10-8C64-4886-A611-81BCC35A81F6}"/>
              </a:ext>
            </a:extLst>
          </p:cNvPr>
          <p:cNvSpPr txBox="1"/>
          <p:nvPr/>
        </p:nvSpPr>
        <p:spPr>
          <a:xfrm>
            <a:off x="6705600" y="3818124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seen until test time,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class blue</a:t>
            </a:r>
          </a:p>
        </p:txBody>
      </p:sp>
      <p:sp>
        <p:nvSpPr>
          <p:cNvPr id="7" name="Line 30">
            <a:extLst>
              <a:ext uri="{FF2B5EF4-FFF2-40B4-BE49-F238E27FC236}">
                <a16:creationId xmlns:a16="http://schemas.microsoft.com/office/drawing/2014/main" id="{13E78B78-6D63-B22E-665B-7B3521758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275" y="3448059"/>
            <a:ext cx="4556125" cy="2368602"/>
          </a:xfrm>
          <a:prstGeom prst="line">
            <a:avLst/>
          </a:prstGeom>
          <a:noFill/>
          <a:ln w="38100">
            <a:solidFill>
              <a:srgbClr val="FFC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30">
            <a:extLst>
              <a:ext uri="{FF2B5EF4-FFF2-40B4-BE49-F238E27FC236}">
                <a16:creationId xmlns:a16="http://schemas.microsoft.com/office/drawing/2014/main" id="{1F2D717C-D86E-C6B7-2666-C12156308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6813" y="2971800"/>
            <a:ext cx="4556125" cy="2368602"/>
          </a:xfrm>
          <a:prstGeom prst="line">
            <a:avLst/>
          </a:prstGeom>
          <a:noFill/>
          <a:ln w="38100">
            <a:solidFill>
              <a:srgbClr val="FFC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30">
            <a:extLst>
              <a:ext uri="{FF2B5EF4-FFF2-40B4-BE49-F238E27FC236}">
                <a16:creationId xmlns:a16="http://schemas.microsoft.com/office/drawing/2014/main" id="{9EA8E514-508E-A909-D87B-191A4A313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8892" y="2438400"/>
            <a:ext cx="2446331" cy="4027136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Line 30">
            <a:extLst>
              <a:ext uri="{FF2B5EF4-FFF2-40B4-BE49-F238E27FC236}">
                <a16:creationId xmlns:a16="http://schemas.microsoft.com/office/drawing/2014/main" id="{B92D168F-F537-E937-D5E7-03B09B47A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8235" y="2101232"/>
            <a:ext cx="2446331" cy="4027136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44FA74-8B86-CAA8-2D2C-FF12D7D08EF2}"/>
              </a:ext>
            </a:extLst>
          </p:cNvPr>
          <p:cNvCxnSpPr/>
          <p:nvPr/>
        </p:nvCxnSpPr>
        <p:spPr bwMode="auto">
          <a:xfrm flipV="1">
            <a:off x="1595573" y="2294584"/>
            <a:ext cx="789614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FC5D72-02CA-1123-1254-FA0957BFC0B2}"/>
              </a:ext>
            </a:extLst>
          </p:cNvPr>
          <p:cNvCxnSpPr>
            <a:cxnSpLocks/>
          </p:cNvCxnSpPr>
          <p:nvPr/>
        </p:nvCxnSpPr>
        <p:spPr bwMode="auto">
          <a:xfrm flipV="1">
            <a:off x="1266688" y="3133919"/>
            <a:ext cx="220913" cy="4544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98892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410200" y="1371600"/>
            <a:ext cx="37338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Discriminative classifier based on </a:t>
            </a:r>
            <a:r>
              <a:rPr lang="en-US" sz="2800" i="1" dirty="0">
                <a:latin typeface="Arial" pitchFamily="34" charset="0"/>
              </a:rPr>
              <a:t>optimal separating line (for 2d case)</a:t>
            </a:r>
          </a:p>
          <a:p>
            <a:endParaRPr lang="en-US" sz="28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</a:rPr>
              <a:t>Maximize the </a:t>
            </a:r>
            <a:r>
              <a:rPr lang="en-US" sz="28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800" i="1" dirty="0">
                <a:latin typeface="Arial" pitchFamily="34" charset="0"/>
              </a:rPr>
              <a:t> </a:t>
            </a:r>
            <a:r>
              <a:rPr lang="en-US" sz="28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381000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066800" y="3657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066800" y="4343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304800" y="3886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1828800" y="3733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4384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2667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429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6576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29718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2672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1828800" y="5334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9530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251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2667000" y="5791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57200" y="2209800"/>
            <a:ext cx="3581400" cy="4038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8200" y="1600200"/>
            <a:ext cx="3962400" cy="434340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1295400" y="2514600"/>
            <a:ext cx="685800" cy="6096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85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819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-32544" y="2023269"/>
            <a:ext cx="1493838" cy="431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246857" y="1647031"/>
            <a:ext cx="1485900" cy="430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621506" y="1545432"/>
            <a:ext cx="1558925" cy="430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SimSun" pitchFamily="2" charset="-122"/>
                <a:cs typeface="+mn-cs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/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/>
        </p:nvGraphicFramePr>
        <p:xfrm>
          <a:off x="6705600" y="4972050"/>
          <a:ext cx="2444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200" imgH="508000" progId="Equation.3">
                  <p:embed/>
                </p:oleObj>
              </mc:Choice>
              <mc:Fallback>
                <p:oleObj name="Equation" r:id="rId9" imgW="1346200" imgH="508000" progId="Equation.3">
                  <p:embed/>
                  <p:pic>
                    <p:nvPicPr>
                      <p:cNvPr id="43829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972050"/>
                        <a:ext cx="24447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724400" y="4648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0" y="6553200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11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/>
        </p:nvGraphicFramePr>
        <p:xfrm>
          <a:off x="4876800" y="5005388"/>
          <a:ext cx="156686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469900" progId="Equation.3">
                  <p:embed/>
                </p:oleObj>
              </mc:Choice>
              <mc:Fallback>
                <p:oleObj name="Equation" r:id="rId12" imgW="914400" imgH="469900" progId="Equation.3">
                  <p:embed/>
                  <p:pic>
                    <p:nvPicPr>
                      <p:cNvPr id="5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05388"/>
                        <a:ext cx="1566863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Maximize margin </a:t>
            </a:r>
            <a:r>
              <a:rPr lang="en-US">
                <a:latin typeface="Times New Roman" pitchFamily="18" charset="0"/>
              </a:rPr>
              <a:t>2/||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Correctly classify all training data points:</a:t>
            </a:r>
            <a:br>
              <a:rPr lang="en-US"/>
            </a:br>
            <a:br>
              <a:rPr lang="en-US"/>
            </a:br>
            <a:br>
              <a:rPr lang="en-US" i="1">
                <a:latin typeface="Times New Roman" pitchFamily="18" charset="0"/>
              </a:rPr>
            </a:br>
            <a:br>
              <a:rPr lang="en-US" i="1">
                <a:latin typeface="Times New Roman" pitchFamily="18" charset="0"/>
              </a:rPr>
            </a:br>
            <a:endParaRPr lang="en-US" sz="800">
              <a:latin typeface="Times New Roman" pitchFamily="18" charset="0"/>
              <a:cs typeface="Arial" pitchFamily="34" charset="0"/>
            </a:endParaRPr>
          </a:p>
          <a:p>
            <a:pPr marL="533400" indent="-533400"/>
            <a:r>
              <a:rPr lang="en-US" i="1">
                <a:cs typeface="Arial" pitchFamily="34" charset="0"/>
              </a:rPr>
              <a:t>Quadratic optimization problem</a:t>
            </a:r>
            <a:r>
              <a:rPr lang="en-US">
                <a:cs typeface="Arial" pitchFamily="34" charset="0"/>
              </a:rPr>
              <a:t>:</a:t>
            </a:r>
            <a:br>
              <a:rPr lang="en-US">
                <a:cs typeface="Arial" pitchFamily="34" charset="0"/>
              </a:rPr>
            </a:br>
            <a:endParaRPr lang="en-US">
              <a:cs typeface="Arial" pitchFamily="34" charset="0"/>
            </a:endParaRPr>
          </a:p>
          <a:p>
            <a:pPr marL="533400" indent="-533400"/>
            <a:r>
              <a:rPr lang="en-US">
                <a:cs typeface="Arial" pitchFamily="34" charset="0"/>
              </a:rPr>
              <a:t>		Minimize</a:t>
            </a:r>
            <a:br>
              <a:rPr lang="en-US">
                <a:cs typeface="Arial" pitchFamily="34" charset="0"/>
              </a:rPr>
            </a:br>
            <a:br>
              <a:rPr lang="en-US">
                <a:cs typeface="Arial" pitchFamily="34" charset="0"/>
              </a:rPr>
            </a:br>
            <a:r>
              <a:rPr lang="en-US">
                <a:cs typeface="Arial" pitchFamily="34" charset="0"/>
              </a:rPr>
              <a:t>	Subject to  </a:t>
            </a:r>
            <a:r>
              <a:rPr lang="en-US" i="1">
                <a:latin typeface="Times New Roman" pitchFamily="18" charset="0"/>
              </a:rPr>
              <a:t>y</a:t>
            </a:r>
            <a:r>
              <a:rPr lang="en-US" i="1" baseline="-25000">
                <a:latin typeface="Times New Roman" pitchFamily="18" charset="0"/>
              </a:rPr>
              <a:t>i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>
                <a:latin typeface="Times New Roman" pitchFamily="18" charset="0"/>
                <a:cs typeface="Arial" pitchFamily="34" charset="0"/>
              </a:rPr>
              <a:t>i</a:t>
            </a:r>
            <a:r>
              <a:rPr lang="en-US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>
                <a:latin typeface="Times New Roman" pitchFamily="18" charset="0"/>
                <a:cs typeface="Arial" pitchFamily="34" charset="0"/>
              </a:rPr>
              <a:t>b</a:t>
            </a:r>
            <a:r>
              <a:rPr lang="en-US">
                <a:latin typeface="Times New Roman" pitchFamily="18" charset="0"/>
                <a:cs typeface="Arial" pitchFamily="34" charset="0"/>
              </a:rPr>
              <a:t>) ≥ 1</a:t>
            </a:r>
            <a:endParaRPr lang="en-US">
              <a:cs typeface="Arial" pitchFamily="34" charset="0"/>
            </a:endParaRPr>
          </a:p>
          <a:p>
            <a:pPr marL="533400" indent="-533400">
              <a:buFontTx/>
              <a:buAutoNum type="arabicPeriod"/>
            </a:pPr>
            <a:endParaRPr lang="el-GR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52800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696" imgH="393529" progId="Equation.3">
                  <p:embed/>
                </p:oleObj>
              </mc:Choice>
              <mc:Fallback>
                <p:oleObj name="Equation" r:id="rId3" imgW="469696" imgH="393529" progId="Equation.3">
                  <p:embed/>
                  <p:pic>
                    <p:nvPicPr>
                      <p:cNvPr id="991249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71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57200" progId="Equation.3">
                  <p:embed/>
                </p:oleObj>
              </mc:Choice>
              <mc:Fallback>
                <p:oleObj name="Equation" r:id="rId5" imgW="2336800" imgH="457200" progId="Equation.3">
                  <p:embed/>
                  <p:pic>
                    <p:nvPicPr>
                      <p:cNvPr id="991252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86400" y="5076825"/>
            <a:ext cx="3429000" cy="1323975"/>
            <a:chOff x="5410200" y="5077361"/>
            <a:chExt cx="3429000" cy="1323439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6019800" y="5077361"/>
              <a:ext cx="28194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One constraint for each training point.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Note sign trick.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  <a:stCxn id="10249" idx="1"/>
            </p:cNvCxnSpPr>
            <p:nvPr/>
          </p:nvCxnSpPr>
          <p:spPr bwMode="auto">
            <a:xfrm rot="10800000">
              <a:off x="5410200" y="5410201"/>
              <a:ext cx="609600" cy="32888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8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l-GR" sz="2400" dirty="0"/>
              <a:t>Notice that it relies on an </a:t>
            </a:r>
            <a:r>
              <a:rPr lang="el-GR" sz="2400" i="1" dirty="0"/>
              <a:t>inner product </a:t>
            </a:r>
            <a:r>
              <a:rPr lang="el-GR" sz="2400" dirty="0"/>
              <a:t>between the test</a:t>
            </a:r>
            <a:r>
              <a:rPr lang="en-US" sz="2400" dirty="0"/>
              <a:t> </a:t>
            </a:r>
            <a:r>
              <a:rPr lang="el-GR" sz="2400" dirty="0"/>
              <a:t>point </a:t>
            </a:r>
            <a:r>
              <a:rPr lang="el-GR" sz="2400" b="1" i="1" dirty="0"/>
              <a:t>x</a:t>
            </a:r>
            <a:r>
              <a:rPr lang="el-GR" sz="2400" b="1" dirty="0"/>
              <a:t> </a:t>
            </a:r>
            <a:r>
              <a:rPr lang="el-GR" sz="2400" dirty="0"/>
              <a:t>and the support vectors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endParaRPr lang="en-US" sz="2400" i="1" baseline="-25000" dirty="0"/>
          </a:p>
          <a:p>
            <a:pPr>
              <a:buFontTx/>
              <a:buChar char="•"/>
            </a:pPr>
            <a:r>
              <a:rPr lang="en-US" sz="2400" dirty="0"/>
              <a:t>(</a:t>
            </a:r>
            <a:r>
              <a:rPr lang="el-GR" sz="2400" dirty="0"/>
              <a:t>Solving the optimization problem also involves</a:t>
            </a:r>
            <a:r>
              <a:rPr lang="en-US" sz="2400" dirty="0"/>
              <a:t> </a:t>
            </a:r>
            <a:r>
              <a:rPr lang="el-GR" sz="2400" dirty="0"/>
              <a:t>computing the inner products </a:t>
            </a:r>
            <a:r>
              <a:rPr lang="el-GR" sz="2400" b="1" i="1" dirty="0"/>
              <a:t>x</a:t>
            </a:r>
            <a:r>
              <a:rPr lang="el-GR" sz="2400" i="1" baseline="-25000" dirty="0"/>
              <a:t>i</a:t>
            </a:r>
            <a:r>
              <a:rPr lang="en-US" sz="2400" b="1" dirty="0"/>
              <a:t> </a:t>
            </a:r>
            <a:r>
              <a:rPr lang="en-US" sz="2400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sz="2400" b="1" i="1" dirty="0"/>
              <a:t>x</a:t>
            </a:r>
            <a:r>
              <a:rPr lang="en-US" sz="2400" i="1" baseline="-25000" dirty="0"/>
              <a:t>j</a:t>
            </a:r>
            <a:r>
              <a:rPr lang="el-GR" sz="2400" b="1" dirty="0"/>
              <a:t> </a:t>
            </a:r>
            <a:r>
              <a:rPr lang="el-GR" sz="2400" dirty="0"/>
              <a:t>between all pairs of</a:t>
            </a:r>
            <a:r>
              <a:rPr lang="en-US" sz="2400" dirty="0"/>
              <a:t> </a:t>
            </a:r>
            <a:r>
              <a:rPr lang="el-GR" sz="2400" dirty="0"/>
              <a:t>training points</a:t>
            </a:r>
            <a:r>
              <a:rPr lang="en-US" sz="2400" dirty="0"/>
              <a:t>)</a:t>
            </a:r>
            <a:endParaRPr lang="el-GR" sz="2400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91200" y="3200400"/>
            <a:ext cx="838200" cy="53340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660650" y="2514600"/>
          <a:ext cx="4654550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482600" progId="Equation.3">
                  <p:embed/>
                </p:oleObj>
              </mc:Choice>
              <mc:Fallback>
                <p:oleObj name="Equation" r:id="rId5" imgW="1714500" imgH="4826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2514600"/>
                        <a:ext cx="4654550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8100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C. Burges,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9" y="1086678"/>
            <a:ext cx="8605706" cy="50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221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Hauskrecht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02335" y="2108200"/>
          <a:ext cx="3133663" cy="88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82600" progId="Equation.3">
                  <p:embed/>
                </p:oleObj>
              </mc:Choice>
              <mc:Fallback>
                <p:oleObj name="Equation" r:id="rId3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335" y="2108200"/>
                        <a:ext cx="3133663" cy="881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0" y="2621393"/>
            <a:ext cx="544286" cy="281464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22860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Datasets that are linearly separable work out great: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what if the dataset is just too hard? 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267200" y="6324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6324600" y="63246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altLang="zh-CN" sz="1800" b="0" i="1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5550" y="3462338"/>
            <a:ext cx="4286250" cy="423862"/>
            <a:chOff x="1056" y="2322"/>
            <a:chExt cx="2700" cy="267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7450" y="1752600"/>
            <a:ext cx="4324350" cy="642938"/>
            <a:chOff x="1056" y="1284"/>
            <a:chExt cx="2724" cy="405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14600" y="4724400"/>
            <a:ext cx="4352925" cy="1827213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254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633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284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1709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1862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395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1976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1481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1900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395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297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157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909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420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386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1449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138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1195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2690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309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2595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1300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1347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271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6292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6262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561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986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6367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7186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6253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6462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691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672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8278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8139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7662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7669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8367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7192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7796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7586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6196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815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7577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7129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8253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5045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6281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510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814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95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767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767138" y="36322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en-US" altLang="zh-CN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→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800" dirty="0">
                <a:ea typeface="SimSun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724400" y="1066800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228501" progId="Equation.3">
                  <p:embed/>
                </p:oleObj>
              </mc:Choice>
              <mc:Fallback>
                <p:oleObj name="Equation" r:id="rId3" imgW="863225" imgH="228501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87166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/>
        </p:nvGraphicFramePr>
        <p:xfrm>
          <a:off x="1749425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82600" progId="Equation.3">
                  <p:embed/>
                </p:oleObj>
              </mc:Choice>
              <mc:Fallback>
                <p:oleObj name="Equation" r:id="rId5" imgW="2413000" imgH="482600" progId="Equation.3">
                  <p:embed/>
                  <p:pic>
                    <p:nvPicPr>
                      <p:cNvPr id="9216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514600" y="2209800"/>
            <a:ext cx="4352925" cy="1827213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604084"/>
            <a:ext cx="1152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Svetlana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Lazebnik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53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linear classifier relies on dot product between vectors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endParaRPr kumimoji="0" lang="en-US" altLang="zh-CN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every data point is mapped into high-dimensional space via some transformation </a:t>
            </a: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Φ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: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→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the dot product becomes: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kernel function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similarity function that corresponds to an inner product in some expanded feature space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kernel trick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instead of explicitly computing the lifting transformation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),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 a kernel function K such that: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</a:t>
            </a:r>
            <a:r>
              <a:rPr kumimoji="0" lang="en-US" alt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· </a:t>
            </a:r>
            <a:r>
              <a:rPr kumimoji="0" lang="el-G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φ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altLang="en-US" sz="2400" b="0" i="1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0206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F419-5FBF-4A7F-9B2A-BAB81DDF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EAC24-853A-44DC-BFEB-AA88E48B6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Lectures </a:t>
            </a:r>
          </a:p>
          <a:p>
            <a:r>
              <a:rPr lang="en-US" dirty="0"/>
              <a:t>Five programming assignments </a:t>
            </a:r>
          </a:p>
          <a:p>
            <a:r>
              <a:rPr lang="en-US" dirty="0"/>
              <a:t>Exams</a:t>
            </a:r>
          </a:p>
          <a:p>
            <a:r>
              <a:rPr lang="en-US" dirty="0"/>
              <a:t>Course project (teams of 2-3 students)</a:t>
            </a:r>
          </a:p>
          <a:p>
            <a:pPr lvl="1"/>
            <a:r>
              <a:rPr lang="en-US" dirty="0"/>
              <a:t>Proposal, two reports, presentation</a:t>
            </a:r>
          </a:p>
          <a:p>
            <a:pPr lvl="1"/>
            <a:r>
              <a:rPr lang="en-US" dirty="0"/>
              <a:t>Check course website for detailed description</a:t>
            </a:r>
          </a:p>
          <a:p>
            <a:r>
              <a:rPr lang="en-US" dirty="0"/>
              <a:t>Participation (incl. quizzes on Canvas)</a:t>
            </a:r>
          </a:p>
        </p:txBody>
      </p:sp>
    </p:spTree>
    <p:extLst>
      <p:ext uri="{BB962C8B-B14F-4D97-AF65-F5344CB8AC3E}">
        <p14:creationId xmlns:p14="http://schemas.microsoft.com/office/powerpoint/2010/main" val="3760225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12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4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36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/>
        </p:nvGraphicFramePr>
        <p:xfrm>
          <a:off x="2833917" y="3126388"/>
          <a:ext cx="4386563" cy="1244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82600" progId="Equation.3">
                  <p:embed/>
                </p:oleObj>
              </mc:Choice>
              <mc:Fallback>
                <p:oleObj name="Equation" r:id="rId3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3126388"/>
                        <a:ext cx="4386563" cy="1244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33917" y="4938990"/>
          <a:ext cx="51272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342900" progId="Equation.3">
                  <p:embed/>
                </p:oleObj>
              </mc:Choice>
              <mc:Fallback>
                <p:oleObj name="Equation" r:id="rId5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4938990"/>
                        <a:ext cx="5127275" cy="887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/>
        </p:nvGraphicFramePr>
        <p:xfrm>
          <a:off x="2833917" y="808383"/>
          <a:ext cx="29723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66400" progId="Equation.3">
                  <p:embed/>
                </p:oleObj>
              </mc:Choice>
              <mc:Fallback>
                <p:oleObj name="Equation" r:id="rId7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917" y="808383"/>
                        <a:ext cx="297239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602060"/>
            <a:ext cx="1962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Andrew Moore / Carlos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Guestrin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</m:sSub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)=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+1)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17" y="2218471"/>
                <a:ext cx="5134580" cy="760786"/>
              </a:xfrm>
              <a:prstGeom prst="rect">
                <a:avLst/>
              </a:prstGeom>
              <a:blipFill>
                <a:blip r:embed="rId11"/>
                <a:stretch>
                  <a:fillRect t="-168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benefit of the “kernel trick”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102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Example: Polynomial kernel for 2-dim features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 lives in 6 dimensions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With the kernel trick, we directly compute an inner product in 2-dim space, obtaining a scalar that we add 1 to and exponentiate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2417"/>
            <a:ext cx="7772400" cy="14663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C6F5F-EF19-4FAD-B4F2-E90209B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15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Hard-margin SVMs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05400" y="190914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77660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75144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59905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61207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60474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35"/>
          <p:cNvGrpSpPr/>
          <p:nvPr/>
        </p:nvGrpSpPr>
        <p:grpSpPr>
          <a:xfrm>
            <a:off x="3087639" y="4683749"/>
            <a:ext cx="3625218" cy="1325538"/>
            <a:chOff x="3087639" y="4068873"/>
            <a:chExt cx="3625218" cy="1325538"/>
          </a:xfrm>
        </p:grpSpPr>
        <p:sp>
          <p:nvSpPr>
            <p:cNvPr id="34" name="Rectangle 33"/>
            <p:cNvSpPr/>
            <p:nvPr/>
          </p:nvSpPr>
          <p:spPr>
            <a:xfrm>
              <a:off x="5786452" y="4068873"/>
              <a:ext cx="926405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87639" y="4693010"/>
              <a:ext cx="1571446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717143" y="2032514"/>
            <a:ext cx="2387600" cy="173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664DEE-ED3E-439B-9A94-B2408042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6512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05400" y="1909145"/>
            <a:ext cx="7533199" cy="178276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59085" y="3776608"/>
            <a:ext cx="261258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143" y="4751446"/>
            <a:ext cx="239486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805400" y="4599050"/>
            <a:ext cx="7533199" cy="157220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049236" y="3612075"/>
            <a:ext cx="1790042" cy="560560"/>
            <a:chOff x="3049236" y="2823031"/>
            <a:chExt cx="1790042" cy="560560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79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197351" y="3626955"/>
            <a:ext cx="2712987" cy="560561"/>
            <a:chOff x="3143579" y="2823030"/>
            <a:chExt cx="2712987" cy="560561"/>
          </a:xfrm>
        </p:grpSpPr>
        <p:sp>
          <p:nvSpPr>
            <p:cNvPr id="20" name="Left Brace 19"/>
            <p:cNvSpPr/>
            <p:nvPr/>
          </p:nvSpPr>
          <p:spPr>
            <a:xfrm rot="16200000">
              <a:off x="3878916" y="2159029"/>
              <a:ext cx="203253" cy="1531256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3579" y="3014259"/>
              <a:ext cx="2712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Minimize misclassification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6328229" y="2389822"/>
            <a:ext cx="1925766" cy="879825"/>
            <a:chOff x="6328229" y="1774946"/>
            <a:chExt cx="1925766" cy="879825"/>
          </a:xfrm>
        </p:grpSpPr>
        <p:sp>
          <p:nvSpPr>
            <p:cNvPr id="22" name="Oval 21"/>
            <p:cNvSpPr/>
            <p:nvPr/>
          </p:nvSpPr>
          <p:spPr>
            <a:xfrm>
              <a:off x="6328229" y="1978822"/>
              <a:ext cx="624114" cy="67594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99943" y="1774946"/>
              <a:ext cx="145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Slack variable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555609" y="2604746"/>
            <a:ext cx="2361761" cy="1163478"/>
            <a:chOff x="5006932" y="1978822"/>
            <a:chExt cx="2361761" cy="1163478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8"/>
              <a:ext cx="2341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that minimizes…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27"/>
          <p:cNvGrpSpPr/>
          <p:nvPr/>
        </p:nvGrpSpPr>
        <p:grpSpPr>
          <a:xfrm>
            <a:off x="4014044" y="2122508"/>
            <a:ext cx="1772408" cy="1050976"/>
            <a:chOff x="5209156" y="1506249"/>
            <a:chExt cx="1772408" cy="1050976"/>
          </a:xfrm>
        </p:grpSpPr>
        <p:sp>
          <p:nvSpPr>
            <p:cNvPr id="29" name="Oval 28"/>
            <p:cNvSpPr/>
            <p:nvPr/>
          </p:nvSpPr>
          <p:spPr>
            <a:xfrm>
              <a:off x="6363435" y="1978823"/>
              <a:ext cx="543049" cy="5784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9156" y="1506249"/>
              <a:ext cx="17724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Misclassification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cost</a:t>
              </a: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5711372" y="1934337"/>
            <a:ext cx="2008547" cy="670408"/>
            <a:chOff x="6402782" y="1886816"/>
            <a:chExt cx="2008547" cy="670408"/>
          </a:xfrm>
        </p:grpSpPr>
        <p:sp>
          <p:nvSpPr>
            <p:cNvPr id="32" name="Oval 31"/>
            <p:cNvSpPr/>
            <p:nvPr/>
          </p:nvSpPr>
          <p:spPr>
            <a:xfrm>
              <a:off x="6402782" y="2029139"/>
              <a:ext cx="503702" cy="5280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25767" y="1886816"/>
              <a:ext cx="1585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# data samples</a:t>
              </a: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3C627-3A36-45A9-BFFC-B5A2F9FB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344" y="-19834"/>
            <a:ext cx="2187940" cy="20172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0" y="6604084"/>
            <a:ext cx="16770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>
                <a:solidFill>
                  <a:srgbClr val="000000"/>
                </a:solidFill>
              </a:rPr>
              <a:t>Figure from Chris Bishop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53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CEAD-EB55-4500-9DE4-4034F356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B0CC-B890-4355-88BB-2D849472D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Input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network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outputs</a:t>
            </a:r>
          </a:p>
          <a:p>
            <a:r>
              <a:rPr lang="en-US" sz="2800" dirty="0"/>
              <a:t>Input X is raw (e.g. raw image, </a:t>
            </a:r>
          </a:p>
          <a:p>
            <a:pPr marL="0" indent="0">
              <a:buNone/>
            </a:pPr>
            <a:r>
              <a:rPr lang="en-US" sz="2800" dirty="0"/>
              <a:t>    one-hot representation of text)</a:t>
            </a:r>
          </a:p>
          <a:p>
            <a:r>
              <a:rPr lang="en-US" sz="2800" dirty="0"/>
              <a:t>Network extracts features: abstraction of input (e.g. not pixels, but edges)</a:t>
            </a:r>
          </a:p>
          <a:p>
            <a:r>
              <a:rPr lang="en-US" sz="2800" dirty="0"/>
              <a:t>Output is the labels Y</a:t>
            </a:r>
          </a:p>
          <a:p>
            <a:r>
              <a:rPr lang="en-US" sz="2800" dirty="0"/>
              <a:t>All parameters of the network </a:t>
            </a:r>
            <a:r>
              <a:rPr lang="en-US" sz="2800" i="1" dirty="0"/>
              <a:t>learned </a:t>
            </a:r>
            <a:r>
              <a:rPr lang="en-US" sz="2800" dirty="0"/>
              <a:t>(during </a:t>
            </a:r>
            <a:r>
              <a:rPr lang="en-US" sz="2800" i="1" dirty="0"/>
              <a:t>training</a:t>
            </a:r>
            <a:r>
              <a:rPr lang="en-US" sz="2800" dirty="0"/>
              <a:t>) by checking how well predicted/true Y agree, using labels in the training set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91F8BDF3-6858-4DA1-8030-52609753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48" y="1107283"/>
            <a:ext cx="2872352" cy="19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2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Machine </a:t>
            </a:r>
            <a:r>
              <a:rPr lang="en-US" i="1" dirty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machine learning algorithm has:</a:t>
            </a:r>
          </a:p>
          <a:p>
            <a:pPr lvl="1"/>
            <a:r>
              <a:rPr lang="en-US" dirty="0"/>
              <a:t>Data representation (x, y)</a:t>
            </a:r>
          </a:p>
          <a:p>
            <a:pPr lvl="1"/>
            <a:r>
              <a:rPr lang="en-US" dirty="0"/>
              <a:t>Problem representation (network)</a:t>
            </a:r>
          </a:p>
          <a:p>
            <a:pPr lvl="1"/>
            <a:r>
              <a:rPr lang="en-US" dirty="0"/>
              <a:t>Evaluation / objective function</a:t>
            </a:r>
          </a:p>
          <a:p>
            <a:pPr lvl="1"/>
            <a:r>
              <a:rPr lang="en-US" dirty="0"/>
              <a:t>Optimization (solve for parameters of network)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Pedro </a:t>
            </a:r>
            <a:r>
              <a:rPr lang="en-US" sz="1100" dirty="0" err="1"/>
              <a:t>Domingos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41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Data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Let’s brainstorm what our “X” should be for various “Y” prediction tasks…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Weather prediction?</a:t>
            </a:r>
          </a:p>
          <a:p>
            <a:r>
              <a:rPr lang="en-US" dirty="0">
                <a:latin typeface="Calibri" panose="020F0502020204030204" pitchFamily="34" charset="0"/>
              </a:rPr>
              <a:t>Movie ratings predictions?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25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Instances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Decision trees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Sets of rules / Logic programs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cs typeface="Arial" charset="0"/>
                <a:sym typeface="Arial" charset="0"/>
              </a:rPr>
              <a:t>Support vector machines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Graphical models (Bayes/Markov nets)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b="1" dirty="0">
                <a:latin typeface="+mj-lt"/>
                <a:cs typeface="Arial" charset="0"/>
                <a:sym typeface="Arial" charset="0"/>
              </a:rPr>
              <a:t>Neural networks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Model ensembles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7390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Accuracy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Precision and recall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Squared error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Likelihood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Posterior probability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Cost / Utility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Margin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Entropy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K-L divergence</a:t>
            </a:r>
          </a:p>
          <a:p>
            <a:pPr marL="300038" indent="-300038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latin typeface="+mj-lt"/>
                <a:cs typeface="Arial" charset="0"/>
                <a:sym typeface="Arial" charset="0"/>
              </a:rPr>
              <a:t>Etc.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8357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Slide credit: Pedro </a:t>
            </a:r>
            <a:r>
              <a:rPr lang="en-US" sz="1100" dirty="0" err="1">
                <a:latin typeface="+mj-lt"/>
              </a:rPr>
              <a:t>Domingos</a:t>
            </a:r>
            <a:endParaRPr lang="en-US" sz="1100" dirty="0"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/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239166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886F-A0A4-4C6F-AF4C-C1E0E5C5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4A4D6-F4A2-4F75-9FEB-6E2CDB80F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 error</a:t>
            </a:r>
          </a:p>
          <a:p>
            <a:r>
              <a:rPr lang="en-US" dirty="0"/>
              <a:t>Can be defined for discrete or continuous outputs</a:t>
            </a:r>
          </a:p>
          <a:p>
            <a:r>
              <a:rPr lang="en-US" dirty="0"/>
              <a:t>E.g. if task is classification – could use cross-entropy loss</a:t>
            </a:r>
          </a:p>
          <a:p>
            <a:r>
              <a:rPr lang="en-US" dirty="0"/>
              <a:t>If task is regression – use L2 loss i.e. ||y-y’||</a:t>
            </a:r>
          </a:p>
        </p:txBody>
      </p:sp>
    </p:spTree>
    <p:extLst>
      <p:ext uri="{BB962C8B-B14F-4D97-AF65-F5344CB8AC3E}">
        <p14:creationId xmlns:p14="http://schemas.microsoft.com/office/powerpoint/2010/main" val="3470487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8098-893D-42DD-8F12-A242B419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9C6C1-BB86-42BE-A6AF-E8CF7564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perspective:</a:t>
            </a:r>
          </a:p>
          <a:p>
            <a:pPr lvl="1"/>
            <a:r>
              <a:rPr lang="en-US" dirty="0"/>
              <a:t>Learn something</a:t>
            </a:r>
          </a:p>
          <a:p>
            <a:pPr lvl="1"/>
            <a:r>
              <a:rPr lang="en-US" dirty="0"/>
              <a:t>Try something out for a real problem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306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E5E4-56E1-4236-A7BE-FC901537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7059-7F2C-4BB5-90F9-22074354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Optimization means we need to solve for the parameters </a:t>
            </a:r>
            <a:r>
              <a:rPr lang="en-US" b="1" dirty="0"/>
              <a:t>w</a:t>
            </a:r>
            <a:r>
              <a:rPr lang="en-US" dirty="0"/>
              <a:t> of the model </a:t>
            </a:r>
          </a:p>
          <a:p>
            <a:r>
              <a:rPr lang="en-US" dirty="0"/>
              <a:t>For a (non-linear) neural network, there is no closed-form solution to solve for </a:t>
            </a:r>
            <a:r>
              <a:rPr lang="en-US" b="1" dirty="0"/>
              <a:t>w</a:t>
            </a:r>
            <a:r>
              <a:rPr lang="en-US" dirty="0"/>
              <a:t>; cannot set up linear system with </a:t>
            </a:r>
            <a:r>
              <a:rPr lang="en-US" b="1" dirty="0"/>
              <a:t>w </a:t>
            </a:r>
            <a:r>
              <a:rPr lang="en-US" dirty="0"/>
              <a:t>as the unknowns </a:t>
            </a:r>
            <a:endParaRPr lang="en-US" b="1" dirty="0"/>
          </a:p>
          <a:p>
            <a:r>
              <a:rPr lang="en-US" dirty="0"/>
              <a:t>Thus, optimization solutions look like this: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Initialize </a:t>
            </a:r>
            <a:r>
              <a:rPr lang="en-US" b="1" dirty="0"/>
              <a:t>w </a:t>
            </a:r>
            <a:r>
              <a:rPr lang="en-US" dirty="0"/>
              <a:t>(e.g. randomly)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Check error (ground-truth vs predicted labels on training set) under current model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Use gradient (derivative) of error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b="1" dirty="0"/>
              <a:t>w</a:t>
            </a:r>
            <a:r>
              <a:rPr lang="en-US" dirty="0"/>
              <a:t> to update </a:t>
            </a:r>
            <a:r>
              <a:rPr lang="en-US" b="1" dirty="0"/>
              <a:t>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Repeat from 2 until convergence </a:t>
            </a:r>
          </a:p>
        </p:txBody>
      </p:sp>
    </p:spTree>
    <p:extLst>
      <p:ext uri="{BB962C8B-B14F-4D97-AF65-F5344CB8AC3E}">
        <p14:creationId xmlns:p14="http://schemas.microsoft.com/office/powerpoint/2010/main" val="22671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Weakly or Semi-supervised learning</a:t>
            </a:r>
          </a:p>
          <a:p>
            <a:pPr lvl="1"/>
            <a:r>
              <a:rPr lang="en-US" dirty="0"/>
              <a:t>Training data includes a few desired outputs, or contains labels that only approximate the labels desired at test time (noisy)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from: Dhruv Batra</a:t>
            </a:r>
          </a:p>
        </p:txBody>
      </p:sp>
    </p:spTree>
    <p:extLst>
      <p:ext uri="{BB962C8B-B14F-4D97-AF65-F5344CB8AC3E}">
        <p14:creationId xmlns:p14="http://schemas.microsoft.com/office/powerpoint/2010/main" val="2874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Prediction Tasks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18288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198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Classification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24122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5364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289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5645" y="198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79045" y="2819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045" y="2971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Regression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24122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5364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89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5645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7645" y="2030907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1445" y="30215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479045" y="4800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9045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Clustering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24122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364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4289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645" y="49530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1445" y="5002707"/>
            <a:ext cx="10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 ID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3497646" y="5715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7646" y="575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Dimensionality</a:t>
            </a:r>
            <a:br>
              <a:rPr lang="en-US" sz="1800" dirty="0"/>
            </a:br>
            <a:r>
              <a:rPr lang="en-US" sz="1800" dirty="0"/>
              <a:t>Reduction</a:t>
            </a:r>
          </a:p>
        </p:txBody>
      </p:sp>
      <p:sp>
        <p:nvSpPr>
          <p:cNvPr id="32" name="Right Arrow 31"/>
          <p:cNvSpPr/>
          <p:nvPr/>
        </p:nvSpPr>
        <p:spPr bwMode="auto">
          <a:xfrm>
            <a:off x="24308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5550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2890" y="586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4246" y="58674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x'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7449834" y="59171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904" y="13716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Supervised Learning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3904" y="4114800"/>
            <a:ext cx="334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Unsupervised Learning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Adapted from </a:t>
            </a:r>
            <a:r>
              <a:rPr lang="en-US" sz="1100" dirty="0" err="1"/>
              <a:t>Dhruv</a:t>
            </a:r>
            <a:r>
              <a:rPr lang="en-US" sz="1100" dirty="0"/>
              <a:t> </a:t>
            </a:r>
            <a:r>
              <a:rPr lang="en-US" sz="1100" dirty="0" err="1"/>
              <a:t>Batra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6788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11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Ultimately, for our application, 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/>
              <a:t>Test data</a:t>
            </a:r>
          </a:p>
          <a:p>
            <a:pPr lvl="1"/>
            <a:r>
              <a:rPr lang="en-US" dirty="0"/>
              <a:t>Features used to make a prediction</a:t>
            </a:r>
          </a:p>
          <a:p>
            <a:pPr lvl="1"/>
            <a:r>
              <a:rPr lang="en-US" dirty="0"/>
              <a:t>Labels only used to see how well we’ve learned f!!!</a:t>
            </a:r>
          </a:p>
          <a:p>
            <a:r>
              <a:rPr lang="en-US" dirty="0"/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and labels to tune model </a:t>
            </a:r>
            <a:r>
              <a:rPr lang="en-US" i="1" dirty="0"/>
              <a:t>hyperparameters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Hyperparameters </a:t>
            </a:r>
            <a:r>
              <a:rPr lang="en-US" dirty="0"/>
              <a:t>are “knobs” of the algorithm tuned by the designer: number of iterations for learning, learning rate, etc.</a:t>
            </a:r>
          </a:p>
          <a:p>
            <a:pPr lvl="1"/>
            <a:r>
              <a:rPr lang="en-US" dirty="0"/>
              <a:t>We train multiple model (one per hyperparameter setting) and choose the best one, on the validation set</a:t>
            </a:r>
          </a:p>
          <a:p>
            <a:pPr lvl="1"/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5158154" y="226646"/>
            <a:ext cx="3860800" cy="126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39661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9E68-7A89-43CF-95D3-972000D4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1CA757A-4CB1-4375-962C-E7B8AC16E2CC}"/>
              </a:ext>
            </a:extLst>
          </p:cNvPr>
          <p:cNvSpPr txBox="1"/>
          <p:nvPr/>
        </p:nvSpPr>
        <p:spPr>
          <a:xfrm>
            <a:off x="299599" y="1607644"/>
            <a:ext cx="350520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#1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Choose hyperparameters  that work best on 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0389C4E-F6C4-4205-AB45-825A1CC32258}"/>
              </a:ext>
            </a:extLst>
          </p:cNvPr>
          <p:cNvSpPr txBox="1"/>
          <p:nvPr/>
        </p:nvSpPr>
        <p:spPr>
          <a:xfrm>
            <a:off x="5559851" y="1373062"/>
            <a:ext cx="3315208" cy="83285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verfitting; e.g. in K-nearest neighbors,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K = 1 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always</a:t>
            </a:r>
            <a:r>
              <a:rPr lang="en-US" sz="18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works perfectly on training</a:t>
            </a:r>
            <a:r>
              <a:rPr sz="18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B3B105D-0E8B-4E76-9087-33DCDA71FDB0}"/>
              </a:ext>
            </a:extLst>
          </p:cNvPr>
          <p:cNvSpPr txBox="1"/>
          <p:nvPr/>
        </p:nvSpPr>
        <p:spPr>
          <a:xfrm>
            <a:off x="384724" y="2919588"/>
            <a:ext cx="4650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#2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, choose  </a:t>
            </a:r>
            <a:r>
              <a:rPr sz="1800" spc="-5" dirty="0">
                <a:latin typeface="Arial"/>
                <a:cs typeface="Arial"/>
              </a:rPr>
              <a:t>hyperparameters that work best on test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C4B6B69-E4DB-4478-A4C1-ABF3223E4DBE}"/>
              </a:ext>
            </a:extLst>
          </p:cNvPr>
          <p:cNvSpPr txBox="1"/>
          <p:nvPr/>
        </p:nvSpPr>
        <p:spPr>
          <a:xfrm>
            <a:off x="348149" y="2326636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80096F80-029E-4E68-A5E0-12CD287E4A42}"/>
              </a:ext>
            </a:extLst>
          </p:cNvPr>
          <p:cNvGrpSpPr/>
          <p:nvPr/>
        </p:nvGrpSpPr>
        <p:grpSpPr>
          <a:xfrm>
            <a:off x="302174" y="3572659"/>
            <a:ext cx="6381750" cy="412750"/>
            <a:chOff x="302174" y="2756869"/>
            <a:chExt cx="6381750" cy="41275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C4D4AB3-7840-48CB-B8D9-FAAB0CE9B1E5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6362387" y="393599"/>
                  </a:moveTo>
                  <a:lnTo>
                    <a:pt x="0" y="393599"/>
                  </a:lnTo>
                  <a:lnTo>
                    <a:pt x="0" y="0"/>
                  </a:lnTo>
                  <a:lnTo>
                    <a:pt x="6362387" y="0"/>
                  </a:lnTo>
                  <a:lnTo>
                    <a:pt x="6362387" y="393599"/>
                  </a:lnTo>
                  <a:close/>
                </a:path>
              </a:pathLst>
            </a:custGeom>
            <a:solidFill>
              <a:srgbClr val="D8E9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9ADB04C-F82E-4BB9-A64D-394E4EC11B72}"/>
                </a:ext>
              </a:extLst>
            </p:cNvPr>
            <p:cNvSpPr/>
            <p:nvPr/>
          </p:nvSpPr>
          <p:spPr>
            <a:xfrm>
              <a:off x="311699" y="2766394"/>
              <a:ext cx="6362700" cy="393700"/>
            </a:xfrm>
            <a:custGeom>
              <a:avLst/>
              <a:gdLst/>
              <a:ahLst/>
              <a:cxnLst/>
              <a:rect l="l" t="t" r="r" b="b"/>
              <a:pathLst>
                <a:path w="6362700" h="393700">
                  <a:moveTo>
                    <a:pt x="0" y="0"/>
                  </a:moveTo>
                  <a:lnTo>
                    <a:pt x="6362387" y="0"/>
                  </a:lnTo>
                  <a:lnTo>
                    <a:pt x="6362387" y="393599"/>
                  </a:lnTo>
                  <a:lnTo>
                    <a:pt x="0" y="3935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3DA64B78-D7BE-4FBB-80E1-6133098CA17B}"/>
              </a:ext>
            </a:extLst>
          </p:cNvPr>
          <p:cNvSpPr txBox="1"/>
          <p:nvPr/>
        </p:nvSpPr>
        <p:spPr>
          <a:xfrm>
            <a:off x="3270548" y="3619030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train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3514A6B-6656-4618-BCAB-A6F9EAE2080D}"/>
              </a:ext>
            </a:extLst>
          </p:cNvPr>
          <p:cNvSpPr txBox="1"/>
          <p:nvPr/>
        </p:nvSpPr>
        <p:spPr>
          <a:xfrm>
            <a:off x="6674086" y="3582184"/>
            <a:ext cx="1458595" cy="393700"/>
          </a:xfrm>
          <a:prstGeom prst="rect">
            <a:avLst/>
          </a:prstGeom>
          <a:solidFill>
            <a:srgbClr val="F4CCCC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DA15FDE-6DE2-400B-9EA5-5E048CE20DE2}"/>
              </a:ext>
            </a:extLst>
          </p:cNvPr>
          <p:cNvSpPr txBox="1"/>
          <p:nvPr/>
        </p:nvSpPr>
        <p:spPr>
          <a:xfrm>
            <a:off x="384724" y="4188715"/>
            <a:ext cx="515874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#3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spc="-5" dirty="0">
                <a:latin typeface="Arial"/>
                <a:cs typeface="Arial"/>
              </a:rPr>
              <a:t>Split data into </a:t>
            </a:r>
            <a:r>
              <a:rPr sz="1800" b="1" dirty="0">
                <a:latin typeface="Arial"/>
                <a:cs typeface="Arial"/>
              </a:rPr>
              <a:t>train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b="1" spc="-5" dirty="0">
                <a:latin typeface="Arial"/>
                <a:cs typeface="Arial"/>
              </a:rPr>
              <a:t>val</a:t>
            </a:r>
            <a:r>
              <a:rPr sz="1800" spc="-5" dirty="0">
                <a:latin typeface="Arial"/>
                <a:cs typeface="Arial"/>
              </a:rPr>
              <a:t>, and </a:t>
            </a:r>
            <a:r>
              <a:rPr sz="1800" b="1" dirty="0">
                <a:latin typeface="Arial"/>
                <a:cs typeface="Arial"/>
              </a:rPr>
              <a:t>test</a:t>
            </a:r>
            <a:r>
              <a:rPr sz="1800" dirty="0">
                <a:latin typeface="Arial"/>
                <a:cs typeface="Arial"/>
              </a:rPr>
              <a:t>; choose  </a:t>
            </a:r>
            <a:r>
              <a:rPr sz="1800" spc="-5" dirty="0">
                <a:latin typeface="Arial"/>
                <a:cs typeface="Arial"/>
              </a:rPr>
              <a:t>hyperparameters on </a:t>
            </a:r>
            <a:r>
              <a:rPr sz="1800" dirty="0">
                <a:latin typeface="Arial"/>
                <a:cs typeface="Arial"/>
              </a:rPr>
              <a:t>val </a:t>
            </a:r>
            <a:r>
              <a:rPr sz="1800" spc="-5" dirty="0">
                <a:latin typeface="Arial"/>
                <a:cs typeface="Arial"/>
              </a:rPr>
              <a:t>and evaluate 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DE5FB851-16C2-4054-8615-6545E347F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81936"/>
              </p:ext>
            </p:extLst>
          </p:nvPr>
        </p:nvGraphicFramePr>
        <p:xfrm>
          <a:off x="302174" y="4841781"/>
          <a:ext cx="7820024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2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train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validation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DC0569D-EF58-4A43-9020-EDE1AE72C93E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D11BC12-A707-426E-A983-AB47C9A92D6C}"/>
              </a:ext>
            </a:extLst>
          </p:cNvPr>
          <p:cNvSpPr txBox="1"/>
          <p:nvPr/>
        </p:nvSpPr>
        <p:spPr>
          <a:xfrm>
            <a:off x="5559851" y="2928555"/>
            <a:ext cx="343174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BAD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: No idea how algorithm will perform on new</a:t>
            </a:r>
            <a:r>
              <a:rPr sz="18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r>
              <a:rPr lang="en-US" sz="1800" spc="-5" dirty="0">
                <a:solidFill>
                  <a:srgbClr val="FF0000"/>
                </a:solidFill>
                <a:latin typeface="Arial"/>
                <a:cs typeface="Arial"/>
              </a:rPr>
              <a:t>; cheating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3D1D0B4B-1951-418B-8FDA-AF46A5964A63}"/>
              </a:ext>
            </a:extLst>
          </p:cNvPr>
          <p:cNvSpPr txBox="1"/>
          <p:nvPr/>
        </p:nvSpPr>
        <p:spPr>
          <a:xfrm>
            <a:off x="6199587" y="4183173"/>
            <a:ext cx="76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8751C"/>
                </a:solidFill>
                <a:latin typeface="Arial"/>
                <a:cs typeface="Arial"/>
              </a:rPr>
              <a:t>Better!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7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1" grpId="0"/>
      <p:bldP spid="12" grpId="0" animBg="1"/>
      <p:bldP spid="13" grpId="0"/>
      <p:bldP spid="17" grpId="0"/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463E-8901-4FC5-AA56-1FF31E89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B6A58-A749-463B-BC4A-4538B445D37F}"/>
              </a:ext>
            </a:extLst>
          </p:cNvPr>
          <p:cNvSpPr txBox="1"/>
          <p:nvPr/>
        </p:nvSpPr>
        <p:spPr>
          <a:xfrm>
            <a:off x="0" y="6596390"/>
            <a:ext cx="2347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Fei-Fei, Johnson, Yeung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107EDE9-45CB-4513-8287-571A98CD61F4}"/>
              </a:ext>
            </a:extLst>
          </p:cNvPr>
          <p:cNvSpPr txBox="1"/>
          <p:nvPr/>
        </p:nvSpPr>
        <p:spPr>
          <a:xfrm>
            <a:off x="348149" y="1726003"/>
            <a:ext cx="7784465" cy="393700"/>
          </a:xfrm>
          <a:prstGeom prst="rect">
            <a:avLst/>
          </a:prstGeom>
          <a:solidFill>
            <a:srgbClr val="D8E9D3"/>
          </a:solidFill>
          <a:ln w="19049">
            <a:solidFill>
              <a:srgbClr val="0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Your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Dataset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3AF74253-38CF-4E2C-AEAE-171FC8F8E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38614"/>
              </p:ext>
            </p:extLst>
          </p:nvPr>
        </p:nvGraphicFramePr>
        <p:xfrm>
          <a:off x="338624" y="3289950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5">
            <a:extLst>
              <a:ext uri="{FF2B5EF4-FFF2-40B4-BE49-F238E27FC236}">
                <a16:creationId xmlns:a16="http://schemas.microsoft.com/office/drawing/2014/main" id="{65AB56BA-D5CA-45D3-8CC8-5746FBF1BA13}"/>
              </a:ext>
            </a:extLst>
          </p:cNvPr>
          <p:cNvSpPr txBox="1"/>
          <p:nvPr/>
        </p:nvSpPr>
        <p:spPr>
          <a:xfrm>
            <a:off x="421174" y="2494957"/>
            <a:ext cx="5051425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b="1" spc="-5" dirty="0">
                <a:latin typeface="Arial"/>
                <a:cs typeface="Arial"/>
              </a:rPr>
              <a:t>Idea </a:t>
            </a:r>
            <a:r>
              <a:rPr sz="1800" b="1" dirty="0">
                <a:latin typeface="Arial"/>
                <a:cs typeface="Arial"/>
              </a:rPr>
              <a:t>#4</a:t>
            </a:r>
            <a:r>
              <a:rPr sz="1800" dirty="0">
                <a:latin typeface="Arial"/>
                <a:cs typeface="Arial"/>
              </a:rPr>
              <a:t>: </a:t>
            </a:r>
            <a:r>
              <a:rPr sz="1800" b="1" spc="-5" dirty="0">
                <a:latin typeface="Arial"/>
                <a:cs typeface="Arial"/>
              </a:rPr>
              <a:t>Cross-Validation</a:t>
            </a:r>
            <a:r>
              <a:rPr sz="1800" spc="-5" dirty="0">
                <a:latin typeface="Arial"/>
                <a:cs typeface="Arial"/>
              </a:rPr>
              <a:t>: Split data into </a:t>
            </a:r>
            <a:r>
              <a:rPr sz="1800" b="1" dirty="0">
                <a:latin typeface="Arial"/>
                <a:cs typeface="Arial"/>
              </a:rPr>
              <a:t>folds</a:t>
            </a:r>
            <a:r>
              <a:rPr sz="1800" dirty="0">
                <a:latin typeface="Arial"/>
                <a:cs typeface="Arial"/>
              </a:rPr>
              <a:t>,  </a:t>
            </a:r>
            <a:r>
              <a:rPr sz="1800" spc="-5" dirty="0">
                <a:latin typeface="Arial"/>
                <a:cs typeface="Arial"/>
              </a:rPr>
              <a:t>try each fold as </a:t>
            </a:r>
            <a:r>
              <a:rPr sz="1800" dirty="0">
                <a:latin typeface="Arial"/>
                <a:cs typeface="Arial"/>
              </a:rPr>
              <a:t>validation </a:t>
            </a:r>
            <a:r>
              <a:rPr sz="1800" spc="-5" dirty="0">
                <a:latin typeface="Arial"/>
                <a:cs typeface="Arial"/>
              </a:rPr>
              <a:t>and average the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results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562B3C4C-280E-4E4E-956B-EFA7C5891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35833"/>
              </p:ext>
            </p:extLst>
          </p:nvPr>
        </p:nvGraphicFramePr>
        <p:xfrm>
          <a:off x="338624" y="3829899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5F35BBB2-475C-45DF-95C6-F7D37BEB6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2438"/>
              </p:ext>
            </p:extLst>
          </p:nvPr>
        </p:nvGraphicFramePr>
        <p:xfrm>
          <a:off x="338624" y="4369848"/>
          <a:ext cx="7785098" cy="39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599"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fold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test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bject 8">
            <a:extLst>
              <a:ext uri="{FF2B5EF4-FFF2-40B4-BE49-F238E27FC236}">
                <a16:creationId xmlns:a16="http://schemas.microsoft.com/office/drawing/2014/main" id="{EC75A25B-95C6-4BAF-9420-98592B2E0A40}"/>
              </a:ext>
            </a:extLst>
          </p:cNvPr>
          <p:cNvSpPr txBox="1"/>
          <p:nvPr/>
        </p:nvSpPr>
        <p:spPr>
          <a:xfrm>
            <a:off x="421174" y="4936829"/>
            <a:ext cx="7042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Useful for </a:t>
            </a:r>
            <a:r>
              <a:rPr sz="1800" dirty="0">
                <a:latin typeface="Arial"/>
                <a:cs typeface="Arial"/>
              </a:rPr>
              <a:t>small </a:t>
            </a:r>
            <a:r>
              <a:rPr sz="1800" spc="-5" dirty="0">
                <a:latin typeface="Arial"/>
                <a:cs typeface="Arial"/>
              </a:rPr>
              <a:t>datasets, but not used too frequently in deep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learning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hope this would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Statistical estimation view:</a:t>
            </a:r>
          </a:p>
          <a:p>
            <a:pPr lvl="1"/>
            <a:r>
              <a:rPr lang="en-US" dirty="0"/>
              <a:t>x and y are </a:t>
            </a:r>
            <a:r>
              <a:rPr lang="en-US" i="1" dirty="0"/>
              <a:t>random</a:t>
            </a:r>
            <a:r>
              <a:rPr lang="en-US" dirty="0"/>
              <a:t> </a:t>
            </a:r>
            <a:r>
              <a:rPr lang="en-US" i="1" dirty="0"/>
              <a:t>variables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 =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	~ P(X,Y)</a:t>
            </a:r>
          </a:p>
          <a:p>
            <a:pPr lvl="1"/>
            <a:r>
              <a:rPr lang="en-US" dirty="0"/>
              <a:t>Both training &amp; testing data sampled IID from P(X,Y)</a:t>
            </a:r>
          </a:p>
          <a:p>
            <a:pPr lvl="2"/>
            <a:r>
              <a:rPr lang="en-US" dirty="0"/>
              <a:t>IID: Independent and Identically Distributed</a:t>
            </a:r>
          </a:p>
          <a:p>
            <a:pPr lvl="1"/>
            <a:r>
              <a:rPr lang="en-US" dirty="0"/>
              <a:t>Learn on training set, have some hope of </a:t>
            </a:r>
            <a:r>
              <a:rPr lang="en-US" i="1" dirty="0"/>
              <a:t>generalizing</a:t>
            </a:r>
            <a:r>
              <a:rPr lang="en-US" dirty="0"/>
              <a:t> to test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Adapted from </a:t>
            </a:r>
            <a:r>
              <a:rPr lang="en-US" sz="1100" dirty="0" err="1">
                <a:solidFill>
                  <a:prstClr val="black"/>
                </a:solidFill>
              </a:rPr>
              <a:t>Dhruv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Batra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828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945188" y="4724400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143000"/>
            <a:ext cx="4572000" cy="4495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Underfitting: 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Overfitting: 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9163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15200" y="6581775"/>
            <a:ext cx="183255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20266"/>
            <a:ext cx="534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195033"/>
            <a:ext cx="647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curve = true underlying model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242166" y="4649081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12205" y="5037455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86" y="5564538"/>
            <a:ext cx="260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F3BC05-B10D-4066-A4DB-2B7AC345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248794" y="2402832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418833" y="2791206"/>
            <a:ext cx="68239" cy="6823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280913" y="2412825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452952" y="2446228"/>
            <a:ext cx="3365" cy="3783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276285" y="4736022"/>
            <a:ext cx="0" cy="5462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455737" y="4762688"/>
            <a:ext cx="0" cy="28933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Noise </a:t>
            </a:r>
            <a:r>
              <a:rPr lang="en-US" altLang="en-US" sz="2000" dirty="0"/>
              <a:t>in our observations: unavoidable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due to inaccurate assumptions/simplifications by model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models estimated from different training sets differ greatly rom each other</a:t>
            </a:r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581775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50BEB4-7339-45F5-8941-E04CE401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1523976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940A-6B60-4B2D-8B08-326E425C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6DB0-6D6D-4C8C-8ED9-DAA3B466C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your classmates’ perspective:</a:t>
            </a:r>
          </a:p>
          <a:p>
            <a:pPr lvl="1"/>
            <a:r>
              <a:rPr lang="en-US" dirty="0"/>
              <a:t>Hear about a niche of DL we haven’t covered, or learn about a niche of DL in more depth</a:t>
            </a:r>
          </a:p>
          <a:p>
            <a:pPr lvl="1"/>
            <a:r>
              <a:rPr lang="en-US" dirty="0"/>
              <a:t>Hear about challenges and how you handled them, that they can use in their own work</a:t>
            </a:r>
          </a:p>
          <a:p>
            <a:pPr lvl="1"/>
            <a:r>
              <a:rPr lang="en-US" dirty="0"/>
              <a:t>Listen to an engaging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73959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C11840-4DA7-4C77-94D9-D50D7CF2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/>
              <a:t>Generalization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89FE5-E354-45ED-8A2F-9183FFB9E1D8}"/>
              </a:ext>
            </a:extLst>
          </p:cNvPr>
          <p:cNvSpPr/>
          <p:nvPr/>
        </p:nvSpPr>
        <p:spPr>
          <a:xfrm>
            <a:off x="1260629" y="1145214"/>
            <a:ext cx="2902998" cy="5504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738FF-E6AF-4EB7-8061-48C56596C5EF}"/>
              </a:ext>
            </a:extLst>
          </p:cNvPr>
          <p:cNvSpPr/>
          <p:nvPr/>
        </p:nvSpPr>
        <p:spPr>
          <a:xfrm>
            <a:off x="1260629" y="1940674"/>
            <a:ext cx="2902998" cy="5504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F29ED2-ACFD-4145-A0CA-05FF698205DA}"/>
              </a:ext>
            </a:extLst>
          </p:cNvPr>
          <p:cNvSpPr/>
          <p:nvPr/>
        </p:nvSpPr>
        <p:spPr>
          <a:xfrm>
            <a:off x="1260629" y="2736134"/>
            <a:ext cx="2902998" cy="5504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87B4B-7E68-4814-B986-A566B896A6E9}"/>
              </a:ext>
            </a:extLst>
          </p:cNvPr>
          <p:cNvSpPr/>
          <p:nvPr/>
        </p:nvSpPr>
        <p:spPr>
          <a:xfrm>
            <a:off x="1260629" y="3501328"/>
            <a:ext cx="2902998" cy="55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41FC5E-0B0B-42C2-BF43-B774DA441EEC}"/>
              </a:ext>
            </a:extLst>
          </p:cNvPr>
          <p:cNvSpPr/>
          <p:nvPr/>
        </p:nvSpPr>
        <p:spPr>
          <a:xfrm>
            <a:off x="1260629" y="4266522"/>
            <a:ext cx="2902998" cy="550416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subset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F2226-636E-41AD-BC7E-9C299D254675}"/>
              </a:ext>
            </a:extLst>
          </p:cNvPr>
          <p:cNvSpPr/>
          <p:nvPr/>
        </p:nvSpPr>
        <p:spPr>
          <a:xfrm>
            <a:off x="4449193" y="114521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8D802-143D-4E26-8608-EB70E81CC6FD}"/>
              </a:ext>
            </a:extLst>
          </p:cNvPr>
          <p:cNvSpPr/>
          <p:nvPr/>
        </p:nvSpPr>
        <p:spPr>
          <a:xfrm>
            <a:off x="4449193" y="194067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B2363-FE38-4C4F-9154-E3FA8B2D9C62}"/>
              </a:ext>
            </a:extLst>
          </p:cNvPr>
          <p:cNvSpPr/>
          <p:nvPr/>
        </p:nvSpPr>
        <p:spPr>
          <a:xfrm>
            <a:off x="4449193" y="2736134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0855FE-D5DA-410C-9217-3E0D601725CF}"/>
              </a:ext>
            </a:extLst>
          </p:cNvPr>
          <p:cNvSpPr/>
          <p:nvPr/>
        </p:nvSpPr>
        <p:spPr>
          <a:xfrm>
            <a:off x="4449193" y="3501328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F43F18-60F8-4A01-8481-602E28B29697}"/>
              </a:ext>
            </a:extLst>
          </p:cNvPr>
          <p:cNvSpPr/>
          <p:nvPr/>
        </p:nvSpPr>
        <p:spPr>
          <a:xfrm>
            <a:off x="4449193" y="426652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1908F3-E121-4D76-97DA-6E719BA5CDE4}"/>
              </a:ext>
            </a:extLst>
          </p:cNvPr>
          <p:cNvCxnSpPr/>
          <p:nvPr/>
        </p:nvCxnSpPr>
        <p:spPr>
          <a:xfrm>
            <a:off x="608120" y="5894768"/>
            <a:ext cx="79277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5D6CB-5BD7-4961-BB85-5F7D15C736B2}"/>
              </a:ext>
            </a:extLst>
          </p:cNvPr>
          <p:cNvSpPr/>
          <p:nvPr/>
        </p:nvSpPr>
        <p:spPr>
          <a:xfrm>
            <a:off x="4449192" y="5076307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model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D3ED0B-D10D-4106-AD17-C7A1C0CD1405}"/>
              </a:ext>
            </a:extLst>
          </p:cNvPr>
          <p:cNvSpPr/>
          <p:nvPr/>
        </p:nvSpPr>
        <p:spPr>
          <a:xfrm>
            <a:off x="4449192" y="6139812"/>
            <a:ext cx="1995995" cy="550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True model?</a:t>
            </a: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CAB3D20B-7E0E-424F-85C6-242D7693C5ED}"/>
              </a:ext>
            </a:extLst>
          </p:cNvPr>
          <p:cNvCxnSpPr>
            <a:stCxn id="29" idx="3"/>
            <a:endCxn id="27" idx="3"/>
          </p:cNvCxnSpPr>
          <p:nvPr/>
        </p:nvCxnSpPr>
        <p:spPr>
          <a:xfrm flipV="1">
            <a:off x="6445187" y="5351515"/>
            <a:ext cx="12700" cy="1063505"/>
          </a:xfrm>
          <a:prstGeom prst="curvedConnector3">
            <a:avLst>
              <a:gd name="adj1" fmla="val 1800000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3C93509-60EF-40DD-8412-331486E5E894}"/>
              </a:ext>
            </a:extLst>
          </p:cNvPr>
          <p:cNvCxnSpPr>
            <a:cxnSpLocks/>
            <a:stCxn id="17" idx="3"/>
            <a:endCxn id="15" idx="3"/>
          </p:cNvCxnSpPr>
          <p:nvPr/>
        </p:nvCxnSpPr>
        <p:spPr>
          <a:xfrm flipV="1">
            <a:off x="6445188" y="142042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F1B740C2-793F-48AA-B2A8-B89D5F5B6590}"/>
              </a:ext>
            </a:extLst>
          </p:cNvPr>
          <p:cNvCxnSpPr>
            <a:cxnSpLocks/>
            <a:stCxn id="19" idx="3"/>
            <a:endCxn id="17" idx="3"/>
          </p:cNvCxnSpPr>
          <p:nvPr/>
        </p:nvCxnSpPr>
        <p:spPr>
          <a:xfrm flipV="1">
            <a:off x="6445188" y="2215882"/>
            <a:ext cx="12700" cy="795460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66849B15-3138-485A-9598-BA8BD8A0F39C}"/>
              </a:ext>
            </a:extLst>
          </p:cNvPr>
          <p:cNvCxnSpPr>
            <a:cxnSpLocks/>
            <a:stCxn id="21" idx="3"/>
            <a:endCxn id="19" idx="3"/>
          </p:cNvCxnSpPr>
          <p:nvPr/>
        </p:nvCxnSpPr>
        <p:spPr>
          <a:xfrm flipV="1">
            <a:off x="6445188" y="3011342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D9463DFB-185D-4B0F-9752-B3B58D4F1DD5}"/>
              </a:ext>
            </a:extLst>
          </p:cNvPr>
          <p:cNvCxnSpPr>
            <a:cxnSpLocks/>
            <a:stCxn id="23" idx="3"/>
            <a:endCxn id="21" idx="3"/>
          </p:cNvCxnSpPr>
          <p:nvPr/>
        </p:nvCxnSpPr>
        <p:spPr>
          <a:xfrm flipV="1">
            <a:off x="6445188" y="3776536"/>
            <a:ext cx="12700" cy="765194"/>
          </a:xfrm>
          <a:prstGeom prst="curvedConnector3">
            <a:avLst>
              <a:gd name="adj1" fmla="val 1800000"/>
            </a:avLst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7959A73-9F1B-4B38-BB49-F603190E056A}"/>
              </a:ext>
            </a:extLst>
          </p:cNvPr>
          <p:cNvSpPr txBox="1"/>
          <p:nvPr/>
        </p:nvSpPr>
        <p:spPr>
          <a:xfrm>
            <a:off x="7057747" y="1292552"/>
            <a:ext cx="1078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42F8A-1269-49B5-AA77-928298698216}"/>
              </a:ext>
            </a:extLst>
          </p:cNvPr>
          <p:cNvSpPr txBox="1"/>
          <p:nvPr/>
        </p:nvSpPr>
        <p:spPr>
          <a:xfrm>
            <a:off x="7280020" y="542250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5172739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81200" y="1524000"/>
            <a:ext cx="4800600" cy="3565525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50" y="5105400"/>
            <a:ext cx="602615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82813" y="1524000"/>
            <a:ext cx="4446587" cy="33528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475" y="5105400"/>
            <a:ext cx="3444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44197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4000" cy="3962400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0225" y="1800225"/>
            <a:ext cx="5330825" cy="3959225"/>
          </a:xfrm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6400" y="1447800"/>
            <a:ext cx="5254625" cy="3833813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19200" y="54864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2413" y="5572125"/>
            <a:ext cx="24463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3925" y="715963"/>
            <a:ext cx="12604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0225" y="2209800"/>
            <a:ext cx="5334000" cy="39624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715963"/>
            <a:ext cx="14557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\in \mathbb{R}^{n \times 1}$&#10;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 = &#10;\begin{bmatrix}&#10;v_1 \\ v_2 \\ \vdots \\ v_n&#10;\end{bmatrix}$&#10;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\in \mathbb{R}^{1 \times n}$&#10;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v}^T = &#10;\begin{bmatrix}&#10;v_1 &amp; v_2 &amp; \dots &amp; v_n&#10;\end{bmatrix}$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T$&#10;&#10;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= &#10;\begin{bmatrix}&#10;a_{11} &amp; a_{12} &amp; a_{13} &amp; \dots &amp; a_{1n} \\&#10;a_{21} &amp; a_{22} &amp; a_{23} &amp; \dots &amp; a_{2n} \\&#10;\vdots &amp; &amp; &amp; &amp; \vdots \\&#10;a_{m1} &amp; a_{m2} &amp; a_{m3} &amp; \dots &amp; a_{mn}&#10;\end{bmatrix}$&#10;&#10;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 \in \mathbb{R}^{m \times n}$&#10;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m = n$&#10;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$&#10;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x}^T \mathbf{y} =&#10;\begin{bmatrix}&#10;x_1 &amp; \dots &amp; x_n&#10;\end{bmatrix}&#10;\begin{bmatrix}&#10;y_1 \\ \vdots \\ y_n&#10;\end{bmatrix}&#10;= \sum_{i=1}^n x_i y_i \qquad (\textrm{scalar})$ 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mathbf{A}^T = \mathbf{A}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textrm{col-rank}(\mathbf{A}) &amp;= &#10;\textrm{ the maximum number of linearly independent column vectors of } \mathbf{A} \\&#10;\textrm{row-rank}(\mathbf{A}) &amp;= &#10;\textrm{ the maximum number of linearly independent row vectors of } \mathbf{A} &#10;\end{align*}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textrm{rank}(\mathbf{A})\triangleq \textrm{col-rank}(\mathbf{A})= \textrm{row-rank}(\mathbf{A})$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3807</TotalTime>
  <Words>6472</Words>
  <Application>Microsoft Office PowerPoint</Application>
  <PresentationFormat>On-screen Show (4:3)</PresentationFormat>
  <Paragraphs>1222</Paragraphs>
  <Slides>148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70" baseType="lpstr">
      <vt:lpstr>SimSun</vt:lpstr>
      <vt:lpstr>Arial</vt:lpstr>
      <vt:lpstr>Calibri</vt:lpstr>
      <vt:lpstr>Cambria Math</vt:lpstr>
      <vt:lpstr>cmmi10</vt:lpstr>
      <vt:lpstr>Courier New</vt:lpstr>
      <vt:lpstr>Symbol</vt:lpstr>
      <vt:lpstr>Tahoma</vt:lpstr>
      <vt:lpstr>Times New Roman</vt:lpstr>
      <vt:lpstr>Wingdings</vt:lpstr>
      <vt:lpstr>1_Office Theme</vt:lpstr>
      <vt:lpstr>2_Office Theme</vt:lpstr>
      <vt:lpstr>9_Default Design</vt:lpstr>
      <vt:lpstr>Office Theme</vt:lpstr>
      <vt:lpstr>1_Default Design</vt:lpstr>
      <vt:lpstr>3_Office Theme</vt:lpstr>
      <vt:lpstr>3_Default Design</vt:lpstr>
      <vt:lpstr>2_Default Design</vt:lpstr>
      <vt:lpstr>2_Blank Presentation</vt:lpstr>
      <vt:lpstr>4_Blank Presentation</vt:lpstr>
      <vt:lpstr>1_Blank Presentation</vt:lpstr>
      <vt:lpstr>Equation</vt:lpstr>
      <vt:lpstr>CS 1678/2078: Deep Learning Introduction</vt:lpstr>
      <vt:lpstr>About the Instructor</vt:lpstr>
      <vt:lpstr>Course Info</vt:lpstr>
      <vt:lpstr>Course Goals</vt:lpstr>
      <vt:lpstr>Textbooks</vt:lpstr>
      <vt:lpstr>Programming</vt:lpstr>
      <vt:lpstr>Course Structure</vt:lpstr>
      <vt:lpstr>Tips for a successful project</vt:lpstr>
      <vt:lpstr>Tips for a successful project</vt:lpstr>
      <vt:lpstr>Tips for a successful project</vt:lpstr>
      <vt:lpstr>Tips for a successful project</vt:lpstr>
      <vt:lpstr>Policies and Schedule </vt:lpstr>
      <vt:lpstr>Should I take this class?</vt:lpstr>
      <vt:lpstr>Your Homework</vt:lpstr>
      <vt:lpstr>Questions?</vt:lpstr>
      <vt:lpstr>Plan for Today</vt:lpstr>
      <vt:lpstr>Blitz introductions (10 sec)</vt:lpstr>
      <vt:lpstr>What is deep learning?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Example deep learning tasks</vt:lpstr>
      <vt:lpstr>PowerPoint Presentation</vt:lpstr>
      <vt:lpstr>Example deep learning tasks</vt:lpstr>
      <vt:lpstr>Example deep learning tasks</vt:lpstr>
      <vt:lpstr>Example deep learning tasks</vt:lpstr>
      <vt:lpstr>Klingon vs Mlingon Classification</vt:lpstr>
      <vt:lpstr>“I saw her duck”</vt:lpstr>
      <vt:lpstr>“I saw her duck”</vt:lpstr>
      <vt:lpstr>“I saw her duck”</vt:lpstr>
      <vt:lpstr>“I saw her duck with a telescope…”</vt:lpstr>
      <vt:lpstr>What humans see</vt:lpstr>
      <vt:lpstr>What computers see</vt:lpstr>
      <vt:lpstr>Challenges</vt:lpstr>
      <vt:lpstr>Machine Learning Overview</vt:lpstr>
      <vt:lpstr>Machine Learning Overview</vt:lpstr>
      <vt:lpstr>Machine Learning Overview</vt:lpstr>
      <vt:lpstr>Machine Learning Overview</vt:lpstr>
      <vt:lpstr>Simple strategy: Let’s count!</vt:lpstr>
      <vt:lpstr>Weigh counts and sum to get prediction </vt:lpstr>
      <vt:lpstr>Machine Learning Overview</vt:lpstr>
      <vt:lpstr>Machine Learning Overview</vt:lpstr>
      <vt:lpstr>Feature representation (x)</vt:lpstr>
      <vt:lpstr>Example: Feature representation</vt:lpstr>
      <vt:lpstr>Norms</vt:lpstr>
      <vt:lpstr>Distances</vt:lpstr>
      <vt:lpstr>Example: Feature representation</vt:lpstr>
      <vt:lpstr>Linear classifier</vt:lpstr>
      <vt:lpstr>Linear classifier</vt:lpstr>
      <vt:lpstr>Lines in R2</vt:lpstr>
      <vt:lpstr>Lines in R2</vt:lpstr>
      <vt:lpstr>Lines in R2</vt:lpstr>
      <vt:lpstr>Linear classifiers</vt:lpstr>
      <vt:lpstr>Linear classifiers</vt:lpstr>
      <vt:lpstr>Support vector machines </vt:lpstr>
      <vt:lpstr>Support vector machines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The benefit of the “kernel trick”</vt:lpstr>
      <vt:lpstr>Hard-margin SVMs</vt:lpstr>
      <vt:lpstr>Soft-margin SVMs</vt:lpstr>
      <vt:lpstr>Deep Learning in a Nutshell</vt:lpstr>
      <vt:lpstr>Elements of Machine Learning</vt:lpstr>
      <vt:lpstr>Data representation</vt:lpstr>
      <vt:lpstr>Problem representation</vt:lpstr>
      <vt:lpstr>Evaluation / objective function</vt:lpstr>
      <vt:lpstr>Loss functions</vt:lpstr>
      <vt:lpstr>Optimization</vt:lpstr>
      <vt:lpstr>Types of Learning</vt:lpstr>
      <vt:lpstr>Types of Prediction Tasks</vt:lpstr>
      <vt:lpstr>Validation strategies</vt:lpstr>
      <vt:lpstr>Validation strategies</vt:lpstr>
      <vt:lpstr>Validation strategies</vt:lpstr>
      <vt:lpstr>Why do we hope this would work?</vt:lpstr>
      <vt:lpstr>Generalization</vt:lpstr>
      <vt:lpstr>Generalization</vt:lpstr>
      <vt:lpstr>Generalization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Summary of generalization</vt:lpstr>
      <vt:lpstr>Linear algebra review</vt:lpstr>
      <vt:lpstr>Vectors and Matrices</vt:lpstr>
      <vt:lpstr>Vector</vt:lpstr>
      <vt:lpstr>Vectors have two main uses</vt:lpstr>
      <vt:lpstr>Matrix</vt:lpstr>
      <vt:lpstr>Matrix Operations</vt:lpstr>
      <vt:lpstr>Inner vs outer  vs matrix vs element-wise product</vt:lpstr>
      <vt:lpstr>Inner Product</vt:lpstr>
      <vt:lpstr>Matrix Multiplication</vt:lpstr>
      <vt:lpstr>Matrix Multiplication</vt:lpstr>
      <vt:lpstr>Matrix Multiplication</vt:lpstr>
      <vt:lpstr>Matrix Operation Properties</vt:lpstr>
      <vt:lpstr>Matrix Operations</vt:lpstr>
      <vt:lpstr>PowerPoint Presentation</vt:lpstr>
      <vt:lpstr>Special Matrices</vt:lpstr>
      <vt:lpstr>Special Matrices</vt:lpstr>
      <vt:lpstr>Norms</vt:lpstr>
      <vt:lpstr>PowerPoint Presentation</vt:lpstr>
      <vt:lpstr>Matrix Rank</vt:lpstr>
      <vt:lpstr>Linear independence</vt:lpstr>
      <vt:lpstr>Linear independence</vt:lpstr>
      <vt:lpstr>Singular Value Decomposition (SVD)</vt:lpstr>
      <vt:lpstr>Singular Value Decomposition (SVD)</vt:lpstr>
      <vt:lpstr>Singular Value Decomposition (SVD)</vt:lpstr>
      <vt:lpstr>Singular Value Decomposition (SVD)</vt:lpstr>
      <vt:lpstr>Singular Value Decomposition (SVD)</vt:lpstr>
      <vt:lpstr>Calculus review</vt:lpstr>
      <vt:lpstr>Differentiation</vt:lpstr>
      <vt:lpstr>Derivative = rate of change</vt:lpstr>
      <vt:lpstr>Derivative = rate of change</vt:lpstr>
      <vt:lpstr>Ways to Write the Derivative</vt:lpstr>
      <vt:lpstr>Differentiation Formulas</vt:lpstr>
      <vt:lpstr>Examples</vt:lpstr>
      <vt:lpstr>More Formulas</vt:lpstr>
      <vt:lpstr>More Examples</vt:lpstr>
      <vt:lpstr>Product and Quotient</vt:lpstr>
      <vt:lpstr>Chain Rule</vt:lpstr>
      <vt:lpstr>Try These</vt:lpstr>
      <vt:lpstr>Solutions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1678: Intro to Deep Learning</dc:title>
  <dc:creator>Adriana I. Kovashka</dc:creator>
  <cp:lastModifiedBy>Kovashka, Adriana Ivanona</cp:lastModifiedBy>
  <cp:revision>276</cp:revision>
  <dcterms:created xsi:type="dcterms:W3CDTF">2015-04-17T19:15:42Z</dcterms:created>
  <dcterms:modified xsi:type="dcterms:W3CDTF">2024-01-10T17:22:03Z</dcterms:modified>
</cp:coreProperties>
</file>