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72" r:id="rId11"/>
    <p:sldId id="264" r:id="rId12"/>
    <p:sldId id="265" r:id="rId13"/>
    <p:sldId id="266" r:id="rId14"/>
    <p:sldId id="267" r:id="rId15"/>
    <p:sldId id="273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8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4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0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6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7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8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1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0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6905-AFDD-40B0-9379-C29CE73FA77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8050-E971-4F9F-9D8D-E4F86B5A6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4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D625-E666-4847-BB82-BBEB73F315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Neural Net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8DC16-03A8-4134-A481-7CEBF667D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1678 Intro to Deep Learning</a:t>
            </a:r>
          </a:p>
          <a:p>
            <a:r>
              <a:rPr lang="en-US" dirty="0"/>
              <a:t>Feb. 4,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60D50-ED8A-48A4-A69C-AB8E12920163}"/>
              </a:ext>
            </a:extLst>
          </p:cNvPr>
          <p:cNvSpPr txBox="1"/>
          <p:nvPr/>
        </p:nvSpPr>
        <p:spPr>
          <a:xfrm>
            <a:off x="0" y="6488668"/>
            <a:ext cx="749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Slides by Adriana </a:t>
            </a:r>
            <a:r>
              <a:rPr lang="en-US" dirty="0" err="1"/>
              <a:t>Kovashka</a:t>
            </a:r>
            <a:r>
              <a:rPr lang="en-US"/>
              <a:t>, examples credit: </a:t>
            </a:r>
            <a:r>
              <a:rPr lang="en-US" dirty="0"/>
              <a:t>Rebecca Hwa / Nick </a:t>
            </a:r>
            <a:r>
              <a:rPr lang="en-US" dirty="0" err="1"/>
              <a:t>Dryslewski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2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6063-9BD9-4178-B3B4-0B8578460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A390-304A-4730-98B2-78D1A49BB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example: </a:t>
            </a:r>
          </a:p>
          <a:p>
            <a:pPr lvl="1"/>
            <a:r>
              <a:rPr lang="en-US" dirty="0"/>
              <a:t>At hidden: 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=    	     1 / [1 + exp(-(1*0.05+1*0. 05+0*0. 05))] = 0.5249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2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22</a:t>
            </a:r>
            <a:r>
              <a:rPr lang="en-US" dirty="0"/>
              <a:t>))]  = 		     1 / [1 + exp(-(1*0.05+1*0.05+0*0.05))] = 0.5249</a:t>
            </a:r>
          </a:p>
          <a:p>
            <a:pPr lvl="1"/>
            <a:r>
              <a:rPr lang="en-US" dirty="0"/>
              <a:t>At output: 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12</a:t>
            </a:r>
            <a:r>
              <a:rPr lang="en-US" dirty="0"/>
              <a:t>))]                          = 1 / [1 + exp(-(1*0.05+0.5249*0.05+0.5249*0.05))] =  	           0.5256 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22</a:t>
            </a:r>
            <a:r>
              <a:rPr lang="en-US" dirty="0"/>
              <a:t>))]                          = 1 / [1 + exp(-(1*0.05+0.5249*0.05+0.5249*0.05))] =  	           0.5256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[1 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87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6063-9BD9-4178-B3B4-0B8578460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A390-304A-4730-98B2-78D1A49BB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Second example: </a:t>
            </a:r>
          </a:p>
          <a:p>
            <a:pPr lvl="1"/>
            <a:r>
              <a:rPr lang="en-US" dirty="0"/>
              <a:t>At hidden: 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=    	     1 / [1 + exp(-(1*0.05+0*0. 05+1*0. 05))] = 0.5249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2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22</a:t>
            </a:r>
            <a:r>
              <a:rPr lang="en-US" dirty="0"/>
              <a:t>))]  = 		     1 / [1 + exp(-(1*0.05+0*0.05+1*0.05))] = 0.5249</a:t>
            </a:r>
          </a:p>
          <a:p>
            <a:pPr lvl="1"/>
            <a:r>
              <a:rPr lang="en-US" dirty="0"/>
              <a:t>At output: 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12</a:t>
            </a:r>
            <a:r>
              <a:rPr lang="en-US" dirty="0"/>
              <a:t>))]                          = 1 / [1 + exp(-(1*0.05+0.5249*0.05+0.5249*0.05))] =  	           0.5256 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22</a:t>
            </a:r>
            <a:r>
              <a:rPr lang="en-US" dirty="0"/>
              <a:t>))]                          = 1 / [1 + exp(-(1*0.05+0.5249*0.05+0.5249*0.05))] =  	           0.5256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[1 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6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6063-9BD9-4178-B3B4-0B8578460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A390-304A-4730-98B2-78D1A49BB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example: </a:t>
            </a:r>
          </a:p>
          <a:p>
            <a:pPr lvl="1"/>
            <a:r>
              <a:rPr lang="en-US" dirty="0"/>
              <a:t>At hidden: 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=    	     1 / [1 + exp(-(1*0.05+1*0. 05+1*0. 05))] = 0.5374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2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22</a:t>
            </a:r>
            <a:r>
              <a:rPr lang="en-US" dirty="0"/>
              <a:t>))]  = 		     1 / [1 + exp(-(1*0.05+1*0.05+1*0.05))] = 0.5374</a:t>
            </a:r>
          </a:p>
          <a:p>
            <a:pPr lvl="1"/>
            <a:r>
              <a:rPr lang="en-US" dirty="0"/>
              <a:t>At output: 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12</a:t>
            </a:r>
            <a:r>
              <a:rPr lang="en-US" dirty="0"/>
              <a:t>))]                          = 1 / [1 + exp(-(1*0.05+0.5374*0.05+0. 5374*0.05))] =  	           0.5259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21 </a:t>
            </a:r>
            <a:r>
              <a:rPr lang="en-US" dirty="0"/>
              <a:t>+z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22</a:t>
            </a:r>
            <a:r>
              <a:rPr lang="en-US" dirty="0"/>
              <a:t>))]                          = 1 / [1 + exp(-(1*0.05+0. 5374*0.05+0. 5374*0.05))] =  	           0.5259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[1 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0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F2BF3-27F5-453F-8198-0BB2B6247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the first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0847C-6BE3-48F8-9E89-7CBA1F128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Perform backpropagation using stochastic gradient descent (one sample at a time)</a:t>
            </a:r>
          </a:p>
          <a:p>
            <a:r>
              <a:rPr lang="en-US" dirty="0"/>
              <a:t>Weights are initially all 0.1</a:t>
            </a:r>
          </a:p>
          <a:p>
            <a:r>
              <a:rPr lang="en-US" dirty="0"/>
              <a:t>Learning rate is 0.3</a:t>
            </a:r>
          </a:p>
          <a:p>
            <a:r>
              <a:rPr lang="en-US" dirty="0"/>
              <a:t>Sigmoid activation function at hidden and output</a:t>
            </a:r>
          </a:p>
          <a:p>
            <a:r>
              <a:rPr lang="en-US" dirty="0"/>
              <a:t>d s(x) / dx = s(x) (1 – s(x)) dx</a:t>
            </a:r>
          </a:p>
          <a:p>
            <a:r>
              <a:rPr lang="en-US" dirty="0"/>
              <a:t>Samples have the following labels: </a:t>
            </a:r>
          </a:p>
          <a:p>
            <a:pPr lvl="1"/>
            <a:r>
              <a:rPr lang="en-US" dirty="0"/>
              <a:t>First example: 	x = [1 1 0], y = 1</a:t>
            </a:r>
          </a:p>
          <a:p>
            <a:pPr lvl="1"/>
            <a:r>
              <a:rPr lang="en-US" dirty="0"/>
              <a:t>Second example: 	x = [1 0 1], y = 0</a:t>
            </a:r>
          </a:p>
          <a:p>
            <a:pPr lvl="1"/>
            <a:r>
              <a:rPr lang="en-US" dirty="0"/>
              <a:t>Third example: 	x = [1 1 1], y = 1</a:t>
            </a:r>
          </a:p>
          <a:p>
            <a:r>
              <a:rPr lang="en-US" dirty="0"/>
              <a:t>Preview: What do you expect final weights to be?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4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EBBB-3FAF-46A0-BC7C-3CDE5C0A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from first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3FB00-99E5-4B69-8280-C42B37290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825625"/>
            <a:ext cx="8524230" cy="477048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 example: x = [1 1 0], y = 1</a:t>
            </a:r>
          </a:p>
          <a:p>
            <a:r>
              <a:rPr lang="en-US" dirty="0"/>
              <a:t>Weights are w</a:t>
            </a:r>
            <a:r>
              <a:rPr lang="en-US" baseline="30000" dirty="0"/>
              <a:t>(1)</a:t>
            </a:r>
            <a:r>
              <a:rPr lang="en-US" baseline="-25000" dirty="0"/>
              <a:t>10 </a:t>
            </a:r>
            <a:r>
              <a:rPr lang="en-US" dirty="0"/>
              <a:t>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0.1</a:t>
            </a:r>
          </a:p>
          <a:p>
            <a:r>
              <a:rPr lang="en-US" dirty="0"/>
              <a:t>Activations are z</a:t>
            </a:r>
            <a:r>
              <a:rPr lang="en-US" baseline="-25000" dirty="0"/>
              <a:t>1 </a:t>
            </a:r>
            <a:r>
              <a:rPr lang="en-US" dirty="0"/>
              <a:t>= 0.5498, y</a:t>
            </a:r>
            <a:r>
              <a:rPr lang="en-US" baseline="-25000" dirty="0"/>
              <a:t>1</a:t>
            </a:r>
            <a:r>
              <a:rPr lang="en-US" dirty="0"/>
              <a:t> = 0.5387 </a:t>
            </a:r>
          </a:p>
          <a:p>
            <a:r>
              <a:rPr lang="en-US" dirty="0"/>
              <a:t>Compute errors: 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 = ?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 = ?</a:t>
            </a:r>
          </a:p>
          <a:p>
            <a:r>
              <a:rPr lang="en-US" dirty="0"/>
              <a:t>Update weights: 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– ?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– ?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– ?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– ?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–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68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EBBB-3FAF-46A0-BC7C-3CDE5C0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675148" cy="1325563"/>
          </a:xfrm>
        </p:spPr>
        <p:txBody>
          <a:bodyPr>
            <a:normAutofit/>
          </a:bodyPr>
          <a:lstStyle/>
          <a:p>
            <a:r>
              <a:rPr lang="en-US" sz="4000" dirty="0"/>
              <a:t>Learning from first example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3FB00-99E5-4B69-8280-C42B37290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825625"/>
            <a:ext cx="8524230" cy="47704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First example: x = [1 1 0], y = 1</a:t>
            </a:r>
          </a:p>
          <a:p>
            <a:r>
              <a:rPr lang="en-US" dirty="0"/>
              <a:t>Weights are w</a:t>
            </a:r>
            <a:r>
              <a:rPr lang="en-US" baseline="30000" dirty="0"/>
              <a:t>(1)</a:t>
            </a:r>
            <a:r>
              <a:rPr lang="en-US" baseline="-25000" dirty="0"/>
              <a:t>10 </a:t>
            </a:r>
            <a:r>
              <a:rPr lang="en-US" dirty="0"/>
              <a:t>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0.1</a:t>
            </a:r>
          </a:p>
          <a:p>
            <a:r>
              <a:rPr lang="en-US" dirty="0"/>
              <a:t>Activations are z</a:t>
            </a:r>
            <a:r>
              <a:rPr lang="en-US" baseline="-25000" dirty="0"/>
              <a:t>1 </a:t>
            </a:r>
            <a:r>
              <a:rPr lang="en-US" dirty="0"/>
              <a:t>= 0.5498, y</a:t>
            </a:r>
            <a:r>
              <a:rPr lang="en-US" baseline="-25000" dirty="0"/>
              <a:t>1</a:t>
            </a:r>
            <a:r>
              <a:rPr lang="en-US" dirty="0"/>
              <a:t> = 0.5387 </a:t>
            </a:r>
          </a:p>
          <a:p>
            <a:r>
              <a:rPr lang="en-US" dirty="0"/>
              <a:t>Compute errors: 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*(1–y</a:t>
            </a:r>
            <a:r>
              <a:rPr lang="en-US" baseline="-25000" dirty="0"/>
              <a:t>1</a:t>
            </a:r>
            <a:r>
              <a:rPr lang="en-US" dirty="0"/>
              <a:t>)*(y</a:t>
            </a:r>
            <a:r>
              <a:rPr lang="en-US" baseline="-25000" dirty="0"/>
              <a:t>1</a:t>
            </a:r>
            <a:r>
              <a:rPr lang="en-US" dirty="0"/>
              <a:t>–</a:t>
            </a:r>
            <a:r>
              <a:rPr lang="en-US" dirty="0" err="1"/>
              <a:t>y</a:t>
            </a:r>
            <a:r>
              <a:rPr lang="en-US" baseline="-25000" dirty="0" err="1"/>
              <a:t>true</a:t>
            </a:r>
            <a:r>
              <a:rPr lang="en-US" dirty="0"/>
              <a:t>) = 0.5387*(1-0.5387)*(0.5387-1) = -0.1146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 = z</a:t>
            </a:r>
            <a:r>
              <a:rPr lang="en-US" baseline="-25000" dirty="0"/>
              <a:t>1</a:t>
            </a:r>
            <a:r>
              <a:rPr lang="en-US" dirty="0"/>
              <a:t>*(1–z</a:t>
            </a:r>
            <a:r>
              <a:rPr lang="en-US" baseline="-25000" dirty="0"/>
              <a:t>1</a:t>
            </a:r>
            <a:r>
              <a:rPr lang="en-US" dirty="0"/>
              <a:t>)*(w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) = 0.5498*(1-0.5498)*[0.1*-0.1146]         = -0.0028</a:t>
            </a:r>
          </a:p>
          <a:p>
            <a:r>
              <a:rPr lang="en-US" dirty="0"/>
              <a:t>Update weights: 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0</a:t>
            </a:r>
            <a:r>
              <a:rPr lang="en-US" dirty="0"/>
              <a:t> = 0.1 + 0.3*0.1146*1 = 0.1343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1</a:t>
            </a:r>
            <a:r>
              <a:rPr lang="en-US" dirty="0"/>
              <a:t> = 0.1 + 0.3*0.1146*0.5498 = 0.1189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0</a:t>
            </a:r>
            <a:r>
              <a:rPr lang="en-US" dirty="0"/>
              <a:t> = 0.1 + 0.3*0.0028*1 = 0.1008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1</a:t>
            </a:r>
            <a:r>
              <a:rPr lang="en-US" dirty="0"/>
              <a:t> = 0.1 + 0.3*0.0028*1 = 0.1008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2</a:t>
            </a:r>
            <a:r>
              <a:rPr lang="en-US" dirty="0"/>
              <a:t> = 0.1 + 0.3*0.0028*0 = 0.1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96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EBBB-3FAF-46A0-BC7C-3CDE5C0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96811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Learning from second example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3FB00-99E5-4B69-8280-C42B37290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825624"/>
            <a:ext cx="8524230" cy="50323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Second example: x = [1 0 1], y = 0</a:t>
            </a:r>
          </a:p>
          <a:p>
            <a:r>
              <a:rPr lang="en-US" dirty="0"/>
              <a:t>Weights are w</a:t>
            </a:r>
            <a:r>
              <a:rPr lang="en-US" baseline="30000" dirty="0"/>
              <a:t>(1)</a:t>
            </a:r>
            <a:r>
              <a:rPr lang="en-US" baseline="-25000" dirty="0"/>
              <a:t>10 </a:t>
            </a:r>
            <a:r>
              <a:rPr lang="en-US" dirty="0"/>
              <a:t>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0.1008,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0.1,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0.1343,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0.1189</a:t>
            </a:r>
          </a:p>
          <a:p>
            <a:r>
              <a:rPr lang="en-US" dirty="0"/>
              <a:t>Activations are (recompute with new weights):</a:t>
            </a:r>
          </a:p>
          <a:p>
            <a:pPr lvl="1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= 1 / [1 + exp(-(1*0.1008+0*0.1008+1*0.1))] = 0.55</a:t>
            </a:r>
          </a:p>
          <a:p>
            <a:pPr lvl="1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))] = 1 / [1 + exp(- (1*0.1343+0.55*0.1189))] = 0.5498</a:t>
            </a:r>
          </a:p>
          <a:p>
            <a:r>
              <a:rPr lang="en-US" dirty="0"/>
              <a:t>Compute errors: 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*(1–y</a:t>
            </a:r>
            <a:r>
              <a:rPr lang="en-US" baseline="-25000" dirty="0"/>
              <a:t>1</a:t>
            </a:r>
            <a:r>
              <a:rPr lang="en-US" dirty="0"/>
              <a:t>)*(y</a:t>
            </a:r>
            <a:r>
              <a:rPr lang="en-US" baseline="-25000" dirty="0"/>
              <a:t>1</a:t>
            </a:r>
            <a:r>
              <a:rPr lang="en-US" dirty="0"/>
              <a:t>–</a:t>
            </a:r>
            <a:r>
              <a:rPr lang="en-US" dirty="0" err="1"/>
              <a:t>y</a:t>
            </a:r>
            <a:r>
              <a:rPr lang="en-US" baseline="-25000" dirty="0" err="1"/>
              <a:t>true</a:t>
            </a:r>
            <a:r>
              <a:rPr lang="en-US" dirty="0"/>
              <a:t>) = 0.5498*(1-0.5498)*(0.5498-0) = 0.1361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 = z</a:t>
            </a:r>
            <a:r>
              <a:rPr lang="en-US" baseline="-25000" dirty="0"/>
              <a:t>1</a:t>
            </a:r>
            <a:r>
              <a:rPr lang="en-US" dirty="0"/>
              <a:t>*(1–z</a:t>
            </a:r>
            <a:r>
              <a:rPr lang="en-US" baseline="-25000" dirty="0"/>
              <a:t>1</a:t>
            </a:r>
            <a:r>
              <a:rPr lang="en-US" dirty="0"/>
              <a:t>)*(w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) = 0.55*(1-0.55)*[0.1189*0.1361] = 0.004</a:t>
            </a:r>
          </a:p>
          <a:p>
            <a:r>
              <a:rPr lang="en-US" dirty="0"/>
              <a:t>Update weights: 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0</a:t>
            </a:r>
            <a:r>
              <a:rPr lang="en-US" dirty="0"/>
              <a:t> = 0.1343 - 0.3*0.1361*1 = 0.0935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1</a:t>
            </a:r>
            <a:r>
              <a:rPr lang="en-US" dirty="0"/>
              <a:t> = 0.1189 - 0.3*0.1361*0.55 = 0.0964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0</a:t>
            </a:r>
            <a:r>
              <a:rPr lang="en-US" dirty="0"/>
              <a:t> = 0.1008 - 0.3*0.004*1 = 0.0996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1</a:t>
            </a:r>
            <a:r>
              <a:rPr lang="en-US" dirty="0"/>
              <a:t> = 0.1008 - 0.3*0.004*0 = 0.1008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2</a:t>
            </a:r>
            <a:r>
              <a:rPr lang="en-US" dirty="0"/>
              <a:t> = 0.1 - 0.3*0.004*1 = 0.0988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618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EBBB-3FAF-46A0-BC7C-3CDE5C0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Learning from third example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3FB00-99E5-4B69-8280-C42B37290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825624"/>
            <a:ext cx="8524230" cy="50323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Third example: x = [1 1 1], y = 1</a:t>
            </a:r>
          </a:p>
          <a:p>
            <a:r>
              <a:rPr lang="en-US" dirty="0"/>
              <a:t>Weights are w</a:t>
            </a:r>
            <a:r>
              <a:rPr lang="en-US" baseline="30000" dirty="0"/>
              <a:t>(1)</a:t>
            </a:r>
            <a:r>
              <a:rPr lang="en-US" baseline="-25000" dirty="0"/>
              <a:t>10 </a:t>
            </a:r>
            <a:r>
              <a:rPr lang="en-US" dirty="0"/>
              <a:t>= 0.0996,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0.1008,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0.0988,              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0.0935,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0.0964</a:t>
            </a:r>
          </a:p>
          <a:p>
            <a:r>
              <a:rPr lang="en-US" dirty="0"/>
              <a:t>Activations are (recompute with new weights):</a:t>
            </a:r>
          </a:p>
          <a:p>
            <a:pPr lvl="1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= 1 / [1 + exp(-(1*0.0996+1*0.1008+1*0.0988))] = 0.5742</a:t>
            </a:r>
          </a:p>
          <a:p>
            <a:pPr lvl="1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))] = 1 / [1 + exp(- (1*0.0935+0.5735*0.0964))] = 0.5371</a:t>
            </a:r>
          </a:p>
          <a:p>
            <a:r>
              <a:rPr lang="en-US" dirty="0"/>
              <a:t>Compute errors: 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*(1–y</a:t>
            </a:r>
            <a:r>
              <a:rPr lang="en-US" baseline="-25000" dirty="0"/>
              <a:t>1</a:t>
            </a:r>
            <a:r>
              <a:rPr lang="en-US" dirty="0"/>
              <a:t>)*(y</a:t>
            </a:r>
            <a:r>
              <a:rPr lang="en-US" baseline="-25000" dirty="0"/>
              <a:t>1</a:t>
            </a:r>
            <a:r>
              <a:rPr lang="en-US" dirty="0"/>
              <a:t>–</a:t>
            </a:r>
            <a:r>
              <a:rPr lang="en-US" dirty="0" err="1"/>
              <a:t>y</a:t>
            </a:r>
            <a:r>
              <a:rPr lang="en-US" baseline="-25000" dirty="0" err="1"/>
              <a:t>true</a:t>
            </a:r>
            <a:r>
              <a:rPr lang="en-US" dirty="0"/>
              <a:t>) = 0.5371*(1-0.5371)*(0.5371-1) = -0.1151</a:t>
            </a:r>
          </a:p>
          <a:p>
            <a:pPr lvl="1"/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 = z</a:t>
            </a:r>
            <a:r>
              <a:rPr lang="en-US" baseline="-25000" dirty="0"/>
              <a:t>1</a:t>
            </a:r>
            <a:r>
              <a:rPr lang="en-US" dirty="0"/>
              <a:t>*(1–z</a:t>
            </a:r>
            <a:r>
              <a:rPr lang="en-US" baseline="-25000" dirty="0"/>
              <a:t>1</a:t>
            </a:r>
            <a:r>
              <a:rPr lang="en-US" dirty="0"/>
              <a:t>)*(w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) = 0.5742*(1-0.5742)*[0.0964*-0.1151] = -0.0027</a:t>
            </a:r>
          </a:p>
          <a:p>
            <a:r>
              <a:rPr lang="en-US" dirty="0"/>
              <a:t>Update weights: 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0</a:t>
            </a:r>
            <a:r>
              <a:rPr lang="en-US" dirty="0"/>
              <a:t> = 0.0935 + 0.3*0.1151*1 = 0.1280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y1</a:t>
            </a:r>
            <a:r>
              <a:rPr lang="en-US" dirty="0"/>
              <a:t>*z</a:t>
            </a:r>
            <a:r>
              <a:rPr lang="en-US" baseline="-25000" dirty="0"/>
              <a:t>1</a:t>
            </a:r>
            <a:r>
              <a:rPr lang="en-US" dirty="0"/>
              <a:t> = 0.0964 + 0.3*0.1151*0.5735 = 0.1162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0</a:t>
            </a:r>
            <a:r>
              <a:rPr lang="en-US" dirty="0"/>
              <a:t> = 0.0996 + 0.3*0.0027*1 = 0.1004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11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1</a:t>
            </a:r>
            <a:r>
              <a:rPr lang="en-US" dirty="0"/>
              <a:t> = 0.1008 + 0.3*0.0027*1 = 0.1016</a:t>
            </a:r>
          </a:p>
          <a:p>
            <a:pPr lvl="1"/>
            <a:r>
              <a:rPr lang="en-US" dirty="0"/>
              <a:t>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= 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 – 0.3*</a:t>
            </a:r>
            <a:r>
              <a:rPr lang="el-GR" dirty="0"/>
              <a:t>δ</a:t>
            </a:r>
            <a:r>
              <a:rPr lang="en-US" baseline="-25000" dirty="0"/>
              <a:t>z1</a:t>
            </a:r>
            <a:r>
              <a:rPr lang="en-US" dirty="0"/>
              <a:t>*x</a:t>
            </a:r>
            <a:r>
              <a:rPr lang="en-US" baseline="-25000" dirty="0"/>
              <a:t>2</a:t>
            </a:r>
            <a:r>
              <a:rPr lang="en-US" dirty="0"/>
              <a:t> = 0.0988 + 0.3*0.0027*1 = 0.0996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29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EC2E3-BEB2-41C9-9FC3-82876408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6F87-E34F-465A-AC5C-25113482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the w</a:t>
            </a:r>
            <a:r>
              <a:rPr lang="en-US" baseline="30000" dirty="0"/>
              <a:t>(1)</a:t>
            </a:r>
            <a:r>
              <a:rPr lang="en-US" dirty="0"/>
              <a:t> weights we obtained make sense? </a:t>
            </a:r>
          </a:p>
        </p:txBody>
      </p:sp>
    </p:spTree>
    <p:extLst>
      <p:ext uri="{BB962C8B-B14F-4D97-AF65-F5344CB8AC3E}">
        <p14:creationId xmlns:p14="http://schemas.microsoft.com/office/powerpoint/2010/main" val="244958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6465-569D-4625-9C57-108950AF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architecture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4619CB-430D-4CAC-AB22-19885E3F3F85}"/>
              </a:ext>
            </a:extLst>
          </p:cNvPr>
          <p:cNvSpPr/>
          <p:nvPr/>
        </p:nvSpPr>
        <p:spPr>
          <a:xfrm>
            <a:off x="3684233" y="3222594"/>
            <a:ext cx="1154097" cy="11540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z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C78181-FB4E-4EDE-8B20-24E04E0D05D7}"/>
              </a:ext>
            </a:extLst>
          </p:cNvPr>
          <p:cNvSpPr/>
          <p:nvPr/>
        </p:nvSpPr>
        <p:spPr>
          <a:xfrm>
            <a:off x="6624221" y="3222593"/>
            <a:ext cx="1154097" cy="115409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y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D592A3-32CD-4520-9D13-51C624826FA7}"/>
              </a:ext>
            </a:extLst>
          </p:cNvPr>
          <p:cNvSpPr/>
          <p:nvPr/>
        </p:nvSpPr>
        <p:spPr>
          <a:xfrm>
            <a:off x="935854" y="1937554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0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EEE3F8D-200E-4564-B220-5574CCE33AB2}"/>
              </a:ext>
            </a:extLst>
          </p:cNvPr>
          <p:cNvSpPr/>
          <p:nvPr/>
        </p:nvSpPr>
        <p:spPr>
          <a:xfrm>
            <a:off x="943252" y="3283261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461A69B-A123-48B3-B67B-327110659CCA}"/>
              </a:ext>
            </a:extLst>
          </p:cNvPr>
          <p:cNvSpPr/>
          <p:nvPr/>
        </p:nvSpPr>
        <p:spPr>
          <a:xfrm>
            <a:off x="943252" y="4628968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2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9867E1-A68D-4D87-A74F-4E9A4C143AD8}"/>
              </a:ext>
            </a:extLst>
          </p:cNvPr>
          <p:cNvCxnSpPr>
            <a:stCxn id="6" idx="6"/>
            <a:endCxn id="4" idx="2"/>
          </p:cNvCxnSpPr>
          <p:nvPr/>
        </p:nvCxnSpPr>
        <p:spPr>
          <a:xfrm>
            <a:off x="1898342" y="2418798"/>
            <a:ext cx="1785891" cy="1380845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B9467A1-492C-4D40-9E7B-0C6CFDE824AC}"/>
              </a:ext>
            </a:extLst>
          </p:cNvPr>
          <p:cNvCxnSpPr>
            <a:cxnSpLocks/>
            <a:stCxn id="7" idx="6"/>
            <a:endCxn id="4" idx="2"/>
          </p:cNvCxnSpPr>
          <p:nvPr/>
        </p:nvCxnSpPr>
        <p:spPr>
          <a:xfrm>
            <a:off x="1905740" y="3764505"/>
            <a:ext cx="1778493" cy="3513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D252C8E-D2F7-461D-8F1B-399410B7D1F0}"/>
              </a:ext>
            </a:extLst>
          </p:cNvPr>
          <p:cNvCxnSpPr>
            <a:cxnSpLocks/>
            <a:stCxn id="8" idx="6"/>
            <a:endCxn id="4" idx="2"/>
          </p:cNvCxnSpPr>
          <p:nvPr/>
        </p:nvCxnSpPr>
        <p:spPr>
          <a:xfrm flipV="1">
            <a:off x="1905740" y="3799643"/>
            <a:ext cx="1778493" cy="131056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5E27CA-14A1-4E95-858F-ACBE2E316EE3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4838330" y="3799642"/>
            <a:ext cx="1785891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D625EA6-B18F-4C4E-B79B-CC556EFCEF00}"/>
              </a:ext>
            </a:extLst>
          </p:cNvPr>
          <p:cNvSpPr txBox="1"/>
          <p:nvPr/>
        </p:nvSpPr>
        <p:spPr>
          <a:xfrm rot="2248178">
            <a:off x="2386616" y="2519302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(1)</a:t>
            </a:r>
            <a:r>
              <a:rPr lang="en-US" sz="2400" baseline="-25000" dirty="0"/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9487A5-4426-47F5-A604-D0A15495C701}"/>
              </a:ext>
            </a:extLst>
          </p:cNvPr>
          <p:cNvSpPr txBox="1"/>
          <p:nvPr/>
        </p:nvSpPr>
        <p:spPr>
          <a:xfrm>
            <a:off x="2241133" y="3277153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(1)</a:t>
            </a:r>
            <a:r>
              <a:rPr lang="en-US" sz="2400" baseline="-25000" dirty="0"/>
              <a:t>11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AE1E0A-F105-4F69-BCBC-3258BA9D108A}"/>
              </a:ext>
            </a:extLst>
          </p:cNvPr>
          <p:cNvSpPr txBox="1"/>
          <p:nvPr/>
        </p:nvSpPr>
        <p:spPr>
          <a:xfrm rot="19552585">
            <a:off x="2429525" y="4424061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(1)</a:t>
            </a:r>
            <a:r>
              <a:rPr lang="en-US" sz="2400" baseline="-25000" dirty="0"/>
              <a:t>12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0B3592-764F-4247-89DE-C00E9BB6AEDD}"/>
              </a:ext>
            </a:extLst>
          </p:cNvPr>
          <p:cNvSpPr txBox="1"/>
          <p:nvPr/>
        </p:nvSpPr>
        <p:spPr>
          <a:xfrm>
            <a:off x="5107004" y="3302840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(2)</a:t>
            </a:r>
            <a:r>
              <a:rPr lang="en-US" sz="2400" baseline="-25000" dirty="0"/>
              <a:t>11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6F8F5AE-F30D-4675-ABBB-0EAD4EF6C6AC}"/>
              </a:ext>
            </a:extLst>
          </p:cNvPr>
          <p:cNvSpPr/>
          <p:nvPr/>
        </p:nvSpPr>
        <p:spPr>
          <a:xfrm>
            <a:off x="3684232" y="1555931"/>
            <a:ext cx="1154097" cy="11540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z</a:t>
            </a:r>
            <a:r>
              <a:rPr lang="en-US" sz="4000" baseline="-25000" dirty="0">
                <a:solidFill>
                  <a:schemeClr val="tx1"/>
                </a:solidFill>
              </a:rPr>
              <a:t>0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DA1D0AC-C5F1-44EC-B426-B8606E877FA6}"/>
              </a:ext>
            </a:extLst>
          </p:cNvPr>
          <p:cNvCxnSpPr>
            <a:cxnSpLocks/>
            <a:stCxn id="32" idx="6"/>
            <a:endCxn id="5" idx="2"/>
          </p:cNvCxnSpPr>
          <p:nvPr/>
        </p:nvCxnSpPr>
        <p:spPr>
          <a:xfrm>
            <a:off x="4838329" y="2132980"/>
            <a:ext cx="1785892" cy="166666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D45CE4E-5779-42E4-BF3B-D1AE914EBB0F}"/>
              </a:ext>
            </a:extLst>
          </p:cNvPr>
          <p:cNvSpPr txBox="1"/>
          <p:nvPr/>
        </p:nvSpPr>
        <p:spPr>
          <a:xfrm rot="2611621">
            <a:off x="5362604" y="2407415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(2)</a:t>
            </a:r>
            <a:r>
              <a:rPr lang="en-US" sz="2400" baseline="-25000" dirty="0"/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FA87BC-6F8E-45CA-9FFB-E0D6FF349E1F}"/>
              </a:ext>
            </a:extLst>
          </p:cNvPr>
          <p:cNvSpPr txBox="1"/>
          <p:nvPr/>
        </p:nvSpPr>
        <p:spPr>
          <a:xfrm>
            <a:off x="899347" y="5859266"/>
            <a:ext cx="6865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input					hidden				output</a:t>
            </a:r>
          </a:p>
        </p:txBody>
      </p:sp>
    </p:spTree>
    <p:extLst>
      <p:ext uri="{BB962C8B-B14F-4D97-AF65-F5344CB8AC3E}">
        <p14:creationId xmlns:p14="http://schemas.microsoft.com/office/powerpoint/2010/main" val="114869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E119A-6C17-4443-AF2F-6AAA360E4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DE348-0F62-4244-9457-C9F1E0E93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all examples, x = [x0 x1 x2], where x0 = 1 </a:t>
            </a:r>
          </a:p>
          <a:p>
            <a:r>
              <a:rPr lang="en-US" dirty="0"/>
              <a:t>Assume sigmoid activation function</a:t>
            </a:r>
          </a:p>
          <a:p>
            <a:r>
              <a:rPr lang="en-US" dirty="0"/>
              <a:t>Initialize all weights to 0.1</a:t>
            </a:r>
          </a:p>
          <a:p>
            <a:r>
              <a:rPr lang="en-US" dirty="0"/>
              <a:t>First example: x = [1 1 0]</a:t>
            </a:r>
          </a:p>
          <a:p>
            <a:r>
              <a:rPr lang="en-US" dirty="0"/>
              <a:t>Second example: x = [1 0 1]</a:t>
            </a:r>
          </a:p>
          <a:p>
            <a:r>
              <a:rPr lang="en-US" dirty="0"/>
              <a:t>Third example: x = [1 1 1]</a:t>
            </a:r>
          </a:p>
        </p:txBody>
      </p:sp>
    </p:spTree>
    <p:extLst>
      <p:ext uri="{BB962C8B-B14F-4D97-AF65-F5344CB8AC3E}">
        <p14:creationId xmlns:p14="http://schemas.microsoft.com/office/powerpoint/2010/main" val="87775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6C9C-BFA1-4ABB-B7E0-CBD870B7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51E-6080-44F6-BBCB-35A720783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17697" cy="4351338"/>
          </a:xfrm>
        </p:spPr>
        <p:txBody>
          <a:bodyPr/>
          <a:lstStyle/>
          <a:p>
            <a:r>
              <a:rPr lang="en-US" dirty="0"/>
              <a:t>First example: 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?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?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?</a:t>
            </a:r>
          </a:p>
          <a:p>
            <a:r>
              <a:rPr lang="en-US" dirty="0">
                <a:sym typeface="Wingdings" panose="05000000000000000000" pitchFamily="2" charset="2"/>
              </a:rPr>
              <a:t>Second example: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?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?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?</a:t>
            </a:r>
          </a:p>
          <a:p>
            <a:r>
              <a:rPr lang="en-US" dirty="0">
                <a:sym typeface="Wingdings" panose="05000000000000000000" pitchFamily="2" charset="2"/>
              </a:rPr>
              <a:t>Third example: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?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?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?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8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6C9C-BFA1-4ABB-B7E0-CBD870B7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51E-6080-44F6-BBCB-35A720783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17697" cy="4351338"/>
          </a:xfrm>
        </p:spPr>
        <p:txBody>
          <a:bodyPr/>
          <a:lstStyle/>
          <a:p>
            <a:r>
              <a:rPr lang="en-US" dirty="0"/>
              <a:t>First example: 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</a:t>
            </a:r>
          </a:p>
          <a:p>
            <a:pPr lvl="1"/>
            <a:r>
              <a:rPr lang="en-US" dirty="0"/>
              <a:t>= 1 / [1 + exp(-(1*0.1+1*0.1+0*0.1))] = 0.5498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))]                    </a:t>
            </a:r>
          </a:p>
          <a:p>
            <a:pPr lvl="1"/>
            <a:r>
              <a:rPr lang="en-US" dirty="0"/>
              <a:t>= 1 / [1 + exp(-(1*0.1+0.5498*0.1))] = 0.5387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1</a:t>
            </a:r>
          </a:p>
          <a:p>
            <a:r>
              <a:rPr lang="en-US" dirty="0">
                <a:sym typeface="Wingdings" panose="05000000000000000000" pitchFamily="2" charset="2"/>
              </a:rPr>
              <a:t>Second example: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</a:t>
            </a:r>
          </a:p>
          <a:p>
            <a:pPr lvl="1"/>
            <a:r>
              <a:rPr lang="en-US" dirty="0"/>
              <a:t>= 1 / [1 + exp(-(1*0.1+0*0.1+1*0.1))] = 0.5498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))]                    </a:t>
            </a:r>
          </a:p>
          <a:p>
            <a:pPr lvl="1"/>
            <a:r>
              <a:rPr lang="en-US" dirty="0"/>
              <a:t>= 1 / [1 + exp(-(1*0.1+0.5498*0.1))] = 0.5387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1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6C9C-BFA1-4ABB-B7E0-CBD870B7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 (answers)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51E-6080-44F6-BBCB-35A720783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417697" cy="4351338"/>
          </a:xfrm>
        </p:spPr>
        <p:txBody>
          <a:bodyPr/>
          <a:lstStyle/>
          <a:p>
            <a:r>
              <a:rPr lang="en-US" dirty="0"/>
              <a:t>Third example: </a:t>
            </a:r>
          </a:p>
          <a:p>
            <a:pPr lvl="1"/>
            <a:r>
              <a:rPr lang="en-US" dirty="0"/>
              <a:t>At hidden: z</a:t>
            </a:r>
            <a:r>
              <a:rPr lang="en-US" baseline="-25000" dirty="0"/>
              <a:t>1</a:t>
            </a:r>
            <a:r>
              <a:rPr lang="en-US" dirty="0"/>
              <a:t> = 1 / [1 + exp(-(x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10</a:t>
            </a:r>
            <a:r>
              <a:rPr lang="en-US" dirty="0"/>
              <a:t>+x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11 </a:t>
            </a:r>
            <a:r>
              <a:rPr lang="en-US" dirty="0"/>
              <a:t>+x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30000" dirty="0"/>
              <a:t>(1)</a:t>
            </a:r>
            <a:r>
              <a:rPr lang="en-US" baseline="-25000" dirty="0"/>
              <a:t>12</a:t>
            </a:r>
            <a:r>
              <a:rPr lang="en-US" dirty="0"/>
              <a:t>))]  </a:t>
            </a:r>
          </a:p>
          <a:p>
            <a:pPr lvl="1"/>
            <a:r>
              <a:rPr lang="en-US" dirty="0"/>
              <a:t>= 1 / [1 + exp(-(1*0.1+1*0.1+1*0.1))] = 0.5744</a:t>
            </a:r>
          </a:p>
          <a:p>
            <a:pPr lvl="1"/>
            <a:r>
              <a:rPr lang="en-US" dirty="0"/>
              <a:t>At output: y</a:t>
            </a:r>
            <a:r>
              <a:rPr lang="en-US" baseline="-25000" dirty="0"/>
              <a:t>1</a:t>
            </a:r>
            <a:r>
              <a:rPr lang="en-US" dirty="0"/>
              <a:t> = 1 / [1 + exp(-(z</a:t>
            </a:r>
            <a:r>
              <a:rPr lang="en-US" baseline="-25000" dirty="0"/>
              <a:t>0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10 </a:t>
            </a:r>
            <a:r>
              <a:rPr lang="en-US" dirty="0"/>
              <a:t>+z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30000" dirty="0"/>
              <a:t>(2)</a:t>
            </a:r>
            <a:r>
              <a:rPr lang="en-US" baseline="-25000" dirty="0"/>
              <a:t>11</a:t>
            </a:r>
            <a:r>
              <a:rPr lang="en-US" dirty="0"/>
              <a:t>))]                    </a:t>
            </a:r>
          </a:p>
          <a:p>
            <a:pPr lvl="1"/>
            <a:r>
              <a:rPr lang="en-US" dirty="0"/>
              <a:t>= 1 / [1 + exp(-(1*0.1+0.5744*0.1))] = 0.5393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D27BCDE-6F2F-47A5-9BDC-04C163B9872D}"/>
              </a:ext>
            </a:extLst>
          </p:cNvPr>
          <p:cNvSpPr txBox="1"/>
          <p:nvPr/>
        </p:nvSpPr>
        <p:spPr>
          <a:xfrm>
            <a:off x="899347" y="6169989"/>
            <a:ext cx="6865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input					hidden				output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39A190-1B81-4CEF-8867-5E0783BF7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Second architecture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47126A5-D3E6-4047-A69C-77F904C8BADA}"/>
              </a:ext>
            </a:extLst>
          </p:cNvPr>
          <p:cNvSpPr/>
          <p:nvPr/>
        </p:nvSpPr>
        <p:spPr>
          <a:xfrm>
            <a:off x="3684233" y="3222594"/>
            <a:ext cx="1154097" cy="11540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z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6C7856D-3692-4BEB-AB9A-4BE775DF3E97}"/>
              </a:ext>
            </a:extLst>
          </p:cNvPr>
          <p:cNvSpPr/>
          <p:nvPr/>
        </p:nvSpPr>
        <p:spPr>
          <a:xfrm>
            <a:off x="6624221" y="2370338"/>
            <a:ext cx="1154097" cy="115409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y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7AFE7E-8D69-4B09-9D99-03EA779619E3}"/>
              </a:ext>
            </a:extLst>
          </p:cNvPr>
          <p:cNvSpPr/>
          <p:nvPr/>
        </p:nvSpPr>
        <p:spPr>
          <a:xfrm>
            <a:off x="935854" y="1573567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0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D0903B-576D-49EC-B5CB-AD678E9044E4}"/>
              </a:ext>
            </a:extLst>
          </p:cNvPr>
          <p:cNvSpPr/>
          <p:nvPr/>
        </p:nvSpPr>
        <p:spPr>
          <a:xfrm>
            <a:off x="943252" y="3283261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1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2FC712-8FFE-4B51-80F6-F5F3EBC5B723}"/>
              </a:ext>
            </a:extLst>
          </p:cNvPr>
          <p:cNvSpPr/>
          <p:nvPr/>
        </p:nvSpPr>
        <p:spPr>
          <a:xfrm>
            <a:off x="943252" y="5099487"/>
            <a:ext cx="962488" cy="962488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x</a:t>
            </a:r>
            <a:r>
              <a:rPr lang="en-US" sz="4000" baseline="-25000" dirty="0">
                <a:solidFill>
                  <a:schemeClr val="tx1"/>
                </a:solidFill>
              </a:rPr>
              <a:t>2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9939F8-9CE0-4011-A9F6-CB80EC3B44C4}"/>
              </a:ext>
            </a:extLst>
          </p:cNvPr>
          <p:cNvCxnSpPr>
            <a:cxnSpLocks/>
            <a:stCxn id="6" idx="6"/>
            <a:endCxn id="4" idx="1"/>
          </p:cNvCxnSpPr>
          <p:nvPr/>
        </p:nvCxnSpPr>
        <p:spPr>
          <a:xfrm>
            <a:off x="1898342" y="2054811"/>
            <a:ext cx="1954905" cy="1336797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959B7E-4B9D-4A2A-B7FE-7C46AD124219}"/>
              </a:ext>
            </a:extLst>
          </p:cNvPr>
          <p:cNvCxnSpPr>
            <a:cxnSpLocks/>
            <a:stCxn id="7" idx="6"/>
            <a:endCxn id="4" idx="2"/>
          </p:cNvCxnSpPr>
          <p:nvPr/>
        </p:nvCxnSpPr>
        <p:spPr>
          <a:xfrm>
            <a:off x="1905740" y="3764505"/>
            <a:ext cx="1778493" cy="35138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9B6A175-E6AB-411E-840D-86C6794FEBB6}"/>
              </a:ext>
            </a:extLst>
          </p:cNvPr>
          <p:cNvCxnSpPr>
            <a:cxnSpLocks/>
            <a:stCxn id="8" idx="6"/>
            <a:endCxn id="4" idx="3"/>
          </p:cNvCxnSpPr>
          <p:nvPr/>
        </p:nvCxnSpPr>
        <p:spPr>
          <a:xfrm flipV="1">
            <a:off x="1905740" y="4207677"/>
            <a:ext cx="1947507" cy="137305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072887-031D-4D8B-9342-62D14CAAD187}"/>
              </a:ext>
            </a:extLst>
          </p:cNvPr>
          <p:cNvCxnSpPr>
            <a:cxnSpLocks/>
            <a:stCxn id="4" idx="7"/>
            <a:endCxn id="5" idx="2"/>
          </p:cNvCxnSpPr>
          <p:nvPr/>
        </p:nvCxnSpPr>
        <p:spPr>
          <a:xfrm flipV="1">
            <a:off x="4669316" y="2947387"/>
            <a:ext cx="1954905" cy="444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C48BA8F-B012-4C6D-A82B-EC491AA03CEA}"/>
              </a:ext>
            </a:extLst>
          </p:cNvPr>
          <p:cNvSpPr txBox="1"/>
          <p:nvPr/>
        </p:nvSpPr>
        <p:spPr>
          <a:xfrm rot="2103661">
            <a:off x="2485598" y="2192270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(1)</a:t>
            </a:r>
            <a:r>
              <a:rPr lang="en-US" sz="2400" baseline="-25000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7B2167-4EB2-47F4-9111-B6311D72304C}"/>
              </a:ext>
            </a:extLst>
          </p:cNvPr>
          <p:cNvSpPr txBox="1"/>
          <p:nvPr/>
        </p:nvSpPr>
        <p:spPr>
          <a:xfrm rot="19491572">
            <a:off x="2102836" y="519492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</a:t>
            </a:r>
            <a:r>
              <a:rPr lang="en-US" sz="2400" baseline="30000" dirty="0">
                <a:solidFill>
                  <a:srgbClr val="C00000"/>
                </a:solidFill>
              </a:rPr>
              <a:t>(1)</a:t>
            </a:r>
            <a:r>
              <a:rPr lang="en-US" sz="2400" baseline="-25000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72F29C-B1AD-46E9-B576-AA7F24D45517}"/>
              </a:ext>
            </a:extLst>
          </p:cNvPr>
          <p:cNvSpPr txBox="1"/>
          <p:nvPr/>
        </p:nvSpPr>
        <p:spPr>
          <a:xfrm>
            <a:off x="2384733" y="5919383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</a:t>
            </a:r>
            <a:r>
              <a:rPr lang="en-US" sz="2400" baseline="30000" dirty="0">
                <a:solidFill>
                  <a:srgbClr val="C00000"/>
                </a:solidFill>
              </a:rPr>
              <a:t>(1)</a:t>
            </a:r>
            <a:r>
              <a:rPr lang="en-US" sz="2400" baseline="-25000" dirty="0">
                <a:solidFill>
                  <a:srgbClr val="C00000"/>
                </a:solidFill>
              </a:rPr>
              <a:t>22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356B5A-7490-4A95-9DBB-74F37B364DF0}"/>
              </a:ext>
            </a:extLst>
          </p:cNvPr>
          <p:cNvSpPr txBox="1"/>
          <p:nvPr/>
        </p:nvSpPr>
        <p:spPr>
          <a:xfrm rot="2178365">
            <a:off x="4758925" y="2412640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w</a:t>
            </a:r>
            <a:r>
              <a:rPr lang="en-US" sz="2400" baseline="30000" dirty="0">
                <a:solidFill>
                  <a:srgbClr val="00B0F0"/>
                </a:solidFill>
              </a:rPr>
              <a:t>(2)</a:t>
            </a:r>
            <a:r>
              <a:rPr lang="en-US" sz="2400" baseline="-25000" dirty="0">
                <a:solidFill>
                  <a:srgbClr val="00B0F0"/>
                </a:solidFill>
              </a:rPr>
              <a:t>20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BD36E11-20C7-40C2-B76C-C9DEA5A4FF7F}"/>
              </a:ext>
            </a:extLst>
          </p:cNvPr>
          <p:cNvSpPr/>
          <p:nvPr/>
        </p:nvSpPr>
        <p:spPr>
          <a:xfrm>
            <a:off x="3684232" y="1555931"/>
            <a:ext cx="1154097" cy="11540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z</a:t>
            </a:r>
            <a:r>
              <a:rPr lang="en-US" sz="4000" baseline="-25000" dirty="0">
                <a:solidFill>
                  <a:schemeClr val="tx1"/>
                </a:solidFill>
              </a:rPr>
              <a:t>0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60A4DE-CF52-4B4A-A4B6-F256B8D8DAA5}"/>
              </a:ext>
            </a:extLst>
          </p:cNvPr>
          <p:cNvCxnSpPr>
            <a:cxnSpLocks/>
            <a:stCxn id="17" idx="6"/>
            <a:endCxn id="5" idx="1"/>
          </p:cNvCxnSpPr>
          <p:nvPr/>
        </p:nvCxnSpPr>
        <p:spPr>
          <a:xfrm>
            <a:off x="4838329" y="2132980"/>
            <a:ext cx="1954906" cy="406372"/>
          </a:xfrm>
          <a:prstGeom prst="straightConnector1">
            <a:avLst/>
          </a:prstGeom>
          <a:ln w="3810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A1B68DF-EA7B-494F-B574-7FE767F3CCC2}"/>
              </a:ext>
            </a:extLst>
          </p:cNvPr>
          <p:cNvSpPr txBox="1"/>
          <p:nvPr/>
        </p:nvSpPr>
        <p:spPr>
          <a:xfrm rot="683396">
            <a:off x="5362604" y="185699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w</a:t>
            </a:r>
            <a:r>
              <a:rPr lang="en-US" sz="2400" baseline="30000" dirty="0">
                <a:solidFill>
                  <a:srgbClr val="00B0F0"/>
                </a:solidFill>
              </a:rPr>
              <a:t>(2)</a:t>
            </a:r>
            <a:r>
              <a:rPr lang="en-US" sz="2400" baseline="-25000" dirty="0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FCEFDB-92E7-42F8-BEC5-5529EAD111D0}"/>
              </a:ext>
            </a:extLst>
          </p:cNvPr>
          <p:cNvSpPr/>
          <p:nvPr/>
        </p:nvSpPr>
        <p:spPr>
          <a:xfrm>
            <a:off x="3684231" y="4892585"/>
            <a:ext cx="1154097" cy="11540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z</a:t>
            </a:r>
            <a:r>
              <a:rPr lang="en-US" sz="4000" baseline="-25000" dirty="0">
                <a:solidFill>
                  <a:schemeClr val="tx1"/>
                </a:solidFill>
              </a:rPr>
              <a:t>2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9E2B3B-E61D-49DE-A79B-9CE49FC5E36E}"/>
              </a:ext>
            </a:extLst>
          </p:cNvPr>
          <p:cNvSpPr/>
          <p:nvPr/>
        </p:nvSpPr>
        <p:spPr>
          <a:xfrm>
            <a:off x="6624221" y="4069309"/>
            <a:ext cx="1154097" cy="115409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y</a:t>
            </a:r>
            <a:r>
              <a:rPr lang="en-US" sz="40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3F4F6C-A74B-40FC-810A-ECDAD0646726}"/>
              </a:ext>
            </a:extLst>
          </p:cNvPr>
          <p:cNvCxnSpPr>
            <a:cxnSpLocks/>
            <a:stCxn id="21" idx="6"/>
            <a:endCxn id="22" idx="3"/>
          </p:cNvCxnSpPr>
          <p:nvPr/>
        </p:nvCxnSpPr>
        <p:spPr>
          <a:xfrm flipV="1">
            <a:off x="4838328" y="5054392"/>
            <a:ext cx="1954907" cy="415242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7F1D336-8888-4E35-8B7D-15AE497EBC59}"/>
              </a:ext>
            </a:extLst>
          </p:cNvPr>
          <p:cNvCxnSpPr>
            <a:cxnSpLocks/>
            <a:stCxn id="21" idx="7"/>
            <a:endCxn id="5" idx="3"/>
          </p:cNvCxnSpPr>
          <p:nvPr/>
        </p:nvCxnSpPr>
        <p:spPr>
          <a:xfrm flipV="1">
            <a:off x="4669314" y="3355421"/>
            <a:ext cx="2123921" cy="1706178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59DD2BF-CA17-4C46-86B9-EEFA4330AE7A}"/>
              </a:ext>
            </a:extLst>
          </p:cNvPr>
          <p:cNvCxnSpPr>
            <a:cxnSpLocks/>
            <a:stCxn id="4" idx="6"/>
            <a:endCxn id="22" idx="2"/>
          </p:cNvCxnSpPr>
          <p:nvPr/>
        </p:nvCxnSpPr>
        <p:spPr>
          <a:xfrm>
            <a:off x="4838330" y="3799643"/>
            <a:ext cx="1785891" cy="8467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0B2C520-8E52-4CEC-81C7-B7C588655B71}"/>
              </a:ext>
            </a:extLst>
          </p:cNvPr>
          <p:cNvCxnSpPr>
            <a:cxnSpLocks/>
            <a:stCxn id="17" idx="5"/>
            <a:endCxn id="22" idx="1"/>
          </p:cNvCxnSpPr>
          <p:nvPr/>
        </p:nvCxnSpPr>
        <p:spPr>
          <a:xfrm>
            <a:off x="4669315" y="2541014"/>
            <a:ext cx="2123920" cy="1697309"/>
          </a:xfrm>
          <a:prstGeom prst="straightConnector1">
            <a:avLst/>
          </a:prstGeom>
          <a:ln w="3810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58018A2-C904-42AE-B514-728A4F108D53}"/>
              </a:ext>
            </a:extLst>
          </p:cNvPr>
          <p:cNvSpPr txBox="1"/>
          <p:nvPr/>
        </p:nvSpPr>
        <p:spPr>
          <a:xfrm rot="20694471">
            <a:off x="5571477" y="260870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30000" dirty="0">
                <a:solidFill>
                  <a:srgbClr val="FF0000"/>
                </a:solidFill>
              </a:rPr>
              <a:t>(2)</a:t>
            </a:r>
            <a:r>
              <a:rPr lang="en-US" sz="2400" baseline="-25000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942F8B-7684-44D7-93E5-D3A84251C4CF}"/>
              </a:ext>
            </a:extLst>
          </p:cNvPr>
          <p:cNvSpPr txBox="1"/>
          <p:nvPr/>
        </p:nvSpPr>
        <p:spPr>
          <a:xfrm rot="1526406">
            <a:off x="4912746" y="3533673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30000" dirty="0">
                <a:solidFill>
                  <a:srgbClr val="FF0000"/>
                </a:solidFill>
              </a:rPr>
              <a:t>(2)</a:t>
            </a:r>
            <a:r>
              <a:rPr lang="en-US" sz="2400" baseline="-25000" dirty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907DF8B-1171-4D0F-9FA9-25E735FDCDB8}"/>
              </a:ext>
            </a:extLst>
          </p:cNvPr>
          <p:cNvSpPr txBox="1"/>
          <p:nvPr/>
        </p:nvSpPr>
        <p:spPr>
          <a:xfrm rot="19180339">
            <a:off x="4490239" y="4305913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w</a:t>
            </a:r>
            <a:r>
              <a:rPr lang="en-US" sz="2400" baseline="30000" dirty="0">
                <a:solidFill>
                  <a:srgbClr val="00B050"/>
                </a:solidFill>
              </a:rPr>
              <a:t>(2)</a:t>
            </a:r>
            <a:r>
              <a:rPr lang="en-US" sz="2400" baseline="-250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B284D8E-20C9-4DCE-A0A0-780E4D798140}"/>
              </a:ext>
            </a:extLst>
          </p:cNvPr>
          <p:cNvSpPr txBox="1"/>
          <p:nvPr/>
        </p:nvSpPr>
        <p:spPr>
          <a:xfrm rot="20738774">
            <a:off x="5255960" y="4795792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w</a:t>
            </a:r>
            <a:r>
              <a:rPr lang="en-US" sz="2400" baseline="30000" dirty="0">
                <a:solidFill>
                  <a:srgbClr val="00B050"/>
                </a:solidFill>
              </a:rPr>
              <a:t>(2)</a:t>
            </a:r>
            <a:r>
              <a:rPr lang="en-US" sz="2400" baseline="-25000" dirty="0">
                <a:solidFill>
                  <a:srgbClr val="00B050"/>
                </a:solidFill>
              </a:rPr>
              <a:t>22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2C034D-AAD4-47C2-B7C2-42EF4CF7D71E}"/>
              </a:ext>
            </a:extLst>
          </p:cNvPr>
          <p:cNvCxnSpPr>
            <a:cxnSpLocks/>
            <a:stCxn id="6" idx="5"/>
            <a:endCxn id="21" idx="1"/>
          </p:cNvCxnSpPr>
          <p:nvPr/>
        </p:nvCxnSpPr>
        <p:spPr>
          <a:xfrm>
            <a:off x="1757389" y="2395102"/>
            <a:ext cx="2095856" cy="2666497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22DF1A6-1D12-422C-AEFB-E4E3C2F0E606}"/>
              </a:ext>
            </a:extLst>
          </p:cNvPr>
          <p:cNvCxnSpPr>
            <a:cxnSpLocks/>
            <a:stCxn id="7" idx="5"/>
            <a:endCxn id="21" idx="2"/>
          </p:cNvCxnSpPr>
          <p:nvPr/>
        </p:nvCxnSpPr>
        <p:spPr>
          <a:xfrm>
            <a:off x="1764787" y="4104796"/>
            <a:ext cx="1919444" cy="1364838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801B483-EC55-475D-B5AA-8FF52C84B81E}"/>
              </a:ext>
            </a:extLst>
          </p:cNvPr>
          <p:cNvCxnSpPr>
            <a:cxnSpLocks/>
            <a:stCxn id="8" idx="5"/>
            <a:endCxn id="21" idx="3"/>
          </p:cNvCxnSpPr>
          <p:nvPr/>
        </p:nvCxnSpPr>
        <p:spPr>
          <a:xfrm flipV="1">
            <a:off x="1764787" y="5877668"/>
            <a:ext cx="2088458" cy="43354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C109428E-4EB7-413D-9BBC-9AE614D4C123}"/>
              </a:ext>
            </a:extLst>
          </p:cNvPr>
          <p:cNvSpPr txBox="1"/>
          <p:nvPr/>
        </p:nvSpPr>
        <p:spPr>
          <a:xfrm rot="3072406">
            <a:off x="1985564" y="2610569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30000" dirty="0"/>
              <a:t>(1)</a:t>
            </a:r>
            <a:r>
              <a:rPr lang="en-US" sz="2400" baseline="-25000" dirty="0"/>
              <a:t>20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A142C98-46C0-4581-AE0C-41FDF047B050}"/>
              </a:ext>
            </a:extLst>
          </p:cNvPr>
          <p:cNvSpPr txBox="1"/>
          <p:nvPr/>
        </p:nvSpPr>
        <p:spPr>
          <a:xfrm rot="243361">
            <a:off x="1965755" y="3767269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</a:t>
            </a:r>
            <a:r>
              <a:rPr lang="en-US" sz="2400" baseline="30000" dirty="0">
                <a:solidFill>
                  <a:srgbClr val="0070C0"/>
                </a:solidFill>
              </a:rPr>
              <a:t>(1)</a:t>
            </a:r>
            <a:r>
              <a:rPr lang="en-US" sz="2400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0848AB7-4AEB-4B3F-8E32-A0EFAEDA5ECF}"/>
              </a:ext>
            </a:extLst>
          </p:cNvPr>
          <p:cNvSpPr txBox="1"/>
          <p:nvPr/>
        </p:nvSpPr>
        <p:spPr>
          <a:xfrm rot="2037149">
            <a:off x="1625742" y="4388749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</a:t>
            </a:r>
            <a:r>
              <a:rPr lang="en-US" sz="2400" baseline="30000" dirty="0">
                <a:solidFill>
                  <a:srgbClr val="0070C0"/>
                </a:solidFill>
              </a:rPr>
              <a:t>(1)</a:t>
            </a:r>
            <a:r>
              <a:rPr lang="en-US" sz="2400" baseline="-25000" dirty="0">
                <a:solidFill>
                  <a:srgbClr val="0070C0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08077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C821E-FE8E-436C-B207-00D217C1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D9C67-F6EA-4D95-BAF3-455A9DE5E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960" cy="4351338"/>
          </a:xfrm>
        </p:spPr>
        <p:txBody>
          <a:bodyPr/>
          <a:lstStyle/>
          <a:p>
            <a:r>
              <a:rPr lang="en-US" dirty="0"/>
              <a:t>In all examples, x = [x0 x1 x2], where x0 = 1</a:t>
            </a:r>
          </a:p>
          <a:p>
            <a:r>
              <a:rPr lang="en-US" dirty="0"/>
              <a:t>Assume sigmoid activation function</a:t>
            </a:r>
          </a:p>
          <a:p>
            <a:r>
              <a:rPr lang="en-US" dirty="0"/>
              <a:t>Initialize all weights to 0.05</a:t>
            </a:r>
          </a:p>
          <a:p>
            <a:r>
              <a:rPr lang="en-US" dirty="0"/>
              <a:t>First example: x = [1 1 0]</a:t>
            </a:r>
          </a:p>
          <a:p>
            <a:r>
              <a:rPr lang="en-US" dirty="0"/>
              <a:t>Second example: x = [1 0 1]</a:t>
            </a:r>
          </a:p>
          <a:p>
            <a:r>
              <a:rPr lang="en-US" dirty="0"/>
              <a:t>Third example: x = [1 1 1]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9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6063-9BD9-4178-B3B4-0B8578460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activations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A390-304A-4730-98B2-78D1A49BB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First, second, third example: </a:t>
            </a:r>
          </a:p>
          <a:p>
            <a:pPr lvl="1"/>
            <a:r>
              <a:rPr lang="en-US" dirty="0"/>
              <a:t>At hidden: 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n-US" dirty="0"/>
              <a:t> = ?</a:t>
            </a:r>
          </a:p>
          <a:p>
            <a:pPr lvl="2"/>
            <a:r>
              <a:rPr lang="en-US" dirty="0"/>
              <a:t>z</a:t>
            </a:r>
            <a:r>
              <a:rPr lang="en-US" baseline="-25000" dirty="0"/>
              <a:t>2</a:t>
            </a:r>
            <a:r>
              <a:rPr lang="en-US" dirty="0"/>
              <a:t> = ?</a:t>
            </a:r>
          </a:p>
          <a:p>
            <a:pPr lvl="1"/>
            <a:r>
              <a:rPr lang="en-US" dirty="0"/>
              <a:t>At output: </a:t>
            </a:r>
          </a:p>
          <a:p>
            <a:pPr lvl="2"/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?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 = ?</a:t>
            </a:r>
          </a:p>
          <a:p>
            <a:pPr lvl="2"/>
            <a:r>
              <a:rPr lang="en-US" dirty="0" err="1">
                <a:sym typeface="Wingdings" panose="05000000000000000000" pitchFamily="2" charset="2"/>
              </a:rPr>
              <a:t>y</a:t>
            </a:r>
            <a:r>
              <a:rPr lang="en-US" baseline="-25000" dirty="0" err="1">
                <a:sym typeface="Wingdings" panose="05000000000000000000" pitchFamily="2" charset="2"/>
              </a:rPr>
              <a:t>pred</a:t>
            </a:r>
            <a:r>
              <a:rPr lang="en-US" dirty="0">
                <a:sym typeface="Wingdings" panose="05000000000000000000" pitchFamily="2" charset="2"/>
              </a:rPr>
              <a:t> = [1 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34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2176</Words>
  <Application>Microsoft Office PowerPoint</Application>
  <PresentationFormat>On-screen Show (4:3)</PresentationFormat>
  <Paragraphs>183</Paragraphs>
  <Slides>18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Neural Net Examples</vt:lpstr>
      <vt:lpstr>First architecture</vt:lpstr>
      <vt:lpstr>Computing activations</vt:lpstr>
      <vt:lpstr>Computing activations</vt:lpstr>
      <vt:lpstr>Computing activations (answers)</vt:lpstr>
      <vt:lpstr>Computing activations (answers)</vt:lpstr>
      <vt:lpstr>Second architecture</vt:lpstr>
      <vt:lpstr>Computing activations</vt:lpstr>
      <vt:lpstr>Computing activations</vt:lpstr>
      <vt:lpstr>Computing activations (answers)</vt:lpstr>
      <vt:lpstr>Computing activations (answers)</vt:lpstr>
      <vt:lpstr>Computing activations (answers)</vt:lpstr>
      <vt:lpstr>Training the first network</vt:lpstr>
      <vt:lpstr>Learning from first example</vt:lpstr>
      <vt:lpstr>Learning from first example (answers)</vt:lpstr>
      <vt:lpstr>Learning from second example (answers)</vt:lpstr>
      <vt:lpstr>Learning from third example (answers)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 Examples</dc:title>
  <dc:creator>Adriana Kovashka</dc:creator>
  <cp:lastModifiedBy>Kovashka, Adriana Ivanona</cp:lastModifiedBy>
  <cp:revision>85</cp:revision>
  <dcterms:created xsi:type="dcterms:W3CDTF">2018-10-31T13:23:51Z</dcterms:created>
  <dcterms:modified xsi:type="dcterms:W3CDTF">2021-02-09T18:24:25Z</dcterms:modified>
</cp:coreProperties>
</file>